
<file path=[Content_Types].xml><?xml version="1.0" encoding="utf-8"?>
<Types xmlns="http://schemas.openxmlformats.org/package/2006/content-types">
  <Default Extension="vml" ContentType="application/vnd.openxmlformats-officedocument.vmlDrawing"/>
  <Default Extension="docx" ContentType="application/vnd.openxmlformats-officedocument.wordprocessingml.document"/>
  <Default Extension="jpeg" ContentType="image/jpeg"/>
  <Default Extension="png" ContentType="image/png"/>
  <Default Extension="emf" ContentType="image/x-e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11"/>
  </p:notesMasterIdLst>
  <p:handoutMasterIdLst>
    <p:handoutMasterId r:id="rId30"/>
  </p:handoutMasterIdLst>
  <p:sldIdLst>
    <p:sldId id="346" r:id="rId3"/>
    <p:sldId id="497" r:id="rId4"/>
    <p:sldId id="525" r:id="rId5"/>
    <p:sldId id="572" r:id="rId6"/>
    <p:sldId id="459" r:id="rId7"/>
    <p:sldId id="460" r:id="rId8"/>
    <p:sldId id="500" r:id="rId9"/>
    <p:sldId id="533" r:id="rId10"/>
    <p:sldId id="463" r:id="rId12"/>
    <p:sldId id="619" r:id="rId13"/>
    <p:sldId id="527" r:id="rId14"/>
    <p:sldId id="529" r:id="rId15"/>
    <p:sldId id="466" r:id="rId16"/>
    <p:sldId id="470" r:id="rId17"/>
    <p:sldId id="471" r:id="rId18"/>
    <p:sldId id="469" r:id="rId19"/>
    <p:sldId id="643" r:id="rId20"/>
    <p:sldId id="472" r:id="rId21"/>
    <p:sldId id="536" r:id="rId22"/>
    <p:sldId id="480" r:id="rId23"/>
    <p:sldId id="498" r:id="rId24"/>
    <p:sldId id="499" r:id="rId25"/>
    <p:sldId id="488" r:id="rId26"/>
    <p:sldId id="476" r:id="rId27"/>
    <p:sldId id="478" r:id="rId28"/>
    <p:sldId id="642" r:id="rId29"/>
  </p:sldIdLst>
  <p:sldSz cx="9144000" cy="6858000" type="screen4x3"/>
  <p:notesSz cx="6858000" cy="9144000"/>
  <p:defaultTextStyle>
    <a:defPPr>
      <a:defRPr lang="en-US"/>
    </a:defPPr>
    <a:lvl1pPr algn="ctr" rtl="0" fontAlgn="base">
      <a:spcBef>
        <a:spcPct val="0"/>
      </a:spcBef>
      <a:spcAft>
        <a:spcPct val="0"/>
      </a:spcAft>
      <a:defRPr sz="3600" b="1" kern="1200">
        <a:solidFill>
          <a:schemeClr val="bg1"/>
        </a:solidFill>
        <a:latin typeface="Times New Roman" panose="02020603050405020304" pitchFamily="18" charset="0"/>
        <a:ea typeface="华文中宋" pitchFamily="2" charset="-122"/>
        <a:cs typeface="+mn-cs"/>
      </a:defRPr>
    </a:lvl1pPr>
    <a:lvl2pPr marL="457200" algn="ctr" rtl="0" fontAlgn="base">
      <a:spcBef>
        <a:spcPct val="0"/>
      </a:spcBef>
      <a:spcAft>
        <a:spcPct val="0"/>
      </a:spcAft>
      <a:defRPr sz="3600" b="1" kern="1200">
        <a:solidFill>
          <a:schemeClr val="bg1"/>
        </a:solidFill>
        <a:latin typeface="Times New Roman" panose="02020603050405020304" pitchFamily="18" charset="0"/>
        <a:ea typeface="华文中宋" pitchFamily="2" charset="-122"/>
        <a:cs typeface="+mn-cs"/>
      </a:defRPr>
    </a:lvl2pPr>
    <a:lvl3pPr marL="914400" algn="ctr" rtl="0" fontAlgn="base">
      <a:spcBef>
        <a:spcPct val="0"/>
      </a:spcBef>
      <a:spcAft>
        <a:spcPct val="0"/>
      </a:spcAft>
      <a:defRPr sz="3600" b="1" kern="1200">
        <a:solidFill>
          <a:schemeClr val="bg1"/>
        </a:solidFill>
        <a:latin typeface="Times New Roman" panose="02020603050405020304" pitchFamily="18" charset="0"/>
        <a:ea typeface="华文中宋" pitchFamily="2" charset="-122"/>
        <a:cs typeface="+mn-cs"/>
      </a:defRPr>
    </a:lvl3pPr>
    <a:lvl4pPr marL="1371600" algn="ctr" rtl="0" fontAlgn="base">
      <a:spcBef>
        <a:spcPct val="0"/>
      </a:spcBef>
      <a:spcAft>
        <a:spcPct val="0"/>
      </a:spcAft>
      <a:defRPr sz="3600" b="1" kern="1200">
        <a:solidFill>
          <a:schemeClr val="bg1"/>
        </a:solidFill>
        <a:latin typeface="Times New Roman" panose="02020603050405020304" pitchFamily="18" charset="0"/>
        <a:ea typeface="华文中宋" pitchFamily="2" charset="-122"/>
        <a:cs typeface="+mn-cs"/>
      </a:defRPr>
    </a:lvl4pPr>
    <a:lvl5pPr marL="1828800" algn="ctr" rtl="0" fontAlgn="base">
      <a:spcBef>
        <a:spcPct val="0"/>
      </a:spcBef>
      <a:spcAft>
        <a:spcPct val="0"/>
      </a:spcAft>
      <a:defRPr sz="3600" b="1" kern="1200">
        <a:solidFill>
          <a:schemeClr val="bg1"/>
        </a:solidFill>
        <a:latin typeface="Times New Roman" panose="02020603050405020304" pitchFamily="18" charset="0"/>
        <a:ea typeface="华文中宋" pitchFamily="2" charset="-122"/>
        <a:cs typeface="+mn-cs"/>
      </a:defRPr>
    </a:lvl5pPr>
    <a:lvl6pPr marL="2286000" algn="l" defTabSz="914400" rtl="0" eaLnBrk="1" latinLnBrk="0" hangingPunct="1">
      <a:defRPr sz="3600" b="1" kern="1200">
        <a:solidFill>
          <a:schemeClr val="bg1"/>
        </a:solidFill>
        <a:latin typeface="Times New Roman" panose="02020603050405020304" pitchFamily="18" charset="0"/>
        <a:ea typeface="华文中宋" pitchFamily="2" charset="-122"/>
        <a:cs typeface="+mn-cs"/>
      </a:defRPr>
    </a:lvl6pPr>
    <a:lvl7pPr marL="2743200" algn="l" defTabSz="914400" rtl="0" eaLnBrk="1" latinLnBrk="0" hangingPunct="1">
      <a:defRPr sz="3600" b="1" kern="1200">
        <a:solidFill>
          <a:schemeClr val="bg1"/>
        </a:solidFill>
        <a:latin typeface="Times New Roman" panose="02020603050405020304" pitchFamily="18" charset="0"/>
        <a:ea typeface="华文中宋" pitchFamily="2" charset="-122"/>
        <a:cs typeface="+mn-cs"/>
      </a:defRPr>
    </a:lvl7pPr>
    <a:lvl8pPr marL="3200400" algn="l" defTabSz="914400" rtl="0" eaLnBrk="1" latinLnBrk="0" hangingPunct="1">
      <a:defRPr sz="3600" b="1" kern="1200">
        <a:solidFill>
          <a:schemeClr val="bg1"/>
        </a:solidFill>
        <a:latin typeface="Times New Roman" panose="02020603050405020304" pitchFamily="18" charset="0"/>
        <a:ea typeface="华文中宋" pitchFamily="2" charset="-122"/>
        <a:cs typeface="+mn-cs"/>
      </a:defRPr>
    </a:lvl8pPr>
    <a:lvl9pPr marL="3657600" algn="l" defTabSz="914400" rtl="0" eaLnBrk="1" latinLnBrk="0" hangingPunct="1">
      <a:defRPr sz="3600" b="1" kern="1200">
        <a:solidFill>
          <a:schemeClr val="bg1"/>
        </a:solidFill>
        <a:latin typeface="Times New Roman" panose="02020603050405020304" pitchFamily="18" charset="0"/>
        <a:ea typeface="华文中宋"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孟才" initials="孟" lastIdx="1" clrIdx="0"/>
  <p:cmAuthor id="0" name="翟纪元" initials="翟纪元" lastIdx="1" clrIdx="0"/>
  <p:cmAuthor id="2" name="蔡一坚" initials="蔡一坚"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660033"/>
    <a:srgbClr val="009999"/>
    <a:srgbClr val="CC00CC"/>
    <a:srgbClr val="FFCC00"/>
    <a:srgbClr val="C3C3EB"/>
    <a:srgbClr val="FFFFCC"/>
    <a:srgbClr val="FF0066"/>
    <a:srgbClr val="FF33CC"/>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4" autoAdjust="0"/>
    <p:restoredTop sz="99265" autoAdjust="0"/>
  </p:normalViewPr>
  <p:slideViewPr>
    <p:cSldViewPr>
      <p:cViewPr varScale="1">
        <p:scale>
          <a:sx n="92" d="100"/>
          <a:sy n="92" d="100"/>
        </p:scale>
        <p:origin x="84" y="168"/>
      </p:cViewPr>
      <p:guideLst>
        <p:guide orient="horz" pos="34"/>
        <p:guide pos="279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1" d="100"/>
          <a:sy n="51" d="100"/>
        </p:scale>
        <p:origin x="-2028" y="-108"/>
      </p:cViewPr>
      <p:guideLst>
        <p:guide orient="horz" pos="2940"/>
        <p:guide pos="2099"/>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4" Type="http://schemas.openxmlformats.org/officeDocument/2006/relationships/commentAuthors" Target="commentAuthors.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handoutMaster" Target="handoutMasters/handoutMaster1.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notesMaster" Target="notesMasters/notesMaster1.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image" Target="../media/image2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algn="l" eaLnBrk="0" hangingPunct="0">
              <a:defRPr sz="1200" b="0">
                <a:solidFill>
                  <a:schemeClr val="tx1"/>
                </a:solidFill>
                <a:effectLst/>
                <a:latin typeface="Tahoma" panose="020B0604030504040204" pitchFamily="34" charset="0"/>
                <a:ea typeface="宋体" panose="02010600030101010101" pitchFamily="2" charset="-122"/>
              </a:defRPr>
            </a:lvl1pPr>
          </a:lstStyle>
          <a:p>
            <a:pPr>
              <a:defRPr/>
            </a:pPr>
            <a:endParaRPr lang="zh-CN" altLang="en-US"/>
          </a:p>
        </p:txBody>
      </p:sp>
      <p:sp>
        <p:nvSpPr>
          <p:cNvPr id="100355" name="Rectangle 3"/>
          <p:cNvSpPr>
            <a:spLocks noGrp="1" noChangeArrowheads="1"/>
          </p:cNvSpPr>
          <p:nvPr>
            <p:ph type="dt" sz="quarter"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eaLnBrk="0" hangingPunct="0">
              <a:defRPr sz="1200" b="0">
                <a:solidFill>
                  <a:schemeClr val="tx1"/>
                </a:solidFill>
                <a:effectLst/>
                <a:latin typeface="Tahoma" panose="020B0604030504040204" pitchFamily="34" charset="0"/>
                <a:ea typeface="宋体" panose="02010600030101010101" pitchFamily="2" charset="-122"/>
              </a:defRPr>
            </a:lvl1pPr>
          </a:lstStyle>
          <a:p>
            <a:pPr>
              <a:defRPr/>
            </a:pPr>
            <a:fld id="{913DB623-E4F1-4968-96A3-99CF94D33F45}" type="datetimeFigureOut">
              <a:rPr lang="zh-CN" altLang="en-US"/>
            </a:fld>
            <a:endParaRPr lang="en-US" altLang="zh-CN"/>
          </a:p>
        </p:txBody>
      </p:sp>
      <p:sp>
        <p:nvSpPr>
          <p:cNvPr id="100356" name="Rectangle 4"/>
          <p:cNvSpPr>
            <a:spLocks noGrp="1" noChangeArrowheads="1"/>
          </p:cNvSpPr>
          <p:nvPr>
            <p:ph type="ftr" sz="quarter" idx="2"/>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algn="l" eaLnBrk="0" hangingPunct="0">
              <a:defRPr sz="1200" b="0">
                <a:solidFill>
                  <a:schemeClr val="tx1"/>
                </a:solidFill>
                <a:effectLst/>
                <a:latin typeface="Tahoma" panose="020B0604030504040204" pitchFamily="34" charset="0"/>
                <a:ea typeface="宋体" panose="02010600030101010101" pitchFamily="2" charset="-122"/>
              </a:defRPr>
            </a:lvl1pPr>
          </a:lstStyle>
          <a:p>
            <a:pPr>
              <a:defRPr/>
            </a:pPr>
            <a:endParaRPr lang="en-US" altLang="zh-CN"/>
          </a:p>
        </p:txBody>
      </p:sp>
      <p:sp>
        <p:nvSpPr>
          <p:cNvPr id="100357" name="Rectangle 5"/>
          <p:cNvSpPr>
            <a:spLocks noGrp="1" noChangeArrowheads="1"/>
          </p:cNvSpPr>
          <p:nvPr>
            <p:ph type="sldNum" sz="quarter" idx="3"/>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lvl1pPr algn="r" eaLnBrk="0" hangingPunct="0">
              <a:defRPr sz="1200" b="0">
                <a:solidFill>
                  <a:schemeClr val="tx1"/>
                </a:solidFill>
                <a:effectLst/>
                <a:latin typeface="Tahoma" panose="020B0604030504040204" pitchFamily="34" charset="0"/>
                <a:ea typeface="宋体" panose="02010600030101010101" pitchFamily="2" charset="-122"/>
              </a:defRPr>
            </a:lvl1pPr>
          </a:lstStyle>
          <a:p>
            <a:pPr>
              <a:defRPr/>
            </a:pPr>
            <a:fld id="{524E0D12-1631-4688-BDBA-B625EE6F83CF}" type="slidenum">
              <a:rPr lang="zh-CN" altLang="en-US"/>
            </a:fld>
            <a:endParaRPr lang="en-US" altLang="zh-CN"/>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a:solidFill>
                  <a:schemeClr val="tx1"/>
                </a:solidFill>
                <a:effectLst/>
                <a:latin typeface="Tahoma" panose="020B0604030504040204" pitchFamily="34" charset="0"/>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a:solidFill>
                  <a:schemeClr val="tx1"/>
                </a:solidFill>
                <a:effectLst/>
                <a:latin typeface="Tahoma" panose="020B0604030504040204" pitchFamily="34" charset="0"/>
                <a:ea typeface="+mn-ea"/>
              </a:defRPr>
            </a:lvl1pPr>
          </a:lstStyle>
          <a:p>
            <a:pPr>
              <a:defRPr/>
            </a:pPr>
            <a:fld id="{61FFC5FB-8FAD-4A82-A31A-6D07400DB7BC}" type="datetimeFigureOut">
              <a:rPr lang="zh-CN" altLang="en-US"/>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smtClean="0"/>
          </a:p>
        </p:txBody>
      </p:sp>
      <p:sp>
        <p:nvSpPr>
          <p:cNvPr id="5" name="备注占位符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normAutofit/>
          </a:bodyPr>
          <a:lstStyle/>
          <a:p>
            <a:pPr lvl="0"/>
            <a:r>
              <a:rPr lang="zh-CN" altLang="en-US" noProof="0" smtClean="0"/>
              <a:t>单击此处编辑母版文本样式</a:t>
            </a:r>
            <a:endParaRPr lang="zh-CN" altLang="en-US" noProof="0" smtClean="0"/>
          </a:p>
          <a:p>
            <a:pPr lvl="1"/>
            <a:r>
              <a:rPr lang="zh-CN" altLang="en-US" noProof="0" smtClean="0"/>
              <a:t>第二级</a:t>
            </a:r>
            <a:endParaRPr lang="zh-CN" altLang="en-US" noProof="0" smtClean="0"/>
          </a:p>
          <a:p>
            <a:pPr lvl="2"/>
            <a:r>
              <a:rPr lang="zh-CN" altLang="en-US" noProof="0" smtClean="0"/>
              <a:t>第三级</a:t>
            </a:r>
            <a:endParaRPr lang="zh-CN" altLang="en-US" noProof="0" smtClean="0"/>
          </a:p>
          <a:p>
            <a:pPr lvl="3"/>
            <a:r>
              <a:rPr lang="zh-CN" altLang="en-US" noProof="0" smtClean="0"/>
              <a:t>第四级</a:t>
            </a:r>
            <a:endParaRPr lang="zh-CN" altLang="en-US" noProof="0" smtClean="0"/>
          </a:p>
          <a:p>
            <a:pPr lvl="4"/>
            <a:r>
              <a:rPr lang="zh-CN" altLang="en-US" noProof="0" smtClean="0"/>
              <a:t>第五级</a:t>
            </a:r>
            <a:endParaRPr lang="zh-CN" altLang="en-US" noProof="0" smtClean="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a:solidFill>
                  <a:schemeClr val="tx1"/>
                </a:solidFill>
                <a:effectLst/>
                <a:latin typeface="Tahoma" panose="020B0604030504040204" pitchFamily="34" charset="0"/>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a:solidFill>
                  <a:schemeClr val="tx1"/>
                </a:solidFill>
                <a:effectLst/>
                <a:latin typeface="Tahoma" panose="020B0604030504040204" pitchFamily="34" charset="0"/>
                <a:ea typeface="+mn-ea"/>
              </a:defRPr>
            </a:lvl1pPr>
          </a:lstStyle>
          <a:p>
            <a:pPr>
              <a:defRPr/>
            </a:pPr>
            <a:fld id="{9EBC002A-B0FF-4AB1-B1B7-F9D4F0861090}"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mn-lt"/>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mn-lt"/>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mn-lt"/>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mn-lt"/>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Update figures</a:t>
            </a:r>
            <a:endParaRPr lang="zh-CN" altLang="en-US" dirty="0"/>
          </a:p>
        </p:txBody>
      </p:sp>
      <p:sp>
        <p:nvSpPr>
          <p:cNvPr id="4" name="灯片编号占位符 3"/>
          <p:cNvSpPr>
            <a:spLocks noGrp="1"/>
          </p:cNvSpPr>
          <p:nvPr>
            <p:ph type="sldNum" sz="quarter" idx="10"/>
          </p:nvPr>
        </p:nvSpPr>
        <p:spPr/>
        <p:txBody>
          <a:bodyPr/>
          <a:lstStyle/>
          <a:p>
            <a:fld id="{A89DFD22-ED67-4BB1-A57D-C30BEF0ED592}"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30FB366-9E90-4CBF-BD9E-6840549D64F9}"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D08A525-50F5-40BE-9958-807D252FDEF6}"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defTabSz="914400">
              <a:defRPr/>
            </a:pPr>
            <a:r>
              <a:rPr lang="en-US" altLang="zh-CN" dirty="0" smtClean="0"/>
              <a:t>IR is arranged at IP1/IP3, with the length of 3320.00m for each one. The sections from the intersections of tunnels in the IR and tunnels at the curve sections to the zones within 1532.00m of both sides of halls are linear sections with the width ranging from 6.00m~10.74m and the height of 5.00m. At these linear sections, the routing direction of tunnel will be adjusted according to booster line and transfer lines. The zones within 1532.00m of both sides of halls are divided into two tunnels respectively for arranging positive / negative electron beam and booster beam . The tunnel for arranging positive / negative electron beam is 6.00m~11.40m wide, 4.50m high and 1509.30m long (single side). The tunnel for arranging booster line is 3.50m wide, 3.50m high, and 3018.60m long. The dimension of tunnel section is determined with consideration given to local control, electrical, beam measurement, vacuum and cooling equipment as well as requirements of passage of personnel and maintenance .</a:t>
            </a:r>
            <a:endParaRPr lang="zh-CN" altLang="en-US" dirty="0"/>
          </a:p>
        </p:txBody>
      </p:sp>
      <p:sp>
        <p:nvSpPr>
          <p:cNvPr id="4" name="灯片编号占位符 3"/>
          <p:cNvSpPr>
            <a:spLocks noGrp="1"/>
          </p:cNvSpPr>
          <p:nvPr>
            <p:ph type="sldNum" sz="quarter" idx="10"/>
          </p:nvPr>
        </p:nvSpPr>
        <p:spPr/>
        <p:txBody>
          <a:bodyPr/>
          <a:lstStyle/>
          <a:p>
            <a:fld id="{A8471458-503F-4172-955C-BEE6306FFDA9}"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Title Slide">
    <p:spTree>
      <p:nvGrpSpPr>
        <p:cNvPr id="1" name=""/>
        <p:cNvGrpSpPr/>
        <p:nvPr/>
      </p:nvGrpSpPr>
      <p:grpSpPr>
        <a:xfrm>
          <a:off x="0" y="0"/>
          <a:ext cx="0" cy="0"/>
          <a:chOff x="0" y="0"/>
          <a:chExt cx="0" cy="0"/>
        </a:xfrm>
      </p:grpSpPr>
      <p:pic>
        <p:nvPicPr>
          <p:cNvPr id="7" name="图片 6" descr="高能所.jpg"/>
          <p:cNvPicPr>
            <a:picLocks noChangeAspect="1"/>
          </p:cNvPicPr>
          <p:nvPr userDrawn="1"/>
        </p:nvPicPr>
        <p:blipFill>
          <a:blip r:embed="rId2" cstate="print"/>
          <a:stretch>
            <a:fillRect/>
          </a:stretch>
        </p:blipFill>
        <p:spPr>
          <a:xfrm>
            <a:off x="0" y="0"/>
            <a:ext cx="9144000" cy="6858000"/>
          </a:xfrm>
          <a:prstGeom prst="rect">
            <a:avLst/>
          </a:prstGeom>
        </p:spPr>
      </p:pic>
      <p:sp>
        <p:nvSpPr>
          <p:cNvPr id="155650" name="Rectangle 2"/>
          <p:cNvSpPr>
            <a:spLocks noGrp="1" noChangeArrowheads="1"/>
          </p:cNvSpPr>
          <p:nvPr>
            <p:ph type="ctrTitle"/>
          </p:nvPr>
        </p:nvSpPr>
        <p:spPr>
          <a:xfrm>
            <a:off x="685800" y="2130427"/>
            <a:ext cx="7772400" cy="1470025"/>
          </a:xfrm>
        </p:spPr>
        <p:txBody>
          <a:bodyPr/>
          <a:lstStyle>
            <a:lvl1pPr algn="ctr">
              <a:defRPr sz="8000" b="1">
                <a:solidFill>
                  <a:schemeClr val="accent1">
                    <a:lumMod val="50000"/>
                  </a:schemeClr>
                </a:solidFill>
              </a:defRPr>
            </a:lvl1pPr>
          </a:lstStyle>
          <a:p>
            <a:r>
              <a:rPr lang="zh-CN" altLang="en-US" dirty="0"/>
              <a:t>单击此处编辑母版标题样式</a:t>
            </a:r>
            <a:endParaRPr lang="zh-CN" altLang="en-US" dirty="0"/>
          </a:p>
        </p:txBody>
      </p:sp>
      <p:sp>
        <p:nvSpPr>
          <p:cNvPr id="19" name="文本占位符 18"/>
          <p:cNvSpPr>
            <a:spLocks noGrp="1"/>
          </p:cNvSpPr>
          <p:nvPr>
            <p:ph type="body" sz="quarter" idx="12"/>
          </p:nvPr>
        </p:nvSpPr>
        <p:spPr>
          <a:xfrm>
            <a:off x="1979712" y="4581525"/>
            <a:ext cx="4968552" cy="792163"/>
          </a:xfrm>
        </p:spPr>
        <p:txBody>
          <a:bodyPr/>
          <a:lstStyle>
            <a:lvl1pPr algn="ctr">
              <a:buNone/>
              <a:defRPr/>
            </a:lvl1pPr>
          </a:lstStyle>
          <a:p>
            <a:pPr lvl="0"/>
            <a:r>
              <a:rPr lang="zh-CN" altLang="en-US" dirty="0" smtClean="0"/>
              <a:t>单击此处编辑母版文本样式</a:t>
            </a:r>
            <a:endParaRPr lang="zh-CN" altLang="en-US" dirty="0" smtClean="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lstStyle>
            <a:lvl1pPr>
              <a:defRPr lang="zh-CN" altLang="en-US" sz="4800" b="1" cap="none" spc="0" baseline="0" dirty="0">
                <a:ln w="19050">
                  <a:noFill/>
                  <a:prstDash val="solid"/>
                </a:ln>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mj-cs"/>
              </a:defRPr>
            </a:lvl1pPr>
          </a:lstStyle>
          <a:p>
            <a:r>
              <a:rPr lang="en-US" altLang="zh-CN" dirty="0" smtClean="0"/>
              <a:t>Click to edit Master title style</a:t>
            </a:r>
            <a:endParaRPr lang="zh-CN" altLang="en-US" dirty="0"/>
          </a:p>
        </p:txBody>
      </p:sp>
      <p:sp>
        <p:nvSpPr>
          <p:cNvPr id="3" name="Content Placeholder 2"/>
          <p:cNvSpPr>
            <a:spLocks noGrp="1"/>
          </p:cNvSpPr>
          <p:nvPr>
            <p:ph idx="1"/>
          </p:nvPr>
        </p:nvSpPr>
        <p:spPr>
          <a:xfrm>
            <a:off x="457200" y="1340769"/>
            <a:ext cx="8229600" cy="5260231"/>
          </a:xfrm>
        </p:spPr>
        <p:txBody>
          <a:bodyPr/>
          <a:lstStyle>
            <a:lvl1pPr marL="457200" indent="-457200">
              <a:buClr>
                <a:srgbClr val="FF9900"/>
              </a:buClr>
              <a:buSzPct val="75000"/>
              <a:buFont typeface="Wingdings" panose="05000000000000000000" pitchFamily="2" charset="2"/>
              <a:buChar char="u"/>
              <a:defRPr sz="3200">
                <a:solidFill>
                  <a:schemeClr val="accent1">
                    <a:lumMod val="50000"/>
                  </a:schemeClr>
                </a:solidFill>
                <a:latin typeface="Times New Roman" panose="02020603050405020304" pitchFamily="18" charset="0"/>
                <a:cs typeface="Times New Roman" panose="02020603050405020304" pitchFamily="18" charset="0"/>
              </a:defRPr>
            </a:lvl1pPr>
            <a:lvl2pPr marL="990600" indent="-381000">
              <a:buClr>
                <a:srgbClr val="CC0099"/>
              </a:buClr>
              <a:buSzPct val="100000"/>
              <a:buFont typeface="Wingdings" panose="05000000000000000000" pitchFamily="2" charset="2"/>
              <a:buChar char="ð"/>
              <a:defRPr sz="2665">
                <a:solidFill>
                  <a:schemeClr val="accent3">
                    <a:lumMod val="50000"/>
                  </a:schemeClr>
                </a:solidFill>
                <a:latin typeface="Times New Roman" panose="02020603050405020304" pitchFamily="18" charset="0"/>
                <a:cs typeface="Times New Roman" panose="02020603050405020304" pitchFamily="18" charset="0"/>
              </a:defRPr>
            </a:lvl2pPr>
            <a:lvl3pPr>
              <a:defRPr sz="2665">
                <a:latin typeface="Times New Roman" panose="02020603050405020304" pitchFamily="18" charset="0"/>
                <a:cs typeface="Times New Roman" panose="02020603050405020304" pitchFamily="18" charset="0"/>
              </a:defRPr>
            </a:lvl3pPr>
            <a:lvl4pPr>
              <a:defRPr sz="3200">
                <a:latin typeface="Times New Roman" panose="02020603050405020304" pitchFamily="18" charset="0"/>
                <a:cs typeface="Times New Roman" panose="02020603050405020304" pitchFamily="18" charset="0"/>
              </a:defRPr>
            </a:lvl4pPr>
            <a:lvl5pPr>
              <a:defRPr sz="3200">
                <a:latin typeface="Times New Roman" panose="02020603050405020304" pitchFamily="18" charset="0"/>
                <a:cs typeface="Times New Roman" panose="02020603050405020304" pitchFamily="18" charset="0"/>
              </a:defRPr>
            </a:lvl5pPr>
          </a:lstStyle>
          <a:p>
            <a:pPr lvl="0"/>
            <a:r>
              <a:rPr lang="en-US" altLang="zh-CN" dirty="0" smtClean="0"/>
              <a:t>Click to edit Master text styles</a:t>
            </a:r>
            <a:endParaRPr lang="en-US" altLang="zh-CN" dirty="0" smtClean="0"/>
          </a:p>
          <a:p>
            <a:pPr lvl="1"/>
            <a:r>
              <a:rPr lang="en-US" altLang="zh-CN" dirty="0" smtClean="0"/>
              <a:t>Second level</a:t>
            </a:r>
            <a:endParaRPr lang="en-US" altLang="zh-CN" dirty="0" smtClean="0"/>
          </a:p>
          <a:p>
            <a:pPr lvl="2"/>
            <a:r>
              <a:rPr lang="en-US" altLang="zh-CN" dirty="0" smtClean="0"/>
              <a:t>Third level</a:t>
            </a:r>
            <a:endParaRPr lang="en-US" altLang="zh-CN" dirty="0" smtClean="0"/>
          </a:p>
          <a:p>
            <a:pPr lvl="3"/>
            <a:r>
              <a:rPr lang="en-US" altLang="zh-CN" dirty="0" smtClean="0"/>
              <a:t>Fourth level</a:t>
            </a:r>
            <a:endParaRPr lang="en-US" altLang="zh-CN" dirty="0" smtClean="0"/>
          </a:p>
          <a:p>
            <a:pPr lvl="4"/>
            <a:r>
              <a:rPr lang="en-US" altLang="zh-CN" dirty="0" smtClean="0"/>
              <a:t>Fifth level</a:t>
            </a:r>
            <a:endParaRPr lang="zh-CN" altLang="en-US" dirty="0"/>
          </a:p>
        </p:txBody>
      </p:sp>
      <p:sp>
        <p:nvSpPr>
          <p:cNvPr id="4" name="Rectangle 4"/>
          <p:cNvSpPr>
            <a:spLocks noGrp="1" noChangeArrowheads="1"/>
          </p:cNvSpPr>
          <p:nvPr>
            <p:ph type="dt" sz="half" idx="10"/>
          </p:nvPr>
        </p:nvSpPr>
        <p:spPr>
          <a:xfrm>
            <a:off x="0" y="6569500"/>
            <a:ext cx="2133600" cy="284387"/>
          </a:xfrm>
          <a:prstGeom prst="rect">
            <a:avLst/>
          </a:prstGeom>
        </p:spPr>
        <p:txBody>
          <a:bodyPr/>
          <a:lstStyle>
            <a:lvl1pPr>
              <a:defRPr/>
            </a:lvl1pPr>
          </a:lstStyle>
          <a:p>
            <a:pPr>
              <a:defRPr/>
            </a:pPr>
            <a:r>
              <a:rPr lang="en-US" altLang="zh-CN" smtClean="0"/>
              <a:t>2013-9-18</a:t>
            </a:r>
            <a:endParaRPr lang="en-US" altLang="zh-CN"/>
          </a:p>
        </p:txBody>
      </p:sp>
      <p:sp>
        <p:nvSpPr>
          <p:cNvPr id="6" name="Slide Number Placeholder 5"/>
          <p:cNvSpPr>
            <a:spLocks noGrp="1"/>
          </p:cNvSpPr>
          <p:nvPr>
            <p:ph type="sldNum" sz="quarter" idx="4"/>
          </p:nvPr>
        </p:nvSpPr>
        <p:spPr>
          <a:xfrm>
            <a:off x="8388424" y="6600997"/>
            <a:ext cx="736526" cy="257003"/>
          </a:xfrm>
          <a:prstGeom prst="rect">
            <a:avLst/>
          </a:prstGeom>
        </p:spPr>
        <p:txBody>
          <a:bodyPr/>
          <a:lstStyle>
            <a:lvl1pPr>
              <a:defRPr sz="1865">
                <a:solidFill>
                  <a:schemeClr val="tx1"/>
                </a:solidFill>
                <a:latin typeface="Times New Roman" panose="02020603050405020304" pitchFamily="18" charset="0"/>
                <a:cs typeface="Times New Roman" panose="02020603050405020304" pitchFamily="18" charset="0"/>
              </a:defRPr>
            </a:lvl1pPr>
          </a:lstStyle>
          <a:p>
            <a:fld id="{A311A638-BFE8-47B0-9DB0-998CC0FAD0F0}" type="slidenum">
              <a:rPr lang="zh-CN" altLang="en-US" smtClean="0"/>
            </a:fld>
            <a:endParaRPr lang="zh-CN" altLang="en-US" dirty="0"/>
          </a:p>
        </p:txBody>
      </p:sp>
    </p:spTree>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anose="02020603050405020304" pitchFamily="18" charset="0"/>
                <a:cs typeface="Times New Roman" panose="02020603050405020304" pitchFamily="18" charset="0"/>
              </a:defRPr>
            </a:lvl1pPr>
          </a:lstStyle>
          <a:p>
            <a:r>
              <a:rPr lang="en-US" altLang="zh-CN" dirty="0" smtClean="0"/>
              <a:t>Click to edit Master title style</a:t>
            </a:r>
            <a:endParaRPr lang="zh-CN" altLang="en-US" dirty="0"/>
          </a:p>
        </p:txBody>
      </p:sp>
      <p:sp>
        <p:nvSpPr>
          <p:cNvPr id="3" name="Rectangle 4"/>
          <p:cNvSpPr>
            <a:spLocks noGrp="1" noChangeArrowheads="1"/>
          </p:cNvSpPr>
          <p:nvPr>
            <p:ph type="dt" sz="half" idx="10"/>
          </p:nvPr>
        </p:nvSpPr>
        <p:spPr>
          <a:xfrm>
            <a:off x="0" y="6569500"/>
            <a:ext cx="2133600" cy="284387"/>
          </a:xfrm>
          <a:prstGeom prst="rect">
            <a:avLst/>
          </a:prstGeom>
        </p:spPr>
        <p:txBody>
          <a:bodyPr/>
          <a:lstStyle>
            <a:lvl1pPr>
              <a:defRPr/>
            </a:lvl1pPr>
          </a:lstStyle>
          <a:p>
            <a:pPr>
              <a:defRPr/>
            </a:pPr>
            <a:r>
              <a:rPr lang="en-US" altLang="zh-CN" smtClean="0"/>
              <a:t>2013-9-18</a:t>
            </a:r>
            <a:endParaRPr lang="en-US" altLang="zh-CN"/>
          </a:p>
        </p:txBody>
      </p:sp>
      <p:sp>
        <p:nvSpPr>
          <p:cNvPr id="5" name="Slide Number Placeholder 5"/>
          <p:cNvSpPr>
            <a:spLocks noGrp="1"/>
          </p:cNvSpPr>
          <p:nvPr>
            <p:ph type="sldNum" sz="quarter" idx="4"/>
          </p:nvPr>
        </p:nvSpPr>
        <p:spPr>
          <a:xfrm>
            <a:off x="8388424" y="6600997"/>
            <a:ext cx="736526" cy="257003"/>
          </a:xfrm>
          <a:prstGeom prst="rect">
            <a:avLst/>
          </a:prstGeom>
        </p:spPr>
        <p:txBody>
          <a:bodyPr/>
          <a:lstStyle>
            <a:lvl1pPr>
              <a:defRPr sz="1865">
                <a:solidFill>
                  <a:schemeClr val="tx1"/>
                </a:solidFill>
                <a:latin typeface="Times New Roman" panose="02020603050405020304" pitchFamily="18" charset="0"/>
                <a:cs typeface="Times New Roman" panose="02020603050405020304" pitchFamily="18" charset="0"/>
              </a:defRPr>
            </a:lvl1pPr>
          </a:lstStyle>
          <a:p>
            <a:fld id="{A311A638-BFE8-47B0-9DB0-998CC0FAD0F0}" type="slidenum">
              <a:rPr lang="zh-CN" altLang="en-US" smtClean="0"/>
            </a:fld>
            <a:endParaRPr lang="zh-CN" altLang="en-US"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a:xfrm>
            <a:off x="628650" y="6356351"/>
            <a:ext cx="2057400" cy="365125"/>
          </a:xfrm>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fld id="{B4BBB514-220A-4A0C-8337-C881A01EC571}" type="datetimeFigureOut">
              <a:rPr kumimoji="0" lang="zh-CN" altLang="en-US"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rPr>
            </a:fld>
            <a:endParaRPr kumimoji="0" lang="zh-CN" altLang="en-US"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5" name="页脚占位符 4"/>
          <p:cNvSpPr>
            <a:spLocks noGrp="1"/>
          </p:cNvSpPr>
          <p:nvPr>
            <p:ph type="ftr" sz="quarter" idx="11"/>
          </p:nvPr>
        </p:nvSpPr>
        <p:spPr>
          <a:xfrm>
            <a:off x="3028950" y="6356351"/>
            <a:ext cx="3086100" cy="365125"/>
          </a:xfrm>
        </p:spPr>
        <p:txBody>
          <a:bodyPr/>
          <a:p>
            <a:pPr marL="0" marR="0" lvl="0" indent="0" algn="ctr" defTabSz="914400" rtl="0" eaLnBrk="1" fontAlgn="base" latinLnBrk="0" hangingPunct="1">
              <a:spcBef>
                <a:spcPct val="0"/>
              </a:spcBef>
              <a:spcAft>
                <a:spcPct val="0"/>
              </a:spcAft>
              <a:buClrTx/>
              <a:buSzTx/>
              <a:buFont typeface="Arial" panose="020B0604020202020204" pitchFamily="34" charset="0"/>
              <a:buNone/>
              <a:defRPr/>
            </a:pPr>
            <a:endParaRPr kumimoji="0" lang="zh-CN" altLang="zh-CN"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6" name="灯片编号占位符 5"/>
          <p:cNvSpPr>
            <a:spLocks noGrp="1"/>
          </p:cNvSpPr>
          <p:nvPr>
            <p:ph type="sldNum" sz="quarter" idx="12"/>
          </p:nvPr>
        </p:nvSpPr>
        <p:spPr>
          <a:xfrm>
            <a:off x="6457950" y="6356351"/>
            <a:ext cx="2057400" cy="365125"/>
          </a:xfrm>
        </p:spPr>
        <p:txBody>
          <a:bodyPr/>
          <a:p>
            <a:pPr lvl="0" algn="r" eaLnBrk="1" fontAlgn="base" hangingPunct="1"/>
            <a:fld id="{9A0DB2DC-4C9A-4742-B13C-FB6460FD3503}" type="slidenum">
              <a:rPr lang="zh-CN" altLang="en-US" sz="900" strike="noStrike" noProof="1" dirty="0">
                <a:latin typeface="Arial" panose="020B0604020202020204" pitchFamily="34" charset="0"/>
                <a:ea typeface="宋体" panose="02010600030101010101" pitchFamily="2" charset="-122"/>
                <a:cs typeface="+mn-ea"/>
                <a:sym typeface="Arial" panose="020B0604020202020204" pitchFamily="34" charset="0"/>
              </a:rPr>
            </a:fld>
            <a:endParaRPr lang="zh-CN" altLang="en-US" sz="900" strike="noStrike" noProof="1" dirty="0">
              <a:sym typeface="Arial" panose="020B0604020202020204" pitchFamily="34" charset="0"/>
            </a:endParaRPr>
          </a:p>
        </p:txBody>
      </p:sp>
    </p:spTree>
  </p:cSld>
  <p:clrMapOvr>
    <a:masterClrMapping/>
  </p:clrMapOvr>
  <p:transition>
    <p:split orient="vert"/>
  </p:transition>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6356351"/>
            <a:ext cx="2057400" cy="365125"/>
          </a:xfrm>
        </p:spPr>
        <p:txBody>
          <a:bodyPr/>
          <a:p>
            <a:pPr marL="0" marR="0" lvl="0" indent="0" algn="l" defTabSz="914400" rtl="0" eaLnBrk="1" fontAlgn="base" latinLnBrk="0" hangingPunct="1">
              <a:spcBef>
                <a:spcPct val="0"/>
              </a:spcBef>
              <a:spcAft>
                <a:spcPct val="0"/>
              </a:spcAft>
              <a:buClrTx/>
              <a:buSzTx/>
              <a:buFont typeface="Arial" panose="020B0604020202020204" pitchFamily="34" charset="0"/>
              <a:buNone/>
              <a:defRPr/>
            </a:pPr>
            <a:fld id="{B4BBB514-220A-4A0C-8337-C881A01EC571}" type="datetimeFigureOut">
              <a:rPr kumimoji="0" lang="zh-CN" altLang="en-US"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rPr>
            </a:fld>
            <a:endParaRPr kumimoji="0" lang="zh-CN" altLang="en-US"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3" name="页脚占位符 2"/>
          <p:cNvSpPr>
            <a:spLocks noGrp="1"/>
          </p:cNvSpPr>
          <p:nvPr>
            <p:ph type="ftr" sz="quarter" idx="11"/>
          </p:nvPr>
        </p:nvSpPr>
        <p:spPr>
          <a:xfrm>
            <a:off x="3028950" y="6356351"/>
            <a:ext cx="3086100" cy="365125"/>
          </a:xfrm>
        </p:spPr>
        <p:txBody>
          <a:bodyPr/>
          <a:p>
            <a:pPr marL="0" marR="0" lvl="0" indent="0" algn="ctr" defTabSz="914400" rtl="0" eaLnBrk="1" fontAlgn="base" latinLnBrk="0" hangingPunct="1">
              <a:spcBef>
                <a:spcPct val="0"/>
              </a:spcBef>
              <a:spcAft>
                <a:spcPct val="0"/>
              </a:spcAft>
              <a:buClrTx/>
              <a:buSzTx/>
              <a:buFont typeface="Arial" panose="020B0604020202020204" pitchFamily="34" charset="0"/>
              <a:buNone/>
              <a:defRPr/>
            </a:pPr>
            <a:endParaRPr kumimoji="0" lang="zh-CN" altLang="zh-CN" sz="9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4" name="灯片编号占位符 3"/>
          <p:cNvSpPr>
            <a:spLocks noGrp="1"/>
          </p:cNvSpPr>
          <p:nvPr>
            <p:ph type="sldNum" sz="quarter" idx="12"/>
          </p:nvPr>
        </p:nvSpPr>
        <p:spPr>
          <a:xfrm>
            <a:off x="6457950" y="6356351"/>
            <a:ext cx="2057400" cy="365125"/>
          </a:xfrm>
        </p:spPr>
        <p:txBody>
          <a:bodyPr/>
          <a:p>
            <a:pPr lvl="0" algn="r" eaLnBrk="1" fontAlgn="base" hangingPunct="1"/>
            <a:fld id="{9A0DB2DC-4C9A-4742-B13C-FB6460FD3503}" type="slidenum">
              <a:rPr lang="zh-CN" altLang="en-US" sz="900" strike="noStrike" noProof="1" dirty="0">
                <a:latin typeface="Arial" panose="020B0604020202020204" pitchFamily="34" charset="0"/>
                <a:ea typeface="宋体" panose="02010600030101010101" pitchFamily="2" charset="-122"/>
                <a:cs typeface="+mn-ea"/>
                <a:sym typeface="Arial" panose="020B0604020202020204" pitchFamily="34" charset="0"/>
              </a:rPr>
            </a:fld>
            <a:endParaRPr lang="zh-CN" altLang="en-US" sz="900" strike="noStrike" noProof="1" dirty="0">
              <a:sym typeface="Arial" panose="020B0604020202020204" pitchFamily="34" charset="0"/>
            </a:endParaRPr>
          </a:p>
        </p:txBody>
      </p:sp>
    </p:spTree>
  </p:cSld>
  <p:clrMapOvr>
    <a:masterClrMapping/>
  </p:clrMapOvr>
  <p:transition>
    <p:split orient="vert"/>
  </p:transition>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8"/>
            <a:ext cx="78867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628650" y="6356352"/>
            <a:ext cx="2057400" cy="365125"/>
          </a:xfrm>
        </p:spPr>
        <p:txBody>
          <a:bodyPr/>
          <a:lstStyle>
            <a:lvl1pPr>
              <a:defRPr/>
            </a:lvl1pPr>
          </a:lstStyle>
          <a:p>
            <a:pPr marL="0" marR="0" lvl="0" indent="0" algn="l" defTabSz="685165" rtl="0" eaLnBrk="1" fontAlgn="base" latinLnBrk="0" hangingPunct="1">
              <a:lnSpc>
                <a:spcPct val="100000"/>
              </a:lnSpc>
              <a:spcBef>
                <a:spcPct val="0"/>
              </a:spcBef>
              <a:spcAft>
                <a:spcPct val="0"/>
              </a:spcAft>
              <a:buClrTx/>
              <a:buSzTx/>
              <a:buFontTx/>
              <a:buNone/>
              <a:defRPr/>
            </a:pPr>
            <a:fld id="{2DB59541-D420-4D10-98F5-D795807D0679}" type="datetime1">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fld>
            <a:endParaRPr kumimoji="0" lang="zh-CN" altLang="en-US" sz="1350"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
        <p:nvSpPr>
          <p:cNvPr id="4" name="页脚占位符 3"/>
          <p:cNvSpPr>
            <a:spLocks noGrp="1"/>
          </p:cNvSpPr>
          <p:nvPr>
            <p:ph type="ftr" sz="quarter" idx="11"/>
          </p:nvPr>
        </p:nvSpPr>
        <p:spPr>
          <a:xfrm>
            <a:off x="3028950" y="6356352"/>
            <a:ext cx="3086100" cy="365125"/>
          </a:xfrm>
        </p:spPr>
        <p:txBody>
          <a:bodyPr/>
          <a:lstStyle>
            <a:lvl1pPr>
              <a:defRPr/>
            </a:lvl1pPr>
          </a:lstStyle>
          <a:p>
            <a:pPr marL="0" marR="0" lvl="0" indent="0" algn="ctr" defTabSz="685165" rtl="0" eaLnBrk="1" fontAlgn="base" latinLnBrk="0" hangingPunct="1">
              <a:lnSpc>
                <a:spcPct val="100000"/>
              </a:lnSpc>
              <a:spcBef>
                <a:spcPct val="0"/>
              </a:spcBef>
              <a:spcAft>
                <a:spcPct val="0"/>
              </a:spcAft>
              <a:buClrTx/>
              <a:buSzTx/>
              <a:buFontTx/>
              <a:buNone/>
              <a:defRPr/>
            </a:pPr>
            <a:endParaRPr kumimoji="0" lang="zh-CN" altLang="zh-CN" sz="1200" b="0" i="0" u="none" strike="noStrike" kern="1200" cap="none" spc="0" normalizeH="0" baseline="0" noProof="0">
              <a:ln>
                <a:noFill/>
              </a:ln>
              <a:solidFill>
                <a:prstClr val="black">
                  <a:tint val="75000"/>
                </a:prstClr>
              </a:solidFill>
              <a:effectLst/>
              <a:uLnTx/>
              <a:uFillTx/>
              <a:latin typeface="Arial" panose="020B0604020202020204" pitchFamily="34" charset="0"/>
              <a:ea typeface="等线" panose="02010600030101010101" pitchFamily="2" charset="-122"/>
              <a:cs typeface="+mn-cs"/>
            </a:endParaRPr>
          </a:p>
        </p:txBody>
      </p:sp>
      <p:sp>
        <p:nvSpPr>
          <p:cNvPr id="5" name="灯片编号占位符 4"/>
          <p:cNvSpPr>
            <a:spLocks noGrp="1"/>
          </p:cNvSpPr>
          <p:nvPr>
            <p:ph type="sldNum" sz="quarter" idx="12"/>
          </p:nvPr>
        </p:nvSpPr>
        <p:spPr>
          <a:xfrm>
            <a:off x="6457950" y="6356352"/>
            <a:ext cx="2057400" cy="365125"/>
          </a:xfrm>
        </p:spPr>
        <p:txBody>
          <a:bodyPr/>
          <a:lstStyle>
            <a:lvl1pPr>
              <a:defRPr/>
            </a:lvl1pPr>
          </a:lstStyle>
          <a:p>
            <a:pPr marL="0" marR="0" lvl="0" indent="0" algn="r" defTabSz="685165" rtl="0" eaLnBrk="1" fontAlgn="base" latinLnBrk="0" hangingPunct="1">
              <a:lnSpc>
                <a:spcPct val="100000"/>
              </a:lnSpc>
              <a:spcBef>
                <a:spcPct val="0"/>
              </a:spcBef>
              <a:spcAft>
                <a:spcPct val="0"/>
              </a:spcAft>
              <a:buClrTx/>
              <a:buSzTx/>
              <a:buFontTx/>
              <a:buNone/>
              <a:defRPr/>
            </a:pPr>
            <a:fld id="{B72D8821-53A1-4D77-B236-5903F3BB02E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fld>
            <a:endParaRPr kumimoji="0" lang="zh-CN" altLang="en-US" sz="1350"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Tree>
  </p:cSld>
  <p:clrMapOvr>
    <a:masterClrMapping/>
  </p:clrMapOvr>
  <p:transition>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image" Target="../media/image2.jpeg"/><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57200" y="53752"/>
            <a:ext cx="8229600" cy="1143000"/>
          </a:xfrm>
          <a:prstGeom prst="rect">
            <a:avLst/>
          </a:prstGeom>
          <a:noFill/>
          <a:ln w="9525">
            <a:noFill/>
            <a:miter lim="800000"/>
          </a:ln>
        </p:spPr>
        <p:txBody>
          <a:bodyPr vert="horz" wrap="square" lIns="91440" tIns="45720" rIns="91440" bIns="45720" numCol="1" anchor="ctr" anchorCtr="0" compatLnSpc="1"/>
          <a:lstStyle/>
          <a:p>
            <a:pPr lvl="0"/>
            <a:r>
              <a:rPr lang="zh-CN" altLang="en-US" dirty="0" smtClean="0"/>
              <a:t>单击此处编辑母版标题样式</a:t>
            </a:r>
            <a:endParaRPr lang="zh-CN" altLang="en-US" dirty="0" smtClean="0"/>
          </a:p>
        </p:txBody>
      </p:sp>
      <p:sp>
        <p:nvSpPr>
          <p:cNvPr id="1028" name="Rectangle 3"/>
          <p:cNvSpPr>
            <a:spLocks noGrp="1" noChangeArrowheads="1"/>
          </p:cNvSpPr>
          <p:nvPr>
            <p:ph type="body" idx="1"/>
          </p:nvPr>
        </p:nvSpPr>
        <p:spPr bwMode="auto">
          <a:xfrm>
            <a:off x="457200" y="1340771"/>
            <a:ext cx="8229600" cy="5160573"/>
          </a:xfrm>
          <a:prstGeom prst="rect">
            <a:avLst/>
          </a:prstGeom>
          <a:noFill/>
          <a:ln w="9525">
            <a:noFill/>
            <a:miter lim="800000"/>
          </a:ln>
        </p:spPr>
        <p:txBody>
          <a:bodyPr vert="horz" wrap="square" lIns="91440" tIns="45720" rIns="91440" bIns="45720" numCol="1" anchor="t" anchorCtr="0" compatLnSpc="1"/>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endParaRPr lang="zh-CN" altLang="en-US" dirty="0" smtClean="0"/>
          </a:p>
        </p:txBody>
      </p:sp>
      <p:pic>
        <p:nvPicPr>
          <p:cNvPr id="9" name="图片 8" descr="高能所.jpg"/>
          <p:cNvPicPr>
            <a:picLocks noChangeAspect="1"/>
          </p:cNvPicPr>
          <p:nvPr userDrawn="1"/>
        </p:nvPicPr>
        <p:blipFill>
          <a:blip r:embed="rId7" cstate="screen"/>
          <a:srcRect/>
          <a:stretch>
            <a:fillRect/>
          </a:stretch>
        </p:blipFill>
        <p:spPr>
          <a:xfrm>
            <a:off x="0" y="1"/>
            <a:ext cx="1619672" cy="1138311"/>
          </a:xfrm>
          <a:prstGeom prst="rect">
            <a:avLst/>
          </a:prstGeom>
        </p:spPr>
      </p:pic>
      <p:sp>
        <p:nvSpPr>
          <p:cNvPr id="10" name="矩形 9"/>
          <p:cNvSpPr/>
          <p:nvPr userDrawn="1"/>
        </p:nvSpPr>
        <p:spPr bwMode="auto">
          <a:xfrm>
            <a:off x="0" y="6501344"/>
            <a:ext cx="9144000" cy="645160"/>
          </a:xfrm>
          <a:prstGeom prst="rect">
            <a:avLst/>
          </a:prstGeom>
          <a:solidFill>
            <a:srgbClr val="C3C3E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spAutoFit/>
          </a:bodyPr>
          <a:lstStyle/>
          <a:p>
            <a:pPr marL="1905" marR="0" indent="0" algn="ctr" defTabSz="914400" rtl="0" eaLnBrk="1" fontAlgn="base" latinLnBrk="0" hangingPunct="1">
              <a:lnSpc>
                <a:spcPct val="100000"/>
              </a:lnSpc>
              <a:spcBef>
                <a:spcPct val="0"/>
              </a:spcBef>
              <a:spcAft>
                <a:spcPct val="0"/>
              </a:spcAft>
              <a:buClrTx/>
              <a:buSzTx/>
              <a:buFontTx/>
              <a:buNone/>
            </a:pPr>
            <a:endParaRPr kumimoji="0" lang="zh-CN" altLang="en-US" sz="3600" b="1" i="0" u="none" strike="noStrike" cap="none" normalizeH="0" baseline="0" smtClean="0">
              <a:ln>
                <a:noFill/>
              </a:ln>
              <a:solidFill>
                <a:schemeClr val="bg1"/>
              </a:solidFill>
              <a:effectLst/>
              <a:latin typeface="Times New Roman" panose="02020603050405020304" pitchFamily="18" charset="0"/>
              <a:ea typeface="华文中宋"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p:split orient="vert"/>
  </p:transition>
  <p:timing>
    <p:tnLst>
      <p:par>
        <p:cTn id="1" dur="indefinite" restart="never" nodeType="tmRoot"/>
      </p:par>
    </p:tnLst>
  </p:timing>
  <p:hf hdr="0" ftr="0" dt="0"/>
  <p:txStyles>
    <p:titleStyle>
      <a:lvl1pPr algn="ctr" rtl="0" eaLnBrk="0" fontAlgn="base" hangingPunct="0">
        <a:spcBef>
          <a:spcPct val="0"/>
        </a:spcBef>
        <a:spcAft>
          <a:spcPct val="0"/>
        </a:spcAft>
        <a:defRPr sz="4800" b="1" cap="none" spc="0">
          <a:ln w="19050">
            <a:noFill/>
            <a:prstDash val="solid"/>
          </a:ln>
          <a:solidFill>
            <a:schemeClr val="accent1">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defRPr>
      </a:lvl1pPr>
      <a:lvl2pPr algn="l" rtl="0" eaLnBrk="0" fontAlgn="base" hangingPunct="0">
        <a:spcBef>
          <a:spcPct val="0"/>
        </a:spcBef>
        <a:spcAft>
          <a:spcPct val="0"/>
        </a:spcAft>
        <a:defRPr sz="4000" b="1">
          <a:solidFill>
            <a:schemeClr val="bg1"/>
          </a:solidFill>
          <a:latin typeface="Arial" panose="020B0604020202020204" pitchFamily="34" charset="0"/>
          <a:ea typeface="黑体" panose="02010609060101010101" pitchFamily="2" charset="-122"/>
        </a:defRPr>
      </a:lvl2pPr>
      <a:lvl3pPr algn="l" rtl="0" eaLnBrk="0" fontAlgn="base" hangingPunct="0">
        <a:spcBef>
          <a:spcPct val="0"/>
        </a:spcBef>
        <a:spcAft>
          <a:spcPct val="0"/>
        </a:spcAft>
        <a:defRPr sz="4000" b="1">
          <a:solidFill>
            <a:schemeClr val="bg1"/>
          </a:solidFill>
          <a:latin typeface="Arial" panose="020B0604020202020204" pitchFamily="34" charset="0"/>
          <a:ea typeface="黑体" panose="02010609060101010101" pitchFamily="2" charset="-122"/>
        </a:defRPr>
      </a:lvl3pPr>
      <a:lvl4pPr algn="l" rtl="0" eaLnBrk="0" fontAlgn="base" hangingPunct="0">
        <a:spcBef>
          <a:spcPct val="0"/>
        </a:spcBef>
        <a:spcAft>
          <a:spcPct val="0"/>
        </a:spcAft>
        <a:defRPr sz="4000" b="1">
          <a:solidFill>
            <a:schemeClr val="bg1"/>
          </a:solidFill>
          <a:latin typeface="Arial" panose="020B0604020202020204" pitchFamily="34" charset="0"/>
          <a:ea typeface="黑体" panose="02010609060101010101" pitchFamily="2" charset="-122"/>
        </a:defRPr>
      </a:lvl4pPr>
      <a:lvl5pPr algn="l" rtl="0" eaLnBrk="0" fontAlgn="base" hangingPunct="0">
        <a:spcBef>
          <a:spcPct val="0"/>
        </a:spcBef>
        <a:spcAft>
          <a:spcPct val="0"/>
        </a:spcAft>
        <a:defRPr sz="4000" b="1">
          <a:solidFill>
            <a:schemeClr val="bg1"/>
          </a:solidFill>
          <a:latin typeface="Arial" panose="020B0604020202020204" pitchFamily="34" charset="0"/>
          <a:ea typeface="黑体" panose="02010609060101010101" pitchFamily="2" charset="-122"/>
        </a:defRPr>
      </a:lvl5pPr>
      <a:lvl6pPr marL="457200" algn="l" rtl="0" fontAlgn="base">
        <a:spcBef>
          <a:spcPct val="0"/>
        </a:spcBef>
        <a:spcAft>
          <a:spcPct val="0"/>
        </a:spcAft>
        <a:defRPr sz="4000" b="1">
          <a:solidFill>
            <a:srgbClr val="0090F2"/>
          </a:solidFill>
          <a:latin typeface="Arial" panose="020B0604020202020204" pitchFamily="34" charset="0"/>
          <a:ea typeface="黑体" panose="02010609060101010101" pitchFamily="2" charset="-122"/>
        </a:defRPr>
      </a:lvl6pPr>
      <a:lvl7pPr marL="914400" algn="l" rtl="0" fontAlgn="base">
        <a:spcBef>
          <a:spcPct val="0"/>
        </a:spcBef>
        <a:spcAft>
          <a:spcPct val="0"/>
        </a:spcAft>
        <a:defRPr sz="4000" b="1">
          <a:solidFill>
            <a:srgbClr val="0090F2"/>
          </a:solidFill>
          <a:latin typeface="Arial" panose="020B0604020202020204" pitchFamily="34" charset="0"/>
          <a:ea typeface="黑体" panose="02010609060101010101" pitchFamily="2" charset="-122"/>
        </a:defRPr>
      </a:lvl7pPr>
      <a:lvl8pPr marL="1371600" algn="l" rtl="0" fontAlgn="base">
        <a:spcBef>
          <a:spcPct val="0"/>
        </a:spcBef>
        <a:spcAft>
          <a:spcPct val="0"/>
        </a:spcAft>
        <a:defRPr sz="4000" b="1">
          <a:solidFill>
            <a:srgbClr val="0090F2"/>
          </a:solidFill>
          <a:latin typeface="Arial" panose="020B0604020202020204" pitchFamily="34" charset="0"/>
          <a:ea typeface="黑体" panose="02010609060101010101" pitchFamily="2" charset="-122"/>
        </a:defRPr>
      </a:lvl8pPr>
      <a:lvl9pPr marL="1828800" algn="l" rtl="0" fontAlgn="base">
        <a:spcBef>
          <a:spcPct val="0"/>
        </a:spcBef>
        <a:spcAft>
          <a:spcPct val="0"/>
        </a:spcAft>
        <a:defRPr sz="4000" b="1">
          <a:solidFill>
            <a:srgbClr val="0090F2"/>
          </a:solidFill>
          <a:latin typeface="Arial" panose="020B0604020202020204" pitchFamily="34" charset="0"/>
          <a:ea typeface="黑体" panose="02010609060101010101" pitchFamily="2" charset="-122"/>
        </a:defRPr>
      </a:lvl9pPr>
    </p:titleStyle>
    <p:bodyStyle>
      <a:lvl1pPr marL="457200" indent="-457200" algn="l" rtl="0" eaLnBrk="0" fontAlgn="base" hangingPunct="0">
        <a:spcBef>
          <a:spcPts val="130"/>
        </a:spcBef>
        <a:spcAft>
          <a:spcPct val="0"/>
        </a:spcAft>
        <a:buClr>
          <a:srgbClr val="00B0F0"/>
        </a:buClr>
        <a:buSzPct val="90000"/>
        <a:buFont typeface="Wingdings" panose="05000000000000000000" pitchFamily="2" charset="2"/>
        <a:buChar char="n"/>
        <a:defRPr sz="3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990600" indent="-381000" algn="l" rtl="0" eaLnBrk="0" fontAlgn="base" hangingPunct="0">
        <a:spcBef>
          <a:spcPts val="130"/>
        </a:spcBef>
        <a:spcAft>
          <a:spcPct val="0"/>
        </a:spcAft>
        <a:buClr>
          <a:srgbClr val="00B050"/>
        </a:buClr>
        <a:buSzPct val="75000"/>
        <a:buFont typeface="Wingdings" panose="05000000000000000000" pitchFamily="2" charset="2"/>
        <a:buChar char="l"/>
        <a:defRPr sz="2665">
          <a:solidFill>
            <a:schemeClr val="accent3">
              <a:lumMod val="50000"/>
            </a:schemeClr>
          </a:solidFill>
          <a:latin typeface="微软雅黑" panose="020B0503020204020204" pitchFamily="34" charset="-122"/>
          <a:ea typeface="微软雅黑" panose="020B0503020204020204" pitchFamily="34" charset="-122"/>
        </a:defRPr>
      </a:lvl2pPr>
      <a:lvl3pPr marL="1524000" indent="-304800" algn="l" rtl="0" eaLnBrk="0" fontAlgn="base" hangingPunct="0">
        <a:spcBef>
          <a:spcPts val="130"/>
        </a:spcBef>
        <a:spcAft>
          <a:spcPct val="0"/>
        </a:spcAft>
        <a:buChar char="•"/>
        <a:defRPr sz="2665">
          <a:solidFill>
            <a:srgbClr val="003399"/>
          </a:solidFill>
          <a:latin typeface="+mn-lt"/>
          <a:ea typeface="+mn-ea"/>
        </a:defRPr>
      </a:lvl3pPr>
      <a:lvl4pPr marL="2133600" indent="-304800" algn="l" rtl="0" eaLnBrk="0" fontAlgn="base" hangingPunct="0">
        <a:spcBef>
          <a:spcPts val="130"/>
        </a:spcBef>
        <a:spcAft>
          <a:spcPct val="0"/>
        </a:spcAft>
        <a:buChar char="–"/>
        <a:defRPr sz="3200">
          <a:solidFill>
            <a:srgbClr val="003399"/>
          </a:solidFill>
          <a:latin typeface="+mn-lt"/>
          <a:ea typeface="+mn-ea"/>
        </a:defRPr>
      </a:lvl4pPr>
      <a:lvl5pPr marL="2743200" indent="-304800" algn="l" rtl="0" eaLnBrk="0" fontAlgn="base" hangingPunct="0">
        <a:spcBef>
          <a:spcPts val="130"/>
        </a:spcBef>
        <a:spcAft>
          <a:spcPct val="0"/>
        </a:spcAft>
        <a:buChar char="»"/>
        <a:defRPr sz="3735">
          <a:solidFill>
            <a:srgbClr val="003399"/>
          </a:solidFill>
          <a:latin typeface="+mn-lt"/>
          <a:ea typeface="+mn-ea"/>
        </a:defRPr>
      </a:lvl5pPr>
      <a:lvl6pPr marL="3352800" indent="-304800" algn="l" rtl="0" fontAlgn="base">
        <a:spcBef>
          <a:spcPts val="130"/>
        </a:spcBef>
        <a:spcAft>
          <a:spcPct val="0"/>
        </a:spcAft>
        <a:buChar char="»"/>
        <a:defRPr sz="3735">
          <a:solidFill>
            <a:srgbClr val="003399"/>
          </a:solidFill>
          <a:latin typeface="+mn-lt"/>
          <a:ea typeface="+mn-ea"/>
        </a:defRPr>
      </a:lvl6pPr>
      <a:lvl7pPr marL="3962400" indent="-304800" algn="l" rtl="0" fontAlgn="base">
        <a:spcBef>
          <a:spcPts val="130"/>
        </a:spcBef>
        <a:spcAft>
          <a:spcPct val="0"/>
        </a:spcAft>
        <a:buChar char="»"/>
        <a:defRPr sz="3735">
          <a:solidFill>
            <a:srgbClr val="003399"/>
          </a:solidFill>
          <a:latin typeface="+mn-lt"/>
          <a:ea typeface="+mn-ea"/>
        </a:defRPr>
      </a:lvl7pPr>
      <a:lvl8pPr marL="4572000" indent="-304800" algn="l" rtl="0" fontAlgn="base">
        <a:spcBef>
          <a:spcPts val="130"/>
        </a:spcBef>
        <a:spcAft>
          <a:spcPct val="0"/>
        </a:spcAft>
        <a:buChar char="»"/>
        <a:defRPr sz="3735">
          <a:solidFill>
            <a:srgbClr val="003399"/>
          </a:solidFill>
          <a:latin typeface="+mn-lt"/>
          <a:ea typeface="+mn-ea"/>
        </a:defRPr>
      </a:lvl8pPr>
      <a:lvl9pPr marL="5181600" indent="-304800" algn="l" rtl="0" fontAlgn="base">
        <a:spcBef>
          <a:spcPts val="130"/>
        </a:spcBef>
        <a:spcAft>
          <a:spcPct val="0"/>
        </a:spcAft>
        <a:buChar char="»"/>
        <a:defRPr sz="3735">
          <a:solidFill>
            <a:srgbClr val="003399"/>
          </a:solidFill>
          <a:latin typeface="+mn-lt"/>
          <a:ea typeface="+mn-ea"/>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vmlDrawing" Target="../drawings/vmlDrawing1.vml"/><Relationship Id="rId7"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package" Target="../embeddings/Document2.docx"/><Relationship Id="rId4" Type="http://schemas.openxmlformats.org/officeDocument/2006/relationships/image" Target="../media/image27.png"/><Relationship Id="rId3" Type="http://schemas.openxmlformats.org/officeDocument/2006/relationships/package" Target="../embeddings/Document1.docx"/><Relationship Id="rId2" Type="http://schemas.openxmlformats.org/officeDocument/2006/relationships/image" Target="../media/image26.GIF"/><Relationship Id="rId1"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hyperlink" Target="mailto:Q0=4.0E10@22.0MV/m"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7.jpeg"/><Relationship Id="rId1"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9.png"/><Relationship Id="rId1"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2.png"/><Relationship Id="rId1" Type="http://schemas.openxmlformats.org/officeDocument/2006/relationships/image" Target="../media/image41.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image" Target="../media/image4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4.jpe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8.jpeg"/><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5.emf"/><Relationship Id="rId4" Type="http://schemas.openxmlformats.org/officeDocument/2006/relationships/image" Target="../media/image62.png"/><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image" Target="../media/image59.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image" Target="../media/image4.emf"/></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jpeg"/><Relationship Id="rId2" Type="http://schemas.openxmlformats.org/officeDocument/2006/relationships/image" Target="../media/image13.emf"/><Relationship Id="rId1" Type="http://schemas.openxmlformats.org/officeDocument/2006/relationships/image" Target="../media/image12.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8.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3.xml"/><Relationship Id="rId7" Type="http://schemas.openxmlformats.org/officeDocument/2006/relationships/image" Target="../media/image23.png"/><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image" Target="../media/image18.png"/><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a:xfrm>
            <a:off x="683568" y="2240868"/>
            <a:ext cx="7772400" cy="1492378"/>
          </a:xfrm>
        </p:spPr>
        <p:txBody>
          <a:bodyPr/>
          <a:lstStyle/>
          <a:p>
            <a:r>
              <a:rPr lang="en-US" altLang="zh-CN" sz="4800" dirty="0" smtClean="0">
                <a:latin typeface="Times New Roman" panose="02020603050405020304" pitchFamily="18" charset="0"/>
                <a:cs typeface="Times New Roman" panose="02020603050405020304" pitchFamily="18" charset="0"/>
              </a:rPr>
              <a:t>CEPC Accelerator</a:t>
            </a:r>
            <a:endParaRPr lang="zh-CN" altLang="en-US" sz="4800" dirty="0">
              <a:ln w="19050">
                <a:noFill/>
                <a:prstDash val="solid"/>
              </a:ln>
              <a:solidFill>
                <a:schemeClr val="accent3">
                  <a:lumMod val="50000"/>
                </a:schemeClr>
              </a:solidFill>
              <a:effectLst>
                <a:outerShdw blurRad="38100" dist="38100" dir="2700000" algn="tl">
                  <a:schemeClr val="tx1">
                    <a:alpha val="43000"/>
                  </a:schemeClr>
                </a:outerShdw>
              </a:effectLst>
              <a:latin typeface="Times New Roman" panose="02020603050405020304" pitchFamily="18" charset="0"/>
              <a:cs typeface="Times New Roman" panose="02020603050405020304" pitchFamily="18" charset="0"/>
            </a:endParaRPr>
          </a:p>
        </p:txBody>
      </p:sp>
      <p:sp>
        <p:nvSpPr>
          <p:cNvPr id="5" name="文本占位符 4"/>
          <p:cNvSpPr>
            <a:spLocks noGrp="1"/>
          </p:cNvSpPr>
          <p:nvPr>
            <p:ph type="body" sz="quarter" idx="12"/>
          </p:nvPr>
        </p:nvSpPr>
        <p:spPr>
          <a:xfrm>
            <a:off x="1403651" y="4077072"/>
            <a:ext cx="6280185" cy="1424244"/>
          </a:xfrm>
        </p:spPr>
        <p:txBody>
          <a:bodyPr/>
          <a:lstStyle/>
          <a:p>
            <a:r>
              <a:rPr lang="en-US" altLang="zh-CN" sz="2800" b="1" dirty="0" err="1" smtClean="0">
                <a:latin typeface="Times New Roman" panose="02020603050405020304" pitchFamily="18" charset="0"/>
                <a:cs typeface="Times New Roman" panose="02020603050405020304" pitchFamily="18" charset="0"/>
              </a:rPr>
              <a:t>Jie</a:t>
            </a:r>
            <a:r>
              <a:rPr lang="en-US" altLang="zh-CN" sz="2800" b="1" dirty="0" smtClean="0">
                <a:latin typeface="Times New Roman" panose="02020603050405020304" pitchFamily="18" charset="0"/>
                <a:cs typeface="Times New Roman" panose="02020603050405020304" pitchFamily="18" charset="0"/>
              </a:rPr>
              <a:t> Gao</a:t>
            </a:r>
            <a:endParaRPr lang="en-US" altLang="zh-CN" sz="2800" b="1" dirty="0" smtClean="0">
              <a:latin typeface="Times New Roman" panose="02020603050405020304" pitchFamily="18" charset="0"/>
              <a:cs typeface="Times New Roman" panose="02020603050405020304" pitchFamily="18" charset="0"/>
            </a:endParaRPr>
          </a:p>
          <a:p>
            <a:r>
              <a:rPr lang="en-US" altLang="zh-CN" dirty="0" smtClean="0">
                <a:latin typeface="Times New Roman" panose="02020603050405020304" pitchFamily="18" charset="0"/>
                <a:cs typeface="Times New Roman" panose="02020603050405020304" pitchFamily="18" charset="0"/>
              </a:rPr>
              <a:t>Accelerator Division, IHEP</a:t>
            </a:r>
            <a:endParaRPr lang="en-US" altLang="zh-CN" dirty="0" smtClean="0">
              <a:latin typeface="Times New Roman" panose="02020603050405020304" pitchFamily="18" charset="0"/>
              <a:cs typeface="Times New Roman" panose="02020603050405020304" pitchFamily="18" charset="0"/>
            </a:endParaRPr>
          </a:p>
          <a:p>
            <a:r>
              <a:rPr lang="en-US" altLang="zh-CN" sz="2400" dirty="0" smtClean="0">
                <a:latin typeface="Times New Roman" panose="02020603050405020304" pitchFamily="18" charset="0"/>
                <a:cs typeface="Times New Roman" panose="02020603050405020304" pitchFamily="18" charset="0"/>
              </a:rPr>
              <a:t>June 14, 2018</a:t>
            </a:r>
            <a:endParaRPr lang="zh-CN" altLang="en-US" sz="2400" dirty="0">
              <a:latin typeface="Times New Roman" panose="02020603050405020304" pitchFamily="18" charset="0"/>
              <a:cs typeface="Times New Roman" panose="02020603050405020304" pitchFamily="18" charset="0"/>
            </a:endParaRPr>
          </a:p>
        </p:txBody>
      </p:sp>
      <p:pic>
        <p:nvPicPr>
          <p:cNvPr id="10" name="Picture 6"/>
          <p:cNvPicPr>
            <a:picLocks noChangeAspect="1" noChangeArrowheads="1"/>
          </p:cNvPicPr>
          <p:nvPr/>
        </p:nvPicPr>
        <p:blipFill>
          <a:blip r:embed="rId1" cstate="print"/>
          <a:srcRect/>
          <a:stretch>
            <a:fillRect/>
          </a:stretch>
        </p:blipFill>
        <p:spPr bwMode="auto">
          <a:xfrm>
            <a:off x="3" y="867268"/>
            <a:ext cx="9162603" cy="1481613"/>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19371" y="440603"/>
            <a:ext cx="6172200" cy="857250"/>
          </a:xfrm>
        </p:spPr>
        <p:txBody>
          <a:bodyPr>
            <a:normAutofit fontScale="90000"/>
          </a:bodyPr>
          <a:lstStyle/>
          <a:p>
            <a:r>
              <a:rPr kumimoji="1" lang="en-US" altLang="zh-CN" sz="2800" dirty="0" smtClean="0">
                <a:solidFill>
                  <a:srgbClr val="C00000"/>
                </a:solidFill>
                <a:cs typeface="Times New Roman" panose="02020603050405020304" pitchFamily="18" charset="0"/>
                <a:sym typeface="+mn-ea"/>
              </a:rPr>
              <a:t>    </a:t>
            </a:r>
            <a:r>
              <a:rPr kumimoji="1" lang="en-US" altLang="zh-CN" sz="2800" dirty="0" smtClean="0">
                <a:solidFill>
                  <a:srgbClr val="002060"/>
                </a:solidFill>
                <a:cs typeface="Times New Roman" panose="02020603050405020304" pitchFamily="18" charset="0"/>
                <a:sym typeface="+mn-ea"/>
              </a:rPr>
              <a:t>A High</a:t>
            </a:r>
            <a:r>
              <a:rPr kumimoji="1" lang="zh-CN" altLang="en-US" sz="2800" dirty="0" smtClean="0">
                <a:solidFill>
                  <a:srgbClr val="002060"/>
                </a:solidFill>
                <a:cs typeface="Times New Roman" panose="02020603050405020304" pitchFamily="18" charset="0"/>
                <a:sym typeface="+mn-ea"/>
              </a:rPr>
              <a:t> </a:t>
            </a:r>
            <a:r>
              <a:rPr kumimoji="1" lang="en-US" altLang="zh-CN" sz="2800" dirty="0" smtClean="0">
                <a:solidFill>
                  <a:srgbClr val="002060"/>
                </a:solidFill>
                <a:cs typeface="Times New Roman" panose="02020603050405020304" pitchFamily="18" charset="0"/>
                <a:sym typeface="+mn-ea"/>
              </a:rPr>
              <a:t>Energy</a:t>
            </a:r>
            <a:r>
              <a:rPr kumimoji="1" lang="zh-CN" altLang="en-US" sz="2800" dirty="0" smtClean="0">
                <a:solidFill>
                  <a:srgbClr val="002060"/>
                </a:solidFill>
                <a:cs typeface="Times New Roman" panose="02020603050405020304" pitchFamily="18" charset="0"/>
                <a:sym typeface="+mn-ea"/>
              </a:rPr>
              <a:t> </a:t>
            </a:r>
            <a:r>
              <a:rPr kumimoji="1" lang="en-US" altLang="zh-CN" sz="2800" dirty="0" smtClean="0">
                <a:solidFill>
                  <a:srgbClr val="002060"/>
                </a:solidFill>
                <a:cs typeface="Times New Roman" panose="02020603050405020304" pitchFamily="18" charset="0"/>
                <a:sym typeface="+mn-ea"/>
              </a:rPr>
              <a:t>CEPC Injector</a:t>
            </a:r>
            <a:r>
              <a:rPr kumimoji="1" lang="zh-CN" altLang="en-US" sz="2800" dirty="0" smtClean="0">
                <a:solidFill>
                  <a:srgbClr val="002060"/>
                </a:solidFill>
                <a:cs typeface="Times New Roman" panose="02020603050405020304" pitchFamily="18" charset="0"/>
                <a:sym typeface="+mn-ea"/>
              </a:rPr>
              <a:t> </a:t>
            </a:r>
            <a:r>
              <a:rPr kumimoji="1" lang="en-US" altLang="zh-CN" sz="2800" dirty="0" smtClean="0">
                <a:solidFill>
                  <a:srgbClr val="002060"/>
                </a:solidFill>
                <a:cs typeface="Times New Roman" panose="02020603050405020304" pitchFamily="18" charset="0"/>
                <a:sym typeface="+mn-ea"/>
              </a:rPr>
              <a:t>Based</a:t>
            </a:r>
            <a:r>
              <a:rPr kumimoji="1" lang="zh-CN" altLang="en-US" sz="2800" dirty="0" smtClean="0">
                <a:solidFill>
                  <a:srgbClr val="002060"/>
                </a:solidFill>
                <a:cs typeface="Times New Roman" panose="02020603050405020304" pitchFamily="18" charset="0"/>
                <a:sym typeface="+mn-ea"/>
              </a:rPr>
              <a:t> </a:t>
            </a:r>
            <a:br>
              <a:rPr kumimoji="1" lang="zh-CN" altLang="en-US" sz="2800" dirty="0" smtClean="0">
                <a:solidFill>
                  <a:srgbClr val="002060"/>
                </a:solidFill>
                <a:cs typeface="Times New Roman" panose="02020603050405020304" pitchFamily="18" charset="0"/>
                <a:sym typeface="+mn-ea"/>
              </a:rPr>
            </a:br>
            <a:r>
              <a:rPr kumimoji="1" lang="en-US" altLang="zh-CN" sz="2800" dirty="0" smtClean="0">
                <a:solidFill>
                  <a:srgbClr val="002060"/>
                </a:solidFill>
                <a:cs typeface="Times New Roman" panose="02020603050405020304" pitchFamily="18" charset="0"/>
                <a:sym typeface="+mn-ea"/>
              </a:rPr>
              <a:t>on</a:t>
            </a:r>
            <a:r>
              <a:rPr kumimoji="1" lang="zh-CN" altLang="en-US" sz="2800" dirty="0" smtClean="0">
                <a:solidFill>
                  <a:srgbClr val="002060"/>
                </a:solidFill>
                <a:cs typeface="Times New Roman" panose="02020603050405020304" pitchFamily="18" charset="0"/>
                <a:sym typeface="+mn-ea"/>
              </a:rPr>
              <a:t> </a:t>
            </a:r>
            <a:r>
              <a:rPr kumimoji="1" lang="en-US" altLang="zh-CN" sz="2800" dirty="0" smtClean="0">
                <a:solidFill>
                  <a:srgbClr val="002060"/>
                </a:solidFill>
                <a:cs typeface="Times New Roman" panose="02020603050405020304" pitchFamily="18" charset="0"/>
                <a:sym typeface="+mn-ea"/>
              </a:rPr>
              <a:t>Plasma</a:t>
            </a:r>
            <a:r>
              <a:rPr kumimoji="1" lang="zh-CN" altLang="en-US" sz="2800" dirty="0" smtClean="0">
                <a:solidFill>
                  <a:srgbClr val="002060"/>
                </a:solidFill>
                <a:cs typeface="Times New Roman" panose="02020603050405020304" pitchFamily="18" charset="0"/>
                <a:sym typeface="+mn-ea"/>
              </a:rPr>
              <a:t> </a:t>
            </a:r>
            <a:r>
              <a:rPr kumimoji="1" lang="en-US" altLang="zh-CN" sz="2800" dirty="0" smtClean="0">
                <a:solidFill>
                  <a:srgbClr val="002060"/>
                </a:solidFill>
                <a:cs typeface="Times New Roman" panose="02020603050405020304" pitchFamily="18" charset="0"/>
                <a:sym typeface="+mn-ea"/>
              </a:rPr>
              <a:t>Wakefield</a:t>
            </a:r>
            <a:r>
              <a:rPr kumimoji="1" lang="zh-CN" altLang="en-US" sz="2800" dirty="0" smtClean="0">
                <a:solidFill>
                  <a:srgbClr val="002060"/>
                </a:solidFill>
                <a:cs typeface="Times New Roman" panose="02020603050405020304" pitchFamily="18" charset="0"/>
                <a:sym typeface="+mn-ea"/>
              </a:rPr>
              <a:t> </a:t>
            </a:r>
            <a:r>
              <a:rPr kumimoji="1" lang="en-US" altLang="zh-CN" sz="2800" dirty="0" smtClean="0">
                <a:solidFill>
                  <a:srgbClr val="002060"/>
                </a:solidFill>
                <a:cs typeface="Times New Roman" panose="02020603050405020304" pitchFamily="18" charset="0"/>
                <a:sym typeface="+mn-ea"/>
              </a:rPr>
              <a:t>Accelerator</a:t>
            </a:r>
            <a:endParaRPr kumimoji="1" lang="en-US" altLang="zh-CN" sz="2800" dirty="0" smtClean="0">
              <a:solidFill>
                <a:srgbClr val="002060"/>
              </a:solidFill>
              <a:cs typeface="Times New Roman" panose="02020603050405020304" pitchFamily="18" charset="0"/>
              <a:sym typeface="+mn-ea"/>
            </a:endParaRPr>
          </a:p>
        </p:txBody>
      </p:sp>
      <p:pic>
        <p:nvPicPr>
          <p:cNvPr id="4" name="图片 3"/>
          <p:cNvPicPr>
            <a:picLocks noChangeAspect="1"/>
          </p:cNvPicPr>
          <p:nvPr/>
        </p:nvPicPr>
        <p:blipFill>
          <a:blip r:embed="rId1"/>
          <a:stretch>
            <a:fillRect/>
          </a:stretch>
        </p:blipFill>
        <p:spPr>
          <a:xfrm>
            <a:off x="268605" y="2454910"/>
            <a:ext cx="5019675" cy="1699260"/>
          </a:xfrm>
          <a:prstGeom prst="rect">
            <a:avLst/>
          </a:prstGeom>
        </p:spPr>
      </p:pic>
      <p:sp>
        <p:nvSpPr>
          <p:cNvPr id="5" name="矩形 4"/>
          <p:cNvSpPr/>
          <p:nvPr/>
        </p:nvSpPr>
        <p:spPr>
          <a:xfrm>
            <a:off x="916940" y="1348105"/>
            <a:ext cx="7310755" cy="1106805"/>
          </a:xfrm>
          <a:prstGeom prst="rect">
            <a:avLst/>
          </a:prstGeom>
        </p:spPr>
        <p:txBody>
          <a:bodyPr wrap="square">
            <a:spAutoFit/>
          </a:bodyPr>
          <a:lstStyle/>
          <a:p>
            <a:pPr marL="285750" indent="-285750" algn="l">
              <a:buFont typeface="Arial" panose="020B0604020202020204"/>
              <a:buChar char="•"/>
            </a:pPr>
            <a:r>
              <a:rPr kumimoji="1" lang="en-US" altLang="zh-CN" sz="1800" dirty="0" smtClean="0">
                <a:solidFill>
                  <a:schemeClr val="tx1"/>
                </a:solidFill>
                <a:latin typeface="Calibri" panose="020F0502020204030204" charset="0"/>
              </a:rPr>
              <a:t>HTR</a:t>
            </a:r>
            <a:r>
              <a:rPr kumimoji="1" lang="zh-CN" altLang="en-US" sz="1800" dirty="0" smtClean="0">
                <a:solidFill>
                  <a:schemeClr val="tx1"/>
                </a:solidFill>
                <a:latin typeface="Calibri" panose="020F0502020204030204" charset="0"/>
              </a:rPr>
              <a:t> </a:t>
            </a:r>
            <a:r>
              <a:rPr kumimoji="1" lang="en-US" altLang="zh-CN" sz="1800" dirty="0" smtClean="0">
                <a:solidFill>
                  <a:schemeClr val="tx1"/>
                </a:solidFill>
                <a:latin typeface="Calibri" panose="020F0502020204030204" charset="0"/>
              </a:rPr>
              <a:t>PWFA</a:t>
            </a:r>
            <a:r>
              <a:rPr kumimoji="1" lang="zh-CN" altLang="en-US" sz="1800" dirty="0" smtClean="0">
                <a:solidFill>
                  <a:schemeClr val="tx1"/>
                </a:solidFill>
                <a:latin typeface="Calibri" panose="020F0502020204030204" charset="0"/>
              </a:rPr>
              <a:t> </a:t>
            </a:r>
            <a:r>
              <a:rPr kumimoji="1" lang="en-US" altLang="zh-CN" sz="1800" dirty="0" smtClean="0">
                <a:solidFill>
                  <a:schemeClr val="tx1"/>
                </a:solidFill>
                <a:latin typeface="Calibri" panose="020F0502020204030204" charset="0"/>
              </a:rPr>
              <a:t>with</a:t>
            </a:r>
            <a:r>
              <a:rPr kumimoji="1" lang="zh-CN" altLang="en-US" sz="1800" dirty="0" smtClean="0">
                <a:solidFill>
                  <a:schemeClr val="tx1"/>
                </a:solidFill>
                <a:latin typeface="Calibri" panose="020F0502020204030204" charset="0"/>
              </a:rPr>
              <a:t> </a:t>
            </a:r>
            <a:r>
              <a:rPr kumimoji="1" lang="en-US" altLang="zh-CN" sz="1800" dirty="0" smtClean="0">
                <a:solidFill>
                  <a:schemeClr val="tx1"/>
                </a:solidFill>
                <a:latin typeface="Calibri" panose="020F0502020204030204" charset="0"/>
              </a:rPr>
              <a:t>good</a:t>
            </a:r>
            <a:r>
              <a:rPr kumimoji="1" lang="zh-CN" altLang="en-US" sz="1800" dirty="0" smtClean="0">
                <a:solidFill>
                  <a:schemeClr val="tx1"/>
                </a:solidFill>
                <a:latin typeface="Calibri" panose="020F0502020204030204" charset="0"/>
              </a:rPr>
              <a:t> </a:t>
            </a:r>
            <a:r>
              <a:rPr kumimoji="1" lang="en-US" altLang="zh-CN" sz="1800" dirty="0" smtClean="0">
                <a:solidFill>
                  <a:schemeClr val="tx1"/>
                </a:solidFill>
                <a:latin typeface="Calibri" panose="020F0502020204030204" charset="0"/>
              </a:rPr>
              <a:t>stability</a:t>
            </a:r>
            <a:r>
              <a:rPr kumimoji="1" lang="zh-CN" altLang="en-US" sz="1800" dirty="0" smtClean="0">
                <a:solidFill>
                  <a:schemeClr val="tx1"/>
                </a:solidFill>
                <a:latin typeface="Calibri" panose="020F0502020204030204" charset="0"/>
              </a:rPr>
              <a:t> </a:t>
            </a:r>
            <a:r>
              <a:rPr kumimoji="1" lang="en-US" altLang="zh-CN" sz="1800" dirty="0" smtClean="0">
                <a:solidFill>
                  <a:schemeClr val="tx1"/>
                </a:solidFill>
                <a:latin typeface="Calibri" panose="020F0502020204030204" charset="0"/>
              </a:rPr>
              <a:t>(single</a:t>
            </a:r>
            <a:r>
              <a:rPr kumimoji="1" lang="zh-CN" altLang="en-US" sz="1800" dirty="0" smtClean="0">
                <a:solidFill>
                  <a:schemeClr val="tx1"/>
                </a:solidFill>
                <a:latin typeface="Calibri" panose="020F0502020204030204" charset="0"/>
              </a:rPr>
              <a:t> </a:t>
            </a:r>
            <a:r>
              <a:rPr kumimoji="1" lang="en-US" altLang="zh-CN" sz="1800" dirty="0" smtClean="0">
                <a:solidFill>
                  <a:schemeClr val="tx1"/>
                </a:solidFill>
                <a:latin typeface="Calibri" panose="020F0502020204030204" charset="0"/>
              </a:rPr>
              <a:t>stage TR</a:t>
            </a:r>
            <a:r>
              <a:rPr kumimoji="1" lang="zh-CN" altLang="zh-CN" sz="1800" dirty="0" smtClean="0">
                <a:solidFill>
                  <a:schemeClr val="tx1"/>
                </a:solidFill>
                <a:latin typeface="Calibri" panose="020F0502020204030204" charset="0"/>
              </a:rPr>
              <a:t>=</a:t>
            </a:r>
            <a:r>
              <a:rPr kumimoji="1" lang="en-US" altLang="zh-CN" sz="1800" dirty="0" smtClean="0">
                <a:solidFill>
                  <a:schemeClr val="tx1"/>
                </a:solidFill>
                <a:latin typeface="Calibri" panose="020F0502020204030204" charset="0"/>
              </a:rPr>
              <a:t>3-4, high</a:t>
            </a:r>
            <a:r>
              <a:rPr kumimoji="1" lang="zh-CN" altLang="en-US" sz="1800" dirty="0" smtClean="0">
                <a:solidFill>
                  <a:schemeClr val="tx1"/>
                </a:solidFill>
                <a:latin typeface="Calibri" panose="020F0502020204030204" charset="0"/>
              </a:rPr>
              <a:t> </a:t>
            </a:r>
            <a:r>
              <a:rPr kumimoji="1" lang="en-US" altLang="zh-CN" sz="1800" dirty="0" smtClean="0">
                <a:solidFill>
                  <a:schemeClr val="tx1"/>
                </a:solidFill>
                <a:latin typeface="Calibri" panose="020F0502020204030204" charset="0"/>
              </a:rPr>
              <a:t>efficiency)</a:t>
            </a:r>
            <a:endParaRPr kumimoji="1" lang="en-US" altLang="zh-CN" sz="1800" dirty="0" smtClean="0">
              <a:solidFill>
                <a:schemeClr val="tx1"/>
              </a:solidFill>
              <a:latin typeface="Calibri" panose="020F0502020204030204" charset="0"/>
            </a:endParaRPr>
          </a:p>
          <a:p>
            <a:pPr marL="285750" indent="-285750" algn="l">
              <a:buFont typeface="Arial" panose="020B0604020202020204"/>
              <a:buChar char="•"/>
            </a:pPr>
            <a:r>
              <a:rPr kumimoji="1" lang="en-US" altLang="zh-CN" sz="1800" dirty="0" smtClean="0">
                <a:solidFill>
                  <a:schemeClr val="tx1"/>
                </a:solidFill>
                <a:latin typeface="Calibri" panose="020F0502020204030204" charset="0"/>
              </a:rPr>
              <a:t>Positron generation and  acceleration in</a:t>
            </a:r>
            <a:r>
              <a:rPr kumimoji="1" lang="zh-CN" altLang="en-US" sz="1800" dirty="0" smtClean="0">
                <a:solidFill>
                  <a:schemeClr val="tx1"/>
                </a:solidFill>
                <a:latin typeface="Calibri" panose="020F0502020204030204" charset="0"/>
              </a:rPr>
              <a:t> </a:t>
            </a:r>
            <a:r>
              <a:rPr kumimoji="1" lang="en-US" altLang="zh-CN" sz="1800" dirty="0" smtClean="0">
                <a:solidFill>
                  <a:schemeClr val="tx1"/>
                </a:solidFill>
                <a:latin typeface="Calibri" panose="020F0502020204030204" charset="0"/>
              </a:rPr>
              <a:t>an electron beam driven PWFA</a:t>
            </a:r>
            <a:r>
              <a:rPr kumimoji="1" lang="zh-CN" altLang="en-US" sz="1800" dirty="0" smtClean="0">
                <a:solidFill>
                  <a:schemeClr val="tx1"/>
                </a:solidFill>
                <a:latin typeface="Calibri" panose="020F0502020204030204" charset="0"/>
              </a:rPr>
              <a:t> </a:t>
            </a:r>
            <a:r>
              <a:rPr kumimoji="1" lang="en-US" altLang="zh-CN" sz="1800" dirty="0" smtClean="0">
                <a:solidFill>
                  <a:schemeClr val="tx1"/>
                </a:solidFill>
                <a:latin typeface="Calibri" panose="020F0502020204030204" charset="0"/>
              </a:rPr>
              <a:t>using</a:t>
            </a:r>
            <a:r>
              <a:rPr kumimoji="1" lang="zh-CN" altLang="en-US" sz="1800" dirty="0" smtClean="0">
                <a:solidFill>
                  <a:schemeClr val="tx1"/>
                </a:solidFill>
                <a:latin typeface="Calibri" panose="020F0502020204030204" charset="0"/>
              </a:rPr>
              <a:t>  </a:t>
            </a:r>
            <a:r>
              <a:rPr kumimoji="1" lang="en-US" altLang="zh-CN" sz="1800" dirty="0" smtClean="0">
                <a:solidFill>
                  <a:schemeClr val="tx1"/>
                </a:solidFill>
                <a:latin typeface="Calibri" panose="020F0502020204030204" charset="0"/>
              </a:rPr>
              <a:t>hollow</a:t>
            </a:r>
            <a:r>
              <a:rPr kumimoji="1" lang="zh-CN" altLang="en-US" sz="1800" dirty="0" smtClean="0">
                <a:solidFill>
                  <a:schemeClr val="tx1"/>
                </a:solidFill>
                <a:latin typeface="Calibri" panose="020F0502020204030204" charset="0"/>
              </a:rPr>
              <a:t> </a:t>
            </a:r>
            <a:r>
              <a:rPr kumimoji="1" lang="en-US" altLang="zh-CN" sz="1800" dirty="0" smtClean="0">
                <a:solidFill>
                  <a:schemeClr val="tx1"/>
                </a:solidFill>
                <a:latin typeface="Calibri" panose="020F0502020204030204" charset="0"/>
              </a:rPr>
              <a:t>plasma</a:t>
            </a:r>
            <a:r>
              <a:rPr kumimoji="1" lang="zh-CN" altLang="en-US" sz="1800" dirty="0" smtClean="0">
                <a:solidFill>
                  <a:schemeClr val="tx1"/>
                </a:solidFill>
                <a:latin typeface="Calibri" panose="020F0502020204030204" charset="0"/>
              </a:rPr>
              <a:t> </a:t>
            </a:r>
            <a:r>
              <a:rPr kumimoji="1" lang="en-US" altLang="zh-CN" sz="1800" dirty="0" smtClean="0">
                <a:solidFill>
                  <a:schemeClr val="tx1"/>
                </a:solidFill>
                <a:latin typeface="Calibri" panose="020F0502020204030204" charset="0"/>
              </a:rPr>
              <a:t>channel</a:t>
            </a:r>
            <a:r>
              <a:rPr kumimoji="1" lang="zh-CN" altLang="en-US" sz="1800" dirty="0" smtClean="0">
                <a:solidFill>
                  <a:schemeClr val="tx1"/>
                </a:solidFill>
                <a:latin typeface="Calibri" panose="020F0502020204030204" charset="0"/>
              </a:rPr>
              <a:t> </a:t>
            </a:r>
            <a:r>
              <a:rPr kumimoji="1" lang="en-US" altLang="zh-CN" sz="1800" dirty="0" smtClean="0">
                <a:solidFill>
                  <a:schemeClr val="tx1"/>
                </a:solidFill>
                <a:latin typeface="Calibri" panose="020F0502020204030204" charset="0"/>
              </a:rPr>
              <a:t>(TR</a:t>
            </a:r>
            <a:r>
              <a:rPr kumimoji="1" lang="zh-CN" altLang="zh-CN" sz="1800" dirty="0" smtClean="0">
                <a:solidFill>
                  <a:schemeClr val="tx1"/>
                </a:solidFill>
                <a:latin typeface="Calibri" panose="020F0502020204030204" charset="0"/>
              </a:rPr>
              <a:t>=1</a:t>
            </a:r>
            <a:r>
              <a:rPr kumimoji="1" lang="en-US" altLang="zh-CN" sz="1800" dirty="0" smtClean="0">
                <a:solidFill>
                  <a:schemeClr val="tx1"/>
                </a:solidFill>
                <a:latin typeface="Calibri" panose="020F0502020204030204" charset="0"/>
              </a:rPr>
              <a:t>)</a:t>
            </a:r>
            <a:endParaRPr kumimoji="1" lang="en-US" altLang="zh-CN" sz="1200" dirty="0" smtClean="0">
              <a:solidFill>
                <a:schemeClr val="tx1"/>
              </a:solidFill>
              <a:latin typeface="Calibri" panose="020F0502020204030204" charset="0"/>
            </a:endParaRPr>
          </a:p>
          <a:p>
            <a:pPr algn="l"/>
            <a:endParaRPr kumimoji="1" lang="en-US" altLang="zh-CN" sz="1200" dirty="0" smtClean="0">
              <a:solidFill>
                <a:schemeClr val="tx1"/>
              </a:solidFill>
              <a:latin typeface="Calibri" panose="020F0502020204030204" charset="0"/>
            </a:endParaRPr>
          </a:p>
        </p:txBody>
      </p:sp>
      <p:pic>
        <p:nvPicPr>
          <p:cNvPr id="8" name="内容占位符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72785" y="1983740"/>
            <a:ext cx="2454910" cy="2171065"/>
          </a:xfrm>
        </p:spPr>
      </p:pic>
      <p:graphicFrame>
        <p:nvGraphicFramePr>
          <p:cNvPr id="9" name="对象 8"/>
          <p:cNvGraphicFramePr>
            <a:graphicFrameLocks noChangeAspect="1"/>
          </p:cNvGraphicFramePr>
          <p:nvPr/>
        </p:nvGraphicFramePr>
        <p:xfrm>
          <a:off x="4053205" y="4057015"/>
          <a:ext cx="5142865" cy="1468755"/>
        </p:xfrm>
        <a:graphic>
          <a:graphicData uri="http://schemas.openxmlformats.org/presentationml/2006/ole">
            <mc:AlternateContent xmlns:mc="http://schemas.openxmlformats.org/markup-compatibility/2006">
              <mc:Choice xmlns:v="urn:schemas-microsoft-com:vml" Requires="v">
                <p:oleObj spid="_x0000_s1043" name="文档" r:id="rId3" imgW="4076700" imgH="1066800" progId="Word.Document.12">
                  <p:embed/>
                </p:oleObj>
              </mc:Choice>
              <mc:Fallback>
                <p:oleObj name="文档" r:id="rId3" imgW="4076700" imgH="1066800" progId="Word.Document.12">
                  <p:embed/>
                  <p:pic>
                    <p:nvPicPr>
                      <p:cNvPr id="0" name="图片 1042"/>
                      <p:cNvPicPr/>
                      <p:nvPr/>
                    </p:nvPicPr>
                    <p:blipFill>
                      <a:blip r:embed="rId4"/>
                      <a:stretch>
                        <a:fillRect/>
                      </a:stretch>
                    </p:blipFill>
                    <p:spPr>
                      <a:xfrm>
                        <a:off x="4053205" y="4057015"/>
                        <a:ext cx="5142865" cy="1468755"/>
                      </a:xfrm>
                      <a:prstGeom prst="rect">
                        <a:avLst/>
                      </a:prstGeom>
                    </p:spPr>
                  </p:pic>
                </p:oleObj>
              </mc:Fallback>
            </mc:AlternateContent>
          </a:graphicData>
        </a:graphic>
      </p:graphicFrame>
      <p:graphicFrame>
        <p:nvGraphicFramePr>
          <p:cNvPr id="7" name="对象 6"/>
          <p:cNvGraphicFramePr>
            <a:graphicFrameLocks noChangeAspect="1"/>
          </p:cNvGraphicFramePr>
          <p:nvPr/>
        </p:nvGraphicFramePr>
        <p:xfrm>
          <a:off x="28575" y="3822065"/>
          <a:ext cx="4837430" cy="2510155"/>
        </p:xfrm>
        <a:graphic>
          <a:graphicData uri="http://schemas.openxmlformats.org/presentationml/2006/ole">
            <mc:AlternateContent xmlns:mc="http://schemas.openxmlformats.org/markup-compatibility/2006">
              <mc:Choice xmlns:v="urn:schemas-microsoft-com:vml" Requires="v">
                <p:oleObj spid="_x0000_s1042" name="文档" r:id="rId5" imgW="4076700" imgH="2114550" progId="Word.Document.12">
                  <p:embed/>
                </p:oleObj>
              </mc:Choice>
              <mc:Fallback>
                <p:oleObj name="文档" r:id="rId5" imgW="4076700" imgH="2114550" progId="Word.Document.12">
                  <p:embed/>
                  <p:pic>
                    <p:nvPicPr>
                      <p:cNvPr id="0" name="图片 1041"/>
                      <p:cNvPicPr/>
                      <p:nvPr/>
                    </p:nvPicPr>
                    <p:blipFill>
                      <a:blip r:embed="rId6"/>
                      <a:stretch>
                        <a:fillRect/>
                      </a:stretch>
                    </p:blipFill>
                    <p:spPr>
                      <a:xfrm>
                        <a:off x="28575" y="3822065"/>
                        <a:ext cx="4837430" cy="2510155"/>
                      </a:xfrm>
                      <a:prstGeom prst="rect">
                        <a:avLst/>
                      </a:prstGeom>
                    </p:spPr>
                  </p:pic>
                </p:oleObj>
              </mc:Fallback>
            </mc:AlternateContent>
          </a:graphicData>
        </a:graphic>
      </p:graphicFrame>
      <p:sp>
        <p:nvSpPr>
          <p:cNvPr id="6" name="文本框 5"/>
          <p:cNvSpPr txBox="1"/>
          <p:nvPr/>
        </p:nvSpPr>
        <p:spPr>
          <a:xfrm>
            <a:off x="4403090" y="5623560"/>
            <a:ext cx="4609465" cy="922020"/>
          </a:xfrm>
          <a:prstGeom prst="rect">
            <a:avLst/>
          </a:prstGeom>
          <a:noFill/>
        </p:spPr>
        <p:txBody>
          <a:bodyPr wrap="none" rtlCol="0">
            <a:spAutoFit/>
          </a:bodyPr>
          <a:p>
            <a:pPr algn="l"/>
            <a:r>
              <a:rPr lang="en-US" altLang="zh-CN" sz="1800">
                <a:solidFill>
                  <a:srgbClr val="FF0000"/>
                </a:solidFill>
                <a:sym typeface="+mn-ea"/>
              </a:rPr>
              <a:t>@45GeV the plasma accelerated electron and</a:t>
            </a:r>
            <a:endParaRPr lang="en-US" altLang="zh-CN" sz="1800">
              <a:solidFill>
                <a:srgbClr val="FF0000"/>
              </a:solidFill>
              <a:sym typeface="+mn-ea"/>
            </a:endParaRPr>
          </a:p>
          <a:p>
            <a:pPr algn="l"/>
            <a:r>
              <a:rPr lang="en-US" altLang="zh-CN" sz="1800">
                <a:solidFill>
                  <a:srgbClr val="FF0000"/>
                </a:solidFill>
                <a:sym typeface="+mn-ea"/>
              </a:rPr>
              <a:t>positron beams satisfy the CEPC booster </a:t>
            </a:r>
            <a:endParaRPr lang="en-US" altLang="zh-CN" sz="1800">
              <a:solidFill>
                <a:srgbClr val="FF0000"/>
              </a:solidFill>
              <a:sym typeface="+mn-ea"/>
            </a:endParaRPr>
          </a:p>
          <a:p>
            <a:pPr algn="l"/>
            <a:r>
              <a:rPr lang="en-US" altLang="zh-CN" sz="1800">
                <a:solidFill>
                  <a:srgbClr val="FF0000"/>
                </a:solidFill>
                <a:sym typeface="+mn-ea"/>
              </a:rPr>
              <a:t>injection  requirments</a:t>
            </a:r>
            <a:endParaRPr lang="en-US" altLang="zh-CN" sz="1800">
              <a:solidFill>
                <a:srgbClr val="FF0000"/>
              </a:solidFill>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20495" y="477390"/>
            <a:ext cx="6857999" cy="482992"/>
          </a:xfrm>
        </p:spPr>
        <p:txBody>
          <a:bodyPr>
            <a:noAutofit/>
          </a:bodyPr>
          <a:lstStyle/>
          <a:p>
            <a:pPr algn="ctr"/>
            <a:r>
              <a:rPr lang="en-US" altLang="zh-CN" sz="2800" dirty="0">
                <a:solidFill>
                  <a:srgbClr val="002060"/>
                </a:solidFill>
                <a:effectLst>
                  <a:outerShdw blurRad="38100" dist="38100" dir="2700000" algn="tl">
                    <a:srgbClr val="000000">
                      <a:alpha val="43137"/>
                    </a:srgbClr>
                  </a:outerShdw>
                </a:effectLst>
                <a:ea typeface="黑体" panose="02010609060101010101" pitchFamily="2" charset="-122"/>
                <a:cs typeface="Times New Roman" panose="02020603050405020304" pitchFamily="18" charset="0"/>
                <a:sym typeface="Arial" panose="020B0604020202020204" pitchFamily="34" charset="0"/>
              </a:rPr>
              <a:t>CEPC Collider Ring SRF Parameters</a:t>
            </a:r>
            <a:endParaRPr lang="en-US" altLang="zh-CN" sz="2800" dirty="0">
              <a:solidFill>
                <a:srgbClr val="002060"/>
              </a:solidFill>
              <a:effectLst>
                <a:outerShdw blurRad="38100" dist="38100" dir="2700000" algn="tl">
                  <a:srgbClr val="000000">
                    <a:alpha val="43137"/>
                  </a:srgbClr>
                </a:outerShdw>
              </a:effectLst>
              <a:ea typeface="黑体" panose="02010609060101010101" pitchFamily="2" charset="-122"/>
              <a:cs typeface="Times New Roman" panose="02020603050405020304" pitchFamily="18" charset="0"/>
              <a:sym typeface="Arial" panose="020B0604020202020204" pitchFamily="34" charset="0"/>
            </a:endParaRPr>
          </a:p>
        </p:txBody>
      </p:sp>
      <p:graphicFrame>
        <p:nvGraphicFramePr>
          <p:cNvPr id="4" name="内容占位符 3"/>
          <p:cNvGraphicFramePr>
            <a:graphicFrameLocks noGrp="1"/>
          </p:cNvGraphicFramePr>
          <p:nvPr>
            <p:ph idx="1"/>
          </p:nvPr>
        </p:nvGraphicFramePr>
        <p:xfrm>
          <a:off x="163374" y="1245241"/>
          <a:ext cx="5568950" cy="3941445"/>
        </p:xfrm>
        <a:graphic>
          <a:graphicData uri="http://schemas.openxmlformats.org/drawingml/2006/table">
            <a:tbl>
              <a:tblPr>
                <a:tableStyleId>{5940675A-B579-460E-94D1-54222C63F5DA}</a:tableStyleId>
              </a:tblPr>
              <a:tblGrid>
                <a:gridCol w="3277870"/>
                <a:gridCol w="763905"/>
                <a:gridCol w="763905"/>
                <a:gridCol w="763270"/>
              </a:tblGrid>
              <a:tr h="299720">
                <a:tc>
                  <a:txBody>
                    <a:bodyPr/>
                    <a:lstStyle/>
                    <a:p>
                      <a:pPr marL="0" marR="0" lvl="0" indent="0" algn="l" defTabSz="685800" rtl="0" eaLnBrk="1" fontAlgn="ctr" latinLnBrk="0" hangingPunct="1">
                        <a:lnSpc>
                          <a:spcPct val="100000"/>
                        </a:lnSpc>
                        <a:spcBef>
                          <a:spcPts val="0"/>
                        </a:spcBef>
                        <a:spcAft>
                          <a:spcPts val="0"/>
                        </a:spcAft>
                        <a:buClrTx/>
                        <a:buSzTx/>
                        <a:buFontTx/>
                        <a:buNone/>
                        <a:defRPr/>
                      </a:pPr>
                      <a:r>
                        <a:rPr lang="en-US" altLang="zh-CN" sz="1200" b="0" i="0" u="none" strike="noStrike" dirty="0">
                          <a:solidFill>
                            <a:schemeClr val="bg1"/>
                          </a:solidFill>
                          <a:effectLst/>
                          <a:latin typeface="Arial" panose="020B0604020202020204" pitchFamily="34" charset="0"/>
                          <a:ea typeface="+mn-ea"/>
                        </a:rPr>
                        <a:t>Collider </a:t>
                      </a:r>
                      <a:r>
                        <a:rPr lang="en-US" altLang="zh-CN" sz="1200" b="0" i="0" u="none" strike="noStrike" dirty="0" smtClean="0">
                          <a:solidFill>
                            <a:schemeClr val="bg1"/>
                          </a:solidFill>
                          <a:effectLst/>
                          <a:latin typeface="Arial" panose="020B0604020202020204" pitchFamily="34" charset="0"/>
                          <a:ea typeface="+mn-ea"/>
                        </a:rPr>
                        <a:t>parameters: 20180222</a:t>
                      </a:r>
                      <a:endParaRPr lang="en-US" altLang="zh-CN" sz="1200" b="0" i="0" u="none" strike="noStrike" baseline="0" dirty="0" smtClean="0">
                        <a:solidFill>
                          <a:schemeClr val="bg1"/>
                        </a:solidFill>
                        <a:effectLst/>
                        <a:latin typeface="Arial" panose="020B0604020202020204" pitchFamily="34" charset="0"/>
                        <a:ea typeface="+mn-ea"/>
                      </a:endParaRPr>
                    </a:p>
                  </a:txBody>
                  <a:tcPr marL="51435" marR="51435" marT="25717" marB="25717" anchor="ctr">
                    <a:solidFill>
                      <a:schemeClr val="accent5"/>
                    </a:solidFill>
                  </a:tcPr>
                </a:tc>
                <a:tc>
                  <a:txBody>
                    <a:bodyPr/>
                    <a:lstStyle/>
                    <a:p>
                      <a:pPr algn="ctr" rtl="0" fontAlgn="ctr"/>
                      <a:r>
                        <a:rPr lang="en-US" sz="1200" b="1" u="none" strike="noStrike" dirty="0">
                          <a:solidFill>
                            <a:schemeClr val="bg1"/>
                          </a:solidFill>
                          <a:effectLst/>
                          <a:latin typeface="Arial" panose="020B0604020202020204" pitchFamily="34" charset="0"/>
                          <a:cs typeface="Arial" panose="020B0604020202020204" pitchFamily="34" charset="0"/>
                        </a:rPr>
                        <a:t>H</a:t>
                      </a:r>
                      <a:endParaRPr lang="en-US" sz="1200" b="1" u="none" strike="noStrike" dirty="0">
                        <a:solidFill>
                          <a:schemeClr val="bg1"/>
                        </a:solidFill>
                        <a:effectLst/>
                        <a:latin typeface="Arial" panose="020B0604020202020204" pitchFamily="34" charset="0"/>
                        <a:cs typeface="Arial" panose="020B0604020202020204" pitchFamily="34" charset="0"/>
                      </a:endParaRPr>
                    </a:p>
                  </a:txBody>
                  <a:tcPr marL="51435" marR="51435" marT="25717" marB="25717" anchor="ctr">
                    <a:solidFill>
                      <a:schemeClr val="accent5"/>
                    </a:solidFill>
                  </a:tcPr>
                </a:tc>
                <a:tc>
                  <a:txBody>
                    <a:bodyPr/>
                    <a:lstStyle/>
                    <a:p>
                      <a:pPr algn="ctr" rtl="0" fontAlgn="ctr"/>
                      <a:r>
                        <a:rPr lang="en-US" sz="1200" b="1" i="0" u="none" strike="noStrike" dirty="0" smtClean="0">
                          <a:solidFill>
                            <a:schemeClr val="bg1"/>
                          </a:solidFill>
                          <a:effectLst/>
                          <a:latin typeface="Arial" panose="020B0604020202020204" pitchFamily="34" charset="0"/>
                          <a:ea typeface="等线" panose="02010600030101010101" pitchFamily="2" charset="-122"/>
                          <a:cs typeface="Arial" panose="020B0604020202020204" pitchFamily="34" charset="0"/>
                        </a:rPr>
                        <a:t>W</a:t>
                      </a:r>
                      <a:endParaRPr lang="en-US" sz="1200" b="1" i="0" u="none" strike="noStrike" dirty="0" smtClean="0">
                        <a:solidFill>
                          <a:schemeClr val="bg1"/>
                        </a:solidFill>
                        <a:effectLst/>
                        <a:latin typeface="Arial" panose="020B0604020202020204" pitchFamily="34" charset="0"/>
                        <a:ea typeface="等线" panose="02010600030101010101" pitchFamily="2" charset="-122"/>
                        <a:cs typeface="Arial" panose="020B0604020202020204" pitchFamily="34" charset="0"/>
                      </a:endParaRPr>
                    </a:p>
                  </a:txBody>
                  <a:tcPr marL="51435" marR="51435" marT="25717" marB="25717" anchor="ctr">
                    <a:solidFill>
                      <a:schemeClr val="accent5"/>
                    </a:solidFill>
                  </a:tcPr>
                </a:tc>
                <a:tc>
                  <a:txBody>
                    <a:bodyPr/>
                    <a:lstStyle/>
                    <a:p>
                      <a:pPr algn="ctr" rtl="0" fontAlgn="ctr"/>
                      <a:r>
                        <a:rPr lang="en-US" sz="1200" b="1" i="0" u="none" strike="noStrike" dirty="0" smtClean="0">
                          <a:solidFill>
                            <a:schemeClr val="bg1"/>
                          </a:solidFill>
                          <a:effectLst/>
                          <a:latin typeface="Arial" panose="020B0604020202020204" pitchFamily="34" charset="0"/>
                          <a:ea typeface="等线" panose="02010600030101010101" pitchFamily="2" charset="-122"/>
                          <a:cs typeface="Arial" panose="020B0604020202020204" pitchFamily="34" charset="0"/>
                        </a:rPr>
                        <a:t>Z</a:t>
                      </a:r>
                      <a:endParaRPr lang="en-US" sz="1200" b="1" i="0" u="none" strike="noStrike" dirty="0" smtClean="0">
                        <a:solidFill>
                          <a:schemeClr val="bg1"/>
                        </a:solidFill>
                        <a:effectLst/>
                        <a:latin typeface="Arial" panose="020B0604020202020204" pitchFamily="34" charset="0"/>
                        <a:ea typeface="等线" panose="02010600030101010101" pitchFamily="2" charset="-122"/>
                        <a:cs typeface="Arial" panose="020B0604020202020204" pitchFamily="34" charset="0"/>
                      </a:endParaRPr>
                    </a:p>
                  </a:txBody>
                  <a:tcPr marL="51435" marR="51435" marT="25717" marB="25717" anchor="ctr">
                    <a:solidFill>
                      <a:schemeClr val="accent5"/>
                    </a:solidFill>
                  </a:tcPr>
                </a:tc>
              </a:tr>
              <a:tr h="260350">
                <a:tc>
                  <a:txBody>
                    <a:bodyPr/>
                    <a:lstStyle/>
                    <a:p>
                      <a:pPr algn="l" rtl="0" fontAlgn="ctr"/>
                      <a:r>
                        <a:rPr lang="en-US" sz="1200" b="0" u="none" strike="noStrike" dirty="0">
                          <a:solidFill>
                            <a:schemeClr val="tx1"/>
                          </a:solidFill>
                          <a:effectLst/>
                          <a:latin typeface="Arial" panose="020B0604020202020204" pitchFamily="34" charset="0"/>
                          <a:cs typeface="Arial" panose="020B0604020202020204" pitchFamily="34" charset="0"/>
                        </a:rPr>
                        <a:t>SR power / beam [MW]</a:t>
                      </a:r>
                      <a:endParaRPr lang="en-US" sz="12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51435" marR="51435" marT="25717" marB="25717" anchor="ctr">
                    <a:noFill/>
                  </a:tcPr>
                </a:tc>
                <a:tc>
                  <a:txBody>
                    <a:bodyPr/>
                    <a:lstStyle/>
                    <a:p>
                      <a:pPr algn="ctr" rtl="0" fontAlgn="ctr"/>
                      <a:r>
                        <a:rPr lang="en-US" altLang="zh-CN" sz="12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30</a:t>
                      </a:r>
                      <a:endParaRPr lang="en-US" altLang="zh-CN" sz="12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4286" marR="4286" marT="4286" marB="0" anchor="ctr">
                    <a:noFill/>
                  </a:tcPr>
                </a:tc>
                <a:tc>
                  <a:txBody>
                    <a:bodyPr/>
                    <a:lstStyle/>
                    <a:p>
                      <a:pPr algn="ctr" rtl="0" fontAlgn="ctr"/>
                      <a:r>
                        <a:rPr lang="en-US" altLang="zh-CN" sz="12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30</a:t>
                      </a:r>
                      <a:endParaRPr lang="en-US" altLang="zh-CN" sz="12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4286" marR="4286" marT="4286" marB="0" anchor="ctr">
                    <a:noFill/>
                  </a:tcPr>
                </a:tc>
                <a:tc>
                  <a:txBody>
                    <a:bodyPr/>
                    <a:lstStyle/>
                    <a:p>
                      <a:pPr algn="ctr" rtl="0" fontAlgn="ctr"/>
                      <a:r>
                        <a:rPr lang="en-US" altLang="zh-CN" sz="1200" b="0" i="0" u="none" strike="noStrike" dirty="0" smtClean="0">
                          <a:solidFill>
                            <a:schemeClr val="tx1"/>
                          </a:solidFill>
                          <a:effectLst/>
                          <a:latin typeface="Arial" panose="020B0604020202020204" pitchFamily="34" charset="0"/>
                          <a:ea typeface="等线" panose="02010600030101010101" pitchFamily="2" charset="-122"/>
                          <a:cs typeface="Arial" panose="020B0604020202020204" pitchFamily="34" charset="0"/>
                        </a:rPr>
                        <a:t>16.5</a:t>
                      </a:r>
                      <a:endParaRPr lang="en-US" altLang="zh-CN" sz="12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4286" marR="4286" marT="4286" marB="0" anchor="ctr">
                    <a:noFill/>
                  </a:tcPr>
                </a:tc>
              </a:tr>
              <a:tr h="259715">
                <a:tc>
                  <a:txBody>
                    <a:bodyPr/>
                    <a:lstStyle/>
                    <a:p>
                      <a:pPr algn="l" rtl="0" fontAlgn="ctr"/>
                      <a:r>
                        <a:rPr lang="en-US" sz="1200" b="0" u="none" strike="noStrike" dirty="0">
                          <a:solidFill>
                            <a:schemeClr val="tx1"/>
                          </a:solidFill>
                          <a:effectLst/>
                          <a:latin typeface="Arial" panose="020B0604020202020204" pitchFamily="34" charset="0"/>
                          <a:cs typeface="Arial" panose="020B0604020202020204" pitchFamily="34" charset="0"/>
                        </a:rPr>
                        <a:t>RF voltage [GV]</a:t>
                      </a:r>
                      <a:endParaRPr lang="en-US" sz="12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51435" marR="51435" marT="25717" marB="25717" anchor="ctr"/>
                </a:tc>
                <a:tc>
                  <a:txBody>
                    <a:bodyPr/>
                    <a:lstStyle/>
                    <a:p>
                      <a:pPr algn="ctr">
                        <a:spcAft>
                          <a:spcPts val="0"/>
                        </a:spcAft>
                      </a:pPr>
                      <a:r>
                        <a:rPr lang="en-US" sz="120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2.17</a:t>
                      </a:r>
                      <a:endParaRPr lang="zh-CN" sz="120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tc>
                <a:tc>
                  <a:txBody>
                    <a:bodyPr/>
                    <a:lstStyle/>
                    <a:p>
                      <a:pPr algn="ctr">
                        <a:spcAft>
                          <a:spcPts val="0"/>
                        </a:spcAft>
                      </a:pPr>
                      <a:r>
                        <a:rPr lang="en-US" sz="12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0.47</a:t>
                      </a:r>
                      <a:endParaRPr lang="zh-CN" sz="12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tc>
                <a:tc>
                  <a:txBody>
                    <a:bodyPr/>
                    <a:lstStyle/>
                    <a:p>
                      <a:pPr algn="ctr">
                        <a:spcAft>
                          <a:spcPts val="0"/>
                        </a:spcAft>
                      </a:pPr>
                      <a:r>
                        <a:rPr lang="en-US" altLang="zh-CN" sz="12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0.1</a:t>
                      </a:r>
                      <a:endParaRPr lang="zh-CN" sz="12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tc>
              </a:tr>
              <a:tr h="260350">
                <a:tc>
                  <a:txBody>
                    <a:bodyPr/>
                    <a:lstStyle/>
                    <a:p>
                      <a:pPr algn="l" rtl="0" fontAlgn="ctr"/>
                      <a:r>
                        <a:rPr lang="en-US" sz="1200" b="0" u="none" strike="noStrike" dirty="0">
                          <a:solidFill>
                            <a:schemeClr val="tx1"/>
                          </a:solidFill>
                          <a:effectLst/>
                          <a:latin typeface="Arial" panose="020B0604020202020204" pitchFamily="34" charset="0"/>
                          <a:cs typeface="Arial" panose="020B0604020202020204" pitchFamily="34" charset="0"/>
                        </a:rPr>
                        <a:t>Beam current / beam [mA]</a:t>
                      </a:r>
                      <a:endParaRPr lang="en-US" sz="12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51435" marR="51435" marT="25717" marB="25717" anchor="ctr"/>
                </a:tc>
                <a:tc>
                  <a:txBody>
                    <a:bodyPr/>
                    <a:lstStyle/>
                    <a:p>
                      <a:pPr algn="ctr">
                        <a:spcAft>
                          <a:spcPts val="0"/>
                        </a:spcAft>
                      </a:pPr>
                      <a:r>
                        <a:rPr lang="en-US" sz="120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17.4</a:t>
                      </a:r>
                      <a:endParaRPr lang="zh-CN" sz="120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tc>
                <a:tc>
                  <a:txBody>
                    <a:bodyPr/>
                    <a:lstStyle/>
                    <a:p>
                      <a:pPr algn="ctr">
                        <a:spcAft>
                          <a:spcPts val="0"/>
                        </a:spcAft>
                      </a:pPr>
                      <a:r>
                        <a:rPr lang="en-US" altLang="zh-CN" sz="1200" b="0" kern="0" dirty="0" smtClean="0">
                          <a:solidFill>
                            <a:schemeClr val="tx1"/>
                          </a:solidFill>
                          <a:effectLst/>
                          <a:latin typeface="Arial" panose="020B0604020202020204" pitchFamily="34" charset="0"/>
                          <a:ea typeface="等线" panose="02010600030101010101" pitchFamily="2" charset="-122"/>
                          <a:cs typeface="Arial" panose="020B0604020202020204" pitchFamily="34" charset="0"/>
                        </a:rPr>
                        <a:t>87.9</a:t>
                      </a:r>
                      <a:endParaRPr lang="zh-CN" sz="12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tc>
                <a:tc>
                  <a:txBody>
                    <a:bodyPr/>
                    <a:lstStyle/>
                    <a:p>
                      <a:pPr algn="ctr">
                        <a:spcAft>
                          <a:spcPts val="0"/>
                        </a:spcAft>
                      </a:pPr>
                      <a:r>
                        <a:rPr lang="en-US" altLang="zh-CN" sz="1200" b="0" kern="1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461</a:t>
                      </a:r>
                      <a:endParaRPr lang="zh-CN" sz="12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tc>
              </a:tr>
              <a:tr h="260350">
                <a:tc>
                  <a:txBody>
                    <a:bodyPr/>
                    <a:lstStyle/>
                    <a:p>
                      <a:pPr algn="l" rtl="0" fontAlgn="ctr"/>
                      <a:r>
                        <a:rPr lang="en-US" sz="1200" b="0" u="none" strike="noStrike" dirty="0">
                          <a:solidFill>
                            <a:schemeClr val="tx1"/>
                          </a:solidFill>
                          <a:effectLst/>
                          <a:latin typeface="Arial" panose="020B0604020202020204" pitchFamily="34" charset="0"/>
                          <a:cs typeface="Arial" panose="020B0604020202020204" pitchFamily="34" charset="0"/>
                        </a:rPr>
                        <a:t>Bunch charge [</a:t>
                      </a:r>
                      <a:r>
                        <a:rPr lang="en-US" sz="1200" b="0" u="none" strike="noStrike" dirty="0" err="1">
                          <a:solidFill>
                            <a:schemeClr val="tx1"/>
                          </a:solidFill>
                          <a:effectLst/>
                          <a:latin typeface="Arial" panose="020B0604020202020204" pitchFamily="34" charset="0"/>
                          <a:cs typeface="Arial" panose="020B0604020202020204" pitchFamily="34" charset="0"/>
                        </a:rPr>
                        <a:t>nC</a:t>
                      </a:r>
                      <a:r>
                        <a:rPr lang="en-US" sz="1200" b="0" u="none" strike="noStrike" dirty="0">
                          <a:solidFill>
                            <a:schemeClr val="tx1"/>
                          </a:solidFill>
                          <a:effectLst/>
                          <a:latin typeface="Arial" panose="020B0604020202020204" pitchFamily="34" charset="0"/>
                          <a:cs typeface="Arial" panose="020B0604020202020204" pitchFamily="34" charset="0"/>
                        </a:rPr>
                        <a:t>]</a:t>
                      </a:r>
                      <a:endParaRPr lang="en-US" sz="12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51435" marR="51435" marT="25717" marB="25717" anchor="ctr"/>
                </a:tc>
                <a:tc>
                  <a:txBody>
                    <a:bodyPr/>
                    <a:lstStyle/>
                    <a:p>
                      <a:pPr algn="ctr">
                        <a:spcAft>
                          <a:spcPts val="0"/>
                        </a:spcAft>
                      </a:pPr>
                      <a:r>
                        <a:rPr lang="en-US" sz="120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24</a:t>
                      </a:r>
                      <a:endParaRPr lang="zh-CN" sz="120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tc>
                <a:tc>
                  <a:txBody>
                    <a:bodyPr/>
                    <a:lstStyle/>
                    <a:p>
                      <a:pPr algn="ctr">
                        <a:spcAft>
                          <a:spcPts val="0"/>
                        </a:spcAft>
                      </a:pPr>
                      <a:r>
                        <a:rPr lang="en-US" sz="12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24</a:t>
                      </a:r>
                      <a:endParaRPr lang="zh-CN" sz="12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tc>
                <a:tc>
                  <a:txBody>
                    <a:bodyPr/>
                    <a:lstStyle/>
                    <a:p>
                      <a:pPr algn="ctr">
                        <a:spcAft>
                          <a:spcPts val="0"/>
                        </a:spcAft>
                      </a:pPr>
                      <a:r>
                        <a:rPr lang="en-US" altLang="zh-CN" sz="12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12.8</a:t>
                      </a:r>
                      <a:endParaRPr lang="zh-CN" sz="12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tc>
              </a:tr>
              <a:tr h="259715">
                <a:tc>
                  <a:txBody>
                    <a:bodyPr/>
                    <a:lstStyle/>
                    <a:p>
                      <a:pPr algn="l" rtl="0" fontAlgn="ctr"/>
                      <a:r>
                        <a:rPr lang="en-US" altLang="zh-CN" sz="12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Bunch number / beam</a:t>
                      </a:r>
                      <a:endParaRPr lang="en-US" sz="12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51435" marR="51435" marT="25717" marB="25717" anchor="ctr"/>
                </a:tc>
                <a:tc>
                  <a:txBody>
                    <a:bodyPr/>
                    <a:lstStyle/>
                    <a:p>
                      <a:pPr algn="ctr">
                        <a:spcAft>
                          <a:spcPts val="0"/>
                        </a:spcAft>
                      </a:pPr>
                      <a:r>
                        <a:rPr lang="en-US" altLang="zh-CN" sz="12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242</a:t>
                      </a:r>
                      <a:endParaRPr lang="zh-CN" sz="12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tc>
                <a:tc>
                  <a:txBody>
                    <a:bodyPr/>
                    <a:lstStyle/>
                    <a:p>
                      <a:pPr algn="ctr">
                        <a:spcAft>
                          <a:spcPts val="0"/>
                        </a:spcAft>
                      </a:pPr>
                      <a:r>
                        <a:rPr lang="en-US" altLang="zh-CN" sz="12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1220</a:t>
                      </a:r>
                      <a:endParaRPr lang="zh-CN" sz="12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tc>
                <a:tc>
                  <a:txBody>
                    <a:bodyPr/>
                    <a:lstStyle/>
                    <a:p>
                      <a:pPr algn="ctr">
                        <a:spcAft>
                          <a:spcPts val="0"/>
                        </a:spcAft>
                      </a:pPr>
                      <a:r>
                        <a:rPr lang="en-US" altLang="zh-CN" sz="12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12000</a:t>
                      </a:r>
                      <a:endParaRPr lang="zh-CN" sz="12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tc>
              </a:tr>
              <a:tr h="260350">
                <a:tc>
                  <a:txBody>
                    <a:bodyPr/>
                    <a:lstStyle/>
                    <a:p>
                      <a:pPr algn="l" rtl="0" fontAlgn="ctr"/>
                      <a:r>
                        <a:rPr lang="en-US" sz="1200" b="0" u="none" strike="noStrike" dirty="0">
                          <a:solidFill>
                            <a:schemeClr val="tx1"/>
                          </a:solidFill>
                          <a:effectLst/>
                          <a:latin typeface="Arial" panose="020B0604020202020204" pitchFamily="34" charset="0"/>
                          <a:cs typeface="Arial" panose="020B0604020202020204" pitchFamily="34" charset="0"/>
                        </a:rPr>
                        <a:t>Bunch length [mm]</a:t>
                      </a:r>
                      <a:endParaRPr lang="en-US" sz="12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51435" marR="51435" marT="25717" marB="25717" anchor="ctr"/>
                </a:tc>
                <a:tc>
                  <a:txBody>
                    <a:bodyPr/>
                    <a:lstStyle/>
                    <a:p>
                      <a:pPr algn="ctr">
                        <a:spcAft>
                          <a:spcPts val="0"/>
                        </a:spcAft>
                      </a:pPr>
                      <a:r>
                        <a:rPr lang="en-US" sz="12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3.26</a:t>
                      </a:r>
                      <a:endParaRPr lang="zh-CN" sz="12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tc>
                <a:tc>
                  <a:txBody>
                    <a:bodyPr/>
                    <a:lstStyle/>
                    <a:p>
                      <a:pPr algn="ctr">
                        <a:spcAft>
                          <a:spcPts val="0"/>
                        </a:spcAft>
                      </a:pPr>
                      <a:r>
                        <a:rPr lang="en-US" sz="12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6.53</a:t>
                      </a:r>
                      <a:endParaRPr lang="zh-CN" sz="12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tc>
                <a:tc>
                  <a:txBody>
                    <a:bodyPr/>
                    <a:lstStyle/>
                    <a:p>
                      <a:pPr algn="ctr">
                        <a:spcAft>
                          <a:spcPts val="0"/>
                        </a:spcAft>
                      </a:pPr>
                      <a:r>
                        <a:rPr lang="en-US" altLang="zh-CN" sz="12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8.5</a:t>
                      </a:r>
                      <a:endParaRPr lang="zh-CN" sz="12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tc>
              </a:tr>
              <a:tr h="259715">
                <a:tc>
                  <a:txBody>
                    <a:bodyPr/>
                    <a:lstStyle/>
                    <a:p>
                      <a:pPr algn="l" rtl="0" fontAlgn="ctr"/>
                      <a:r>
                        <a:rPr lang="en-US" sz="1200" b="0" u="none" strike="noStrike" dirty="0">
                          <a:solidFill>
                            <a:schemeClr val="bg1"/>
                          </a:solidFill>
                          <a:effectLst/>
                          <a:latin typeface="Arial" panose="020B0604020202020204" pitchFamily="34" charset="0"/>
                          <a:cs typeface="Arial" panose="020B0604020202020204" pitchFamily="34" charset="0"/>
                        </a:rPr>
                        <a:t>Cavity number </a:t>
                      </a:r>
                      <a:r>
                        <a:rPr lang="en-US" sz="1200" b="0" u="none" strike="noStrike" baseline="0" dirty="0">
                          <a:solidFill>
                            <a:schemeClr val="bg1"/>
                          </a:solidFill>
                          <a:effectLst/>
                          <a:latin typeface="Arial" panose="020B0604020202020204" pitchFamily="34" charset="0"/>
                          <a:cs typeface="Arial" panose="020B0604020202020204" pitchFamily="34" charset="0"/>
                        </a:rPr>
                        <a:t>(650 MHz 2-cell)</a:t>
                      </a:r>
                      <a:endParaRPr lang="en-US" sz="1200" b="0" i="0" u="none" strike="noStrike" baseline="0" dirty="0">
                        <a:solidFill>
                          <a:schemeClr val="bg1"/>
                        </a:solidFill>
                        <a:effectLst/>
                        <a:latin typeface="Arial" panose="020B0604020202020204" pitchFamily="34" charset="0"/>
                        <a:ea typeface="等线" panose="02010600030101010101" pitchFamily="2" charset="-122"/>
                        <a:cs typeface="Arial" panose="020B0604020202020204" pitchFamily="34" charset="0"/>
                      </a:endParaRPr>
                    </a:p>
                  </a:txBody>
                  <a:tcPr marL="51435" marR="51435" marT="25717" marB="25717" anchor="ctr">
                    <a:solidFill>
                      <a:schemeClr val="accent5"/>
                    </a:solidFill>
                  </a:tcPr>
                </a:tc>
                <a:tc>
                  <a:txBody>
                    <a:bodyPr/>
                    <a:lstStyle/>
                    <a:p>
                      <a:pPr algn="ctr">
                        <a:spcAft>
                          <a:spcPts val="0"/>
                        </a:spcAft>
                      </a:pPr>
                      <a:r>
                        <a:rPr lang="en-US" sz="1200" b="0" kern="0" dirty="0" smtClean="0">
                          <a:solidFill>
                            <a:schemeClr val="bg1"/>
                          </a:solidFill>
                          <a:effectLst/>
                          <a:latin typeface="Arial" panose="020B0604020202020204" pitchFamily="34" charset="0"/>
                          <a:ea typeface="等线" panose="02010600030101010101" pitchFamily="2" charset="-122"/>
                          <a:cs typeface="Arial" panose="020B0604020202020204" pitchFamily="34" charset="0"/>
                        </a:rPr>
                        <a:t>240</a:t>
                      </a:r>
                      <a:endParaRPr lang="en-US" sz="1200" b="0" kern="0" dirty="0" smtClean="0">
                        <a:solidFill>
                          <a:schemeClr val="bg1"/>
                        </a:solidFill>
                        <a:effectLst/>
                        <a:latin typeface="Arial" panose="020B0604020202020204" pitchFamily="34" charset="0"/>
                        <a:ea typeface="等线" panose="02010600030101010101" pitchFamily="2" charset="-122"/>
                        <a:cs typeface="Arial" panose="020B0604020202020204" pitchFamily="34" charset="0"/>
                      </a:endParaRPr>
                    </a:p>
                  </a:txBody>
                  <a:tcPr marL="38576" marR="38576" marT="0" marB="0" anchor="ctr">
                    <a:solidFill>
                      <a:schemeClr val="accent5"/>
                    </a:solidFill>
                  </a:tcPr>
                </a:tc>
                <a:tc>
                  <a:txBody>
                    <a:bodyPr/>
                    <a:lstStyle/>
                    <a:p>
                      <a:pPr algn="ctr">
                        <a:spcAft>
                          <a:spcPts val="0"/>
                        </a:spcAft>
                      </a:pPr>
                      <a:r>
                        <a:rPr lang="en-US" sz="1200" b="0" kern="0" dirty="0">
                          <a:solidFill>
                            <a:schemeClr val="bg1"/>
                          </a:solidFill>
                          <a:effectLst/>
                          <a:latin typeface="Arial" panose="020B0604020202020204" pitchFamily="34" charset="0"/>
                          <a:ea typeface="等线" panose="02010600030101010101" pitchFamily="2" charset="-122"/>
                          <a:cs typeface="Arial" panose="020B0604020202020204" pitchFamily="34" charset="0"/>
                        </a:rPr>
                        <a:t>2 x 108</a:t>
                      </a:r>
                      <a:endParaRPr lang="en-US" sz="1200" b="0" kern="0" dirty="0">
                        <a:solidFill>
                          <a:schemeClr val="bg1"/>
                        </a:solidFill>
                        <a:effectLst/>
                        <a:latin typeface="Arial" panose="020B0604020202020204" pitchFamily="34" charset="0"/>
                        <a:ea typeface="等线" panose="02010600030101010101" pitchFamily="2" charset="-122"/>
                        <a:cs typeface="Arial" panose="020B0604020202020204" pitchFamily="34" charset="0"/>
                      </a:endParaRPr>
                    </a:p>
                  </a:txBody>
                  <a:tcPr marL="38576" marR="38576" marT="0" marB="0" anchor="ctr">
                    <a:solidFill>
                      <a:schemeClr val="accent5"/>
                    </a:solidFill>
                  </a:tcPr>
                </a:tc>
                <a:tc>
                  <a:txBody>
                    <a:bodyPr/>
                    <a:lstStyle/>
                    <a:p>
                      <a:pPr algn="ctr">
                        <a:spcAft>
                          <a:spcPts val="0"/>
                        </a:spcAft>
                      </a:pPr>
                      <a:r>
                        <a:rPr lang="en-US" altLang="zh-CN" sz="1200" b="0" kern="100" dirty="0">
                          <a:solidFill>
                            <a:schemeClr val="bg1"/>
                          </a:solidFill>
                          <a:effectLst/>
                          <a:latin typeface="Arial" panose="020B0604020202020204" pitchFamily="34" charset="0"/>
                          <a:ea typeface="宋体" panose="02010600030101010101" pitchFamily="2" charset="-122"/>
                          <a:cs typeface="Arial" panose="020B0604020202020204" pitchFamily="34" charset="0"/>
                        </a:rPr>
                        <a:t>2 x 60</a:t>
                      </a:r>
                      <a:endParaRPr lang="en-US" altLang="zh-CN" sz="1200" b="0" kern="100" dirty="0">
                        <a:solidFill>
                          <a:schemeClr val="bg1"/>
                        </a:solidFill>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solidFill>
                      <a:schemeClr val="accent5"/>
                    </a:solidFill>
                  </a:tcPr>
                </a:tc>
              </a:tr>
              <a:tr h="260985">
                <a:tc>
                  <a:txBody>
                    <a:bodyPr/>
                    <a:lstStyle/>
                    <a:p>
                      <a:pPr algn="l" rtl="0" fontAlgn="ctr"/>
                      <a:r>
                        <a:rPr lang="en-US" sz="1200" b="0" u="none" strike="noStrike" dirty="0">
                          <a:solidFill>
                            <a:schemeClr val="tx1"/>
                          </a:solidFill>
                          <a:effectLst/>
                          <a:latin typeface="Arial" panose="020B0604020202020204" pitchFamily="34" charset="0"/>
                          <a:cs typeface="Arial" panose="020B0604020202020204" pitchFamily="34" charset="0"/>
                        </a:rPr>
                        <a:t>Cavity gradient [MV/m]</a:t>
                      </a:r>
                      <a:endParaRPr lang="en-US" sz="12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51435" marR="51435" marT="25717" marB="25717" anchor="ctr">
                    <a:noFill/>
                  </a:tcPr>
                </a:tc>
                <a:tc>
                  <a:txBody>
                    <a:bodyPr/>
                    <a:lstStyle/>
                    <a:p>
                      <a:pPr algn="ctr">
                        <a:spcAft>
                          <a:spcPts val="0"/>
                        </a:spcAft>
                      </a:pPr>
                      <a:r>
                        <a:rPr lang="en-US" sz="1200" b="0" kern="0" dirty="0" smtClean="0">
                          <a:solidFill>
                            <a:schemeClr val="tx1"/>
                          </a:solidFill>
                          <a:effectLst/>
                          <a:latin typeface="Arial" panose="020B0604020202020204" pitchFamily="34" charset="0"/>
                          <a:ea typeface="等线" panose="02010600030101010101" pitchFamily="2" charset="-122"/>
                          <a:cs typeface="Arial" panose="020B0604020202020204" pitchFamily="34" charset="0"/>
                        </a:rPr>
                        <a:t>19.7</a:t>
                      </a:r>
                      <a:endParaRPr lang="zh-CN" sz="12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noFill/>
                  </a:tcPr>
                </a:tc>
                <a:tc>
                  <a:txBody>
                    <a:bodyPr/>
                    <a:lstStyle/>
                    <a:p>
                      <a:pPr algn="ctr">
                        <a:spcAft>
                          <a:spcPts val="0"/>
                        </a:spcAft>
                      </a:pPr>
                      <a:r>
                        <a:rPr lang="en-US" sz="1200" b="0" kern="0" dirty="0" smtClean="0">
                          <a:solidFill>
                            <a:schemeClr val="tx1"/>
                          </a:solidFill>
                          <a:effectLst/>
                          <a:latin typeface="Arial" panose="020B0604020202020204" pitchFamily="34" charset="0"/>
                          <a:ea typeface="等线" panose="02010600030101010101" pitchFamily="2" charset="-122"/>
                          <a:cs typeface="Arial" panose="020B0604020202020204" pitchFamily="34" charset="0"/>
                        </a:rPr>
                        <a:t>9.5</a:t>
                      </a:r>
                      <a:endParaRPr lang="zh-CN" sz="12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noFill/>
                  </a:tcPr>
                </a:tc>
                <a:tc>
                  <a:txBody>
                    <a:bodyPr/>
                    <a:lstStyle/>
                    <a:p>
                      <a:pPr algn="ctr">
                        <a:spcAft>
                          <a:spcPts val="0"/>
                        </a:spcAft>
                      </a:pPr>
                      <a:r>
                        <a:rPr lang="en-US" altLang="zh-CN" sz="12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3.6</a:t>
                      </a:r>
                      <a:endParaRPr lang="zh-CN" sz="12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noFill/>
                  </a:tcPr>
                </a:tc>
              </a:tr>
              <a:tr h="259715">
                <a:tc>
                  <a:txBody>
                    <a:bodyPr/>
                    <a:lstStyle/>
                    <a:p>
                      <a:pPr algn="l" rtl="0" fontAlgn="ctr"/>
                      <a:r>
                        <a:rPr lang="en-US" sz="1200" b="0" u="none" strike="noStrike" dirty="0">
                          <a:solidFill>
                            <a:schemeClr val="tx1"/>
                          </a:solidFill>
                          <a:effectLst/>
                          <a:latin typeface="Arial" panose="020B0604020202020204" pitchFamily="34" charset="0"/>
                          <a:cs typeface="Arial" panose="020B0604020202020204" pitchFamily="34" charset="0"/>
                        </a:rPr>
                        <a:t>Input power / cavity [kW] </a:t>
                      </a:r>
                      <a:endParaRPr lang="en-US" sz="12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51435" marR="51435" marT="25717" marB="25717" anchor="ctr">
                    <a:noFill/>
                  </a:tcPr>
                </a:tc>
                <a:tc>
                  <a:txBody>
                    <a:bodyPr/>
                    <a:lstStyle/>
                    <a:p>
                      <a:pPr algn="ctr">
                        <a:spcAft>
                          <a:spcPts val="0"/>
                        </a:spcAft>
                      </a:pPr>
                      <a:r>
                        <a:rPr lang="en-US" sz="1200" b="0" kern="0" dirty="0" smtClean="0">
                          <a:solidFill>
                            <a:schemeClr val="tx1"/>
                          </a:solidFill>
                          <a:effectLst/>
                          <a:latin typeface="Arial" panose="020B0604020202020204" pitchFamily="34" charset="0"/>
                          <a:ea typeface="等线" panose="02010600030101010101" pitchFamily="2" charset="-122"/>
                          <a:cs typeface="Arial" panose="020B0604020202020204" pitchFamily="34" charset="0"/>
                        </a:rPr>
                        <a:t>250</a:t>
                      </a:r>
                      <a:endParaRPr lang="zh-CN" sz="12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noFill/>
                  </a:tcPr>
                </a:tc>
                <a:tc>
                  <a:txBody>
                    <a:bodyPr/>
                    <a:lstStyle/>
                    <a:p>
                      <a:pPr algn="ctr">
                        <a:spcAft>
                          <a:spcPts val="0"/>
                        </a:spcAft>
                      </a:pPr>
                      <a:r>
                        <a:rPr lang="en-US" sz="12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278</a:t>
                      </a:r>
                      <a:endParaRPr lang="zh-CN" sz="12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noFill/>
                  </a:tcPr>
                </a:tc>
                <a:tc>
                  <a:txBody>
                    <a:bodyPr/>
                    <a:lstStyle/>
                    <a:p>
                      <a:pPr algn="ctr">
                        <a:spcAft>
                          <a:spcPts val="0"/>
                        </a:spcAft>
                      </a:pPr>
                      <a:r>
                        <a:rPr lang="en-US" altLang="zh-CN" sz="12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276</a:t>
                      </a:r>
                      <a:endParaRPr lang="zh-CN" sz="12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noFill/>
                  </a:tcPr>
                </a:tc>
              </a:tr>
              <a:tr h="259715">
                <a:tc>
                  <a:txBody>
                    <a:bodyPr/>
                    <a:lstStyle/>
                    <a:p>
                      <a:pPr algn="l" rtl="0" fontAlgn="ctr"/>
                      <a:r>
                        <a:rPr lang="en-US" sz="1200" b="0" u="none" strike="noStrike" dirty="0">
                          <a:solidFill>
                            <a:schemeClr val="tx1"/>
                          </a:solidFill>
                          <a:effectLst/>
                          <a:latin typeface="Arial" panose="020B0604020202020204" pitchFamily="34" charset="0"/>
                          <a:cs typeface="Arial" panose="020B0604020202020204" pitchFamily="34" charset="0"/>
                        </a:rPr>
                        <a:t>Klystron power [kW] (2 cavities / klystron)</a:t>
                      </a:r>
                      <a:endParaRPr lang="en-US" sz="12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51435" marR="51435" marT="25717" marB="25717" anchor="ctr"/>
                </a:tc>
                <a:tc>
                  <a:txBody>
                    <a:bodyPr/>
                    <a:lstStyle/>
                    <a:p>
                      <a:pPr algn="ctr" rtl="0" fontAlgn="ctr"/>
                      <a:r>
                        <a:rPr lang="en-US" altLang="zh-CN" sz="1200" b="0" u="none" strike="noStrike" dirty="0">
                          <a:solidFill>
                            <a:schemeClr val="tx1"/>
                          </a:solidFill>
                          <a:effectLst/>
                          <a:latin typeface="Arial" panose="020B0604020202020204" pitchFamily="34" charset="0"/>
                          <a:cs typeface="Arial" panose="020B0604020202020204" pitchFamily="34" charset="0"/>
                        </a:rPr>
                        <a:t>800</a:t>
                      </a:r>
                      <a:endParaRPr lang="en-US" altLang="zh-CN" sz="12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51435" marR="51435" marT="25717" marB="25717" anchor="ctr"/>
                </a:tc>
                <a:tc>
                  <a:txBody>
                    <a:bodyPr/>
                    <a:lstStyle/>
                    <a:p>
                      <a:pPr algn="ctr" rtl="0" fontAlgn="ctr"/>
                      <a:r>
                        <a:rPr lang="en-US" altLang="zh-CN" sz="1200" b="0" u="none" strike="noStrike" dirty="0">
                          <a:solidFill>
                            <a:schemeClr val="tx1"/>
                          </a:solidFill>
                          <a:effectLst/>
                          <a:latin typeface="Arial" panose="020B0604020202020204" pitchFamily="34" charset="0"/>
                          <a:cs typeface="Arial" panose="020B0604020202020204" pitchFamily="34" charset="0"/>
                        </a:rPr>
                        <a:t>800</a:t>
                      </a:r>
                      <a:endParaRPr lang="en-US" altLang="zh-CN" sz="12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51435" marR="51435" marT="25717" marB="25717" anchor="ctr"/>
                </a:tc>
                <a:tc>
                  <a:txBody>
                    <a:bodyPr/>
                    <a:lstStyle/>
                    <a:p>
                      <a:pPr algn="ctr" rtl="0" fontAlgn="ctr"/>
                      <a:r>
                        <a:rPr lang="en-US" altLang="zh-CN" sz="12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800</a:t>
                      </a:r>
                      <a:endParaRPr lang="en-US" altLang="zh-CN" sz="12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51435" marR="51435" marT="25717" marB="25717" anchor="ctr"/>
                </a:tc>
              </a:tr>
              <a:tr h="260350">
                <a:tc>
                  <a:txBody>
                    <a:bodyPr/>
                    <a:lstStyle/>
                    <a:p>
                      <a:pPr algn="l" rtl="0" fontAlgn="ctr"/>
                      <a:r>
                        <a:rPr lang="en-US" sz="1200" b="0" u="none" strike="noStrike" dirty="0">
                          <a:solidFill>
                            <a:schemeClr val="tx1"/>
                          </a:solidFill>
                          <a:effectLst/>
                          <a:latin typeface="Arial" panose="020B0604020202020204" pitchFamily="34" charset="0"/>
                          <a:cs typeface="Arial" panose="020B0604020202020204" pitchFamily="34" charset="0"/>
                        </a:rPr>
                        <a:t>HOM power / cavity [kW]</a:t>
                      </a:r>
                      <a:endParaRPr lang="en-US" sz="12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51435" marR="51435" marT="25717" marB="25717" anchor="ctr">
                    <a:noFill/>
                  </a:tcPr>
                </a:tc>
                <a:tc>
                  <a:txBody>
                    <a:bodyPr/>
                    <a:lstStyle/>
                    <a:p>
                      <a:pPr algn="ctr">
                        <a:spcAft>
                          <a:spcPts val="0"/>
                        </a:spcAft>
                      </a:pPr>
                      <a:r>
                        <a:rPr lang="en-US" sz="1200" b="0" kern="0" dirty="0" smtClean="0">
                          <a:solidFill>
                            <a:schemeClr val="tx1"/>
                          </a:solidFill>
                          <a:effectLst/>
                          <a:latin typeface="Arial" panose="020B0604020202020204" pitchFamily="34" charset="0"/>
                          <a:ea typeface="等线" panose="02010600030101010101" pitchFamily="2" charset="-122"/>
                          <a:cs typeface="Arial" panose="020B0604020202020204" pitchFamily="34" charset="0"/>
                        </a:rPr>
                        <a:t>0.54</a:t>
                      </a:r>
                      <a:endParaRPr lang="zh-CN" sz="12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noFill/>
                  </a:tcPr>
                </a:tc>
                <a:tc>
                  <a:txBody>
                    <a:bodyPr/>
                    <a:lstStyle/>
                    <a:p>
                      <a:pPr algn="ctr">
                        <a:spcAft>
                          <a:spcPts val="0"/>
                        </a:spcAft>
                      </a:pPr>
                      <a:r>
                        <a:rPr lang="en-US" sz="1200" b="0" kern="0" dirty="0" smtClean="0">
                          <a:solidFill>
                            <a:schemeClr val="tx1"/>
                          </a:solidFill>
                          <a:effectLst/>
                          <a:latin typeface="Arial" panose="020B0604020202020204" pitchFamily="34" charset="0"/>
                          <a:ea typeface="等线" panose="02010600030101010101" pitchFamily="2" charset="-122"/>
                          <a:cs typeface="Arial" panose="020B0604020202020204" pitchFamily="34" charset="0"/>
                        </a:rPr>
                        <a:t>0.86</a:t>
                      </a:r>
                      <a:endParaRPr lang="zh-CN" sz="12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noFill/>
                  </a:tcPr>
                </a:tc>
                <a:tc>
                  <a:txBody>
                    <a:bodyPr/>
                    <a:lstStyle/>
                    <a:p>
                      <a:pPr algn="ctr">
                        <a:spcAft>
                          <a:spcPts val="0"/>
                        </a:spcAft>
                      </a:pPr>
                      <a:r>
                        <a:rPr lang="en-US" altLang="zh-CN" sz="12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1.94</a:t>
                      </a:r>
                      <a:endParaRPr lang="zh-CN" sz="12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noFill/>
                  </a:tcPr>
                </a:tc>
              </a:tr>
              <a:tr h="260350">
                <a:tc>
                  <a:txBody>
                    <a:bodyPr/>
                    <a:lstStyle/>
                    <a:p>
                      <a:pPr algn="l" rtl="0" fontAlgn="ctr"/>
                      <a:r>
                        <a:rPr lang="en-US" sz="1200" b="0" i="0" u="none" strike="noStrike" dirty="0">
                          <a:solidFill>
                            <a:schemeClr val="tx1"/>
                          </a:solidFill>
                          <a:effectLst/>
                          <a:latin typeface="Arial" panose="020B0604020202020204" pitchFamily="34" charset="0"/>
                          <a:ea typeface="等线" panose="02010600030101010101" pitchFamily="2" charset="-122"/>
                        </a:rPr>
                        <a:t>Optimal Q</a:t>
                      </a:r>
                      <a:r>
                        <a:rPr lang="en-US" sz="1200" b="0" i="0" u="none" strike="noStrike" baseline="-25000" dirty="0">
                          <a:solidFill>
                            <a:schemeClr val="tx1"/>
                          </a:solidFill>
                          <a:effectLst/>
                          <a:latin typeface="Arial" panose="020B0604020202020204" pitchFamily="34" charset="0"/>
                          <a:ea typeface="等线" panose="02010600030101010101" pitchFamily="2" charset="-122"/>
                        </a:rPr>
                        <a:t>L</a:t>
                      </a:r>
                      <a:endParaRPr lang="en-US" sz="1200" b="0" i="0" u="none" strike="noStrike" dirty="0">
                        <a:solidFill>
                          <a:schemeClr val="tx1"/>
                        </a:solidFill>
                        <a:effectLst/>
                        <a:latin typeface="Arial" panose="020B0604020202020204" pitchFamily="34" charset="0"/>
                        <a:ea typeface="等线" panose="02010600030101010101" pitchFamily="2" charset="-122"/>
                      </a:endParaRPr>
                    </a:p>
                  </a:txBody>
                  <a:tcPr marL="51435" marR="51435" marT="25717" marB="25717" anchor="ctr">
                    <a:noFill/>
                  </a:tcPr>
                </a:tc>
                <a:tc>
                  <a:txBody>
                    <a:bodyPr/>
                    <a:lstStyle/>
                    <a:p>
                      <a:pPr algn="ctr">
                        <a:spcAft>
                          <a:spcPts val="0"/>
                        </a:spcAft>
                      </a:pPr>
                      <a:r>
                        <a:rPr lang="en-GB" sz="1200" b="0" u="none" strike="noStrike" kern="1200" dirty="0" smtClean="0">
                          <a:solidFill>
                            <a:schemeClr val="tx1"/>
                          </a:solidFill>
                          <a:effectLst/>
                          <a:latin typeface="Arial" panose="020B0604020202020204" pitchFamily="34" charset="0"/>
                          <a:ea typeface="+mn-ea"/>
                          <a:cs typeface="Arial" panose="020B0604020202020204" pitchFamily="34" charset="0"/>
                        </a:rPr>
                        <a:t>1.5E6</a:t>
                      </a:r>
                      <a:endParaRPr lang="zh-CN" sz="12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38576" marR="38576" marT="0" marB="0" anchor="ctr">
                    <a:noFill/>
                  </a:tcPr>
                </a:tc>
                <a:tc>
                  <a:txBody>
                    <a:bodyPr/>
                    <a:lstStyle/>
                    <a:p>
                      <a:pPr algn="ctr">
                        <a:spcAft>
                          <a:spcPts val="0"/>
                        </a:spcAft>
                      </a:pPr>
                      <a:r>
                        <a:rPr lang="en-GB" sz="1200" b="0" u="none" strike="noStrike" kern="1200" dirty="0">
                          <a:solidFill>
                            <a:schemeClr val="tx1"/>
                          </a:solidFill>
                          <a:effectLst/>
                          <a:latin typeface="Arial" panose="020B0604020202020204" pitchFamily="34" charset="0"/>
                          <a:ea typeface="+mn-ea"/>
                          <a:cs typeface="Arial" panose="020B0604020202020204" pitchFamily="34" charset="0"/>
                        </a:rPr>
                        <a:t>3.2E5</a:t>
                      </a:r>
                      <a:endParaRPr lang="zh-CN" sz="12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38576" marR="38576" marT="0" marB="0" anchor="ctr">
                    <a:noFill/>
                  </a:tcPr>
                </a:tc>
                <a:tc>
                  <a:txBody>
                    <a:bodyPr/>
                    <a:lstStyle/>
                    <a:p>
                      <a:pPr algn="ctr">
                        <a:spcAft>
                          <a:spcPts val="0"/>
                        </a:spcAft>
                      </a:pPr>
                      <a:r>
                        <a:rPr lang="en-US" altLang="zh-CN" sz="1200" b="0" u="none" strike="noStrike" kern="1200" dirty="0">
                          <a:solidFill>
                            <a:schemeClr val="tx1"/>
                          </a:solidFill>
                          <a:effectLst/>
                          <a:latin typeface="Arial" panose="020B0604020202020204" pitchFamily="34" charset="0"/>
                          <a:ea typeface="+mn-ea"/>
                          <a:cs typeface="Arial" panose="020B0604020202020204" pitchFamily="34" charset="0"/>
                        </a:rPr>
                        <a:t>4.7E4</a:t>
                      </a:r>
                      <a:endParaRPr lang="zh-CN" sz="12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38576" marR="38576" marT="0" marB="0" anchor="ctr">
                    <a:noFill/>
                  </a:tcPr>
                </a:tc>
              </a:tr>
              <a:tr h="260350">
                <a:tc>
                  <a:txBody>
                    <a:bodyPr/>
                    <a:lstStyle/>
                    <a:p>
                      <a:pPr marL="0" algn="l" defTabSz="914400" rtl="0" eaLnBrk="1" fontAlgn="ctr" latinLnBrk="0" hangingPunct="1"/>
                      <a:r>
                        <a:rPr lang="en-US" sz="1200" b="0" u="none" strike="noStrike" kern="1200" dirty="0">
                          <a:solidFill>
                            <a:schemeClr val="tx1"/>
                          </a:solidFill>
                          <a:effectLst/>
                          <a:latin typeface="Arial" panose="020B0604020202020204" pitchFamily="34" charset="0"/>
                          <a:ea typeface="+mn-ea"/>
                          <a:cs typeface="Arial" panose="020B0604020202020204" pitchFamily="34" charset="0"/>
                        </a:rPr>
                        <a:t>Optimal detuning [kHz]</a:t>
                      </a:r>
                      <a:endParaRPr lang="en-US" sz="12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51435" marR="51435" marT="25717" marB="25717" anchor="ctr">
                    <a:noFill/>
                  </a:tcPr>
                </a:tc>
                <a:tc>
                  <a:txBody>
                    <a:bodyPr/>
                    <a:lstStyle/>
                    <a:p>
                      <a:pPr marL="0" algn="ctr" defTabSz="914400" rtl="0" eaLnBrk="1" latinLnBrk="0" hangingPunct="1">
                        <a:spcAft>
                          <a:spcPts val="0"/>
                        </a:spcAft>
                      </a:pPr>
                      <a:r>
                        <a:rPr lang="en-US" sz="1200" b="0" kern="0" dirty="0" smtClean="0">
                          <a:solidFill>
                            <a:schemeClr val="tx1"/>
                          </a:solidFill>
                          <a:effectLst/>
                          <a:latin typeface="Arial" panose="020B0604020202020204" pitchFamily="34" charset="0"/>
                          <a:ea typeface="等线" panose="02010600030101010101" pitchFamily="2" charset="-122"/>
                          <a:cs typeface="Arial" panose="020B0604020202020204" pitchFamily="34" charset="0"/>
                        </a:rPr>
                        <a:t>0.17</a:t>
                      </a:r>
                      <a:endParaRPr lang="zh-CN" sz="12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38576" marR="38576" marT="0" marB="0" anchor="ctr">
                    <a:noFill/>
                  </a:tcPr>
                </a:tc>
                <a:tc>
                  <a:txBody>
                    <a:bodyPr/>
                    <a:lstStyle/>
                    <a:p>
                      <a:pPr marL="0" algn="ctr" defTabSz="914400" rtl="0" eaLnBrk="1" latinLnBrk="0" hangingPunct="1">
                        <a:spcAft>
                          <a:spcPts val="0"/>
                        </a:spcAft>
                      </a:pPr>
                      <a:r>
                        <a:rPr lang="en-US" sz="12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1.0</a:t>
                      </a:r>
                      <a:endParaRPr lang="zh-CN" sz="12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38576" marR="38576" marT="0" marB="0" anchor="ctr">
                    <a:noFill/>
                  </a:tcPr>
                </a:tc>
                <a:tc>
                  <a:txBody>
                    <a:bodyPr/>
                    <a:lstStyle/>
                    <a:p>
                      <a:pPr marL="0" algn="ctr" defTabSz="914400" rtl="0" eaLnBrk="1" latinLnBrk="0" hangingPunct="1">
                        <a:spcAft>
                          <a:spcPts val="0"/>
                        </a:spcAft>
                      </a:pPr>
                      <a:r>
                        <a:rPr lang="en-US" altLang="zh-CN" sz="1200" b="0" kern="0" dirty="0" smtClean="0">
                          <a:solidFill>
                            <a:schemeClr val="tx1"/>
                          </a:solidFill>
                          <a:effectLst/>
                          <a:latin typeface="Arial" panose="020B0604020202020204" pitchFamily="34" charset="0"/>
                          <a:ea typeface="等线" panose="02010600030101010101" pitchFamily="2" charset="-122"/>
                          <a:cs typeface="Arial" panose="020B0604020202020204" pitchFamily="34" charset="0"/>
                        </a:rPr>
                        <a:t>18.3</a:t>
                      </a:r>
                      <a:endParaRPr lang="zh-CN" sz="12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38576" marR="38576" marT="0" marB="0" anchor="ctr">
                    <a:noFill/>
                  </a:tcPr>
                </a:tc>
              </a:tr>
              <a:tr h="259715">
                <a:tc>
                  <a:txBody>
                    <a:bodyPr/>
                    <a:lstStyle/>
                    <a:p>
                      <a:pPr marL="0" algn="l" defTabSz="914400" rtl="0" eaLnBrk="1" fontAlgn="ctr" latinLnBrk="0" hangingPunct="1"/>
                      <a:r>
                        <a:rPr lang="en-US" sz="1200" b="0" u="none" strike="noStrike" kern="1200" dirty="0" smtClean="0">
                          <a:solidFill>
                            <a:schemeClr val="tx1"/>
                          </a:solidFill>
                          <a:effectLst/>
                          <a:latin typeface="Arial" panose="020B0604020202020204" pitchFamily="34" charset="0"/>
                          <a:ea typeface="+mn-ea"/>
                          <a:cs typeface="Arial" panose="020B0604020202020204" pitchFamily="34" charset="0"/>
                        </a:rPr>
                        <a:t>Total cavity wall loss @ 2 K [kW]</a:t>
                      </a:r>
                      <a:endParaRPr lang="en-US" sz="12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51435" marR="51435" marT="25717" marB="25717" anchor="ctr">
                    <a:noFill/>
                  </a:tcPr>
                </a:tc>
                <a:tc>
                  <a:txBody>
                    <a:bodyPr/>
                    <a:lstStyle/>
                    <a:p>
                      <a:pPr marL="0" algn="ctr" defTabSz="914400" rtl="0" eaLnBrk="1" latinLnBrk="0" hangingPunct="1">
                        <a:spcAft>
                          <a:spcPts val="0"/>
                        </a:spcAft>
                      </a:pPr>
                      <a:r>
                        <a:rPr lang="en-US" altLang="zh-CN" sz="1200" b="0" kern="0" dirty="0" smtClean="0">
                          <a:solidFill>
                            <a:schemeClr val="tx1"/>
                          </a:solidFill>
                          <a:effectLst/>
                          <a:latin typeface="Arial" panose="020B0604020202020204" pitchFamily="34" charset="0"/>
                          <a:ea typeface="等线" panose="02010600030101010101" pitchFamily="2" charset="-122"/>
                          <a:cs typeface="Arial" panose="020B0604020202020204" pitchFamily="34" charset="0"/>
                        </a:rPr>
                        <a:t>6.6</a:t>
                      </a:r>
                      <a:endParaRPr lang="zh-CN" sz="12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38576" marR="38576" marT="0" marB="0" anchor="ctr">
                    <a:noFill/>
                  </a:tcPr>
                </a:tc>
                <a:tc>
                  <a:txBody>
                    <a:bodyPr/>
                    <a:lstStyle/>
                    <a:p>
                      <a:pPr marL="0" algn="ctr" defTabSz="914400" rtl="0" eaLnBrk="1" latinLnBrk="0" hangingPunct="1">
                        <a:spcAft>
                          <a:spcPts val="0"/>
                        </a:spcAft>
                      </a:pPr>
                      <a:r>
                        <a:rPr lang="en-US" altLang="zh-CN" sz="1200" b="0" kern="0" dirty="0" smtClean="0">
                          <a:solidFill>
                            <a:schemeClr val="tx1"/>
                          </a:solidFill>
                          <a:effectLst/>
                          <a:latin typeface="Arial" panose="020B0604020202020204" pitchFamily="34" charset="0"/>
                          <a:ea typeface="等线" panose="02010600030101010101" pitchFamily="2" charset="-122"/>
                          <a:cs typeface="Arial" panose="020B0604020202020204" pitchFamily="34" charset="0"/>
                        </a:rPr>
                        <a:t>1.9</a:t>
                      </a:r>
                      <a:endParaRPr lang="zh-CN" sz="12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38576" marR="38576" marT="0" marB="0" anchor="ctr">
                    <a:noFill/>
                  </a:tcPr>
                </a:tc>
                <a:tc>
                  <a:txBody>
                    <a:bodyPr/>
                    <a:lstStyle/>
                    <a:p>
                      <a:pPr marL="0" algn="ctr" defTabSz="914400" rtl="0" eaLnBrk="1" latinLnBrk="0" hangingPunct="1">
                        <a:spcAft>
                          <a:spcPts val="0"/>
                        </a:spcAft>
                      </a:pPr>
                      <a:r>
                        <a:rPr lang="en-US" altLang="zh-CN" sz="1200" b="0" kern="0" dirty="0" smtClean="0">
                          <a:solidFill>
                            <a:schemeClr val="tx1"/>
                          </a:solidFill>
                          <a:effectLst/>
                          <a:latin typeface="Arial" panose="020B0604020202020204" pitchFamily="34" charset="0"/>
                          <a:ea typeface="等线" panose="02010600030101010101" pitchFamily="2" charset="-122"/>
                          <a:cs typeface="Arial" panose="020B0604020202020204" pitchFamily="34" charset="0"/>
                        </a:rPr>
                        <a:t>0.2</a:t>
                      </a:r>
                      <a:endParaRPr lang="zh-CN" sz="12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38576" marR="38576" marT="0" marB="0" anchor="ctr">
                    <a:noFill/>
                  </a:tcPr>
                </a:tc>
              </a:tr>
            </a:tbl>
          </a:graphicData>
        </a:graphic>
      </p:graphicFrame>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l="1417" t="7432" r="1164" b="8945"/>
          <a:stretch>
            <a:fillRect/>
          </a:stretch>
        </p:blipFill>
        <p:spPr>
          <a:xfrm>
            <a:off x="2870200" y="5389245"/>
            <a:ext cx="5594985" cy="1054100"/>
          </a:xfrm>
          <a:prstGeom prst="rect">
            <a:avLst/>
          </a:prstGeom>
        </p:spPr>
      </p:pic>
      <p:graphicFrame>
        <p:nvGraphicFramePr>
          <p:cNvPr id="5" name="表格 4"/>
          <p:cNvGraphicFramePr>
            <a:graphicFrameLocks noGrp="1"/>
          </p:cNvGraphicFramePr>
          <p:nvPr/>
        </p:nvGraphicFramePr>
        <p:xfrm>
          <a:off x="5871845" y="1193800"/>
          <a:ext cx="3147695" cy="3992245"/>
        </p:xfrm>
        <a:graphic>
          <a:graphicData uri="http://schemas.openxmlformats.org/drawingml/2006/table">
            <a:tbl>
              <a:tblPr firstRow="1" bandRow="1">
                <a:tableStyleId>{3B4B98B0-60AC-42C2-AFA5-B58CD77FA1E5}</a:tableStyleId>
              </a:tblPr>
              <a:tblGrid>
                <a:gridCol w="2580640"/>
                <a:gridCol w="567055"/>
              </a:tblGrid>
              <a:tr h="427355">
                <a:tc>
                  <a:txBody>
                    <a:bodyPr/>
                    <a:p>
                      <a:pPr marL="0" marR="0" indent="0" algn="just" defTabSz="685800" rtl="0" eaLnBrk="1" fontAlgn="auto" latinLnBrk="0" hangingPunct="1">
                        <a:lnSpc>
                          <a:spcPct val="100000"/>
                        </a:lnSpc>
                        <a:spcBef>
                          <a:spcPts val="0"/>
                        </a:spcBef>
                        <a:spcAft>
                          <a:spcPts val="0"/>
                        </a:spcAft>
                        <a:buClrTx/>
                        <a:buSzTx/>
                        <a:buFontTx/>
                        <a:buNone/>
                        <a:defRPr/>
                      </a:pPr>
                      <a:r>
                        <a:rPr lang="en-US" altLang="zh-CN" sz="1200" b="0" kern="1200" dirty="0" smtClean="0">
                          <a:effectLst/>
                          <a:latin typeface="Times New Roman" panose="02020603050405020304" pitchFamily="18" charset="0"/>
                          <a:cs typeface="Times New Roman" panose="02020603050405020304" pitchFamily="18" charset="0"/>
                        </a:rPr>
                        <a:t>Overall length (flange to flange, m)</a:t>
                      </a:r>
                      <a:endParaRPr lang="en-US" altLang="zh-CN" sz="1200" b="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51441" marR="51441" marT="25726" marB="25726" anchor="ctr"/>
                </a:tc>
                <a:tc>
                  <a:txBody>
                    <a:bodyPr/>
                    <a:p>
                      <a:pPr marL="0" algn="ctr" defTabSz="685800" rtl="0" eaLnBrk="1" latinLnBrk="0" hangingPunct="1">
                        <a:spcAft>
                          <a:spcPts val="0"/>
                        </a:spcAft>
                      </a:pPr>
                      <a:r>
                        <a:rPr lang="en-US" altLang="zh-CN" sz="1200" b="0" kern="1200" dirty="0" smtClean="0">
                          <a:effectLst/>
                          <a:latin typeface="Times New Roman" panose="02020603050405020304" pitchFamily="18" charset="0"/>
                          <a:cs typeface="Times New Roman" panose="02020603050405020304" pitchFamily="18" charset="0"/>
                        </a:rPr>
                        <a:t>8.0</a:t>
                      </a:r>
                      <a:endParaRPr lang="en-US" altLang="zh-CN" sz="1200" b="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51441" marR="51441" marT="25726" marB="25726" anchor="ctr"/>
                </a:tc>
              </a:tr>
              <a:tr h="427990">
                <a:tc>
                  <a:txBody>
                    <a:bodyPr/>
                    <a:p>
                      <a:pPr marL="0" algn="just" defTabSz="685800" rtl="0" eaLnBrk="1" latinLnBrk="0" hangingPunct="1">
                        <a:spcAft>
                          <a:spcPts val="0"/>
                        </a:spcAft>
                      </a:pPr>
                      <a:r>
                        <a:rPr lang="en-US" altLang="zh-CN" sz="1200" kern="1200" dirty="0" smtClean="0">
                          <a:effectLst/>
                          <a:latin typeface="Times New Roman" panose="02020603050405020304" pitchFamily="18" charset="0"/>
                          <a:cs typeface="Times New Roman" panose="02020603050405020304" pitchFamily="18" charset="0"/>
                        </a:rPr>
                        <a:t>Diameter of vacuum vessel (m)</a:t>
                      </a:r>
                      <a:endParaRPr lang="en-US" altLang="zh-CN" sz="1200" b="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51441" marR="51441" marT="25726" marB="25726" anchor="ctr"/>
                </a:tc>
                <a:tc>
                  <a:txBody>
                    <a:bodyPr/>
                    <a:p>
                      <a:pPr marL="0" algn="ctr" defTabSz="685800" rtl="0" eaLnBrk="1" latinLnBrk="0" hangingPunct="1">
                        <a:spcAft>
                          <a:spcPts val="0"/>
                        </a:spcAft>
                      </a:pPr>
                      <a:r>
                        <a:rPr lang="en-US" altLang="zh-CN" sz="1200" kern="1200" dirty="0" smtClean="0">
                          <a:effectLst/>
                          <a:latin typeface="Times New Roman" panose="02020603050405020304" pitchFamily="18" charset="0"/>
                          <a:cs typeface="Times New Roman" panose="02020603050405020304" pitchFamily="18" charset="0"/>
                        </a:rPr>
                        <a:t>1.3</a:t>
                      </a:r>
                      <a:endParaRPr lang="en-US" altLang="zh-CN" sz="1200" b="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51441" marR="51441" marT="25726" marB="25726" anchor="ctr"/>
                </a:tc>
              </a:tr>
              <a:tr h="427355">
                <a:tc>
                  <a:txBody>
                    <a:bodyPr/>
                    <a:p>
                      <a:pPr marL="0" algn="just" defTabSz="685800" rtl="0" eaLnBrk="1" latinLnBrk="0" hangingPunct="1">
                        <a:spcAft>
                          <a:spcPts val="0"/>
                        </a:spcAft>
                      </a:pPr>
                      <a:r>
                        <a:rPr lang="en-US" altLang="zh-CN" sz="1200" kern="1200" dirty="0" smtClean="0">
                          <a:effectLst/>
                          <a:latin typeface="Times New Roman" panose="02020603050405020304" pitchFamily="18" charset="0"/>
                          <a:cs typeface="Times New Roman" panose="02020603050405020304" pitchFamily="18" charset="0"/>
                        </a:rPr>
                        <a:t>Beamline height from floor</a:t>
                      </a:r>
                      <a:r>
                        <a:rPr lang="en-US" altLang="zh-CN" sz="1200" kern="1200" baseline="0" dirty="0" smtClean="0">
                          <a:effectLst/>
                          <a:latin typeface="Times New Roman" panose="02020603050405020304" pitchFamily="18" charset="0"/>
                          <a:cs typeface="Times New Roman" panose="02020603050405020304" pitchFamily="18" charset="0"/>
                        </a:rPr>
                        <a:t> (</a:t>
                      </a:r>
                      <a:r>
                        <a:rPr lang="en-US" altLang="zh-CN" sz="1200" kern="1200" dirty="0" smtClean="0">
                          <a:effectLst/>
                          <a:latin typeface="Times New Roman" panose="02020603050405020304" pitchFamily="18" charset="0"/>
                          <a:cs typeface="Times New Roman" panose="02020603050405020304" pitchFamily="18" charset="0"/>
                        </a:rPr>
                        <a:t>m)</a:t>
                      </a:r>
                      <a:endParaRPr lang="en-US" altLang="zh-CN" sz="1200" b="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51441" marR="51441" marT="25726" marB="25726" anchor="ctr"/>
                </a:tc>
                <a:tc>
                  <a:txBody>
                    <a:bodyPr/>
                    <a:p>
                      <a:pPr marL="0" algn="ctr" defTabSz="685800" rtl="0" eaLnBrk="1" latinLnBrk="0" hangingPunct="1">
                        <a:spcAft>
                          <a:spcPts val="0"/>
                        </a:spcAft>
                      </a:pPr>
                      <a:r>
                        <a:rPr lang="en-US" altLang="zh-CN" sz="1200" kern="1200" dirty="0" smtClean="0">
                          <a:effectLst/>
                          <a:latin typeface="Times New Roman" panose="02020603050405020304" pitchFamily="18" charset="0"/>
                          <a:cs typeface="Times New Roman" panose="02020603050405020304" pitchFamily="18" charset="0"/>
                        </a:rPr>
                        <a:t>1.2</a:t>
                      </a:r>
                      <a:endParaRPr lang="en-US" altLang="zh-CN" sz="1200" b="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51441" marR="51441" marT="25726" marB="25726" anchor="ctr"/>
                </a:tc>
              </a:tr>
              <a:tr h="427355">
                <a:tc>
                  <a:txBody>
                    <a:bodyPr/>
                    <a:p>
                      <a:pPr marL="0" marR="0" indent="0" algn="just" defTabSz="685800" rtl="0" eaLnBrk="1" fontAlgn="auto" latinLnBrk="0" hangingPunct="1">
                        <a:lnSpc>
                          <a:spcPct val="100000"/>
                        </a:lnSpc>
                        <a:spcBef>
                          <a:spcPts val="0"/>
                        </a:spcBef>
                        <a:spcAft>
                          <a:spcPts val="0"/>
                        </a:spcAft>
                        <a:buClrTx/>
                        <a:buSzTx/>
                        <a:buFontTx/>
                        <a:buNone/>
                        <a:defRPr/>
                      </a:pPr>
                      <a:r>
                        <a:rPr lang="en-US" altLang="zh-CN" sz="1200" kern="1200" dirty="0" smtClean="0">
                          <a:effectLst/>
                          <a:latin typeface="Times New Roman" panose="02020603050405020304" pitchFamily="18" charset="0"/>
                          <a:cs typeface="Times New Roman" panose="02020603050405020304" pitchFamily="18" charset="0"/>
                        </a:rPr>
                        <a:t>Cryo-system working temperature</a:t>
                      </a:r>
                      <a:r>
                        <a:rPr lang="en-US" altLang="zh-CN" sz="1200" kern="1200" baseline="0" dirty="0" smtClean="0">
                          <a:effectLst/>
                          <a:latin typeface="Times New Roman" panose="02020603050405020304" pitchFamily="18" charset="0"/>
                          <a:cs typeface="Times New Roman" panose="02020603050405020304" pitchFamily="18" charset="0"/>
                        </a:rPr>
                        <a:t> (</a:t>
                      </a:r>
                      <a:r>
                        <a:rPr lang="en-US" altLang="zh-CN" sz="1200" kern="1200" dirty="0" smtClean="0">
                          <a:effectLst/>
                          <a:latin typeface="Times New Roman" panose="02020603050405020304" pitchFamily="18" charset="0"/>
                          <a:cs typeface="Times New Roman" panose="02020603050405020304" pitchFamily="18" charset="0"/>
                        </a:rPr>
                        <a:t>K)</a:t>
                      </a:r>
                      <a:endParaRPr lang="en-US" altLang="zh-CN" sz="1200" b="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51441" marR="51441" marT="25726" marB="25726" anchor="ctr"/>
                </a:tc>
                <a:tc>
                  <a:txBody>
                    <a:bodyPr/>
                    <a:p>
                      <a:pPr marL="0" algn="ctr" defTabSz="685800" rtl="0" eaLnBrk="1" latinLnBrk="0" hangingPunct="1">
                        <a:spcAft>
                          <a:spcPts val="0"/>
                        </a:spcAft>
                      </a:pPr>
                      <a:r>
                        <a:rPr lang="en-US" altLang="zh-CN" sz="1200" kern="1200" dirty="0" smtClean="0">
                          <a:effectLst/>
                          <a:latin typeface="Times New Roman" panose="02020603050405020304" pitchFamily="18" charset="0"/>
                          <a:cs typeface="Times New Roman" panose="02020603050405020304" pitchFamily="18" charset="0"/>
                        </a:rPr>
                        <a:t>2</a:t>
                      </a:r>
                      <a:endParaRPr lang="en-US" altLang="zh-CN" sz="1200" b="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51441" marR="51441" marT="25726" marB="25726" anchor="ctr"/>
                </a:tc>
              </a:tr>
              <a:tr h="427990">
                <a:tc>
                  <a:txBody>
                    <a:bodyPr/>
                    <a:p>
                      <a:pPr marL="0" algn="just" defTabSz="685800" rtl="0" eaLnBrk="1" latinLnBrk="0" hangingPunct="1">
                        <a:spcAft>
                          <a:spcPts val="0"/>
                        </a:spcAft>
                      </a:pPr>
                      <a:r>
                        <a:rPr lang="en-US" altLang="zh-CN" sz="1200" kern="1200" dirty="0" smtClean="0">
                          <a:effectLst/>
                          <a:latin typeface="Times New Roman" panose="02020603050405020304" pitchFamily="18" charset="0"/>
                          <a:cs typeface="Times New Roman" panose="02020603050405020304" pitchFamily="18" charset="0"/>
                        </a:rPr>
                        <a:t>Number of cavities and tuners</a:t>
                      </a:r>
                      <a:endParaRPr lang="en-US" altLang="zh-CN" sz="1200" b="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51441" marR="51441" marT="25726" marB="25726" anchor="ctr"/>
                </a:tc>
                <a:tc>
                  <a:txBody>
                    <a:bodyPr/>
                    <a:p>
                      <a:pPr marL="0" algn="ctr" defTabSz="685800" rtl="0" eaLnBrk="1" latinLnBrk="0" hangingPunct="1">
                        <a:spcAft>
                          <a:spcPts val="0"/>
                        </a:spcAft>
                      </a:pPr>
                      <a:r>
                        <a:rPr lang="en-US" altLang="zh-CN" sz="1200" kern="1200" dirty="0" smtClean="0">
                          <a:effectLst/>
                          <a:latin typeface="Times New Roman" panose="02020603050405020304" pitchFamily="18" charset="0"/>
                          <a:cs typeface="Times New Roman" panose="02020603050405020304" pitchFamily="18" charset="0"/>
                        </a:rPr>
                        <a:t>6</a:t>
                      </a:r>
                      <a:endParaRPr lang="en-US" altLang="zh-CN" sz="1200" b="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51441" marR="51441" marT="25726" marB="25726" anchor="ctr"/>
                </a:tc>
              </a:tr>
              <a:tr h="236855">
                <a:tc>
                  <a:txBody>
                    <a:bodyPr/>
                    <a:p>
                      <a:pPr marL="0" algn="just" defTabSz="685800" rtl="0" eaLnBrk="1" latinLnBrk="0" hangingPunct="1">
                        <a:spcAft>
                          <a:spcPts val="0"/>
                        </a:spcAft>
                      </a:pPr>
                      <a:r>
                        <a:rPr lang="en-US" altLang="zh-CN" sz="1200" kern="1200" dirty="0" smtClean="0">
                          <a:effectLst/>
                          <a:latin typeface="Times New Roman" panose="02020603050405020304" pitchFamily="18" charset="0"/>
                          <a:cs typeface="Times New Roman" panose="02020603050405020304" pitchFamily="18" charset="0"/>
                        </a:rPr>
                        <a:t>Number of couplers</a:t>
                      </a:r>
                      <a:endParaRPr lang="en-US" altLang="zh-CN" sz="1200" b="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51441" marR="51441" marT="25726" marB="25726" anchor="ctr"/>
                </a:tc>
                <a:tc>
                  <a:txBody>
                    <a:bodyPr/>
                    <a:p>
                      <a:pPr marL="0" algn="ctr" defTabSz="685800" rtl="0" eaLnBrk="1" latinLnBrk="0" hangingPunct="1">
                        <a:spcAft>
                          <a:spcPts val="0"/>
                        </a:spcAft>
                      </a:pPr>
                      <a:r>
                        <a:rPr lang="en-US" altLang="zh-CN" sz="1200" kern="1200" dirty="0" smtClean="0">
                          <a:effectLst/>
                          <a:latin typeface="Times New Roman" panose="02020603050405020304" pitchFamily="18" charset="0"/>
                          <a:cs typeface="Times New Roman" panose="02020603050405020304" pitchFamily="18" charset="0"/>
                        </a:rPr>
                        <a:t>6</a:t>
                      </a:r>
                      <a:endParaRPr lang="en-US" altLang="zh-CN" sz="1200" b="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51441" marR="51441" marT="25726" marB="25726" anchor="ctr"/>
                </a:tc>
              </a:tr>
              <a:tr h="427355">
                <a:tc>
                  <a:txBody>
                    <a:bodyPr/>
                    <a:p>
                      <a:pPr marL="0" marR="0" indent="0" algn="just" defTabSz="685800" rtl="0" eaLnBrk="1" fontAlgn="auto" latinLnBrk="0" hangingPunct="1">
                        <a:lnSpc>
                          <a:spcPct val="100000"/>
                        </a:lnSpc>
                        <a:spcBef>
                          <a:spcPts val="0"/>
                        </a:spcBef>
                        <a:spcAft>
                          <a:spcPts val="0"/>
                        </a:spcAft>
                        <a:buClrTx/>
                        <a:buSzTx/>
                        <a:buFontTx/>
                        <a:buNone/>
                        <a:defRPr/>
                      </a:pPr>
                      <a:r>
                        <a:rPr lang="en-US" altLang="zh-CN" sz="1200" kern="1200" dirty="0" smtClean="0">
                          <a:effectLst/>
                          <a:latin typeface="Times New Roman" panose="02020603050405020304" pitchFamily="18" charset="0"/>
                          <a:cs typeface="Times New Roman" panose="02020603050405020304" pitchFamily="18" charset="0"/>
                        </a:rPr>
                        <a:t>Number of RT HOM absorbers</a:t>
                      </a:r>
                      <a:endParaRPr lang="en-US" altLang="zh-CN" sz="1200" b="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51441" marR="51441" marT="25726" marB="25726" anchor="ctr"/>
                </a:tc>
                <a:tc>
                  <a:txBody>
                    <a:bodyPr/>
                    <a:p>
                      <a:pPr marL="0" algn="ctr" defTabSz="685800" rtl="0" eaLnBrk="1" latinLnBrk="0" hangingPunct="1">
                        <a:spcAft>
                          <a:spcPts val="0"/>
                        </a:spcAft>
                      </a:pPr>
                      <a:r>
                        <a:rPr lang="en-US" altLang="zh-CN" sz="1200" kern="1200" dirty="0" smtClean="0">
                          <a:effectLst/>
                          <a:latin typeface="Times New Roman" panose="02020603050405020304" pitchFamily="18" charset="0"/>
                          <a:cs typeface="Times New Roman" panose="02020603050405020304" pitchFamily="18" charset="0"/>
                        </a:rPr>
                        <a:t>2</a:t>
                      </a:r>
                      <a:endParaRPr lang="en-US" altLang="zh-CN" sz="1200" b="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51441" marR="51441" marT="25726" marB="25726" anchor="ctr"/>
                </a:tc>
              </a:tr>
              <a:tr h="237490">
                <a:tc>
                  <a:txBody>
                    <a:bodyPr/>
                    <a:p>
                      <a:pPr marL="0" marR="0" indent="0" algn="just" defTabSz="685800" rtl="0" eaLnBrk="1" fontAlgn="auto" latinLnBrk="0" hangingPunct="1">
                        <a:lnSpc>
                          <a:spcPct val="100000"/>
                        </a:lnSpc>
                        <a:spcBef>
                          <a:spcPts val="0"/>
                        </a:spcBef>
                        <a:spcAft>
                          <a:spcPts val="0"/>
                        </a:spcAft>
                        <a:buClrTx/>
                        <a:buSzTx/>
                        <a:buFontTx/>
                        <a:buNone/>
                        <a:defRPr/>
                      </a:pPr>
                      <a:r>
                        <a:rPr lang="en-US" altLang="zh-CN" sz="1200" kern="1200" dirty="0" smtClean="0">
                          <a:effectLst/>
                          <a:latin typeface="Times New Roman" panose="02020603050405020304" pitchFamily="18" charset="0"/>
                          <a:cs typeface="Times New Roman" panose="02020603050405020304" pitchFamily="18" charset="0"/>
                        </a:rPr>
                        <a:t>Number of 200-POSTs</a:t>
                      </a:r>
                      <a:endParaRPr lang="en-US" altLang="zh-CN" sz="1200" b="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51441" marR="51441" marT="25726" marB="25726" anchor="ctr"/>
                </a:tc>
                <a:tc>
                  <a:txBody>
                    <a:bodyPr/>
                    <a:p>
                      <a:pPr marL="0" algn="ctr" defTabSz="685800" rtl="0" eaLnBrk="1" latinLnBrk="0" hangingPunct="1">
                        <a:spcAft>
                          <a:spcPts val="0"/>
                        </a:spcAft>
                      </a:pPr>
                      <a:r>
                        <a:rPr lang="en-US" altLang="zh-CN" sz="1200" kern="1200" dirty="0" smtClean="0">
                          <a:effectLst/>
                          <a:latin typeface="Times New Roman" panose="02020603050405020304" pitchFamily="18" charset="0"/>
                          <a:cs typeface="Times New Roman" panose="02020603050405020304" pitchFamily="18" charset="0"/>
                        </a:rPr>
                        <a:t>6</a:t>
                      </a:r>
                      <a:endParaRPr lang="en-US" altLang="zh-CN" sz="1200" b="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51441" marR="51441" marT="25726" marB="25726" anchor="ctr"/>
                </a:tc>
              </a:tr>
              <a:tr h="381000">
                <a:tc>
                  <a:txBody>
                    <a:bodyPr/>
                    <a:p>
                      <a:pPr marL="0" marR="0" indent="0" algn="just" defTabSz="685800" rtl="0" eaLnBrk="1" fontAlgn="auto" latinLnBrk="0" hangingPunct="1">
                        <a:lnSpc>
                          <a:spcPct val="100000"/>
                        </a:lnSpc>
                        <a:spcBef>
                          <a:spcPts val="0"/>
                        </a:spcBef>
                        <a:spcAft>
                          <a:spcPts val="0"/>
                        </a:spcAft>
                        <a:buClrTx/>
                        <a:buSzTx/>
                        <a:buFontTx/>
                        <a:buNone/>
                        <a:defRPr/>
                      </a:pPr>
                      <a:r>
                        <a:rPr lang="en-GB" sz="1200" kern="1200" dirty="0">
                          <a:solidFill>
                            <a:schemeClr val="tx1"/>
                          </a:solidFill>
                          <a:effectLst/>
                          <a:latin typeface="Times New Roman" panose="02020603050405020304" pitchFamily="18" charset="0"/>
                          <a:ea typeface="+mn-ea"/>
                          <a:cs typeface="Times New Roman" panose="02020603050405020304" pitchFamily="18" charset="0"/>
                        </a:rPr>
                        <a:t>Static heat loads at </a:t>
                      </a:r>
                      <a:r>
                        <a:rPr lang="en-GB" sz="1200" kern="1200" dirty="0" smtClean="0">
                          <a:solidFill>
                            <a:schemeClr val="tx1"/>
                          </a:solidFill>
                          <a:effectLst/>
                          <a:latin typeface="Times New Roman" panose="02020603050405020304" pitchFamily="18" charset="0"/>
                          <a:ea typeface="+mn-ea"/>
                          <a:cs typeface="Times New Roman" panose="02020603050405020304" pitchFamily="18" charset="0"/>
                        </a:rPr>
                        <a:t>2 K (W)</a:t>
                      </a:r>
                      <a:endParaRPr lang="en-GB" sz="1200" kern="1200" dirty="0">
                        <a:solidFill>
                          <a:schemeClr val="tx1"/>
                        </a:solidFill>
                        <a:effectLst/>
                        <a:latin typeface="Times New Roman" panose="02020603050405020304" pitchFamily="18" charset="0"/>
                        <a:ea typeface="+mn-ea"/>
                        <a:cs typeface="Times New Roman" panose="02020603050405020304" pitchFamily="18" charset="0"/>
                      </a:endParaRPr>
                    </a:p>
                  </a:txBody>
                  <a:tcPr marL="38576" marR="38576" marT="0" marB="0" anchor="ctr"/>
                </a:tc>
                <a:tc>
                  <a:txBody>
                    <a:bodyPr/>
                    <a:p>
                      <a:pPr marL="0" marR="0" indent="0" algn="ctr" defTabSz="685800" rtl="0" eaLnBrk="1" fontAlgn="auto" latinLnBrk="0" hangingPunct="1">
                        <a:lnSpc>
                          <a:spcPct val="100000"/>
                        </a:lnSpc>
                        <a:spcBef>
                          <a:spcPts val="0"/>
                        </a:spcBef>
                        <a:spcAft>
                          <a:spcPts val="0"/>
                        </a:spcAft>
                        <a:buClrTx/>
                        <a:buSzTx/>
                        <a:buFontTx/>
                        <a:buNone/>
                        <a:defRPr/>
                      </a:pPr>
                      <a:r>
                        <a:rPr lang="en-GB" sz="1200" kern="1200" dirty="0" smtClean="0">
                          <a:solidFill>
                            <a:schemeClr val="tx1"/>
                          </a:solidFill>
                          <a:effectLst/>
                          <a:latin typeface="Times New Roman" panose="02020603050405020304" pitchFamily="18" charset="0"/>
                          <a:ea typeface="+mn-ea"/>
                          <a:cs typeface="Times New Roman" panose="02020603050405020304" pitchFamily="18" charset="0"/>
                        </a:rPr>
                        <a:t>5</a:t>
                      </a:r>
                      <a:endParaRPr lang="en-GB" sz="120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38576" marR="38576" marT="0" marB="0" anchor="ctr"/>
                </a:tc>
              </a:tr>
              <a:tr h="381000">
                <a:tc>
                  <a:txBody>
                    <a:bodyPr/>
                    <a:p>
                      <a:pPr marL="0" marR="0" indent="0" algn="just" defTabSz="685800" rtl="0" eaLnBrk="1" fontAlgn="auto" latinLnBrk="0" hangingPunct="1">
                        <a:lnSpc>
                          <a:spcPct val="100000"/>
                        </a:lnSpc>
                        <a:spcBef>
                          <a:spcPts val="0"/>
                        </a:spcBef>
                        <a:spcAft>
                          <a:spcPts val="0"/>
                        </a:spcAft>
                        <a:buClrTx/>
                        <a:buSzTx/>
                        <a:buFontTx/>
                        <a:buNone/>
                        <a:defRP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Alignment x/y </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(cavities)</a:t>
                      </a:r>
                      <a:r>
                        <a:rPr lang="en-US" sz="1200"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mm)</a:t>
                      </a: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txBody>
                  <a:tcPr marL="38576" marR="38576" marT="0" marB="0" anchor="ctr"/>
                </a:tc>
                <a:tc>
                  <a:txBody>
                    <a:bodyPr/>
                    <a:p>
                      <a:pPr marL="0" marR="0" indent="0" algn="ctr" defTabSz="685800" rtl="0" eaLnBrk="1" fontAlgn="auto" latinLnBrk="0" hangingPunct="1">
                        <a:lnSpc>
                          <a:spcPct val="100000"/>
                        </a:lnSpc>
                        <a:spcBef>
                          <a:spcPts val="0"/>
                        </a:spcBef>
                        <a:spcAft>
                          <a:spcPts val="0"/>
                        </a:spcAft>
                        <a:buClrTx/>
                        <a:buSzTx/>
                        <a:buFontTx/>
                        <a:buNone/>
                        <a:defRPr/>
                      </a:pPr>
                      <a:r>
                        <a:rPr lang="en-GB" sz="1200" kern="1200" dirty="0" smtClean="0">
                          <a:solidFill>
                            <a:schemeClr val="tx1"/>
                          </a:solidFill>
                          <a:effectLst/>
                          <a:latin typeface="Times New Roman" panose="02020603050405020304" pitchFamily="18" charset="0"/>
                          <a:ea typeface="+mn-ea"/>
                          <a:cs typeface="Times New Roman" panose="02020603050405020304" pitchFamily="18" charset="0"/>
                        </a:rPr>
                        <a:t>0.5</a:t>
                      </a:r>
                      <a:endParaRPr lang="en-GB" sz="120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38576" marR="38576" marT="0" marB="0" anchor="ctr"/>
                </a:tc>
              </a:tr>
              <a:tr h="190500">
                <a:tc>
                  <a:txBody>
                    <a:bodyPr/>
                    <a:p>
                      <a:pPr marL="0" marR="0" indent="0" algn="just" defTabSz="685800" rtl="0" eaLnBrk="1" fontAlgn="auto" latinLnBrk="0" hangingPunct="1">
                        <a:lnSpc>
                          <a:spcPct val="100000"/>
                        </a:lnSpc>
                        <a:spcBef>
                          <a:spcPts val="0"/>
                        </a:spcBef>
                        <a:spcAft>
                          <a:spcPts val="0"/>
                        </a:spcAft>
                        <a:buClrTx/>
                        <a:buSzTx/>
                        <a:buFontTx/>
                        <a:buNone/>
                        <a:defRP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Alignment </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z</a:t>
                      </a:r>
                      <a:r>
                        <a:rPr lang="en-US" sz="1200"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mm)</a:t>
                      </a: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txBody>
                  <a:tcPr marL="38576" marR="38576" marT="0" marB="0" anchor="ctr"/>
                </a:tc>
                <a:tc>
                  <a:txBody>
                    <a:bodyPr/>
                    <a:p>
                      <a:pPr marL="0" marR="0" indent="0" algn="ctr" defTabSz="685800" rtl="0" eaLnBrk="1" fontAlgn="auto" latinLnBrk="0" hangingPunct="1">
                        <a:lnSpc>
                          <a:spcPct val="100000"/>
                        </a:lnSpc>
                        <a:spcBef>
                          <a:spcPts val="0"/>
                        </a:spcBef>
                        <a:spcAft>
                          <a:spcPts val="0"/>
                        </a:spcAft>
                        <a:buClrTx/>
                        <a:buSzTx/>
                        <a:buFontTx/>
                        <a:buNone/>
                        <a:defRPr/>
                      </a:pP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2</a:t>
                      </a:r>
                      <a:endParaRPr lang="en-US" sz="120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38576" marR="38576" marT="0" marB="0" anchor="ctr"/>
                </a:tc>
              </a:tr>
            </a:tbl>
          </a:graphicData>
        </a:graphic>
      </p:graphicFrame>
      <p:sp>
        <p:nvSpPr>
          <p:cNvPr id="3" name="文本框 2"/>
          <p:cNvSpPr txBox="1"/>
          <p:nvPr/>
        </p:nvSpPr>
        <p:spPr>
          <a:xfrm>
            <a:off x="246380" y="5495925"/>
            <a:ext cx="2443480" cy="645160"/>
          </a:xfrm>
          <a:prstGeom prst="rect">
            <a:avLst/>
          </a:prstGeom>
          <a:noFill/>
        </p:spPr>
        <p:txBody>
          <a:bodyPr wrap="none" rtlCol="0">
            <a:spAutoFit/>
          </a:bodyPr>
          <a:p>
            <a:pPr marL="285750" indent="-285750" algn="l">
              <a:buFont typeface="Arial" panose="020B0604020202020204" pitchFamily="34" charset="0"/>
              <a:buChar char="•"/>
            </a:pPr>
            <a:r>
              <a:rPr lang="en-US" altLang="zh-CN" sz="1800">
                <a:solidFill>
                  <a:srgbClr val="FF0000"/>
                </a:solidFill>
              </a:rPr>
              <a:t>242 2cell SC cavities</a:t>
            </a:r>
            <a:endParaRPr lang="en-US" altLang="zh-CN" sz="1800">
              <a:solidFill>
                <a:srgbClr val="FF0000"/>
              </a:solidFill>
            </a:endParaRPr>
          </a:p>
          <a:p>
            <a:pPr marL="285750" indent="-285750" algn="l">
              <a:buFont typeface="Arial" panose="020B0604020202020204" pitchFamily="34" charset="0"/>
              <a:buChar char="•"/>
            </a:pPr>
            <a:r>
              <a:rPr lang="en-US" altLang="zh-CN" sz="1800">
                <a:solidFill>
                  <a:srgbClr val="FF0000"/>
                </a:solidFill>
              </a:rPr>
              <a:t>40 cryomodules</a:t>
            </a:r>
            <a:endParaRPr lang="en-US" altLang="zh-CN" sz="1800">
              <a:solidFill>
                <a:srgbClr val="FF0000"/>
              </a:solidFill>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6940" y="589440"/>
            <a:ext cx="5915025" cy="575241"/>
          </a:xfrm>
        </p:spPr>
        <p:txBody>
          <a:bodyPr/>
          <a:lstStyle/>
          <a:p>
            <a:r>
              <a:rPr lang="en-US" altLang="zh-CN" sz="2400" dirty="0" smtClean="0">
                <a:solidFill>
                  <a:srgbClr val="002060"/>
                </a:solidFill>
                <a:cs typeface="Times New Roman" panose="02020603050405020304" pitchFamily="18" charset="0"/>
              </a:rPr>
              <a:t>CEPC Power for </a:t>
            </a:r>
            <a:r>
              <a:rPr lang="en-US" altLang="zh-CN" sz="2400" dirty="0">
                <a:solidFill>
                  <a:srgbClr val="002060"/>
                </a:solidFill>
                <a:cs typeface="Times New Roman" panose="02020603050405020304" pitchFamily="18" charset="0"/>
              </a:rPr>
              <a:t>H</a:t>
            </a:r>
            <a:r>
              <a:rPr lang="en-US" altLang="zh-CN" sz="2400" dirty="0" smtClean="0">
                <a:solidFill>
                  <a:srgbClr val="002060"/>
                </a:solidFill>
                <a:cs typeface="Times New Roman" panose="02020603050405020304" pitchFamily="18" charset="0"/>
              </a:rPr>
              <a:t>iggs </a:t>
            </a:r>
            <a:r>
              <a:rPr lang="en-US" sz="2400" dirty="0" smtClean="0">
                <a:solidFill>
                  <a:srgbClr val="002060"/>
                </a:solidFill>
                <a:cs typeface="Times New Roman" panose="02020603050405020304" pitchFamily="18" charset="0"/>
              </a:rPr>
              <a:t>and Z</a:t>
            </a:r>
            <a:endParaRPr lang="en-US" sz="2400" dirty="0" smtClean="0">
              <a:solidFill>
                <a:srgbClr val="002060"/>
              </a:solidFill>
              <a:cs typeface="Times New Roman" panose="02020603050405020304" pitchFamily="18" charset="0"/>
            </a:endParaRPr>
          </a:p>
        </p:txBody>
      </p:sp>
      <p:pic>
        <p:nvPicPr>
          <p:cNvPr id="3" name="图片 2"/>
          <p:cNvPicPr>
            <a:picLocks noChangeAspect="1"/>
          </p:cNvPicPr>
          <p:nvPr/>
        </p:nvPicPr>
        <p:blipFill>
          <a:blip r:embed="rId1"/>
          <a:stretch>
            <a:fillRect/>
          </a:stretch>
        </p:blipFill>
        <p:spPr>
          <a:xfrm>
            <a:off x="169545" y="1164749"/>
            <a:ext cx="4944428" cy="2263616"/>
          </a:xfrm>
          <a:prstGeom prst="rect">
            <a:avLst/>
          </a:prstGeom>
        </p:spPr>
      </p:pic>
      <p:pic>
        <p:nvPicPr>
          <p:cNvPr id="4" name="图片 3"/>
          <p:cNvPicPr>
            <a:picLocks noChangeAspect="1"/>
          </p:cNvPicPr>
          <p:nvPr/>
        </p:nvPicPr>
        <p:blipFill>
          <a:blip r:embed="rId2"/>
          <a:stretch>
            <a:fillRect/>
          </a:stretch>
        </p:blipFill>
        <p:spPr>
          <a:xfrm>
            <a:off x="169545" y="3769519"/>
            <a:ext cx="4944904" cy="2120741"/>
          </a:xfrm>
          <a:prstGeom prst="rect">
            <a:avLst/>
          </a:prstGeom>
        </p:spPr>
      </p:pic>
      <p:sp>
        <p:nvSpPr>
          <p:cNvPr id="10" name="椭圆 9"/>
          <p:cNvSpPr/>
          <p:nvPr/>
        </p:nvSpPr>
        <p:spPr>
          <a:xfrm>
            <a:off x="4536123" y="3205004"/>
            <a:ext cx="749618" cy="281464"/>
          </a:xfrm>
          <a:prstGeom prst="ellipse">
            <a:avLst/>
          </a:prstGeom>
          <a:noFill/>
          <a:ln w="9525"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68580" tIns="34290" rIns="68580" bIns="3429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zh-CN" sz="135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11" name="椭圆 10"/>
          <p:cNvSpPr/>
          <p:nvPr/>
        </p:nvSpPr>
        <p:spPr>
          <a:xfrm>
            <a:off x="4536123" y="5751195"/>
            <a:ext cx="749618" cy="281464"/>
          </a:xfrm>
          <a:prstGeom prst="ellipse">
            <a:avLst/>
          </a:prstGeom>
          <a:noFill/>
          <a:ln w="9525"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68580" tIns="34290" rIns="68580" bIns="34290" numCol="1" anchor="t" anchorCtr="0" compatLnSpc="1"/>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zh-CN" sz="135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13" name="文本框 12"/>
          <p:cNvSpPr txBox="1"/>
          <p:nvPr/>
        </p:nvSpPr>
        <p:spPr>
          <a:xfrm>
            <a:off x="6603048" y="1263650"/>
            <a:ext cx="1002030" cy="506730"/>
          </a:xfrm>
          <a:prstGeom prst="rect">
            <a:avLst/>
          </a:prstGeom>
          <a:noFill/>
        </p:spPr>
        <p:txBody>
          <a:bodyPr wrap="none" rtlCol="0">
            <a:spAutoFit/>
          </a:bodyPr>
          <a:p>
            <a:r>
              <a:rPr lang="en-US" altLang="zh-CN" sz="2700"/>
              <a:t>S. Jin</a:t>
            </a:r>
            <a:endParaRPr lang="en-US" altLang="zh-CN" sz="2700"/>
          </a:p>
        </p:txBody>
      </p:sp>
      <p:pic>
        <p:nvPicPr>
          <p:cNvPr id="5" name="图片 4"/>
          <p:cNvPicPr>
            <a:picLocks noChangeAspect="1"/>
          </p:cNvPicPr>
          <p:nvPr/>
        </p:nvPicPr>
        <p:blipFill>
          <a:blip r:embed="rId3"/>
          <a:stretch>
            <a:fillRect/>
          </a:stretch>
        </p:blipFill>
        <p:spPr>
          <a:xfrm>
            <a:off x="3941445" y="1654175"/>
            <a:ext cx="6326505" cy="4097020"/>
          </a:xfrm>
          <a:prstGeom prst="rect">
            <a:avLst/>
          </a:prstGeom>
        </p:spPr>
      </p:pic>
      <p:sp>
        <p:nvSpPr>
          <p:cNvPr id="7" name="文本框 6"/>
          <p:cNvSpPr txBox="1"/>
          <p:nvPr/>
        </p:nvSpPr>
        <p:spPr>
          <a:xfrm>
            <a:off x="5474653" y="700405"/>
            <a:ext cx="3260090" cy="768350"/>
          </a:xfrm>
          <a:prstGeom prst="rect">
            <a:avLst/>
          </a:prstGeom>
          <a:noFill/>
        </p:spPr>
        <p:txBody>
          <a:bodyPr wrap="none" rtlCol="0" anchor="t">
            <a:spAutoFit/>
          </a:bodyPr>
          <a:p>
            <a:r>
              <a:rPr lang="en-US" altLang="zh-CN" sz="2400" dirty="0" smtClean="0">
                <a:ln w="19050">
                  <a:noFill/>
                  <a:prstDash val="solid"/>
                </a:ln>
                <a:solidFill>
                  <a:srgbClr val="002060"/>
                </a:solidFill>
                <a:effectLst>
                  <a:outerShdw blurRad="38100" dist="38100" dir="2700000" algn="tl">
                    <a:srgbClr val="000000">
                      <a:alpha val="43137"/>
                    </a:srgbClr>
                  </a:outerShdw>
                </a:effectLst>
                <a:ea typeface="微软雅黑" panose="020B0503020204020204" pitchFamily="34" charset="-122"/>
                <a:cs typeface="Times New Roman" panose="02020603050405020304" pitchFamily="18" charset="0"/>
                <a:sym typeface="+mn-ea"/>
              </a:rPr>
              <a:t>CEPC Cost Breakdwon</a:t>
            </a:r>
            <a:endParaRPr lang="en-US" altLang="zh-CN" sz="2400" dirty="0" smtClean="0">
              <a:ln w="19050">
                <a:noFill/>
                <a:prstDash val="solid"/>
              </a:ln>
              <a:solidFill>
                <a:srgbClr val="002060"/>
              </a:solidFill>
              <a:effectLst>
                <a:outerShdw blurRad="38100" dist="38100" dir="2700000" algn="tl">
                  <a:srgbClr val="000000">
                    <a:alpha val="43137"/>
                  </a:srgbClr>
                </a:outerShdw>
              </a:effectLst>
              <a:ea typeface="微软雅黑" panose="020B0503020204020204" pitchFamily="34" charset="-122"/>
              <a:cs typeface="Times New Roman" panose="02020603050405020304" pitchFamily="18" charset="0"/>
              <a:sym typeface="+mn-ea"/>
            </a:endParaRPr>
          </a:p>
          <a:p>
            <a:r>
              <a:rPr lang="en-US" altLang="zh-CN" sz="2000">
                <a:solidFill>
                  <a:srgbClr val="002060"/>
                </a:solidFill>
                <a:effectLst>
                  <a:outerShdw blurRad="38100" dist="38100" dir="2700000" algn="tl">
                    <a:srgbClr val="000000">
                      <a:alpha val="43137"/>
                    </a:srgbClr>
                  </a:outerShdw>
                </a:effectLst>
              </a:rPr>
              <a:t>(no detector)</a:t>
            </a:r>
            <a:endParaRPr lang="en-US" altLang="zh-CN" sz="2000">
              <a:solidFill>
                <a:srgbClr val="002060"/>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8795" y="494974"/>
            <a:ext cx="8229600" cy="515212"/>
          </a:xfrm>
        </p:spPr>
        <p:txBody>
          <a:bodyPr/>
          <a:lstStyle/>
          <a:p>
            <a:r>
              <a:rPr kumimoji="1" lang="en-US" altLang="zh-CN" sz="2800" dirty="0" smtClean="0"/>
              <a:t>Accelerator </a:t>
            </a:r>
            <a:r>
              <a:rPr kumimoji="1" lang="en-US" altLang="zh-CN" sz="2800" dirty="0"/>
              <a:t>key technologies </a:t>
            </a:r>
            <a:r>
              <a:rPr kumimoji="1" lang="en-US" altLang="zh-CN" sz="2800" dirty="0" smtClean="0"/>
              <a:t>R&amp;D</a:t>
            </a:r>
            <a:endParaRPr kumimoji="1" lang="zh-CN" altLang="en-US" sz="2800" dirty="0"/>
          </a:p>
        </p:txBody>
      </p:sp>
      <p:sp>
        <p:nvSpPr>
          <p:cNvPr id="5" name="内容占位符 4"/>
          <p:cNvSpPr>
            <a:spLocks noGrp="1"/>
          </p:cNvSpPr>
          <p:nvPr>
            <p:ph idx="1"/>
          </p:nvPr>
        </p:nvSpPr>
        <p:spPr>
          <a:xfrm>
            <a:off x="161925" y="1988820"/>
            <a:ext cx="4410075" cy="3816350"/>
          </a:xfrm>
          <a:ln>
            <a:solidFill>
              <a:schemeClr val="tx1"/>
            </a:solidFill>
          </a:ln>
        </p:spPr>
        <p:txBody>
          <a:bodyPr/>
          <a:lstStyle/>
          <a:p>
            <a:pPr>
              <a:lnSpc>
                <a:spcPct val="80000"/>
              </a:lnSpc>
            </a:pPr>
            <a:r>
              <a:rPr lang="en-US" altLang="zh-CN" sz="1800" b="1" dirty="0" smtClean="0">
                <a:solidFill>
                  <a:schemeClr val="tx1"/>
                </a:solidFill>
              </a:rPr>
              <a:t>Polarized </a:t>
            </a:r>
            <a:r>
              <a:rPr lang="en-US" altLang="zh-CN" sz="1800" b="1" dirty="0">
                <a:solidFill>
                  <a:schemeClr val="tx1"/>
                </a:solidFill>
              </a:rPr>
              <a:t>electron </a:t>
            </a:r>
            <a:r>
              <a:rPr lang="en-US" altLang="zh-CN" sz="1800" b="1" dirty="0" smtClean="0">
                <a:solidFill>
                  <a:schemeClr val="tx1"/>
                </a:solidFill>
              </a:rPr>
              <a:t>gun</a:t>
            </a:r>
            <a:endParaRPr lang="en-US" altLang="zh-CN" sz="1800" b="1" dirty="0" smtClean="0">
              <a:solidFill>
                <a:schemeClr val="tx1"/>
              </a:solidFill>
            </a:endParaRPr>
          </a:p>
          <a:p>
            <a:pPr lvl="1">
              <a:lnSpc>
                <a:spcPct val="80000"/>
              </a:lnSpc>
              <a:spcAft>
                <a:spcPts val="600"/>
              </a:spcAft>
            </a:pPr>
            <a:r>
              <a:rPr lang="en-US" altLang="zh-CN" sz="1400" dirty="0" smtClean="0">
                <a:solidFill>
                  <a:schemeClr val="tx1"/>
                </a:solidFill>
              </a:rPr>
              <a:t>Super</a:t>
            </a:r>
            <a:r>
              <a:rPr lang="en-US" altLang="zh-CN" sz="1400" dirty="0">
                <a:solidFill>
                  <a:schemeClr val="tx1"/>
                </a:solidFill>
              </a:rPr>
              <a:t>-</a:t>
            </a:r>
            <a:r>
              <a:rPr lang="en-US" altLang="zh-CN" sz="1400" dirty="0" err="1">
                <a:solidFill>
                  <a:schemeClr val="tx1"/>
                </a:solidFill>
              </a:rPr>
              <a:t>laIce</a:t>
            </a:r>
            <a:r>
              <a:rPr lang="en-US" altLang="zh-CN" sz="1400" dirty="0">
                <a:solidFill>
                  <a:schemeClr val="tx1"/>
                </a:solidFill>
              </a:rPr>
              <a:t> </a:t>
            </a:r>
            <a:r>
              <a:rPr lang="en-US" altLang="zh-CN" sz="1400" dirty="0" err="1">
                <a:solidFill>
                  <a:schemeClr val="tx1"/>
                </a:solidFill>
              </a:rPr>
              <a:t>GaAs</a:t>
            </a:r>
            <a:r>
              <a:rPr lang="en-US" altLang="zh-CN" sz="1400" dirty="0">
                <a:solidFill>
                  <a:schemeClr val="tx1"/>
                </a:solidFill>
              </a:rPr>
              <a:t> photocathode DC-</a:t>
            </a:r>
            <a:r>
              <a:rPr lang="en-US" altLang="zh-CN" sz="1400" dirty="0" smtClean="0">
                <a:solidFill>
                  <a:schemeClr val="tx1"/>
                </a:solidFill>
              </a:rPr>
              <a:t>Gun</a:t>
            </a:r>
            <a:endParaRPr lang="en-US" altLang="zh-CN" sz="1400" dirty="0" smtClean="0">
              <a:solidFill>
                <a:schemeClr val="tx1"/>
              </a:solidFill>
            </a:endParaRPr>
          </a:p>
          <a:p>
            <a:pPr>
              <a:lnSpc>
                <a:spcPct val="80000"/>
              </a:lnSpc>
            </a:pPr>
            <a:r>
              <a:rPr lang="en-US" altLang="zh-CN" sz="1800" b="1" dirty="0" smtClean="0">
                <a:solidFill>
                  <a:schemeClr val="tx1"/>
                </a:solidFill>
              </a:rPr>
              <a:t>High </a:t>
            </a:r>
            <a:r>
              <a:rPr lang="en-US" altLang="zh-CN" sz="1800" b="1" dirty="0">
                <a:solidFill>
                  <a:schemeClr val="tx1"/>
                </a:solidFill>
              </a:rPr>
              <a:t>current positron source</a:t>
            </a:r>
            <a:endParaRPr lang="en-US" altLang="zh-CN" sz="1800" b="1" dirty="0">
              <a:solidFill>
                <a:schemeClr val="tx1"/>
              </a:solidFill>
            </a:endParaRPr>
          </a:p>
          <a:p>
            <a:pPr lvl="1">
              <a:lnSpc>
                <a:spcPct val="80000"/>
              </a:lnSpc>
              <a:spcBef>
                <a:spcPts val="335"/>
              </a:spcBef>
              <a:spcAft>
                <a:spcPts val="0"/>
              </a:spcAft>
            </a:pPr>
            <a:r>
              <a:rPr lang="en-US" altLang="zh-CN" sz="1400" dirty="0">
                <a:solidFill>
                  <a:schemeClr val="tx1"/>
                </a:solidFill>
              </a:rPr>
              <a:t>bunch charge of ~3nC,</a:t>
            </a:r>
            <a:endParaRPr lang="en-US" altLang="zh-CN" sz="1400" dirty="0">
              <a:solidFill>
                <a:schemeClr val="tx1"/>
              </a:solidFill>
            </a:endParaRPr>
          </a:p>
          <a:p>
            <a:pPr lvl="1">
              <a:lnSpc>
                <a:spcPct val="80000"/>
              </a:lnSpc>
              <a:spcBef>
                <a:spcPts val="600"/>
              </a:spcBef>
              <a:spcAft>
                <a:spcPts val="600"/>
              </a:spcAft>
            </a:pPr>
            <a:r>
              <a:rPr lang="en-US" altLang="zh-CN" sz="1400" dirty="0">
                <a:solidFill>
                  <a:schemeClr val="tx1"/>
                </a:solidFill>
              </a:rPr>
              <a:t>6Tesla Flux Concentrator peak magnetic field</a:t>
            </a:r>
            <a:endParaRPr lang="en-US" altLang="zh-CN" sz="1400" dirty="0">
              <a:solidFill>
                <a:schemeClr val="tx1"/>
              </a:solidFill>
            </a:endParaRPr>
          </a:p>
          <a:p>
            <a:pPr>
              <a:lnSpc>
                <a:spcPct val="80000"/>
              </a:lnSpc>
              <a:spcAft>
                <a:spcPts val="600"/>
              </a:spcAft>
            </a:pPr>
            <a:r>
              <a:rPr lang="en-US" altLang="zh-CN" sz="1800" b="1" dirty="0" smtClean="0">
                <a:solidFill>
                  <a:schemeClr val="accent2">
                    <a:lumMod val="75000"/>
                  </a:schemeClr>
                </a:solidFill>
              </a:rPr>
              <a:t>SCRF system</a:t>
            </a:r>
            <a:endParaRPr lang="en-US" altLang="zh-CN" sz="1800" b="1" dirty="0" smtClean="0">
              <a:solidFill>
                <a:schemeClr val="accent2">
                  <a:lumMod val="75000"/>
                </a:schemeClr>
              </a:solidFill>
            </a:endParaRPr>
          </a:p>
          <a:p>
            <a:pPr lvl="1">
              <a:lnSpc>
                <a:spcPct val="80000"/>
              </a:lnSpc>
              <a:spcBef>
                <a:spcPts val="600"/>
              </a:spcBef>
            </a:pPr>
            <a:r>
              <a:rPr lang="en-US" altLang="zh-CN" sz="1400" dirty="0">
                <a:solidFill>
                  <a:srgbClr val="006600"/>
                </a:solidFill>
              </a:rPr>
              <a:t>High Q cavity - Max operation Q</a:t>
            </a:r>
            <a:r>
              <a:rPr lang="en-US" altLang="zh-CN" sz="1400" baseline="-25000" dirty="0">
                <a:solidFill>
                  <a:srgbClr val="006600"/>
                </a:solidFill>
              </a:rPr>
              <a:t>0 </a:t>
            </a:r>
            <a:r>
              <a:rPr lang="en-US" altLang="zh-CN" sz="1400" dirty="0">
                <a:solidFill>
                  <a:srgbClr val="006600"/>
                </a:solidFill>
              </a:rPr>
              <a:t>= 2E10 @ 2 K</a:t>
            </a:r>
            <a:endParaRPr lang="en-US" altLang="zh-CN" sz="1400" dirty="0">
              <a:solidFill>
                <a:srgbClr val="006600"/>
              </a:solidFill>
            </a:endParaRPr>
          </a:p>
          <a:p>
            <a:pPr lvl="1">
              <a:lnSpc>
                <a:spcPct val="80000"/>
              </a:lnSpc>
              <a:spcBef>
                <a:spcPts val="600"/>
              </a:spcBef>
              <a:spcAft>
                <a:spcPts val="600"/>
              </a:spcAft>
            </a:pPr>
            <a:r>
              <a:rPr lang="en-US" altLang="zh-CN" sz="1400" dirty="0" smtClean="0">
                <a:solidFill>
                  <a:srgbClr val="006600"/>
                </a:solidFill>
              </a:rPr>
              <a:t>High </a:t>
            </a:r>
            <a:r>
              <a:rPr lang="en-US" altLang="zh-CN" sz="1400" dirty="0">
                <a:solidFill>
                  <a:srgbClr val="006600"/>
                </a:solidFill>
              </a:rPr>
              <a:t>power </a:t>
            </a:r>
            <a:r>
              <a:rPr lang="en-US" altLang="zh-CN" sz="1400" dirty="0" smtClean="0">
                <a:solidFill>
                  <a:srgbClr val="006600"/>
                </a:solidFill>
              </a:rPr>
              <a:t>coupler</a:t>
            </a:r>
            <a:r>
              <a:rPr lang="en-US" altLang="zh-CN" sz="1400" dirty="0">
                <a:solidFill>
                  <a:srgbClr val="006600"/>
                </a:solidFill>
              </a:rPr>
              <a:t> </a:t>
            </a:r>
            <a:r>
              <a:rPr lang="en-US" altLang="zh-CN" sz="1400" dirty="0" smtClean="0">
                <a:solidFill>
                  <a:srgbClr val="006600"/>
                </a:solidFill>
              </a:rPr>
              <a:t>- 300kW</a:t>
            </a:r>
            <a:r>
              <a:rPr lang="zh-CN" altLang="en-US" sz="1400" dirty="0">
                <a:solidFill>
                  <a:srgbClr val="006600"/>
                </a:solidFill>
              </a:rPr>
              <a:t>（</a:t>
            </a:r>
            <a:r>
              <a:rPr lang="en-US" altLang="zh-CN" sz="1400" dirty="0">
                <a:solidFill>
                  <a:srgbClr val="006600"/>
                </a:solidFill>
              </a:rPr>
              <a:t>Variable</a:t>
            </a:r>
            <a:r>
              <a:rPr lang="zh-CN" altLang="en-US" sz="1400" dirty="0">
                <a:solidFill>
                  <a:srgbClr val="006600"/>
                </a:solidFill>
              </a:rPr>
              <a:t>）</a:t>
            </a:r>
            <a:endParaRPr lang="en-US" altLang="zh-CN" sz="1400" dirty="0">
              <a:solidFill>
                <a:srgbClr val="006600"/>
              </a:solidFill>
            </a:endParaRPr>
          </a:p>
          <a:p>
            <a:pPr>
              <a:lnSpc>
                <a:spcPct val="80000"/>
              </a:lnSpc>
              <a:spcAft>
                <a:spcPts val="600"/>
              </a:spcAft>
            </a:pPr>
            <a:r>
              <a:rPr lang="en-US" altLang="zh-CN" sz="1800" b="1" dirty="0" smtClean="0">
                <a:solidFill>
                  <a:schemeClr val="accent2">
                    <a:lumMod val="75000"/>
                  </a:schemeClr>
                </a:solidFill>
              </a:rPr>
              <a:t>High </a:t>
            </a:r>
            <a:r>
              <a:rPr lang="en-US" altLang="zh-CN" sz="1800" b="1" dirty="0">
                <a:solidFill>
                  <a:schemeClr val="accent2">
                    <a:lumMod val="75000"/>
                  </a:schemeClr>
                </a:solidFill>
              </a:rPr>
              <a:t>efficiency CW klystron</a:t>
            </a:r>
            <a:endParaRPr lang="en-US" altLang="zh-CN" sz="1800" b="1" dirty="0">
              <a:solidFill>
                <a:schemeClr val="accent2">
                  <a:lumMod val="75000"/>
                </a:schemeClr>
              </a:solidFill>
            </a:endParaRPr>
          </a:p>
          <a:p>
            <a:pPr lvl="1">
              <a:lnSpc>
                <a:spcPct val="80000"/>
              </a:lnSpc>
              <a:spcBef>
                <a:spcPts val="0"/>
              </a:spcBef>
              <a:spcAft>
                <a:spcPts val="600"/>
              </a:spcAft>
            </a:pPr>
            <a:r>
              <a:rPr lang="en-US" altLang="zh-CN" sz="1400" dirty="0" smtClean="0"/>
              <a:t>Efficiency goal </a:t>
            </a:r>
            <a:r>
              <a:rPr lang="en-US" altLang="zh-CN" sz="1400" dirty="0"/>
              <a:t>&gt; 80</a:t>
            </a:r>
            <a:r>
              <a:rPr lang="en-US" altLang="zh-CN" sz="1400" dirty="0" smtClean="0"/>
              <a:t>%</a:t>
            </a:r>
            <a:endParaRPr lang="en-US" altLang="zh-CN" sz="1400" dirty="0" smtClean="0"/>
          </a:p>
          <a:p>
            <a:pPr>
              <a:lnSpc>
                <a:spcPct val="80000"/>
              </a:lnSpc>
            </a:pPr>
            <a:r>
              <a:rPr lang="en-US" altLang="zh-CN" sz="1800" b="1" dirty="0">
                <a:solidFill>
                  <a:schemeClr val="accent2">
                    <a:lumMod val="75000"/>
                  </a:schemeClr>
                </a:solidFill>
              </a:rPr>
              <a:t>Low field dipole magnet</a:t>
            </a:r>
            <a:r>
              <a:rPr lang="zh-CN" altLang="en-US" sz="1800" b="1" dirty="0">
                <a:solidFill>
                  <a:schemeClr val="accent2">
                    <a:lumMod val="75000"/>
                  </a:schemeClr>
                </a:solidFill>
              </a:rPr>
              <a:t>（</a:t>
            </a:r>
            <a:r>
              <a:rPr lang="en-US" altLang="zh-CN" sz="1800" b="1" dirty="0">
                <a:solidFill>
                  <a:schemeClr val="accent2">
                    <a:lumMod val="75000"/>
                  </a:schemeClr>
                </a:solidFill>
              </a:rPr>
              <a:t>booster</a:t>
            </a:r>
            <a:r>
              <a:rPr lang="zh-CN" altLang="en-US" sz="1800" b="1" dirty="0">
                <a:solidFill>
                  <a:schemeClr val="accent2">
                    <a:lumMod val="75000"/>
                  </a:schemeClr>
                </a:solidFill>
              </a:rPr>
              <a:t>）</a:t>
            </a:r>
            <a:endParaRPr lang="zh-CN" altLang="en-US" sz="1800" b="1" dirty="0">
              <a:solidFill>
                <a:schemeClr val="accent2">
                  <a:lumMod val="75000"/>
                </a:schemeClr>
              </a:solidFill>
            </a:endParaRPr>
          </a:p>
          <a:p>
            <a:pPr lvl="1">
              <a:lnSpc>
                <a:spcPct val="80000"/>
              </a:lnSpc>
              <a:spcAft>
                <a:spcPts val="600"/>
              </a:spcAft>
            </a:pPr>
            <a:r>
              <a:rPr lang="en-US" altLang="zh-CN" sz="1400" dirty="0" err="1"/>
              <a:t>Lmag</a:t>
            </a:r>
            <a:r>
              <a:rPr lang="en-US" altLang="zh-CN" sz="1400" dirty="0"/>
              <a:t>=5m, </a:t>
            </a:r>
            <a:r>
              <a:rPr lang="en-US" altLang="zh-CN" sz="1400" dirty="0" err="1"/>
              <a:t>Bmin</a:t>
            </a:r>
            <a:r>
              <a:rPr lang="en-US" altLang="zh-CN" sz="1400" dirty="0"/>
              <a:t>=30Gs, Errors &lt;5E-4</a:t>
            </a:r>
            <a:endParaRPr lang="en-US" altLang="zh-CN" sz="1400" dirty="0"/>
          </a:p>
          <a:p>
            <a:pPr>
              <a:lnSpc>
                <a:spcPct val="80000"/>
              </a:lnSpc>
              <a:spcBef>
                <a:spcPts val="0"/>
              </a:spcBef>
              <a:spcAft>
                <a:spcPts val="600"/>
              </a:spcAft>
            </a:pPr>
            <a:endParaRPr lang="en-US" altLang="zh-CN" sz="1800" dirty="0" smtClean="0"/>
          </a:p>
        </p:txBody>
      </p:sp>
      <p:sp>
        <p:nvSpPr>
          <p:cNvPr id="6" name="内容占位符 4"/>
          <p:cNvSpPr txBox="1"/>
          <p:nvPr/>
        </p:nvSpPr>
        <p:spPr bwMode="auto">
          <a:xfrm>
            <a:off x="4572000" y="1988820"/>
            <a:ext cx="4392295" cy="3816350"/>
          </a:xfrm>
          <a:prstGeom prst="rect">
            <a:avLst/>
          </a:prstGeom>
          <a:noFill/>
          <a:ln w="9525">
            <a:solidFill>
              <a:schemeClr val="tx1"/>
            </a:solidFill>
            <a:miter lim="800000"/>
          </a:ln>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rgbClr val="FF9900"/>
              </a:buClr>
              <a:buSzPct val="75000"/>
              <a:buFont typeface="Wingdings" panose="05000000000000000000" pitchFamily="2" charset="2"/>
              <a:buChar char="u"/>
              <a:defRPr sz="240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defRPr>
            </a:lvl1pPr>
            <a:lvl2pPr marL="742950" indent="-285750" algn="l" rtl="0" eaLnBrk="0" fontAlgn="base" hangingPunct="0">
              <a:spcBef>
                <a:spcPct val="20000"/>
              </a:spcBef>
              <a:spcAft>
                <a:spcPct val="0"/>
              </a:spcAft>
              <a:buClr>
                <a:srgbClr val="CC0099"/>
              </a:buClr>
              <a:buSzPct val="100000"/>
              <a:buFont typeface="Wingdings" panose="05000000000000000000" pitchFamily="2" charset="2"/>
              <a:buChar char="ð"/>
              <a:defRPr sz="2000">
                <a:solidFill>
                  <a:schemeClr val="accent3">
                    <a:lumMod val="50000"/>
                  </a:schemeClr>
                </a:solidFill>
                <a:latin typeface="Times New Roman" panose="02020603050405020304" pitchFamily="18" charset="0"/>
                <a:ea typeface="微软雅黑" panose="020B0503020204020204" pitchFamily="34" charset="-122"/>
                <a:cs typeface="Times New Roman" panose="02020603050405020304" pitchFamily="18" charset="0"/>
              </a:defRPr>
            </a:lvl2pPr>
            <a:lvl3pPr marL="1143000" indent="-228600" algn="l" rtl="0" eaLnBrk="0" fontAlgn="base" hangingPunct="0">
              <a:spcBef>
                <a:spcPct val="20000"/>
              </a:spcBef>
              <a:spcAft>
                <a:spcPct val="0"/>
              </a:spcAft>
              <a:buChar char="•"/>
              <a:defRPr sz="2000">
                <a:solidFill>
                  <a:srgbClr val="003399"/>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spcBef>
                <a:spcPct val="20000"/>
              </a:spcBef>
              <a:spcAft>
                <a:spcPct val="0"/>
              </a:spcAft>
              <a:buChar char="–"/>
              <a:defRPr sz="2400">
                <a:solidFill>
                  <a:srgbClr val="003399"/>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spcBef>
                <a:spcPct val="20000"/>
              </a:spcBef>
              <a:spcAft>
                <a:spcPct val="0"/>
              </a:spcAft>
              <a:buChar char="»"/>
              <a:defRPr sz="2400">
                <a:solidFill>
                  <a:srgbClr val="003399"/>
                </a:solidFill>
                <a:latin typeface="Times New Roman" panose="02020603050405020304" pitchFamily="18" charset="0"/>
                <a:ea typeface="+mn-ea"/>
                <a:cs typeface="Times New Roman" panose="02020603050405020304" pitchFamily="18" charset="0"/>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pPr>
              <a:lnSpc>
                <a:spcPct val="80000"/>
              </a:lnSpc>
              <a:spcBef>
                <a:spcPts val="335"/>
              </a:spcBef>
              <a:spcAft>
                <a:spcPts val="600"/>
              </a:spcAft>
            </a:pPr>
            <a:r>
              <a:rPr lang="en-US" altLang="zh-CN" sz="1800" dirty="0" smtClean="0">
                <a:solidFill>
                  <a:schemeClr val="accent2">
                    <a:lumMod val="75000"/>
                  </a:schemeClr>
                </a:solidFill>
              </a:rPr>
              <a:t>Vacuum </a:t>
            </a:r>
            <a:r>
              <a:rPr lang="en-US" altLang="zh-CN" sz="1800" dirty="0">
                <a:solidFill>
                  <a:schemeClr val="accent2">
                    <a:lumMod val="75000"/>
                  </a:schemeClr>
                </a:solidFill>
              </a:rPr>
              <a:t>system </a:t>
            </a:r>
            <a:endParaRPr lang="en-US" altLang="zh-CN" sz="1800" dirty="0">
              <a:solidFill>
                <a:schemeClr val="accent2">
                  <a:lumMod val="75000"/>
                </a:schemeClr>
              </a:solidFill>
            </a:endParaRPr>
          </a:p>
          <a:p>
            <a:pPr lvl="1">
              <a:lnSpc>
                <a:spcPct val="80000"/>
              </a:lnSpc>
              <a:spcBef>
                <a:spcPts val="0"/>
              </a:spcBef>
              <a:spcAft>
                <a:spcPts val="0"/>
              </a:spcAft>
            </a:pPr>
            <a:r>
              <a:rPr lang="en-US" altLang="zh-CN" sz="1400" b="0" dirty="0"/>
              <a:t>6</a:t>
            </a:r>
            <a:r>
              <a:rPr lang="en-US" altLang="zh-CN" sz="1400" b="0" dirty="0" smtClean="0"/>
              <a:t>m </a:t>
            </a:r>
            <a:r>
              <a:rPr lang="en-US" altLang="zh-CN" sz="1400" b="0" dirty="0"/>
              <a:t>long cooper chamber</a:t>
            </a:r>
            <a:endParaRPr lang="en-US" altLang="zh-CN" sz="1400" b="0" dirty="0"/>
          </a:p>
          <a:p>
            <a:pPr lvl="1">
              <a:lnSpc>
                <a:spcPct val="80000"/>
              </a:lnSpc>
              <a:spcBef>
                <a:spcPts val="600"/>
              </a:spcBef>
              <a:spcAft>
                <a:spcPts val="600"/>
              </a:spcAft>
            </a:pPr>
            <a:r>
              <a:rPr lang="en-US" altLang="zh-CN" sz="1400" b="0" dirty="0"/>
              <a:t>RF shielding </a:t>
            </a:r>
            <a:r>
              <a:rPr lang="en-US" altLang="zh-CN" sz="1400" b="0" dirty="0" smtClean="0"/>
              <a:t>bellows</a:t>
            </a:r>
            <a:endParaRPr lang="en-US" altLang="zh-CN" sz="1400" b="0" dirty="0"/>
          </a:p>
          <a:p>
            <a:pPr>
              <a:lnSpc>
                <a:spcPct val="80000"/>
              </a:lnSpc>
              <a:spcBef>
                <a:spcPts val="335"/>
              </a:spcBef>
              <a:spcAft>
                <a:spcPts val="600"/>
              </a:spcAft>
            </a:pPr>
            <a:r>
              <a:rPr lang="en-US" altLang="zh-CN" sz="1800" dirty="0" smtClean="0">
                <a:solidFill>
                  <a:schemeClr val="accent2">
                    <a:lumMod val="75000"/>
                  </a:schemeClr>
                </a:solidFill>
              </a:rPr>
              <a:t>Electro</a:t>
            </a:r>
            <a:r>
              <a:rPr lang="en-US" altLang="zh-CN" sz="1800" dirty="0">
                <a:solidFill>
                  <a:schemeClr val="accent2">
                    <a:lumMod val="75000"/>
                  </a:schemeClr>
                </a:solidFill>
              </a:rPr>
              <a:t>-static separator </a:t>
            </a:r>
            <a:endParaRPr lang="en-US" altLang="zh-CN" sz="1800" dirty="0">
              <a:solidFill>
                <a:schemeClr val="accent2">
                  <a:lumMod val="75000"/>
                </a:schemeClr>
              </a:solidFill>
            </a:endParaRPr>
          </a:p>
          <a:p>
            <a:pPr lvl="1">
              <a:lnSpc>
                <a:spcPct val="80000"/>
              </a:lnSpc>
              <a:spcBef>
                <a:spcPts val="0"/>
              </a:spcBef>
              <a:spcAft>
                <a:spcPts val="0"/>
              </a:spcAft>
            </a:pPr>
            <a:r>
              <a:rPr lang="en-US" altLang="zh-CN" sz="1400" b="0" dirty="0" smtClean="0"/>
              <a:t>Maximum </a:t>
            </a:r>
            <a:r>
              <a:rPr lang="en-US" altLang="zh-CN" sz="1400" b="0" dirty="0"/>
              <a:t>operating field strength: 20kV/cm</a:t>
            </a:r>
            <a:endParaRPr lang="en-US" altLang="zh-CN" sz="1400" b="0" dirty="0"/>
          </a:p>
          <a:p>
            <a:pPr lvl="1">
              <a:lnSpc>
                <a:spcPct val="80000"/>
              </a:lnSpc>
              <a:spcBef>
                <a:spcPts val="600"/>
              </a:spcBef>
              <a:spcAft>
                <a:spcPts val="600"/>
              </a:spcAft>
            </a:pPr>
            <a:r>
              <a:rPr lang="en-US" altLang="zh-CN" sz="1400" b="0" dirty="0" smtClean="0"/>
              <a:t>Maximum </a:t>
            </a:r>
            <a:r>
              <a:rPr lang="en-US" altLang="zh-CN" sz="1400" b="0" dirty="0"/>
              <a:t>deflection: 145 </a:t>
            </a:r>
            <a:r>
              <a:rPr lang="en-US" altLang="zh-CN" sz="1400" b="0" dirty="0" err="1" smtClean="0"/>
              <a:t>urad</a:t>
            </a:r>
            <a:endParaRPr lang="en-US" altLang="zh-CN" sz="1400" b="0" dirty="0" smtClean="0"/>
          </a:p>
          <a:p>
            <a:pPr>
              <a:lnSpc>
                <a:spcPct val="80000"/>
              </a:lnSpc>
              <a:spcAft>
                <a:spcPts val="600"/>
              </a:spcAft>
            </a:pPr>
            <a:r>
              <a:rPr lang="en-US" altLang="zh-CN" sz="1800" dirty="0" smtClean="0">
                <a:solidFill>
                  <a:srgbClr val="000000"/>
                </a:solidFill>
              </a:rPr>
              <a:t>Large </a:t>
            </a:r>
            <a:r>
              <a:rPr lang="en-US" altLang="zh-CN" sz="1800" dirty="0">
                <a:solidFill>
                  <a:srgbClr val="000000"/>
                </a:solidFill>
              </a:rPr>
              <a:t>scale </a:t>
            </a:r>
            <a:r>
              <a:rPr lang="en-US" altLang="zh-CN" sz="1800" dirty="0" smtClean="0">
                <a:solidFill>
                  <a:srgbClr val="000000"/>
                </a:solidFill>
              </a:rPr>
              <a:t>cryogenics</a:t>
            </a:r>
            <a:endParaRPr lang="en-US" altLang="zh-CN" sz="1800" dirty="0" smtClean="0">
              <a:solidFill>
                <a:srgbClr val="000000"/>
              </a:solidFill>
            </a:endParaRPr>
          </a:p>
          <a:p>
            <a:pPr lvl="1">
              <a:lnSpc>
                <a:spcPct val="80000"/>
              </a:lnSpc>
              <a:spcBef>
                <a:spcPts val="0"/>
              </a:spcBef>
              <a:spcAft>
                <a:spcPts val="0"/>
              </a:spcAft>
            </a:pPr>
            <a:r>
              <a:rPr lang="en-US" altLang="zh-CN" sz="1400" b="0" dirty="0" smtClean="0">
                <a:solidFill>
                  <a:srgbClr val="000000"/>
                </a:solidFill>
              </a:rPr>
              <a:t>12 </a:t>
            </a:r>
            <a:r>
              <a:rPr lang="en-US" altLang="zh-CN" sz="1400" b="0" dirty="0">
                <a:solidFill>
                  <a:srgbClr val="000000"/>
                </a:solidFill>
              </a:rPr>
              <a:t>kW @4.5K refrigerator, Oversized, </a:t>
            </a:r>
            <a:endParaRPr lang="en-US" altLang="zh-CN" sz="1400" b="0" dirty="0" smtClean="0">
              <a:solidFill>
                <a:srgbClr val="000000"/>
              </a:solidFill>
            </a:endParaRPr>
          </a:p>
          <a:p>
            <a:pPr lvl="1">
              <a:lnSpc>
                <a:spcPct val="80000"/>
              </a:lnSpc>
              <a:spcBef>
                <a:spcPts val="600"/>
              </a:spcBef>
              <a:spcAft>
                <a:spcPts val="600"/>
              </a:spcAft>
            </a:pPr>
            <a:r>
              <a:rPr lang="en-US" altLang="zh-CN" sz="1400" b="0" dirty="0" smtClean="0">
                <a:solidFill>
                  <a:srgbClr val="000000"/>
                </a:solidFill>
              </a:rPr>
              <a:t>Custom</a:t>
            </a:r>
            <a:r>
              <a:rPr lang="en-US" altLang="zh-CN" sz="1400" b="0" dirty="0">
                <a:solidFill>
                  <a:srgbClr val="000000"/>
                </a:solidFill>
              </a:rPr>
              <a:t>-made, Site </a:t>
            </a:r>
            <a:r>
              <a:rPr lang="en-US" altLang="zh-CN" sz="1400" b="0" dirty="0" smtClean="0">
                <a:solidFill>
                  <a:srgbClr val="000000"/>
                </a:solidFill>
              </a:rPr>
              <a:t>integration</a:t>
            </a:r>
            <a:endParaRPr lang="en-US" altLang="zh-CN" sz="1400" b="0" dirty="0" smtClean="0">
              <a:solidFill>
                <a:srgbClr val="000000"/>
              </a:solidFill>
            </a:endParaRPr>
          </a:p>
          <a:p>
            <a:pPr>
              <a:lnSpc>
                <a:spcPct val="80000"/>
              </a:lnSpc>
              <a:spcBef>
                <a:spcPts val="0"/>
              </a:spcBef>
              <a:spcAft>
                <a:spcPts val="600"/>
              </a:spcAft>
            </a:pPr>
            <a:r>
              <a:rPr lang="en-US" altLang="zh-CN" sz="1800" dirty="0" smtClean="0">
                <a:solidFill>
                  <a:schemeClr val="accent2">
                    <a:lumMod val="75000"/>
                  </a:schemeClr>
                </a:solidFill>
              </a:rPr>
              <a:t>HTS magnet </a:t>
            </a:r>
            <a:endParaRPr lang="en-US" altLang="zh-CN" sz="1800" dirty="0" smtClean="0">
              <a:solidFill>
                <a:schemeClr val="accent2">
                  <a:lumMod val="75000"/>
                </a:schemeClr>
              </a:solidFill>
            </a:endParaRPr>
          </a:p>
          <a:p>
            <a:pPr lvl="1">
              <a:lnSpc>
                <a:spcPct val="80000"/>
              </a:lnSpc>
              <a:spcBef>
                <a:spcPts val="0"/>
              </a:spcBef>
              <a:spcAft>
                <a:spcPts val="0"/>
              </a:spcAft>
            </a:pPr>
            <a:r>
              <a:rPr lang="en-US" altLang="zh-CN" sz="1400" b="0" dirty="0"/>
              <a:t>Advanced HTS Cable R&amp;</a:t>
            </a:r>
            <a:r>
              <a:rPr lang="en-US" altLang="zh-CN" sz="1400" b="0" dirty="0" smtClean="0"/>
              <a:t>D: &gt; 10kA</a:t>
            </a:r>
            <a:endParaRPr lang="en-US" altLang="zh-CN" sz="1400" b="0" dirty="0" smtClean="0"/>
          </a:p>
          <a:p>
            <a:pPr lvl="1">
              <a:lnSpc>
                <a:spcPct val="80000"/>
              </a:lnSpc>
              <a:spcBef>
                <a:spcPts val="600"/>
              </a:spcBef>
              <a:spcAft>
                <a:spcPts val="600"/>
              </a:spcAft>
            </a:pPr>
            <a:r>
              <a:rPr lang="en-US" altLang="zh-CN" sz="1400" b="0" dirty="0" smtClean="0"/>
              <a:t>Advanced </a:t>
            </a:r>
            <a:r>
              <a:rPr lang="en-US" altLang="zh-CN" sz="1400" b="0" dirty="0"/>
              <a:t>High Field HTS Magnet R&amp;</a:t>
            </a:r>
            <a:r>
              <a:rPr lang="en-US" altLang="zh-CN" sz="1400" b="0" dirty="0" smtClean="0"/>
              <a:t>D: main field 12~12T</a:t>
            </a:r>
            <a:endParaRPr lang="en-US" altLang="zh-CN" sz="1400" b="0" dirty="0"/>
          </a:p>
        </p:txBody>
      </p:sp>
      <p:sp>
        <p:nvSpPr>
          <p:cNvPr id="7" name="矩形 6"/>
          <p:cNvSpPr/>
          <p:nvPr/>
        </p:nvSpPr>
        <p:spPr>
          <a:xfrm>
            <a:off x="277555" y="1428904"/>
            <a:ext cx="8712968" cy="398780"/>
          </a:xfrm>
          <a:prstGeom prst="rect">
            <a:avLst/>
          </a:prstGeom>
        </p:spPr>
        <p:txBody>
          <a:bodyPr wrap="square">
            <a:spAutoFit/>
          </a:bodyPr>
          <a:lstStyle/>
          <a:p>
            <a:pPr algn="l">
              <a:spcBef>
                <a:spcPts val="600"/>
              </a:spcBef>
              <a:spcAft>
                <a:spcPts val="1200"/>
              </a:spcAft>
            </a:pPr>
            <a:r>
              <a:rPr lang="en-GB" altLang="zh-CN" sz="2000" dirty="0" smtClean="0">
                <a:solidFill>
                  <a:srgbClr val="C00000"/>
                </a:solidFill>
                <a:latin typeface="Times New Roman" panose="02020603050405020304" pitchFamily="18" charset="0"/>
                <a:cs typeface="Times New Roman" panose="02020603050405020304" pitchFamily="18" charset="0"/>
              </a:rPr>
              <a:t>The </a:t>
            </a:r>
            <a:r>
              <a:rPr lang="en-US" altLang="zh-CN" sz="2000" dirty="0" smtClean="0">
                <a:solidFill>
                  <a:srgbClr val="C00000"/>
                </a:solidFill>
                <a:cs typeface="Times New Roman" panose="02020603050405020304" pitchFamily="18" charset="0"/>
              </a:rPr>
              <a:t>key accelerator  </a:t>
            </a:r>
            <a:r>
              <a:rPr lang="en-US" altLang="zh-CN" sz="2000" dirty="0">
                <a:solidFill>
                  <a:srgbClr val="C00000"/>
                </a:solidFill>
                <a:latin typeface="Times New Roman" panose="02020603050405020304" pitchFamily="18" charset="0"/>
                <a:cs typeface="Times New Roman" panose="02020603050405020304" pitchFamily="18" charset="0"/>
              </a:rPr>
              <a:t>technologies </a:t>
            </a:r>
            <a:r>
              <a:rPr lang="en-GB" altLang="zh-CN" sz="2000" dirty="0" smtClean="0">
                <a:solidFill>
                  <a:srgbClr val="C00000"/>
                </a:solidFill>
                <a:latin typeface="Times New Roman" panose="02020603050405020304" pitchFamily="18" charset="0"/>
                <a:cs typeface="Times New Roman" panose="02020603050405020304" pitchFamily="18" charset="0"/>
              </a:rPr>
              <a:t>are under studying with </a:t>
            </a:r>
            <a:r>
              <a:rPr lang="en-GB" altLang="zh-CN" sz="2000" dirty="0">
                <a:solidFill>
                  <a:srgbClr val="C00000"/>
                </a:solidFill>
                <a:latin typeface="Times New Roman" panose="02020603050405020304" pitchFamily="18" charset="0"/>
                <a:cs typeface="Times New Roman" panose="02020603050405020304" pitchFamily="18" charset="0"/>
              </a:rPr>
              <a:t>dedicated </a:t>
            </a:r>
            <a:r>
              <a:rPr lang="en-GB" altLang="zh-CN" sz="2000" dirty="0" smtClean="0">
                <a:solidFill>
                  <a:srgbClr val="C00000"/>
                </a:solidFill>
                <a:latin typeface="Times New Roman" panose="02020603050405020304" pitchFamily="18" charset="0"/>
                <a:cs typeface="Times New Roman" panose="02020603050405020304" pitchFamily="18" charset="0"/>
              </a:rPr>
              <a:t>funds</a:t>
            </a:r>
            <a:endParaRPr lang="en-GB" altLang="zh-CN" sz="2000" dirty="0" smtClean="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sz="3200" dirty="0" smtClean="0"/>
              <a:t>CEPC </a:t>
            </a:r>
            <a:r>
              <a:rPr kumimoji="1" lang="en-US" altLang="zh-CN" sz="3200" dirty="0"/>
              <a:t>650 MHz </a:t>
            </a:r>
            <a:r>
              <a:rPr kumimoji="1" lang="en-US" altLang="zh-CN" sz="3200" dirty="0" smtClean="0"/>
              <a:t>Cavity development</a:t>
            </a:r>
            <a:endParaRPr kumimoji="1" lang="zh-CN" altLang="en-US" sz="3200" dirty="0"/>
          </a:p>
        </p:txBody>
      </p:sp>
      <p:sp>
        <p:nvSpPr>
          <p:cNvPr id="3" name="内容占位符 2"/>
          <p:cNvSpPr>
            <a:spLocks noGrp="1"/>
          </p:cNvSpPr>
          <p:nvPr>
            <p:ph idx="1"/>
          </p:nvPr>
        </p:nvSpPr>
        <p:spPr>
          <a:xfrm>
            <a:off x="251520" y="1844824"/>
            <a:ext cx="4824536" cy="1008112"/>
          </a:xfrm>
        </p:spPr>
        <p:txBody>
          <a:bodyPr/>
          <a:lstStyle/>
          <a:p>
            <a:r>
              <a:rPr lang="en-US" altLang="zh-CN" sz="1600" dirty="0" smtClean="0">
                <a:solidFill>
                  <a:srgbClr val="000000"/>
                </a:solidFill>
              </a:rPr>
              <a:t>Vertical </a:t>
            </a:r>
            <a:r>
              <a:rPr lang="en-US" altLang="zh-CN" sz="1600" dirty="0">
                <a:solidFill>
                  <a:srgbClr val="000000"/>
                </a:solidFill>
              </a:rPr>
              <a:t>test result: Q</a:t>
            </a:r>
            <a:r>
              <a:rPr lang="en-US" altLang="zh-CN" sz="1600" baseline="-25000" dirty="0">
                <a:solidFill>
                  <a:srgbClr val="000000"/>
                </a:solidFill>
              </a:rPr>
              <a:t>0</a:t>
            </a:r>
            <a:r>
              <a:rPr lang="en-US" altLang="zh-CN" sz="1600" dirty="0">
                <a:solidFill>
                  <a:srgbClr val="000000"/>
                </a:solidFill>
              </a:rPr>
              <a:t>=4.0E10@19.2MV/m</a:t>
            </a:r>
            <a:r>
              <a:rPr lang="zh-CN" altLang="en-US" sz="1600" dirty="0">
                <a:solidFill>
                  <a:srgbClr val="000000"/>
                </a:solidFill>
              </a:rPr>
              <a:t>，</a:t>
            </a:r>
            <a:r>
              <a:rPr lang="en-US" altLang="zh-CN" sz="1600" dirty="0">
                <a:solidFill>
                  <a:srgbClr val="000000"/>
                </a:solidFill>
              </a:rPr>
              <a:t>which is close to the CEPC </a:t>
            </a:r>
            <a:r>
              <a:rPr lang="en-US" altLang="zh-CN" sz="1600" dirty="0" smtClean="0">
                <a:solidFill>
                  <a:srgbClr val="000000"/>
                </a:solidFill>
              </a:rPr>
              <a:t>target  </a:t>
            </a:r>
            <a:r>
              <a:rPr lang="en-US" altLang="zh-CN" sz="1600" dirty="0">
                <a:solidFill>
                  <a:srgbClr val="000000"/>
                </a:solidFill>
              </a:rPr>
              <a:t>(</a:t>
            </a:r>
            <a:r>
              <a:rPr lang="en-US" altLang="zh-CN" sz="1600" dirty="0">
                <a:solidFill>
                  <a:srgbClr val="FF0000"/>
                </a:solidFill>
                <a:hlinkClick r:id="rId1"/>
              </a:rPr>
              <a:t>Q</a:t>
            </a:r>
            <a:r>
              <a:rPr lang="en-US" altLang="zh-CN" sz="1600" baseline="-25000" dirty="0">
                <a:solidFill>
                  <a:srgbClr val="FF0000"/>
                </a:solidFill>
                <a:hlinkClick r:id="rId1"/>
              </a:rPr>
              <a:t>0</a:t>
            </a:r>
            <a:r>
              <a:rPr lang="en-US" altLang="zh-CN" sz="1600" dirty="0">
                <a:solidFill>
                  <a:srgbClr val="FF0000"/>
                </a:solidFill>
                <a:hlinkClick r:id="rId1"/>
              </a:rPr>
              <a:t>=4.0E10@22.0MV/m</a:t>
            </a:r>
            <a:r>
              <a:rPr lang="en-US" altLang="zh-CN" sz="1600" dirty="0">
                <a:solidFill>
                  <a:srgbClr val="000000"/>
                </a:solidFill>
              </a:rPr>
              <a:t>)</a:t>
            </a:r>
            <a:r>
              <a:rPr lang="en-US" altLang="zh-CN" sz="1600" dirty="0" smtClean="0">
                <a:solidFill>
                  <a:srgbClr val="000000"/>
                </a:solidFill>
              </a:rPr>
              <a:t>.</a:t>
            </a:r>
            <a:endParaRPr lang="en-US" altLang="zh-CN" sz="1600" dirty="0" smtClean="0">
              <a:solidFill>
                <a:srgbClr val="000000"/>
              </a:solidFill>
            </a:endParaRPr>
          </a:p>
          <a:p>
            <a:r>
              <a:rPr lang="en-US" altLang="zh-CN" sz="1600" dirty="0" smtClean="0">
                <a:solidFill>
                  <a:srgbClr val="000000"/>
                </a:solidFill>
              </a:rPr>
              <a:t>Next</a:t>
            </a:r>
            <a:r>
              <a:rPr lang="en-US" altLang="zh-CN" sz="1600" dirty="0">
                <a:solidFill>
                  <a:srgbClr val="000000"/>
                </a:solidFill>
              </a:rPr>
              <a:t>, the CEPC target will be achieved by </a:t>
            </a:r>
            <a:r>
              <a:rPr lang="en-US" altLang="zh-CN" sz="1600" dirty="0">
                <a:solidFill>
                  <a:srgbClr val="BF0000"/>
                </a:solidFill>
              </a:rPr>
              <a:t>N-doping and EP,</a:t>
            </a:r>
            <a:r>
              <a:rPr lang="en-US" altLang="zh-CN" sz="1600" dirty="0">
                <a:solidFill>
                  <a:srgbClr val="000000"/>
                </a:solidFill>
              </a:rPr>
              <a:t> etc</a:t>
            </a:r>
            <a:r>
              <a:rPr lang="en-US" altLang="zh-CN" sz="1600" dirty="0" smtClean="0">
                <a:solidFill>
                  <a:srgbClr val="000000"/>
                </a:solidFill>
              </a:rPr>
              <a:t>.</a:t>
            </a:r>
            <a:endParaRPr lang="zh-CN" altLang="en-US" sz="1600" dirty="0">
              <a:solidFill>
                <a:srgbClr val="000000"/>
              </a:solidFill>
            </a:endParaRPr>
          </a:p>
        </p:txBody>
      </p:sp>
      <p:pic>
        <p:nvPicPr>
          <p:cNvPr id="5" name="Picture 2"/>
          <p:cNvPicPr>
            <a:picLocks noChangeAspect="1" noChangeArrowheads="1"/>
          </p:cNvPicPr>
          <p:nvPr/>
        </p:nvPicPr>
        <p:blipFill>
          <a:blip r:embed="rId2"/>
          <a:srcRect/>
          <a:stretch>
            <a:fillRect/>
          </a:stretch>
        </p:blipFill>
        <p:spPr bwMode="auto">
          <a:xfrm>
            <a:off x="6660232" y="1916833"/>
            <a:ext cx="1944216" cy="3384375"/>
          </a:xfrm>
          <a:prstGeom prst="rect">
            <a:avLst/>
          </a:prstGeom>
          <a:noFill/>
          <a:ln w="9525">
            <a:noFill/>
            <a:miter lim="800000"/>
            <a:headEnd/>
            <a:tailEnd/>
          </a:ln>
          <a:effectLst/>
        </p:spPr>
      </p:pic>
      <p:sp>
        <p:nvSpPr>
          <p:cNvPr id="6" name="文本框 9"/>
          <p:cNvSpPr txBox="1"/>
          <p:nvPr/>
        </p:nvSpPr>
        <p:spPr>
          <a:xfrm>
            <a:off x="6732240" y="5301208"/>
            <a:ext cx="1800200" cy="368300"/>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9pPr>
          </a:lstStyle>
          <a:p>
            <a:pPr algn="ctr"/>
            <a:r>
              <a:rPr lang="en-US" altLang="zh-CN" sz="1800" b="0" dirty="0" smtClean="0"/>
              <a:t>Vertical test</a:t>
            </a:r>
            <a:endParaRPr lang="zh-CN" altLang="en-US" sz="1800" b="0" dirty="0"/>
          </a:p>
        </p:txBody>
      </p:sp>
      <p:pic>
        <p:nvPicPr>
          <p:cNvPr id="7" name="Picture 2"/>
          <p:cNvPicPr>
            <a:picLocks noChangeAspect="1" noChangeArrowheads="1"/>
          </p:cNvPicPr>
          <p:nvPr/>
        </p:nvPicPr>
        <p:blipFill>
          <a:blip r:embed="rId3"/>
          <a:srcRect/>
          <a:stretch>
            <a:fillRect/>
          </a:stretch>
        </p:blipFill>
        <p:spPr bwMode="auto">
          <a:xfrm>
            <a:off x="683568" y="3356992"/>
            <a:ext cx="3816424" cy="2255857"/>
          </a:xfrm>
          <a:prstGeom prst="rect">
            <a:avLst/>
          </a:prstGeom>
          <a:noFill/>
          <a:ln w="1270">
            <a:solidFill>
              <a:schemeClr val="tx1"/>
            </a:solidFill>
            <a:miter lim="800000"/>
            <a:headEnd/>
            <a:tailEnd/>
          </a:ln>
          <a:effectLst/>
        </p:spPr>
      </p:pic>
      <p:pic>
        <p:nvPicPr>
          <p:cNvPr id="9" name="图片 8"/>
          <p:cNvPicPr>
            <a:picLocks noChangeAspect="1"/>
          </p:cNvPicPr>
          <p:nvPr/>
        </p:nvPicPr>
        <p:blipFill>
          <a:blip r:embed="rId4"/>
          <a:stretch>
            <a:fillRect/>
          </a:stretch>
        </p:blipFill>
        <p:spPr>
          <a:xfrm>
            <a:off x="5292080" y="1916832"/>
            <a:ext cx="1150609" cy="3384376"/>
          </a:xfrm>
          <a:prstGeom prst="rect">
            <a:avLst/>
          </a:prstGeom>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411789"/>
            <a:ext cx="8229600" cy="731236"/>
          </a:xfrm>
        </p:spPr>
        <p:txBody>
          <a:bodyPr/>
          <a:lstStyle/>
          <a:p>
            <a:r>
              <a:rPr kumimoji="1" lang="en-US" altLang="zh-CN" sz="3200" dirty="0" smtClean="0"/>
              <a:t>N</a:t>
            </a:r>
            <a:r>
              <a:rPr kumimoji="1" lang="en-US" altLang="zh-CN" sz="3200" dirty="0"/>
              <a:t>-doping </a:t>
            </a:r>
            <a:r>
              <a:rPr kumimoji="1" lang="en-US" altLang="zh-CN" sz="3200" dirty="0" smtClean="0"/>
              <a:t>Research High Q SC Cavity </a:t>
            </a:r>
            <a:endParaRPr kumimoji="1" lang="zh-CN" altLang="en-US" sz="3200" dirty="0"/>
          </a:p>
        </p:txBody>
      </p:sp>
      <p:sp>
        <p:nvSpPr>
          <p:cNvPr id="5" name="内容占位符 4"/>
          <p:cNvSpPr>
            <a:spLocks noGrp="1"/>
          </p:cNvSpPr>
          <p:nvPr>
            <p:ph idx="1"/>
          </p:nvPr>
        </p:nvSpPr>
        <p:spPr>
          <a:xfrm>
            <a:off x="251460" y="1478280"/>
            <a:ext cx="4861560" cy="2022475"/>
          </a:xfrm>
        </p:spPr>
        <p:txBody>
          <a:bodyPr>
            <a:noAutofit/>
          </a:bodyPr>
          <a:lstStyle/>
          <a:p>
            <a:pPr algn="just"/>
            <a:r>
              <a:rPr lang="en-US" altLang="zh-CN" sz="1600" b="1" dirty="0">
                <a:solidFill>
                  <a:schemeClr val="accent2">
                    <a:lumMod val="75000"/>
                  </a:schemeClr>
                </a:solidFill>
                <a:cs typeface="Times New Roman" panose="02020603050405020304" pitchFamily="18" charset="0"/>
              </a:rPr>
              <a:t>After N-doping, Q</a:t>
            </a:r>
            <a:r>
              <a:rPr lang="en-US" altLang="zh-CN" sz="1600" b="1" baseline="-25000" dirty="0">
                <a:solidFill>
                  <a:schemeClr val="accent2">
                    <a:lumMod val="75000"/>
                  </a:schemeClr>
                </a:solidFill>
                <a:cs typeface="Times New Roman" panose="02020603050405020304" pitchFamily="18" charset="0"/>
              </a:rPr>
              <a:t>0</a:t>
            </a:r>
            <a:r>
              <a:rPr lang="en-US" altLang="zh-CN" sz="1600" b="1" dirty="0">
                <a:solidFill>
                  <a:schemeClr val="accent2">
                    <a:lumMod val="75000"/>
                  </a:schemeClr>
                </a:solidFill>
                <a:cs typeface="Times New Roman" panose="02020603050405020304" pitchFamily="18" charset="0"/>
              </a:rPr>
              <a:t> increased obviously at low field for both </a:t>
            </a:r>
            <a:r>
              <a:rPr lang="en-US" altLang="zh-CN" sz="1600" b="1" dirty="0" smtClean="0">
                <a:solidFill>
                  <a:schemeClr val="accent2">
                    <a:lumMod val="75000"/>
                  </a:schemeClr>
                </a:solidFill>
                <a:cs typeface="Times New Roman" panose="02020603050405020304" pitchFamily="18" charset="0"/>
              </a:rPr>
              <a:t>650MHz 1-cell cavities</a:t>
            </a:r>
            <a:r>
              <a:rPr lang="en-US" altLang="zh-CN" sz="1600" b="1" dirty="0">
                <a:solidFill>
                  <a:schemeClr val="accent2">
                    <a:lumMod val="75000"/>
                  </a:schemeClr>
                </a:solidFill>
                <a:cs typeface="Times New Roman" panose="02020603050405020304" pitchFamily="18" charset="0"/>
              </a:rPr>
              <a:t>. </a:t>
            </a:r>
            <a:endParaRPr lang="en-US" altLang="zh-CN" sz="1600" b="1" dirty="0">
              <a:solidFill>
                <a:schemeClr val="accent2">
                  <a:lumMod val="75000"/>
                </a:schemeClr>
              </a:solidFill>
              <a:cs typeface="Times New Roman" panose="02020603050405020304" pitchFamily="18" charset="0"/>
            </a:endParaRPr>
          </a:p>
          <a:p>
            <a:pPr algn="just"/>
            <a:r>
              <a:rPr lang="en-US" altLang="zh-CN" sz="1600" dirty="0">
                <a:cs typeface="Times New Roman" panose="02020603050405020304" pitchFamily="18" charset="0"/>
              </a:rPr>
              <a:t>650S1: </a:t>
            </a:r>
            <a:r>
              <a:rPr lang="en-US" altLang="zh-CN" sz="1600" dirty="0">
                <a:solidFill>
                  <a:srgbClr val="FF0000"/>
                </a:solidFill>
                <a:cs typeface="Times New Roman" panose="02020603050405020304" pitchFamily="18" charset="0"/>
              </a:rPr>
              <a:t>Q</a:t>
            </a:r>
            <a:r>
              <a:rPr lang="en-US" altLang="zh-CN" sz="1600" baseline="-25000" dirty="0">
                <a:solidFill>
                  <a:srgbClr val="FF0000"/>
                </a:solidFill>
                <a:cs typeface="Times New Roman" panose="02020603050405020304" pitchFamily="18" charset="0"/>
              </a:rPr>
              <a:t>0</a:t>
            </a:r>
            <a:r>
              <a:rPr lang="en-US" altLang="zh-CN" sz="1600" dirty="0">
                <a:solidFill>
                  <a:srgbClr val="FF0000"/>
                </a:solidFill>
                <a:cs typeface="Times New Roman" panose="02020603050405020304" pitchFamily="18" charset="0"/>
              </a:rPr>
              <a:t>=7e10@Eacc=10MV/m.</a:t>
            </a:r>
            <a:r>
              <a:rPr lang="en-US" altLang="zh-CN" sz="1600" dirty="0">
                <a:cs typeface="Times New Roman" panose="02020603050405020304" pitchFamily="18" charset="0"/>
              </a:rPr>
              <a:t> But Q</a:t>
            </a:r>
            <a:r>
              <a:rPr lang="en-US" altLang="zh-CN" sz="1600" baseline="-25000" dirty="0">
                <a:cs typeface="Times New Roman" panose="02020603050405020304" pitchFamily="18" charset="0"/>
              </a:rPr>
              <a:t>0</a:t>
            </a:r>
            <a:r>
              <a:rPr lang="en-US" altLang="zh-CN" sz="1600" dirty="0">
                <a:cs typeface="Times New Roman" panose="02020603050405020304" pitchFamily="18" charset="0"/>
              </a:rPr>
              <a:t> decreased quickly at high field (&gt;10 MV/m) because of no BCP/EP after N-doping.</a:t>
            </a:r>
            <a:endParaRPr lang="en-US" altLang="zh-CN" sz="1600" dirty="0">
              <a:cs typeface="Times New Roman" panose="02020603050405020304" pitchFamily="18" charset="0"/>
            </a:endParaRPr>
          </a:p>
          <a:p>
            <a:pPr algn="just"/>
            <a:r>
              <a:rPr lang="en-US" altLang="zh-CN" sz="1600" dirty="0">
                <a:cs typeface="Times New Roman" panose="02020603050405020304" pitchFamily="18" charset="0"/>
              </a:rPr>
              <a:t>650S2: Quench at Q</a:t>
            </a:r>
            <a:r>
              <a:rPr lang="en-US" altLang="zh-CN" sz="1600" baseline="-25000" dirty="0">
                <a:cs typeface="Times New Roman" panose="02020603050405020304" pitchFamily="18" charset="0"/>
              </a:rPr>
              <a:t>0</a:t>
            </a:r>
            <a:r>
              <a:rPr lang="en-US" altLang="zh-CN" sz="1600" dirty="0">
                <a:cs typeface="Times New Roman" panose="02020603050405020304" pitchFamily="18" charset="0"/>
              </a:rPr>
              <a:t>=6.9e10@Eacc=8.8MV/m.</a:t>
            </a:r>
            <a:endParaRPr lang="en-US" altLang="zh-CN" sz="1600" dirty="0">
              <a:cs typeface="Times New Roman" panose="02020603050405020304" pitchFamily="18" charset="0"/>
            </a:endParaRPr>
          </a:p>
        </p:txBody>
      </p:sp>
      <p:sp>
        <p:nvSpPr>
          <p:cNvPr id="6" name="文本框 9"/>
          <p:cNvSpPr txBox="1"/>
          <p:nvPr/>
        </p:nvSpPr>
        <p:spPr>
          <a:xfrm>
            <a:off x="544195" y="5939155"/>
            <a:ext cx="4676775" cy="337185"/>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9pPr>
          </a:lstStyle>
          <a:p>
            <a:pPr algn="ctr"/>
            <a:r>
              <a:rPr lang="en-US" altLang="zh-CN" sz="1600" dirty="0" smtClean="0">
                <a:solidFill>
                  <a:srgbClr val="002060"/>
                </a:solidFill>
              </a:rPr>
              <a:t>Vertical test results of 650 MHz 1-cell cavities</a:t>
            </a:r>
            <a:r>
              <a:rPr lang="en-US" altLang="zh-CN" sz="1200" b="0" dirty="0" smtClean="0"/>
              <a:t> </a:t>
            </a:r>
            <a:endParaRPr lang="zh-CN" altLang="en-US" sz="1200" b="0" dirty="0"/>
          </a:p>
        </p:txBody>
      </p:sp>
      <p:pic>
        <p:nvPicPr>
          <p:cNvPr id="9" name="Picture 1"/>
          <p:cNvPicPr>
            <a:picLocks noChangeAspect="1" noChangeArrowheads="1"/>
          </p:cNvPicPr>
          <p:nvPr/>
        </p:nvPicPr>
        <p:blipFill>
          <a:blip r:embed="rId1"/>
          <a:srcRect/>
          <a:stretch>
            <a:fillRect/>
          </a:stretch>
        </p:blipFill>
        <p:spPr bwMode="auto">
          <a:xfrm>
            <a:off x="251460" y="3454400"/>
            <a:ext cx="4969510" cy="2484755"/>
          </a:xfrm>
          <a:prstGeom prst="rect">
            <a:avLst/>
          </a:prstGeom>
          <a:noFill/>
          <a:ln w="1270" cmpd="sng">
            <a:solidFill>
              <a:schemeClr val="tx1"/>
            </a:solidFill>
            <a:miter lim="800000"/>
            <a:headEnd/>
            <a:tailEnd/>
          </a:ln>
          <a:effectLst/>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5440" y="3500755"/>
            <a:ext cx="3670935" cy="2438400"/>
          </a:xfrm>
          <a:prstGeom prst="rect">
            <a:avLst/>
          </a:prstGeom>
        </p:spPr>
      </p:pic>
      <p:sp>
        <p:nvSpPr>
          <p:cNvPr id="14" name="文本框 13"/>
          <p:cNvSpPr txBox="1"/>
          <p:nvPr/>
        </p:nvSpPr>
        <p:spPr>
          <a:xfrm>
            <a:off x="5581650" y="1478280"/>
            <a:ext cx="3105150" cy="1814830"/>
          </a:xfrm>
          <a:prstGeom prst="rect">
            <a:avLst/>
          </a:prstGeom>
          <a:noFill/>
        </p:spPr>
        <p:txBody>
          <a:bodyPr wrap="square" rtlCol="0" anchor="t">
            <a:spAutoFit/>
          </a:bodyPr>
          <a:p>
            <a:pPr marL="285750" indent="-285750" algn="l">
              <a:buFont typeface="Wingdings" panose="05000000000000000000" charset="0"/>
              <a:buChar char="u"/>
            </a:pPr>
            <a:r>
              <a:rPr lang="en-US" altLang="zh-CN" sz="1600" b="0" dirty="0" smtClean="0">
                <a:solidFill>
                  <a:schemeClr val="tx1"/>
                </a:solidFill>
                <a:ea typeface="微软雅黑" panose="020B0503020204020204" pitchFamily="34" charset="-122"/>
                <a:cs typeface="Times New Roman" panose="02020603050405020304" pitchFamily="18" charset="0"/>
                <a:sym typeface="+mn-ea"/>
              </a:rPr>
              <a:t>The key components of the EP machine have passed the factory acceptance test.</a:t>
            </a:r>
            <a:endParaRPr lang="en-US" altLang="zh-CN" sz="1600" b="0" dirty="0" smtClean="0">
              <a:solidFill>
                <a:schemeClr val="tx1"/>
              </a:solidFill>
            </a:endParaRPr>
          </a:p>
          <a:p>
            <a:pPr marL="285750" indent="-285750" algn="l">
              <a:buFont typeface="Wingdings" panose="05000000000000000000" charset="0"/>
              <a:buChar char="u"/>
            </a:pPr>
            <a:r>
              <a:rPr lang="en-US" altLang="zh-CN" sz="1600" b="0" dirty="0" smtClean="0">
                <a:solidFill>
                  <a:srgbClr val="FF0000"/>
                </a:solidFill>
                <a:ea typeface="微软雅黑" panose="020B0503020204020204" pitchFamily="34" charset="-122"/>
                <a:cs typeface="Times New Roman" panose="02020603050405020304" pitchFamily="18" charset="0"/>
                <a:sym typeface="+mn-ea"/>
              </a:rPr>
              <a:t>The civil construction of the EP facility is on going, and the commissioning will be on Sep-Oct 2018.</a:t>
            </a:r>
            <a:endParaRPr lang="en-US" altLang="zh-CN" sz="1600" b="0" dirty="0" smtClean="0">
              <a:solidFill>
                <a:srgbClr val="FF0000"/>
              </a:solidFill>
              <a:ea typeface="微软雅黑" panose="020B0503020204020204" pitchFamily="34" charset="-122"/>
              <a:cs typeface="Times New Roman" panose="02020603050405020304" pitchFamily="18" charset="0"/>
              <a:sym typeface="+mn-ea"/>
            </a:endParaRPr>
          </a:p>
        </p:txBody>
      </p:sp>
      <p:sp>
        <p:nvSpPr>
          <p:cNvPr id="15" name="文本框 14"/>
          <p:cNvSpPr txBox="1"/>
          <p:nvPr/>
        </p:nvSpPr>
        <p:spPr>
          <a:xfrm>
            <a:off x="5791518" y="5939155"/>
            <a:ext cx="2684145" cy="337185"/>
          </a:xfrm>
          <a:prstGeom prst="rect">
            <a:avLst/>
          </a:prstGeom>
          <a:noFill/>
        </p:spPr>
        <p:txBody>
          <a:bodyPr wrap="none" rtlCol="0">
            <a:spAutoFit/>
          </a:bodyPr>
          <a:p>
            <a:r>
              <a:rPr lang="en-US" altLang="zh-CN" sz="1600">
                <a:solidFill>
                  <a:srgbClr val="002060"/>
                </a:solidFill>
              </a:rPr>
              <a:t>The first EP facility in China</a:t>
            </a:r>
            <a:endParaRPr lang="en-US" altLang="zh-CN" sz="1600">
              <a:solidFill>
                <a:srgbClr val="002060"/>
              </a:solidFill>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1980" y="425759"/>
            <a:ext cx="8229600" cy="587220"/>
          </a:xfrm>
        </p:spPr>
        <p:txBody>
          <a:bodyPr/>
          <a:lstStyle/>
          <a:p>
            <a:r>
              <a:rPr kumimoji="1" lang="en-US" altLang="zh-CN" sz="2800" dirty="0" smtClean="0"/>
              <a:t>IHEP New SRF Infrastructure</a:t>
            </a:r>
            <a:endParaRPr kumimoji="1" lang="zh-CN" altLang="en-US" sz="2800" dirty="0"/>
          </a:p>
        </p:txBody>
      </p:sp>
      <p:sp>
        <p:nvSpPr>
          <p:cNvPr id="3" name="内容占位符 2"/>
          <p:cNvSpPr>
            <a:spLocks noGrp="1"/>
          </p:cNvSpPr>
          <p:nvPr>
            <p:ph idx="1"/>
          </p:nvPr>
        </p:nvSpPr>
        <p:spPr>
          <a:xfrm>
            <a:off x="179512" y="1198652"/>
            <a:ext cx="6120680" cy="2376264"/>
          </a:xfrm>
        </p:spPr>
        <p:txBody>
          <a:bodyPr/>
          <a:lstStyle/>
          <a:p>
            <a:pPr algn="just">
              <a:spcBef>
                <a:spcPts val="600"/>
              </a:spcBef>
              <a:defRPr/>
            </a:pPr>
            <a:r>
              <a:rPr lang="en-US" altLang="zh-CN" sz="1800" b="1" dirty="0">
                <a:latin typeface="Times New Roman" panose="02020603050405020304"/>
                <a:cs typeface="Times New Roman" panose="02020603050405020304"/>
              </a:rPr>
              <a:t>4500 m</a:t>
            </a:r>
            <a:r>
              <a:rPr lang="en-US" altLang="zh-CN" sz="1800" b="1" baseline="30000" dirty="0">
                <a:latin typeface="Times New Roman" panose="02020603050405020304"/>
                <a:cs typeface="Times New Roman" panose="02020603050405020304"/>
              </a:rPr>
              <a:t>2 </a:t>
            </a:r>
            <a:r>
              <a:rPr lang="en-US" altLang="zh-CN" sz="1800" b="1" dirty="0">
                <a:latin typeface="Times New Roman" panose="02020603050405020304"/>
                <a:cs typeface="Times New Roman" panose="02020603050405020304"/>
              </a:rPr>
              <a:t>SRF lab</a:t>
            </a:r>
            <a:r>
              <a:rPr lang="en-US" altLang="zh-CN" sz="1600" b="1" dirty="0">
                <a:latin typeface="Times New Roman" panose="02020603050405020304"/>
                <a:cs typeface="Times New Roman" panose="02020603050405020304"/>
              </a:rPr>
              <a:t> </a:t>
            </a:r>
            <a:r>
              <a:rPr lang="en-US" altLang="zh-CN" sz="1600" dirty="0">
                <a:latin typeface="Times New Roman" panose="02020603050405020304"/>
                <a:cs typeface="Times New Roman" panose="02020603050405020304"/>
              </a:rPr>
              <a:t>in the </a:t>
            </a:r>
            <a:r>
              <a:rPr lang="en-US" altLang="zh-CN" sz="1600" dirty="0">
                <a:solidFill>
                  <a:srgbClr val="BF0000"/>
                </a:solidFill>
                <a:latin typeface="Times New Roman" panose="02020603050405020304"/>
                <a:cs typeface="Times New Roman" panose="02020603050405020304"/>
              </a:rPr>
              <a:t>Platform of Advanced Photon Source Technology R&amp;D (PAPS)</a:t>
            </a:r>
            <a:r>
              <a:rPr lang="en-US" altLang="zh-CN" sz="1600" dirty="0">
                <a:latin typeface="Times New Roman" panose="02020603050405020304"/>
                <a:cs typeface="Times New Roman" panose="02020603050405020304"/>
              </a:rPr>
              <a:t>, </a:t>
            </a:r>
            <a:r>
              <a:rPr lang="en-US" altLang="zh-CN" sz="1600" dirty="0" err="1">
                <a:latin typeface="Times New Roman" panose="02020603050405020304"/>
                <a:cs typeface="Times New Roman" panose="02020603050405020304"/>
              </a:rPr>
              <a:t>Huairou</a:t>
            </a:r>
            <a:r>
              <a:rPr lang="en-US" altLang="zh-CN" sz="1600" dirty="0">
                <a:latin typeface="Times New Roman" panose="02020603050405020304"/>
                <a:cs typeface="Times New Roman" panose="02020603050405020304"/>
              </a:rPr>
              <a:t> Science Park, Beijing.</a:t>
            </a:r>
            <a:endParaRPr lang="en-US" altLang="zh-CN" sz="1400" dirty="0">
              <a:latin typeface="Times New Roman" panose="02020603050405020304"/>
              <a:cs typeface="Times New Roman" panose="02020603050405020304"/>
            </a:endParaRPr>
          </a:p>
          <a:p>
            <a:pPr algn="just">
              <a:spcBef>
                <a:spcPts val="600"/>
              </a:spcBef>
              <a:defRPr/>
            </a:pPr>
            <a:r>
              <a:rPr lang="en-US" altLang="zh-CN" sz="1800" b="1" dirty="0" smtClean="0">
                <a:latin typeface="Times New Roman" panose="02020603050405020304"/>
                <a:cs typeface="Times New Roman" panose="02020603050405020304"/>
              </a:rPr>
              <a:t>Mission</a:t>
            </a:r>
            <a:r>
              <a:rPr lang="en-US" altLang="zh-CN" sz="1600" b="1" dirty="0">
                <a:latin typeface="Times New Roman" panose="02020603050405020304"/>
                <a:cs typeface="Times New Roman" panose="02020603050405020304"/>
              </a:rPr>
              <a:t> </a:t>
            </a:r>
            <a:r>
              <a:rPr lang="en-US" altLang="zh-CN" sz="1600" dirty="0" smtClean="0">
                <a:solidFill>
                  <a:srgbClr val="008000"/>
                </a:solidFill>
                <a:latin typeface="Times New Roman" panose="02020603050405020304"/>
                <a:cs typeface="Times New Roman" panose="02020603050405020304"/>
              </a:rPr>
              <a:t>to be World</a:t>
            </a:r>
            <a:r>
              <a:rPr lang="en-US" altLang="zh-CN" sz="1600" dirty="0">
                <a:solidFill>
                  <a:srgbClr val="008000"/>
                </a:solidFill>
                <a:latin typeface="Times New Roman" panose="02020603050405020304"/>
                <a:cs typeface="Times New Roman" panose="02020603050405020304"/>
              </a:rPr>
              <a:t>-leading SRF Lab</a:t>
            </a:r>
            <a:r>
              <a:rPr lang="zh-CN" altLang="en-US" sz="1600" dirty="0">
                <a:solidFill>
                  <a:srgbClr val="008000"/>
                </a:solidFill>
                <a:latin typeface="Times New Roman" panose="02020603050405020304"/>
                <a:cs typeface="Times New Roman" panose="02020603050405020304"/>
              </a:rPr>
              <a:t> </a:t>
            </a:r>
            <a:r>
              <a:rPr lang="en-US" altLang="zh-CN" sz="1600" dirty="0">
                <a:solidFill>
                  <a:srgbClr val="008000"/>
                </a:solidFill>
                <a:latin typeface="Times New Roman" panose="02020603050405020304"/>
                <a:cs typeface="Times New Roman" panose="02020603050405020304"/>
              </a:rPr>
              <a:t>for Superconducting Accelerator Projects and SRF Frontier R&amp;D.</a:t>
            </a:r>
            <a:endParaRPr lang="en-US" altLang="zh-CN" sz="1400" b="1" dirty="0">
              <a:solidFill>
                <a:srgbClr val="008000"/>
              </a:solidFill>
              <a:latin typeface="Times New Roman" panose="02020603050405020304"/>
              <a:cs typeface="Times New Roman" panose="02020603050405020304"/>
            </a:endParaRPr>
          </a:p>
          <a:p>
            <a:pPr lvl="0">
              <a:spcBef>
                <a:spcPts val="600"/>
              </a:spcBef>
              <a:defRPr/>
            </a:pPr>
            <a:r>
              <a:rPr lang="en-US" altLang="zh-CN" sz="1800" b="1" dirty="0">
                <a:latin typeface="Times New Roman" panose="02020603050405020304"/>
                <a:cs typeface="Times New Roman" panose="02020603050405020304"/>
              </a:rPr>
              <a:t>Mass Production</a:t>
            </a:r>
            <a:r>
              <a:rPr lang="en-US" altLang="zh-CN" sz="1800" dirty="0">
                <a:latin typeface="Times New Roman" panose="02020603050405020304"/>
                <a:cs typeface="Times New Roman" panose="02020603050405020304"/>
              </a:rPr>
              <a:t>: </a:t>
            </a:r>
            <a:endParaRPr lang="en-US" altLang="zh-CN" sz="1800" dirty="0" smtClean="0">
              <a:latin typeface="Times New Roman" panose="02020603050405020304"/>
              <a:cs typeface="Times New Roman" panose="02020603050405020304"/>
            </a:endParaRPr>
          </a:p>
          <a:p>
            <a:pPr lvl="1">
              <a:spcBef>
                <a:spcPts val="600"/>
              </a:spcBef>
              <a:defRPr/>
            </a:pPr>
            <a:r>
              <a:rPr lang="en-US" altLang="zh-CN" sz="1600" dirty="0" smtClean="0">
                <a:solidFill>
                  <a:schemeClr val="accent2">
                    <a:lumMod val="75000"/>
                  </a:schemeClr>
                </a:solidFill>
                <a:latin typeface="Times New Roman" panose="02020603050405020304"/>
                <a:cs typeface="Times New Roman" panose="02020603050405020304"/>
              </a:rPr>
              <a:t>200</a:t>
            </a:r>
            <a:r>
              <a:rPr lang="zh-CN" altLang="en-US" sz="1600" dirty="0" smtClean="0">
                <a:solidFill>
                  <a:schemeClr val="accent2">
                    <a:lumMod val="75000"/>
                  </a:schemeClr>
                </a:solidFill>
                <a:latin typeface="Times New Roman" panose="02020603050405020304"/>
                <a:cs typeface="Times New Roman" panose="02020603050405020304"/>
              </a:rPr>
              <a:t> </a:t>
            </a:r>
            <a:r>
              <a:rPr lang="en-US" altLang="zh-CN" sz="1600" dirty="0">
                <a:solidFill>
                  <a:schemeClr val="accent2">
                    <a:lumMod val="75000"/>
                  </a:schemeClr>
                </a:solidFill>
                <a:latin typeface="Times New Roman" panose="02020603050405020304"/>
                <a:cs typeface="Times New Roman" panose="02020603050405020304"/>
              </a:rPr>
              <a:t>~ 400 cavities </a:t>
            </a:r>
            <a:r>
              <a:rPr lang="en-US" altLang="zh-CN" sz="1600" dirty="0" smtClean="0">
                <a:solidFill>
                  <a:schemeClr val="accent2">
                    <a:lumMod val="75000"/>
                  </a:schemeClr>
                </a:solidFill>
                <a:latin typeface="Times New Roman" panose="02020603050405020304"/>
                <a:cs typeface="Times New Roman" panose="02020603050405020304"/>
              </a:rPr>
              <a:t>&amp; couplers </a:t>
            </a:r>
            <a:r>
              <a:rPr lang="en-US" altLang="zh-CN" sz="1600" dirty="0">
                <a:solidFill>
                  <a:schemeClr val="accent2">
                    <a:lumMod val="75000"/>
                  </a:schemeClr>
                </a:solidFill>
                <a:latin typeface="Times New Roman" panose="02020603050405020304"/>
                <a:cs typeface="Times New Roman" panose="02020603050405020304"/>
              </a:rPr>
              <a:t>test per </a:t>
            </a:r>
            <a:r>
              <a:rPr lang="en-US" altLang="zh-CN" sz="1600" dirty="0" smtClean="0">
                <a:solidFill>
                  <a:schemeClr val="accent2">
                    <a:lumMod val="75000"/>
                  </a:schemeClr>
                </a:solidFill>
                <a:latin typeface="Times New Roman" panose="02020603050405020304"/>
                <a:cs typeface="Times New Roman" panose="02020603050405020304"/>
              </a:rPr>
              <a:t>year</a:t>
            </a:r>
            <a:endParaRPr lang="en-US" altLang="zh-CN" sz="1600" dirty="0" smtClean="0">
              <a:solidFill>
                <a:schemeClr val="accent2">
                  <a:lumMod val="75000"/>
                </a:schemeClr>
              </a:solidFill>
              <a:latin typeface="Times New Roman" panose="02020603050405020304"/>
              <a:cs typeface="Times New Roman" panose="02020603050405020304"/>
            </a:endParaRPr>
          </a:p>
          <a:p>
            <a:pPr lvl="1">
              <a:spcBef>
                <a:spcPts val="0"/>
              </a:spcBef>
              <a:defRPr/>
            </a:pPr>
            <a:r>
              <a:rPr lang="en-US" altLang="zh-CN" sz="1600" dirty="0" smtClean="0">
                <a:solidFill>
                  <a:schemeClr val="accent2">
                    <a:lumMod val="75000"/>
                  </a:schemeClr>
                </a:solidFill>
                <a:latin typeface="Times New Roman" panose="02020603050405020304"/>
                <a:cs typeface="Times New Roman" panose="02020603050405020304"/>
              </a:rPr>
              <a:t> </a:t>
            </a:r>
            <a:r>
              <a:rPr lang="en-US" altLang="zh-CN" sz="1600" dirty="0">
                <a:solidFill>
                  <a:schemeClr val="accent2">
                    <a:lumMod val="75000"/>
                  </a:schemeClr>
                </a:solidFill>
                <a:latin typeface="Times New Roman" panose="02020603050405020304"/>
                <a:cs typeface="Times New Roman" panose="02020603050405020304"/>
              </a:rPr>
              <a:t>20 </a:t>
            </a:r>
            <a:r>
              <a:rPr lang="en-US" altLang="zh-CN" sz="1600" dirty="0" err="1">
                <a:solidFill>
                  <a:schemeClr val="accent2">
                    <a:lumMod val="75000"/>
                  </a:schemeClr>
                </a:solidFill>
                <a:latin typeface="Times New Roman" panose="02020603050405020304"/>
                <a:cs typeface="Times New Roman" panose="02020603050405020304"/>
              </a:rPr>
              <a:t>cryomodules</a:t>
            </a:r>
            <a:r>
              <a:rPr lang="en-US" altLang="zh-CN" sz="1600" dirty="0">
                <a:solidFill>
                  <a:schemeClr val="accent2">
                    <a:lumMod val="75000"/>
                  </a:schemeClr>
                </a:solidFill>
                <a:latin typeface="Times New Roman" panose="02020603050405020304"/>
                <a:cs typeface="Times New Roman" panose="02020603050405020304"/>
              </a:rPr>
              <a:t> assembly and horizontal test per year.</a:t>
            </a:r>
            <a:endParaRPr lang="en-US" altLang="zh-CN" sz="1400" dirty="0">
              <a:solidFill>
                <a:schemeClr val="accent2">
                  <a:lumMod val="75000"/>
                </a:schemeClr>
              </a:solidFill>
              <a:latin typeface="Times New Roman" panose="02020603050405020304"/>
              <a:cs typeface="Times New Roman" panose="02020603050405020304"/>
            </a:endParaRPr>
          </a:p>
          <a:p>
            <a:pPr>
              <a:spcBef>
                <a:spcPts val="600"/>
              </a:spcBef>
              <a:defRPr/>
            </a:pPr>
            <a:r>
              <a:rPr lang="en-US" altLang="zh-CN" sz="1800" b="1" dirty="0">
                <a:latin typeface="Times New Roman" panose="02020603050405020304"/>
                <a:cs typeface="Times New Roman" panose="02020603050405020304"/>
              </a:rPr>
              <a:t>Construction </a:t>
            </a:r>
            <a:r>
              <a:rPr lang="en-US" altLang="zh-CN" sz="1800" b="1" dirty="0" smtClean="0">
                <a:latin typeface="Times New Roman" panose="02020603050405020304"/>
                <a:cs typeface="Times New Roman" panose="02020603050405020304"/>
              </a:rPr>
              <a:t>: </a:t>
            </a:r>
            <a:r>
              <a:rPr lang="en-US" altLang="zh-CN" sz="1800" b="1" dirty="0">
                <a:latin typeface="Times New Roman" panose="02020603050405020304"/>
                <a:cs typeface="Times New Roman" panose="02020603050405020304"/>
              </a:rPr>
              <a:t>2017 - 2020 </a:t>
            </a:r>
            <a:endParaRPr lang="zh-CN" altLang="en-US" sz="1800" b="1" dirty="0">
              <a:latin typeface="Times New Roman" panose="02020603050405020304"/>
              <a:cs typeface="Times New Roman" panose="02020603050405020304"/>
            </a:endParaRPr>
          </a:p>
        </p:txBody>
      </p:sp>
      <p:sp>
        <p:nvSpPr>
          <p:cNvPr id="7" name="矩形 6"/>
          <p:cNvSpPr/>
          <p:nvPr/>
        </p:nvSpPr>
        <p:spPr>
          <a:xfrm>
            <a:off x="6804248" y="2996953"/>
            <a:ext cx="2339752" cy="275590"/>
          </a:xfrm>
          <a:prstGeom prst="rect">
            <a:avLst/>
          </a:prstGeom>
        </p:spPr>
        <p:txBody>
          <a:bodyPr wrap="square">
            <a:spAutoFit/>
          </a:bodyPr>
          <a:lstStyle/>
          <a:p>
            <a:r>
              <a:rPr lang="en-US" altLang="zh-CN" sz="1200" b="0" dirty="0">
                <a:solidFill>
                  <a:srgbClr val="FF0000"/>
                </a:solidFill>
              </a:rPr>
              <a:t>N-doping/N-infusion furnace</a:t>
            </a:r>
            <a:endParaRPr lang="zh-CN" altLang="en-US" sz="1200" b="0" dirty="0">
              <a:solidFill>
                <a:srgbClr val="FF0000"/>
              </a:solidFill>
            </a:endParaRPr>
          </a:p>
        </p:txBody>
      </p:sp>
      <p:pic>
        <p:nvPicPr>
          <p:cNvPr id="8" name="图片 7"/>
          <p:cNvPicPr>
            <a:picLocks noChangeAspect="1"/>
          </p:cNvPicPr>
          <p:nvPr/>
        </p:nvPicPr>
        <p:blipFill>
          <a:blip r:embed="rId1"/>
          <a:stretch>
            <a:fillRect/>
          </a:stretch>
        </p:blipFill>
        <p:spPr>
          <a:xfrm>
            <a:off x="4796546" y="3461406"/>
            <a:ext cx="4326180" cy="2539345"/>
          </a:xfrm>
          <a:prstGeom prst="rect">
            <a:avLst/>
          </a:prstGeom>
        </p:spPr>
      </p:pic>
      <p:sp>
        <p:nvSpPr>
          <p:cNvPr id="11" name="文本框 10"/>
          <p:cNvSpPr txBox="1"/>
          <p:nvPr/>
        </p:nvSpPr>
        <p:spPr>
          <a:xfrm rot="20276180">
            <a:off x="6214590" y="4814108"/>
            <a:ext cx="2041525" cy="275590"/>
          </a:xfrm>
          <a:prstGeom prst="rect">
            <a:avLst/>
          </a:prstGeom>
          <a:noFill/>
        </p:spPr>
        <p:txBody>
          <a:bodyPr wrap="none" rtlCol="0">
            <a:spAutoFit/>
          </a:bodyPr>
          <a:lstStyle/>
          <a:p>
            <a:r>
              <a:rPr kumimoji="1" lang="en-US" altLang="zh-CN" sz="1200" b="0" dirty="0" smtClean="0">
                <a:solidFill>
                  <a:srgbClr val="FF0000"/>
                </a:solidFill>
              </a:rPr>
              <a:t>CM Assembly       Clean room</a:t>
            </a:r>
            <a:endParaRPr kumimoji="1" lang="zh-CN" altLang="en-US" sz="1200" b="0" dirty="0">
              <a:solidFill>
                <a:srgbClr val="FF0000"/>
              </a:solidFill>
            </a:endParaRPr>
          </a:p>
        </p:txBody>
      </p:sp>
      <p:sp>
        <p:nvSpPr>
          <p:cNvPr id="12" name="文本框 11"/>
          <p:cNvSpPr txBox="1"/>
          <p:nvPr/>
        </p:nvSpPr>
        <p:spPr>
          <a:xfrm rot="20276180">
            <a:off x="6829584" y="3890905"/>
            <a:ext cx="961390" cy="275590"/>
          </a:xfrm>
          <a:prstGeom prst="rect">
            <a:avLst/>
          </a:prstGeom>
          <a:noFill/>
        </p:spPr>
        <p:txBody>
          <a:bodyPr wrap="none" rtlCol="0">
            <a:spAutoFit/>
          </a:bodyPr>
          <a:lstStyle/>
          <a:p>
            <a:r>
              <a:rPr kumimoji="1" lang="en-US" altLang="zh-CN" sz="1200" b="0" dirty="0" smtClean="0">
                <a:solidFill>
                  <a:srgbClr val="FF0000"/>
                </a:solidFill>
              </a:rPr>
              <a:t>Coupler Test</a:t>
            </a:r>
            <a:endParaRPr kumimoji="1" lang="zh-CN" altLang="en-US" sz="1200" b="0" dirty="0">
              <a:solidFill>
                <a:srgbClr val="FF0000"/>
              </a:solidFill>
            </a:endParaRPr>
          </a:p>
        </p:txBody>
      </p:sp>
      <p:sp>
        <p:nvSpPr>
          <p:cNvPr id="17" name="文本框 16"/>
          <p:cNvSpPr txBox="1"/>
          <p:nvPr/>
        </p:nvSpPr>
        <p:spPr>
          <a:xfrm rot="20276180">
            <a:off x="4443474" y="5285363"/>
            <a:ext cx="908050" cy="275590"/>
          </a:xfrm>
          <a:prstGeom prst="rect">
            <a:avLst/>
          </a:prstGeom>
          <a:noFill/>
        </p:spPr>
        <p:txBody>
          <a:bodyPr wrap="none" rtlCol="0">
            <a:spAutoFit/>
          </a:bodyPr>
          <a:lstStyle/>
          <a:p>
            <a:r>
              <a:rPr kumimoji="1" lang="en-US" altLang="zh-CN" sz="1200" b="0" dirty="0" smtClean="0">
                <a:solidFill>
                  <a:srgbClr val="FF0000"/>
                </a:solidFill>
              </a:rPr>
              <a:t>Beam tester</a:t>
            </a:r>
            <a:endParaRPr kumimoji="1" lang="zh-CN" altLang="en-US" sz="1200" b="0" dirty="0">
              <a:solidFill>
                <a:srgbClr val="FF0000"/>
              </a:solidFill>
            </a:endParaRPr>
          </a:p>
        </p:txBody>
      </p:sp>
      <p:sp>
        <p:nvSpPr>
          <p:cNvPr id="18" name="文本框 17"/>
          <p:cNvSpPr txBox="1"/>
          <p:nvPr/>
        </p:nvSpPr>
        <p:spPr>
          <a:xfrm rot="20276180">
            <a:off x="5598972" y="3288598"/>
            <a:ext cx="1200150" cy="275590"/>
          </a:xfrm>
          <a:prstGeom prst="rect">
            <a:avLst/>
          </a:prstGeom>
          <a:noFill/>
        </p:spPr>
        <p:txBody>
          <a:bodyPr wrap="none" rtlCol="0">
            <a:spAutoFit/>
          </a:bodyPr>
          <a:lstStyle/>
          <a:p>
            <a:r>
              <a:rPr kumimoji="1" lang="en-US" altLang="zh-CN" sz="1200" b="0" dirty="0" smtClean="0">
                <a:solidFill>
                  <a:srgbClr val="FF0000"/>
                </a:solidFill>
              </a:rPr>
              <a:t>2 Horizontal test</a:t>
            </a:r>
            <a:endParaRPr kumimoji="1" lang="zh-CN" altLang="en-US" sz="1200" b="0" dirty="0">
              <a:solidFill>
                <a:srgbClr val="FF0000"/>
              </a:solidFill>
            </a:endParaRPr>
          </a:p>
        </p:txBody>
      </p:sp>
      <p:sp>
        <p:nvSpPr>
          <p:cNvPr id="19" name="文本框 18"/>
          <p:cNvSpPr txBox="1"/>
          <p:nvPr/>
        </p:nvSpPr>
        <p:spPr>
          <a:xfrm rot="20276180">
            <a:off x="4592212" y="3756523"/>
            <a:ext cx="1019175" cy="275590"/>
          </a:xfrm>
          <a:prstGeom prst="rect">
            <a:avLst/>
          </a:prstGeom>
          <a:noFill/>
        </p:spPr>
        <p:txBody>
          <a:bodyPr wrap="none" rtlCol="0">
            <a:spAutoFit/>
          </a:bodyPr>
          <a:lstStyle/>
          <a:p>
            <a:r>
              <a:rPr kumimoji="1" lang="en-US" altLang="zh-CN" sz="1200" b="0" dirty="0">
                <a:solidFill>
                  <a:srgbClr val="FF0000"/>
                </a:solidFill>
              </a:rPr>
              <a:t>3</a:t>
            </a:r>
            <a:r>
              <a:rPr kumimoji="1" lang="en-US" altLang="zh-CN" sz="1200" b="0" dirty="0" smtClean="0">
                <a:solidFill>
                  <a:srgbClr val="FF0000"/>
                </a:solidFill>
              </a:rPr>
              <a:t> Vertical test</a:t>
            </a:r>
            <a:endParaRPr kumimoji="1" lang="zh-CN" altLang="en-US" sz="1200" b="0" dirty="0">
              <a:solidFill>
                <a:srgbClr val="FF0000"/>
              </a:solidFill>
            </a:endParaRPr>
          </a:p>
        </p:txBody>
      </p:sp>
      <p:pic>
        <p:nvPicPr>
          <p:cNvPr id="25" name="图片 24"/>
          <p:cNvPicPr>
            <a:picLocks noChangeAspect="1"/>
          </p:cNvPicPr>
          <p:nvPr/>
        </p:nvPicPr>
        <p:blipFill rotWithShape="1">
          <a:blip r:embed="rId2" cstate="print"/>
          <a:srcRect r="44005"/>
          <a:stretch>
            <a:fillRect/>
          </a:stretch>
        </p:blipFill>
        <p:spPr>
          <a:xfrm>
            <a:off x="7033260" y="1263015"/>
            <a:ext cx="1881505" cy="1760220"/>
          </a:xfrm>
          <a:prstGeom prst="rect">
            <a:avLst/>
          </a:prstGeom>
        </p:spPr>
      </p:pic>
      <p:sp>
        <p:nvSpPr>
          <p:cNvPr id="4" name="矩形 3"/>
          <p:cNvSpPr/>
          <p:nvPr/>
        </p:nvSpPr>
        <p:spPr>
          <a:xfrm>
            <a:off x="-185499" y="3720203"/>
            <a:ext cx="3888432" cy="737235"/>
          </a:xfrm>
          <a:prstGeom prst="rect">
            <a:avLst/>
          </a:prstGeom>
        </p:spPr>
        <p:txBody>
          <a:bodyPr wrap="square">
            <a:spAutoFit/>
          </a:bodyPr>
          <a:lstStyle/>
          <a:p>
            <a:pPr marL="742950" lvl="1" indent="-285750" algn="l" eaLnBrk="0" hangingPunct="0">
              <a:spcBef>
                <a:spcPts val="0"/>
              </a:spcBef>
              <a:buClr>
                <a:srgbClr val="CC0099"/>
              </a:buClr>
              <a:buSzPct val="100000"/>
              <a:buFont typeface="Wingdings" panose="05000000000000000000" pitchFamily="2" charset="2"/>
              <a:buChar char="ð"/>
              <a:defRPr/>
            </a:pPr>
            <a:r>
              <a:rPr lang="en-US" altLang="zh-CN" sz="1400" b="0" dirty="0">
                <a:solidFill>
                  <a:srgbClr val="008000"/>
                </a:solidFill>
                <a:latin typeface="Times New Roman" panose="02020603050405020304"/>
                <a:ea typeface="微软雅黑" panose="020B0503020204020204" pitchFamily="34" charset="-122"/>
                <a:cs typeface="Times New Roman" panose="02020603050405020304"/>
              </a:rPr>
              <a:t>3 VT </a:t>
            </a:r>
            <a:r>
              <a:rPr lang="en-US" altLang="zh-CN" sz="1400" b="0" dirty="0" err="1">
                <a:solidFill>
                  <a:srgbClr val="008000"/>
                </a:solidFill>
                <a:latin typeface="Times New Roman" panose="02020603050405020304"/>
                <a:ea typeface="微软雅黑" panose="020B0503020204020204" pitchFamily="34" charset="-122"/>
                <a:cs typeface="Times New Roman" panose="02020603050405020304"/>
              </a:rPr>
              <a:t>dewars</a:t>
            </a:r>
            <a:r>
              <a:rPr lang="en-US" altLang="zh-CN" sz="1400" b="0" dirty="0">
                <a:solidFill>
                  <a:srgbClr val="008000"/>
                </a:solidFill>
                <a:latin typeface="Times New Roman" panose="02020603050405020304"/>
                <a:ea typeface="微软雅黑" panose="020B0503020204020204" pitchFamily="34" charset="-122"/>
                <a:cs typeface="Times New Roman" panose="02020603050405020304"/>
              </a:rPr>
              <a:t> , 2 HT caves, </a:t>
            </a:r>
            <a:endParaRPr lang="en-US" altLang="zh-CN" sz="1400" b="0" dirty="0">
              <a:solidFill>
                <a:srgbClr val="008000"/>
              </a:solidFill>
              <a:latin typeface="Times New Roman" panose="02020603050405020304"/>
              <a:ea typeface="微软雅黑" panose="020B0503020204020204" pitchFamily="34" charset="-122"/>
              <a:cs typeface="Times New Roman" panose="02020603050405020304"/>
            </a:endParaRPr>
          </a:p>
          <a:p>
            <a:pPr marL="742950" lvl="1" indent="-285750" algn="l" eaLnBrk="0" hangingPunct="0">
              <a:spcBef>
                <a:spcPts val="0"/>
              </a:spcBef>
              <a:buClr>
                <a:srgbClr val="CC0099"/>
              </a:buClr>
              <a:buSzPct val="100000"/>
              <a:buFont typeface="Wingdings" panose="05000000000000000000" pitchFamily="2" charset="2"/>
              <a:buChar char="ð"/>
              <a:defRPr/>
            </a:pPr>
            <a:r>
              <a:rPr lang="en-US" altLang="zh-CN" sz="1400" b="0" dirty="0">
                <a:solidFill>
                  <a:srgbClr val="008000"/>
                </a:solidFill>
                <a:latin typeface="Times New Roman" panose="02020603050405020304"/>
                <a:ea typeface="微软雅黑" panose="020B0503020204020204" pitchFamily="34" charset="-122"/>
                <a:cs typeface="Times New Roman" panose="02020603050405020304"/>
              </a:rPr>
              <a:t>500m2 Clean Room</a:t>
            </a:r>
            <a:endParaRPr lang="en-US" altLang="zh-CN" sz="1400" b="0" dirty="0">
              <a:solidFill>
                <a:srgbClr val="008000"/>
              </a:solidFill>
              <a:latin typeface="Times New Roman" panose="02020603050405020304"/>
              <a:ea typeface="微软雅黑" panose="020B0503020204020204" pitchFamily="34" charset="-122"/>
              <a:cs typeface="Times New Roman" panose="02020603050405020304"/>
            </a:endParaRPr>
          </a:p>
          <a:p>
            <a:pPr lvl="1" indent="0" algn="l" eaLnBrk="0" hangingPunct="0">
              <a:spcBef>
                <a:spcPts val="0"/>
              </a:spcBef>
              <a:buClr>
                <a:srgbClr val="CC0099"/>
              </a:buClr>
              <a:buSzPct val="100000"/>
              <a:buFont typeface="Wingdings" panose="05000000000000000000" pitchFamily="2" charset="2"/>
              <a:buNone/>
              <a:defRPr/>
            </a:pPr>
            <a:endParaRPr lang="zh-CN" altLang="en-US" sz="1400" b="0" dirty="0">
              <a:solidFill>
                <a:srgbClr val="008000"/>
              </a:solidFill>
              <a:latin typeface="Times New Roman" panose="02020603050405020304"/>
              <a:ea typeface="微软雅黑" panose="020B0503020204020204" pitchFamily="34" charset="-122"/>
              <a:cs typeface="Times New Roman" panose="02020603050405020304"/>
            </a:endParaRPr>
          </a:p>
        </p:txBody>
      </p:sp>
      <p:cxnSp>
        <p:nvCxnSpPr>
          <p:cNvPr id="20" name="直接箭头连接符 4"/>
          <p:cNvCxnSpPr/>
          <p:nvPr/>
        </p:nvCxnSpPr>
        <p:spPr>
          <a:xfrm>
            <a:off x="7956376" y="3212976"/>
            <a:ext cx="648072" cy="1080120"/>
          </a:xfrm>
          <a:prstGeom prst="straightConnector1">
            <a:avLst/>
          </a:prstGeom>
          <a:ln w="28575"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4"/>
          <p:cNvCxnSpPr/>
          <p:nvPr/>
        </p:nvCxnSpPr>
        <p:spPr>
          <a:xfrm>
            <a:off x="6300192" y="3429000"/>
            <a:ext cx="72008" cy="864096"/>
          </a:xfrm>
          <a:prstGeom prst="straightConnector1">
            <a:avLst/>
          </a:prstGeom>
          <a:ln w="28575"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4"/>
          <p:cNvCxnSpPr/>
          <p:nvPr/>
        </p:nvCxnSpPr>
        <p:spPr>
          <a:xfrm>
            <a:off x="5292080" y="3861049"/>
            <a:ext cx="720080" cy="1152128"/>
          </a:xfrm>
          <a:prstGeom prst="straightConnector1">
            <a:avLst/>
          </a:prstGeom>
          <a:ln w="28575"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635" y="4337050"/>
            <a:ext cx="5097780" cy="1753235"/>
          </a:xfrm>
          <a:prstGeom prst="rect">
            <a:avLst/>
          </a:prstGeom>
          <a:noFill/>
        </p:spPr>
        <p:txBody>
          <a:bodyPr wrap="square" rtlCol="0" anchor="t">
            <a:spAutoFit/>
          </a:bodyPr>
          <a:p>
            <a:pPr algn="l"/>
            <a:r>
              <a:rPr lang="zh-CN" altLang="en-US" sz="1800">
                <a:solidFill>
                  <a:srgbClr val="002060"/>
                </a:solidFill>
              </a:rPr>
              <a:t>Shanghai city government decided to built Shanghai Coherent Light Facility(SCLF).</a:t>
            </a:r>
            <a:endParaRPr lang="zh-CN" altLang="en-US" sz="1800">
              <a:solidFill>
                <a:srgbClr val="002060"/>
              </a:solidFill>
            </a:endParaRPr>
          </a:p>
          <a:p>
            <a:pPr marL="285750" indent="-285750" algn="l">
              <a:buFont typeface="Arial" panose="020B0604020202020204" pitchFamily="34" charset="0"/>
              <a:buChar char="•"/>
            </a:pPr>
            <a:r>
              <a:rPr lang="zh-CN" altLang="en-US" sz="1800">
                <a:solidFill>
                  <a:srgbClr val="C00000"/>
                </a:solidFill>
              </a:rPr>
              <a:t>432 1.3 GHz cavities</a:t>
            </a:r>
            <a:endParaRPr lang="zh-CN" altLang="en-US" sz="1800">
              <a:solidFill>
                <a:srgbClr val="C00000"/>
              </a:solidFill>
            </a:endParaRPr>
          </a:p>
          <a:p>
            <a:pPr marL="285750" indent="-285750" algn="l">
              <a:buFont typeface="Arial" panose="020B0604020202020204" pitchFamily="34" charset="0"/>
              <a:buChar char="•"/>
            </a:pPr>
            <a:r>
              <a:rPr lang="zh-CN" altLang="en-US" sz="1800">
                <a:solidFill>
                  <a:srgbClr val="C00000"/>
                </a:solidFill>
              </a:rPr>
              <a:t>54 Cryomodules</a:t>
            </a:r>
            <a:endParaRPr lang="zh-CN" altLang="en-US" sz="1800">
              <a:solidFill>
                <a:srgbClr val="C00000"/>
              </a:solidFill>
            </a:endParaRPr>
          </a:p>
          <a:p>
            <a:pPr marL="285750" indent="-285750" algn="l">
              <a:buFont typeface="Arial" panose="020B0604020202020204" pitchFamily="34" charset="0"/>
              <a:buChar char="•"/>
            </a:pPr>
            <a:r>
              <a:rPr lang="zh-CN" altLang="en-US" sz="1800">
                <a:solidFill>
                  <a:srgbClr val="C00000"/>
                </a:solidFill>
              </a:rPr>
              <a:t>IHEP plans to provide &gt; 1/3 of cavities and cryomodules, an excellent exercise for </a:t>
            </a:r>
            <a:r>
              <a:rPr lang="en-US" altLang="zh-CN" sz="1800">
                <a:solidFill>
                  <a:srgbClr val="C00000"/>
                </a:solidFill>
              </a:rPr>
              <a:t>CEPC</a:t>
            </a:r>
            <a:endParaRPr lang="en-US" altLang="zh-CN" sz="1800">
              <a:solidFill>
                <a:srgbClr val="C00000"/>
              </a:solidFill>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36550" y="232822"/>
            <a:ext cx="8229600" cy="1143000"/>
          </a:xfrm>
        </p:spPr>
        <p:txBody>
          <a:bodyPr/>
          <a:lstStyle/>
          <a:p>
            <a:pPr algn="ctr"/>
            <a:r>
              <a:rPr lang="en-US" altLang="zh-CN" sz="2800" dirty="0" smtClean="0">
                <a:ea typeface="+mn-ea"/>
                <a:cs typeface="Times New Roman" panose="02020603050405020304" pitchFamily="18" charset="0"/>
              </a:rPr>
              <a:t>PAPS SRF Facility Capacity</a:t>
            </a:r>
            <a:endParaRPr lang="en-US" altLang="zh-CN" sz="2800" dirty="0" smtClean="0">
              <a:ea typeface="+mn-ea"/>
              <a:cs typeface="Times New Roman" panose="02020603050405020304" pitchFamily="18" charset="0"/>
            </a:endParaRPr>
          </a:p>
        </p:txBody>
      </p:sp>
      <p:pic>
        <p:nvPicPr>
          <p:cNvPr id="11" name="Picture 4" descr="world-map.gif"/>
          <p:cNvPicPr>
            <a:picLocks noChangeAspect="1"/>
          </p:cNvPicPr>
          <p:nvPr/>
        </p:nvPicPr>
        <p:blipFill rotWithShape="1">
          <a:blip r:embed="rId1">
            <a:extLst>
              <a:ext uri="{28A0092B-C50C-407E-A947-70E740481C1C}">
                <a14:useLocalDpi xmlns:a14="http://schemas.microsoft.com/office/drawing/2010/main" val="0"/>
              </a:ext>
            </a:extLst>
          </a:blip>
          <a:srcRect b="24896"/>
          <a:stretch>
            <a:fillRect/>
          </a:stretch>
        </p:blipFill>
        <p:spPr bwMode="auto">
          <a:xfrm>
            <a:off x="35496" y="2798774"/>
            <a:ext cx="9039226" cy="32585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23"/>
          <p:cNvSpPr txBox="1">
            <a:spLocks noChangeArrowheads="1"/>
          </p:cNvSpPr>
          <p:nvPr/>
        </p:nvSpPr>
        <p:spPr bwMode="auto">
          <a:xfrm>
            <a:off x="4232847" y="3781438"/>
            <a:ext cx="579438" cy="3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84" tIns="32142" rIns="64284" bIns="32142">
            <a:spAutoFit/>
          </a:bodyPr>
          <a:lstStyle>
            <a:lvl1pPr>
              <a:defRPr sz="3600">
                <a:solidFill>
                  <a:schemeClr val="tx1"/>
                </a:solidFill>
                <a:latin typeface="Arial" panose="020B0604020202020204" pitchFamily="34" charset="0"/>
                <a:ea typeface="MS PGothic" panose="020B0600070205080204" charset="-128"/>
                <a:cs typeface="Arial Unicode MS" charset="0"/>
              </a:defRPr>
            </a:lvl1pPr>
            <a:lvl2pPr marL="742950" indent="-285750">
              <a:defRPr sz="3600">
                <a:solidFill>
                  <a:schemeClr val="tx1"/>
                </a:solidFill>
                <a:latin typeface="Arial" panose="020B0604020202020204" pitchFamily="34" charset="0"/>
                <a:ea typeface="Arial Unicode MS" charset="0"/>
                <a:cs typeface="Arial Unicode MS" charset="0"/>
              </a:defRPr>
            </a:lvl2pPr>
            <a:lvl3pPr marL="1143000" indent="-228600">
              <a:defRPr sz="3600">
                <a:solidFill>
                  <a:schemeClr val="tx1"/>
                </a:solidFill>
                <a:latin typeface="Arial" panose="020B0604020202020204" pitchFamily="34" charset="0"/>
                <a:ea typeface="Arial Unicode MS" charset="0"/>
                <a:cs typeface="Arial Unicode MS" charset="0"/>
              </a:defRPr>
            </a:lvl3pPr>
            <a:lvl4pPr marL="1600200" indent="-228600">
              <a:defRPr sz="3600">
                <a:solidFill>
                  <a:schemeClr val="tx1"/>
                </a:solidFill>
                <a:latin typeface="Arial" panose="020B0604020202020204" pitchFamily="34" charset="0"/>
                <a:ea typeface="Arial Unicode MS" charset="0"/>
                <a:cs typeface="Arial Unicode MS" charset="0"/>
              </a:defRPr>
            </a:lvl4pPr>
            <a:lvl5pPr marL="2057400" indent="-228600">
              <a:defRPr sz="3600">
                <a:solidFill>
                  <a:schemeClr val="tx1"/>
                </a:solidFill>
                <a:latin typeface="Arial" panose="020B0604020202020204" pitchFamily="34" charset="0"/>
                <a:ea typeface="Arial Unicode MS" charset="0"/>
                <a:cs typeface="Arial Unicode MS" charset="0"/>
              </a:defRPr>
            </a:lvl5pPr>
            <a:lvl6pPr marL="2514600" indent="-228600" eaLnBrk="0" fontAlgn="ctr" hangingPunct="0">
              <a:spcBef>
                <a:spcPct val="0"/>
              </a:spcBef>
              <a:spcAft>
                <a:spcPct val="0"/>
              </a:spcAft>
              <a:defRPr sz="3600">
                <a:solidFill>
                  <a:schemeClr val="tx1"/>
                </a:solidFill>
                <a:latin typeface="Arial" panose="020B0604020202020204" pitchFamily="34" charset="0"/>
                <a:ea typeface="Arial Unicode MS" charset="0"/>
                <a:cs typeface="Arial Unicode MS" charset="0"/>
              </a:defRPr>
            </a:lvl6pPr>
            <a:lvl7pPr marL="2971800" indent="-228600" eaLnBrk="0" fontAlgn="ctr" hangingPunct="0">
              <a:spcBef>
                <a:spcPct val="0"/>
              </a:spcBef>
              <a:spcAft>
                <a:spcPct val="0"/>
              </a:spcAft>
              <a:defRPr sz="3600">
                <a:solidFill>
                  <a:schemeClr val="tx1"/>
                </a:solidFill>
                <a:latin typeface="Arial" panose="020B0604020202020204" pitchFamily="34" charset="0"/>
                <a:ea typeface="Arial Unicode MS" charset="0"/>
                <a:cs typeface="Arial Unicode MS" charset="0"/>
              </a:defRPr>
            </a:lvl7pPr>
            <a:lvl8pPr marL="3429000" indent="-228600" eaLnBrk="0" fontAlgn="ctr" hangingPunct="0">
              <a:spcBef>
                <a:spcPct val="0"/>
              </a:spcBef>
              <a:spcAft>
                <a:spcPct val="0"/>
              </a:spcAft>
              <a:defRPr sz="3600">
                <a:solidFill>
                  <a:schemeClr val="tx1"/>
                </a:solidFill>
                <a:latin typeface="Arial" panose="020B0604020202020204" pitchFamily="34" charset="0"/>
                <a:ea typeface="Arial Unicode MS" charset="0"/>
                <a:cs typeface="Arial Unicode MS" charset="0"/>
              </a:defRPr>
            </a:lvl8pPr>
            <a:lvl9pPr marL="3886200" indent="-228600" eaLnBrk="0" fontAlgn="ctr" hangingPunct="0">
              <a:spcBef>
                <a:spcPct val="0"/>
              </a:spcBef>
              <a:spcAft>
                <a:spcPct val="0"/>
              </a:spcAft>
              <a:defRPr sz="3600">
                <a:solidFill>
                  <a:schemeClr val="tx1"/>
                </a:solidFill>
                <a:latin typeface="Arial" panose="020B0604020202020204" pitchFamily="34" charset="0"/>
                <a:ea typeface="Arial Unicode MS" charset="0"/>
                <a:cs typeface="Arial Unicode MS" charset="0"/>
              </a:defRPr>
            </a:lvl9pPr>
          </a:lstStyle>
          <a:p>
            <a:pPr algn="ctr" defTabSz="410210" fontAlgn="auto">
              <a:spcBef>
                <a:spcPts val="0"/>
              </a:spcBef>
              <a:spcAft>
                <a:spcPts val="0"/>
              </a:spcAft>
            </a:pPr>
            <a:r>
              <a:rPr lang="en-GB" sz="1800" kern="0" dirty="0" smtClean="0">
                <a:solidFill>
                  <a:srgbClr val="00B050"/>
                </a:solidFill>
                <a:sym typeface="ZapfDingbats" charset="0"/>
              </a:rPr>
              <a:t>◉</a:t>
            </a:r>
            <a:endParaRPr lang="en-GB" sz="1800" kern="0" dirty="0" smtClean="0">
              <a:solidFill>
                <a:srgbClr val="00B050"/>
              </a:solidFill>
              <a:sym typeface="ZapfDingbats" charset="0"/>
            </a:endParaRPr>
          </a:p>
        </p:txBody>
      </p:sp>
      <p:sp>
        <p:nvSpPr>
          <p:cNvPr id="16" name="TextBox 26"/>
          <p:cNvSpPr txBox="1">
            <a:spLocks noChangeArrowheads="1"/>
          </p:cNvSpPr>
          <p:nvPr/>
        </p:nvSpPr>
        <p:spPr bwMode="auto">
          <a:xfrm>
            <a:off x="4062986" y="3998925"/>
            <a:ext cx="579437" cy="3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84" tIns="32142" rIns="64284" bIns="32142">
            <a:spAutoFit/>
          </a:bodyPr>
          <a:lstStyle>
            <a:lvl1pPr>
              <a:defRPr sz="3600">
                <a:solidFill>
                  <a:schemeClr val="tx1"/>
                </a:solidFill>
                <a:latin typeface="Arial" panose="020B0604020202020204" pitchFamily="34" charset="0"/>
                <a:ea typeface="MS PGothic" panose="020B0600070205080204" charset="-128"/>
                <a:cs typeface="Arial Unicode MS" charset="0"/>
              </a:defRPr>
            </a:lvl1pPr>
            <a:lvl2pPr marL="742950" indent="-285750">
              <a:defRPr sz="3600">
                <a:solidFill>
                  <a:schemeClr val="tx1"/>
                </a:solidFill>
                <a:latin typeface="Arial" panose="020B0604020202020204" pitchFamily="34" charset="0"/>
                <a:ea typeface="Arial Unicode MS" charset="0"/>
                <a:cs typeface="Arial Unicode MS" charset="0"/>
              </a:defRPr>
            </a:lvl2pPr>
            <a:lvl3pPr marL="1143000" indent="-228600">
              <a:defRPr sz="3600">
                <a:solidFill>
                  <a:schemeClr val="tx1"/>
                </a:solidFill>
                <a:latin typeface="Arial" panose="020B0604020202020204" pitchFamily="34" charset="0"/>
                <a:ea typeface="Arial Unicode MS" charset="0"/>
                <a:cs typeface="Arial Unicode MS" charset="0"/>
              </a:defRPr>
            </a:lvl3pPr>
            <a:lvl4pPr marL="1600200" indent="-228600">
              <a:defRPr sz="3600">
                <a:solidFill>
                  <a:schemeClr val="tx1"/>
                </a:solidFill>
                <a:latin typeface="Arial" panose="020B0604020202020204" pitchFamily="34" charset="0"/>
                <a:ea typeface="Arial Unicode MS" charset="0"/>
                <a:cs typeface="Arial Unicode MS" charset="0"/>
              </a:defRPr>
            </a:lvl4pPr>
            <a:lvl5pPr marL="2057400" indent="-228600">
              <a:defRPr sz="3600">
                <a:solidFill>
                  <a:schemeClr val="tx1"/>
                </a:solidFill>
                <a:latin typeface="Arial" panose="020B0604020202020204" pitchFamily="34" charset="0"/>
                <a:ea typeface="Arial Unicode MS" charset="0"/>
                <a:cs typeface="Arial Unicode MS" charset="0"/>
              </a:defRPr>
            </a:lvl5pPr>
            <a:lvl6pPr marL="2514600" indent="-228600" eaLnBrk="0" fontAlgn="ctr" hangingPunct="0">
              <a:spcBef>
                <a:spcPct val="0"/>
              </a:spcBef>
              <a:spcAft>
                <a:spcPct val="0"/>
              </a:spcAft>
              <a:defRPr sz="3600">
                <a:solidFill>
                  <a:schemeClr val="tx1"/>
                </a:solidFill>
                <a:latin typeface="Arial" panose="020B0604020202020204" pitchFamily="34" charset="0"/>
                <a:ea typeface="Arial Unicode MS" charset="0"/>
                <a:cs typeface="Arial Unicode MS" charset="0"/>
              </a:defRPr>
            </a:lvl6pPr>
            <a:lvl7pPr marL="2971800" indent="-228600" eaLnBrk="0" fontAlgn="ctr" hangingPunct="0">
              <a:spcBef>
                <a:spcPct val="0"/>
              </a:spcBef>
              <a:spcAft>
                <a:spcPct val="0"/>
              </a:spcAft>
              <a:defRPr sz="3600">
                <a:solidFill>
                  <a:schemeClr val="tx1"/>
                </a:solidFill>
                <a:latin typeface="Arial" panose="020B0604020202020204" pitchFamily="34" charset="0"/>
                <a:ea typeface="Arial Unicode MS" charset="0"/>
                <a:cs typeface="Arial Unicode MS" charset="0"/>
              </a:defRPr>
            </a:lvl7pPr>
            <a:lvl8pPr marL="3429000" indent="-228600" eaLnBrk="0" fontAlgn="ctr" hangingPunct="0">
              <a:spcBef>
                <a:spcPct val="0"/>
              </a:spcBef>
              <a:spcAft>
                <a:spcPct val="0"/>
              </a:spcAft>
              <a:defRPr sz="3600">
                <a:solidFill>
                  <a:schemeClr val="tx1"/>
                </a:solidFill>
                <a:latin typeface="Arial" panose="020B0604020202020204" pitchFamily="34" charset="0"/>
                <a:ea typeface="Arial Unicode MS" charset="0"/>
                <a:cs typeface="Arial Unicode MS" charset="0"/>
              </a:defRPr>
            </a:lvl8pPr>
            <a:lvl9pPr marL="3886200" indent="-228600" eaLnBrk="0" fontAlgn="ctr" hangingPunct="0">
              <a:spcBef>
                <a:spcPct val="0"/>
              </a:spcBef>
              <a:spcAft>
                <a:spcPct val="0"/>
              </a:spcAft>
              <a:defRPr sz="3600">
                <a:solidFill>
                  <a:schemeClr val="tx1"/>
                </a:solidFill>
                <a:latin typeface="Arial" panose="020B0604020202020204" pitchFamily="34" charset="0"/>
                <a:ea typeface="Arial Unicode MS" charset="0"/>
                <a:cs typeface="Arial Unicode MS" charset="0"/>
              </a:defRPr>
            </a:lvl9pPr>
          </a:lstStyle>
          <a:p>
            <a:pPr algn="ctr" defTabSz="410210" fontAlgn="auto">
              <a:spcBef>
                <a:spcPts val="0"/>
              </a:spcBef>
              <a:spcAft>
                <a:spcPts val="0"/>
              </a:spcAft>
            </a:pPr>
            <a:r>
              <a:rPr lang="en-GB" sz="1800" kern="0" dirty="0" smtClean="0">
                <a:solidFill>
                  <a:srgbClr val="00B050"/>
                </a:solidFill>
                <a:sym typeface="ZapfDingbats" charset="0"/>
              </a:rPr>
              <a:t>◉</a:t>
            </a:r>
            <a:endParaRPr lang="en-GB" sz="1800" kern="0" dirty="0" smtClean="0">
              <a:solidFill>
                <a:srgbClr val="00B050"/>
              </a:solidFill>
              <a:sym typeface="ZapfDingbats" charset="0"/>
            </a:endParaRPr>
          </a:p>
        </p:txBody>
      </p:sp>
      <p:sp>
        <p:nvSpPr>
          <p:cNvPr id="19" name="TextBox 26"/>
          <p:cNvSpPr txBox="1">
            <a:spLocks noChangeArrowheads="1"/>
          </p:cNvSpPr>
          <p:nvPr/>
        </p:nvSpPr>
        <p:spPr bwMode="auto">
          <a:xfrm>
            <a:off x="1155563" y="3412092"/>
            <a:ext cx="234317" cy="27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3600">
                <a:solidFill>
                  <a:schemeClr val="tx1"/>
                </a:solidFill>
                <a:latin typeface="Arial" panose="020B0604020202020204" pitchFamily="34" charset="0"/>
                <a:ea typeface="MS PGothic" panose="020B0600070205080204" charset="-128"/>
                <a:cs typeface="Arial Unicode MS" charset="0"/>
              </a:defRPr>
            </a:lvl1pPr>
            <a:lvl2pPr marL="742950" indent="-285750">
              <a:defRPr sz="3600">
                <a:solidFill>
                  <a:schemeClr val="tx1"/>
                </a:solidFill>
                <a:latin typeface="Arial" panose="020B0604020202020204" pitchFamily="34" charset="0"/>
                <a:ea typeface="Arial Unicode MS" charset="0"/>
                <a:cs typeface="Arial Unicode MS" charset="0"/>
              </a:defRPr>
            </a:lvl2pPr>
            <a:lvl3pPr marL="1143000" indent="-228600">
              <a:defRPr sz="3600">
                <a:solidFill>
                  <a:schemeClr val="tx1"/>
                </a:solidFill>
                <a:latin typeface="Arial" panose="020B0604020202020204" pitchFamily="34" charset="0"/>
                <a:ea typeface="Arial Unicode MS" charset="0"/>
                <a:cs typeface="Arial Unicode MS" charset="0"/>
              </a:defRPr>
            </a:lvl3pPr>
            <a:lvl4pPr marL="1600200" indent="-228600">
              <a:defRPr sz="3600">
                <a:solidFill>
                  <a:schemeClr val="tx1"/>
                </a:solidFill>
                <a:latin typeface="Arial" panose="020B0604020202020204" pitchFamily="34" charset="0"/>
                <a:ea typeface="Arial Unicode MS" charset="0"/>
                <a:cs typeface="Arial Unicode MS" charset="0"/>
              </a:defRPr>
            </a:lvl4pPr>
            <a:lvl5pPr marL="2057400" indent="-228600">
              <a:defRPr sz="3600">
                <a:solidFill>
                  <a:schemeClr val="tx1"/>
                </a:solidFill>
                <a:latin typeface="Arial" panose="020B0604020202020204" pitchFamily="34" charset="0"/>
                <a:ea typeface="Arial Unicode MS" charset="0"/>
                <a:cs typeface="Arial Unicode MS" charset="0"/>
              </a:defRPr>
            </a:lvl5pPr>
            <a:lvl6pPr marL="2514600" indent="-228600" eaLnBrk="0" fontAlgn="ctr" hangingPunct="0">
              <a:spcBef>
                <a:spcPct val="0"/>
              </a:spcBef>
              <a:spcAft>
                <a:spcPct val="0"/>
              </a:spcAft>
              <a:defRPr sz="3600">
                <a:solidFill>
                  <a:schemeClr val="tx1"/>
                </a:solidFill>
                <a:latin typeface="Arial" panose="020B0604020202020204" pitchFamily="34" charset="0"/>
                <a:ea typeface="Arial Unicode MS" charset="0"/>
                <a:cs typeface="Arial Unicode MS" charset="0"/>
              </a:defRPr>
            </a:lvl6pPr>
            <a:lvl7pPr marL="2971800" indent="-228600" eaLnBrk="0" fontAlgn="ctr" hangingPunct="0">
              <a:spcBef>
                <a:spcPct val="0"/>
              </a:spcBef>
              <a:spcAft>
                <a:spcPct val="0"/>
              </a:spcAft>
              <a:defRPr sz="3600">
                <a:solidFill>
                  <a:schemeClr val="tx1"/>
                </a:solidFill>
                <a:latin typeface="Arial" panose="020B0604020202020204" pitchFamily="34" charset="0"/>
                <a:ea typeface="Arial Unicode MS" charset="0"/>
                <a:cs typeface="Arial Unicode MS" charset="0"/>
              </a:defRPr>
            </a:lvl7pPr>
            <a:lvl8pPr marL="3429000" indent="-228600" eaLnBrk="0" fontAlgn="ctr" hangingPunct="0">
              <a:spcBef>
                <a:spcPct val="0"/>
              </a:spcBef>
              <a:spcAft>
                <a:spcPct val="0"/>
              </a:spcAft>
              <a:defRPr sz="3600">
                <a:solidFill>
                  <a:schemeClr val="tx1"/>
                </a:solidFill>
                <a:latin typeface="Arial" panose="020B0604020202020204" pitchFamily="34" charset="0"/>
                <a:ea typeface="Arial Unicode MS" charset="0"/>
                <a:cs typeface="Arial Unicode MS" charset="0"/>
              </a:defRPr>
            </a:lvl8pPr>
            <a:lvl9pPr marL="3886200" indent="-228600" eaLnBrk="0" fontAlgn="ctr" hangingPunct="0">
              <a:spcBef>
                <a:spcPct val="0"/>
              </a:spcBef>
              <a:spcAft>
                <a:spcPct val="0"/>
              </a:spcAft>
              <a:defRPr sz="3600">
                <a:solidFill>
                  <a:schemeClr val="tx1"/>
                </a:solidFill>
                <a:latin typeface="Arial" panose="020B0604020202020204" pitchFamily="34" charset="0"/>
                <a:ea typeface="Arial Unicode MS" charset="0"/>
                <a:cs typeface="Arial Unicode MS" charset="0"/>
              </a:defRPr>
            </a:lvl9pPr>
          </a:lstStyle>
          <a:p>
            <a:pPr algn="ctr" defTabSz="410210" fontAlgn="auto">
              <a:spcBef>
                <a:spcPts val="0"/>
              </a:spcBef>
              <a:spcAft>
                <a:spcPts val="0"/>
              </a:spcAft>
            </a:pPr>
            <a:r>
              <a:rPr lang="en-GB" sz="1800" kern="0" dirty="0" smtClean="0">
                <a:solidFill>
                  <a:srgbClr val="00B050"/>
                </a:solidFill>
                <a:sym typeface="ZapfDingbats" charset="0"/>
              </a:rPr>
              <a:t>◉</a:t>
            </a:r>
            <a:endParaRPr lang="en-GB" sz="1800" kern="0" dirty="0" smtClean="0">
              <a:solidFill>
                <a:srgbClr val="00B050"/>
              </a:solidFill>
              <a:sym typeface="ZapfDingbats" charset="0"/>
            </a:endParaRPr>
          </a:p>
        </p:txBody>
      </p:sp>
      <p:sp>
        <p:nvSpPr>
          <p:cNvPr id="20" name="TextBox 26"/>
          <p:cNvSpPr txBox="1">
            <a:spLocks noChangeArrowheads="1"/>
          </p:cNvSpPr>
          <p:nvPr/>
        </p:nvSpPr>
        <p:spPr bwMode="auto">
          <a:xfrm flipH="1">
            <a:off x="1596019" y="3712789"/>
            <a:ext cx="213597" cy="27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3600">
                <a:solidFill>
                  <a:schemeClr val="tx1"/>
                </a:solidFill>
                <a:latin typeface="Arial" panose="020B0604020202020204" pitchFamily="34" charset="0"/>
                <a:ea typeface="MS PGothic" panose="020B0600070205080204" charset="-128"/>
                <a:cs typeface="Arial Unicode MS" charset="0"/>
              </a:defRPr>
            </a:lvl1pPr>
            <a:lvl2pPr marL="742950" indent="-285750">
              <a:defRPr sz="3600">
                <a:solidFill>
                  <a:schemeClr val="tx1"/>
                </a:solidFill>
                <a:latin typeface="Arial" panose="020B0604020202020204" pitchFamily="34" charset="0"/>
                <a:ea typeface="Arial Unicode MS" charset="0"/>
                <a:cs typeface="Arial Unicode MS" charset="0"/>
              </a:defRPr>
            </a:lvl2pPr>
            <a:lvl3pPr marL="1143000" indent="-228600">
              <a:defRPr sz="3600">
                <a:solidFill>
                  <a:schemeClr val="tx1"/>
                </a:solidFill>
                <a:latin typeface="Arial" panose="020B0604020202020204" pitchFamily="34" charset="0"/>
                <a:ea typeface="Arial Unicode MS" charset="0"/>
                <a:cs typeface="Arial Unicode MS" charset="0"/>
              </a:defRPr>
            </a:lvl3pPr>
            <a:lvl4pPr marL="1600200" indent="-228600">
              <a:defRPr sz="3600">
                <a:solidFill>
                  <a:schemeClr val="tx1"/>
                </a:solidFill>
                <a:latin typeface="Arial" panose="020B0604020202020204" pitchFamily="34" charset="0"/>
                <a:ea typeface="Arial Unicode MS" charset="0"/>
                <a:cs typeface="Arial Unicode MS" charset="0"/>
              </a:defRPr>
            </a:lvl4pPr>
            <a:lvl5pPr marL="2057400" indent="-228600">
              <a:defRPr sz="3600">
                <a:solidFill>
                  <a:schemeClr val="tx1"/>
                </a:solidFill>
                <a:latin typeface="Arial" panose="020B0604020202020204" pitchFamily="34" charset="0"/>
                <a:ea typeface="Arial Unicode MS" charset="0"/>
                <a:cs typeface="Arial Unicode MS" charset="0"/>
              </a:defRPr>
            </a:lvl5pPr>
            <a:lvl6pPr marL="2514600" indent="-228600" eaLnBrk="0" fontAlgn="ctr" hangingPunct="0">
              <a:spcBef>
                <a:spcPct val="0"/>
              </a:spcBef>
              <a:spcAft>
                <a:spcPct val="0"/>
              </a:spcAft>
              <a:defRPr sz="3600">
                <a:solidFill>
                  <a:schemeClr val="tx1"/>
                </a:solidFill>
                <a:latin typeface="Arial" panose="020B0604020202020204" pitchFamily="34" charset="0"/>
                <a:ea typeface="Arial Unicode MS" charset="0"/>
                <a:cs typeface="Arial Unicode MS" charset="0"/>
              </a:defRPr>
            </a:lvl6pPr>
            <a:lvl7pPr marL="2971800" indent="-228600" eaLnBrk="0" fontAlgn="ctr" hangingPunct="0">
              <a:spcBef>
                <a:spcPct val="0"/>
              </a:spcBef>
              <a:spcAft>
                <a:spcPct val="0"/>
              </a:spcAft>
              <a:defRPr sz="3600">
                <a:solidFill>
                  <a:schemeClr val="tx1"/>
                </a:solidFill>
                <a:latin typeface="Arial" panose="020B0604020202020204" pitchFamily="34" charset="0"/>
                <a:ea typeface="Arial Unicode MS" charset="0"/>
                <a:cs typeface="Arial Unicode MS" charset="0"/>
              </a:defRPr>
            </a:lvl7pPr>
            <a:lvl8pPr marL="3429000" indent="-228600" eaLnBrk="0" fontAlgn="ctr" hangingPunct="0">
              <a:spcBef>
                <a:spcPct val="0"/>
              </a:spcBef>
              <a:spcAft>
                <a:spcPct val="0"/>
              </a:spcAft>
              <a:defRPr sz="3600">
                <a:solidFill>
                  <a:schemeClr val="tx1"/>
                </a:solidFill>
                <a:latin typeface="Arial" panose="020B0604020202020204" pitchFamily="34" charset="0"/>
                <a:ea typeface="Arial Unicode MS" charset="0"/>
                <a:cs typeface="Arial Unicode MS" charset="0"/>
              </a:defRPr>
            </a:lvl8pPr>
            <a:lvl9pPr marL="3886200" indent="-228600" eaLnBrk="0" fontAlgn="ctr" hangingPunct="0">
              <a:spcBef>
                <a:spcPct val="0"/>
              </a:spcBef>
              <a:spcAft>
                <a:spcPct val="0"/>
              </a:spcAft>
              <a:defRPr sz="3600">
                <a:solidFill>
                  <a:schemeClr val="tx1"/>
                </a:solidFill>
                <a:latin typeface="Arial" panose="020B0604020202020204" pitchFamily="34" charset="0"/>
                <a:ea typeface="Arial Unicode MS" charset="0"/>
                <a:cs typeface="Arial Unicode MS" charset="0"/>
              </a:defRPr>
            </a:lvl9pPr>
          </a:lstStyle>
          <a:p>
            <a:pPr algn="ctr" defTabSz="410210" fontAlgn="auto">
              <a:spcBef>
                <a:spcPts val="0"/>
              </a:spcBef>
              <a:spcAft>
                <a:spcPts val="0"/>
              </a:spcAft>
            </a:pPr>
            <a:r>
              <a:rPr lang="en-GB" sz="1800" kern="0" dirty="0" smtClean="0">
                <a:solidFill>
                  <a:srgbClr val="00B050"/>
                </a:solidFill>
                <a:sym typeface="ZapfDingbats" charset="0"/>
              </a:rPr>
              <a:t>◉</a:t>
            </a:r>
            <a:endParaRPr lang="en-GB" sz="1800" kern="0" dirty="0" smtClean="0">
              <a:solidFill>
                <a:srgbClr val="00B050"/>
              </a:solidFill>
              <a:sym typeface="ZapfDingbats" charset="0"/>
            </a:endParaRPr>
          </a:p>
        </p:txBody>
      </p:sp>
      <p:sp>
        <p:nvSpPr>
          <p:cNvPr id="23" name="TextBox 26"/>
          <p:cNvSpPr txBox="1">
            <a:spLocks noChangeArrowheads="1"/>
          </p:cNvSpPr>
          <p:nvPr/>
        </p:nvSpPr>
        <p:spPr bwMode="auto">
          <a:xfrm>
            <a:off x="7770774" y="3876148"/>
            <a:ext cx="234317" cy="27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3600">
                <a:solidFill>
                  <a:schemeClr val="tx1"/>
                </a:solidFill>
                <a:latin typeface="Arial" panose="020B0604020202020204" pitchFamily="34" charset="0"/>
                <a:ea typeface="MS PGothic" panose="020B0600070205080204" charset="-128"/>
                <a:cs typeface="Arial Unicode MS" charset="0"/>
              </a:defRPr>
            </a:lvl1pPr>
            <a:lvl2pPr marL="742950" indent="-285750">
              <a:defRPr sz="3600">
                <a:solidFill>
                  <a:schemeClr val="tx1"/>
                </a:solidFill>
                <a:latin typeface="Arial" panose="020B0604020202020204" pitchFamily="34" charset="0"/>
                <a:ea typeface="Arial Unicode MS" charset="0"/>
                <a:cs typeface="Arial Unicode MS" charset="0"/>
              </a:defRPr>
            </a:lvl2pPr>
            <a:lvl3pPr marL="1143000" indent="-228600">
              <a:defRPr sz="3600">
                <a:solidFill>
                  <a:schemeClr val="tx1"/>
                </a:solidFill>
                <a:latin typeface="Arial" panose="020B0604020202020204" pitchFamily="34" charset="0"/>
                <a:ea typeface="Arial Unicode MS" charset="0"/>
                <a:cs typeface="Arial Unicode MS" charset="0"/>
              </a:defRPr>
            </a:lvl3pPr>
            <a:lvl4pPr marL="1600200" indent="-228600">
              <a:defRPr sz="3600">
                <a:solidFill>
                  <a:schemeClr val="tx1"/>
                </a:solidFill>
                <a:latin typeface="Arial" panose="020B0604020202020204" pitchFamily="34" charset="0"/>
                <a:ea typeface="Arial Unicode MS" charset="0"/>
                <a:cs typeface="Arial Unicode MS" charset="0"/>
              </a:defRPr>
            </a:lvl4pPr>
            <a:lvl5pPr marL="2057400" indent="-228600">
              <a:defRPr sz="3600">
                <a:solidFill>
                  <a:schemeClr val="tx1"/>
                </a:solidFill>
                <a:latin typeface="Arial" panose="020B0604020202020204" pitchFamily="34" charset="0"/>
                <a:ea typeface="Arial Unicode MS" charset="0"/>
                <a:cs typeface="Arial Unicode MS" charset="0"/>
              </a:defRPr>
            </a:lvl5pPr>
            <a:lvl6pPr marL="2514600" indent="-228600" eaLnBrk="0" fontAlgn="ctr" hangingPunct="0">
              <a:spcBef>
                <a:spcPct val="0"/>
              </a:spcBef>
              <a:spcAft>
                <a:spcPct val="0"/>
              </a:spcAft>
              <a:defRPr sz="3600">
                <a:solidFill>
                  <a:schemeClr val="tx1"/>
                </a:solidFill>
                <a:latin typeface="Arial" panose="020B0604020202020204" pitchFamily="34" charset="0"/>
                <a:ea typeface="Arial Unicode MS" charset="0"/>
                <a:cs typeface="Arial Unicode MS" charset="0"/>
              </a:defRPr>
            </a:lvl6pPr>
            <a:lvl7pPr marL="2971800" indent="-228600" eaLnBrk="0" fontAlgn="ctr" hangingPunct="0">
              <a:spcBef>
                <a:spcPct val="0"/>
              </a:spcBef>
              <a:spcAft>
                <a:spcPct val="0"/>
              </a:spcAft>
              <a:defRPr sz="3600">
                <a:solidFill>
                  <a:schemeClr val="tx1"/>
                </a:solidFill>
                <a:latin typeface="Arial" panose="020B0604020202020204" pitchFamily="34" charset="0"/>
                <a:ea typeface="Arial Unicode MS" charset="0"/>
                <a:cs typeface="Arial Unicode MS" charset="0"/>
              </a:defRPr>
            </a:lvl7pPr>
            <a:lvl8pPr marL="3429000" indent="-228600" eaLnBrk="0" fontAlgn="ctr" hangingPunct="0">
              <a:spcBef>
                <a:spcPct val="0"/>
              </a:spcBef>
              <a:spcAft>
                <a:spcPct val="0"/>
              </a:spcAft>
              <a:defRPr sz="3600">
                <a:solidFill>
                  <a:schemeClr val="tx1"/>
                </a:solidFill>
                <a:latin typeface="Arial" panose="020B0604020202020204" pitchFamily="34" charset="0"/>
                <a:ea typeface="Arial Unicode MS" charset="0"/>
                <a:cs typeface="Arial Unicode MS" charset="0"/>
              </a:defRPr>
            </a:lvl8pPr>
            <a:lvl9pPr marL="3886200" indent="-228600" eaLnBrk="0" fontAlgn="ctr" hangingPunct="0">
              <a:spcBef>
                <a:spcPct val="0"/>
              </a:spcBef>
              <a:spcAft>
                <a:spcPct val="0"/>
              </a:spcAft>
              <a:defRPr sz="3600">
                <a:solidFill>
                  <a:schemeClr val="tx1"/>
                </a:solidFill>
                <a:latin typeface="Arial" panose="020B0604020202020204" pitchFamily="34" charset="0"/>
                <a:ea typeface="Arial Unicode MS" charset="0"/>
                <a:cs typeface="Arial Unicode MS" charset="0"/>
              </a:defRPr>
            </a:lvl9pPr>
          </a:lstStyle>
          <a:p>
            <a:pPr algn="ctr" defTabSz="410210" fontAlgn="auto">
              <a:spcBef>
                <a:spcPts val="0"/>
              </a:spcBef>
              <a:spcAft>
                <a:spcPts val="0"/>
              </a:spcAft>
            </a:pPr>
            <a:r>
              <a:rPr lang="en-GB" sz="1800" kern="0" dirty="0" smtClean="0">
                <a:solidFill>
                  <a:srgbClr val="00B050"/>
                </a:solidFill>
                <a:sym typeface="ZapfDingbats" charset="0"/>
              </a:rPr>
              <a:t>◉</a:t>
            </a:r>
            <a:endParaRPr lang="en-GB" sz="1800" kern="0" dirty="0" smtClean="0">
              <a:solidFill>
                <a:srgbClr val="00B050"/>
              </a:solidFill>
              <a:sym typeface="ZapfDingbats" charset="0"/>
            </a:endParaRPr>
          </a:p>
        </p:txBody>
      </p:sp>
      <p:sp>
        <p:nvSpPr>
          <p:cNvPr id="27" name="TextBox 26"/>
          <p:cNvSpPr txBox="1">
            <a:spLocks noChangeArrowheads="1"/>
          </p:cNvSpPr>
          <p:nvPr/>
        </p:nvSpPr>
        <p:spPr bwMode="auto">
          <a:xfrm>
            <a:off x="6929971" y="3847110"/>
            <a:ext cx="234317" cy="27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3600">
                <a:solidFill>
                  <a:schemeClr val="tx1"/>
                </a:solidFill>
                <a:latin typeface="Arial" panose="020B0604020202020204" pitchFamily="34" charset="0"/>
                <a:ea typeface="MS PGothic" panose="020B0600070205080204" charset="-128"/>
                <a:cs typeface="Arial Unicode MS" charset="0"/>
              </a:defRPr>
            </a:lvl1pPr>
            <a:lvl2pPr marL="742950" indent="-285750">
              <a:defRPr sz="3600">
                <a:solidFill>
                  <a:schemeClr val="tx1"/>
                </a:solidFill>
                <a:latin typeface="Arial" panose="020B0604020202020204" pitchFamily="34" charset="0"/>
                <a:ea typeface="Arial Unicode MS" charset="0"/>
                <a:cs typeface="Arial Unicode MS" charset="0"/>
              </a:defRPr>
            </a:lvl2pPr>
            <a:lvl3pPr marL="1143000" indent="-228600">
              <a:defRPr sz="3600">
                <a:solidFill>
                  <a:schemeClr val="tx1"/>
                </a:solidFill>
                <a:latin typeface="Arial" panose="020B0604020202020204" pitchFamily="34" charset="0"/>
                <a:ea typeface="Arial Unicode MS" charset="0"/>
                <a:cs typeface="Arial Unicode MS" charset="0"/>
              </a:defRPr>
            </a:lvl3pPr>
            <a:lvl4pPr marL="1600200" indent="-228600">
              <a:defRPr sz="3600">
                <a:solidFill>
                  <a:schemeClr val="tx1"/>
                </a:solidFill>
                <a:latin typeface="Arial" panose="020B0604020202020204" pitchFamily="34" charset="0"/>
                <a:ea typeface="Arial Unicode MS" charset="0"/>
                <a:cs typeface="Arial Unicode MS" charset="0"/>
              </a:defRPr>
            </a:lvl4pPr>
            <a:lvl5pPr marL="2057400" indent="-228600">
              <a:defRPr sz="3600">
                <a:solidFill>
                  <a:schemeClr val="tx1"/>
                </a:solidFill>
                <a:latin typeface="Arial" panose="020B0604020202020204" pitchFamily="34" charset="0"/>
                <a:ea typeface="Arial Unicode MS" charset="0"/>
                <a:cs typeface="Arial Unicode MS" charset="0"/>
              </a:defRPr>
            </a:lvl5pPr>
            <a:lvl6pPr marL="2514600" indent="-228600" eaLnBrk="0" fontAlgn="ctr" hangingPunct="0">
              <a:spcBef>
                <a:spcPct val="0"/>
              </a:spcBef>
              <a:spcAft>
                <a:spcPct val="0"/>
              </a:spcAft>
              <a:defRPr sz="3600">
                <a:solidFill>
                  <a:schemeClr val="tx1"/>
                </a:solidFill>
                <a:latin typeface="Arial" panose="020B0604020202020204" pitchFamily="34" charset="0"/>
                <a:ea typeface="Arial Unicode MS" charset="0"/>
                <a:cs typeface="Arial Unicode MS" charset="0"/>
              </a:defRPr>
            </a:lvl6pPr>
            <a:lvl7pPr marL="2971800" indent="-228600" eaLnBrk="0" fontAlgn="ctr" hangingPunct="0">
              <a:spcBef>
                <a:spcPct val="0"/>
              </a:spcBef>
              <a:spcAft>
                <a:spcPct val="0"/>
              </a:spcAft>
              <a:defRPr sz="3600">
                <a:solidFill>
                  <a:schemeClr val="tx1"/>
                </a:solidFill>
                <a:latin typeface="Arial" panose="020B0604020202020204" pitchFamily="34" charset="0"/>
                <a:ea typeface="Arial Unicode MS" charset="0"/>
                <a:cs typeface="Arial Unicode MS" charset="0"/>
              </a:defRPr>
            </a:lvl7pPr>
            <a:lvl8pPr marL="3429000" indent="-228600" eaLnBrk="0" fontAlgn="ctr" hangingPunct="0">
              <a:spcBef>
                <a:spcPct val="0"/>
              </a:spcBef>
              <a:spcAft>
                <a:spcPct val="0"/>
              </a:spcAft>
              <a:defRPr sz="3600">
                <a:solidFill>
                  <a:schemeClr val="tx1"/>
                </a:solidFill>
                <a:latin typeface="Arial" panose="020B0604020202020204" pitchFamily="34" charset="0"/>
                <a:ea typeface="Arial Unicode MS" charset="0"/>
                <a:cs typeface="Arial Unicode MS" charset="0"/>
              </a:defRPr>
            </a:lvl8pPr>
            <a:lvl9pPr marL="3886200" indent="-228600" eaLnBrk="0" fontAlgn="ctr" hangingPunct="0">
              <a:spcBef>
                <a:spcPct val="0"/>
              </a:spcBef>
              <a:spcAft>
                <a:spcPct val="0"/>
              </a:spcAft>
              <a:defRPr sz="3600">
                <a:solidFill>
                  <a:schemeClr val="tx1"/>
                </a:solidFill>
                <a:latin typeface="Arial" panose="020B0604020202020204" pitchFamily="34" charset="0"/>
                <a:ea typeface="Arial Unicode MS" charset="0"/>
                <a:cs typeface="Arial Unicode MS" charset="0"/>
              </a:defRPr>
            </a:lvl9pPr>
          </a:lstStyle>
          <a:p>
            <a:pPr algn="ctr" defTabSz="410210" fontAlgn="auto">
              <a:spcBef>
                <a:spcPts val="0"/>
              </a:spcBef>
              <a:spcAft>
                <a:spcPts val="0"/>
              </a:spcAft>
            </a:pPr>
            <a:r>
              <a:rPr lang="en-GB" sz="1800" kern="0" dirty="0" smtClean="0">
                <a:solidFill>
                  <a:srgbClr val="CC0000"/>
                </a:solidFill>
                <a:sym typeface="ZapfDingbats" charset="0"/>
              </a:rPr>
              <a:t>◉</a:t>
            </a:r>
            <a:endParaRPr lang="en-GB" sz="1800" kern="0" dirty="0" smtClean="0">
              <a:solidFill>
                <a:srgbClr val="CC0000"/>
              </a:solidFill>
              <a:sym typeface="ZapfDingbats" charset="0"/>
            </a:endParaRPr>
          </a:p>
        </p:txBody>
      </p:sp>
      <p:sp>
        <p:nvSpPr>
          <p:cNvPr id="4" name="文本框 3"/>
          <p:cNvSpPr txBox="1"/>
          <p:nvPr/>
        </p:nvSpPr>
        <p:spPr>
          <a:xfrm>
            <a:off x="35445" y="4339545"/>
            <a:ext cx="2493114" cy="1324714"/>
          </a:xfrm>
          <a:prstGeom prst="round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wrap="none" rtlCol="0">
            <a:spAutoFit/>
          </a:bodyPr>
          <a:lstStyle/>
          <a:p>
            <a:r>
              <a:rPr lang="en-US" altLang="zh-CN" sz="1800" dirty="0" smtClean="0">
                <a:solidFill>
                  <a:srgbClr val="0070C0"/>
                </a:solidFill>
                <a:latin typeface="Arial" panose="020B0604020202020204" pitchFamily="34" charset="0"/>
                <a:cs typeface="Arial" panose="020B0604020202020204" pitchFamily="34" charset="0"/>
              </a:rPr>
              <a:t>USA</a:t>
            </a:r>
            <a:endParaRPr lang="en-US" altLang="zh-CN" sz="1800" dirty="0" smtClean="0">
              <a:solidFill>
                <a:srgbClr val="0070C0"/>
              </a:solidFill>
              <a:latin typeface="Arial" panose="020B0604020202020204" pitchFamily="34" charset="0"/>
              <a:cs typeface="Arial" panose="020B0604020202020204" pitchFamily="34" charset="0"/>
            </a:endParaRPr>
          </a:p>
          <a:p>
            <a:pPr lvl="0"/>
            <a:r>
              <a:rPr lang="en-US" altLang="zh-CN" sz="1800" dirty="0">
                <a:solidFill>
                  <a:srgbClr val="0070C0"/>
                </a:solidFill>
                <a:latin typeface="Arial" panose="020B0604020202020204" pitchFamily="34" charset="0"/>
                <a:cs typeface="Arial" panose="020B0604020202020204" pitchFamily="34" charset="0"/>
              </a:rPr>
              <a:t>&gt;</a:t>
            </a:r>
            <a:r>
              <a:rPr lang="en-US" altLang="zh-CN" sz="1800" dirty="0" smtClean="0">
                <a:solidFill>
                  <a:srgbClr val="0070C0"/>
                </a:solidFill>
                <a:latin typeface="Arial" panose="020B0604020202020204" pitchFamily="34" charset="0"/>
                <a:cs typeface="Arial" panose="020B0604020202020204" pitchFamily="34" charset="0"/>
              </a:rPr>
              <a:t>1000 </a:t>
            </a:r>
            <a:r>
              <a:rPr lang="en-US" altLang="zh-CN" sz="1800" dirty="0" err="1" smtClean="0">
                <a:solidFill>
                  <a:srgbClr val="0070C0"/>
                </a:solidFill>
                <a:latin typeface="Arial" panose="020B0604020202020204" pitchFamily="34" charset="0"/>
                <a:cs typeface="Arial" panose="020B0604020202020204" pitchFamily="34" charset="0"/>
              </a:rPr>
              <a:t>cavties</a:t>
            </a:r>
            <a:endParaRPr lang="zh-CN" altLang="en-US" sz="1800" dirty="0">
              <a:solidFill>
                <a:srgbClr val="0070C0"/>
              </a:solidFill>
              <a:latin typeface="Arial" panose="020B0604020202020204" pitchFamily="34" charset="0"/>
              <a:cs typeface="Arial" panose="020B0604020202020204" pitchFamily="34" charset="0"/>
            </a:endParaRPr>
          </a:p>
          <a:p>
            <a:r>
              <a:rPr lang="en-US" altLang="zh-CN" sz="1800" dirty="0" smtClean="0">
                <a:solidFill>
                  <a:srgbClr val="0070C0"/>
                </a:solidFill>
                <a:latin typeface="Arial" panose="020B0604020202020204" pitchFamily="34" charset="0"/>
                <a:cs typeface="Arial" panose="020B0604020202020204" pitchFamily="34" charset="0"/>
              </a:rPr>
              <a:t>LCLS-II, FRIB, SNS, </a:t>
            </a:r>
            <a:endParaRPr lang="en-US" altLang="zh-CN" sz="1800" dirty="0" smtClean="0">
              <a:solidFill>
                <a:srgbClr val="0070C0"/>
              </a:solidFill>
              <a:latin typeface="Arial" panose="020B0604020202020204" pitchFamily="34" charset="0"/>
              <a:cs typeface="Arial" panose="020B0604020202020204" pitchFamily="34" charset="0"/>
            </a:endParaRPr>
          </a:p>
          <a:p>
            <a:r>
              <a:rPr lang="en-US" altLang="zh-CN" sz="1800" dirty="0" smtClean="0">
                <a:solidFill>
                  <a:srgbClr val="0070C0"/>
                </a:solidFill>
                <a:latin typeface="Arial" panose="020B0604020202020204" pitchFamily="34" charset="0"/>
                <a:cs typeface="Arial" panose="020B0604020202020204" pitchFamily="34" charset="0"/>
              </a:rPr>
              <a:t>CEBAF,…</a:t>
            </a:r>
            <a:endParaRPr lang="en-US" altLang="zh-CN" sz="1800" dirty="0" smtClean="0">
              <a:solidFill>
                <a:srgbClr val="0070C0"/>
              </a:solidFill>
              <a:latin typeface="Arial" panose="020B0604020202020204" pitchFamily="34" charset="0"/>
              <a:cs typeface="Arial" panose="020B0604020202020204" pitchFamily="34" charset="0"/>
            </a:endParaRPr>
          </a:p>
        </p:txBody>
      </p:sp>
      <p:sp>
        <p:nvSpPr>
          <p:cNvPr id="30" name="文本框 29"/>
          <p:cNvSpPr txBox="1"/>
          <p:nvPr/>
        </p:nvSpPr>
        <p:spPr>
          <a:xfrm>
            <a:off x="3277133" y="4870874"/>
            <a:ext cx="2150214" cy="1324714"/>
          </a:xfrm>
          <a:prstGeom prst="round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wrap="none" rtlCol="0">
            <a:spAutoFit/>
          </a:bodyPr>
          <a:lstStyle/>
          <a:p>
            <a:r>
              <a:rPr lang="en-US" altLang="zh-CN" sz="1800" dirty="0" smtClean="0">
                <a:solidFill>
                  <a:srgbClr val="0070C0"/>
                </a:solidFill>
                <a:latin typeface="Arial" panose="020B0604020202020204" pitchFamily="34" charset="0"/>
                <a:cs typeface="Arial" panose="020B0604020202020204" pitchFamily="34" charset="0"/>
              </a:rPr>
              <a:t>Europe</a:t>
            </a:r>
            <a:endParaRPr lang="en-US" altLang="zh-CN" sz="1800" dirty="0" smtClean="0">
              <a:solidFill>
                <a:srgbClr val="0070C0"/>
              </a:solidFill>
              <a:latin typeface="Arial" panose="020B0604020202020204" pitchFamily="34" charset="0"/>
              <a:cs typeface="Arial" panose="020B0604020202020204" pitchFamily="34" charset="0"/>
            </a:endParaRPr>
          </a:p>
          <a:p>
            <a:pPr lvl="0"/>
            <a:r>
              <a:rPr lang="en-US" altLang="zh-CN" sz="1800" dirty="0" smtClean="0">
                <a:solidFill>
                  <a:srgbClr val="0070C0"/>
                </a:solidFill>
                <a:latin typeface="Arial" panose="020B0604020202020204" pitchFamily="34" charset="0"/>
                <a:cs typeface="Arial" panose="020B0604020202020204" pitchFamily="34" charset="0"/>
              </a:rPr>
              <a:t>&gt;1000 cavities</a:t>
            </a:r>
            <a:endParaRPr lang="en-US" altLang="zh-CN" sz="1800" dirty="0">
              <a:solidFill>
                <a:srgbClr val="0070C0"/>
              </a:solidFill>
              <a:latin typeface="Arial" panose="020B0604020202020204" pitchFamily="34" charset="0"/>
              <a:cs typeface="Arial" panose="020B0604020202020204" pitchFamily="34" charset="0"/>
            </a:endParaRPr>
          </a:p>
          <a:p>
            <a:pPr lvl="0"/>
            <a:r>
              <a:rPr lang="en-US" altLang="zh-CN" sz="1800" dirty="0" smtClean="0">
                <a:solidFill>
                  <a:srgbClr val="0070C0"/>
                </a:solidFill>
                <a:latin typeface="Arial" panose="020B0604020202020204" pitchFamily="34" charset="0"/>
                <a:cs typeface="Arial" panose="020B0604020202020204" pitchFamily="34" charset="0"/>
              </a:rPr>
              <a:t>EXFEL, ISOLDE, </a:t>
            </a:r>
            <a:endParaRPr lang="en-US" altLang="zh-CN" sz="1800" dirty="0" smtClean="0">
              <a:solidFill>
                <a:srgbClr val="0070C0"/>
              </a:solidFill>
              <a:latin typeface="Arial" panose="020B0604020202020204" pitchFamily="34" charset="0"/>
              <a:cs typeface="Arial" panose="020B0604020202020204" pitchFamily="34" charset="0"/>
            </a:endParaRPr>
          </a:p>
          <a:p>
            <a:pPr lvl="0"/>
            <a:r>
              <a:rPr lang="en-US" altLang="zh-CN" sz="1800" dirty="0" smtClean="0">
                <a:solidFill>
                  <a:srgbClr val="0070C0"/>
                </a:solidFill>
                <a:latin typeface="Arial" panose="020B0604020202020204" pitchFamily="34" charset="0"/>
                <a:cs typeface="Arial" panose="020B0604020202020204" pitchFamily="34" charset="0"/>
              </a:rPr>
              <a:t>Flash, …</a:t>
            </a:r>
            <a:endParaRPr lang="zh-CN" altLang="en-US" sz="1800" dirty="0">
              <a:solidFill>
                <a:srgbClr val="0070C0"/>
              </a:solidFill>
              <a:latin typeface="Arial" panose="020B0604020202020204" pitchFamily="34" charset="0"/>
              <a:cs typeface="Arial" panose="020B0604020202020204" pitchFamily="34" charset="0"/>
            </a:endParaRPr>
          </a:p>
        </p:txBody>
      </p:sp>
      <p:sp>
        <p:nvSpPr>
          <p:cNvPr id="31" name="文本框 30"/>
          <p:cNvSpPr txBox="1"/>
          <p:nvPr/>
        </p:nvSpPr>
        <p:spPr>
          <a:xfrm>
            <a:off x="22187" y="3163528"/>
            <a:ext cx="1266748" cy="713028"/>
          </a:xfrm>
          <a:prstGeom prst="roundRect">
            <a:avLst/>
          </a:prstGeom>
          <a:solidFill>
            <a:schemeClr val="lt1">
              <a:alpha val="70000"/>
            </a:schemeClr>
          </a:solidFill>
          <a:ln>
            <a:solidFill>
              <a:srgbClr val="00B05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altLang="zh-CN" sz="1800" dirty="0" smtClean="0">
                <a:solidFill>
                  <a:srgbClr val="00B050"/>
                </a:solidFill>
                <a:latin typeface="Arial" panose="020B0604020202020204" pitchFamily="34" charset="0"/>
                <a:cs typeface="Arial" panose="020B0604020202020204" pitchFamily="34" charset="0"/>
              </a:rPr>
              <a:t>FNAL</a:t>
            </a:r>
            <a:endParaRPr lang="en-US" altLang="zh-CN" sz="1800" dirty="0" smtClean="0">
              <a:solidFill>
                <a:srgbClr val="00B050"/>
              </a:solidFill>
              <a:latin typeface="Arial" panose="020B0604020202020204" pitchFamily="34" charset="0"/>
              <a:cs typeface="Arial" panose="020B0604020202020204" pitchFamily="34" charset="0"/>
            </a:endParaRPr>
          </a:p>
          <a:p>
            <a:r>
              <a:rPr lang="en-US" altLang="zh-CN" sz="1800" dirty="0" smtClean="0">
                <a:solidFill>
                  <a:srgbClr val="00B050"/>
                </a:solidFill>
                <a:latin typeface="Arial" panose="020B0604020202020204" pitchFamily="34" charset="0"/>
                <a:cs typeface="Arial" panose="020B0604020202020204" pitchFamily="34" charset="0"/>
              </a:rPr>
              <a:t>500 </a:t>
            </a:r>
            <a:r>
              <a:rPr lang="en-US" altLang="zh-CN" sz="1800" dirty="0" err="1">
                <a:solidFill>
                  <a:srgbClr val="00B050"/>
                </a:solidFill>
                <a:latin typeface="Arial" panose="020B0604020202020204" pitchFamily="34" charset="0"/>
                <a:cs typeface="Arial" panose="020B0604020202020204" pitchFamily="34" charset="0"/>
              </a:rPr>
              <a:t>c</a:t>
            </a:r>
            <a:r>
              <a:rPr lang="en-US" altLang="zh-CN" sz="1800" dirty="0" err="1" smtClean="0">
                <a:solidFill>
                  <a:srgbClr val="00B050"/>
                </a:solidFill>
                <a:latin typeface="Arial" panose="020B0604020202020204" pitchFamily="34" charset="0"/>
                <a:cs typeface="Arial" panose="020B0604020202020204" pitchFamily="34" charset="0"/>
              </a:rPr>
              <a:t>av</a:t>
            </a:r>
            <a:r>
              <a:rPr lang="en-US" altLang="zh-CN" sz="1800" dirty="0" smtClean="0">
                <a:solidFill>
                  <a:srgbClr val="00B050"/>
                </a:solidFill>
                <a:latin typeface="Arial" panose="020B0604020202020204" pitchFamily="34" charset="0"/>
                <a:cs typeface="Arial" panose="020B0604020202020204" pitchFamily="34" charset="0"/>
              </a:rPr>
              <a:t>/y</a:t>
            </a:r>
            <a:endParaRPr lang="zh-CN" altLang="en-US" sz="1800" dirty="0">
              <a:solidFill>
                <a:srgbClr val="00B050"/>
              </a:solidFill>
              <a:latin typeface="Arial" panose="020B0604020202020204" pitchFamily="34" charset="0"/>
              <a:cs typeface="Arial" panose="020B0604020202020204" pitchFamily="34" charset="0"/>
            </a:endParaRPr>
          </a:p>
        </p:txBody>
      </p:sp>
      <p:sp>
        <p:nvSpPr>
          <p:cNvPr id="32" name="文本框 31"/>
          <p:cNvSpPr txBox="1"/>
          <p:nvPr/>
        </p:nvSpPr>
        <p:spPr>
          <a:xfrm>
            <a:off x="1750379" y="3217967"/>
            <a:ext cx="1266748" cy="713028"/>
          </a:xfrm>
          <a:prstGeom prst="roundRect">
            <a:avLst/>
          </a:prstGeom>
          <a:solidFill>
            <a:schemeClr val="lt1">
              <a:alpha val="70000"/>
            </a:schemeClr>
          </a:solidFill>
          <a:ln>
            <a:solidFill>
              <a:srgbClr val="00B05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altLang="zh-CN" sz="1800" dirty="0" err="1" smtClean="0">
                <a:solidFill>
                  <a:srgbClr val="00B050"/>
                </a:solidFill>
                <a:latin typeface="Arial" panose="020B0604020202020204" pitchFamily="34" charset="0"/>
                <a:cs typeface="Arial" panose="020B0604020202020204" pitchFamily="34" charset="0"/>
              </a:rPr>
              <a:t>JLab</a:t>
            </a:r>
            <a:endParaRPr lang="en-US" altLang="zh-CN" sz="1800" dirty="0" smtClean="0">
              <a:solidFill>
                <a:srgbClr val="00B050"/>
              </a:solidFill>
              <a:latin typeface="Arial" panose="020B0604020202020204" pitchFamily="34" charset="0"/>
              <a:cs typeface="Arial" panose="020B0604020202020204" pitchFamily="34" charset="0"/>
            </a:endParaRPr>
          </a:p>
          <a:p>
            <a:r>
              <a:rPr lang="en-US" altLang="zh-CN" sz="1800" dirty="0" smtClean="0">
                <a:solidFill>
                  <a:srgbClr val="00B050"/>
                </a:solidFill>
                <a:latin typeface="Arial" panose="020B0604020202020204" pitchFamily="34" charset="0"/>
                <a:cs typeface="Arial" panose="020B0604020202020204" pitchFamily="34" charset="0"/>
              </a:rPr>
              <a:t>300 </a:t>
            </a:r>
            <a:r>
              <a:rPr lang="en-US" altLang="zh-CN" sz="1800" dirty="0" err="1">
                <a:solidFill>
                  <a:srgbClr val="00B050"/>
                </a:solidFill>
                <a:latin typeface="Arial" panose="020B0604020202020204" pitchFamily="34" charset="0"/>
                <a:cs typeface="Arial" panose="020B0604020202020204" pitchFamily="34" charset="0"/>
              </a:rPr>
              <a:t>c</a:t>
            </a:r>
            <a:r>
              <a:rPr lang="en-US" altLang="zh-CN" sz="1800" dirty="0" err="1" smtClean="0">
                <a:solidFill>
                  <a:srgbClr val="00B050"/>
                </a:solidFill>
                <a:latin typeface="Arial" panose="020B0604020202020204" pitchFamily="34" charset="0"/>
                <a:cs typeface="Arial" panose="020B0604020202020204" pitchFamily="34" charset="0"/>
              </a:rPr>
              <a:t>av</a:t>
            </a:r>
            <a:r>
              <a:rPr lang="en-US" altLang="zh-CN" sz="1800" dirty="0" smtClean="0">
                <a:solidFill>
                  <a:srgbClr val="00B050"/>
                </a:solidFill>
                <a:latin typeface="Arial" panose="020B0604020202020204" pitchFamily="34" charset="0"/>
                <a:cs typeface="Arial" panose="020B0604020202020204" pitchFamily="34" charset="0"/>
              </a:rPr>
              <a:t>/y</a:t>
            </a:r>
            <a:endParaRPr lang="zh-CN" altLang="en-US" sz="1800" dirty="0">
              <a:solidFill>
                <a:srgbClr val="00B050"/>
              </a:solidFill>
              <a:latin typeface="Arial" panose="020B0604020202020204" pitchFamily="34" charset="0"/>
              <a:cs typeface="Arial" panose="020B0604020202020204" pitchFamily="34" charset="0"/>
            </a:endParaRPr>
          </a:p>
        </p:txBody>
      </p:sp>
      <p:sp>
        <p:nvSpPr>
          <p:cNvPr id="33" name="文本框 32"/>
          <p:cNvSpPr txBox="1"/>
          <p:nvPr/>
        </p:nvSpPr>
        <p:spPr>
          <a:xfrm>
            <a:off x="7763600" y="4260290"/>
            <a:ext cx="1299115" cy="713028"/>
          </a:xfrm>
          <a:prstGeom prst="roundRect">
            <a:avLst/>
          </a:prstGeom>
          <a:solidFill>
            <a:schemeClr val="lt1">
              <a:alpha val="70000"/>
            </a:schemeClr>
          </a:solidFill>
          <a:ln>
            <a:solidFill>
              <a:srgbClr val="00B05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sz="1800" dirty="0">
                <a:solidFill>
                  <a:srgbClr val="00B050"/>
                </a:solidFill>
                <a:latin typeface="Arial" panose="020B0604020202020204" pitchFamily="34" charset="0"/>
                <a:cs typeface="Arial" panose="020B0604020202020204" pitchFamily="34" charset="0"/>
              </a:rPr>
              <a:t>KEK</a:t>
            </a:r>
            <a:endParaRPr lang="en-US" altLang="zh-CN" sz="1800" dirty="0" smtClean="0">
              <a:solidFill>
                <a:srgbClr val="00B050"/>
              </a:solidFill>
              <a:latin typeface="Arial" panose="020B0604020202020204" pitchFamily="34" charset="0"/>
              <a:cs typeface="Arial" panose="020B0604020202020204" pitchFamily="34" charset="0"/>
            </a:endParaRPr>
          </a:p>
          <a:p>
            <a:r>
              <a:rPr lang="en-US" altLang="zh-CN" sz="1800" dirty="0" smtClean="0">
                <a:solidFill>
                  <a:srgbClr val="00B050"/>
                </a:solidFill>
                <a:latin typeface="Arial" panose="020B0604020202020204" pitchFamily="34" charset="0"/>
                <a:cs typeface="Arial" panose="020B0604020202020204" pitchFamily="34" charset="0"/>
              </a:rPr>
              <a:t>400 </a:t>
            </a:r>
            <a:r>
              <a:rPr lang="en-US" altLang="zh-CN" sz="1800" dirty="0" err="1" smtClean="0">
                <a:solidFill>
                  <a:srgbClr val="00B050"/>
                </a:solidFill>
                <a:latin typeface="Arial" panose="020B0604020202020204" pitchFamily="34" charset="0"/>
                <a:cs typeface="Arial" panose="020B0604020202020204" pitchFamily="34" charset="0"/>
              </a:rPr>
              <a:t>cav</a:t>
            </a:r>
            <a:r>
              <a:rPr lang="en-US" altLang="zh-CN" sz="1800" dirty="0" smtClean="0">
                <a:solidFill>
                  <a:srgbClr val="00B050"/>
                </a:solidFill>
                <a:latin typeface="Arial" panose="020B0604020202020204" pitchFamily="34" charset="0"/>
                <a:cs typeface="Arial" panose="020B0604020202020204" pitchFamily="34" charset="0"/>
              </a:rPr>
              <a:t>/y</a:t>
            </a:r>
            <a:endParaRPr lang="zh-CN" altLang="en-US" sz="1800" dirty="0">
              <a:solidFill>
                <a:srgbClr val="00B050"/>
              </a:solidFill>
              <a:latin typeface="Arial" panose="020B0604020202020204" pitchFamily="34" charset="0"/>
              <a:cs typeface="Arial" panose="020B0604020202020204" pitchFamily="34" charset="0"/>
            </a:endParaRPr>
          </a:p>
        </p:txBody>
      </p:sp>
      <p:sp>
        <p:nvSpPr>
          <p:cNvPr id="34" name="文本框 33"/>
          <p:cNvSpPr txBox="1"/>
          <p:nvPr/>
        </p:nvSpPr>
        <p:spPr>
          <a:xfrm>
            <a:off x="2768500" y="4113076"/>
            <a:ext cx="1342948" cy="713028"/>
          </a:xfrm>
          <a:prstGeom prst="roundRect">
            <a:avLst/>
          </a:prstGeom>
          <a:solidFill>
            <a:schemeClr val="lt1">
              <a:alpha val="70000"/>
            </a:schemeClr>
          </a:solidFill>
          <a:ln>
            <a:solidFill>
              <a:srgbClr val="00B05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altLang="zh-CN" sz="1800" dirty="0" err="1" smtClean="0">
                <a:solidFill>
                  <a:srgbClr val="00B050"/>
                </a:solidFill>
                <a:latin typeface="Arial" panose="020B0604020202020204" pitchFamily="34" charset="0"/>
                <a:cs typeface="Arial" panose="020B0604020202020204" pitchFamily="34" charset="0"/>
              </a:rPr>
              <a:t>Saclay</a:t>
            </a:r>
            <a:endParaRPr lang="en-US" altLang="zh-CN" sz="1800" dirty="0" smtClean="0">
              <a:solidFill>
                <a:srgbClr val="00B050"/>
              </a:solidFill>
              <a:latin typeface="Arial" panose="020B0604020202020204" pitchFamily="34" charset="0"/>
              <a:cs typeface="Arial" panose="020B0604020202020204" pitchFamily="34" charset="0"/>
            </a:endParaRPr>
          </a:p>
          <a:p>
            <a:r>
              <a:rPr lang="en-US" altLang="zh-CN" sz="1800" dirty="0" smtClean="0">
                <a:solidFill>
                  <a:srgbClr val="00B050"/>
                </a:solidFill>
                <a:latin typeface="Arial" panose="020B0604020202020204" pitchFamily="34" charset="0"/>
                <a:cs typeface="Arial" panose="020B0604020202020204" pitchFamily="34" charset="0"/>
              </a:rPr>
              <a:t>500 FPC/y</a:t>
            </a:r>
            <a:endParaRPr lang="zh-CN" altLang="en-US" sz="1800" dirty="0">
              <a:solidFill>
                <a:srgbClr val="00B050"/>
              </a:solidFill>
              <a:latin typeface="Arial" panose="020B0604020202020204" pitchFamily="34" charset="0"/>
              <a:cs typeface="Arial" panose="020B0604020202020204" pitchFamily="34" charset="0"/>
            </a:endParaRPr>
          </a:p>
        </p:txBody>
      </p:sp>
      <p:sp>
        <p:nvSpPr>
          <p:cNvPr id="35" name="文本框 34"/>
          <p:cNvSpPr txBox="1"/>
          <p:nvPr/>
        </p:nvSpPr>
        <p:spPr>
          <a:xfrm>
            <a:off x="3818062" y="3253971"/>
            <a:ext cx="1266748" cy="713028"/>
          </a:xfrm>
          <a:prstGeom prst="roundRect">
            <a:avLst/>
          </a:prstGeom>
          <a:solidFill>
            <a:schemeClr val="lt1">
              <a:alpha val="70000"/>
            </a:schemeClr>
          </a:solidFill>
          <a:ln>
            <a:solidFill>
              <a:srgbClr val="00B05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altLang="zh-CN" sz="1800" dirty="0" smtClean="0">
                <a:solidFill>
                  <a:srgbClr val="00B050"/>
                </a:solidFill>
                <a:latin typeface="Arial" panose="020B0604020202020204" pitchFamily="34" charset="0"/>
                <a:cs typeface="Arial" panose="020B0604020202020204" pitchFamily="34" charset="0"/>
              </a:rPr>
              <a:t>DESY</a:t>
            </a:r>
            <a:endParaRPr lang="en-US" altLang="zh-CN" sz="1800" dirty="0" smtClean="0">
              <a:solidFill>
                <a:srgbClr val="00B050"/>
              </a:solidFill>
              <a:latin typeface="Arial" panose="020B0604020202020204" pitchFamily="34" charset="0"/>
              <a:cs typeface="Arial" panose="020B0604020202020204" pitchFamily="34" charset="0"/>
            </a:endParaRPr>
          </a:p>
          <a:p>
            <a:r>
              <a:rPr lang="en-US" altLang="zh-CN" sz="1800" dirty="0" smtClean="0">
                <a:solidFill>
                  <a:srgbClr val="00B050"/>
                </a:solidFill>
                <a:latin typeface="Arial" panose="020B0604020202020204" pitchFamily="34" charset="0"/>
                <a:cs typeface="Arial" panose="020B0604020202020204" pitchFamily="34" charset="0"/>
              </a:rPr>
              <a:t>400 </a:t>
            </a:r>
            <a:r>
              <a:rPr lang="en-US" altLang="zh-CN" sz="1800" dirty="0" err="1" smtClean="0">
                <a:solidFill>
                  <a:srgbClr val="00B050"/>
                </a:solidFill>
                <a:latin typeface="Arial" panose="020B0604020202020204" pitchFamily="34" charset="0"/>
                <a:cs typeface="Arial" panose="020B0604020202020204" pitchFamily="34" charset="0"/>
              </a:rPr>
              <a:t>cav</a:t>
            </a:r>
            <a:r>
              <a:rPr lang="en-US" altLang="zh-CN" sz="1800" dirty="0" smtClean="0">
                <a:solidFill>
                  <a:srgbClr val="00B050"/>
                </a:solidFill>
                <a:latin typeface="Arial" panose="020B0604020202020204" pitchFamily="34" charset="0"/>
                <a:cs typeface="Arial" panose="020B0604020202020204" pitchFamily="34" charset="0"/>
              </a:rPr>
              <a:t>/y</a:t>
            </a:r>
            <a:endParaRPr lang="zh-CN" altLang="en-US" sz="1800" dirty="0">
              <a:solidFill>
                <a:srgbClr val="00B050"/>
              </a:solidFill>
              <a:latin typeface="Arial" panose="020B0604020202020204" pitchFamily="34" charset="0"/>
              <a:cs typeface="Arial" panose="020B0604020202020204" pitchFamily="34" charset="0"/>
            </a:endParaRPr>
          </a:p>
        </p:txBody>
      </p:sp>
      <p:sp>
        <p:nvSpPr>
          <p:cNvPr id="36" name="文本框 35"/>
          <p:cNvSpPr txBox="1"/>
          <p:nvPr/>
        </p:nvSpPr>
        <p:spPr>
          <a:xfrm>
            <a:off x="7579325" y="5176573"/>
            <a:ext cx="1533448" cy="713028"/>
          </a:xfrm>
          <a:prstGeom prst="round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wrap="none" rtlCol="0">
            <a:spAutoFit/>
          </a:bodyPr>
          <a:lstStyle/>
          <a:p>
            <a:r>
              <a:rPr lang="en-US" altLang="zh-CN" sz="1800" dirty="0" smtClean="0">
                <a:solidFill>
                  <a:srgbClr val="0070C0"/>
                </a:solidFill>
                <a:latin typeface="Arial" panose="020B0604020202020204" pitchFamily="34" charset="0"/>
                <a:cs typeface="Arial" panose="020B0604020202020204" pitchFamily="34" charset="0"/>
              </a:rPr>
              <a:t>ILC</a:t>
            </a:r>
            <a:endParaRPr lang="en-US" altLang="zh-CN" sz="1800" dirty="0" smtClean="0">
              <a:solidFill>
                <a:srgbClr val="0070C0"/>
              </a:solidFill>
              <a:latin typeface="Arial" panose="020B0604020202020204" pitchFamily="34" charset="0"/>
              <a:cs typeface="Arial" panose="020B0604020202020204" pitchFamily="34" charset="0"/>
            </a:endParaRPr>
          </a:p>
          <a:p>
            <a:r>
              <a:rPr lang="en-US" altLang="zh-CN" sz="1800" dirty="0" smtClean="0">
                <a:solidFill>
                  <a:srgbClr val="0070C0"/>
                </a:solidFill>
                <a:latin typeface="Arial" panose="020B0604020202020204" pitchFamily="34" charset="0"/>
                <a:cs typeface="Arial" panose="020B0604020202020204" pitchFamily="34" charset="0"/>
              </a:rPr>
              <a:t>16k cavities</a:t>
            </a:r>
            <a:endParaRPr lang="zh-CN" altLang="en-US" sz="1800" dirty="0">
              <a:solidFill>
                <a:srgbClr val="0070C0"/>
              </a:solidFill>
              <a:latin typeface="Arial" panose="020B0604020202020204" pitchFamily="34" charset="0"/>
              <a:cs typeface="Arial" panose="020B0604020202020204" pitchFamily="34" charset="0"/>
            </a:endParaRPr>
          </a:p>
        </p:txBody>
      </p:sp>
      <p:sp>
        <p:nvSpPr>
          <p:cNvPr id="38" name="文本框 37"/>
          <p:cNvSpPr txBox="1"/>
          <p:nvPr/>
        </p:nvSpPr>
        <p:spPr>
          <a:xfrm>
            <a:off x="5776212" y="2960948"/>
            <a:ext cx="1422740" cy="1018880"/>
          </a:xfrm>
          <a:prstGeom prst="roundRect">
            <a:avLst/>
          </a:prstGeom>
          <a:solidFill>
            <a:schemeClr val="lt1">
              <a:alpha val="70000"/>
            </a:schemeClr>
          </a:solidFill>
          <a:ln>
            <a:solidFill>
              <a:srgbClr val="CC0000"/>
            </a:solidFill>
          </a:ln>
        </p:spPr>
        <p:style>
          <a:lnRef idx="2">
            <a:schemeClr val="accent1"/>
          </a:lnRef>
          <a:fillRef idx="1">
            <a:schemeClr val="lt1"/>
          </a:fillRef>
          <a:effectRef idx="0">
            <a:schemeClr val="accent1"/>
          </a:effectRef>
          <a:fontRef idx="minor">
            <a:schemeClr val="dk1"/>
          </a:fontRef>
        </p:style>
        <p:txBody>
          <a:bodyPr wrap="none" rtlCol="0">
            <a:spAutoFit/>
          </a:bodyPr>
          <a:lstStyle/>
          <a:p>
            <a:pPr algn="ctr" defTabSz="410210" fontAlgn="auto">
              <a:spcBef>
                <a:spcPts val="0"/>
              </a:spcBef>
              <a:spcAft>
                <a:spcPts val="0"/>
              </a:spcAft>
            </a:pPr>
            <a:r>
              <a:rPr lang="en-US" altLang="zh-CN" sz="1800" b="1" kern="0" dirty="0" smtClean="0">
                <a:solidFill>
                  <a:srgbClr val="CC0000"/>
                </a:solidFill>
                <a:latin typeface="Arial" panose="020B0604020202020204" pitchFamily="34" charset="0"/>
                <a:cs typeface="Arial" panose="020B0604020202020204" pitchFamily="34" charset="0"/>
                <a:sym typeface="Gill Sans Light"/>
              </a:rPr>
              <a:t>PAPS SRF</a:t>
            </a:r>
            <a:endParaRPr lang="en-US" altLang="zh-CN" sz="1800" b="1" kern="0" dirty="0">
              <a:solidFill>
                <a:srgbClr val="CC0000"/>
              </a:solidFill>
              <a:latin typeface="Arial" panose="020B0604020202020204" pitchFamily="34" charset="0"/>
              <a:cs typeface="Arial" panose="020B0604020202020204" pitchFamily="34" charset="0"/>
              <a:sym typeface="Gill Sans Light"/>
            </a:endParaRPr>
          </a:p>
          <a:p>
            <a:pPr algn="ctr" defTabSz="410210" fontAlgn="auto">
              <a:spcBef>
                <a:spcPts val="0"/>
              </a:spcBef>
              <a:spcAft>
                <a:spcPts val="0"/>
              </a:spcAft>
            </a:pPr>
            <a:r>
              <a:rPr lang="en-US" altLang="zh-CN" sz="1800" b="1" kern="0" dirty="0" smtClean="0">
                <a:solidFill>
                  <a:srgbClr val="CC0000"/>
                </a:solidFill>
                <a:latin typeface="Arial" panose="020B0604020202020204" pitchFamily="34" charset="0"/>
                <a:cs typeface="Arial" panose="020B0604020202020204" pitchFamily="34" charset="0"/>
                <a:sym typeface="Gill Sans Light"/>
              </a:rPr>
              <a:t>4500m</a:t>
            </a:r>
            <a:r>
              <a:rPr lang="en-US" altLang="zh-CN" sz="1800" b="1" kern="0" baseline="30000" dirty="0" smtClean="0">
                <a:solidFill>
                  <a:srgbClr val="CC0000"/>
                </a:solidFill>
                <a:latin typeface="Arial" panose="020B0604020202020204" pitchFamily="34" charset="0"/>
                <a:cs typeface="Arial" panose="020B0604020202020204" pitchFamily="34" charset="0"/>
                <a:sym typeface="Gill Sans Light"/>
              </a:rPr>
              <a:t>2</a:t>
            </a:r>
            <a:endParaRPr lang="en-US" altLang="zh-CN" sz="1800" b="1" kern="0" baseline="30000" dirty="0">
              <a:solidFill>
                <a:srgbClr val="CC0000"/>
              </a:solidFill>
              <a:latin typeface="Arial" panose="020B0604020202020204" pitchFamily="34" charset="0"/>
              <a:cs typeface="Arial" panose="020B0604020202020204" pitchFamily="34" charset="0"/>
              <a:sym typeface="Gill Sans Light"/>
            </a:endParaRPr>
          </a:p>
          <a:p>
            <a:pPr algn="ctr" defTabSz="410210" fontAlgn="auto">
              <a:spcBef>
                <a:spcPts val="0"/>
              </a:spcBef>
              <a:spcAft>
                <a:spcPts val="0"/>
              </a:spcAft>
            </a:pPr>
            <a:r>
              <a:rPr lang="en-US" altLang="zh-CN" sz="1800" b="1" kern="0" dirty="0" smtClean="0">
                <a:solidFill>
                  <a:srgbClr val="CC0000"/>
                </a:solidFill>
                <a:latin typeface="Arial" panose="020B0604020202020204" pitchFamily="34" charset="0"/>
                <a:cs typeface="Arial" panose="020B0604020202020204" pitchFamily="34" charset="0"/>
                <a:sym typeface="Gill Sans Light"/>
              </a:rPr>
              <a:t>300 </a:t>
            </a:r>
            <a:r>
              <a:rPr lang="en-US" altLang="zh-CN" sz="1800" b="1" kern="0" dirty="0" err="1" smtClean="0">
                <a:solidFill>
                  <a:srgbClr val="CC0000"/>
                </a:solidFill>
                <a:latin typeface="Arial" panose="020B0604020202020204" pitchFamily="34" charset="0"/>
                <a:cs typeface="Arial" panose="020B0604020202020204" pitchFamily="34" charset="0"/>
                <a:sym typeface="Gill Sans Light"/>
              </a:rPr>
              <a:t>cav</a:t>
            </a:r>
            <a:r>
              <a:rPr lang="en-US" altLang="zh-CN" sz="1800" b="1" kern="0" dirty="0" smtClean="0">
                <a:solidFill>
                  <a:srgbClr val="CC0000"/>
                </a:solidFill>
                <a:latin typeface="Arial" panose="020B0604020202020204" pitchFamily="34" charset="0"/>
                <a:cs typeface="Arial" panose="020B0604020202020204" pitchFamily="34" charset="0"/>
                <a:sym typeface="Gill Sans Light"/>
              </a:rPr>
              <a:t>/y</a:t>
            </a:r>
            <a:endParaRPr lang="en-GB" altLang="zh-CN" sz="1800" b="1" kern="0" dirty="0">
              <a:solidFill>
                <a:srgbClr val="CC0000"/>
              </a:solidFill>
              <a:latin typeface="Arial" panose="020B0604020202020204" pitchFamily="34" charset="0"/>
              <a:cs typeface="Arial" panose="020B0604020202020204" pitchFamily="34" charset="0"/>
              <a:sym typeface="Gill Sans Light"/>
            </a:endParaRPr>
          </a:p>
        </p:txBody>
      </p:sp>
      <p:sp>
        <p:nvSpPr>
          <p:cNvPr id="39" name="文本框 38"/>
          <p:cNvSpPr txBox="1"/>
          <p:nvPr/>
        </p:nvSpPr>
        <p:spPr>
          <a:xfrm>
            <a:off x="5532964" y="4734260"/>
            <a:ext cx="1807314" cy="1324714"/>
          </a:xfrm>
          <a:prstGeom prst="roundRect">
            <a:avLst/>
          </a:prstGeom>
          <a:solidFill>
            <a:schemeClr val="lt1">
              <a:alpha val="70000"/>
            </a:schemeClr>
          </a:solidFill>
          <a:ln>
            <a:solidFill>
              <a:srgbClr val="CC0000"/>
            </a:solidFill>
          </a:ln>
        </p:spPr>
        <p:style>
          <a:lnRef idx="2">
            <a:schemeClr val="accent1"/>
          </a:lnRef>
          <a:fillRef idx="1">
            <a:schemeClr val="lt1"/>
          </a:fillRef>
          <a:effectRef idx="0">
            <a:schemeClr val="accent1"/>
          </a:effectRef>
          <a:fontRef idx="minor">
            <a:schemeClr val="dk1"/>
          </a:fontRef>
        </p:style>
        <p:txBody>
          <a:bodyPr wrap="none" rtlCol="0">
            <a:spAutoFit/>
          </a:bodyPr>
          <a:lstStyle/>
          <a:p>
            <a:pPr algn="ctr" defTabSz="410210" fontAlgn="auto">
              <a:spcBef>
                <a:spcPts val="0"/>
              </a:spcBef>
              <a:spcAft>
                <a:spcPts val="0"/>
              </a:spcAft>
            </a:pPr>
            <a:r>
              <a:rPr lang="en-US" altLang="zh-CN" sz="1800" b="1" kern="0" dirty="0" smtClean="0">
                <a:solidFill>
                  <a:srgbClr val="CC0000"/>
                </a:solidFill>
                <a:latin typeface="Arial" panose="020B0604020202020204" pitchFamily="34" charset="0"/>
                <a:cs typeface="Arial" panose="020B0604020202020204" pitchFamily="34" charset="0"/>
                <a:sym typeface="Gill Sans Light"/>
              </a:rPr>
              <a:t>China</a:t>
            </a:r>
            <a:endParaRPr lang="en-US" altLang="zh-CN" sz="1800" b="1" kern="0" dirty="0" smtClean="0">
              <a:solidFill>
                <a:srgbClr val="CC0000"/>
              </a:solidFill>
              <a:latin typeface="Arial" panose="020B0604020202020204" pitchFamily="34" charset="0"/>
              <a:cs typeface="Arial" panose="020B0604020202020204" pitchFamily="34" charset="0"/>
              <a:sym typeface="Gill Sans Light"/>
            </a:endParaRPr>
          </a:p>
          <a:p>
            <a:pPr algn="ctr" defTabSz="410210" fontAlgn="auto">
              <a:spcBef>
                <a:spcPts val="0"/>
              </a:spcBef>
              <a:spcAft>
                <a:spcPts val="0"/>
              </a:spcAft>
            </a:pPr>
            <a:r>
              <a:rPr lang="en-US" altLang="zh-CN" sz="1800" b="1" kern="0" dirty="0" smtClean="0">
                <a:solidFill>
                  <a:srgbClr val="CC0000"/>
                </a:solidFill>
                <a:latin typeface="Arial" panose="020B0604020202020204" pitchFamily="34" charset="0"/>
                <a:cs typeface="Arial" panose="020B0604020202020204" pitchFamily="34" charset="0"/>
                <a:sym typeface="Gill Sans Light"/>
              </a:rPr>
              <a:t>&gt;500 cavities</a:t>
            </a:r>
            <a:endParaRPr lang="en-US" altLang="zh-CN" sz="1800" b="1" kern="0" dirty="0" smtClean="0">
              <a:solidFill>
                <a:srgbClr val="CC0000"/>
              </a:solidFill>
              <a:latin typeface="Arial" panose="020B0604020202020204" pitchFamily="34" charset="0"/>
              <a:cs typeface="Arial" panose="020B0604020202020204" pitchFamily="34" charset="0"/>
              <a:sym typeface="Gill Sans Light"/>
            </a:endParaRPr>
          </a:p>
          <a:p>
            <a:pPr algn="ctr" defTabSz="410210" fontAlgn="auto">
              <a:spcBef>
                <a:spcPts val="0"/>
              </a:spcBef>
              <a:spcAft>
                <a:spcPts val="0"/>
              </a:spcAft>
            </a:pPr>
            <a:r>
              <a:rPr lang="en-US" altLang="zh-CN" sz="1800" b="1" kern="0" dirty="0" smtClean="0">
                <a:solidFill>
                  <a:srgbClr val="CC0000"/>
                </a:solidFill>
                <a:latin typeface="Arial" panose="020B0604020202020204" pitchFamily="34" charset="0"/>
                <a:cs typeface="Arial" panose="020B0604020202020204" pitchFamily="34" charset="0"/>
                <a:sym typeface="Gill Sans Light"/>
              </a:rPr>
              <a:t>HEPS, XFEL, </a:t>
            </a:r>
            <a:endParaRPr lang="en-US" altLang="zh-CN" sz="1800" b="1" kern="0" dirty="0" smtClean="0">
              <a:solidFill>
                <a:srgbClr val="CC0000"/>
              </a:solidFill>
              <a:latin typeface="Arial" panose="020B0604020202020204" pitchFamily="34" charset="0"/>
              <a:cs typeface="Arial" panose="020B0604020202020204" pitchFamily="34" charset="0"/>
              <a:sym typeface="Gill Sans Light"/>
            </a:endParaRPr>
          </a:p>
          <a:p>
            <a:pPr algn="ctr" defTabSz="410210" fontAlgn="auto">
              <a:spcBef>
                <a:spcPts val="0"/>
              </a:spcBef>
              <a:spcAft>
                <a:spcPts val="0"/>
              </a:spcAft>
            </a:pPr>
            <a:r>
              <a:rPr lang="en-US" altLang="zh-CN" sz="1800" b="1" kern="0" dirty="0" smtClean="0">
                <a:solidFill>
                  <a:srgbClr val="CC0000"/>
                </a:solidFill>
                <a:latin typeface="Arial" panose="020B0604020202020204" pitchFamily="34" charset="0"/>
                <a:cs typeface="Arial" panose="020B0604020202020204" pitchFamily="34" charset="0"/>
                <a:sym typeface="Gill Sans Light"/>
              </a:rPr>
              <a:t>ADS, HIAF, …</a:t>
            </a:r>
            <a:endParaRPr lang="en-GB" altLang="zh-CN" sz="1800" b="1" kern="0" dirty="0">
              <a:solidFill>
                <a:srgbClr val="CC0000"/>
              </a:solidFill>
              <a:latin typeface="Arial" panose="020B0604020202020204" pitchFamily="34" charset="0"/>
              <a:cs typeface="Arial" panose="020B0604020202020204" pitchFamily="34" charset="0"/>
              <a:sym typeface="Gill Sans Light"/>
            </a:endParaRPr>
          </a:p>
        </p:txBody>
      </p:sp>
      <p:sp>
        <p:nvSpPr>
          <p:cNvPr id="3" name="文本框 2"/>
          <p:cNvSpPr txBox="1"/>
          <p:nvPr/>
        </p:nvSpPr>
        <p:spPr>
          <a:xfrm>
            <a:off x="22225" y="1292225"/>
            <a:ext cx="9077960" cy="1506855"/>
          </a:xfrm>
          <a:prstGeom prst="rect">
            <a:avLst/>
          </a:prstGeom>
          <a:noFill/>
        </p:spPr>
        <p:txBody>
          <a:bodyPr wrap="square" rtlCol="0" anchor="t">
            <a:spAutoFit/>
          </a:bodyPr>
          <a:p>
            <a:pPr marL="457200" indent="-457200" algn="l" defTabSz="914400">
              <a:buFont typeface="Arial" panose="020B0604020202020204" pitchFamily="34" charset="0"/>
            </a:pPr>
            <a:r>
              <a:rPr lang="en-US" altLang="zh-CN" sz="2600" dirty="0" smtClean="0">
                <a:solidFill>
                  <a:sysClr val="windowText" lastClr="000000"/>
                </a:solidFill>
                <a:latin typeface="Calibri" panose="020F0502020204030204" charset="0"/>
                <a:ea typeface="仿宋_GB2312" charset="0"/>
                <a:cs typeface="+mn-ea"/>
                <a:sym typeface="+mn-ea"/>
              </a:rPr>
              <a:t>PAPS capability: 300 cavities and FPCs, plus 20 CMs per year</a:t>
            </a:r>
            <a:endParaRPr lang="en-US" altLang="zh-CN" sz="2600" dirty="0" smtClean="0"/>
          </a:p>
          <a:p>
            <a:pPr marL="457200" indent="-457200" algn="l" defTabSz="914400">
              <a:buFont typeface="Arial" panose="020B0604020202020204" pitchFamily="34" charset="0"/>
            </a:pPr>
            <a:r>
              <a:rPr lang="en-US" altLang="zh-CN" sz="2600" dirty="0" smtClean="0">
                <a:solidFill>
                  <a:sysClr val="windowText" lastClr="000000"/>
                </a:solidFill>
                <a:latin typeface="Calibri" panose="020F0502020204030204" charset="0"/>
                <a:ea typeface="仿宋_GB2312" charset="0"/>
                <a:cs typeface="+mn-ea"/>
                <a:sym typeface="+mn-ea"/>
              </a:rPr>
              <a:t>Collaboration with Shanghai XFEL: </a:t>
            </a:r>
            <a:endParaRPr lang="en-US" altLang="zh-CN" sz="2600" dirty="0" smtClean="0"/>
          </a:p>
          <a:p>
            <a:pPr marL="914400" lvl="1" indent="-457200" algn="l" defTabSz="914400">
              <a:buFont typeface="Arial" panose="020B0604020202020204" pitchFamily="34" charset="0"/>
            </a:pPr>
            <a:r>
              <a:rPr lang="en-US" altLang="zh-CN" sz="2000" dirty="0" smtClean="0">
                <a:solidFill>
                  <a:sysClr val="windowText" lastClr="000000"/>
                </a:solidFill>
                <a:latin typeface="Calibri" panose="020F0502020204030204" charset="0"/>
                <a:ea typeface="仿宋_GB2312" charset="0"/>
                <a:cs typeface="+mn-ea"/>
                <a:sym typeface="+mn-ea"/>
              </a:rPr>
              <a:t>&gt;16 cavities and FPCs will be tested at PAPS before Dec 2019</a:t>
            </a:r>
            <a:endParaRPr lang="en-US" altLang="zh-CN" sz="2000" dirty="0" smtClean="0"/>
          </a:p>
          <a:p>
            <a:pPr marL="914400" lvl="1" indent="-457200" algn="l" defTabSz="914400">
              <a:buFont typeface="Arial" panose="020B0604020202020204" pitchFamily="34" charset="0"/>
            </a:pPr>
            <a:r>
              <a:rPr lang="en-US" altLang="zh-CN" sz="2000" dirty="0" smtClean="0">
                <a:solidFill>
                  <a:sysClr val="windowText" lastClr="000000"/>
                </a:solidFill>
                <a:latin typeface="Calibri" panose="020F0502020204030204" charset="0"/>
                <a:ea typeface="仿宋_GB2312" charset="0"/>
                <a:cs typeface="+mn-ea"/>
                <a:sym typeface="+mn-ea"/>
              </a:rPr>
              <a:t>200-300 cavities and FPCs will tested during mass production phase</a:t>
            </a:r>
            <a:endParaRPr lang="zh-CN" altLang="en-US"/>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07390" y="162234"/>
            <a:ext cx="8229600" cy="731236"/>
          </a:xfrm>
        </p:spPr>
        <p:txBody>
          <a:bodyPr/>
          <a:lstStyle/>
          <a:p>
            <a:r>
              <a:rPr kumimoji="1" lang="en-US" altLang="zh-CN" sz="2800" dirty="0" smtClean="0"/>
              <a:t>High Efficiency Klystron Development</a:t>
            </a:r>
            <a:endParaRPr kumimoji="1" lang="zh-CN" altLang="en-US" sz="2800" dirty="0"/>
          </a:p>
        </p:txBody>
      </p:sp>
      <p:sp>
        <p:nvSpPr>
          <p:cNvPr id="3" name="内容占位符 2"/>
          <p:cNvSpPr>
            <a:spLocks noGrp="1"/>
          </p:cNvSpPr>
          <p:nvPr>
            <p:ph idx="1"/>
          </p:nvPr>
        </p:nvSpPr>
        <p:spPr>
          <a:xfrm>
            <a:off x="-185226" y="1696616"/>
            <a:ext cx="5256584" cy="1440160"/>
          </a:xfrm>
        </p:spPr>
        <p:txBody>
          <a:bodyPr/>
          <a:lstStyle/>
          <a:p>
            <a:pPr lvl="1">
              <a:lnSpc>
                <a:spcPct val="90000"/>
              </a:lnSpc>
            </a:pPr>
            <a:r>
              <a:rPr kumimoji="1" lang="en-US" altLang="zh-CN" sz="1400" dirty="0" smtClean="0">
                <a:solidFill>
                  <a:schemeClr val="tx1"/>
                </a:solidFill>
                <a:latin typeface="Times New Roman" panose="02020603050405020304"/>
                <a:cs typeface="Times New Roman" panose="02020603050405020304"/>
              </a:rPr>
              <a:t>2016 – 2018</a:t>
            </a:r>
            <a:r>
              <a:rPr kumimoji="1" lang="zh-CN" altLang="en-US" sz="1400" dirty="0" smtClean="0">
                <a:solidFill>
                  <a:schemeClr val="tx1"/>
                </a:solidFill>
                <a:latin typeface="Times New Roman" panose="02020603050405020304"/>
                <a:cs typeface="Times New Roman" panose="02020603050405020304"/>
              </a:rPr>
              <a:t>：</a:t>
            </a:r>
            <a:r>
              <a:rPr kumimoji="1" lang="en-US" altLang="zh-CN" sz="1400" dirty="0" smtClean="0">
                <a:solidFill>
                  <a:schemeClr val="tx1"/>
                </a:solidFill>
                <a:latin typeface="Times New Roman" panose="02020603050405020304"/>
                <a:cs typeface="Times New Roman" panose="02020603050405020304"/>
              </a:rPr>
              <a:t> </a:t>
            </a:r>
            <a:r>
              <a:rPr kumimoji="1" lang="en-US" altLang="zh-CN" sz="1400" dirty="0">
                <a:solidFill>
                  <a:schemeClr val="tx1"/>
                </a:solidFill>
                <a:latin typeface="Times New Roman" panose="02020603050405020304"/>
                <a:cs typeface="Times New Roman" panose="02020603050405020304"/>
              </a:rPr>
              <a:t>Design conventional &amp; high efficiency klystron</a:t>
            </a:r>
            <a:endParaRPr kumimoji="1" lang="en-US" altLang="zh-CN" sz="1400" dirty="0">
              <a:solidFill>
                <a:schemeClr val="tx1"/>
              </a:solidFill>
              <a:latin typeface="Times New Roman" panose="02020603050405020304"/>
              <a:cs typeface="Times New Roman" panose="02020603050405020304"/>
            </a:endParaRPr>
          </a:p>
          <a:p>
            <a:pPr lvl="1">
              <a:lnSpc>
                <a:spcPct val="90000"/>
              </a:lnSpc>
            </a:pPr>
            <a:r>
              <a:rPr kumimoji="1" lang="en-US" altLang="zh-CN" sz="1600" dirty="0">
                <a:solidFill>
                  <a:schemeClr val="accent2">
                    <a:lumMod val="75000"/>
                  </a:schemeClr>
                </a:solidFill>
                <a:latin typeface="Times New Roman" panose="02020603050405020304"/>
                <a:cs typeface="Times New Roman" panose="02020603050405020304"/>
              </a:rPr>
              <a:t>2017 </a:t>
            </a:r>
            <a:r>
              <a:rPr kumimoji="1" lang="en-US" altLang="zh-CN" sz="1600" dirty="0" smtClean="0">
                <a:solidFill>
                  <a:schemeClr val="accent2">
                    <a:lumMod val="75000"/>
                  </a:schemeClr>
                </a:solidFill>
                <a:latin typeface="Times New Roman" panose="02020603050405020304"/>
                <a:cs typeface="Times New Roman" panose="02020603050405020304"/>
              </a:rPr>
              <a:t>– 2018</a:t>
            </a:r>
            <a:r>
              <a:rPr kumimoji="1" lang="zh-CN" altLang="en-US" sz="1600" dirty="0" smtClean="0">
                <a:solidFill>
                  <a:schemeClr val="accent2">
                    <a:lumMod val="75000"/>
                  </a:schemeClr>
                </a:solidFill>
                <a:latin typeface="Times New Roman" panose="02020603050405020304"/>
                <a:cs typeface="Times New Roman" panose="02020603050405020304"/>
              </a:rPr>
              <a:t>：</a:t>
            </a:r>
            <a:r>
              <a:rPr kumimoji="1" lang="en-US" altLang="zh-CN" sz="1600" dirty="0" smtClean="0">
                <a:solidFill>
                  <a:schemeClr val="accent2">
                    <a:lumMod val="75000"/>
                  </a:schemeClr>
                </a:solidFill>
                <a:latin typeface="Times New Roman" panose="02020603050405020304"/>
                <a:cs typeface="Times New Roman" panose="02020603050405020304"/>
              </a:rPr>
              <a:t>Fabricate </a:t>
            </a:r>
            <a:r>
              <a:rPr kumimoji="1" lang="en-US" altLang="zh-CN" sz="1600" dirty="0">
                <a:solidFill>
                  <a:schemeClr val="accent2">
                    <a:lumMod val="75000"/>
                  </a:schemeClr>
                </a:solidFill>
                <a:latin typeface="Times New Roman" panose="02020603050405020304"/>
                <a:cs typeface="Times New Roman" panose="02020603050405020304"/>
              </a:rPr>
              <a:t>conventional klystron &amp; test</a:t>
            </a:r>
            <a:endParaRPr kumimoji="1" lang="en-US" altLang="zh-CN" sz="1600" dirty="0">
              <a:solidFill>
                <a:schemeClr val="accent2">
                  <a:lumMod val="75000"/>
                </a:schemeClr>
              </a:solidFill>
              <a:latin typeface="Times New Roman" panose="02020603050405020304"/>
              <a:cs typeface="Times New Roman" panose="02020603050405020304"/>
            </a:endParaRPr>
          </a:p>
          <a:p>
            <a:pPr lvl="1">
              <a:lnSpc>
                <a:spcPct val="90000"/>
              </a:lnSpc>
            </a:pPr>
            <a:r>
              <a:rPr kumimoji="1" lang="en-US" altLang="zh-CN" sz="1400" dirty="0">
                <a:solidFill>
                  <a:schemeClr val="accent1">
                    <a:lumMod val="75000"/>
                  </a:schemeClr>
                </a:solidFill>
                <a:latin typeface="Times New Roman" panose="02020603050405020304"/>
                <a:cs typeface="Times New Roman" panose="02020603050405020304"/>
              </a:rPr>
              <a:t>2018 - 2019 </a:t>
            </a:r>
            <a:r>
              <a:rPr kumimoji="1" lang="zh-CN" altLang="en-US" sz="1400" dirty="0" smtClean="0">
                <a:solidFill>
                  <a:schemeClr val="accent1">
                    <a:lumMod val="75000"/>
                  </a:schemeClr>
                </a:solidFill>
                <a:latin typeface="Times New Roman" panose="02020603050405020304"/>
                <a:cs typeface="Times New Roman" panose="02020603050405020304"/>
              </a:rPr>
              <a:t>：</a:t>
            </a:r>
            <a:r>
              <a:rPr kumimoji="1" lang="en-US" altLang="zh-CN" sz="1400" dirty="0" smtClean="0">
                <a:solidFill>
                  <a:schemeClr val="accent1">
                    <a:lumMod val="75000"/>
                  </a:schemeClr>
                </a:solidFill>
                <a:latin typeface="Times New Roman" panose="02020603050405020304"/>
                <a:cs typeface="Times New Roman" panose="02020603050405020304"/>
              </a:rPr>
              <a:t>Fabricate </a:t>
            </a:r>
            <a:r>
              <a:rPr kumimoji="1" lang="en-US" altLang="zh-CN" sz="1400" dirty="0">
                <a:solidFill>
                  <a:schemeClr val="accent1">
                    <a:lumMod val="75000"/>
                  </a:schemeClr>
                </a:solidFill>
                <a:latin typeface="Times New Roman" panose="02020603050405020304"/>
                <a:cs typeface="Times New Roman" panose="02020603050405020304"/>
              </a:rPr>
              <a:t>1</a:t>
            </a:r>
            <a:r>
              <a:rPr kumimoji="1" lang="en-US" altLang="zh-CN" sz="1400" baseline="30000" dirty="0">
                <a:solidFill>
                  <a:schemeClr val="accent1">
                    <a:lumMod val="75000"/>
                  </a:schemeClr>
                </a:solidFill>
                <a:latin typeface="Times New Roman" panose="02020603050405020304"/>
                <a:cs typeface="Times New Roman" panose="02020603050405020304"/>
              </a:rPr>
              <a:t>st</a:t>
            </a:r>
            <a:r>
              <a:rPr kumimoji="1" lang="en-US" altLang="zh-CN" sz="1400" dirty="0">
                <a:solidFill>
                  <a:schemeClr val="accent1">
                    <a:lumMod val="75000"/>
                  </a:schemeClr>
                </a:solidFill>
                <a:latin typeface="Times New Roman" panose="02020603050405020304"/>
                <a:cs typeface="Times New Roman" panose="02020603050405020304"/>
              </a:rPr>
              <a:t>  high efficiency  klystron &amp; test</a:t>
            </a:r>
            <a:endParaRPr kumimoji="1" lang="en-US" altLang="zh-CN" sz="1400" dirty="0">
              <a:solidFill>
                <a:schemeClr val="accent1">
                  <a:lumMod val="75000"/>
                </a:schemeClr>
              </a:solidFill>
              <a:latin typeface="Times New Roman" panose="02020603050405020304"/>
              <a:cs typeface="Times New Roman" panose="02020603050405020304"/>
            </a:endParaRPr>
          </a:p>
          <a:p>
            <a:pPr lvl="1">
              <a:lnSpc>
                <a:spcPct val="90000"/>
              </a:lnSpc>
            </a:pPr>
            <a:r>
              <a:rPr kumimoji="1" lang="en-US" altLang="zh-CN" sz="1400" dirty="0">
                <a:solidFill>
                  <a:schemeClr val="accent1">
                    <a:lumMod val="75000"/>
                  </a:schemeClr>
                </a:solidFill>
                <a:latin typeface="Times New Roman" panose="02020603050405020304"/>
                <a:cs typeface="Times New Roman" panose="02020603050405020304"/>
              </a:rPr>
              <a:t>2019 - 2020 </a:t>
            </a:r>
            <a:r>
              <a:rPr kumimoji="1" lang="zh-CN" altLang="en-US" sz="1400" dirty="0" smtClean="0">
                <a:solidFill>
                  <a:schemeClr val="accent1">
                    <a:lumMod val="75000"/>
                  </a:schemeClr>
                </a:solidFill>
                <a:latin typeface="Times New Roman" panose="02020603050405020304"/>
                <a:cs typeface="Times New Roman" panose="02020603050405020304"/>
              </a:rPr>
              <a:t>：</a:t>
            </a:r>
            <a:r>
              <a:rPr kumimoji="1" lang="en-US" altLang="zh-CN" sz="1400" dirty="0" smtClean="0">
                <a:solidFill>
                  <a:schemeClr val="accent1">
                    <a:lumMod val="75000"/>
                  </a:schemeClr>
                </a:solidFill>
                <a:latin typeface="Times New Roman" panose="02020603050405020304"/>
                <a:cs typeface="Times New Roman" panose="02020603050405020304"/>
              </a:rPr>
              <a:t>Fabricate </a:t>
            </a:r>
            <a:r>
              <a:rPr kumimoji="1" lang="en-US" altLang="zh-CN" sz="1400" dirty="0">
                <a:solidFill>
                  <a:schemeClr val="accent1">
                    <a:lumMod val="75000"/>
                  </a:schemeClr>
                </a:solidFill>
                <a:latin typeface="Times New Roman" panose="02020603050405020304"/>
                <a:cs typeface="Times New Roman" panose="02020603050405020304"/>
              </a:rPr>
              <a:t>2</a:t>
            </a:r>
            <a:r>
              <a:rPr kumimoji="1" lang="en-US" altLang="zh-CN" sz="1400" baseline="30000" dirty="0">
                <a:solidFill>
                  <a:schemeClr val="accent1">
                    <a:lumMod val="75000"/>
                  </a:schemeClr>
                </a:solidFill>
                <a:latin typeface="Times New Roman" panose="02020603050405020304"/>
                <a:cs typeface="Times New Roman" panose="02020603050405020304"/>
              </a:rPr>
              <a:t>nd</a:t>
            </a:r>
            <a:r>
              <a:rPr kumimoji="1" lang="en-US" altLang="zh-CN" sz="1400" dirty="0">
                <a:solidFill>
                  <a:schemeClr val="accent1">
                    <a:lumMod val="75000"/>
                  </a:schemeClr>
                </a:solidFill>
                <a:latin typeface="Times New Roman" panose="02020603050405020304"/>
                <a:cs typeface="Times New Roman" panose="02020603050405020304"/>
              </a:rPr>
              <a:t> high efficiency  klystron &amp; test</a:t>
            </a:r>
            <a:endParaRPr kumimoji="1" lang="en-US" altLang="zh-CN" sz="1400" dirty="0">
              <a:solidFill>
                <a:schemeClr val="accent1">
                  <a:lumMod val="75000"/>
                </a:schemeClr>
              </a:solidFill>
              <a:latin typeface="Times New Roman" panose="02020603050405020304"/>
              <a:cs typeface="Times New Roman" panose="02020603050405020304"/>
            </a:endParaRPr>
          </a:p>
          <a:p>
            <a:pPr lvl="1">
              <a:lnSpc>
                <a:spcPct val="90000"/>
              </a:lnSpc>
            </a:pPr>
            <a:r>
              <a:rPr kumimoji="1" lang="en-US" altLang="zh-CN" sz="1400" dirty="0">
                <a:solidFill>
                  <a:schemeClr val="accent1">
                    <a:lumMod val="75000"/>
                  </a:schemeClr>
                </a:solidFill>
                <a:latin typeface="Times New Roman" panose="02020603050405020304"/>
                <a:cs typeface="Times New Roman" panose="02020603050405020304"/>
              </a:rPr>
              <a:t>2020 - 2021 </a:t>
            </a:r>
            <a:r>
              <a:rPr kumimoji="1" lang="zh-CN" altLang="en-US" sz="1400" dirty="0" smtClean="0">
                <a:solidFill>
                  <a:schemeClr val="accent1">
                    <a:lumMod val="75000"/>
                  </a:schemeClr>
                </a:solidFill>
                <a:latin typeface="Times New Roman" panose="02020603050405020304"/>
                <a:cs typeface="Times New Roman" panose="02020603050405020304"/>
              </a:rPr>
              <a:t>：</a:t>
            </a:r>
            <a:r>
              <a:rPr kumimoji="1" lang="en-US" altLang="zh-CN" sz="1400" dirty="0" smtClean="0">
                <a:solidFill>
                  <a:schemeClr val="accent1">
                    <a:lumMod val="75000"/>
                  </a:schemeClr>
                </a:solidFill>
                <a:latin typeface="Times New Roman" panose="02020603050405020304"/>
                <a:cs typeface="Times New Roman" panose="02020603050405020304"/>
              </a:rPr>
              <a:t>Fabricate </a:t>
            </a:r>
            <a:r>
              <a:rPr kumimoji="1" lang="en-US" altLang="zh-CN" sz="1400" dirty="0">
                <a:solidFill>
                  <a:schemeClr val="accent1">
                    <a:lumMod val="75000"/>
                  </a:schemeClr>
                </a:solidFill>
                <a:latin typeface="Times New Roman" panose="02020603050405020304"/>
                <a:cs typeface="Times New Roman" panose="02020603050405020304"/>
              </a:rPr>
              <a:t>3</a:t>
            </a:r>
            <a:r>
              <a:rPr kumimoji="1" lang="en-US" altLang="zh-CN" sz="1400" baseline="30000" dirty="0">
                <a:solidFill>
                  <a:schemeClr val="accent1">
                    <a:lumMod val="75000"/>
                  </a:schemeClr>
                </a:solidFill>
                <a:latin typeface="Times New Roman" panose="02020603050405020304"/>
                <a:cs typeface="Times New Roman" panose="02020603050405020304"/>
              </a:rPr>
              <a:t>rd</a:t>
            </a:r>
            <a:r>
              <a:rPr kumimoji="1" lang="en-US" altLang="zh-CN" sz="1400" dirty="0">
                <a:solidFill>
                  <a:schemeClr val="accent1">
                    <a:lumMod val="75000"/>
                  </a:schemeClr>
                </a:solidFill>
                <a:latin typeface="Times New Roman" panose="02020603050405020304"/>
                <a:cs typeface="Times New Roman" panose="02020603050405020304"/>
              </a:rPr>
              <a:t> high efficiency  klystron &amp; </a:t>
            </a:r>
            <a:r>
              <a:rPr kumimoji="1" lang="en-US" altLang="zh-CN" sz="1400" dirty="0" smtClean="0">
                <a:solidFill>
                  <a:schemeClr val="accent1">
                    <a:lumMod val="75000"/>
                  </a:schemeClr>
                </a:solidFill>
                <a:latin typeface="Times New Roman" panose="02020603050405020304"/>
                <a:cs typeface="Times New Roman" panose="02020603050405020304"/>
              </a:rPr>
              <a:t>test</a:t>
            </a:r>
            <a:endParaRPr kumimoji="1" lang="en-US" altLang="zh-CN" sz="1400" dirty="0">
              <a:solidFill>
                <a:schemeClr val="accent1">
                  <a:lumMod val="75000"/>
                </a:schemeClr>
              </a:solidFill>
              <a:latin typeface="Times New Roman" panose="02020603050405020304"/>
              <a:cs typeface="Times New Roman" panose="02020603050405020304"/>
            </a:endParaRPr>
          </a:p>
        </p:txBody>
      </p:sp>
      <p:graphicFrame>
        <p:nvGraphicFramePr>
          <p:cNvPr id="5" name="内容占位符 7"/>
          <p:cNvGraphicFramePr/>
          <p:nvPr/>
        </p:nvGraphicFramePr>
        <p:xfrm>
          <a:off x="5148066" y="1844825"/>
          <a:ext cx="3593465" cy="1727835"/>
        </p:xfrm>
        <a:graphic>
          <a:graphicData uri="http://schemas.openxmlformats.org/drawingml/2006/table">
            <a:tbl>
              <a:tblPr/>
              <a:tblGrid>
                <a:gridCol w="1643380"/>
                <a:gridCol w="1087755"/>
                <a:gridCol w="862330"/>
              </a:tblGrid>
              <a:tr h="43942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GB" altLang="zh-CN" sz="1200" b="0" i="0" u="none" strike="noStrike" cap="none" normalizeH="0" baseline="0" dirty="0">
                          <a:ln>
                            <a:noFill/>
                          </a:ln>
                          <a:solidFill>
                            <a:srgbClr val="000000"/>
                          </a:solidFill>
                          <a:effectLst/>
                          <a:latin typeface="Times New Roman" panose="02020603050405020304"/>
                          <a:ea typeface="宋体" panose="02010600030101010101" pitchFamily="2" charset="-122"/>
                          <a:cs typeface="Times New Roman" panose="02020603050405020304"/>
                        </a:rPr>
                        <a:t>Parameters</a:t>
                      </a:r>
                      <a:endParaRPr kumimoji="0" lang="zh-CN" sz="1200" b="0" i="0" u="none" strike="noStrike" cap="none" normalizeH="0" baseline="0" dirty="0">
                        <a:ln>
                          <a:noFill/>
                        </a:ln>
                        <a:solidFill>
                          <a:srgbClr val="000000"/>
                        </a:solidFill>
                        <a:effectLst/>
                        <a:latin typeface="Times New Roman" panose="02020603050405020304"/>
                        <a:ea typeface="MS Mincho" panose="02020609040205080304" pitchFamily="49" charset="-128"/>
                        <a:cs typeface="Times New Roman" panose="02020603050405020304"/>
                      </a:endParaRPr>
                    </a:p>
                  </a:txBody>
                  <a:tcPr marL="68591" marR="68591"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GB" altLang="zh-CN" sz="1200" b="0" i="0" u="none" strike="noStrike" cap="none" normalizeH="0" baseline="0" dirty="0" smtClean="0">
                          <a:ln>
                            <a:noFill/>
                          </a:ln>
                          <a:solidFill>
                            <a:srgbClr val="000000"/>
                          </a:solidFill>
                          <a:effectLst/>
                          <a:latin typeface="Times New Roman" panose="02020603050405020304"/>
                          <a:ea typeface="宋体" panose="02010600030101010101" pitchFamily="2" charset="-122"/>
                          <a:cs typeface="Times New Roman" panose="02020603050405020304"/>
                        </a:rPr>
                        <a:t>Conventional</a:t>
                      </a:r>
                      <a:endParaRPr kumimoji="0" lang="en-GB" altLang="zh-CN" sz="1200" b="0" i="0" u="none" strike="noStrike" cap="none" normalizeH="0" baseline="0" dirty="0" smtClean="0">
                        <a:ln>
                          <a:noFill/>
                        </a:ln>
                        <a:solidFill>
                          <a:srgbClr val="000000"/>
                        </a:solidFill>
                        <a:effectLst/>
                        <a:latin typeface="Times New Roman" panose="02020603050405020304"/>
                        <a:ea typeface="宋体" panose="02010600030101010101" pitchFamily="2" charset="-122"/>
                        <a:cs typeface="Times New Roman" panose="02020603050405020304"/>
                      </a:endParaRPr>
                    </a:p>
                    <a:p>
                      <a:pPr marL="0" marR="0" lvl="0" indent="0" algn="ctr" defTabSz="914400" rtl="0" eaLnBrk="1" fontAlgn="base" latinLnBrk="0" hangingPunct="1">
                        <a:lnSpc>
                          <a:spcPct val="100000"/>
                        </a:lnSpc>
                        <a:spcBef>
                          <a:spcPct val="0"/>
                        </a:spcBef>
                        <a:spcAft>
                          <a:spcPct val="0"/>
                        </a:spcAft>
                        <a:buClrTx/>
                        <a:buSzTx/>
                        <a:buFontTx/>
                        <a:buNone/>
                      </a:pPr>
                      <a:r>
                        <a:rPr kumimoji="0" lang="en-GB" altLang="zh-CN" sz="1200" b="0" i="0" u="none" strike="noStrike" cap="none" normalizeH="0" baseline="0" dirty="0" smtClean="0">
                          <a:ln>
                            <a:noFill/>
                          </a:ln>
                          <a:solidFill>
                            <a:srgbClr val="000000"/>
                          </a:solidFill>
                          <a:effectLst/>
                          <a:latin typeface="Times New Roman" panose="02020603050405020304"/>
                          <a:ea typeface="宋体" panose="02010600030101010101" pitchFamily="2" charset="-122"/>
                          <a:cs typeface="Times New Roman" panose="02020603050405020304"/>
                        </a:rPr>
                        <a:t>efficiency</a:t>
                      </a:r>
                      <a:endParaRPr kumimoji="0" lang="zh-CN" sz="1200" b="0" i="0" u="none" strike="noStrike" cap="none" normalizeH="0" baseline="0" dirty="0">
                        <a:ln>
                          <a:noFill/>
                        </a:ln>
                        <a:solidFill>
                          <a:srgbClr val="000000"/>
                        </a:solidFill>
                        <a:effectLst/>
                        <a:latin typeface="Times New Roman" panose="02020603050405020304"/>
                        <a:ea typeface="MS Mincho" panose="02020609040205080304" pitchFamily="49" charset="-128"/>
                        <a:cs typeface="Times New Roman" panose="02020603050405020304"/>
                      </a:endParaRPr>
                    </a:p>
                  </a:txBody>
                  <a:tcPr marL="68591" marR="68591"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smtClean="0">
                          <a:ln>
                            <a:noFill/>
                          </a:ln>
                          <a:solidFill>
                            <a:srgbClr val="BF0000"/>
                          </a:solidFill>
                          <a:effectLst/>
                          <a:latin typeface="Times New Roman" panose="02020603050405020304"/>
                          <a:ea typeface="宋体" panose="02010600030101010101" pitchFamily="2" charset="-122"/>
                          <a:cs typeface="Times New Roman" panose="02020603050405020304"/>
                        </a:rPr>
                        <a:t>High </a:t>
                      </a:r>
                      <a:endParaRPr kumimoji="0" lang="en-US" altLang="zh-CN" sz="1200" b="1" i="0" u="none" strike="noStrike" cap="none" normalizeH="0" baseline="0" dirty="0" smtClean="0">
                        <a:ln>
                          <a:noFill/>
                        </a:ln>
                        <a:solidFill>
                          <a:srgbClr val="BF0000"/>
                        </a:solidFill>
                        <a:effectLst/>
                        <a:latin typeface="Times New Roman" panose="02020603050405020304"/>
                        <a:ea typeface="宋体" panose="02010600030101010101" pitchFamily="2" charset="-122"/>
                        <a:cs typeface="Times New Roman" panose="02020603050405020304"/>
                      </a:endParaRPr>
                    </a:p>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smtClean="0">
                          <a:ln>
                            <a:noFill/>
                          </a:ln>
                          <a:solidFill>
                            <a:srgbClr val="BF0000"/>
                          </a:solidFill>
                          <a:effectLst/>
                          <a:latin typeface="Times New Roman" panose="02020603050405020304"/>
                          <a:ea typeface="宋体" panose="02010600030101010101" pitchFamily="2" charset="-122"/>
                          <a:cs typeface="Times New Roman" panose="02020603050405020304"/>
                        </a:rPr>
                        <a:t>efficiency</a:t>
                      </a:r>
                      <a:endParaRPr kumimoji="0" lang="zh-CN" sz="1200" b="1" i="0" u="none" strike="noStrike" cap="none" normalizeH="0" baseline="0" dirty="0">
                        <a:ln>
                          <a:noFill/>
                        </a:ln>
                        <a:solidFill>
                          <a:srgbClr val="BF0000"/>
                        </a:solidFill>
                        <a:effectLst/>
                        <a:latin typeface="Times New Roman" panose="02020603050405020304"/>
                        <a:ea typeface="宋体" panose="02010600030101010101" pitchFamily="2" charset="-122"/>
                        <a:cs typeface="Times New Roman" panose="02020603050405020304"/>
                      </a:endParaRPr>
                    </a:p>
                  </a:txBody>
                  <a:tcPr marL="68591" marR="68591"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r h="293370">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GB" altLang="zh-CN" sz="1200" b="0" i="0" u="none" strike="noStrike" cap="none" normalizeH="0" baseline="0" dirty="0">
                          <a:ln>
                            <a:noFill/>
                          </a:ln>
                          <a:solidFill>
                            <a:srgbClr val="000000"/>
                          </a:solidFill>
                          <a:effectLst/>
                          <a:latin typeface="Times New Roman" panose="02020603050405020304"/>
                          <a:ea typeface="宋体" panose="02010600030101010101" pitchFamily="2" charset="-122"/>
                          <a:cs typeface="Times New Roman" panose="02020603050405020304"/>
                        </a:rPr>
                        <a:t>Centre frequency (MHz)</a:t>
                      </a:r>
                      <a:endParaRPr kumimoji="0" lang="zh-CN" sz="1200" b="0" i="0" u="none" strike="noStrike" cap="none" normalizeH="0" baseline="0" dirty="0">
                        <a:ln>
                          <a:noFill/>
                        </a:ln>
                        <a:solidFill>
                          <a:srgbClr val="000000"/>
                        </a:solidFill>
                        <a:effectLst/>
                        <a:latin typeface="Times New Roman" panose="02020603050405020304"/>
                        <a:ea typeface="MS Mincho" panose="02020609040205080304" pitchFamily="49" charset="-128"/>
                        <a:cs typeface="Times New Roman" panose="02020603050405020304"/>
                      </a:endParaRPr>
                    </a:p>
                  </a:txBody>
                  <a:tcPr marL="68591" marR="68591"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GB" altLang="zh-CN" sz="1200" b="0" i="0" u="none" strike="noStrike" cap="none" normalizeH="0" baseline="0" dirty="0">
                          <a:ln>
                            <a:noFill/>
                          </a:ln>
                          <a:solidFill>
                            <a:srgbClr val="000000"/>
                          </a:solidFill>
                          <a:effectLst/>
                          <a:latin typeface="Times New Roman" panose="02020603050405020304"/>
                          <a:ea typeface="宋体" panose="02010600030101010101" pitchFamily="2" charset="-122"/>
                          <a:cs typeface="Times New Roman" panose="02020603050405020304"/>
                        </a:rPr>
                        <a:t>650+/-0.5</a:t>
                      </a:r>
                      <a:endParaRPr kumimoji="0" lang="zh-CN" sz="1200" b="0" i="0" u="none" strike="noStrike" cap="none" normalizeH="0" baseline="0" dirty="0">
                        <a:ln>
                          <a:noFill/>
                        </a:ln>
                        <a:solidFill>
                          <a:srgbClr val="000000"/>
                        </a:solidFill>
                        <a:effectLst/>
                        <a:latin typeface="Times New Roman" panose="02020603050405020304"/>
                        <a:ea typeface="MS Mincho" panose="02020609040205080304" pitchFamily="49" charset="-128"/>
                        <a:cs typeface="Times New Roman" panose="02020603050405020304"/>
                      </a:endParaRPr>
                    </a:p>
                  </a:txBody>
                  <a:tcPr marL="68591" marR="68591"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GB" altLang="zh-CN" sz="1200" b="1" i="0" u="none" strike="noStrike" cap="none" normalizeH="0" baseline="0" dirty="0">
                          <a:ln>
                            <a:noFill/>
                          </a:ln>
                          <a:solidFill>
                            <a:srgbClr val="BF0000"/>
                          </a:solidFill>
                          <a:effectLst/>
                          <a:latin typeface="Times New Roman" panose="02020603050405020304"/>
                          <a:ea typeface="宋体" panose="02010600030101010101" pitchFamily="2" charset="-122"/>
                          <a:cs typeface="Times New Roman" panose="02020603050405020304"/>
                        </a:rPr>
                        <a:t>650+/-0.5</a:t>
                      </a:r>
                      <a:endParaRPr kumimoji="0" lang="zh-CN" sz="1200" b="1" i="0" u="none" strike="noStrike" cap="none" normalizeH="0" baseline="0" dirty="0">
                        <a:ln>
                          <a:noFill/>
                        </a:ln>
                        <a:solidFill>
                          <a:srgbClr val="BF0000"/>
                        </a:solidFill>
                        <a:effectLst/>
                        <a:latin typeface="Times New Roman" panose="02020603050405020304"/>
                        <a:ea typeface="宋体" panose="02010600030101010101" pitchFamily="2" charset="-122"/>
                        <a:cs typeface="Times New Roman" panose="02020603050405020304"/>
                      </a:endParaRPr>
                    </a:p>
                  </a:txBody>
                  <a:tcPr marL="68591" marR="68591"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r h="292100">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GB" altLang="zh-CN" sz="1200" b="0" i="0" u="none" strike="noStrike" cap="none" normalizeH="0" baseline="0" dirty="0">
                          <a:ln>
                            <a:noFill/>
                          </a:ln>
                          <a:solidFill>
                            <a:srgbClr val="000000"/>
                          </a:solidFill>
                          <a:effectLst/>
                          <a:latin typeface="Times New Roman" panose="02020603050405020304"/>
                          <a:ea typeface="宋体" panose="02010600030101010101" pitchFamily="2" charset="-122"/>
                          <a:cs typeface="Times New Roman" panose="02020603050405020304"/>
                        </a:rPr>
                        <a:t>Output power (kW)</a:t>
                      </a:r>
                      <a:endParaRPr kumimoji="0" lang="zh-CN" sz="1200" b="0" i="0" u="none" strike="noStrike" cap="none" normalizeH="0" baseline="0" dirty="0">
                        <a:ln>
                          <a:noFill/>
                        </a:ln>
                        <a:solidFill>
                          <a:srgbClr val="000000"/>
                        </a:solidFill>
                        <a:effectLst/>
                        <a:latin typeface="Times New Roman" panose="02020603050405020304"/>
                        <a:ea typeface="MS Mincho" panose="02020609040205080304" pitchFamily="49" charset="-128"/>
                        <a:cs typeface="Times New Roman" panose="02020603050405020304"/>
                      </a:endParaRPr>
                    </a:p>
                  </a:txBody>
                  <a:tcPr marL="68591" marR="68591"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GB" altLang="zh-CN" sz="1200" b="0" i="0" u="none" strike="noStrike" cap="none" normalizeH="0" baseline="0" dirty="0">
                          <a:ln>
                            <a:noFill/>
                          </a:ln>
                          <a:solidFill>
                            <a:srgbClr val="000000"/>
                          </a:solidFill>
                          <a:effectLst/>
                          <a:latin typeface="Times New Roman" panose="02020603050405020304"/>
                          <a:ea typeface="宋体" panose="02010600030101010101" pitchFamily="2" charset="-122"/>
                          <a:cs typeface="Times New Roman" panose="02020603050405020304"/>
                        </a:rPr>
                        <a:t>800</a:t>
                      </a:r>
                      <a:endParaRPr kumimoji="0" lang="zh-CN" sz="1200" b="0" i="0" u="none" strike="noStrike" cap="none" normalizeH="0" baseline="0" dirty="0">
                        <a:ln>
                          <a:noFill/>
                        </a:ln>
                        <a:solidFill>
                          <a:srgbClr val="000000"/>
                        </a:solidFill>
                        <a:effectLst/>
                        <a:latin typeface="Times New Roman" panose="02020603050405020304"/>
                        <a:ea typeface="MS Mincho" panose="02020609040205080304" pitchFamily="49" charset="-128"/>
                        <a:cs typeface="Times New Roman" panose="02020603050405020304"/>
                      </a:endParaRPr>
                    </a:p>
                  </a:txBody>
                  <a:tcPr marL="68591" marR="68591"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a:ln>
                            <a:noFill/>
                          </a:ln>
                          <a:solidFill>
                            <a:srgbClr val="BF0000"/>
                          </a:solidFill>
                          <a:effectLst/>
                          <a:latin typeface="Times New Roman" panose="02020603050405020304"/>
                          <a:ea typeface="宋体" panose="02010600030101010101" pitchFamily="2" charset="-122"/>
                          <a:cs typeface="Times New Roman" panose="02020603050405020304"/>
                        </a:rPr>
                        <a:t>800</a:t>
                      </a:r>
                      <a:endParaRPr kumimoji="0" lang="zh-CN" sz="1200" b="1" i="0" u="none" strike="noStrike" cap="none" normalizeH="0" baseline="0" dirty="0">
                        <a:ln>
                          <a:noFill/>
                        </a:ln>
                        <a:solidFill>
                          <a:srgbClr val="BF0000"/>
                        </a:solidFill>
                        <a:effectLst/>
                        <a:latin typeface="Times New Roman" panose="02020603050405020304"/>
                        <a:ea typeface="宋体" panose="02010600030101010101" pitchFamily="2" charset="-122"/>
                        <a:cs typeface="Times New Roman" panose="02020603050405020304"/>
                      </a:endParaRPr>
                    </a:p>
                  </a:txBody>
                  <a:tcPr marL="68591" marR="68591"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r h="293370">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GB" altLang="zh-CN" sz="1200" b="0" i="0" u="none" strike="noStrike" cap="none" normalizeH="0" baseline="0" dirty="0">
                          <a:ln>
                            <a:noFill/>
                          </a:ln>
                          <a:solidFill>
                            <a:srgbClr val="000000"/>
                          </a:solidFill>
                          <a:effectLst/>
                          <a:latin typeface="Times New Roman" panose="02020603050405020304"/>
                          <a:ea typeface="宋体" panose="02010600030101010101" pitchFamily="2" charset="-122"/>
                          <a:cs typeface="Times New Roman" panose="02020603050405020304"/>
                        </a:rPr>
                        <a:t>Beam voltage (kV)</a:t>
                      </a:r>
                      <a:endParaRPr kumimoji="0" lang="zh-CN" sz="1200" b="0" i="0" u="none" strike="noStrike" cap="none" normalizeH="0" baseline="0" dirty="0">
                        <a:ln>
                          <a:noFill/>
                        </a:ln>
                        <a:solidFill>
                          <a:srgbClr val="000000"/>
                        </a:solidFill>
                        <a:effectLst/>
                        <a:latin typeface="Times New Roman" panose="02020603050405020304"/>
                        <a:ea typeface="MS Mincho" panose="02020609040205080304" pitchFamily="49" charset="-128"/>
                        <a:cs typeface="Times New Roman" panose="02020603050405020304"/>
                      </a:endParaRPr>
                    </a:p>
                  </a:txBody>
                  <a:tcPr marL="68591" marR="68591"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GB" altLang="zh-CN" sz="1200" b="0" i="0" u="none" strike="noStrike" cap="none" normalizeH="0" baseline="0" dirty="0">
                          <a:ln>
                            <a:noFill/>
                          </a:ln>
                          <a:solidFill>
                            <a:srgbClr val="000000"/>
                          </a:solidFill>
                          <a:effectLst/>
                          <a:latin typeface="Times New Roman" panose="02020603050405020304"/>
                          <a:ea typeface="宋体" panose="02010600030101010101" pitchFamily="2" charset="-122"/>
                          <a:cs typeface="Times New Roman" panose="02020603050405020304"/>
                        </a:rPr>
                        <a:t>80</a:t>
                      </a:r>
                      <a:endParaRPr kumimoji="0" lang="zh-CN" sz="1200" b="0" i="0" u="none" strike="noStrike" cap="none" normalizeH="0" baseline="0" dirty="0">
                        <a:ln>
                          <a:noFill/>
                        </a:ln>
                        <a:solidFill>
                          <a:srgbClr val="000000"/>
                        </a:solidFill>
                        <a:effectLst/>
                        <a:latin typeface="Times New Roman" panose="02020603050405020304"/>
                        <a:ea typeface="MS Mincho" panose="02020609040205080304" pitchFamily="49" charset="-128"/>
                        <a:cs typeface="Times New Roman" panose="02020603050405020304"/>
                      </a:endParaRPr>
                    </a:p>
                  </a:txBody>
                  <a:tcPr marL="68591" marR="68591"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smtClean="0">
                          <a:ln>
                            <a:noFill/>
                          </a:ln>
                          <a:solidFill>
                            <a:srgbClr val="BF0000"/>
                          </a:solidFill>
                          <a:effectLst/>
                          <a:latin typeface="Times New Roman" panose="02020603050405020304"/>
                          <a:ea typeface="宋体" panose="02010600030101010101" pitchFamily="2" charset="-122"/>
                          <a:cs typeface="Times New Roman" panose="02020603050405020304"/>
                        </a:rPr>
                        <a:t>-</a:t>
                      </a:r>
                      <a:endParaRPr kumimoji="0" lang="zh-CN" sz="1200" b="1" i="0" u="none" strike="noStrike" cap="none" normalizeH="0" baseline="0" dirty="0">
                        <a:ln>
                          <a:noFill/>
                        </a:ln>
                        <a:solidFill>
                          <a:srgbClr val="BF0000"/>
                        </a:solidFill>
                        <a:effectLst/>
                        <a:latin typeface="Times New Roman" panose="02020603050405020304"/>
                        <a:ea typeface="宋体" panose="02010600030101010101" pitchFamily="2" charset="-122"/>
                        <a:cs typeface="Times New Roman" panose="02020603050405020304"/>
                      </a:endParaRPr>
                    </a:p>
                  </a:txBody>
                  <a:tcPr marL="68591" marR="68591"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r h="204470">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GB" altLang="zh-CN" sz="1200" b="0" i="0" u="none" strike="noStrike" cap="none" normalizeH="0" baseline="0" dirty="0">
                          <a:ln>
                            <a:noFill/>
                          </a:ln>
                          <a:solidFill>
                            <a:srgbClr val="000000"/>
                          </a:solidFill>
                          <a:effectLst/>
                          <a:latin typeface="Times New Roman" panose="02020603050405020304"/>
                          <a:ea typeface="宋体" panose="02010600030101010101" pitchFamily="2" charset="-122"/>
                          <a:cs typeface="Times New Roman" panose="02020603050405020304"/>
                        </a:rPr>
                        <a:t>Beam current (A)</a:t>
                      </a:r>
                      <a:endParaRPr kumimoji="0" lang="zh-CN" sz="1200" b="0" i="0" u="none" strike="noStrike" cap="none" normalizeH="0" baseline="0" dirty="0">
                        <a:ln>
                          <a:noFill/>
                        </a:ln>
                        <a:solidFill>
                          <a:srgbClr val="000000"/>
                        </a:solidFill>
                        <a:effectLst/>
                        <a:latin typeface="Times New Roman" panose="02020603050405020304"/>
                        <a:ea typeface="MS Mincho" panose="02020609040205080304" pitchFamily="49" charset="-128"/>
                        <a:cs typeface="Times New Roman" panose="02020603050405020304"/>
                      </a:endParaRPr>
                    </a:p>
                  </a:txBody>
                  <a:tcPr marL="68591" marR="68591"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GB" altLang="zh-CN" sz="1200" b="0" i="0" u="none" strike="noStrike" cap="none" normalizeH="0" baseline="0" dirty="0">
                          <a:ln>
                            <a:noFill/>
                          </a:ln>
                          <a:solidFill>
                            <a:srgbClr val="000000"/>
                          </a:solidFill>
                          <a:effectLst/>
                          <a:latin typeface="Times New Roman" panose="02020603050405020304"/>
                          <a:ea typeface="宋体" panose="02010600030101010101" pitchFamily="2" charset="-122"/>
                          <a:cs typeface="Times New Roman" panose="02020603050405020304"/>
                        </a:rPr>
                        <a:t>16</a:t>
                      </a:r>
                      <a:endParaRPr kumimoji="0" lang="zh-CN" sz="1200" b="0" i="0" u="none" strike="noStrike" cap="none" normalizeH="0" baseline="0" dirty="0">
                        <a:ln>
                          <a:noFill/>
                        </a:ln>
                        <a:solidFill>
                          <a:srgbClr val="000000"/>
                        </a:solidFill>
                        <a:effectLst/>
                        <a:latin typeface="Times New Roman" panose="02020603050405020304"/>
                        <a:ea typeface="MS Mincho" panose="02020609040205080304" pitchFamily="49" charset="-128"/>
                        <a:cs typeface="Times New Roman" panose="02020603050405020304"/>
                      </a:endParaRPr>
                    </a:p>
                  </a:txBody>
                  <a:tcPr marL="68591" marR="68591"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smtClean="0">
                          <a:ln>
                            <a:noFill/>
                          </a:ln>
                          <a:solidFill>
                            <a:srgbClr val="BF0000"/>
                          </a:solidFill>
                          <a:effectLst/>
                          <a:latin typeface="Times New Roman" panose="02020603050405020304"/>
                          <a:ea typeface="宋体" panose="02010600030101010101" pitchFamily="2" charset="-122"/>
                          <a:cs typeface="Times New Roman" panose="02020603050405020304"/>
                        </a:rPr>
                        <a:t>-</a:t>
                      </a:r>
                      <a:endParaRPr kumimoji="0" lang="zh-CN" sz="1200" b="1" i="0" u="none" strike="noStrike" cap="none" normalizeH="0" baseline="0" dirty="0">
                        <a:ln>
                          <a:noFill/>
                        </a:ln>
                        <a:solidFill>
                          <a:srgbClr val="BF0000"/>
                        </a:solidFill>
                        <a:effectLst/>
                        <a:latin typeface="Times New Roman" panose="02020603050405020304"/>
                        <a:ea typeface="宋体" panose="02010600030101010101" pitchFamily="2" charset="-122"/>
                        <a:cs typeface="Times New Roman" panose="02020603050405020304"/>
                      </a:endParaRPr>
                    </a:p>
                  </a:txBody>
                  <a:tcPr marL="68591" marR="68591"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r h="205105">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GB" altLang="zh-CN" sz="1200" b="0" i="0" u="none" strike="noStrike" cap="none" normalizeH="0" baseline="0" dirty="0">
                          <a:ln>
                            <a:noFill/>
                          </a:ln>
                          <a:solidFill>
                            <a:schemeClr val="accent2">
                              <a:lumMod val="75000"/>
                            </a:schemeClr>
                          </a:solidFill>
                          <a:effectLst/>
                          <a:latin typeface="Times New Roman" panose="02020603050405020304"/>
                          <a:ea typeface="宋体" panose="02010600030101010101" pitchFamily="2" charset="-122"/>
                          <a:cs typeface="Times New Roman" panose="02020603050405020304"/>
                        </a:rPr>
                        <a:t>Efficiency (%)</a:t>
                      </a:r>
                      <a:endParaRPr kumimoji="0" lang="zh-CN" sz="1200" b="0" i="0" u="none" strike="noStrike" cap="none" normalizeH="0" baseline="0" dirty="0">
                        <a:ln>
                          <a:noFill/>
                        </a:ln>
                        <a:solidFill>
                          <a:schemeClr val="accent2">
                            <a:lumMod val="75000"/>
                          </a:schemeClr>
                        </a:solidFill>
                        <a:effectLst/>
                        <a:latin typeface="Times New Roman" panose="02020603050405020304"/>
                        <a:ea typeface="MS Mincho" panose="02020609040205080304" pitchFamily="49" charset="-128"/>
                        <a:cs typeface="Times New Roman" panose="02020603050405020304"/>
                      </a:endParaRPr>
                    </a:p>
                  </a:txBody>
                  <a:tcPr marL="68591" marR="68591"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GB" altLang="zh-CN" sz="1200" b="0" i="0" u="none" strike="noStrike" cap="none" normalizeH="0" baseline="0" dirty="0" smtClean="0">
                          <a:ln>
                            <a:noFill/>
                          </a:ln>
                          <a:solidFill>
                            <a:schemeClr val="accent2">
                              <a:lumMod val="75000"/>
                            </a:schemeClr>
                          </a:solidFill>
                          <a:effectLst/>
                          <a:latin typeface="Times New Roman" panose="02020603050405020304"/>
                          <a:ea typeface="宋体" panose="02010600030101010101" pitchFamily="2" charset="-122"/>
                          <a:cs typeface="Times New Roman" panose="02020603050405020304"/>
                        </a:rPr>
                        <a:t>~ 65</a:t>
                      </a:r>
                      <a:endParaRPr kumimoji="0" lang="zh-CN" sz="1200" b="0" i="0" u="none" strike="noStrike" cap="none" normalizeH="0" baseline="0" dirty="0">
                        <a:ln>
                          <a:noFill/>
                        </a:ln>
                        <a:solidFill>
                          <a:schemeClr val="accent2">
                            <a:lumMod val="75000"/>
                          </a:schemeClr>
                        </a:solidFill>
                        <a:effectLst/>
                        <a:latin typeface="Times New Roman" panose="02020603050405020304"/>
                        <a:ea typeface="MS Mincho" panose="02020609040205080304" pitchFamily="49" charset="-128"/>
                        <a:cs typeface="Times New Roman" panose="02020603050405020304"/>
                      </a:endParaRPr>
                    </a:p>
                  </a:txBody>
                  <a:tcPr marL="68591" marR="68591"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1" i="0" u="none" strike="noStrike" cap="none" normalizeH="0" baseline="0" dirty="0" smtClean="0">
                          <a:ln>
                            <a:noFill/>
                          </a:ln>
                          <a:solidFill>
                            <a:srgbClr val="BF0000"/>
                          </a:solidFill>
                          <a:effectLst/>
                          <a:latin typeface="Times New Roman" panose="02020603050405020304"/>
                          <a:ea typeface="宋体" panose="02010600030101010101" pitchFamily="2" charset="-122"/>
                          <a:cs typeface="Times New Roman" panose="02020603050405020304"/>
                        </a:rPr>
                        <a:t>&gt; 80</a:t>
                      </a:r>
                      <a:endParaRPr kumimoji="0" lang="zh-CN" sz="1200" b="1" i="0" u="none" strike="noStrike" cap="none" normalizeH="0" baseline="0" dirty="0">
                        <a:ln>
                          <a:noFill/>
                        </a:ln>
                        <a:solidFill>
                          <a:srgbClr val="BF0000"/>
                        </a:solidFill>
                        <a:effectLst/>
                        <a:latin typeface="Times New Roman" panose="02020603050405020304"/>
                        <a:ea typeface="宋体" panose="02010600030101010101" pitchFamily="2" charset="-122"/>
                        <a:cs typeface="Times New Roman" panose="02020603050405020304"/>
                      </a:endParaRPr>
                    </a:p>
                  </a:txBody>
                  <a:tcPr marL="68591" marR="68591"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r>
            </a:tbl>
          </a:graphicData>
        </a:graphic>
      </p:graphicFrame>
      <p:pic>
        <p:nvPicPr>
          <p:cNvPr id="6" name="图片 5"/>
          <p:cNvPicPr>
            <a:picLocks noChangeAspect="1"/>
          </p:cNvPicPr>
          <p:nvPr/>
        </p:nvPicPr>
        <p:blipFill>
          <a:blip r:embed="rId1"/>
          <a:stretch>
            <a:fillRect/>
          </a:stretch>
        </p:blipFill>
        <p:spPr>
          <a:xfrm>
            <a:off x="4750140" y="3717033"/>
            <a:ext cx="4393860" cy="1979755"/>
          </a:xfrm>
          <a:prstGeom prst="rect">
            <a:avLst/>
          </a:prstGeom>
        </p:spPr>
      </p:pic>
      <p:pic>
        <p:nvPicPr>
          <p:cNvPr id="1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943" y="3939922"/>
            <a:ext cx="3948877" cy="2059128"/>
          </a:xfrm>
          <a:prstGeom prst="rect">
            <a:avLst/>
          </a:prstGeom>
          <a:noFill/>
          <a:ln>
            <a:noFill/>
          </a:ln>
        </p:spPr>
      </p:pic>
      <p:sp>
        <p:nvSpPr>
          <p:cNvPr id="4" name="矩形 3"/>
          <p:cNvSpPr/>
          <p:nvPr/>
        </p:nvSpPr>
        <p:spPr>
          <a:xfrm>
            <a:off x="468815" y="6138271"/>
            <a:ext cx="3960441" cy="284480"/>
          </a:xfrm>
          <a:prstGeom prst="rect">
            <a:avLst/>
          </a:prstGeom>
        </p:spPr>
        <p:txBody>
          <a:bodyPr wrap="square">
            <a:spAutoFit/>
          </a:bodyPr>
          <a:lstStyle/>
          <a:p>
            <a:pPr marL="285750" indent="-285750" algn="l" eaLnBrk="0" hangingPunct="0">
              <a:lnSpc>
                <a:spcPct val="90000"/>
              </a:lnSpc>
              <a:spcBef>
                <a:spcPct val="20000"/>
              </a:spcBef>
              <a:buClr>
                <a:srgbClr val="CC0099"/>
              </a:buClr>
              <a:buSzPct val="100000"/>
              <a:buFont typeface="Wingdings" panose="05000000000000000000" pitchFamily="2" charset="2"/>
              <a:buChar char="ð"/>
            </a:pPr>
            <a:r>
              <a:rPr kumimoji="1" lang="en-US" altLang="zh-CN" sz="1400" dirty="0" smtClean="0">
                <a:solidFill>
                  <a:srgbClr val="BF0000"/>
                </a:solidFill>
                <a:latin typeface="Times New Roman" panose="02020603050405020304"/>
                <a:ea typeface="微软雅黑" panose="020B0503020204020204" pitchFamily="34" charset="-122"/>
                <a:cs typeface="Times New Roman" panose="02020603050405020304"/>
              </a:rPr>
              <a:t>73</a:t>
            </a:r>
            <a:r>
              <a:rPr kumimoji="1" lang="en-US" altLang="zh-CN" sz="1400" dirty="0">
                <a:solidFill>
                  <a:srgbClr val="BF0000"/>
                </a:solidFill>
                <a:latin typeface="Times New Roman" panose="02020603050405020304"/>
                <a:ea typeface="微软雅黑" panose="020B0503020204020204" pitchFamily="34" charset="-122"/>
                <a:cs typeface="Times New Roman" panose="02020603050405020304"/>
              </a:rPr>
              <a:t>%/68%/65% efficiencies for 1D/2D/3D</a:t>
            </a:r>
            <a:endParaRPr kumimoji="1" lang="en-US" altLang="zh-CN" sz="1400" dirty="0">
              <a:solidFill>
                <a:srgbClr val="BF0000"/>
              </a:solidFill>
              <a:latin typeface="Times New Roman" panose="02020603050405020304"/>
              <a:ea typeface="微软雅黑" panose="020B0503020204020204" pitchFamily="34" charset="-122"/>
              <a:cs typeface="Times New Roman" panose="02020603050405020304"/>
            </a:endParaRPr>
          </a:p>
        </p:txBody>
      </p:sp>
      <p:sp>
        <p:nvSpPr>
          <p:cNvPr id="14" name="矩形 13"/>
          <p:cNvSpPr/>
          <p:nvPr/>
        </p:nvSpPr>
        <p:spPr>
          <a:xfrm>
            <a:off x="5360234" y="5692974"/>
            <a:ext cx="3347085" cy="306705"/>
          </a:xfrm>
          <a:prstGeom prst="rect">
            <a:avLst/>
          </a:prstGeom>
        </p:spPr>
        <p:txBody>
          <a:bodyPr wrap="none">
            <a:spAutoFit/>
          </a:bodyPr>
          <a:lstStyle/>
          <a:p>
            <a:r>
              <a:rPr kumimoji="1" lang="en-US" altLang="zh-CN" sz="1400" b="0" dirty="0" smtClean="0">
                <a:solidFill>
                  <a:srgbClr val="000000"/>
                </a:solidFill>
                <a:latin typeface="Times New Roman" panose="02020603050405020304"/>
                <a:cs typeface="Times New Roman" panose="02020603050405020304"/>
              </a:rPr>
              <a:t>Mechanical design of conventional klystron </a:t>
            </a:r>
            <a:endParaRPr lang="zh-CN" altLang="en-US" sz="1400" b="0" dirty="0">
              <a:solidFill>
                <a:srgbClr val="000000"/>
              </a:solidFill>
            </a:endParaRPr>
          </a:p>
        </p:txBody>
      </p:sp>
      <p:sp>
        <p:nvSpPr>
          <p:cNvPr id="7" name="文本框 6"/>
          <p:cNvSpPr txBox="1"/>
          <p:nvPr/>
        </p:nvSpPr>
        <p:spPr>
          <a:xfrm>
            <a:off x="1355090" y="893445"/>
            <a:ext cx="7471410" cy="583565"/>
          </a:xfrm>
          <a:prstGeom prst="rect">
            <a:avLst/>
          </a:prstGeom>
          <a:noFill/>
        </p:spPr>
        <p:txBody>
          <a:bodyPr wrap="square" rtlCol="0" anchor="t">
            <a:spAutoFit/>
          </a:bodyPr>
          <a:p>
            <a:pPr algn="ctr"/>
            <a:r>
              <a:rPr lang="en-US" altLang="zh-CN" sz="1600" dirty="0" smtClean="0">
                <a:solidFill>
                  <a:srgbClr val="000000"/>
                </a:solidFill>
                <a:latin typeface="Times New Roman" panose="02020603050405020304"/>
                <a:ea typeface="微软雅黑" panose="020B0503020204020204" pitchFamily="34" charset="-122"/>
                <a:cs typeface="Times New Roman" panose="02020603050405020304"/>
                <a:sym typeface="+mn-ea"/>
              </a:rPr>
              <a:t>Established </a:t>
            </a:r>
            <a:r>
              <a:rPr lang="zh-CN" altLang="en-US" sz="1600" dirty="0" smtClean="0">
                <a:solidFill>
                  <a:srgbClr val="000000"/>
                </a:solidFill>
                <a:latin typeface="Times New Roman" panose="02020603050405020304"/>
                <a:ea typeface="微软雅黑" panose="020B0503020204020204" pitchFamily="34" charset="-122"/>
                <a:cs typeface="Times New Roman" panose="02020603050405020304"/>
                <a:sym typeface="+mn-ea"/>
              </a:rPr>
              <a:t>“</a:t>
            </a:r>
            <a:r>
              <a:rPr lang="en-US" altLang="zh-CN" sz="1600" dirty="0" smtClean="0">
                <a:solidFill>
                  <a:schemeClr val="accent2">
                    <a:lumMod val="75000"/>
                  </a:schemeClr>
                </a:solidFill>
                <a:latin typeface="Times New Roman" panose="02020603050405020304"/>
                <a:ea typeface="微软雅黑" panose="020B0503020204020204" pitchFamily="34" charset="-122"/>
                <a:cs typeface="Times New Roman" panose="02020603050405020304"/>
                <a:sym typeface="+mn-ea"/>
              </a:rPr>
              <a:t>High </a:t>
            </a:r>
            <a:r>
              <a:rPr lang="en-US" altLang="zh-CN" sz="1600" dirty="0">
                <a:solidFill>
                  <a:schemeClr val="accent2">
                    <a:lumMod val="75000"/>
                  </a:schemeClr>
                </a:solidFill>
                <a:latin typeface="Times New Roman" panose="02020603050405020304"/>
                <a:ea typeface="微软雅黑" panose="020B0503020204020204" pitchFamily="34" charset="-122"/>
                <a:cs typeface="Times New Roman" panose="02020603050405020304"/>
                <a:sym typeface="+mn-ea"/>
              </a:rPr>
              <a:t>efficiency klystron collaboration </a:t>
            </a:r>
            <a:r>
              <a:rPr lang="en-US" altLang="zh-CN" sz="1600" dirty="0" smtClean="0">
                <a:solidFill>
                  <a:schemeClr val="accent2">
                    <a:lumMod val="75000"/>
                  </a:schemeClr>
                </a:solidFill>
                <a:latin typeface="Times New Roman" panose="02020603050405020304"/>
                <a:ea typeface="微软雅黑" panose="020B0503020204020204" pitchFamily="34" charset="-122"/>
                <a:cs typeface="Times New Roman" panose="02020603050405020304"/>
                <a:sym typeface="+mn-ea"/>
              </a:rPr>
              <a:t>consortium</a:t>
            </a:r>
            <a:r>
              <a:rPr lang="zh-CN" altLang="en-US" sz="1600" dirty="0" smtClean="0">
                <a:solidFill>
                  <a:srgbClr val="000000"/>
                </a:solidFill>
                <a:latin typeface="Times New Roman" panose="02020603050405020304"/>
                <a:ea typeface="微软雅黑" panose="020B0503020204020204" pitchFamily="34" charset="-122"/>
                <a:cs typeface="Times New Roman" panose="02020603050405020304"/>
                <a:sym typeface="+mn-ea"/>
              </a:rPr>
              <a:t>”</a:t>
            </a:r>
            <a:r>
              <a:rPr lang="en-US" altLang="zh-CN" sz="1600" dirty="0" smtClean="0">
                <a:solidFill>
                  <a:srgbClr val="000000"/>
                </a:solidFill>
                <a:latin typeface="Times New Roman" panose="02020603050405020304"/>
                <a:ea typeface="微软雅黑" panose="020B0503020204020204" pitchFamily="34" charset="-122"/>
                <a:cs typeface="Times New Roman" panose="02020603050405020304"/>
                <a:sym typeface="+mn-ea"/>
              </a:rPr>
              <a:t>, </a:t>
            </a:r>
            <a:r>
              <a:rPr lang="en-US" altLang="zh-CN" sz="1600" dirty="0">
                <a:solidFill>
                  <a:srgbClr val="000000"/>
                </a:solidFill>
                <a:latin typeface="Times New Roman" panose="02020603050405020304"/>
                <a:ea typeface="微软雅黑" panose="020B0503020204020204" pitchFamily="34" charset="-122"/>
                <a:cs typeface="Times New Roman" panose="02020603050405020304"/>
                <a:sym typeface="+mn-ea"/>
              </a:rPr>
              <a:t>including </a:t>
            </a:r>
            <a:r>
              <a:rPr lang="en-US" altLang="zh-CN" sz="1600" dirty="0" smtClean="0">
                <a:solidFill>
                  <a:srgbClr val="000000"/>
                </a:solidFill>
                <a:latin typeface="Times New Roman" panose="02020603050405020304"/>
                <a:ea typeface="微软雅黑" panose="020B0503020204020204" pitchFamily="34" charset="-122"/>
                <a:cs typeface="Times New Roman" panose="02020603050405020304"/>
                <a:sym typeface="+mn-ea"/>
              </a:rPr>
              <a:t>IHEP &amp; IE(Institute of Electronic) of CAS,  and </a:t>
            </a:r>
            <a:r>
              <a:rPr lang="en-US" altLang="zh-CN" sz="1600" dirty="0" err="1" smtClean="0">
                <a:solidFill>
                  <a:srgbClr val="000000"/>
                </a:solidFill>
                <a:latin typeface="Times New Roman" panose="02020603050405020304"/>
                <a:ea typeface="微软雅黑" panose="020B0503020204020204" pitchFamily="34" charset="-122"/>
                <a:cs typeface="Times New Roman" panose="02020603050405020304"/>
                <a:sym typeface="+mn-ea"/>
              </a:rPr>
              <a:t>Kunshan</a:t>
            </a:r>
            <a:r>
              <a:rPr lang="en-US" altLang="zh-CN" sz="1600" dirty="0" smtClean="0">
                <a:solidFill>
                  <a:srgbClr val="000000"/>
                </a:solidFill>
                <a:latin typeface="Times New Roman" panose="02020603050405020304"/>
                <a:ea typeface="微软雅黑" panose="020B0503020204020204" pitchFamily="34" charset="-122"/>
                <a:cs typeface="Times New Roman" panose="02020603050405020304"/>
                <a:sym typeface="+mn-ea"/>
              </a:rPr>
              <a:t> </a:t>
            </a:r>
            <a:r>
              <a:rPr lang="en-US" altLang="zh-CN" sz="1600" dirty="0" err="1" smtClean="0">
                <a:solidFill>
                  <a:srgbClr val="000000"/>
                </a:solidFill>
                <a:latin typeface="Times New Roman" panose="02020603050405020304"/>
                <a:ea typeface="微软雅黑" panose="020B0503020204020204" pitchFamily="34" charset="-122"/>
                <a:cs typeface="Times New Roman" panose="02020603050405020304"/>
                <a:sym typeface="+mn-ea"/>
              </a:rPr>
              <a:t>Guoli</a:t>
            </a:r>
            <a:r>
              <a:rPr lang="en-US" altLang="zh-CN" sz="1600" dirty="0" smtClean="0">
                <a:solidFill>
                  <a:srgbClr val="000000"/>
                </a:solidFill>
                <a:latin typeface="Times New Roman" panose="02020603050405020304"/>
                <a:ea typeface="微软雅黑" panose="020B0503020204020204" pitchFamily="34" charset="-122"/>
                <a:cs typeface="Times New Roman" panose="02020603050405020304"/>
                <a:sym typeface="+mn-ea"/>
              </a:rPr>
              <a:t> Science and Tech. </a:t>
            </a:r>
            <a:endParaRPr lang="zh-CN" altLang="en-US" sz="160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70355" y="3175"/>
            <a:ext cx="7186930" cy="994410"/>
          </a:xfrm>
        </p:spPr>
        <p:txBody>
          <a:bodyPr/>
          <a:lstStyle/>
          <a:p>
            <a:r>
              <a:rPr lang="en-US" altLang="zh-CN" sz="2800" dirty="0" smtClean="0">
                <a:solidFill>
                  <a:srgbClr val="002060"/>
                </a:solidFill>
                <a:cs typeface="Times New Roman" panose="02020603050405020304" pitchFamily="18" charset="0"/>
              </a:rPr>
              <a:t>CEPC Collider and Booster Ring Conventional Magnets</a:t>
            </a:r>
            <a:endParaRPr lang="en-US" altLang="zh-CN" sz="2800" dirty="0" smtClean="0">
              <a:solidFill>
                <a:srgbClr val="002060"/>
              </a:solidFill>
              <a:cs typeface="Times New Roman" panose="02020603050405020304" pitchFamily="18" charset="0"/>
            </a:endParaRPr>
          </a:p>
        </p:txBody>
      </p:sp>
      <p:graphicFrame>
        <p:nvGraphicFramePr>
          <p:cNvPr id="4" name="表格 3"/>
          <p:cNvGraphicFramePr>
            <a:graphicFrameLocks noGrp="1"/>
          </p:cNvGraphicFramePr>
          <p:nvPr/>
        </p:nvGraphicFramePr>
        <p:xfrm>
          <a:off x="1809198" y="1246331"/>
          <a:ext cx="5527675" cy="1996440"/>
        </p:xfrm>
        <a:graphic>
          <a:graphicData uri="http://schemas.openxmlformats.org/drawingml/2006/table">
            <a:tbl>
              <a:tblPr firstRow="1" bandRow="1">
                <a:tableStyleId>{7DF18680-E054-41AD-8BC1-D1AEF772440D}</a:tableStyleId>
              </a:tblPr>
              <a:tblGrid>
                <a:gridCol w="1320800"/>
                <a:gridCol w="841375"/>
                <a:gridCol w="959485"/>
                <a:gridCol w="723265"/>
                <a:gridCol w="841375"/>
                <a:gridCol w="841375"/>
              </a:tblGrid>
              <a:tr h="480060">
                <a:tc>
                  <a:txBody>
                    <a:bodyPr/>
                    <a:lstStyle/>
                    <a:p>
                      <a:endParaRPr lang="zh-CN" altLang="en-US" sz="1350" dirty="0"/>
                    </a:p>
                  </a:txBody>
                  <a:tcPr marL="68580" marR="68580" marT="34290" marB="34290"/>
                </a:tc>
                <a:tc>
                  <a:txBody>
                    <a:bodyPr/>
                    <a:lstStyle/>
                    <a:p>
                      <a:pPr algn="ctr"/>
                      <a:r>
                        <a:rPr lang="en-US" altLang="zh-CN" sz="1350" dirty="0" smtClean="0"/>
                        <a:t>Dipole</a:t>
                      </a:r>
                      <a:endParaRPr lang="zh-CN" altLang="en-US" sz="1350" dirty="0"/>
                    </a:p>
                  </a:txBody>
                  <a:tcPr marL="68580" marR="68580" marT="34290" marB="34290" anchor="ctr"/>
                </a:tc>
                <a:tc>
                  <a:txBody>
                    <a:bodyPr/>
                    <a:lstStyle/>
                    <a:p>
                      <a:pPr algn="ctr"/>
                      <a:r>
                        <a:rPr lang="en-US" altLang="zh-CN" sz="1350" dirty="0" smtClean="0"/>
                        <a:t>Quad.</a:t>
                      </a:r>
                      <a:endParaRPr lang="zh-CN" altLang="en-US" sz="1350" dirty="0"/>
                    </a:p>
                  </a:txBody>
                  <a:tcPr marL="68580" marR="68580" marT="34290" marB="34290" anchor="ctr"/>
                </a:tc>
                <a:tc>
                  <a:txBody>
                    <a:bodyPr/>
                    <a:lstStyle/>
                    <a:p>
                      <a:pPr algn="ctr"/>
                      <a:r>
                        <a:rPr lang="en-US" altLang="zh-CN" sz="1350" dirty="0" smtClean="0"/>
                        <a:t>Sext.</a:t>
                      </a:r>
                      <a:endParaRPr lang="zh-CN" altLang="en-US" sz="1350" dirty="0"/>
                    </a:p>
                  </a:txBody>
                  <a:tcPr marL="68580" marR="68580" marT="34290" marB="34290" anchor="ctr"/>
                </a:tc>
                <a:tc>
                  <a:txBody>
                    <a:bodyPr/>
                    <a:lstStyle/>
                    <a:p>
                      <a:pPr algn="ctr"/>
                      <a:r>
                        <a:rPr lang="en-US" altLang="zh-CN" sz="1350" dirty="0" smtClean="0"/>
                        <a:t>Corrector</a:t>
                      </a:r>
                      <a:endParaRPr lang="zh-CN" altLang="en-US" sz="1350" dirty="0"/>
                    </a:p>
                  </a:txBody>
                  <a:tcPr marL="68580" marR="68580" marT="34290" marB="34290" anchor="ctr"/>
                </a:tc>
                <a:tc>
                  <a:txBody>
                    <a:bodyPr/>
                    <a:lstStyle/>
                    <a:p>
                      <a:pPr algn="ctr"/>
                      <a:r>
                        <a:rPr lang="en-US" altLang="zh-CN" sz="1350" dirty="0" smtClean="0"/>
                        <a:t>Total</a:t>
                      </a:r>
                      <a:endParaRPr lang="zh-CN" altLang="en-US" sz="1350" dirty="0"/>
                    </a:p>
                  </a:txBody>
                  <a:tcPr marL="68580" marR="68580" marT="34290" marB="34290" anchor="ctr"/>
                </a:tc>
              </a:tr>
              <a:tr h="278130">
                <a:tc>
                  <a:txBody>
                    <a:bodyPr/>
                    <a:lstStyle/>
                    <a:p>
                      <a:r>
                        <a:rPr lang="en-US" altLang="zh-CN" sz="1350" dirty="0" smtClean="0"/>
                        <a:t>Dual</a:t>
                      </a:r>
                      <a:r>
                        <a:rPr lang="en-US" altLang="zh-CN" sz="1350" baseline="0" dirty="0" smtClean="0"/>
                        <a:t> aperture</a:t>
                      </a:r>
                      <a:endParaRPr lang="zh-CN" altLang="en-US" sz="1350" dirty="0"/>
                    </a:p>
                  </a:txBody>
                  <a:tcPr marL="68580" marR="68580" marT="34290" marB="34290"/>
                </a:tc>
                <a:tc>
                  <a:txBody>
                    <a:bodyPr/>
                    <a:lstStyle/>
                    <a:p>
                      <a:pPr algn="ctr"/>
                      <a:r>
                        <a:rPr lang="en-US" altLang="zh-CN" sz="1350" dirty="0" smtClean="0"/>
                        <a:t>2384 </a:t>
                      </a:r>
                      <a:endParaRPr lang="zh-CN" altLang="en-US" sz="1350" dirty="0"/>
                    </a:p>
                  </a:txBody>
                  <a:tcPr marL="68580" marR="68580" marT="34290" marB="34290" anchor="ctr"/>
                </a:tc>
                <a:tc>
                  <a:txBody>
                    <a:bodyPr/>
                    <a:lstStyle/>
                    <a:p>
                      <a:pPr algn="ctr"/>
                      <a:r>
                        <a:rPr lang="en-US" altLang="zh-CN" sz="1350" dirty="0" smtClean="0"/>
                        <a:t>2392</a:t>
                      </a:r>
                      <a:endParaRPr lang="zh-CN" altLang="en-US" sz="1350" dirty="0"/>
                    </a:p>
                  </a:txBody>
                  <a:tcPr marL="68580" marR="68580" marT="34290" marB="34290" anchor="ctr"/>
                </a:tc>
                <a:tc>
                  <a:txBody>
                    <a:bodyPr/>
                    <a:lstStyle/>
                    <a:p>
                      <a:pPr algn="ctr"/>
                      <a:r>
                        <a:rPr lang="en-US" altLang="zh-CN" sz="1350" dirty="0" smtClean="0"/>
                        <a:t>-</a:t>
                      </a:r>
                      <a:endParaRPr lang="zh-CN" altLang="en-US" sz="1350" dirty="0"/>
                    </a:p>
                  </a:txBody>
                  <a:tcPr marL="68580" marR="68580" marT="34290" marB="34290" anchor="ctr"/>
                </a:tc>
                <a:tc>
                  <a:txBody>
                    <a:bodyPr/>
                    <a:lstStyle/>
                    <a:p>
                      <a:pPr algn="ctr"/>
                      <a:r>
                        <a:rPr lang="en-US" altLang="zh-CN" sz="1350" dirty="0" smtClean="0"/>
                        <a:t>-</a:t>
                      </a:r>
                      <a:endParaRPr lang="zh-CN" altLang="en-US" sz="1350" dirty="0"/>
                    </a:p>
                  </a:txBody>
                  <a:tcPr marL="68580" marR="68580" marT="34290" marB="34290" anchor="ctr"/>
                </a:tc>
                <a:tc rowSpan="2">
                  <a:txBody>
                    <a:bodyPr/>
                    <a:lstStyle/>
                    <a:p>
                      <a:pPr algn="ctr"/>
                      <a:r>
                        <a:rPr lang="en-US" altLang="zh-CN" sz="1350" dirty="0" smtClean="0"/>
                        <a:t>13742</a:t>
                      </a:r>
                      <a:endParaRPr lang="zh-CN" altLang="en-US" sz="1350" dirty="0"/>
                    </a:p>
                  </a:txBody>
                  <a:tcPr marL="68580" marR="68580" marT="34290" marB="34290" anchor="ctr"/>
                </a:tc>
              </a:tr>
              <a:tr h="480060">
                <a:tc>
                  <a:txBody>
                    <a:bodyPr/>
                    <a:lstStyle/>
                    <a:p>
                      <a:r>
                        <a:rPr lang="en-US" altLang="zh-CN" sz="1350" dirty="0" smtClean="0"/>
                        <a:t>Single</a:t>
                      </a:r>
                      <a:r>
                        <a:rPr lang="en-US" altLang="zh-CN" sz="1350" baseline="0" dirty="0" smtClean="0"/>
                        <a:t> aperture</a:t>
                      </a:r>
                      <a:endParaRPr lang="zh-CN" altLang="en-US" sz="1350" dirty="0"/>
                    </a:p>
                  </a:txBody>
                  <a:tcPr marL="68580" marR="68580" marT="34290" marB="34290"/>
                </a:tc>
                <a:tc>
                  <a:txBody>
                    <a:bodyPr/>
                    <a:lstStyle/>
                    <a:p>
                      <a:pPr algn="ctr"/>
                      <a:r>
                        <a:rPr lang="en-US" altLang="zh-CN" sz="1350" dirty="0" smtClean="0"/>
                        <a:t>80*2+2</a:t>
                      </a:r>
                      <a:endParaRPr lang="zh-CN" altLang="en-US" sz="1350" dirty="0"/>
                    </a:p>
                  </a:txBody>
                  <a:tcPr marL="68580" marR="68580" marT="34290" marB="34290" anchor="ctr"/>
                </a:tc>
                <a:tc>
                  <a:txBody>
                    <a:bodyPr/>
                    <a:lstStyle/>
                    <a:p>
                      <a:pPr algn="ctr"/>
                      <a:r>
                        <a:rPr lang="en-US" altLang="zh-CN" sz="1350" dirty="0" smtClean="0"/>
                        <a:t>480*2+172</a:t>
                      </a:r>
                      <a:endParaRPr lang="zh-CN" altLang="en-US" sz="1350" dirty="0"/>
                    </a:p>
                  </a:txBody>
                  <a:tcPr marL="68580" marR="68580" marT="34290" marB="34290" anchor="ctr"/>
                </a:tc>
                <a:tc>
                  <a:txBody>
                    <a:bodyPr/>
                    <a:lstStyle/>
                    <a:p>
                      <a:pPr algn="ctr"/>
                      <a:r>
                        <a:rPr lang="en-US" altLang="zh-CN" sz="1350" dirty="0" smtClean="0"/>
                        <a:t>932*2</a:t>
                      </a:r>
                      <a:endParaRPr lang="zh-CN" altLang="en-US" sz="1350" dirty="0"/>
                    </a:p>
                  </a:txBody>
                  <a:tcPr marL="68580" marR="68580" marT="34290" marB="34290" anchor="ctr"/>
                </a:tc>
                <a:tc>
                  <a:txBody>
                    <a:bodyPr/>
                    <a:lstStyle/>
                    <a:p>
                      <a:pPr algn="ctr"/>
                      <a:r>
                        <a:rPr lang="en-US" altLang="zh-CN" sz="1350" dirty="0" smtClean="0"/>
                        <a:t>2904*2</a:t>
                      </a:r>
                      <a:endParaRPr lang="zh-CN" altLang="en-US" sz="1350" dirty="0"/>
                    </a:p>
                  </a:txBody>
                  <a:tcPr marL="68580" marR="68580" marT="34290" marB="34290" anchor="ctr"/>
                </a:tc>
                <a:tc vMerge="1">
                  <a:tcPr anchor="ctr"/>
                </a:tc>
              </a:tr>
              <a:tr h="480060">
                <a:tc>
                  <a:txBody>
                    <a:bodyPr/>
                    <a:lstStyle/>
                    <a:p>
                      <a:r>
                        <a:rPr lang="en-US" altLang="zh-CN" sz="1350" dirty="0" smtClean="0"/>
                        <a:t>Total</a:t>
                      </a:r>
                      <a:r>
                        <a:rPr lang="en-US" altLang="zh-CN" sz="1350" baseline="0" dirty="0" smtClean="0"/>
                        <a:t> length [km]</a:t>
                      </a:r>
                      <a:endParaRPr lang="zh-CN" altLang="en-US" sz="1350" dirty="0"/>
                    </a:p>
                  </a:txBody>
                  <a:tcPr marL="68580" marR="68580" marT="34290" marB="34290"/>
                </a:tc>
                <a:tc>
                  <a:txBody>
                    <a:bodyPr/>
                    <a:lstStyle/>
                    <a:p>
                      <a:pPr algn="ctr"/>
                      <a:r>
                        <a:rPr lang="en-US" altLang="zh-CN" sz="1350" dirty="0" smtClean="0"/>
                        <a:t>71.5</a:t>
                      </a:r>
                      <a:endParaRPr lang="zh-CN" altLang="en-US" sz="1350" dirty="0"/>
                    </a:p>
                  </a:txBody>
                  <a:tcPr marL="68580" marR="68580" marT="34290" marB="34290" anchor="ctr"/>
                </a:tc>
                <a:tc>
                  <a:txBody>
                    <a:bodyPr/>
                    <a:lstStyle/>
                    <a:p>
                      <a:pPr algn="ctr"/>
                      <a:r>
                        <a:rPr lang="en-US" altLang="zh-CN" sz="1350" dirty="0" smtClean="0"/>
                        <a:t>5.9</a:t>
                      </a:r>
                      <a:endParaRPr lang="zh-CN" altLang="en-US" sz="1350" dirty="0"/>
                    </a:p>
                  </a:txBody>
                  <a:tcPr marL="68580" marR="68580" marT="34290" marB="34290" anchor="ctr"/>
                </a:tc>
                <a:tc>
                  <a:txBody>
                    <a:bodyPr/>
                    <a:lstStyle/>
                    <a:p>
                      <a:pPr algn="ctr"/>
                      <a:r>
                        <a:rPr lang="en-US" altLang="zh-CN" sz="1350" dirty="0" smtClean="0"/>
                        <a:t>1.0</a:t>
                      </a:r>
                      <a:endParaRPr lang="zh-CN" altLang="en-US" sz="1350" dirty="0"/>
                    </a:p>
                  </a:txBody>
                  <a:tcPr marL="68580" marR="68580" marT="34290" marB="34290" anchor="ctr"/>
                </a:tc>
                <a:tc>
                  <a:txBody>
                    <a:bodyPr/>
                    <a:lstStyle/>
                    <a:p>
                      <a:pPr algn="ctr"/>
                      <a:r>
                        <a:rPr lang="en-US" altLang="zh-CN" sz="1350" dirty="0" smtClean="0"/>
                        <a:t>2.5</a:t>
                      </a:r>
                      <a:endParaRPr lang="zh-CN" altLang="en-US" sz="1350" dirty="0"/>
                    </a:p>
                  </a:txBody>
                  <a:tcPr marL="68580" marR="68580" marT="34290" marB="34290" anchor="ctr"/>
                </a:tc>
                <a:tc>
                  <a:txBody>
                    <a:bodyPr/>
                    <a:lstStyle/>
                    <a:p>
                      <a:pPr algn="ctr"/>
                      <a:r>
                        <a:rPr lang="en-US" altLang="zh-CN" sz="1350" dirty="0" smtClean="0"/>
                        <a:t>80.8</a:t>
                      </a:r>
                      <a:endParaRPr lang="zh-CN" altLang="en-US" sz="1350" dirty="0"/>
                    </a:p>
                  </a:txBody>
                  <a:tcPr marL="68580" marR="68580" marT="34290" marB="34290" anchor="ctr"/>
                </a:tc>
              </a:tr>
              <a:tr h="278130">
                <a:tc>
                  <a:txBody>
                    <a:bodyPr/>
                    <a:lstStyle/>
                    <a:p>
                      <a:r>
                        <a:rPr lang="en-US" altLang="zh-CN" sz="1350" dirty="0" smtClean="0"/>
                        <a:t>Power [MW]</a:t>
                      </a:r>
                      <a:endParaRPr lang="zh-CN" altLang="en-US" sz="1350" dirty="0"/>
                    </a:p>
                  </a:txBody>
                  <a:tcPr marL="68580" marR="68580" marT="34290" marB="34290"/>
                </a:tc>
                <a:tc>
                  <a:txBody>
                    <a:bodyPr/>
                    <a:lstStyle/>
                    <a:p>
                      <a:pPr algn="ctr"/>
                      <a:r>
                        <a:rPr lang="en-US" altLang="zh-CN" sz="1350" dirty="0" smtClean="0"/>
                        <a:t>7.0</a:t>
                      </a:r>
                      <a:endParaRPr lang="zh-CN" altLang="en-US" sz="1350" dirty="0"/>
                    </a:p>
                  </a:txBody>
                  <a:tcPr marL="68580" marR="68580" marT="34290" marB="34290" anchor="ctr"/>
                </a:tc>
                <a:tc>
                  <a:txBody>
                    <a:bodyPr/>
                    <a:lstStyle/>
                    <a:p>
                      <a:pPr algn="ctr"/>
                      <a:r>
                        <a:rPr lang="en-US" altLang="zh-CN" sz="1350" dirty="0" smtClean="0"/>
                        <a:t>20.2</a:t>
                      </a:r>
                      <a:endParaRPr lang="zh-CN" altLang="en-US" sz="1350" dirty="0"/>
                    </a:p>
                  </a:txBody>
                  <a:tcPr marL="68580" marR="68580" marT="34290" marB="34290" anchor="ctr"/>
                </a:tc>
                <a:tc>
                  <a:txBody>
                    <a:bodyPr/>
                    <a:lstStyle/>
                    <a:p>
                      <a:pPr algn="ctr"/>
                      <a:r>
                        <a:rPr lang="en-US" altLang="zh-CN" sz="1350" dirty="0" smtClean="0"/>
                        <a:t>4.6</a:t>
                      </a:r>
                      <a:endParaRPr lang="zh-CN" altLang="en-US" sz="1350" dirty="0"/>
                    </a:p>
                  </a:txBody>
                  <a:tcPr marL="68580" marR="68580" marT="34290" marB="34290" anchor="ctr"/>
                </a:tc>
                <a:tc>
                  <a:txBody>
                    <a:bodyPr/>
                    <a:lstStyle/>
                    <a:p>
                      <a:pPr algn="ctr"/>
                      <a:r>
                        <a:rPr lang="en-US" altLang="zh-CN" sz="1350" dirty="0" smtClean="0"/>
                        <a:t>2.2</a:t>
                      </a:r>
                      <a:endParaRPr lang="zh-CN" altLang="en-US" sz="1350" dirty="0"/>
                    </a:p>
                  </a:txBody>
                  <a:tcPr marL="68580" marR="68580" marT="34290" marB="34290" anchor="ctr"/>
                </a:tc>
                <a:tc>
                  <a:txBody>
                    <a:bodyPr/>
                    <a:lstStyle/>
                    <a:p>
                      <a:pPr algn="ctr"/>
                      <a:r>
                        <a:rPr lang="en-US" altLang="zh-CN" sz="1350" dirty="0" smtClean="0"/>
                        <a:t>34</a:t>
                      </a:r>
                      <a:endParaRPr lang="zh-CN" altLang="en-US" sz="1350" dirty="0"/>
                    </a:p>
                  </a:txBody>
                  <a:tcPr marL="68580" marR="68580" marT="34290" marB="34290" anchor="ctr"/>
                </a:tc>
              </a:tr>
            </a:tbl>
          </a:graphicData>
        </a:graphic>
      </p:graphicFrame>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52596" y="3316446"/>
            <a:ext cx="2136458" cy="1676400"/>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01574" y="3390424"/>
            <a:ext cx="1554956" cy="1529715"/>
          </a:xfrm>
          <a:prstGeom prst="rect">
            <a:avLst/>
          </a:prstGeom>
          <a:noFill/>
        </p:spPr>
      </p:pic>
      <p:pic>
        <p:nvPicPr>
          <p:cNvPr id="8" name="内容占位符 7"/>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6084411" y="3390424"/>
            <a:ext cx="2530793" cy="1426369"/>
          </a:xfrm>
          <a:prstGeom prst="rect">
            <a:avLst/>
          </a:prstGeom>
        </p:spPr>
      </p:pic>
      <p:pic>
        <p:nvPicPr>
          <p:cNvPr id="11" name="图片 10"/>
          <p:cNvPicPr/>
          <p:nvPr/>
        </p:nvPicPr>
        <p:blipFill>
          <a:blip r:embed="rId4" cstate="print">
            <a:extLst>
              <a:ext uri="{28A0092B-C50C-407E-A947-70E740481C1C}">
                <a14:useLocalDpi xmlns:a14="http://schemas.microsoft.com/office/drawing/2010/main" val="0"/>
              </a:ext>
            </a:extLst>
          </a:blip>
          <a:stretch>
            <a:fillRect/>
          </a:stretch>
        </p:blipFill>
        <p:spPr>
          <a:xfrm>
            <a:off x="307345" y="5433680"/>
            <a:ext cx="2426931" cy="1335424"/>
          </a:xfrm>
          <a:prstGeom prst="rect">
            <a:avLst/>
          </a:prstGeom>
        </p:spPr>
      </p:pic>
      <p:pic>
        <p:nvPicPr>
          <p:cNvPr id="9" name="Picture 2"/>
          <p:cNvPicPr>
            <a:picLocks noChangeAspect="1" noChangeArrowheads="1"/>
          </p:cNvPicPr>
          <p:nvPr/>
        </p:nvPicPr>
        <p:blipFill>
          <a:blip r:embed="rId5" cstate="print"/>
          <a:srcRect/>
          <a:stretch>
            <a:fillRect/>
          </a:stretch>
        </p:blipFill>
        <p:spPr bwMode="auto">
          <a:xfrm>
            <a:off x="6343188" y="5248136"/>
            <a:ext cx="2414097" cy="1255132"/>
          </a:xfrm>
          <a:prstGeom prst="rect">
            <a:avLst/>
          </a:prstGeom>
          <a:noFill/>
          <a:ln w="9525">
            <a:noFill/>
            <a:miter lim="800000"/>
            <a:headEnd/>
            <a:tailEnd/>
          </a:ln>
        </p:spPr>
      </p:pic>
      <p:graphicFrame>
        <p:nvGraphicFramePr>
          <p:cNvPr id="5" name="内容占位符 5"/>
          <p:cNvGraphicFramePr/>
          <p:nvPr/>
        </p:nvGraphicFramePr>
        <p:xfrm>
          <a:off x="3060680" y="5248548"/>
          <a:ext cx="3023870" cy="1706880"/>
        </p:xfrm>
        <a:graphic>
          <a:graphicData uri="http://schemas.openxmlformats.org/drawingml/2006/table">
            <a:tbl>
              <a:tblPr firstRow="1" bandRow="1">
                <a:tableStyleId>{BC89EF96-8CEA-46FF-86C4-4CE0E7609802}</a:tableStyleId>
              </a:tblPr>
              <a:tblGrid>
                <a:gridCol w="1856105"/>
                <a:gridCol w="1167765"/>
              </a:tblGrid>
              <a:tr h="243840">
                <a:tc>
                  <a:txBody>
                    <a:bodyPr/>
                    <a:p>
                      <a:r>
                        <a:rPr lang="en-US" altLang="zh-CN" sz="1000" b="0" dirty="0" smtClean="0"/>
                        <a:t>Quantity</a:t>
                      </a:r>
                      <a:endParaRPr lang="zh-CN" altLang="en-US" sz="1000" b="0" dirty="0"/>
                    </a:p>
                  </a:txBody>
                  <a:tcPr/>
                </a:tc>
                <a:tc>
                  <a:txBody>
                    <a:bodyPr/>
                    <a:p>
                      <a:pPr algn="ctr"/>
                      <a:r>
                        <a:rPr lang="en-US" altLang="zh-CN" sz="1000" b="0" dirty="0" smtClean="0"/>
                        <a:t>16320</a:t>
                      </a:r>
                      <a:endParaRPr lang="zh-CN" altLang="en-US" sz="1000" b="0" dirty="0"/>
                    </a:p>
                  </a:txBody>
                  <a:tcPr/>
                </a:tc>
              </a:tr>
              <a:tr h="205737">
                <a:tc>
                  <a:txBody>
                    <a:bodyPr/>
                    <a:p>
                      <a:r>
                        <a:rPr lang="en-US" altLang="zh-CN" sz="1000" dirty="0" smtClean="0"/>
                        <a:t>Magnetic length(m)</a:t>
                      </a:r>
                      <a:endParaRPr lang="zh-CN" altLang="en-US" sz="1000" dirty="0"/>
                    </a:p>
                  </a:txBody>
                  <a:tcPr/>
                </a:tc>
                <a:tc>
                  <a:txBody>
                    <a:bodyPr/>
                    <a:p>
                      <a:pPr algn="ctr"/>
                      <a:r>
                        <a:rPr lang="en-US" altLang="zh-CN" sz="1000" dirty="0" smtClean="0"/>
                        <a:t>4.711</a:t>
                      </a:r>
                      <a:endParaRPr lang="zh-CN" altLang="en-US" sz="1000" dirty="0"/>
                    </a:p>
                  </a:txBody>
                  <a:tcPr/>
                </a:tc>
              </a:tr>
              <a:tr h="205737">
                <a:tc>
                  <a:txBody>
                    <a:bodyPr/>
                    <a:p>
                      <a:r>
                        <a:rPr lang="en-US" altLang="zh-CN" sz="1000" dirty="0" smtClean="0"/>
                        <a:t>Max.</a:t>
                      </a:r>
                      <a:r>
                        <a:rPr lang="en-US" altLang="zh-CN" sz="1000" baseline="0" dirty="0" smtClean="0"/>
                        <a:t> strength(</a:t>
                      </a:r>
                      <a:r>
                        <a:rPr lang="en-US" altLang="zh-CN" sz="1000" baseline="0" dirty="0" err="1" smtClean="0"/>
                        <a:t>Gs</a:t>
                      </a:r>
                      <a:r>
                        <a:rPr lang="en-US" altLang="zh-CN" sz="1000" baseline="0" dirty="0" smtClean="0"/>
                        <a:t>)</a:t>
                      </a:r>
                      <a:endParaRPr lang="zh-CN" altLang="en-US" sz="1000" dirty="0"/>
                    </a:p>
                  </a:txBody>
                  <a:tcPr/>
                </a:tc>
                <a:tc>
                  <a:txBody>
                    <a:bodyPr/>
                    <a:p>
                      <a:pPr algn="ctr"/>
                      <a:r>
                        <a:rPr lang="en-US" altLang="zh-CN" sz="1000" dirty="0" smtClean="0"/>
                        <a:t>338</a:t>
                      </a:r>
                      <a:endParaRPr lang="zh-CN" altLang="en-US" sz="1000" dirty="0"/>
                    </a:p>
                  </a:txBody>
                  <a:tcPr/>
                </a:tc>
              </a:tr>
              <a:tr h="205737">
                <a:tc>
                  <a:txBody>
                    <a:bodyPr/>
                    <a:p>
                      <a:r>
                        <a:rPr lang="en-US" altLang="zh-CN" sz="1000" dirty="0" smtClean="0"/>
                        <a:t>Min. strength(</a:t>
                      </a:r>
                      <a:r>
                        <a:rPr lang="en-US" altLang="zh-CN" sz="1000" dirty="0" err="1" smtClean="0"/>
                        <a:t>Gs</a:t>
                      </a:r>
                      <a:r>
                        <a:rPr lang="en-US" altLang="zh-CN" sz="1000" dirty="0" smtClean="0"/>
                        <a:t>)</a:t>
                      </a:r>
                      <a:endParaRPr lang="zh-CN" altLang="en-US" sz="1000" dirty="0"/>
                    </a:p>
                  </a:txBody>
                  <a:tcPr/>
                </a:tc>
                <a:tc>
                  <a:txBody>
                    <a:bodyPr/>
                    <a:p>
                      <a:pPr algn="ctr"/>
                      <a:r>
                        <a:rPr lang="en-US" altLang="zh-CN" sz="1000" dirty="0" smtClean="0"/>
                        <a:t>28</a:t>
                      </a:r>
                      <a:endParaRPr lang="zh-CN" altLang="en-US" sz="1000" dirty="0"/>
                    </a:p>
                  </a:txBody>
                  <a:tcPr/>
                </a:tc>
              </a:tr>
              <a:tr h="205737">
                <a:tc>
                  <a:txBody>
                    <a:bodyPr/>
                    <a:p>
                      <a:r>
                        <a:rPr lang="en-US" altLang="zh-CN" sz="1000" dirty="0" smtClean="0"/>
                        <a:t>Gap height(mm)</a:t>
                      </a:r>
                      <a:endParaRPr lang="zh-CN" altLang="en-US" sz="1000" dirty="0"/>
                    </a:p>
                  </a:txBody>
                  <a:tcPr/>
                </a:tc>
                <a:tc>
                  <a:txBody>
                    <a:bodyPr/>
                    <a:p>
                      <a:pPr algn="ctr"/>
                      <a:r>
                        <a:rPr lang="en-US" altLang="zh-CN" sz="1000" dirty="0" smtClean="0"/>
                        <a:t>63</a:t>
                      </a:r>
                      <a:endParaRPr lang="zh-CN" altLang="en-US" sz="1000" dirty="0"/>
                    </a:p>
                  </a:txBody>
                  <a:tcPr/>
                </a:tc>
              </a:tr>
              <a:tr h="205737">
                <a:tc>
                  <a:txBody>
                    <a:bodyPr/>
                    <a:p>
                      <a:r>
                        <a:rPr lang="en-US" altLang="zh-CN" sz="1000" dirty="0" smtClean="0"/>
                        <a:t>GFR(mm)</a:t>
                      </a:r>
                      <a:endParaRPr lang="zh-CN" altLang="en-US" sz="1000" dirty="0"/>
                    </a:p>
                  </a:txBody>
                  <a:tcPr/>
                </a:tc>
                <a:tc>
                  <a:txBody>
                    <a:bodyPr/>
                    <a:p>
                      <a:pPr algn="ctr"/>
                      <a:r>
                        <a:rPr lang="en-US" altLang="zh-CN" sz="1000" dirty="0" smtClean="0"/>
                        <a:t>55</a:t>
                      </a:r>
                      <a:endParaRPr lang="zh-CN" altLang="en-US" sz="1000" dirty="0"/>
                    </a:p>
                  </a:txBody>
                  <a:tcPr/>
                </a:tc>
              </a:tr>
              <a:tr h="205737">
                <a:tc>
                  <a:txBody>
                    <a:bodyPr/>
                    <a:p>
                      <a:r>
                        <a:rPr lang="en-US" altLang="zh-CN" sz="1000" dirty="0" smtClean="0"/>
                        <a:t>Field uniformity</a:t>
                      </a:r>
                      <a:endParaRPr lang="zh-CN" altLang="en-US" sz="1000" dirty="0"/>
                    </a:p>
                  </a:txBody>
                  <a:tcPr/>
                </a:tc>
                <a:tc>
                  <a:txBody>
                    <a:bodyPr/>
                    <a:p>
                      <a:pPr algn="ctr"/>
                      <a:r>
                        <a:rPr lang="en-US" altLang="zh-CN" sz="1000" dirty="0" smtClean="0"/>
                        <a:t>5E-4</a:t>
                      </a:r>
                      <a:endParaRPr lang="zh-CN" altLang="en-US" sz="1000" dirty="0"/>
                    </a:p>
                  </a:txBody>
                  <a:tcPr/>
                </a:tc>
              </a:tr>
            </a:tbl>
          </a:graphicData>
        </a:graphic>
      </p:graphicFrame>
      <p:sp>
        <p:nvSpPr>
          <p:cNvPr id="10" name="文本框 9"/>
          <p:cNvSpPr txBox="1"/>
          <p:nvPr/>
        </p:nvSpPr>
        <p:spPr>
          <a:xfrm>
            <a:off x="3160395" y="4919345"/>
            <a:ext cx="2821940" cy="337185"/>
          </a:xfrm>
          <a:prstGeom prst="rect">
            <a:avLst/>
          </a:prstGeom>
          <a:noFill/>
        </p:spPr>
        <p:txBody>
          <a:bodyPr wrap="none" rtlCol="0" anchor="t">
            <a:spAutoFit/>
          </a:bodyPr>
          <a:p>
            <a:r>
              <a:rPr lang="en-US" sz="1600" dirty="0" smtClean="0">
                <a:ln w="19050">
                  <a:noFill/>
                  <a:prstDash val="solid"/>
                </a:ln>
                <a:solidFill>
                  <a:srgbClr val="002060"/>
                </a:solidFill>
                <a:effectLst/>
                <a:ea typeface="微软雅黑" panose="020B0503020204020204" pitchFamily="34" charset="-122"/>
                <a:cs typeface="Times New Roman" panose="02020603050405020304" pitchFamily="18" charset="0"/>
                <a:sym typeface="+mn-ea"/>
              </a:rPr>
              <a:t>Booster ring low field magnets</a:t>
            </a:r>
            <a:endParaRPr lang="en-US" sz="1600">
              <a:effectLst/>
            </a:endParaRPr>
          </a:p>
        </p:txBody>
      </p:sp>
      <p:sp>
        <p:nvSpPr>
          <p:cNvPr id="12" name="文本框 11"/>
          <p:cNvSpPr txBox="1"/>
          <p:nvPr/>
        </p:nvSpPr>
        <p:spPr>
          <a:xfrm>
            <a:off x="3701415" y="909320"/>
            <a:ext cx="2076450" cy="337185"/>
          </a:xfrm>
          <a:prstGeom prst="rect">
            <a:avLst/>
          </a:prstGeom>
          <a:noFill/>
        </p:spPr>
        <p:txBody>
          <a:bodyPr wrap="none" rtlCol="0" anchor="t">
            <a:spAutoFit/>
          </a:bodyPr>
          <a:p>
            <a:r>
              <a:rPr lang="en-US" altLang="zh-CN" sz="1600" dirty="0" smtClean="0">
                <a:ln w="19050">
                  <a:noFill/>
                  <a:prstDash val="solid"/>
                </a:ln>
                <a:solidFill>
                  <a:srgbClr val="002060"/>
                </a:solidFill>
                <a:effectLst/>
                <a:ea typeface="微软雅黑" panose="020B0503020204020204" pitchFamily="34" charset="-122"/>
                <a:cs typeface="Times New Roman" panose="02020603050405020304" pitchFamily="18" charset="0"/>
                <a:sym typeface="+mn-ea"/>
              </a:rPr>
              <a:t>C</a:t>
            </a:r>
            <a:r>
              <a:rPr lang="en-US" sz="1600" dirty="0" smtClean="0">
                <a:ln w="19050">
                  <a:noFill/>
                  <a:prstDash val="solid"/>
                </a:ln>
                <a:solidFill>
                  <a:srgbClr val="002060"/>
                </a:solidFill>
                <a:effectLst/>
                <a:ea typeface="微软雅黑" panose="020B0503020204020204" pitchFamily="34" charset="-122"/>
                <a:cs typeface="Times New Roman" panose="02020603050405020304" pitchFamily="18" charset="0"/>
                <a:sym typeface="+mn-ea"/>
              </a:rPr>
              <a:t>ollider ring magnets</a:t>
            </a:r>
            <a:endParaRPr lang="en-US" sz="1600">
              <a:effectLst/>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smtClean="0"/>
              <a:t>Outline</a:t>
            </a:r>
            <a:endParaRPr kumimoji="1" lang="zh-CN" altLang="en-US"/>
          </a:p>
        </p:txBody>
      </p:sp>
      <p:sp>
        <p:nvSpPr>
          <p:cNvPr id="3" name="内容占位符 2"/>
          <p:cNvSpPr>
            <a:spLocks noGrp="1"/>
          </p:cNvSpPr>
          <p:nvPr>
            <p:ph idx="1"/>
          </p:nvPr>
        </p:nvSpPr>
        <p:spPr/>
        <p:txBody>
          <a:bodyPr/>
          <a:lstStyle/>
          <a:p>
            <a:pPr marL="0" indent="0">
              <a:buNone/>
            </a:pPr>
            <a:endParaRPr kumimoji="1" lang="en-US" altLang="zh-CN" dirty="0" smtClean="0"/>
          </a:p>
          <a:p>
            <a:r>
              <a:rPr kumimoji="1" lang="en-US" altLang="zh-CN" dirty="0" smtClean="0"/>
              <a:t>Accelerator CDR</a:t>
            </a:r>
            <a:endParaRPr kumimoji="1" lang="en-US" altLang="zh-CN" dirty="0" smtClean="0"/>
          </a:p>
          <a:p>
            <a:r>
              <a:rPr kumimoji="1" lang="en-US" altLang="zh-CN" dirty="0" smtClean="0"/>
              <a:t>Accelerator key technology R&amp;D</a:t>
            </a:r>
            <a:endParaRPr kumimoji="1" lang="en-US" altLang="zh-CN" dirty="0" smtClean="0"/>
          </a:p>
          <a:p>
            <a:r>
              <a:rPr kumimoji="1" lang="en-US" altLang="zh-CN" dirty="0" smtClean="0"/>
              <a:t>R&amp;D funding</a:t>
            </a:r>
            <a:endParaRPr kumimoji="1" lang="zh-CN" altLang="en-US" dirty="0"/>
          </a:p>
          <a:p>
            <a:r>
              <a:rPr kumimoji="1" lang="en-US" altLang="zh-CN" dirty="0" smtClean="0"/>
              <a:t>Accelerator team</a:t>
            </a:r>
            <a:endParaRPr kumimoji="1" lang="en-US" altLang="zh-CN" dirty="0" smtClean="0"/>
          </a:p>
          <a:p>
            <a:r>
              <a:rPr kumimoji="1" lang="en-US" altLang="zh-CN" dirty="0" smtClean="0"/>
              <a:t>Summary</a:t>
            </a:r>
            <a:endParaRPr kumimoji="1" lang="zh-CN" altLang="en-US"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36775" y="328605"/>
            <a:ext cx="6059016" cy="587219"/>
          </a:xfrm>
        </p:spPr>
        <p:txBody>
          <a:bodyPr/>
          <a:lstStyle/>
          <a:p>
            <a:r>
              <a:rPr kumimoji="1" lang="en-US" altLang="zh-CN" sz="3200" dirty="0" smtClean="0"/>
              <a:t>Vacuum </a:t>
            </a:r>
            <a:r>
              <a:rPr kumimoji="1" lang="en-US" altLang="zh-CN" sz="3200" dirty="0"/>
              <a:t>System </a:t>
            </a:r>
            <a:r>
              <a:rPr kumimoji="1" lang="en-US" altLang="zh-CN" sz="3200" dirty="0" smtClean="0"/>
              <a:t>R&amp;D</a:t>
            </a:r>
            <a:endParaRPr kumimoji="1" lang="zh-CN" altLang="en-US" sz="3200" dirty="0"/>
          </a:p>
        </p:txBody>
      </p:sp>
      <p:pic>
        <p:nvPicPr>
          <p:cNvPr id="7"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844443" y="1609874"/>
            <a:ext cx="2664296" cy="1283366"/>
          </a:xfrm>
          <a:prstGeom prst="rect">
            <a:avLst/>
          </a:prstGeom>
          <a:noFill/>
          <a:ln>
            <a:noFill/>
          </a:ln>
          <a:effectLst/>
        </p:spPr>
      </p:pic>
      <p:sp>
        <p:nvSpPr>
          <p:cNvPr id="8" name="TextBox 9"/>
          <p:cNvSpPr txBox="1"/>
          <p:nvPr/>
        </p:nvSpPr>
        <p:spPr>
          <a:xfrm>
            <a:off x="2484021" y="2996823"/>
            <a:ext cx="3384376" cy="829945"/>
          </a:xfrm>
          <a:prstGeom prst="rect">
            <a:avLst/>
          </a:prstGeom>
          <a:noFill/>
        </p:spPr>
        <p:txBody>
          <a:bodyPr wrap="square" rtlCol="0">
            <a:spAutoFit/>
          </a:bodyPr>
          <a:lstStyle/>
          <a:p>
            <a:pPr algn="ctr"/>
            <a:r>
              <a:rPr lang="en-US" altLang="zh-CN" sz="1600" b="0" dirty="0" smtClean="0">
                <a:solidFill>
                  <a:srgbClr val="000000"/>
                </a:solidFill>
                <a:latin typeface="Times New Roman" panose="02020603050405020304"/>
                <a:cs typeface="Times New Roman" panose="02020603050405020304"/>
              </a:rPr>
              <a:t>Copper vacuum chamber (</a:t>
            </a:r>
            <a:r>
              <a:rPr lang="en-US" altLang="zh-CN" sz="1600" b="0" dirty="0" smtClean="0">
                <a:solidFill>
                  <a:srgbClr val="BF0000"/>
                </a:solidFill>
                <a:latin typeface="Times New Roman" panose="02020603050405020304"/>
                <a:cs typeface="Times New Roman" panose="02020603050405020304"/>
              </a:rPr>
              <a:t>Drawing</a:t>
            </a:r>
            <a:r>
              <a:rPr lang="en-US" altLang="zh-CN" sz="1600" b="0" dirty="0" smtClean="0">
                <a:solidFill>
                  <a:srgbClr val="000000"/>
                </a:solidFill>
                <a:latin typeface="Times New Roman" panose="02020603050405020304"/>
                <a:cs typeface="Times New Roman" panose="02020603050405020304"/>
              </a:rPr>
              <a:t>)</a:t>
            </a:r>
            <a:endParaRPr lang="en-US" altLang="zh-CN" sz="1600" b="0" dirty="0" smtClean="0">
              <a:solidFill>
                <a:srgbClr val="000000"/>
              </a:solidFill>
              <a:latin typeface="Times New Roman" panose="02020603050405020304"/>
              <a:cs typeface="Times New Roman" panose="02020603050405020304"/>
            </a:endParaRPr>
          </a:p>
          <a:p>
            <a:pPr algn="ctr"/>
            <a:r>
              <a:rPr lang="en-US" altLang="zh-CN" sz="1600" b="0" dirty="0" smtClean="0">
                <a:solidFill>
                  <a:srgbClr val="000000"/>
                </a:solidFill>
                <a:latin typeface="Times New Roman" panose="02020603050405020304"/>
                <a:cs typeface="Times New Roman" panose="02020603050405020304"/>
              </a:rPr>
              <a:t>(elliptic 75</a:t>
            </a:r>
            <a:r>
              <a:rPr lang="en-US" altLang="zh-CN" sz="1600" b="0" dirty="0" smtClean="0">
                <a:solidFill>
                  <a:srgbClr val="000000"/>
                </a:solidFill>
                <a:latin typeface="Times New Roman" panose="02020603050405020304"/>
                <a:cs typeface="Times New Roman" panose="02020603050405020304"/>
                <a:sym typeface="Symbol" panose="05050102010706020507"/>
              </a:rPr>
              <a:t>56, thickness 3, length 6000)</a:t>
            </a:r>
            <a:endParaRPr lang="zh-CN" altLang="en-US" sz="1600" b="0" dirty="0">
              <a:solidFill>
                <a:srgbClr val="000000"/>
              </a:solidFill>
              <a:latin typeface="Times New Roman" panose="02020603050405020304"/>
              <a:cs typeface="Times New Roman" panose="02020603050405020304"/>
            </a:endParaRPr>
          </a:p>
        </p:txBody>
      </p:sp>
      <p:sp>
        <p:nvSpPr>
          <p:cNvPr id="10" name="矩形 9"/>
          <p:cNvSpPr/>
          <p:nvPr/>
        </p:nvSpPr>
        <p:spPr>
          <a:xfrm>
            <a:off x="3275856" y="1268755"/>
            <a:ext cx="1800200" cy="2687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0" dirty="0" smtClean="0">
                <a:solidFill>
                  <a:srgbClr val="FF0000"/>
                </a:solidFill>
                <a:latin typeface="Times New Roman" panose="02020603050405020304"/>
                <a:cs typeface="Times New Roman" panose="02020603050405020304"/>
              </a:rPr>
              <a:t>Positron</a:t>
            </a:r>
            <a:r>
              <a:rPr lang="en-US" altLang="zh-CN" sz="1400" b="0" dirty="0">
                <a:solidFill>
                  <a:srgbClr val="FF0000"/>
                </a:solidFill>
                <a:latin typeface="Times New Roman" panose="02020603050405020304"/>
                <a:cs typeface="Times New Roman" panose="02020603050405020304"/>
              </a:rPr>
              <a:t> </a:t>
            </a:r>
            <a:r>
              <a:rPr lang="en-US" altLang="zh-CN" sz="1400" b="0" dirty="0" smtClean="0">
                <a:solidFill>
                  <a:srgbClr val="FF0000"/>
                </a:solidFill>
                <a:latin typeface="Times New Roman" panose="02020603050405020304"/>
                <a:cs typeface="Times New Roman" panose="02020603050405020304"/>
              </a:rPr>
              <a:t>ring </a:t>
            </a:r>
            <a:endParaRPr lang="zh-CN" altLang="en-US" sz="1400" b="0" dirty="0">
              <a:solidFill>
                <a:srgbClr val="FF0000"/>
              </a:solidFill>
              <a:latin typeface="Times New Roman" panose="02020603050405020304"/>
              <a:cs typeface="Times New Roman" panose="02020603050405020304"/>
            </a:endParaRPr>
          </a:p>
        </p:txBody>
      </p:sp>
      <p:pic>
        <p:nvPicPr>
          <p:cNvPr id="12" name="Picture 3" descr="C:\Users\lenovo\AppData\Local\Microsoft\Windows\Temporary Internet Files\Content.Outlook\JCYRG61L\FR be100-55正面剖视图 (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019" t="4664" r="11957" b="8693"/>
          <a:stretch>
            <a:fillRect/>
          </a:stretch>
        </p:blipFill>
        <p:spPr bwMode="auto">
          <a:xfrm>
            <a:off x="5076190" y="4850765"/>
            <a:ext cx="1842770" cy="1238885"/>
          </a:xfrm>
          <a:prstGeom prst="rect">
            <a:avLst/>
          </a:prstGeom>
          <a:noFill/>
        </p:spPr>
      </p:pic>
      <p:pic>
        <p:nvPicPr>
          <p:cNvPr id="13" name="图片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272" y="4797152"/>
            <a:ext cx="1977403" cy="1203598"/>
          </a:xfrm>
          <a:prstGeom prst="rect">
            <a:avLst/>
          </a:prstGeom>
          <a:noFill/>
          <a:ln>
            <a:noFill/>
          </a:ln>
        </p:spPr>
      </p:pic>
      <p:pic>
        <p:nvPicPr>
          <p:cNvPr id="14" name="对象 1"/>
          <p:cNvPicPr>
            <a:picLocks noChangeArrowheads="1"/>
          </p:cNvPicPr>
          <p:nvPr/>
        </p:nvPicPr>
        <p:blipFill rotWithShape="1">
          <a:blip r:embed="rId4" cstate="print">
            <a:extLst>
              <a:ext uri="{28A0092B-C50C-407E-A947-70E740481C1C}">
                <a14:useLocalDpi xmlns:a14="http://schemas.microsoft.com/office/drawing/2010/main" val="0"/>
              </a:ext>
            </a:extLst>
          </a:blip>
          <a:srcRect l="-1" t="34886" r="823" b="-375"/>
          <a:stretch>
            <a:fillRect/>
          </a:stretch>
        </p:blipFill>
        <p:spPr bwMode="auto">
          <a:xfrm>
            <a:off x="2639060" y="4901565"/>
            <a:ext cx="2208530" cy="1188085"/>
          </a:xfrm>
          <a:prstGeom prst="rect">
            <a:avLst/>
          </a:prstGeom>
          <a:noFill/>
          <a:ln>
            <a:noFill/>
          </a:ln>
        </p:spPr>
      </p:pic>
      <p:sp>
        <p:nvSpPr>
          <p:cNvPr id="16" name="内容占位符 2"/>
          <p:cNvSpPr>
            <a:spLocks noGrp="1"/>
          </p:cNvSpPr>
          <p:nvPr>
            <p:ph idx="1"/>
          </p:nvPr>
        </p:nvSpPr>
        <p:spPr>
          <a:xfrm>
            <a:off x="323528" y="4005065"/>
            <a:ext cx="8229600" cy="846094"/>
          </a:xfrm>
        </p:spPr>
        <p:txBody>
          <a:bodyPr/>
          <a:lstStyle/>
          <a:p>
            <a:r>
              <a:rPr lang="en-US" altLang="zh-CN" sz="1600" dirty="0">
                <a:solidFill>
                  <a:schemeClr val="accent2">
                    <a:lumMod val="75000"/>
                  </a:schemeClr>
                </a:solidFill>
                <a:latin typeface="Times New Roman" panose="02020603050405020304"/>
                <a:cs typeface="Times New Roman" panose="02020603050405020304"/>
              </a:rPr>
              <a:t>Function of the bellows module : allow  thermal expansion of the chambers </a:t>
            </a:r>
            <a:r>
              <a:rPr lang="en-US" altLang="zh-CN" sz="1600" dirty="0">
                <a:latin typeface="Times New Roman" panose="02020603050405020304"/>
                <a:cs typeface="Times New Roman" panose="02020603050405020304"/>
              </a:rPr>
              <a:t>and for lateral, longitudinal and angular offsets due to tolerances and alignment, </a:t>
            </a:r>
            <a:endParaRPr lang="en-US" altLang="zh-CN" sz="1600" dirty="0">
              <a:latin typeface="Times New Roman" panose="02020603050405020304"/>
              <a:cs typeface="Times New Roman" panose="02020603050405020304"/>
            </a:endParaRPr>
          </a:p>
          <a:p>
            <a:r>
              <a:rPr lang="en-US" altLang="zh-CN" sz="1600" dirty="0">
                <a:latin typeface="Times New Roman" panose="02020603050405020304"/>
                <a:cs typeface="Times New Roman" panose="02020603050405020304"/>
              </a:rPr>
              <a:t>Providing a uniform chamber cross section to </a:t>
            </a:r>
            <a:r>
              <a:rPr lang="en-US" altLang="zh-CN" sz="1600" dirty="0">
                <a:solidFill>
                  <a:srgbClr val="BF0000"/>
                </a:solidFill>
                <a:latin typeface="Times New Roman" panose="02020603050405020304"/>
                <a:cs typeface="Times New Roman" panose="02020603050405020304"/>
              </a:rPr>
              <a:t>reduce the impedance</a:t>
            </a:r>
            <a:r>
              <a:rPr lang="en-US" altLang="zh-CN" sz="1600" dirty="0">
                <a:latin typeface="Times New Roman" panose="02020603050405020304"/>
                <a:cs typeface="Times New Roman" panose="02020603050405020304"/>
              </a:rPr>
              <a:t> seen by </a:t>
            </a:r>
            <a:r>
              <a:rPr lang="en-US" altLang="zh-CN" sz="1600" dirty="0" smtClean="0">
                <a:latin typeface="Times New Roman" panose="02020603050405020304"/>
                <a:cs typeface="Times New Roman" panose="02020603050405020304"/>
              </a:rPr>
              <a:t>beam</a:t>
            </a:r>
            <a:endParaRPr lang="zh-CN" altLang="en-US" sz="1600" dirty="0">
              <a:latin typeface="Times New Roman" panose="02020603050405020304"/>
              <a:cs typeface="Times New Roman" panose="02020603050405020304"/>
            </a:endParaRPr>
          </a:p>
        </p:txBody>
      </p:sp>
      <p:cxnSp>
        <p:nvCxnSpPr>
          <p:cNvPr id="17" name="直线连接符 16"/>
          <p:cNvCxnSpPr/>
          <p:nvPr/>
        </p:nvCxnSpPr>
        <p:spPr bwMode="auto">
          <a:xfrm>
            <a:off x="0" y="3933056"/>
            <a:ext cx="9144000" cy="0"/>
          </a:xfrm>
          <a:prstGeom prst="line">
            <a:avLst/>
          </a:prstGeom>
          <a:solidFill>
            <a:srgbClr val="FF0000"/>
          </a:solidFill>
          <a:ln w="9525" cap="flat" cmpd="sng" algn="ctr">
            <a:solidFill>
              <a:srgbClr val="5F5F5F"/>
            </a:solidFill>
            <a:prstDash val="solid"/>
            <a:round/>
            <a:headEnd type="none" w="med" len="med"/>
            <a:tailEnd type="none" w="med" len="med"/>
          </a:ln>
          <a:effectLst>
            <a:outerShdw dist="53882" dir="2700000" algn="ctr" rotWithShape="0">
              <a:srgbClr val="CCECFF"/>
            </a:outerShdw>
          </a:effectLst>
        </p:spPr>
      </p:cxnSp>
      <p:pic>
        <p:nvPicPr>
          <p:cNvPr id="21" name="图片 20"/>
          <p:cNvPicPr/>
          <p:nvPr/>
        </p:nvPicPr>
        <p:blipFill>
          <a:blip r:embed="rId5"/>
          <a:stretch>
            <a:fillRect/>
          </a:stretch>
        </p:blipFill>
        <p:spPr>
          <a:xfrm>
            <a:off x="386715" y="2493010"/>
            <a:ext cx="1998345" cy="1226820"/>
          </a:xfrm>
          <a:prstGeom prst="rect">
            <a:avLst/>
          </a:prstGeom>
          <a:noFill/>
          <a:ln w="9525">
            <a:noFill/>
          </a:ln>
        </p:spPr>
      </p:pic>
      <p:sp>
        <p:nvSpPr>
          <p:cNvPr id="18" name="TextBox 5"/>
          <p:cNvSpPr txBox="1"/>
          <p:nvPr/>
        </p:nvSpPr>
        <p:spPr>
          <a:xfrm>
            <a:off x="6189000" y="1268760"/>
            <a:ext cx="2955000" cy="1198880"/>
          </a:xfrm>
          <a:prstGeom prst="rect">
            <a:avLst/>
          </a:prstGeom>
          <a:no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en-US" altLang="zh-CN" sz="1200" b="0" dirty="0">
                <a:latin typeface="Times New Roman" panose="02020603050405020304"/>
                <a:cs typeface="Times New Roman" panose="02020603050405020304"/>
              </a:rPr>
              <a:t>NEG coating suppresses </a:t>
            </a:r>
            <a:r>
              <a:rPr lang="en-US" altLang="zh-CN" sz="1200" b="0" dirty="0">
                <a:solidFill>
                  <a:srgbClr val="C00000"/>
                </a:solidFill>
                <a:latin typeface="Times New Roman" panose="02020603050405020304"/>
                <a:cs typeface="Times New Roman" panose="02020603050405020304"/>
              </a:rPr>
              <a:t>electron </a:t>
            </a:r>
            <a:r>
              <a:rPr lang="en-US" altLang="zh-CN" sz="1200" b="0" dirty="0" err="1" smtClean="0">
                <a:solidFill>
                  <a:srgbClr val="C00000"/>
                </a:solidFill>
                <a:latin typeface="Times New Roman" panose="02020603050405020304"/>
                <a:cs typeface="Times New Roman" panose="02020603050405020304"/>
              </a:rPr>
              <a:t>multipacting</a:t>
            </a:r>
            <a:r>
              <a:rPr lang="en-US" altLang="zh-CN" sz="1200" b="0" dirty="0" smtClean="0">
                <a:solidFill>
                  <a:srgbClr val="C00000"/>
                </a:solidFill>
                <a:latin typeface="Times New Roman" panose="02020603050405020304"/>
                <a:cs typeface="Times New Roman" panose="02020603050405020304"/>
              </a:rPr>
              <a:t> </a:t>
            </a:r>
            <a:r>
              <a:rPr lang="en-US" altLang="zh-CN" sz="1200" b="0" dirty="0">
                <a:latin typeface="Times New Roman" panose="02020603050405020304"/>
                <a:cs typeface="Times New Roman" panose="02020603050405020304"/>
              </a:rPr>
              <a:t>and</a:t>
            </a:r>
            <a:r>
              <a:rPr lang="en-US" altLang="zh-CN" sz="1200" b="0" dirty="0">
                <a:solidFill>
                  <a:srgbClr val="C00000"/>
                </a:solidFill>
                <a:latin typeface="Times New Roman" panose="02020603050405020304"/>
                <a:cs typeface="Times New Roman" panose="02020603050405020304"/>
              </a:rPr>
              <a:t> beam-induced pressure rises</a:t>
            </a:r>
            <a:r>
              <a:rPr lang="en-US" altLang="zh-CN" sz="1200" b="0" dirty="0">
                <a:latin typeface="Times New Roman" panose="02020603050405020304"/>
                <a:cs typeface="Times New Roman" panose="02020603050405020304"/>
              </a:rPr>
              <a:t>, as well as provides </a:t>
            </a:r>
            <a:r>
              <a:rPr lang="en-US" altLang="zh-CN" sz="1200" b="0" dirty="0">
                <a:solidFill>
                  <a:srgbClr val="C00000"/>
                </a:solidFill>
                <a:latin typeface="Times New Roman" panose="02020603050405020304"/>
                <a:cs typeface="Times New Roman" panose="02020603050405020304"/>
              </a:rPr>
              <a:t>extra linear pumping</a:t>
            </a:r>
            <a:r>
              <a:rPr lang="en-US" altLang="zh-CN" sz="1200" b="0" dirty="0">
                <a:latin typeface="Times New Roman" panose="02020603050405020304"/>
                <a:cs typeface="Times New Roman" panose="02020603050405020304"/>
              </a:rPr>
              <a:t>. </a:t>
            </a:r>
            <a:r>
              <a:rPr lang="zh-CN" altLang="en-US" sz="1200" b="0" dirty="0" smtClean="0">
                <a:latin typeface="Times New Roman" panose="02020603050405020304"/>
                <a:cs typeface="Times New Roman" panose="02020603050405020304"/>
              </a:rPr>
              <a:t> </a:t>
            </a:r>
            <a:r>
              <a:rPr lang="en-US" altLang="zh-CN" sz="1200" b="0" dirty="0">
                <a:latin typeface="Times New Roman" panose="02020603050405020304"/>
                <a:cs typeface="Times New Roman" panose="02020603050405020304"/>
              </a:rPr>
              <a:t>Direct Current Magnetron Sputtering systems for NEG </a:t>
            </a:r>
            <a:r>
              <a:rPr lang="en-US" altLang="zh-CN" sz="1200" b="0" dirty="0" smtClean="0">
                <a:latin typeface="Times New Roman" panose="02020603050405020304"/>
                <a:cs typeface="Times New Roman" panose="02020603050405020304"/>
              </a:rPr>
              <a:t>coating was chosen.</a:t>
            </a:r>
            <a:endParaRPr lang="zh-CN" altLang="en-US" sz="1200" b="0" dirty="0">
              <a:latin typeface="Times New Roman" panose="02020603050405020304"/>
              <a:cs typeface="Times New Roman" panose="02020603050405020304"/>
            </a:endParaRPr>
          </a:p>
        </p:txBody>
      </p:sp>
      <p:grpSp>
        <p:nvGrpSpPr>
          <p:cNvPr id="20" name="组 19"/>
          <p:cNvGrpSpPr/>
          <p:nvPr/>
        </p:nvGrpSpPr>
        <p:grpSpPr>
          <a:xfrm>
            <a:off x="6372200" y="2492896"/>
            <a:ext cx="2470752" cy="1333756"/>
            <a:chOff x="107504" y="3501008"/>
            <a:chExt cx="4320480" cy="2771076"/>
          </a:xfrm>
        </p:grpSpPr>
        <p:pic>
          <p:nvPicPr>
            <p:cNvPr id="2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1961" y="3501008"/>
              <a:ext cx="4166918" cy="2283311"/>
            </a:xfrm>
            <a:prstGeom prst="rect">
              <a:avLst/>
            </a:prstGeom>
            <a:noFill/>
            <a:ln>
              <a:noFill/>
            </a:ln>
          </p:spPr>
        </p:pic>
        <p:sp>
          <p:nvSpPr>
            <p:cNvPr id="23" name="矩形 22"/>
            <p:cNvSpPr/>
            <p:nvPr/>
          </p:nvSpPr>
          <p:spPr>
            <a:xfrm>
              <a:off x="2339751" y="5877272"/>
              <a:ext cx="2088233" cy="39481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altLang="zh-CN" sz="800" dirty="0" smtClean="0"/>
                <a:t>Ion sputtering pump</a:t>
              </a:r>
              <a:endParaRPr lang="zh-CN" altLang="en-US" sz="800" dirty="0"/>
            </a:p>
          </p:txBody>
        </p:sp>
        <p:sp>
          <p:nvSpPr>
            <p:cNvPr id="24" name="矩形 23"/>
            <p:cNvSpPr/>
            <p:nvPr/>
          </p:nvSpPr>
          <p:spPr>
            <a:xfrm>
              <a:off x="107504" y="5877272"/>
              <a:ext cx="2207466" cy="3948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altLang="zh-CN" sz="800" dirty="0" smtClean="0"/>
                <a:t>NEG coating pump</a:t>
              </a:r>
              <a:endParaRPr lang="zh-CN" altLang="en-US" sz="800" dirty="0"/>
            </a:p>
          </p:txBody>
        </p:sp>
      </p:grpSp>
      <p:sp>
        <p:nvSpPr>
          <p:cNvPr id="4" name="矩形 3"/>
          <p:cNvSpPr/>
          <p:nvPr/>
        </p:nvSpPr>
        <p:spPr>
          <a:xfrm>
            <a:off x="0" y="5013176"/>
            <a:ext cx="2483768" cy="1076325"/>
          </a:xfrm>
          <a:prstGeom prst="rect">
            <a:avLst/>
          </a:prstGeom>
        </p:spPr>
        <p:txBody>
          <a:bodyPr wrap="square">
            <a:spAutoFit/>
          </a:bodyPr>
          <a:lstStyle/>
          <a:p>
            <a:pPr marL="342900" lvl="0" indent="-342900" algn="l" eaLnBrk="0" hangingPunct="0">
              <a:spcBef>
                <a:spcPct val="20000"/>
              </a:spcBef>
              <a:buClr>
                <a:srgbClr val="FF9900"/>
              </a:buClr>
              <a:buSzPct val="75000"/>
              <a:buFont typeface="Wingdings" panose="05000000000000000000" pitchFamily="2" charset="2"/>
              <a:buChar char="u"/>
            </a:pPr>
            <a:r>
              <a:rPr lang="en-US" altLang="zh-CN" sz="1600" b="0" dirty="0">
                <a:solidFill>
                  <a:srgbClr val="BF0000"/>
                </a:solidFill>
                <a:ea typeface="微软雅黑" panose="020B0503020204020204" pitchFamily="34" charset="-122"/>
                <a:cs typeface="Times New Roman" panose="02020603050405020304" pitchFamily="18" charset="0"/>
              </a:rPr>
              <a:t>The Finger contact force of RF shielded bellow is 125±25 g/Finger.</a:t>
            </a:r>
            <a:endParaRPr lang="zh-CN" altLang="en-US" sz="1600" b="0" dirty="0">
              <a:solidFill>
                <a:srgbClr val="BF0000"/>
              </a:solidFill>
              <a:ea typeface="微软雅黑" panose="020B0503020204020204" pitchFamily="34" charset="-122"/>
              <a:cs typeface="Times New Roman" panose="02020603050405020304" pitchFamily="18" charset="0"/>
            </a:endParaRPr>
          </a:p>
        </p:txBody>
      </p:sp>
      <p:sp>
        <p:nvSpPr>
          <p:cNvPr id="19" name="内容占位符 2"/>
          <p:cNvSpPr txBox="1"/>
          <p:nvPr/>
        </p:nvSpPr>
        <p:spPr bwMode="auto">
          <a:xfrm>
            <a:off x="0" y="1341398"/>
            <a:ext cx="2771800" cy="1152128"/>
          </a:xfrm>
          <a:prstGeom prst="rect">
            <a:avLst/>
          </a:prstGeom>
          <a:noFill/>
          <a:ln w="9525">
            <a:noFill/>
            <a:miter lim="800000"/>
          </a:ln>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rgbClr val="FF9900"/>
              </a:buClr>
              <a:buSzPct val="75000"/>
              <a:buFont typeface="Wingdings" panose="05000000000000000000" pitchFamily="2" charset="2"/>
              <a:buChar char="u"/>
              <a:defRPr sz="240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defRPr>
            </a:lvl1pPr>
            <a:lvl2pPr marL="742950" indent="-285750" algn="l" rtl="0" eaLnBrk="0" fontAlgn="base" hangingPunct="0">
              <a:spcBef>
                <a:spcPct val="20000"/>
              </a:spcBef>
              <a:spcAft>
                <a:spcPct val="0"/>
              </a:spcAft>
              <a:buClr>
                <a:srgbClr val="CC0099"/>
              </a:buClr>
              <a:buSzPct val="100000"/>
              <a:buFont typeface="Wingdings" panose="05000000000000000000" pitchFamily="2" charset="2"/>
              <a:buChar char="ð"/>
              <a:defRPr sz="2000">
                <a:solidFill>
                  <a:schemeClr val="accent3">
                    <a:lumMod val="50000"/>
                  </a:schemeClr>
                </a:solidFill>
                <a:latin typeface="Times New Roman" panose="02020603050405020304" pitchFamily="18" charset="0"/>
                <a:ea typeface="微软雅黑" panose="020B0503020204020204" pitchFamily="34" charset="-122"/>
                <a:cs typeface="Times New Roman" panose="02020603050405020304" pitchFamily="18" charset="0"/>
              </a:defRPr>
            </a:lvl2pPr>
            <a:lvl3pPr marL="1143000" indent="-228600" algn="l" rtl="0" eaLnBrk="0" fontAlgn="base" hangingPunct="0">
              <a:spcBef>
                <a:spcPct val="20000"/>
              </a:spcBef>
              <a:spcAft>
                <a:spcPct val="0"/>
              </a:spcAft>
              <a:buChar char="•"/>
              <a:defRPr sz="2000">
                <a:solidFill>
                  <a:srgbClr val="003399"/>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spcBef>
                <a:spcPct val="20000"/>
              </a:spcBef>
              <a:spcAft>
                <a:spcPct val="0"/>
              </a:spcAft>
              <a:buChar char="–"/>
              <a:defRPr sz="2400">
                <a:solidFill>
                  <a:srgbClr val="003399"/>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spcBef>
                <a:spcPct val="20000"/>
              </a:spcBef>
              <a:spcAft>
                <a:spcPct val="0"/>
              </a:spcAft>
              <a:buChar char="»"/>
              <a:defRPr sz="2400">
                <a:solidFill>
                  <a:srgbClr val="003399"/>
                </a:solidFill>
                <a:latin typeface="Times New Roman" panose="02020603050405020304" pitchFamily="18" charset="0"/>
                <a:ea typeface="+mn-ea"/>
                <a:cs typeface="Times New Roman" panose="02020603050405020304" pitchFamily="18" charset="0"/>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r>
              <a:rPr lang="en-US" altLang="zh-CN" sz="1600" b="0" dirty="0" smtClean="0">
                <a:solidFill>
                  <a:srgbClr val="000000"/>
                </a:solidFill>
              </a:rPr>
              <a:t>The vacuum pressure is better than 2 x 10-10 </a:t>
            </a:r>
            <a:r>
              <a:rPr lang="en-US" altLang="zh-CN" sz="1600" b="0" dirty="0" err="1" smtClean="0">
                <a:solidFill>
                  <a:srgbClr val="000000"/>
                </a:solidFill>
              </a:rPr>
              <a:t>Torr</a:t>
            </a:r>
            <a:endParaRPr lang="en-US" altLang="zh-CN" sz="1600" b="0" dirty="0" smtClean="0">
              <a:solidFill>
                <a:srgbClr val="000000"/>
              </a:solidFill>
            </a:endParaRPr>
          </a:p>
          <a:p>
            <a:r>
              <a:rPr lang="en-US" altLang="zh-CN" sz="1600" b="0" dirty="0" smtClean="0">
                <a:solidFill>
                  <a:srgbClr val="000000"/>
                </a:solidFill>
              </a:rPr>
              <a:t>Total leakage rate is less than 2 x 10-10 </a:t>
            </a:r>
            <a:r>
              <a:rPr lang="en-US" altLang="zh-CN" sz="1600" b="0" dirty="0" err="1" smtClean="0">
                <a:solidFill>
                  <a:srgbClr val="000000"/>
                </a:solidFill>
              </a:rPr>
              <a:t>torr.l</a:t>
            </a:r>
            <a:r>
              <a:rPr lang="en-US" altLang="zh-CN" sz="1600" b="0" dirty="0" smtClean="0">
                <a:solidFill>
                  <a:srgbClr val="000000"/>
                </a:solidFill>
              </a:rPr>
              <a:t> /s.</a:t>
            </a:r>
            <a:endParaRPr lang="en-US" altLang="zh-CN" sz="1400" b="0" dirty="0" smtClean="0">
              <a:solidFill>
                <a:srgbClr val="000000"/>
              </a:solidFill>
            </a:endParaRPr>
          </a:p>
          <a:p>
            <a:endParaRPr kumimoji="1" lang="zh-CN" altLang="en-US" sz="1400" b="0"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36220" y="106989"/>
            <a:ext cx="9144000" cy="857250"/>
          </a:xfrm>
        </p:spPr>
        <p:txBody>
          <a:bodyPr/>
          <a:lstStyle/>
          <a:p>
            <a:r>
              <a:rPr kumimoji="1" lang="en-US" altLang="zh-CN" sz="2800" dirty="0" smtClean="0"/>
              <a:t>High </a:t>
            </a:r>
            <a:r>
              <a:rPr kumimoji="1" lang="en-US" altLang="zh-CN" sz="2800" dirty="0"/>
              <a:t>Field Magnet Based on HTS Material</a:t>
            </a:r>
            <a:endParaRPr kumimoji="1" lang="zh-CN" altLang="en-US" sz="2800" dirty="0"/>
          </a:p>
        </p:txBody>
      </p:sp>
      <p:sp>
        <p:nvSpPr>
          <p:cNvPr id="5" name="内容占位符 2"/>
          <p:cNvSpPr>
            <a:spLocks noGrp="1"/>
          </p:cNvSpPr>
          <p:nvPr>
            <p:ph idx="1"/>
          </p:nvPr>
        </p:nvSpPr>
        <p:spPr>
          <a:xfrm>
            <a:off x="81915" y="1296670"/>
            <a:ext cx="8964930" cy="3945255"/>
          </a:xfrm>
        </p:spPr>
        <p:txBody>
          <a:bodyPr/>
          <a:lstStyle/>
          <a:p>
            <a:pPr>
              <a:spcBef>
                <a:spcPts val="300"/>
              </a:spcBef>
            </a:pPr>
            <a:r>
              <a:rPr lang="en-US" altLang="zh-CN" sz="2000" b="1" dirty="0" smtClean="0"/>
              <a:t>Huge impact If advanced HTS materials (IBS) can be used for 10-20T magnets</a:t>
            </a:r>
            <a:endParaRPr lang="en-US" altLang="zh-CN" sz="2000" dirty="0" smtClean="0"/>
          </a:p>
          <a:p>
            <a:pPr lvl="1">
              <a:spcBef>
                <a:spcPts val="300"/>
              </a:spcBef>
            </a:pPr>
            <a:r>
              <a:rPr lang="en-US" altLang="zh-CN" sz="2000" dirty="0" smtClean="0"/>
              <a:t>Huge cost reduction of high field magnets</a:t>
            </a:r>
            <a:endParaRPr lang="en-US" altLang="zh-CN" sz="2000" dirty="0" smtClean="0"/>
          </a:p>
          <a:p>
            <a:pPr lvl="1">
              <a:spcBef>
                <a:spcPts val="300"/>
              </a:spcBef>
            </a:pPr>
            <a:r>
              <a:rPr lang="en-US" altLang="zh-CN" sz="2000" dirty="0" smtClean="0"/>
              <a:t>Huge applications in other area and industry</a:t>
            </a:r>
            <a:endParaRPr lang="en-US" altLang="zh-CN" sz="2000" dirty="0" smtClean="0"/>
          </a:p>
          <a:p>
            <a:pPr>
              <a:spcBef>
                <a:spcPts val="300"/>
              </a:spcBef>
            </a:pPr>
            <a:r>
              <a:rPr lang="en-US" altLang="zh-CN" sz="2000" b="1" dirty="0" smtClean="0"/>
              <a:t>Fe-based HTS material (IBS)</a:t>
            </a:r>
            <a:endParaRPr lang="en-US" altLang="zh-CN" sz="2000" dirty="0" smtClean="0"/>
          </a:p>
          <a:p>
            <a:pPr lvl="1">
              <a:spcBef>
                <a:spcPts val="300"/>
              </a:spcBef>
            </a:pPr>
            <a:r>
              <a:rPr lang="en-US" altLang="zh-CN" sz="2000" dirty="0" smtClean="0"/>
              <a:t>Advantages: Metal, easy to process; Isotropic; Cheap in principle</a:t>
            </a:r>
            <a:endParaRPr lang="en-US" altLang="zh-CN" sz="2000" dirty="0" smtClean="0"/>
          </a:p>
          <a:p>
            <a:pPr lvl="1">
              <a:spcBef>
                <a:spcPts val="300"/>
              </a:spcBef>
            </a:pPr>
            <a:r>
              <a:rPr lang="en-US" altLang="zh-CN" sz="2000" dirty="0" smtClean="0"/>
              <a:t>Good start at CAS</a:t>
            </a:r>
            <a:endParaRPr lang="en-US" altLang="zh-CN" sz="2000" dirty="0" smtClean="0"/>
          </a:p>
          <a:p>
            <a:pPr lvl="2">
              <a:spcBef>
                <a:spcPts val="300"/>
              </a:spcBef>
            </a:pPr>
            <a:r>
              <a:rPr lang="en-US" altLang="zh-CN" sz="2000" dirty="0" smtClean="0">
                <a:solidFill>
                  <a:srgbClr val="CC0066"/>
                </a:solidFill>
              </a:rPr>
              <a:t>World highest Tc Fe-based materials</a:t>
            </a:r>
            <a:endParaRPr lang="en-US" altLang="zh-CN" sz="2000" dirty="0" smtClean="0">
              <a:solidFill>
                <a:srgbClr val="CC0066"/>
              </a:solidFill>
            </a:endParaRPr>
          </a:p>
          <a:p>
            <a:pPr lvl="2">
              <a:spcBef>
                <a:spcPts val="300"/>
              </a:spcBef>
            </a:pPr>
            <a:r>
              <a:rPr lang="en-US" altLang="zh-CN" sz="2000" dirty="0" smtClean="0">
                <a:solidFill>
                  <a:srgbClr val="CC0066"/>
                </a:solidFill>
              </a:rPr>
              <a:t>World first ~ 115 m Fe-based SC conductor: 12000 A/cm</a:t>
            </a:r>
            <a:r>
              <a:rPr lang="en-US" altLang="zh-CN" sz="2000" baseline="30000" dirty="0" smtClean="0">
                <a:solidFill>
                  <a:srgbClr val="CC0066"/>
                </a:solidFill>
              </a:rPr>
              <a:t>2</a:t>
            </a:r>
            <a:r>
              <a:rPr lang="en-US" altLang="zh-CN" sz="2000" dirty="0" smtClean="0">
                <a:solidFill>
                  <a:srgbClr val="CC0066"/>
                </a:solidFill>
              </a:rPr>
              <a:t> @ 10 T</a:t>
            </a:r>
            <a:endParaRPr lang="en-US" altLang="zh-CN" sz="2000" dirty="0" smtClean="0">
              <a:solidFill>
                <a:srgbClr val="CC0066"/>
              </a:solidFill>
            </a:endParaRPr>
          </a:p>
          <a:p>
            <a:pPr>
              <a:spcBef>
                <a:spcPts val="300"/>
              </a:spcBef>
            </a:pPr>
            <a:r>
              <a:rPr lang="en-US" altLang="zh-CN" sz="2000" b="1" dirty="0" smtClean="0">
                <a:solidFill>
                  <a:srgbClr val="002060"/>
                </a:solidFill>
              </a:rPr>
              <a:t>A collaboration on “</a:t>
            </a:r>
            <a:r>
              <a:rPr lang="en-US" altLang="zh-CN" sz="2000" b="1" dirty="0">
                <a:solidFill>
                  <a:srgbClr val="002060"/>
                </a:solidFill>
              </a:rPr>
              <a:t>advanced HTS materials </a:t>
            </a:r>
            <a:r>
              <a:rPr lang="en-US" altLang="zh-CN" sz="2000" b="1" dirty="0" smtClean="0">
                <a:solidFill>
                  <a:srgbClr val="002060"/>
                </a:solidFill>
              </a:rPr>
              <a:t>” established</a:t>
            </a:r>
            <a:endParaRPr lang="en-US" altLang="zh-CN" sz="2000" b="1" dirty="0" smtClean="0">
              <a:solidFill>
                <a:srgbClr val="0000FF"/>
              </a:solidFill>
            </a:endParaRPr>
          </a:p>
          <a:p>
            <a:pPr lvl="1">
              <a:spcBef>
                <a:spcPts val="300"/>
              </a:spcBef>
            </a:pPr>
            <a:r>
              <a:rPr lang="en-US" altLang="zh-CN" sz="2000" dirty="0" smtClean="0"/>
              <a:t>IOP, USTC, IEE, SC conductor companies</a:t>
            </a:r>
            <a:endParaRPr lang="en-US" altLang="zh-CN" sz="2000" dirty="0" smtClean="0"/>
          </a:p>
          <a:p>
            <a:pPr lvl="1">
              <a:spcBef>
                <a:spcPts val="300"/>
              </a:spcBef>
            </a:pPr>
            <a:r>
              <a:rPr lang="en-US" altLang="zh-CN" sz="2000" dirty="0" smtClean="0"/>
              <a:t>Two approaches: </a:t>
            </a:r>
            <a:endParaRPr lang="en-US" altLang="zh-CN" sz="2000" dirty="0" smtClean="0"/>
          </a:p>
          <a:p>
            <a:pPr lvl="2">
              <a:spcBef>
                <a:spcPts val="300"/>
              </a:spcBef>
            </a:pPr>
            <a:r>
              <a:rPr lang="en-US" altLang="zh-CN" sz="2000" dirty="0" smtClean="0">
                <a:solidFill>
                  <a:srgbClr val="CC0066"/>
                </a:solidFill>
              </a:rPr>
              <a:t>IBS</a:t>
            </a:r>
            <a:endParaRPr lang="en-US" altLang="zh-CN" sz="2000" dirty="0" smtClean="0">
              <a:solidFill>
                <a:srgbClr val="CC0066"/>
              </a:solidFill>
            </a:endParaRPr>
          </a:p>
          <a:p>
            <a:pPr lvl="2">
              <a:spcBef>
                <a:spcPts val="300"/>
              </a:spcBef>
            </a:pPr>
            <a:r>
              <a:rPr lang="en-US" altLang="zh-CN" sz="2000" dirty="0" err="1" smtClean="0">
                <a:solidFill>
                  <a:srgbClr val="CC0066"/>
                </a:solidFill>
              </a:rPr>
              <a:t>ReBCO</a:t>
            </a:r>
            <a:r>
              <a:rPr lang="en-US" altLang="zh-CN" sz="2000" dirty="0" smtClean="0">
                <a:solidFill>
                  <a:srgbClr val="CC0066"/>
                </a:solidFill>
              </a:rPr>
              <a:t> &amp; Bi-2212</a:t>
            </a:r>
            <a:endParaRPr lang="en-US" altLang="zh-CN" sz="2000" dirty="0" smtClean="0">
              <a:solidFill>
                <a:srgbClr val="CC0066"/>
              </a:solidFill>
            </a:endParaRPr>
          </a:p>
        </p:txBody>
      </p:sp>
      <p:pic>
        <p:nvPicPr>
          <p:cNvPr id="6" name="图片 7" descr="E:\高场磁体研制\高温超导合作组\2016.10.15-16成立大会\照片\合作组合影照.pn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b="11443"/>
          <a:stretch>
            <a:fillRect/>
          </a:stretch>
        </p:blipFill>
        <p:spPr bwMode="auto">
          <a:xfrm>
            <a:off x="5542915" y="5006340"/>
            <a:ext cx="3503930" cy="1725930"/>
          </a:xfrm>
          <a:prstGeom prst="rect">
            <a:avLst/>
          </a:prstGeom>
          <a:noFill/>
          <a:ln>
            <a:noFill/>
          </a:ln>
        </p:spPr>
      </p:pic>
      <p:sp>
        <p:nvSpPr>
          <p:cNvPr id="3" name="文本框 2"/>
          <p:cNvSpPr txBox="1"/>
          <p:nvPr/>
        </p:nvSpPr>
        <p:spPr>
          <a:xfrm>
            <a:off x="81915" y="6191885"/>
            <a:ext cx="5274310" cy="706755"/>
          </a:xfrm>
          <a:prstGeom prst="rect">
            <a:avLst/>
          </a:prstGeom>
          <a:noFill/>
        </p:spPr>
        <p:txBody>
          <a:bodyPr wrap="none" rtlCol="0">
            <a:spAutoFit/>
          </a:bodyPr>
          <a:p>
            <a:r>
              <a:rPr lang="en-US" altLang="zh-CN" sz="2000">
                <a:solidFill>
                  <a:srgbClr val="FF0000"/>
                </a:solidFill>
              </a:rPr>
              <a:t>CAS has allocated 25Million RMB on HTS</a:t>
            </a:r>
            <a:endParaRPr lang="en-US" altLang="zh-CN" sz="2000">
              <a:solidFill>
                <a:srgbClr val="FF0000"/>
              </a:solidFill>
            </a:endParaRPr>
          </a:p>
          <a:p>
            <a:r>
              <a:rPr lang="en-US" altLang="zh-CN" sz="2000">
                <a:solidFill>
                  <a:srgbClr val="FF0000"/>
                </a:solidFill>
              </a:rPr>
              <a:t>and ~200Million RMB will be allocated in 2018</a:t>
            </a:r>
            <a:endParaRPr lang="en-US" altLang="zh-CN" sz="2000">
              <a:solidFill>
                <a:srgbClr val="FF0000"/>
              </a:solidFill>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sz="2800" dirty="0" smtClean="0"/>
              <a:t>High </a:t>
            </a:r>
            <a:r>
              <a:rPr kumimoji="1" lang="en-US" altLang="zh-CN" sz="2800" dirty="0"/>
              <a:t>Field Magnet R&amp;D for SppC</a:t>
            </a:r>
            <a:endParaRPr kumimoji="1" lang="zh-CN" altLang="en-US" sz="2800" dirty="0"/>
          </a:p>
        </p:txBody>
      </p:sp>
      <p:sp>
        <p:nvSpPr>
          <p:cNvPr id="5" name="内容占位符 2"/>
          <p:cNvSpPr>
            <a:spLocks noGrp="1"/>
          </p:cNvSpPr>
          <p:nvPr>
            <p:ph idx="1"/>
          </p:nvPr>
        </p:nvSpPr>
        <p:spPr>
          <a:xfrm>
            <a:off x="457384" y="1582569"/>
            <a:ext cx="8229600" cy="918101"/>
          </a:xfrm>
        </p:spPr>
        <p:txBody>
          <a:bodyPr/>
          <a:lstStyle/>
          <a:p>
            <a:pPr marL="0" indent="0">
              <a:buNone/>
            </a:pPr>
            <a:r>
              <a:rPr lang="en-US" altLang="zh-CN" sz="2000" b="1" dirty="0" smtClean="0"/>
              <a:t>Magnet </a:t>
            </a:r>
            <a:r>
              <a:rPr lang="en-US" altLang="zh-CN" sz="2000" b="1" dirty="0"/>
              <a:t>development for HL-LHC (</a:t>
            </a:r>
            <a:r>
              <a:rPr lang="en-US" altLang="zh-CN" sz="2000" b="1" dirty="0" smtClean="0"/>
              <a:t>exercise of the dipole magnet) </a:t>
            </a:r>
            <a:endParaRPr lang="en-US" altLang="zh-CN" sz="2000" dirty="0" smtClean="0"/>
          </a:p>
          <a:p>
            <a:pPr marL="0" lvl="1"/>
            <a:r>
              <a:rPr lang="en-US" altLang="zh-CN" sz="2000" dirty="0" smtClean="0">
                <a:solidFill>
                  <a:srgbClr val="0070C0"/>
                </a:solidFill>
                <a:sym typeface="+mn-ea"/>
              </a:rPr>
              <a:t>CERN-IHEP collaboration on </a:t>
            </a:r>
            <a:r>
              <a:rPr lang="en-US" altLang="zh-CN" sz="2000" dirty="0" err="1" smtClean="0">
                <a:solidFill>
                  <a:srgbClr val="0070C0"/>
                </a:solidFill>
                <a:sym typeface="+mn-ea"/>
              </a:rPr>
              <a:t>HiLumi</a:t>
            </a:r>
            <a:r>
              <a:rPr lang="en-US" altLang="zh-CN" sz="2000" dirty="0" smtClean="0">
                <a:solidFill>
                  <a:srgbClr val="0070C0"/>
                </a:solidFill>
                <a:sym typeface="+mn-ea"/>
              </a:rPr>
              <a:t> LHC magnets</a:t>
            </a:r>
            <a:endParaRPr lang="en-US" altLang="zh-CN" sz="2000" dirty="0" smtClean="0">
              <a:solidFill>
                <a:srgbClr val="0070C0"/>
              </a:solidFill>
            </a:endParaRPr>
          </a:p>
          <a:p>
            <a:endParaRPr lang="zh-CN" altLang="en-US" sz="2000" dirty="0"/>
          </a:p>
        </p:txBody>
      </p:sp>
      <p:sp>
        <p:nvSpPr>
          <p:cNvPr id="6" name="文本框 28"/>
          <p:cNvSpPr txBox="1">
            <a:spLocks noChangeArrowheads="1"/>
          </p:cNvSpPr>
          <p:nvPr/>
        </p:nvSpPr>
        <p:spPr bwMode="auto">
          <a:xfrm>
            <a:off x="1187624" y="2708920"/>
            <a:ext cx="1885451" cy="629920"/>
          </a:xfrm>
          <a:prstGeom prst="rect">
            <a:avLst/>
          </a:prstGeom>
          <a:noFill/>
          <a:ln>
            <a:noFill/>
          </a:ln>
        </p:spPr>
        <p:txBody>
          <a:bodyPr wrap="square">
            <a:spAutoFit/>
          </a:bodyPr>
          <a:lstStyle/>
          <a:p>
            <a:pPr algn="ctr">
              <a:lnSpc>
                <a:spcPct val="125000"/>
              </a:lnSpc>
            </a:pPr>
            <a:r>
              <a:rPr lang="en-US" altLang="zh-CN" sz="1400" b="1" dirty="0">
                <a:solidFill>
                  <a:srgbClr val="0000FF"/>
                </a:solidFill>
              </a:rPr>
              <a:t> NbTi+Nb</a:t>
            </a:r>
            <a:r>
              <a:rPr lang="en-US" altLang="zh-CN" sz="1400" b="1" baseline="-25000" dirty="0">
                <a:solidFill>
                  <a:srgbClr val="0000FF"/>
                </a:solidFill>
              </a:rPr>
              <a:t>3</a:t>
            </a:r>
            <a:r>
              <a:rPr lang="en-US" altLang="zh-CN" sz="1400" b="1" dirty="0">
                <a:solidFill>
                  <a:srgbClr val="0000FF"/>
                </a:solidFill>
              </a:rPr>
              <a:t>Sn, 2*</a:t>
            </a:r>
            <a:r>
              <a:rPr lang="az-Cyrl-AZ" altLang="zh-CN" sz="1400" b="1" dirty="0">
                <a:solidFill>
                  <a:srgbClr val="0000FF"/>
                </a:solidFill>
              </a:rPr>
              <a:t>ф</a:t>
            </a:r>
            <a:r>
              <a:rPr lang="en-US" altLang="zh-CN" sz="1400" b="1" dirty="0">
                <a:solidFill>
                  <a:srgbClr val="0000FF"/>
                </a:solidFill>
              </a:rPr>
              <a:t>10 aperture</a:t>
            </a:r>
            <a:endParaRPr lang="en-US" altLang="zh-CN" sz="1400" b="1" dirty="0">
              <a:solidFill>
                <a:srgbClr val="0000FF"/>
              </a:solidFill>
            </a:endParaRPr>
          </a:p>
        </p:txBody>
      </p:sp>
      <p:sp>
        <p:nvSpPr>
          <p:cNvPr id="7" name="文本框 28"/>
          <p:cNvSpPr txBox="1">
            <a:spLocks noChangeArrowheads="1"/>
          </p:cNvSpPr>
          <p:nvPr/>
        </p:nvSpPr>
        <p:spPr bwMode="auto">
          <a:xfrm>
            <a:off x="4028648" y="2743321"/>
            <a:ext cx="1981200" cy="629920"/>
          </a:xfrm>
          <a:prstGeom prst="rect">
            <a:avLst/>
          </a:prstGeom>
          <a:noFill/>
          <a:ln>
            <a:noFill/>
          </a:ln>
        </p:spPr>
        <p:txBody>
          <a:bodyPr wrap="square">
            <a:spAutoFit/>
          </a:bodyPr>
          <a:lstStyle/>
          <a:p>
            <a:pPr algn="ctr">
              <a:lnSpc>
                <a:spcPct val="125000"/>
              </a:lnSpc>
            </a:pPr>
            <a:r>
              <a:rPr lang="en-US" altLang="zh-CN" sz="1400" b="1" dirty="0">
                <a:solidFill>
                  <a:srgbClr val="0000FF"/>
                </a:solidFill>
              </a:rPr>
              <a:t>Nb</a:t>
            </a:r>
            <a:r>
              <a:rPr lang="en-US" altLang="zh-CN" sz="1400" b="1" baseline="-25000" dirty="0">
                <a:solidFill>
                  <a:srgbClr val="0000FF"/>
                </a:solidFill>
              </a:rPr>
              <a:t>3</a:t>
            </a:r>
            <a:r>
              <a:rPr lang="en-US" altLang="zh-CN" sz="1400" b="1" dirty="0">
                <a:solidFill>
                  <a:srgbClr val="0000FF"/>
                </a:solidFill>
              </a:rPr>
              <a:t>Sn+HTS, 2*</a:t>
            </a:r>
            <a:r>
              <a:rPr lang="az-Cyrl-AZ" altLang="zh-CN" sz="1400" b="1" dirty="0">
                <a:solidFill>
                  <a:srgbClr val="0000FF"/>
                </a:solidFill>
              </a:rPr>
              <a:t>ф</a:t>
            </a:r>
            <a:r>
              <a:rPr lang="en-US" altLang="zh-CN" sz="1400" b="1" dirty="0">
                <a:solidFill>
                  <a:srgbClr val="0000FF"/>
                </a:solidFill>
              </a:rPr>
              <a:t>30 aperture</a:t>
            </a:r>
            <a:endParaRPr lang="en-US" altLang="zh-CN" sz="1400" b="1" dirty="0">
              <a:solidFill>
                <a:srgbClr val="0000FF"/>
              </a:solidFill>
            </a:endParaRPr>
          </a:p>
        </p:txBody>
      </p:sp>
      <p:sp>
        <p:nvSpPr>
          <p:cNvPr id="8" name="右箭头 7"/>
          <p:cNvSpPr/>
          <p:nvPr/>
        </p:nvSpPr>
        <p:spPr>
          <a:xfrm>
            <a:off x="3203686" y="2983779"/>
            <a:ext cx="509068" cy="2096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0000FF"/>
              </a:solidFill>
            </a:endParaRPr>
          </a:p>
        </p:txBody>
      </p:sp>
      <p:sp>
        <p:nvSpPr>
          <p:cNvPr id="9" name="右箭头 8"/>
          <p:cNvSpPr/>
          <p:nvPr/>
        </p:nvSpPr>
        <p:spPr>
          <a:xfrm>
            <a:off x="6345524" y="2983778"/>
            <a:ext cx="509068" cy="2096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0000FF"/>
              </a:solidFill>
            </a:endParaRPr>
          </a:p>
        </p:txBody>
      </p:sp>
      <p:sp>
        <p:nvSpPr>
          <p:cNvPr id="10" name="文本框 28"/>
          <p:cNvSpPr txBox="1">
            <a:spLocks noChangeArrowheads="1"/>
          </p:cNvSpPr>
          <p:nvPr/>
        </p:nvSpPr>
        <p:spPr bwMode="auto">
          <a:xfrm>
            <a:off x="6831813" y="2886328"/>
            <a:ext cx="1295400" cy="360680"/>
          </a:xfrm>
          <a:prstGeom prst="rect">
            <a:avLst/>
          </a:prstGeom>
          <a:noFill/>
          <a:ln>
            <a:noFill/>
          </a:ln>
        </p:spPr>
        <p:txBody>
          <a:bodyPr wrap="square">
            <a:spAutoFit/>
          </a:bodyPr>
          <a:lstStyle/>
          <a:p>
            <a:pPr algn="ctr">
              <a:lnSpc>
                <a:spcPct val="125000"/>
              </a:lnSpc>
            </a:pPr>
            <a:r>
              <a:rPr lang="en-US" altLang="zh-CN" sz="1400" b="1" dirty="0" smtClean="0">
                <a:solidFill>
                  <a:srgbClr val="0000FF"/>
                </a:solidFill>
              </a:rPr>
              <a:t>All HTS</a:t>
            </a:r>
            <a:endParaRPr lang="en-US" altLang="zh-CN" sz="1400" b="1" dirty="0">
              <a:solidFill>
                <a:srgbClr val="0000FF"/>
              </a:solidFill>
            </a:endParaRPr>
          </a:p>
        </p:txBody>
      </p:sp>
      <p:pic>
        <p:nvPicPr>
          <p:cNvPr id="23" name="图片 22"/>
          <p:cNvPicPr>
            <a:picLocks noChangeAspect="1"/>
          </p:cNvPicPr>
          <p:nvPr/>
        </p:nvPicPr>
        <p:blipFill rotWithShape="1">
          <a:blip r:embed="rId1" cstate="print">
            <a:extLst>
              <a:ext uri="{28A0092B-C50C-407E-A947-70E740481C1C}">
                <a14:useLocalDpi xmlns:a14="http://schemas.microsoft.com/office/drawing/2010/main" val="0"/>
              </a:ext>
            </a:extLst>
          </a:blip>
          <a:srcRect l="9445" t="3501" r="10556" b="4892"/>
          <a:stretch>
            <a:fillRect/>
          </a:stretch>
        </p:blipFill>
        <p:spPr>
          <a:xfrm>
            <a:off x="5004048" y="3284984"/>
            <a:ext cx="3765623" cy="2304256"/>
          </a:xfrm>
          <a:prstGeom prst="rect">
            <a:avLst/>
          </a:prstGeom>
        </p:spPr>
      </p:pic>
      <p:sp>
        <p:nvSpPr>
          <p:cNvPr id="24" name="矩形 23"/>
          <p:cNvSpPr/>
          <p:nvPr/>
        </p:nvSpPr>
        <p:spPr>
          <a:xfrm>
            <a:off x="5796136" y="5474444"/>
            <a:ext cx="2448272" cy="521970"/>
          </a:xfrm>
          <a:prstGeom prst="rect">
            <a:avLst/>
          </a:prstGeom>
        </p:spPr>
        <p:txBody>
          <a:bodyPr wrap="square">
            <a:spAutoFit/>
          </a:bodyPr>
          <a:lstStyle/>
          <a:p>
            <a:pPr algn="just"/>
            <a:r>
              <a:rPr lang="en-US" altLang="zh-CN" sz="1400" b="1" dirty="0" smtClean="0">
                <a:solidFill>
                  <a:srgbClr val="C00000"/>
                </a:solidFill>
              </a:rPr>
              <a:t>First dipole magnet in China (NbTi+Nb</a:t>
            </a:r>
            <a:r>
              <a:rPr lang="en-US" altLang="zh-CN" sz="1400" b="1" baseline="-25000" dirty="0" smtClean="0">
                <a:solidFill>
                  <a:srgbClr val="C00000"/>
                </a:solidFill>
              </a:rPr>
              <a:t>3</a:t>
            </a:r>
            <a:r>
              <a:rPr lang="en-US" altLang="zh-CN" sz="1400" b="1" dirty="0" smtClean="0">
                <a:solidFill>
                  <a:srgbClr val="C00000"/>
                </a:solidFill>
              </a:rPr>
              <a:t>Sn)</a:t>
            </a:r>
            <a:r>
              <a:rPr lang="zh-CN" altLang="en-US" sz="1400" b="1" dirty="0">
                <a:solidFill>
                  <a:srgbClr val="C00000"/>
                </a:solidFill>
              </a:rPr>
              <a:t> </a:t>
            </a:r>
            <a:r>
              <a:rPr lang="en-US" altLang="zh-CN" sz="1400" b="1" dirty="0" smtClean="0">
                <a:solidFill>
                  <a:srgbClr val="C00000"/>
                </a:solidFill>
              </a:rPr>
              <a:t>test successful</a:t>
            </a:r>
            <a:endParaRPr lang="zh-CN" altLang="en-US" sz="1400" b="1" dirty="0">
              <a:solidFill>
                <a:srgbClr val="C00000"/>
              </a:solidFill>
            </a:endParaRPr>
          </a:p>
        </p:txBody>
      </p:sp>
      <p:pic>
        <p:nvPicPr>
          <p:cNvPr id="25" name="图片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3849" y="3429000"/>
            <a:ext cx="1479148" cy="2571750"/>
          </a:xfrm>
          <a:prstGeom prst="rect">
            <a:avLst/>
          </a:prstGeom>
        </p:spPr>
      </p:pic>
      <p:pic>
        <p:nvPicPr>
          <p:cNvPr id="26" name="图片 25"/>
          <p:cNvPicPr>
            <a:picLocks noChangeAspect="1"/>
          </p:cNvPicPr>
          <p:nvPr/>
        </p:nvPicPr>
        <p:blipFill rotWithShape="1">
          <a:blip r:embed="rId3" cstate="print">
            <a:extLst>
              <a:ext uri="{28A0092B-C50C-407E-A947-70E740481C1C}">
                <a14:useLocalDpi xmlns:a14="http://schemas.microsoft.com/office/drawing/2010/main" val="0"/>
              </a:ext>
            </a:extLst>
          </a:blip>
          <a:srcRect l="6918" t="4299" r="6681" b="34898"/>
          <a:stretch>
            <a:fillRect/>
          </a:stretch>
        </p:blipFill>
        <p:spPr>
          <a:xfrm>
            <a:off x="755576" y="3429000"/>
            <a:ext cx="1048294" cy="1224136"/>
          </a:xfrm>
          <a:prstGeom prst="rect">
            <a:avLst/>
          </a:prstGeom>
        </p:spPr>
      </p:pic>
      <p:pic>
        <p:nvPicPr>
          <p:cNvPr id="2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4738215"/>
            <a:ext cx="2100164" cy="1262535"/>
          </a:xfrm>
          <a:prstGeom prst="rect">
            <a:avLst/>
          </a:prstGeom>
        </p:spPr>
      </p:pic>
      <p:sp>
        <p:nvSpPr>
          <p:cNvPr id="28" name="矩形 27"/>
          <p:cNvSpPr/>
          <p:nvPr/>
        </p:nvSpPr>
        <p:spPr>
          <a:xfrm>
            <a:off x="6870795" y="4437112"/>
            <a:ext cx="1599565" cy="36830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b="1" i="1" dirty="0" smtClean="0">
                <a:solidFill>
                  <a:srgbClr val="FF0000"/>
                </a:solidFill>
              </a:rPr>
              <a:t>10.2T @ 4.2K</a:t>
            </a:r>
            <a:endParaRPr lang="en-US" altLang="zh-CN" b="1" i="1" dirty="0">
              <a:solidFill>
                <a:srgbClr val="FF0000"/>
              </a:solidFill>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2800" dirty="0" smtClean="0"/>
              <a:t>CEPC Accelerator Team (IHEP)</a:t>
            </a:r>
            <a:endParaRPr lang="zh-CN" altLang="en-US" sz="2800" dirty="0"/>
          </a:p>
        </p:txBody>
      </p:sp>
      <p:sp>
        <p:nvSpPr>
          <p:cNvPr id="7" name="内容占位符 2"/>
          <p:cNvSpPr txBox="1"/>
          <p:nvPr/>
        </p:nvSpPr>
        <p:spPr bwMode="auto">
          <a:xfrm>
            <a:off x="161603" y="1314922"/>
            <a:ext cx="8820472" cy="1437426"/>
          </a:xfrm>
          <a:prstGeom prst="rect">
            <a:avLst/>
          </a:prstGeom>
          <a:noFill/>
          <a:ln w="9525">
            <a:noFill/>
            <a:miter lim="800000"/>
          </a:ln>
        </p:spPr>
        <p:txBody>
          <a:bodyPr vert="horz" wrap="square" lIns="91440" tIns="45720" rIns="91440" bIns="45720" numCol="1" anchor="t" anchorCtr="0" compatLnSpc="1">
            <a:noAutofit/>
          </a:bodyPr>
          <a:lstStyle>
            <a:lvl1pPr marL="342900" indent="-342900" algn="l" rtl="0" eaLnBrk="0" fontAlgn="base" hangingPunct="0">
              <a:spcBef>
                <a:spcPct val="20000"/>
              </a:spcBef>
              <a:spcAft>
                <a:spcPct val="0"/>
              </a:spcAft>
              <a:buClr>
                <a:srgbClr val="FF9900"/>
              </a:buClr>
              <a:buSzPct val="75000"/>
              <a:buFont typeface="Wingdings" panose="05000000000000000000" pitchFamily="2" charset="2"/>
              <a:buChar char="u"/>
              <a:defRPr sz="2800">
                <a:solidFill>
                  <a:schemeClr val="accent1">
                    <a:lumMod val="75000"/>
                  </a:schemeClr>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lr>
                <a:srgbClr val="CC0099"/>
              </a:buClr>
              <a:buSzPct val="100000"/>
              <a:buFont typeface="Wingdings" panose="05000000000000000000" pitchFamily="2" charset="2"/>
              <a:buChar char="ð"/>
              <a:defRPr sz="2400">
                <a:solidFill>
                  <a:schemeClr val="accent3">
                    <a:lumMod val="50000"/>
                  </a:schemeClr>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a:lstStyle>
          <a:p>
            <a:r>
              <a:rPr lang="en-US" altLang="zh-CN" sz="2000" b="0" kern="0" dirty="0">
                <a:solidFill>
                  <a:schemeClr val="tx1"/>
                </a:solidFill>
                <a:latin typeface="Times New Roman" panose="02020603050405020304" pitchFamily="18" charset="0"/>
                <a:cs typeface="Times New Roman" panose="02020603050405020304" pitchFamily="18" charset="0"/>
              </a:rPr>
              <a:t>Since 2013, IHEP has built a strong team covering all aspects of CEPC accelerators. ~100 scientists in 14 groups involved in the study.</a:t>
            </a:r>
            <a:endParaRPr lang="en-US" altLang="zh-CN" sz="2000" b="0" kern="0" dirty="0">
              <a:solidFill>
                <a:schemeClr val="tx1"/>
              </a:solidFill>
              <a:latin typeface="Times New Roman" panose="02020603050405020304" pitchFamily="18" charset="0"/>
              <a:cs typeface="Times New Roman" panose="02020603050405020304" pitchFamily="18" charset="0"/>
            </a:endParaRPr>
          </a:p>
          <a:p>
            <a:r>
              <a:rPr lang="en-US" altLang="zh-CN" sz="2000" b="0" kern="0" dirty="0">
                <a:solidFill>
                  <a:schemeClr val="tx1"/>
                </a:solidFill>
                <a:latin typeface="Times New Roman" panose="02020603050405020304" pitchFamily="18" charset="0"/>
                <a:cs typeface="Times New Roman" panose="02020603050405020304" pitchFamily="18" charset="0"/>
              </a:rPr>
              <a:t>Accelerator managers and sub-system conveners as following:</a:t>
            </a:r>
            <a:endParaRPr lang="en-US" altLang="zh-CN" sz="2000" b="0" kern="0" dirty="0">
              <a:solidFill>
                <a:schemeClr val="tx1"/>
              </a:solidFill>
              <a:latin typeface="Times New Roman" panose="02020603050405020304" pitchFamily="18" charset="0"/>
              <a:cs typeface="Times New Roman" panose="02020603050405020304" pitchFamily="18" charset="0"/>
            </a:endParaRPr>
          </a:p>
          <a:p>
            <a:pPr lvl="1"/>
            <a:r>
              <a:rPr lang="en-US" altLang="zh-CN" sz="1800" b="0" kern="0" dirty="0">
                <a:solidFill>
                  <a:schemeClr val="accent2">
                    <a:lumMod val="75000"/>
                  </a:schemeClr>
                </a:solidFill>
                <a:latin typeface="Times New Roman" panose="02020603050405020304" pitchFamily="18" charset="0"/>
                <a:cs typeface="Times New Roman" panose="02020603050405020304" pitchFamily="18" charset="0"/>
              </a:rPr>
              <a:t>Accelerator  managers: </a:t>
            </a:r>
            <a:r>
              <a:rPr lang="en-US" altLang="zh-CN" sz="1800" kern="0" dirty="0" err="1">
                <a:solidFill>
                  <a:schemeClr val="accent2">
                    <a:lumMod val="75000"/>
                  </a:schemeClr>
                </a:solidFill>
                <a:latin typeface="Times New Roman" panose="02020603050405020304" pitchFamily="18" charset="0"/>
                <a:cs typeface="Times New Roman" panose="02020603050405020304" pitchFamily="18" charset="0"/>
              </a:rPr>
              <a:t>Jie</a:t>
            </a:r>
            <a:r>
              <a:rPr lang="en-US" altLang="zh-CN" sz="1800" kern="0" dirty="0">
                <a:solidFill>
                  <a:schemeClr val="accent2">
                    <a:lumMod val="75000"/>
                  </a:schemeClr>
                </a:solidFill>
                <a:latin typeface="Times New Roman" panose="02020603050405020304" pitchFamily="18" charset="0"/>
                <a:cs typeface="Times New Roman" panose="02020603050405020304" pitchFamily="18" charset="0"/>
              </a:rPr>
              <a:t> GAO </a:t>
            </a:r>
            <a:r>
              <a:rPr lang="en-US" altLang="zh-CN" sz="1800" b="0" kern="0" dirty="0">
                <a:solidFill>
                  <a:schemeClr val="accent2">
                    <a:lumMod val="75000"/>
                  </a:schemeClr>
                </a:solidFill>
                <a:latin typeface="Times New Roman" panose="02020603050405020304" pitchFamily="18" charset="0"/>
                <a:cs typeface="Times New Roman" panose="02020603050405020304" pitchFamily="18" charset="0"/>
              </a:rPr>
              <a:t>,</a:t>
            </a:r>
            <a:r>
              <a:rPr lang="en-US" altLang="zh-CN" sz="1800" b="0" kern="0"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altLang="zh-CN" sz="1800" b="0" kern="0" dirty="0">
                <a:solidFill>
                  <a:schemeClr val="accent2">
                    <a:lumMod val="75000"/>
                  </a:schemeClr>
                </a:solidFill>
                <a:latin typeface="Times New Roman" panose="02020603050405020304" pitchFamily="18" charset="0"/>
                <a:cs typeface="Times New Roman" panose="02020603050405020304" pitchFamily="18" charset="0"/>
              </a:rPr>
              <a:t>Yunlong CHI </a:t>
            </a:r>
            <a:r>
              <a:rPr lang="en-US" altLang="zh-CN" sz="1800" b="0" kern="0" dirty="0" smtClean="0">
                <a:solidFill>
                  <a:schemeClr val="accent2">
                    <a:lumMod val="75000"/>
                  </a:schemeClr>
                </a:solidFill>
                <a:latin typeface="Times New Roman" panose="02020603050405020304" pitchFamily="18" charset="0"/>
                <a:cs typeface="Times New Roman" panose="02020603050405020304" pitchFamily="18" charset="0"/>
              </a:rPr>
              <a:t>and </a:t>
            </a:r>
            <a:r>
              <a:rPr lang="en-US" altLang="zh-CN" sz="1800" b="0" kern="0" dirty="0" err="1" smtClean="0">
                <a:solidFill>
                  <a:schemeClr val="accent2">
                    <a:lumMod val="75000"/>
                  </a:schemeClr>
                </a:solidFill>
                <a:latin typeface="Times New Roman" panose="02020603050405020304" pitchFamily="18" charset="0"/>
                <a:cs typeface="Times New Roman" panose="02020603050405020304" pitchFamily="18" charset="0"/>
              </a:rPr>
              <a:t>Jingyu</a:t>
            </a:r>
            <a:r>
              <a:rPr lang="en-US" altLang="zh-CN" sz="1800" b="0" kern="0"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altLang="zh-CN" sz="1800" b="0" kern="0" dirty="0">
                <a:solidFill>
                  <a:schemeClr val="accent2">
                    <a:lumMod val="75000"/>
                  </a:schemeClr>
                </a:solidFill>
                <a:latin typeface="Times New Roman" panose="02020603050405020304" pitchFamily="18" charset="0"/>
                <a:cs typeface="Times New Roman" panose="02020603050405020304" pitchFamily="18" charset="0"/>
              </a:rPr>
              <a:t>TANG</a:t>
            </a:r>
            <a:endParaRPr lang="en-US" altLang="zh-CN" sz="1800" b="0" kern="0"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5" name="灯片编号占位符 8"/>
          <p:cNvSpPr txBox="1"/>
          <p:nvPr/>
        </p:nvSpPr>
        <p:spPr>
          <a:xfrm>
            <a:off x="8110736" y="6754984"/>
            <a:ext cx="736526" cy="257003"/>
          </a:xfrm>
          <a:prstGeom prst="rect">
            <a:avLst/>
          </a:prstGeom>
        </p:spPr>
        <p:txBody>
          <a:bodyPr/>
          <a:lstStyle>
            <a:defPPr>
              <a:defRPr lang="en-US"/>
            </a:defPPr>
            <a:lvl1pPr algn="ctr" rtl="0" fontAlgn="base">
              <a:spcBef>
                <a:spcPct val="0"/>
              </a:spcBef>
              <a:spcAft>
                <a:spcPct val="0"/>
              </a:spcAft>
              <a:defRPr sz="3600" b="1" kern="1200">
                <a:solidFill>
                  <a:schemeClr val="bg1"/>
                </a:solidFill>
                <a:latin typeface="Times New Roman" panose="02020603050405020304" pitchFamily="18" charset="0"/>
                <a:ea typeface="华文中宋" pitchFamily="2" charset="-122"/>
                <a:cs typeface="+mn-cs"/>
              </a:defRPr>
            </a:lvl1pPr>
            <a:lvl2pPr marL="457200" algn="ctr" rtl="0" fontAlgn="base">
              <a:spcBef>
                <a:spcPct val="0"/>
              </a:spcBef>
              <a:spcAft>
                <a:spcPct val="0"/>
              </a:spcAft>
              <a:defRPr sz="3600" b="1" kern="1200">
                <a:solidFill>
                  <a:schemeClr val="bg1"/>
                </a:solidFill>
                <a:latin typeface="Times New Roman" panose="02020603050405020304" pitchFamily="18" charset="0"/>
                <a:ea typeface="华文中宋" pitchFamily="2" charset="-122"/>
                <a:cs typeface="+mn-cs"/>
              </a:defRPr>
            </a:lvl2pPr>
            <a:lvl3pPr marL="914400" algn="ctr" rtl="0" fontAlgn="base">
              <a:spcBef>
                <a:spcPct val="0"/>
              </a:spcBef>
              <a:spcAft>
                <a:spcPct val="0"/>
              </a:spcAft>
              <a:defRPr sz="3600" b="1" kern="1200">
                <a:solidFill>
                  <a:schemeClr val="bg1"/>
                </a:solidFill>
                <a:latin typeface="Times New Roman" panose="02020603050405020304" pitchFamily="18" charset="0"/>
                <a:ea typeface="华文中宋" pitchFamily="2" charset="-122"/>
                <a:cs typeface="+mn-cs"/>
              </a:defRPr>
            </a:lvl3pPr>
            <a:lvl4pPr marL="1371600" algn="ctr" rtl="0" fontAlgn="base">
              <a:spcBef>
                <a:spcPct val="0"/>
              </a:spcBef>
              <a:spcAft>
                <a:spcPct val="0"/>
              </a:spcAft>
              <a:defRPr sz="3600" b="1" kern="1200">
                <a:solidFill>
                  <a:schemeClr val="bg1"/>
                </a:solidFill>
                <a:latin typeface="Times New Roman" panose="02020603050405020304" pitchFamily="18" charset="0"/>
                <a:ea typeface="华文中宋" pitchFamily="2" charset="-122"/>
                <a:cs typeface="+mn-cs"/>
              </a:defRPr>
            </a:lvl4pPr>
            <a:lvl5pPr marL="1828800" algn="ctr" rtl="0" fontAlgn="base">
              <a:spcBef>
                <a:spcPct val="0"/>
              </a:spcBef>
              <a:spcAft>
                <a:spcPct val="0"/>
              </a:spcAft>
              <a:defRPr sz="3600" b="1" kern="1200">
                <a:solidFill>
                  <a:schemeClr val="bg1"/>
                </a:solidFill>
                <a:latin typeface="Times New Roman" panose="02020603050405020304" pitchFamily="18" charset="0"/>
                <a:ea typeface="华文中宋" pitchFamily="2" charset="-122"/>
                <a:cs typeface="+mn-cs"/>
              </a:defRPr>
            </a:lvl5pPr>
            <a:lvl6pPr marL="2286000" algn="l" defTabSz="914400" rtl="0" eaLnBrk="1" latinLnBrk="0" hangingPunct="1">
              <a:defRPr sz="3600" b="1" kern="1200">
                <a:solidFill>
                  <a:schemeClr val="bg1"/>
                </a:solidFill>
                <a:latin typeface="Times New Roman" panose="02020603050405020304" pitchFamily="18" charset="0"/>
                <a:ea typeface="华文中宋" pitchFamily="2" charset="-122"/>
                <a:cs typeface="+mn-cs"/>
              </a:defRPr>
            </a:lvl6pPr>
            <a:lvl7pPr marL="2743200" algn="l" defTabSz="914400" rtl="0" eaLnBrk="1" latinLnBrk="0" hangingPunct="1">
              <a:defRPr sz="3600" b="1" kern="1200">
                <a:solidFill>
                  <a:schemeClr val="bg1"/>
                </a:solidFill>
                <a:latin typeface="Times New Roman" panose="02020603050405020304" pitchFamily="18" charset="0"/>
                <a:ea typeface="华文中宋" pitchFamily="2" charset="-122"/>
                <a:cs typeface="+mn-cs"/>
              </a:defRPr>
            </a:lvl7pPr>
            <a:lvl8pPr marL="3200400" algn="l" defTabSz="914400" rtl="0" eaLnBrk="1" latinLnBrk="0" hangingPunct="1">
              <a:defRPr sz="3600" b="1" kern="1200">
                <a:solidFill>
                  <a:schemeClr val="bg1"/>
                </a:solidFill>
                <a:latin typeface="Times New Roman" panose="02020603050405020304" pitchFamily="18" charset="0"/>
                <a:ea typeface="华文中宋" pitchFamily="2" charset="-122"/>
                <a:cs typeface="+mn-cs"/>
              </a:defRPr>
            </a:lvl8pPr>
            <a:lvl9pPr marL="3657600" algn="l" defTabSz="914400" rtl="0" eaLnBrk="1" latinLnBrk="0" hangingPunct="1">
              <a:defRPr sz="3600" b="1" kern="1200">
                <a:solidFill>
                  <a:schemeClr val="bg1"/>
                </a:solidFill>
                <a:latin typeface="Times New Roman" panose="02020603050405020304" pitchFamily="18" charset="0"/>
                <a:ea typeface="华文中宋" pitchFamily="2" charset="-122"/>
                <a:cs typeface="+mn-cs"/>
              </a:defRPr>
            </a:lvl9pPr>
          </a:lstStyle>
          <a:p>
            <a:fld id="{A311A638-BFE8-47B0-9DB0-998CC0FAD0F0}" type="slidenum">
              <a:rPr lang="zh-CN" altLang="en-US" sz="2000" smtClean="0"/>
            </a:fld>
            <a:endParaRPr lang="zh-CN" altLang="en-US" sz="2000" dirty="0"/>
          </a:p>
        </p:txBody>
      </p:sp>
      <p:graphicFrame>
        <p:nvGraphicFramePr>
          <p:cNvPr id="6" name="表格 5"/>
          <p:cNvGraphicFramePr>
            <a:graphicFrameLocks noGrp="1"/>
          </p:cNvGraphicFramePr>
          <p:nvPr/>
        </p:nvGraphicFramePr>
        <p:xfrm>
          <a:off x="456565" y="3076575"/>
          <a:ext cx="4030345" cy="1858010"/>
        </p:xfrm>
        <a:graphic>
          <a:graphicData uri="http://schemas.openxmlformats.org/drawingml/2006/table">
            <a:tbl>
              <a:tblPr>
                <a:tableStyleId>{616DA210-FB5B-4158-B5E0-FEB733F419BA}</a:tableStyleId>
              </a:tblPr>
              <a:tblGrid>
                <a:gridCol w="469265"/>
                <a:gridCol w="1778635"/>
                <a:gridCol w="1782445"/>
              </a:tblGrid>
              <a:tr h="222885">
                <a:tc>
                  <a:txBody>
                    <a:bodyPr/>
                    <a:lstStyle/>
                    <a:p>
                      <a:pPr algn="ctr" fontAlgn="ctr"/>
                      <a:endParaRPr lang="en-US" altLang="zh-CN" sz="1400" b="0" kern="0" dirty="0">
                        <a:solidFill>
                          <a:schemeClr val="accent1"/>
                        </a:solidFill>
                        <a:latin typeface="Times New Roman" panose="02020603050405020304"/>
                        <a:ea typeface="微软雅黑" panose="020B0503020204020204" pitchFamily="34" charset="-122"/>
                        <a:cs typeface="Times New Roman" panose="02020603050405020304"/>
                      </a:endParaRPr>
                    </a:p>
                  </a:txBody>
                  <a:tcPr marL="15064" marR="15064" marT="15064" marB="0" anchor="ctr">
                    <a:solidFill>
                      <a:schemeClr val="accent1">
                        <a:lumMod val="20000"/>
                        <a:lumOff val="80000"/>
                      </a:schemeClr>
                    </a:solidFill>
                  </a:tcPr>
                </a:tc>
                <a:tc>
                  <a:txBody>
                    <a:bodyPr/>
                    <a:lstStyle/>
                    <a:p>
                      <a:pPr marL="0" algn="ctr" defTabSz="457200" rtl="0" eaLnBrk="1" fontAlgn="ctr" latinLnBrk="0" hangingPunct="1"/>
                      <a:r>
                        <a:rPr lang="en-US" sz="1400" b="1" kern="0" dirty="0" smtClean="0">
                          <a:solidFill>
                            <a:schemeClr val="tx1"/>
                          </a:solidFill>
                          <a:latin typeface="Times New Roman" panose="02020603050405020304"/>
                          <a:ea typeface="微软雅黑" panose="020B0503020204020204" pitchFamily="34" charset="-122"/>
                          <a:cs typeface="Times New Roman" panose="02020603050405020304"/>
                        </a:rPr>
                        <a:t>Systems</a:t>
                      </a:r>
                      <a:endParaRPr lang="en-US" sz="1400" b="1" kern="0" dirty="0" smtClean="0">
                        <a:solidFill>
                          <a:schemeClr val="tx1"/>
                        </a:solidFill>
                        <a:latin typeface="Times New Roman" panose="02020603050405020304"/>
                        <a:ea typeface="微软雅黑" panose="020B0503020204020204" pitchFamily="34" charset="-122"/>
                        <a:cs typeface="Times New Roman" panose="02020603050405020304"/>
                      </a:endParaRPr>
                    </a:p>
                  </a:txBody>
                  <a:tcPr marL="15064" marR="15064" marT="15064" marB="0" anchor="ctr">
                    <a:solidFill>
                      <a:schemeClr val="accent1">
                        <a:lumMod val="20000"/>
                        <a:lumOff val="80000"/>
                      </a:schemeClr>
                    </a:solidFill>
                  </a:tcPr>
                </a:tc>
                <a:tc>
                  <a:txBody>
                    <a:bodyPr/>
                    <a:lstStyle/>
                    <a:p>
                      <a:pPr marL="0" algn="ctr" defTabSz="457200" rtl="0" eaLnBrk="1" fontAlgn="ctr" latinLnBrk="0" hangingPunct="1"/>
                      <a:r>
                        <a:rPr lang="en-US" sz="1400" b="1" kern="0" dirty="0" smtClean="0">
                          <a:solidFill>
                            <a:schemeClr val="tx1"/>
                          </a:solidFill>
                          <a:latin typeface="Times New Roman" panose="02020603050405020304"/>
                          <a:ea typeface="微软雅黑" panose="020B0503020204020204" pitchFamily="34" charset="-122"/>
                          <a:cs typeface="Times New Roman" panose="02020603050405020304"/>
                        </a:rPr>
                        <a:t>Conveners</a:t>
                      </a:r>
                      <a:endParaRPr lang="en-US" sz="1400" b="1" kern="0" dirty="0" smtClean="0">
                        <a:solidFill>
                          <a:schemeClr val="tx1"/>
                        </a:solidFill>
                        <a:latin typeface="Times New Roman" panose="02020603050405020304"/>
                        <a:ea typeface="微软雅黑" panose="020B0503020204020204" pitchFamily="34" charset="-122"/>
                        <a:cs typeface="Times New Roman" panose="02020603050405020304"/>
                      </a:endParaRPr>
                    </a:p>
                  </a:txBody>
                  <a:tcPr marL="15064" marR="15064" marT="15064" marB="0" anchor="ctr">
                    <a:solidFill>
                      <a:schemeClr val="accent1">
                        <a:lumMod val="20000"/>
                        <a:lumOff val="80000"/>
                      </a:schemeClr>
                    </a:solidFill>
                  </a:tcPr>
                </a:tc>
              </a:tr>
              <a:tr h="259080">
                <a:tc>
                  <a:txBody>
                    <a:bodyPr/>
                    <a:lstStyle/>
                    <a:p>
                      <a:pPr algn="ctr" fontAlgn="ctr"/>
                      <a:r>
                        <a:rPr lang="en-US" altLang="zh-CN" sz="1400" kern="0" dirty="0">
                          <a:latin typeface="Times New Roman" panose="02020603050405020304"/>
                          <a:cs typeface="Times New Roman" panose="02020603050405020304"/>
                        </a:rPr>
                        <a:t>1</a:t>
                      </a:r>
                      <a:endParaRPr lang="en-US" altLang="zh-CN" sz="1400" b="0" kern="0" dirty="0">
                        <a:solidFill>
                          <a:schemeClr val="accent1"/>
                        </a:solidFill>
                        <a:latin typeface="Times New Roman" panose="02020603050405020304"/>
                        <a:ea typeface="微软雅黑" panose="020B0503020204020204" pitchFamily="34" charset="-122"/>
                        <a:cs typeface="Times New Roman" panose="02020603050405020304"/>
                      </a:endParaRPr>
                    </a:p>
                  </a:txBody>
                  <a:tcPr marL="15064" marR="15064" marT="15064" marB="0" anchor="ctr"/>
                </a:tc>
                <a:tc>
                  <a:txBody>
                    <a:bodyPr/>
                    <a:lstStyle/>
                    <a:p>
                      <a:pPr algn="l" fontAlgn="ctr"/>
                      <a:r>
                        <a:rPr lang="en-US" sz="1400" kern="0" dirty="0" smtClean="0">
                          <a:latin typeface="Times New Roman" panose="02020603050405020304"/>
                          <a:cs typeface="Times New Roman" panose="02020603050405020304"/>
                        </a:rPr>
                        <a:t> SRF </a:t>
                      </a:r>
                      <a:r>
                        <a:rPr lang="en-US" sz="1400" kern="0" dirty="0">
                          <a:latin typeface="Times New Roman" panose="02020603050405020304"/>
                          <a:cs typeface="Times New Roman" panose="02020603050405020304"/>
                        </a:rPr>
                        <a:t>System</a:t>
                      </a:r>
                      <a:endParaRPr lang="en-US" sz="1400" b="0" kern="0" dirty="0">
                        <a:solidFill>
                          <a:schemeClr val="accent1"/>
                        </a:solidFill>
                        <a:latin typeface="Times New Roman" panose="02020603050405020304"/>
                        <a:ea typeface="微软雅黑" panose="020B0503020204020204" pitchFamily="34" charset="-122"/>
                        <a:cs typeface="Times New Roman" panose="02020603050405020304"/>
                      </a:endParaRPr>
                    </a:p>
                  </a:txBody>
                  <a:tcPr marL="15064" marR="15064" marT="15064" marB="0" anchor="ctr"/>
                </a:tc>
                <a:tc>
                  <a:txBody>
                    <a:bodyPr/>
                    <a:lstStyle/>
                    <a:p>
                      <a:pPr algn="l" fontAlgn="ctr"/>
                      <a:r>
                        <a:rPr lang="en-US" sz="1400" kern="0" dirty="0" smtClean="0">
                          <a:latin typeface="Times New Roman" panose="02020603050405020304"/>
                          <a:cs typeface="Times New Roman" panose="02020603050405020304"/>
                        </a:rPr>
                        <a:t> </a:t>
                      </a:r>
                      <a:r>
                        <a:rPr lang="en-US" sz="1400" kern="0" dirty="0" err="1" smtClean="0">
                          <a:latin typeface="Times New Roman" panose="02020603050405020304"/>
                          <a:cs typeface="Times New Roman" panose="02020603050405020304"/>
                        </a:rPr>
                        <a:t>Jiyuan</a:t>
                      </a:r>
                      <a:r>
                        <a:rPr lang="en-US" sz="1400" kern="0" dirty="0" smtClean="0">
                          <a:latin typeface="Times New Roman" panose="02020603050405020304"/>
                          <a:cs typeface="Times New Roman" panose="02020603050405020304"/>
                        </a:rPr>
                        <a:t> ZHAI/ Peng SHA</a:t>
                      </a:r>
                      <a:endParaRPr lang="en-US" sz="1400" kern="0" dirty="0" smtClean="0">
                        <a:solidFill>
                          <a:schemeClr val="tx1"/>
                        </a:solidFill>
                        <a:latin typeface="Times New Roman" panose="02020603050405020304"/>
                        <a:ea typeface="+mn-ea"/>
                        <a:cs typeface="Times New Roman" panose="02020603050405020304"/>
                      </a:endParaRPr>
                    </a:p>
                  </a:txBody>
                  <a:tcPr marL="15064" marR="15064" marT="15064" marB="0" anchor="ctr"/>
                </a:tc>
              </a:tr>
              <a:tr h="222885">
                <a:tc>
                  <a:txBody>
                    <a:bodyPr/>
                    <a:lstStyle/>
                    <a:p>
                      <a:pPr algn="ctr" fontAlgn="ctr"/>
                      <a:r>
                        <a:rPr lang="en-US" altLang="zh-CN" sz="1400" kern="0">
                          <a:latin typeface="Times New Roman" panose="02020603050405020304"/>
                          <a:cs typeface="Times New Roman" panose="02020603050405020304"/>
                        </a:rPr>
                        <a:t>2</a:t>
                      </a:r>
                      <a:endParaRPr lang="en-US" altLang="zh-CN" sz="1400" b="0" kern="0">
                        <a:solidFill>
                          <a:schemeClr val="accent1"/>
                        </a:solidFill>
                        <a:latin typeface="Times New Roman" panose="02020603050405020304"/>
                        <a:ea typeface="微软雅黑" panose="020B0503020204020204" pitchFamily="34" charset="-122"/>
                        <a:cs typeface="Times New Roman" panose="02020603050405020304"/>
                      </a:endParaRPr>
                    </a:p>
                  </a:txBody>
                  <a:tcPr marL="15064" marR="15064" marT="15064" marB="0" anchor="ctr"/>
                </a:tc>
                <a:tc>
                  <a:txBody>
                    <a:bodyPr/>
                    <a:lstStyle/>
                    <a:p>
                      <a:pPr algn="l" fontAlgn="ctr"/>
                      <a:r>
                        <a:rPr lang="en-US" sz="1400" kern="0" dirty="0" smtClean="0">
                          <a:latin typeface="Times New Roman" panose="02020603050405020304"/>
                          <a:cs typeface="Times New Roman" panose="02020603050405020304"/>
                        </a:rPr>
                        <a:t> RF </a:t>
                      </a:r>
                      <a:r>
                        <a:rPr lang="en-US" sz="1400" kern="0" dirty="0">
                          <a:latin typeface="Times New Roman" panose="02020603050405020304"/>
                          <a:cs typeface="Times New Roman" panose="02020603050405020304"/>
                        </a:rPr>
                        <a:t>Power Source</a:t>
                      </a:r>
                      <a:endParaRPr lang="en-US" sz="1400" b="0" kern="0" dirty="0">
                        <a:solidFill>
                          <a:schemeClr val="accent1"/>
                        </a:solidFill>
                        <a:latin typeface="Times New Roman" panose="02020603050405020304"/>
                        <a:ea typeface="微软雅黑" panose="020B0503020204020204" pitchFamily="34" charset="-122"/>
                        <a:cs typeface="Times New Roman" panose="02020603050405020304"/>
                      </a:endParaRPr>
                    </a:p>
                  </a:txBody>
                  <a:tcPr marL="15064" marR="15064" marT="15064" marB="0" anchor="ctr"/>
                </a:tc>
                <a:tc>
                  <a:txBody>
                    <a:bodyPr/>
                    <a:lstStyle/>
                    <a:p>
                      <a:pPr algn="l" fontAlgn="ctr"/>
                      <a:r>
                        <a:rPr lang="en-US" sz="1400" u="none" strike="noStrike" dirty="0" smtClean="0">
                          <a:effectLst/>
                          <a:latin typeface="Times New Roman" panose="02020603050405020304"/>
                          <a:cs typeface="Times New Roman" panose="02020603050405020304"/>
                        </a:rPr>
                        <a:t> </a:t>
                      </a:r>
                      <a:r>
                        <a:rPr lang="en-US" sz="1400" u="none" strike="noStrike" dirty="0" err="1" smtClean="0">
                          <a:effectLst/>
                          <a:latin typeface="Times New Roman" panose="02020603050405020304"/>
                          <a:cs typeface="Times New Roman" panose="02020603050405020304"/>
                        </a:rPr>
                        <a:t>Shilun</a:t>
                      </a:r>
                      <a:r>
                        <a:rPr lang="en-US" sz="1400" u="none" strike="noStrike" baseline="0" dirty="0" smtClean="0">
                          <a:effectLst/>
                          <a:latin typeface="Times New Roman" panose="02020603050405020304"/>
                          <a:cs typeface="Times New Roman" panose="02020603050405020304"/>
                        </a:rPr>
                        <a:t> PEI</a:t>
                      </a:r>
                      <a:endParaRPr lang="en-US" sz="1400" b="0" i="0" u="none" strike="noStrike" dirty="0" smtClean="0">
                        <a:solidFill>
                          <a:srgbClr val="000000"/>
                        </a:solidFill>
                        <a:effectLst/>
                        <a:latin typeface="Times New Roman" panose="02020603050405020304"/>
                        <a:ea typeface="宋体" panose="02010600030101010101" pitchFamily="2" charset="-122"/>
                        <a:cs typeface="Times New Roman" panose="02020603050405020304"/>
                      </a:endParaRPr>
                    </a:p>
                  </a:txBody>
                  <a:tcPr marL="15064" marR="15064" marT="15064" marB="0" anchor="ctr"/>
                </a:tc>
              </a:tr>
              <a:tr h="223520">
                <a:tc>
                  <a:txBody>
                    <a:bodyPr/>
                    <a:lstStyle/>
                    <a:p>
                      <a:pPr algn="ctr" fontAlgn="ctr"/>
                      <a:r>
                        <a:rPr lang="en-US" altLang="zh-CN" sz="1400" kern="0">
                          <a:latin typeface="Times New Roman" panose="02020603050405020304"/>
                          <a:cs typeface="Times New Roman" panose="02020603050405020304"/>
                        </a:rPr>
                        <a:t>3</a:t>
                      </a:r>
                      <a:endParaRPr lang="en-US" altLang="zh-CN" sz="1400" b="0" kern="0">
                        <a:solidFill>
                          <a:schemeClr val="accent1"/>
                        </a:solidFill>
                        <a:latin typeface="Times New Roman" panose="02020603050405020304"/>
                        <a:ea typeface="微软雅黑" panose="020B0503020204020204" pitchFamily="34" charset="-122"/>
                        <a:cs typeface="Times New Roman" panose="02020603050405020304"/>
                      </a:endParaRPr>
                    </a:p>
                  </a:txBody>
                  <a:tcPr marL="15064" marR="15064" marT="15064" marB="0" anchor="ctr"/>
                </a:tc>
                <a:tc>
                  <a:txBody>
                    <a:bodyPr/>
                    <a:lstStyle/>
                    <a:p>
                      <a:pPr algn="l" fontAlgn="ctr"/>
                      <a:r>
                        <a:rPr lang="en-US" sz="1400" kern="0" dirty="0" smtClean="0">
                          <a:latin typeface="Times New Roman" panose="02020603050405020304"/>
                          <a:cs typeface="Times New Roman" panose="02020603050405020304"/>
                        </a:rPr>
                        <a:t> Cryogenic </a:t>
                      </a:r>
                      <a:r>
                        <a:rPr lang="en-US" sz="1400" kern="0" dirty="0">
                          <a:latin typeface="Times New Roman" panose="02020603050405020304"/>
                          <a:cs typeface="Times New Roman" panose="02020603050405020304"/>
                        </a:rPr>
                        <a:t>System</a:t>
                      </a:r>
                      <a:endParaRPr lang="en-US" sz="1400" b="0" kern="0" dirty="0">
                        <a:solidFill>
                          <a:schemeClr val="accent1"/>
                        </a:solidFill>
                        <a:latin typeface="Times New Roman" panose="02020603050405020304"/>
                        <a:ea typeface="微软雅黑" panose="020B0503020204020204" pitchFamily="34" charset="-122"/>
                        <a:cs typeface="Times New Roman" panose="02020603050405020304"/>
                      </a:endParaRPr>
                    </a:p>
                  </a:txBody>
                  <a:tcPr marL="15064" marR="15064" marT="15064" marB="0" anchor="ctr"/>
                </a:tc>
                <a:tc>
                  <a:txBody>
                    <a:bodyPr/>
                    <a:lstStyle/>
                    <a:p>
                      <a:pPr algn="l" fontAlgn="ctr"/>
                      <a:r>
                        <a:rPr lang="en-US" sz="1400" u="none" strike="noStrike" dirty="0" smtClean="0">
                          <a:effectLst/>
                          <a:latin typeface="Times New Roman" panose="02020603050405020304"/>
                          <a:cs typeface="Times New Roman" panose="02020603050405020304"/>
                        </a:rPr>
                        <a:t> </a:t>
                      </a:r>
                      <a:r>
                        <a:rPr lang="en-US" sz="1400" u="none" strike="noStrike" dirty="0" err="1" smtClean="0">
                          <a:effectLst/>
                          <a:latin typeface="Times New Roman" panose="02020603050405020304"/>
                          <a:cs typeface="Times New Roman" panose="02020603050405020304"/>
                        </a:rPr>
                        <a:t>Shaopeng</a:t>
                      </a:r>
                      <a:r>
                        <a:rPr lang="en-US" sz="1400" u="none" strike="noStrike" baseline="0" dirty="0" smtClean="0">
                          <a:effectLst/>
                          <a:latin typeface="Times New Roman" panose="02020603050405020304"/>
                          <a:cs typeface="Times New Roman" panose="02020603050405020304"/>
                        </a:rPr>
                        <a:t> LI</a:t>
                      </a:r>
                      <a:endParaRPr lang="en-US" sz="1400" b="0" i="0" u="none" strike="noStrike" dirty="0" smtClean="0">
                        <a:solidFill>
                          <a:srgbClr val="000000"/>
                        </a:solidFill>
                        <a:effectLst/>
                        <a:latin typeface="Times New Roman" panose="02020603050405020304"/>
                        <a:ea typeface="宋体" panose="02010600030101010101" pitchFamily="2" charset="-122"/>
                        <a:cs typeface="Times New Roman" panose="02020603050405020304"/>
                      </a:endParaRPr>
                    </a:p>
                  </a:txBody>
                  <a:tcPr marL="15064" marR="15064" marT="15064" marB="0" anchor="ctr"/>
                </a:tc>
              </a:tr>
              <a:tr h="260350">
                <a:tc>
                  <a:txBody>
                    <a:bodyPr/>
                    <a:lstStyle/>
                    <a:p>
                      <a:pPr algn="ctr" fontAlgn="ctr"/>
                      <a:r>
                        <a:rPr lang="en-US" altLang="zh-CN" sz="1400" kern="0" dirty="0">
                          <a:latin typeface="Times New Roman" panose="02020603050405020304"/>
                          <a:cs typeface="Times New Roman" panose="02020603050405020304"/>
                        </a:rPr>
                        <a:t>4</a:t>
                      </a:r>
                      <a:endParaRPr lang="en-US" altLang="zh-CN" sz="1400" b="0" kern="0" dirty="0">
                        <a:solidFill>
                          <a:schemeClr val="accent1"/>
                        </a:solidFill>
                        <a:latin typeface="Times New Roman" panose="02020603050405020304"/>
                        <a:ea typeface="微软雅黑" panose="020B0503020204020204" pitchFamily="34" charset="-122"/>
                        <a:cs typeface="Times New Roman" panose="02020603050405020304"/>
                      </a:endParaRPr>
                    </a:p>
                  </a:txBody>
                  <a:tcPr marL="15064" marR="15064" marT="15064" marB="0" anchor="ctr"/>
                </a:tc>
                <a:tc>
                  <a:txBody>
                    <a:bodyPr/>
                    <a:lstStyle/>
                    <a:p>
                      <a:pPr algn="l" fontAlgn="ctr"/>
                      <a:r>
                        <a:rPr lang="en-US" sz="1400" kern="0" dirty="0" smtClean="0">
                          <a:latin typeface="Times New Roman" panose="02020603050405020304"/>
                          <a:cs typeface="Times New Roman" panose="02020603050405020304"/>
                        </a:rPr>
                        <a:t> Survey </a:t>
                      </a:r>
                      <a:r>
                        <a:rPr lang="en-US" sz="1400" kern="0" dirty="0">
                          <a:latin typeface="Times New Roman" panose="02020603050405020304"/>
                          <a:cs typeface="Times New Roman" panose="02020603050405020304"/>
                        </a:rPr>
                        <a:t>and Alignment </a:t>
                      </a:r>
                      <a:endParaRPr lang="en-US" sz="1400" b="0" kern="0" dirty="0">
                        <a:solidFill>
                          <a:schemeClr val="accent1"/>
                        </a:solidFill>
                        <a:latin typeface="Times New Roman" panose="02020603050405020304"/>
                        <a:ea typeface="微软雅黑" panose="020B0503020204020204" pitchFamily="34" charset="-122"/>
                        <a:cs typeface="Times New Roman" panose="02020603050405020304"/>
                      </a:endParaRPr>
                    </a:p>
                  </a:txBody>
                  <a:tcPr marL="15064" marR="15064" marT="15064" marB="0" anchor="ctr"/>
                </a:tc>
                <a:tc>
                  <a:txBody>
                    <a:bodyPr/>
                    <a:lstStyle/>
                    <a:p>
                      <a:pPr algn="l" fontAlgn="ctr"/>
                      <a:r>
                        <a:rPr lang="en-US" sz="1400" u="none" strike="noStrike" dirty="0" smtClean="0">
                          <a:effectLst/>
                          <a:latin typeface="Times New Roman" panose="02020603050405020304"/>
                          <a:cs typeface="Times New Roman" panose="02020603050405020304"/>
                        </a:rPr>
                        <a:t> </a:t>
                      </a:r>
                      <a:r>
                        <a:rPr lang="en-US" sz="1400" u="none" strike="noStrike" dirty="0" err="1" smtClean="0">
                          <a:effectLst/>
                          <a:latin typeface="Times New Roman" panose="02020603050405020304"/>
                          <a:cs typeface="Times New Roman" panose="02020603050405020304"/>
                        </a:rPr>
                        <a:t>Xiaolong</a:t>
                      </a:r>
                      <a:r>
                        <a:rPr lang="en-US" sz="1400" u="none" strike="noStrike" baseline="0" dirty="0" smtClean="0">
                          <a:effectLst/>
                          <a:latin typeface="Times New Roman" panose="02020603050405020304"/>
                          <a:cs typeface="Times New Roman" panose="02020603050405020304"/>
                        </a:rPr>
                        <a:t> WANG</a:t>
                      </a:r>
                      <a:endParaRPr lang="en-US" sz="1400" b="0" i="0" u="none" strike="noStrike" dirty="0" smtClean="0">
                        <a:solidFill>
                          <a:srgbClr val="000000"/>
                        </a:solidFill>
                        <a:effectLst/>
                        <a:latin typeface="Times New Roman" panose="02020603050405020304"/>
                        <a:ea typeface="宋体" panose="02010600030101010101" pitchFamily="2" charset="-122"/>
                        <a:cs typeface="Times New Roman" panose="02020603050405020304"/>
                      </a:endParaRPr>
                    </a:p>
                  </a:txBody>
                  <a:tcPr marL="15064" marR="15064" marT="15064" marB="0" anchor="ctr"/>
                </a:tc>
              </a:tr>
              <a:tr h="222885">
                <a:tc>
                  <a:txBody>
                    <a:bodyPr/>
                    <a:lstStyle/>
                    <a:p>
                      <a:pPr algn="ctr" fontAlgn="ctr"/>
                      <a:r>
                        <a:rPr lang="en-US" altLang="zh-CN" sz="1400" kern="0">
                          <a:latin typeface="Times New Roman" panose="02020603050405020304"/>
                          <a:cs typeface="Times New Roman" panose="02020603050405020304"/>
                        </a:rPr>
                        <a:t>5</a:t>
                      </a:r>
                      <a:endParaRPr lang="en-US" altLang="zh-CN" sz="1400" b="0" kern="0">
                        <a:solidFill>
                          <a:schemeClr val="accent1"/>
                        </a:solidFill>
                        <a:latin typeface="Times New Roman" panose="02020603050405020304"/>
                        <a:ea typeface="微软雅黑" panose="020B0503020204020204" pitchFamily="34" charset="-122"/>
                        <a:cs typeface="Times New Roman" panose="02020603050405020304"/>
                      </a:endParaRPr>
                    </a:p>
                  </a:txBody>
                  <a:tcPr marL="15064" marR="15064" marT="15064" marB="0" anchor="ctr"/>
                </a:tc>
                <a:tc>
                  <a:txBody>
                    <a:bodyPr/>
                    <a:lstStyle/>
                    <a:p>
                      <a:pPr algn="l" fontAlgn="ctr"/>
                      <a:r>
                        <a:rPr lang="en-US" sz="1400" kern="0" dirty="0" smtClean="0">
                          <a:latin typeface="Times New Roman" panose="02020603050405020304"/>
                          <a:cs typeface="Times New Roman" panose="02020603050405020304"/>
                        </a:rPr>
                        <a:t> Vacuum </a:t>
                      </a:r>
                      <a:r>
                        <a:rPr lang="en-US" sz="1400" kern="0" dirty="0">
                          <a:latin typeface="Times New Roman" panose="02020603050405020304"/>
                          <a:cs typeface="Times New Roman" panose="02020603050405020304"/>
                        </a:rPr>
                        <a:t>System</a:t>
                      </a:r>
                      <a:endParaRPr lang="en-US" sz="1400" b="0" kern="0" dirty="0">
                        <a:solidFill>
                          <a:schemeClr val="accent1"/>
                        </a:solidFill>
                        <a:latin typeface="Times New Roman" panose="02020603050405020304"/>
                        <a:ea typeface="微软雅黑" panose="020B0503020204020204" pitchFamily="34" charset="-122"/>
                        <a:cs typeface="Times New Roman" panose="02020603050405020304"/>
                      </a:endParaRPr>
                    </a:p>
                  </a:txBody>
                  <a:tcPr marL="15064" marR="15064" marT="15064" marB="0" anchor="ctr"/>
                </a:tc>
                <a:tc>
                  <a:txBody>
                    <a:bodyPr/>
                    <a:lstStyle/>
                    <a:p>
                      <a:pPr algn="l" fontAlgn="ctr"/>
                      <a:r>
                        <a:rPr lang="en-US" sz="1400" u="none" strike="noStrike" dirty="0" smtClean="0">
                          <a:effectLst/>
                          <a:latin typeface="Times New Roman" panose="02020603050405020304"/>
                          <a:cs typeface="Times New Roman" panose="02020603050405020304"/>
                        </a:rPr>
                        <a:t> </a:t>
                      </a:r>
                      <a:r>
                        <a:rPr lang="en-US" sz="1400" u="none" strike="noStrike" dirty="0" err="1" smtClean="0">
                          <a:effectLst/>
                          <a:latin typeface="Times New Roman" panose="02020603050405020304"/>
                          <a:cs typeface="Times New Roman" panose="02020603050405020304"/>
                        </a:rPr>
                        <a:t>Haiyi</a:t>
                      </a:r>
                      <a:r>
                        <a:rPr lang="en-US" sz="1400" u="none" strike="noStrike" baseline="0" dirty="0" smtClean="0">
                          <a:effectLst/>
                          <a:latin typeface="Times New Roman" panose="02020603050405020304"/>
                          <a:cs typeface="Times New Roman" panose="02020603050405020304"/>
                        </a:rPr>
                        <a:t> DONG</a:t>
                      </a:r>
                      <a:endParaRPr lang="en-US" sz="1400" b="0" i="0" u="none" strike="noStrike" dirty="0" smtClean="0">
                        <a:solidFill>
                          <a:srgbClr val="000000"/>
                        </a:solidFill>
                        <a:effectLst/>
                        <a:latin typeface="Times New Roman" panose="02020603050405020304"/>
                        <a:ea typeface="宋体" panose="02010600030101010101" pitchFamily="2" charset="-122"/>
                        <a:cs typeface="Times New Roman" panose="02020603050405020304"/>
                      </a:endParaRPr>
                    </a:p>
                  </a:txBody>
                  <a:tcPr marL="15064" marR="15064" marT="15064" marB="0" anchor="ctr"/>
                </a:tc>
              </a:tr>
              <a:tr h="223520">
                <a:tc>
                  <a:txBody>
                    <a:bodyPr/>
                    <a:lstStyle/>
                    <a:p>
                      <a:pPr algn="ctr" fontAlgn="ctr"/>
                      <a:r>
                        <a:rPr lang="en-US" altLang="zh-CN" sz="1400" kern="0">
                          <a:latin typeface="Times New Roman" panose="02020603050405020304"/>
                          <a:cs typeface="Times New Roman" panose="02020603050405020304"/>
                        </a:rPr>
                        <a:t>6</a:t>
                      </a:r>
                      <a:endParaRPr lang="en-US" altLang="zh-CN" sz="1400" b="0" kern="0">
                        <a:solidFill>
                          <a:schemeClr val="accent1"/>
                        </a:solidFill>
                        <a:latin typeface="Times New Roman" panose="02020603050405020304"/>
                        <a:ea typeface="微软雅黑" panose="020B0503020204020204" pitchFamily="34" charset="-122"/>
                        <a:cs typeface="Times New Roman" panose="02020603050405020304"/>
                      </a:endParaRPr>
                    </a:p>
                  </a:txBody>
                  <a:tcPr marL="15064" marR="15064" marT="15064" marB="0" anchor="ctr"/>
                </a:tc>
                <a:tc>
                  <a:txBody>
                    <a:bodyPr/>
                    <a:lstStyle/>
                    <a:p>
                      <a:pPr algn="l" fontAlgn="ctr"/>
                      <a:r>
                        <a:rPr lang="en-US" sz="1400" kern="0" dirty="0" smtClean="0">
                          <a:latin typeface="Times New Roman" panose="02020603050405020304"/>
                          <a:cs typeface="Times New Roman" panose="02020603050405020304"/>
                        </a:rPr>
                        <a:t> Power </a:t>
                      </a:r>
                      <a:r>
                        <a:rPr lang="en-US" sz="1400" kern="0" dirty="0">
                          <a:latin typeface="Times New Roman" panose="02020603050405020304"/>
                          <a:cs typeface="Times New Roman" panose="02020603050405020304"/>
                        </a:rPr>
                        <a:t>Supplies</a:t>
                      </a:r>
                      <a:endParaRPr lang="en-US" sz="1400" b="0" kern="0" dirty="0">
                        <a:solidFill>
                          <a:schemeClr val="accent1"/>
                        </a:solidFill>
                        <a:latin typeface="Times New Roman" panose="02020603050405020304"/>
                        <a:ea typeface="微软雅黑" panose="020B0503020204020204" pitchFamily="34" charset="-122"/>
                        <a:cs typeface="Times New Roman" panose="02020603050405020304"/>
                      </a:endParaRPr>
                    </a:p>
                  </a:txBody>
                  <a:tcPr marL="15064" marR="15064" marT="15064" marB="0" anchor="ctr"/>
                </a:tc>
                <a:tc>
                  <a:txBody>
                    <a:bodyPr/>
                    <a:lstStyle/>
                    <a:p>
                      <a:pPr algn="l" fontAlgn="ctr"/>
                      <a:r>
                        <a:rPr lang="en-US" sz="1400" u="none" strike="noStrike" dirty="0" smtClean="0">
                          <a:effectLst/>
                          <a:latin typeface="Times New Roman" panose="02020603050405020304"/>
                          <a:cs typeface="Times New Roman" panose="02020603050405020304"/>
                        </a:rPr>
                        <a:t> Bin CHEN</a:t>
                      </a:r>
                      <a:endParaRPr lang="en-US" sz="1400" b="0" i="0" u="none" strike="noStrike" dirty="0" smtClean="0">
                        <a:solidFill>
                          <a:srgbClr val="000000"/>
                        </a:solidFill>
                        <a:effectLst/>
                        <a:latin typeface="Times New Roman" panose="02020603050405020304"/>
                        <a:ea typeface="宋体" panose="02010600030101010101" pitchFamily="2" charset="-122"/>
                        <a:cs typeface="Times New Roman" panose="02020603050405020304"/>
                      </a:endParaRPr>
                    </a:p>
                  </a:txBody>
                  <a:tcPr marL="15064" marR="15064" marT="15064" marB="0" anchor="ctr"/>
                </a:tc>
              </a:tr>
              <a:tr h="222885">
                <a:tc>
                  <a:txBody>
                    <a:bodyPr/>
                    <a:lstStyle/>
                    <a:p>
                      <a:pPr algn="ctr" fontAlgn="ctr"/>
                      <a:r>
                        <a:rPr lang="en-US" altLang="zh-CN" sz="1400" kern="0" dirty="0" smtClean="0">
                          <a:latin typeface="Times New Roman" panose="02020603050405020304"/>
                          <a:cs typeface="Times New Roman" panose="02020603050405020304"/>
                        </a:rPr>
                        <a:t>7</a:t>
                      </a:r>
                      <a:endParaRPr lang="en-US" altLang="zh-CN" sz="1400" b="0" kern="0" dirty="0" smtClean="0">
                        <a:solidFill>
                          <a:schemeClr val="accent1"/>
                        </a:solidFill>
                        <a:latin typeface="Times New Roman" panose="02020603050405020304"/>
                        <a:ea typeface="微软雅黑" panose="020B0503020204020204" pitchFamily="34" charset="-122"/>
                        <a:cs typeface="Times New Roman" panose="02020603050405020304"/>
                      </a:endParaRPr>
                    </a:p>
                  </a:txBody>
                  <a:tcPr marL="15064" marR="15064" marT="15064" marB="0" anchor="ctr"/>
                </a:tc>
                <a:tc>
                  <a:txBody>
                    <a:bodyPr/>
                    <a:lstStyle/>
                    <a:p>
                      <a:pPr algn="l" fontAlgn="ctr"/>
                      <a:r>
                        <a:rPr lang="en-US" sz="1400" kern="0" dirty="0" smtClean="0">
                          <a:latin typeface="Times New Roman" panose="02020603050405020304"/>
                          <a:cs typeface="Times New Roman" panose="02020603050405020304"/>
                        </a:rPr>
                        <a:t> Collider </a:t>
                      </a:r>
                      <a:r>
                        <a:rPr lang="en-US" sz="1400" kern="0" dirty="0">
                          <a:latin typeface="Times New Roman" panose="02020603050405020304"/>
                          <a:cs typeface="Times New Roman" panose="02020603050405020304"/>
                        </a:rPr>
                        <a:t>Magnets</a:t>
                      </a:r>
                      <a:endParaRPr lang="en-US" sz="1400" b="0" kern="0" dirty="0">
                        <a:solidFill>
                          <a:schemeClr val="accent1"/>
                        </a:solidFill>
                        <a:latin typeface="Times New Roman" panose="02020603050405020304"/>
                        <a:ea typeface="微软雅黑" panose="020B0503020204020204" pitchFamily="34" charset="-122"/>
                        <a:cs typeface="Times New Roman" panose="02020603050405020304"/>
                      </a:endParaRPr>
                    </a:p>
                  </a:txBody>
                  <a:tcPr marL="15064" marR="15064" marT="15064" marB="0" anchor="ctr"/>
                </a:tc>
                <a:tc>
                  <a:txBody>
                    <a:bodyPr/>
                    <a:lstStyle/>
                    <a:p>
                      <a:pPr algn="l" fontAlgn="ctr"/>
                      <a:r>
                        <a:rPr lang="en-US" sz="1400" u="none" strike="noStrike" dirty="0" smtClean="0">
                          <a:effectLst/>
                          <a:latin typeface="Times New Roman" panose="02020603050405020304"/>
                          <a:cs typeface="Times New Roman" panose="02020603050405020304"/>
                        </a:rPr>
                        <a:t> Fusan</a:t>
                      </a:r>
                      <a:r>
                        <a:rPr lang="en-US" sz="1400" u="none" strike="noStrike" baseline="0" dirty="0" smtClean="0">
                          <a:effectLst/>
                          <a:latin typeface="Times New Roman" panose="02020603050405020304"/>
                          <a:cs typeface="Times New Roman" panose="02020603050405020304"/>
                        </a:rPr>
                        <a:t> CHEN</a:t>
                      </a:r>
                      <a:endParaRPr lang="en-US" sz="1400" b="0" i="0" u="none" strike="noStrike" dirty="0" smtClean="0">
                        <a:solidFill>
                          <a:srgbClr val="000000"/>
                        </a:solidFill>
                        <a:effectLst/>
                        <a:latin typeface="Times New Roman" panose="02020603050405020304"/>
                        <a:ea typeface="宋体" panose="02010600030101010101" pitchFamily="2" charset="-122"/>
                        <a:cs typeface="Times New Roman" panose="02020603050405020304"/>
                      </a:endParaRPr>
                    </a:p>
                  </a:txBody>
                  <a:tcPr marL="15064" marR="15064" marT="15064" marB="0" anchor="ctr"/>
                </a:tc>
              </a:tr>
            </a:tbl>
          </a:graphicData>
        </a:graphic>
      </p:graphicFrame>
      <p:graphicFrame>
        <p:nvGraphicFramePr>
          <p:cNvPr id="8" name="表格 7"/>
          <p:cNvGraphicFramePr>
            <a:graphicFrameLocks noGrp="1"/>
          </p:cNvGraphicFramePr>
          <p:nvPr/>
        </p:nvGraphicFramePr>
        <p:xfrm>
          <a:off x="4643755" y="3071495"/>
          <a:ext cx="4043045" cy="2082800"/>
        </p:xfrm>
        <a:graphic>
          <a:graphicData uri="http://schemas.openxmlformats.org/drawingml/2006/table">
            <a:tbl>
              <a:tblPr>
                <a:tableStyleId>{616DA210-FB5B-4158-B5E0-FEB733F419BA}</a:tableStyleId>
              </a:tblPr>
              <a:tblGrid>
                <a:gridCol w="569595"/>
                <a:gridCol w="1845945"/>
                <a:gridCol w="1627505"/>
              </a:tblGrid>
              <a:tr h="260350">
                <a:tc>
                  <a:txBody>
                    <a:bodyPr/>
                    <a:lstStyle/>
                    <a:p>
                      <a:pPr algn="ctr" fontAlgn="ctr"/>
                      <a:endParaRPr lang="en-US" altLang="zh-CN" sz="1400" b="0" kern="0" dirty="0">
                        <a:solidFill>
                          <a:schemeClr val="accent1"/>
                        </a:solidFill>
                        <a:latin typeface="Times New Roman" panose="02020603050405020304"/>
                        <a:ea typeface="微软雅黑" panose="020B0503020204020204" pitchFamily="34" charset="-122"/>
                        <a:cs typeface="Times New Roman" panose="02020603050405020304"/>
                      </a:endParaRPr>
                    </a:p>
                  </a:txBody>
                  <a:tcPr marL="15064" marR="15064" marT="15064" marB="0" anchor="ctr">
                    <a:solidFill>
                      <a:schemeClr val="accent1">
                        <a:lumMod val="20000"/>
                        <a:lumOff val="80000"/>
                      </a:schemeClr>
                    </a:solidFill>
                  </a:tcPr>
                </a:tc>
                <a:tc>
                  <a:txBody>
                    <a:bodyPr/>
                    <a:lstStyle/>
                    <a:p>
                      <a:pPr algn="ctr" fontAlgn="ctr"/>
                      <a:r>
                        <a:rPr lang="en-US" sz="1400" b="1" kern="0" dirty="0" smtClean="0">
                          <a:solidFill>
                            <a:schemeClr val="tx1"/>
                          </a:solidFill>
                          <a:latin typeface="Times New Roman" panose="02020603050405020304"/>
                          <a:ea typeface="微软雅黑" panose="020B0503020204020204" pitchFamily="34" charset="-122"/>
                          <a:cs typeface="Times New Roman" panose="02020603050405020304"/>
                        </a:rPr>
                        <a:t>Systems</a:t>
                      </a:r>
                      <a:endParaRPr lang="en-US" sz="1400" b="1" kern="0" dirty="0" smtClean="0">
                        <a:solidFill>
                          <a:schemeClr val="tx1"/>
                        </a:solidFill>
                        <a:latin typeface="Times New Roman" panose="02020603050405020304"/>
                        <a:ea typeface="微软雅黑" panose="020B0503020204020204" pitchFamily="34" charset="-122"/>
                        <a:cs typeface="Times New Roman" panose="02020603050405020304"/>
                      </a:endParaRPr>
                    </a:p>
                  </a:txBody>
                  <a:tcPr marL="15064" marR="15064" marT="15064" marB="0" anchor="ctr">
                    <a:solidFill>
                      <a:schemeClr val="accent1">
                        <a:lumMod val="20000"/>
                        <a:lumOff val="80000"/>
                      </a:schemeClr>
                    </a:solidFill>
                  </a:tcPr>
                </a:tc>
                <a:tc>
                  <a:txBody>
                    <a:bodyPr/>
                    <a:lstStyle/>
                    <a:p>
                      <a:pPr algn="ctr" fontAlgn="ctr"/>
                      <a:r>
                        <a:rPr lang="en-US" sz="1400" b="1" kern="0" dirty="0" smtClean="0">
                          <a:solidFill>
                            <a:schemeClr val="tx1"/>
                          </a:solidFill>
                          <a:latin typeface="Times New Roman" panose="02020603050405020304"/>
                          <a:ea typeface="微软雅黑" panose="020B0503020204020204" pitchFamily="34" charset="-122"/>
                          <a:cs typeface="Times New Roman" panose="02020603050405020304"/>
                        </a:rPr>
                        <a:t>Conveners</a:t>
                      </a:r>
                      <a:endParaRPr lang="en-US" sz="1400" b="1" kern="0" dirty="0" smtClean="0">
                        <a:solidFill>
                          <a:schemeClr val="tx1"/>
                        </a:solidFill>
                        <a:latin typeface="Times New Roman" panose="02020603050405020304"/>
                        <a:ea typeface="微软雅黑" panose="020B0503020204020204" pitchFamily="34" charset="-122"/>
                        <a:cs typeface="Times New Roman" panose="02020603050405020304"/>
                      </a:endParaRPr>
                    </a:p>
                  </a:txBody>
                  <a:tcPr marL="15064" marR="15064" marT="15064" marB="0" anchor="ctr">
                    <a:solidFill>
                      <a:schemeClr val="accent1">
                        <a:lumMod val="20000"/>
                        <a:lumOff val="80000"/>
                      </a:schemeClr>
                    </a:solidFill>
                  </a:tcPr>
                </a:tc>
              </a:tr>
              <a:tr h="260350">
                <a:tc>
                  <a:txBody>
                    <a:bodyPr/>
                    <a:lstStyle/>
                    <a:p>
                      <a:pPr marL="0" algn="ctr" defTabSz="457200" rtl="0" eaLnBrk="1" fontAlgn="ctr" latinLnBrk="0" hangingPunct="1"/>
                      <a:r>
                        <a:rPr lang="en-US" altLang="zh-CN" sz="1400" u="none" strike="noStrike" kern="1200" dirty="0" smtClean="0">
                          <a:effectLst/>
                          <a:latin typeface="Times New Roman" panose="02020603050405020304"/>
                          <a:cs typeface="Times New Roman" panose="02020603050405020304"/>
                        </a:rPr>
                        <a:t>8</a:t>
                      </a:r>
                      <a:endParaRPr lang="en-US" altLang="zh-CN" sz="1400" b="0" i="0" u="none" strike="noStrike" kern="1200" dirty="0" smtClean="0">
                        <a:solidFill>
                          <a:srgbClr val="000000"/>
                        </a:solidFill>
                        <a:effectLst/>
                        <a:latin typeface="Times New Roman" panose="02020603050405020304"/>
                        <a:ea typeface="宋体" panose="02010600030101010101" pitchFamily="2" charset="-122"/>
                        <a:cs typeface="Times New Roman" panose="02020603050405020304"/>
                      </a:endParaRPr>
                    </a:p>
                  </a:txBody>
                  <a:tcPr marL="16819" marR="16819" marT="16819" marB="0" anchor="ctr"/>
                </a:tc>
                <a:tc>
                  <a:txBody>
                    <a:bodyPr/>
                    <a:lstStyle/>
                    <a:p>
                      <a:pPr marL="0" algn="l" defTabSz="457200" rtl="0" eaLnBrk="1" fontAlgn="ctr" latinLnBrk="0" hangingPunct="1"/>
                      <a:r>
                        <a:rPr lang="en-US" sz="1400" u="none" strike="noStrike" kern="1200" dirty="0" smtClean="0">
                          <a:effectLst/>
                          <a:latin typeface="Times New Roman" panose="02020603050405020304"/>
                          <a:cs typeface="Times New Roman" panose="02020603050405020304"/>
                        </a:rPr>
                        <a:t> Booster </a:t>
                      </a:r>
                      <a:r>
                        <a:rPr lang="en-US" sz="1400" u="none" strike="noStrike" kern="1200" dirty="0">
                          <a:effectLst/>
                          <a:latin typeface="Times New Roman" panose="02020603050405020304"/>
                          <a:cs typeface="Times New Roman" panose="02020603050405020304"/>
                        </a:rPr>
                        <a:t>Magnets</a:t>
                      </a:r>
                      <a:endParaRPr lang="en-US" sz="1400" b="0" i="0" u="none" strike="noStrike" kern="1200" dirty="0">
                        <a:solidFill>
                          <a:srgbClr val="000000"/>
                        </a:solidFill>
                        <a:effectLst/>
                        <a:latin typeface="Times New Roman" panose="02020603050405020304"/>
                        <a:ea typeface="宋体" panose="02010600030101010101" pitchFamily="2" charset="-122"/>
                        <a:cs typeface="Times New Roman" panose="02020603050405020304"/>
                      </a:endParaRPr>
                    </a:p>
                  </a:txBody>
                  <a:tcPr marL="16819" marR="16819" marT="16819" marB="0" anchor="ctr"/>
                </a:tc>
                <a:tc>
                  <a:txBody>
                    <a:bodyPr/>
                    <a:lstStyle/>
                    <a:p>
                      <a:pPr marL="0" algn="l" defTabSz="457200" rtl="0" eaLnBrk="1" fontAlgn="ctr" latinLnBrk="0" hangingPunct="1"/>
                      <a:r>
                        <a:rPr lang="en-US" sz="1400" b="0" i="0" u="none" strike="noStrike" kern="1200" dirty="0" smtClean="0">
                          <a:solidFill>
                            <a:srgbClr val="000000"/>
                          </a:solidFill>
                          <a:effectLst/>
                          <a:latin typeface="Times New Roman" panose="02020603050405020304"/>
                          <a:ea typeface="宋体" panose="02010600030101010101" pitchFamily="2" charset="-122"/>
                          <a:cs typeface="Times New Roman" panose="02020603050405020304"/>
                        </a:rPr>
                        <a:t> Wen</a:t>
                      </a:r>
                      <a:r>
                        <a:rPr lang="en-US" sz="1400" b="0" i="0" u="none" strike="noStrike" kern="1200" baseline="0" dirty="0" smtClean="0">
                          <a:solidFill>
                            <a:srgbClr val="000000"/>
                          </a:solidFill>
                          <a:effectLst/>
                          <a:latin typeface="Times New Roman" panose="02020603050405020304"/>
                          <a:ea typeface="宋体" panose="02010600030101010101" pitchFamily="2" charset="-122"/>
                          <a:cs typeface="Times New Roman" panose="02020603050405020304"/>
                        </a:rPr>
                        <a:t> KANG</a:t>
                      </a:r>
                      <a:endParaRPr lang="en-US" sz="1400" b="0" i="0" u="none" strike="noStrike" kern="1200" dirty="0" smtClean="0">
                        <a:solidFill>
                          <a:srgbClr val="000000"/>
                        </a:solidFill>
                        <a:effectLst/>
                        <a:latin typeface="Times New Roman" panose="02020603050405020304"/>
                        <a:ea typeface="宋体" panose="02010600030101010101" pitchFamily="2" charset="-122"/>
                        <a:cs typeface="Times New Roman" panose="02020603050405020304"/>
                      </a:endParaRPr>
                    </a:p>
                  </a:txBody>
                  <a:tcPr marL="16819" marR="16819" marT="16819" marB="0" anchor="ctr"/>
                </a:tc>
              </a:tr>
              <a:tr h="260350">
                <a:tc>
                  <a:txBody>
                    <a:bodyPr/>
                    <a:lstStyle/>
                    <a:p>
                      <a:pPr marL="0" algn="ctr" defTabSz="457200" rtl="0" eaLnBrk="1" fontAlgn="ctr" latinLnBrk="0" hangingPunct="1"/>
                      <a:r>
                        <a:rPr lang="en-US" altLang="zh-CN" sz="1400" u="none" strike="noStrike" kern="1200" dirty="0" smtClean="0">
                          <a:effectLst/>
                          <a:latin typeface="Times New Roman" panose="02020603050405020304"/>
                          <a:cs typeface="Times New Roman" panose="02020603050405020304"/>
                        </a:rPr>
                        <a:t>9</a:t>
                      </a:r>
                      <a:endParaRPr lang="en-US" altLang="zh-CN" sz="1400" b="0" i="0" u="none" strike="noStrike" kern="1200" dirty="0" smtClean="0">
                        <a:solidFill>
                          <a:srgbClr val="000000"/>
                        </a:solidFill>
                        <a:effectLst/>
                        <a:latin typeface="Times New Roman" panose="02020603050405020304"/>
                        <a:ea typeface="宋体" panose="02010600030101010101" pitchFamily="2" charset="-122"/>
                        <a:cs typeface="Times New Roman" panose="02020603050405020304"/>
                      </a:endParaRPr>
                    </a:p>
                  </a:txBody>
                  <a:tcPr marL="16819" marR="16819" marT="16819" marB="0" anchor="ctr"/>
                </a:tc>
                <a:tc>
                  <a:txBody>
                    <a:bodyPr/>
                    <a:lstStyle/>
                    <a:p>
                      <a:pPr marL="0" algn="l" defTabSz="457200" rtl="0" eaLnBrk="1" fontAlgn="ctr" latinLnBrk="0" hangingPunct="1"/>
                      <a:r>
                        <a:rPr lang="en-US" sz="1400" u="none" strike="noStrike" kern="1200" dirty="0" smtClean="0">
                          <a:effectLst/>
                          <a:latin typeface="Times New Roman" panose="02020603050405020304"/>
                          <a:cs typeface="Times New Roman" panose="02020603050405020304"/>
                        </a:rPr>
                        <a:t> IR </a:t>
                      </a:r>
                      <a:r>
                        <a:rPr lang="en-US" sz="1400" u="none" strike="noStrike" kern="1200" dirty="0">
                          <a:effectLst/>
                          <a:latin typeface="Times New Roman" panose="02020603050405020304"/>
                          <a:cs typeface="Times New Roman" panose="02020603050405020304"/>
                        </a:rPr>
                        <a:t>Magnets</a:t>
                      </a:r>
                      <a:endParaRPr lang="en-US" sz="1400" b="0" i="0" u="none" strike="noStrike" kern="1200" dirty="0">
                        <a:solidFill>
                          <a:srgbClr val="000000"/>
                        </a:solidFill>
                        <a:effectLst/>
                        <a:latin typeface="Times New Roman" panose="02020603050405020304"/>
                        <a:ea typeface="宋体" panose="02010600030101010101" pitchFamily="2" charset="-122"/>
                        <a:cs typeface="Times New Roman" panose="02020603050405020304"/>
                      </a:endParaRPr>
                    </a:p>
                  </a:txBody>
                  <a:tcPr marL="16819" marR="16819" marT="16819" marB="0" anchor="ctr"/>
                </a:tc>
                <a:tc>
                  <a:txBody>
                    <a:bodyPr/>
                    <a:lstStyle/>
                    <a:p>
                      <a:pPr marL="0" algn="l" defTabSz="457200" rtl="0" eaLnBrk="1" fontAlgn="ctr" latinLnBrk="0" hangingPunct="1"/>
                      <a:r>
                        <a:rPr lang="en-US" sz="1400" b="0" i="0" u="none" strike="noStrike" kern="1200" dirty="0" smtClean="0">
                          <a:solidFill>
                            <a:srgbClr val="000000"/>
                          </a:solidFill>
                          <a:effectLst/>
                          <a:latin typeface="Times New Roman" panose="02020603050405020304"/>
                          <a:ea typeface="宋体" panose="02010600030101010101" pitchFamily="2" charset="-122"/>
                          <a:cs typeface="Times New Roman" panose="02020603050405020304"/>
                        </a:rPr>
                        <a:t> </a:t>
                      </a:r>
                      <a:r>
                        <a:rPr lang="en-US" sz="1400" b="0" i="0" u="none" strike="noStrike" kern="1200" dirty="0" err="1" smtClean="0">
                          <a:solidFill>
                            <a:srgbClr val="000000"/>
                          </a:solidFill>
                          <a:effectLst/>
                          <a:latin typeface="Times New Roman" panose="02020603050405020304"/>
                          <a:ea typeface="宋体" panose="02010600030101010101" pitchFamily="2" charset="-122"/>
                          <a:cs typeface="Times New Roman" panose="02020603050405020304"/>
                        </a:rPr>
                        <a:t>Yingshun</a:t>
                      </a:r>
                      <a:r>
                        <a:rPr lang="en-US" sz="1400" b="0" i="0" u="none" strike="noStrike" kern="1200" baseline="0" dirty="0" smtClean="0">
                          <a:solidFill>
                            <a:srgbClr val="000000"/>
                          </a:solidFill>
                          <a:effectLst/>
                          <a:latin typeface="Times New Roman" panose="02020603050405020304"/>
                          <a:ea typeface="宋体" panose="02010600030101010101" pitchFamily="2" charset="-122"/>
                          <a:cs typeface="Times New Roman" panose="02020603050405020304"/>
                        </a:rPr>
                        <a:t> ZHU</a:t>
                      </a:r>
                      <a:endParaRPr lang="en-US" sz="1400" b="0" i="0" u="none" strike="noStrike" kern="1200" dirty="0" smtClean="0">
                        <a:solidFill>
                          <a:srgbClr val="000000"/>
                        </a:solidFill>
                        <a:effectLst/>
                        <a:latin typeface="Times New Roman" panose="02020603050405020304"/>
                        <a:ea typeface="宋体" panose="02010600030101010101" pitchFamily="2" charset="-122"/>
                        <a:cs typeface="Times New Roman" panose="02020603050405020304"/>
                      </a:endParaRPr>
                    </a:p>
                  </a:txBody>
                  <a:tcPr marL="16819" marR="16819" marT="16819" marB="0" anchor="ctr"/>
                </a:tc>
              </a:tr>
              <a:tr h="260350">
                <a:tc>
                  <a:txBody>
                    <a:bodyPr/>
                    <a:lstStyle/>
                    <a:p>
                      <a:pPr marL="0" algn="ctr" defTabSz="457200" rtl="0" eaLnBrk="1" fontAlgn="ctr" latinLnBrk="0" hangingPunct="1"/>
                      <a:r>
                        <a:rPr lang="en-US" altLang="zh-CN" sz="1400" u="none" strike="noStrike" kern="1200" dirty="0" smtClean="0">
                          <a:effectLst/>
                          <a:latin typeface="Times New Roman" panose="02020603050405020304"/>
                          <a:cs typeface="Times New Roman" panose="02020603050405020304"/>
                        </a:rPr>
                        <a:t>10</a:t>
                      </a:r>
                      <a:endParaRPr lang="en-US" altLang="zh-CN" sz="1400" b="0" i="0" u="none" strike="noStrike" kern="1200" dirty="0" smtClean="0">
                        <a:solidFill>
                          <a:srgbClr val="000000"/>
                        </a:solidFill>
                        <a:effectLst/>
                        <a:latin typeface="Times New Roman" panose="02020603050405020304"/>
                        <a:ea typeface="宋体" panose="02010600030101010101" pitchFamily="2" charset="-122"/>
                        <a:cs typeface="Times New Roman" panose="02020603050405020304"/>
                      </a:endParaRPr>
                    </a:p>
                  </a:txBody>
                  <a:tcPr marL="16819" marR="16819" marT="16819" marB="0" anchor="ctr"/>
                </a:tc>
                <a:tc>
                  <a:txBody>
                    <a:bodyPr/>
                    <a:lstStyle/>
                    <a:p>
                      <a:pPr marL="0" algn="l" defTabSz="457200" rtl="0" eaLnBrk="1" fontAlgn="ctr" latinLnBrk="0" hangingPunct="1"/>
                      <a:r>
                        <a:rPr lang="en-US" sz="1400" u="none" strike="noStrike" kern="1200" dirty="0" smtClean="0">
                          <a:effectLst/>
                          <a:latin typeface="Times New Roman" panose="02020603050405020304"/>
                          <a:cs typeface="Times New Roman" panose="02020603050405020304"/>
                        </a:rPr>
                        <a:t> Mechanical </a:t>
                      </a:r>
                      <a:r>
                        <a:rPr lang="en-US" sz="1400" u="none" strike="noStrike" kern="1200" dirty="0">
                          <a:effectLst/>
                          <a:latin typeface="Times New Roman" panose="02020603050405020304"/>
                          <a:cs typeface="Times New Roman" panose="02020603050405020304"/>
                        </a:rPr>
                        <a:t>Systems </a:t>
                      </a:r>
                      <a:endParaRPr lang="en-US" sz="1400" b="0" i="0" u="none" strike="noStrike" kern="1200" dirty="0">
                        <a:solidFill>
                          <a:srgbClr val="000000"/>
                        </a:solidFill>
                        <a:effectLst/>
                        <a:latin typeface="Times New Roman" panose="02020603050405020304"/>
                        <a:ea typeface="宋体" panose="02010600030101010101" pitchFamily="2" charset="-122"/>
                        <a:cs typeface="Times New Roman" panose="02020603050405020304"/>
                      </a:endParaRPr>
                    </a:p>
                  </a:txBody>
                  <a:tcPr marL="16819" marR="16819" marT="16819" marB="0" anchor="ctr"/>
                </a:tc>
                <a:tc>
                  <a:txBody>
                    <a:bodyPr/>
                    <a:lstStyle/>
                    <a:p>
                      <a:pPr marL="0" algn="l" defTabSz="457200" rtl="0" eaLnBrk="1" fontAlgn="ctr" latinLnBrk="0" hangingPunct="1"/>
                      <a:r>
                        <a:rPr lang="en-US" sz="1400" b="0" i="0" u="none" strike="noStrike" kern="1200" dirty="0" smtClean="0">
                          <a:solidFill>
                            <a:srgbClr val="000000"/>
                          </a:solidFill>
                          <a:effectLst/>
                          <a:latin typeface="Times New Roman" panose="02020603050405020304"/>
                          <a:ea typeface="宋体" panose="02010600030101010101" pitchFamily="2" charset="-122"/>
                          <a:cs typeface="Times New Roman" panose="02020603050405020304"/>
                        </a:rPr>
                        <a:t> </a:t>
                      </a:r>
                      <a:r>
                        <a:rPr lang="en-US" sz="1400" b="0" i="0" u="none" strike="noStrike" kern="1200" dirty="0" err="1" smtClean="0">
                          <a:solidFill>
                            <a:srgbClr val="000000"/>
                          </a:solidFill>
                          <a:effectLst/>
                          <a:latin typeface="Times New Roman" panose="02020603050405020304"/>
                          <a:ea typeface="宋体" panose="02010600030101010101" pitchFamily="2" charset="-122"/>
                          <a:cs typeface="Times New Roman" panose="02020603050405020304"/>
                        </a:rPr>
                        <a:t>Haijing</a:t>
                      </a:r>
                      <a:r>
                        <a:rPr lang="en-US" sz="1400" b="0" i="0" u="none" strike="noStrike" kern="1200" baseline="0" dirty="0" smtClean="0">
                          <a:solidFill>
                            <a:srgbClr val="000000"/>
                          </a:solidFill>
                          <a:effectLst/>
                          <a:latin typeface="Times New Roman" panose="02020603050405020304"/>
                          <a:ea typeface="宋体" panose="02010600030101010101" pitchFamily="2" charset="-122"/>
                          <a:cs typeface="Times New Roman" panose="02020603050405020304"/>
                        </a:rPr>
                        <a:t> WANG</a:t>
                      </a:r>
                      <a:endParaRPr lang="en-US" sz="1400" b="0" i="0" u="none" strike="noStrike" kern="1200" dirty="0" smtClean="0">
                        <a:solidFill>
                          <a:srgbClr val="000000"/>
                        </a:solidFill>
                        <a:effectLst/>
                        <a:latin typeface="Times New Roman" panose="02020603050405020304"/>
                        <a:ea typeface="宋体" panose="02010600030101010101" pitchFamily="2" charset="-122"/>
                        <a:cs typeface="Times New Roman" panose="02020603050405020304"/>
                      </a:endParaRPr>
                    </a:p>
                  </a:txBody>
                  <a:tcPr marL="16819" marR="16819" marT="16819" marB="0" anchor="ctr"/>
                </a:tc>
              </a:tr>
              <a:tr h="260350">
                <a:tc>
                  <a:txBody>
                    <a:bodyPr/>
                    <a:lstStyle/>
                    <a:p>
                      <a:pPr marL="0" algn="ctr" defTabSz="457200" rtl="0" eaLnBrk="1" fontAlgn="ctr" latinLnBrk="0" hangingPunct="1"/>
                      <a:r>
                        <a:rPr lang="en-US" altLang="zh-CN" sz="1400" u="none" strike="noStrike" kern="1200" dirty="0" smtClean="0">
                          <a:effectLst/>
                          <a:latin typeface="Times New Roman" panose="02020603050405020304"/>
                          <a:cs typeface="Times New Roman" panose="02020603050405020304"/>
                        </a:rPr>
                        <a:t>11</a:t>
                      </a:r>
                      <a:endParaRPr lang="en-US" altLang="zh-CN" sz="1400" b="0" i="0" u="none" strike="noStrike" kern="1200" dirty="0" smtClean="0">
                        <a:solidFill>
                          <a:srgbClr val="000000"/>
                        </a:solidFill>
                        <a:effectLst/>
                        <a:latin typeface="Times New Roman" panose="02020603050405020304"/>
                        <a:ea typeface="宋体" panose="02010600030101010101" pitchFamily="2" charset="-122"/>
                        <a:cs typeface="Times New Roman" panose="02020603050405020304"/>
                      </a:endParaRPr>
                    </a:p>
                  </a:txBody>
                  <a:tcPr marL="16819" marR="16819" marT="16819" marB="0" anchor="ctr"/>
                </a:tc>
                <a:tc>
                  <a:txBody>
                    <a:bodyPr/>
                    <a:lstStyle/>
                    <a:p>
                      <a:pPr marL="0" algn="l" defTabSz="457200" rtl="0" eaLnBrk="1" fontAlgn="ctr" latinLnBrk="0" hangingPunct="1"/>
                      <a:r>
                        <a:rPr lang="en-US" sz="1400" u="none" strike="noStrike" kern="1200" dirty="0" smtClean="0">
                          <a:effectLst/>
                          <a:latin typeface="Times New Roman" panose="02020603050405020304"/>
                          <a:cs typeface="Times New Roman" panose="02020603050405020304"/>
                        </a:rPr>
                        <a:t> Instrumentation</a:t>
                      </a:r>
                      <a:endParaRPr lang="en-US" sz="1400" b="0" i="0" u="none" strike="noStrike" kern="1200" dirty="0" smtClean="0">
                        <a:solidFill>
                          <a:srgbClr val="000000"/>
                        </a:solidFill>
                        <a:effectLst/>
                        <a:latin typeface="Times New Roman" panose="02020603050405020304"/>
                        <a:ea typeface="宋体" panose="02010600030101010101" pitchFamily="2" charset="-122"/>
                        <a:cs typeface="Times New Roman" panose="02020603050405020304"/>
                      </a:endParaRPr>
                    </a:p>
                  </a:txBody>
                  <a:tcPr marL="16819" marR="16819" marT="16819" marB="0" anchor="ctr"/>
                </a:tc>
                <a:tc>
                  <a:txBody>
                    <a:bodyPr/>
                    <a:lstStyle/>
                    <a:p>
                      <a:pPr marL="0" algn="l" defTabSz="457200" rtl="0" eaLnBrk="1" fontAlgn="ctr" latinLnBrk="0" hangingPunct="1"/>
                      <a:r>
                        <a:rPr lang="en-US" sz="1400" b="0" i="0" u="none" strike="noStrike" kern="1200" dirty="0" smtClean="0">
                          <a:solidFill>
                            <a:srgbClr val="000000"/>
                          </a:solidFill>
                          <a:effectLst/>
                          <a:latin typeface="Times New Roman" panose="02020603050405020304"/>
                          <a:ea typeface="宋体" panose="02010600030101010101" pitchFamily="2" charset="-122"/>
                          <a:cs typeface="Times New Roman" panose="02020603050405020304"/>
                        </a:rPr>
                        <a:t> </a:t>
                      </a:r>
                      <a:r>
                        <a:rPr lang="en-US" sz="1400" b="0" i="0" u="none" strike="noStrike" kern="1200" dirty="0" err="1" smtClean="0">
                          <a:solidFill>
                            <a:srgbClr val="000000"/>
                          </a:solidFill>
                          <a:effectLst/>
                          <a:latin typeface="Times New Roman" panose="02020603050405020304"/>
                          <a:ea typeface="宋体" panose="02010600030101010101" pitchFamily="2" charset="-122"/>
                          <a:cs typeface="Times New Roman" panose="02020603050405020304"/>
                        </a:rPr>
                        <a:t>Yanfeng</a:t>
                      </a:r>
                      <a:r>
                        <a:rPr lang="en-US" sz="1400" b="0" i="0" u="none" strike="noStrike" kern="1200" baseline="0" dirty="0" smtClean="0">
                          <a:solidFill>
                            <a:srgbClr val="000000"/>
                          </a:solidFill>
                          <a:effectLst/>
                          <a:latin typeface="Times New Roman" panose="02020603050405020304"/>
                          <a:ea typeface="宋体" panose="02010600030101010101" pitchFamily="2" charset="-122"/>
                          <a:cs typeface="Times New Roman" panose="02020603050405020304"/>
                        </a:rPr>
                        <a:t> SUI</a:t>
                      </a:r>
                      <a:endParaRPr lang="en-US" sz="1400" b="0" i="0" u="none" strike="noStrike" kern="1200" dirty="0" smtClean="0">
                        <a:solidFill>
                          <a:srgbClr val="000000"/>
                        </a:solidFill>
                        <a:effectLst/>
                        <a:latin typeface="Times New Roman" panose="02020603050405020304"/>
                        <a:ea typeface="宋体" panose="02010600030101010101" pitchFamily="2" charset="-122"/>
                        <a:cs typeface="Times New Roman" panose="02020603050405020304"/>
                      </a:endParaRPr>
                    </a:p>
                  </a:txBody>
                  <a:tcPr marL="16819" marR="16819" marT="16819" marB="0" anchor="ctr"/>
                </a:tc>
              </a:tr>
              <a:tr h="260350">
                <a:tc>
                  <a:txBody>
                    <a:bodyPr/>
                    <a:lstStyle/>
                    <a:p>
                      <a:pPr marL="0" algn="ctr" defTabSz="457200" rtl="0" eaLnBrk="1" fontAlgn="ctr" latinLnBrk="0" hangingPunct="1"/>
                      <a:r>
                        <a:rPr lang="en-US" altLang="zh-CN" sz="1400" u="none" strike="noStrike" kern="1200" dirty="0" smtClean="0">
                          <a:effectLst/>
                          <a:latin typeface="Times New Roman" panose="02020603050405020304"/>
                          <a:cs typeface="Times New Roman" panose="02020603050405020304"/>
                        </a:rPr>
                        <a:t>12</a:t>
                      </a:r>
                      <a:endParaRPr lang="en-US" altLang="zh-CN" sz="1400" b="0" i="0" u="none" strike="noStrike" kern="1200" dirty="0" smtClean="0">
                        <a:solidFill>
                          <a:srgbClr val="000000"/>
                        </a:solidFill>
                        <a:effectLst/>
                        <a:latin typeface="Times New Roman" panose="02020603050405020304"/>
                        <a:ea typeface="宋体" panose="02010600030101010101" pitchFamily="2" charset="-122"/>
                        <a:cs typeface="Times New Roman" panose="02020603050405020304"/>
                      </a:endParaRPr>
                    </a:p>
                  </a:txBody>
                  <a:tcPr marL="16819" marR="16819" marT="16819" marB="0" anchor="ctr"/>
                </a:tc>
                <a:tc>
                  <a:txBody>
                    <a:bodyPr/>
                    <a:lstStyle/>
                    <a:p>
                      <a:pPr marL="0" algn="l" defTabSz="457200" rtl="0" eaLnBrk="1" fontAlgn="ctr" latinLnBrk="0" hangingPunct="1"/>
                      <a:r>
                        <a:rPr lang="en-US" sz="1400" u="none" strike="noStrike" kern="1200" dirty="0" smtClean="0">
                          <a:effectLst/>
                          <a:latin typeface="Times New Roman" panose="02020603050405020304"/>
                          <a:cs typeface="Times New Roman" panose="02020603050405020304"/>
                        </a:rPr>
                        <a:t> Radiation </a:t>
                      </a:r>
                      <a:r>
                        <a:rPr lang="en-US" sz="1400" u="none" strike="noStrike" kern="1200" dirty="0">
                          <a:effectLst/>
                          <a:latin typeface="Times New Roman" panose="02020603050405020304"/>
                          <a:cs typeface="Times New Roman" panose="02020603050405020304"/>
                        </a:rPr>
                        <a:t>Protection</a:t>
                      </a:r>
                      <a:endParaRPr lang="en-US" sz="1400" b="0" i="0" u="none" strike="noStrike" kern="1200" dirty="0">
                        <a:solidFill>
                          <a:srgbClr val="000000"/>
                        </a:solidFill>
                        <a:effectLst/>
                        <a:latin typeface="Times New Roman" panose="02020603050405020304"/>
                        <a:ea typeface="宋体" panose="02010600030101010101" pitchFamily="2" charset="-122"/>
                        <a:cs typeface="Times New Roman" panose="02020603050405020304"/>
                      </a:endParaRPr>
                    </a:p>
                  </a:txBody>
                  <a:tcPr marL="16819" marR="16819" marT="16819" marB="0" anchor="ctr"/>
                </a:tc>
                <a:tc>
                  <a:txBody>
                    <a:bodyPr/>
                    <a:lstStyle/>
                    <a:p>
                      <a:pPr marL="0" algn="l" defTabSz="457200" rtl="0" eaLnBrk="1" fontAlgn="ctr" latinLnBrk="0" hangingPunct="1"/>
                      <a:r>
                        <a:rPr lang="en-US" sz="1400" b="0" i="0" u="none" strike="noStrike" kern="1200" dirty="0" smtClean="0">
                          <a:solidFill>
                            <a:srgbClr val="000000"/>
                          </a:solidFill>
                          <a:effectLst/>
                          <a:latin typeface="Times New Roman" panose="02020603050405020304"/>
                          <a:ea typeface="宋体" panose="02010600030101010101" pitchFamily="2" charset="-122"/>
                          <a:cs typeface="Times New Roman" panose="02020603050405020304"/>
                        </a:rPr>
                        <a:t> </a:t>
                      </a:r>
                      <a:r>
                        <a:rPr lang="en-US" sz="1400" b="0" i="0" u="none" strike="noStrike" kern="1200" dirty="0" err="1" smtClean="0">
                          <a:solidFill>
                            <a:srgbClr val="000000"/>
                          </a:solidFill>
                          <a:effectLst/>
                          <a:latin typeface="Times New Roman" panose="02020603050405020304"/>
                          <a:ea typeface="宋体" panose="02010600030101010101" pitchFamily="2" charset="-122"/>
                          <a:cs typeface="Times New Roman" panose="02020603050405020304"/>
                        </a:rPr>
                        <a:t>Zhongjian</a:t>
                      </a:r>
                      <a:r>
                        <a:rPr lang="en-US" sz="1400" b="0" i="0" u="none" strike="noStrike" kern="1200" baseline="0" dirty="0" smtClean="0">
                          <a:solidFill>
                            <a:srgbClr val="000000"/>
                          </a:solidFill>
                          <a:effectLst/>
                          <a:latin typeface="Times New Roman" panose="02020603050405020304"/>
                          <a:ea typeface="宋体" panose="02010600030101010101" pitchFamily="2" charset="-122"/>
                          <a:cs typeface="Times New Roman" panose="02020603050405020304"/>
                        </a:rPr>
                        <a:t> Ma</a:t>
                      </a:r>
                      <a:endParaRPr lang="en-US" sz="1400" b="0" i="0" u="none" strike="noStrike" kern="1200" dirty="0" smtClean="0">
                        <a:solidFill>
                          <a:srgbClr val="000000"/>
                        </a:solidFill>
                        <a:effectLst/>
                        <a:latin typeface="Times New Roman" panose="02020603050405020304"/>
                        <a:ea typeface="宋体" panose="02010600030101010101" pitchFamily="2" charset="-122"/>
                        <a:cs typeface="Times New Roman" panose="02020603050405020304"/>
                      </a:endParaRPr>
                    </a:p>
                  </a:txBody>
                  <a:tcPr marL="16819" marR="16819" marT="16819" marB="0" anchor="ctr"/>
                </a:tc>
              </a:tr>
              <a:tr h="260350">
                <a:tc>
                  <a:txBody>
                    <a:bodyPr/>
                    <a:lstStyle/>
                    <a:p>
                      <a:pPr marL="0" algn="ctr" defTabSz="457200" rtl="0" eaLnBrk="1" fontAlgn="ctr" latinLnBrk="0" hangingPunct="1"/>
                      <a:r>
                        <a:rPr lang="en-US" altLang="zh-CN" sz="1400" u="none" strike="noStrike" kern="1200" dirty="0" smtClean="0">
                          <a:effectLst/>
                          <a:latin typeface="Times New Roman" panose="02020603050405020304"/>
                          <a:cs typeface="Times New Roman" panose="02020603050405020304"/>
                        </a:rPr>
                        <a:t>13</a:t>
                      </a:r>
                      <a:endParaRPr lang="en-US" altLang="zh-CN" sz="1400" b="0" i="0" u="none" strike="noStrike" kern="1200" dirty="0" smtClean="0">
                        <a:solidFill>
                          <a:srgbClr val="000000"/>
                        </a:solidFill>
                        <a:effectLst/>
                        <a:latin typeface="Times New Roman" panose="02020603050405020304"/>
                        <a:ea typeface="宋体" panose="02010600030101010101" pitchFamily="2" charset="-122"/>
                        <a:cs typeface="Times New Roman" panose="02020603050405020304"/>
                      </a:endParaRPr>
                    </a:p>
                  </a:txBody>
                  <a:tcPr marL="16819" marR="16819" marT="16819" marB="0" anchor="ctr"/>
                </a:tc>
                <a:tc>
                  <a:txBody>
                    <a:bodyPr/>
                    <a:lstStyle/>
                    <a:p>
                      <a:pPr marL="0" algn="l" defTabSz="457200" rtl="0" eaLnBrk="1" fontAlgn="ctr" latinLnBrk="0" hangingPunct="1"/>
                      <a:r>
                        <a:rPr lang="en-US" sz="1400" u="none" strike="noStrike" kern="1200" dirty="0" smtClean="0">
                          <a:effectLst/>
                          <a:latin typeface="Times New Roman" panose="02020603050405020304"/>
                          <a:cs typeface="Times New Roman" panose="02020603050405020304"/>
                        </a:rPr>
                        <a:t> </a:t>
                      </a:r>
                      <a:r>
                        <a:rPr lang="en-US" sz="1400" u="none" strike="noStrike" kern="1200" dirty="0" err="1" smtClean="0">
                          <a:effectLst/>
                          <a:latin typeface="Times New Roman" panose="02020603050405020304"/>
                          <a:cs typeface="Times New Roman" panose="02020603050405020304"/>
                        </a:rPr>
                        <a:t>Linac</a:t>
                      </a:r>
                      <a:r>
                        <a:rPr lang="en-US" sz="1400" u="none" strike="noStrike" kern="1200" dirty="0" smtClean="0">
                          <a:effectLst/>
                          <a:latin typeface="Times New Roman" panose="02020603050405020304"/>
                          <a:cs typeface="Times New Roman" panose="02020603050405020304"/>
                        </a:rPr>
                        <a:t> </a:t>
                      </a:r>
                      <a:r>
                        <a:rPr lang="en-US" sz="1400" u="none" strike="noStrike" kern="1200" dirty="0">
                          <a:effectLst/>
                          <a:latin typeface="Times New Roman" panose="02020603050405020304"/>
                          <a:cs typeface="Times New Roman" panose="02020603050405020304"/>
                        </a:rPr>
                        <a:t>Injector</a:t>
                      </a:r>
                      <a:endParaRPr lang="en-US" sz="1400" b="0" i="0" u="none" strike="noStrike" kern="1200" dirty="0">
                        <a:solidFill>
                          <a:srgbClr val="000000"/>
                        </a:solidFill>
                        <a:effectLst/>
                        <a:latin typeface="Times New Roman" panose="02020603050405020304"/>
                        <a:ea typeface="宋体" panose="02010600030101010101" pitchFamily="2" charset="-122"/>
                        <a:cs typeface="Times New Roman" panose="02020603050405020304"/>
                      </a:endParaRPr>
                    </a:p>
                  </a:txBody>
                  <a:tcPr marL="16819" marR="16819" marT="16819" marB="0" anchor="ctr"/>
                </a:tc>
                <a:tc>
                  <a:txBody>
                    <a:bodyPr/>
                    <a:lstStyle/>
                    <a:p>
                      <a:pPr marL="0" algn="l" defTabSz="457200" rtl="0" eaLnBrk="1" fontAlgn="ctr" latinLnBrk="0" hangingPunct="1"/>
                      <a:r>
                        <a:rPr lang="en-US" sz="1400" b="0" i="0" u="none" strike="noStrike" kern="1200" dirty="0" smtClean="0">
                          <a:solidFill>
                            <a:srgbClr val="000000"/>
                          </a:solidFill>
                          <a:effectLst/>
                          <a:latin typeface="Times New Roman" panose="02020603050405020304"/>
                          <a:ea typeface="宋体" panose="02010600030101010101" pitchFamily="2" charset="-122"/>
                          <a:cs typeface="Times New Roman" panose="02020603050405020304"/>
                        </a:rPr>
                        <a:t> </a:t>
                      </a:r>
                      <a:r>
                        <a:rPr lang="en-US" sz="1400" b="0" i="0" u="none" strike="noStrike" kern="1200" dirty="0" err="1" smtClean="0">
                          <a:solidFill>
                            <a:srgbClr val="000000"/>
                          </a:solidFill>
                          <a:effectLst/>
                          <a:latin typeface="Times New Roman" panose="02020603050405020304"/>
                          <a:ea typeface="宋体" panose="02010600030101010101" pitchFamily="2" charset="-122"/>
                          <a:cs typeface="Times New Roman" panose="02020603050405020304"/>
                        </a:rPr>
                        <a:t>Jingru</a:t>
                      </a:r>
                      <a:r>
                        <a:rPr lang="en-US" sz="1400" b="0" i="0" u="none" strike="noStrike" kern="1200" dirty="0" smtClean="0">
                          <a:solidFill>
                            <a:srgbClr val="000000"/>
                          </a:solidFill>
                          <a:effectLst/>
                          <a:latin typeface="Times New Roman" panose="02020603050405020304"/>
                          <a:ea typeface="宋体" panose="02010600030101010101" pitchFamily="2" charset="-122"/>
                          <a:cs typeface="Times New Roman" panose="02020603050405020304"/>
                        </a:rPr>
                        <a:t> ZHANG</a:t>
                      </a:r>
                      <a:endParaRPr lang="en-US" sz="1400" b="0" i="0" u="none" strike="noStrike" kern="1200" dirty="0" smtClean="0">
                        <a:solidFill>
                          <a:srgbClr val="000000"/>
                        </a:solidFill>
                        <a:effectLst/>
                        <a:latin typeface="Times New Roman" panose="02020603050405020304"/>
                        <a:ea typeface="宋体" panose="02010600030101010101" pitchFamily="2" charset="-122"/>
                        <a:cs typeface="Times New Roman" panose="02020603050405020304"/>
                      </a:endParaRPr>
                    </a:p>
                  </a:txBody>
                  <a:tcPr marL="16819" marR="16819" marT="16819" marB="0" anchor="ctr"/>
                </a:tc>
              </a:tr>
              <a:tr h="260350">
                <a:tc>
                  <a:txBody>
                    <a:bodyPr/>
                    <a:lstStyle/>
                    <a:p>
                      <a:pPr marL="0" algn="ctr" defTabSz="457200" rtl="0" eaLnBrk="1" fontAlgn="ctr" latinLnBrk="0" hangingPunct="1"/>
                      <a:r>
                        <a:rPr lang="en-US" altLang="zh-CN" sz="1400" u="none" strike="noStrike" kern="1200" dirty="0" smtClean="0">
                          <a:effectLst/>
                          <a:latin typeface="Times New Roman" panose="02020603050405020304"/>
                          <a:cs typeface="Times New Roman" panose="02020603050405020304"/>
                        </a:rPr>
                        <a:t>14</a:t>
                      </a:r>
                      <a:endParaRPr lang="en-US" altLang="zh-CN" sz="1400" b="0" i="0" u="none" strike="noStrike" kern="1200" dirty="0" smtClean="0">
                        <a:solidFill>
                          <a:srgbClr val="000000"/>
                        </a:solidFill>
                        <a:effectLst/>
                        <a:latin typeface="Times New Roman" panose="02020603050405020304"/>
                        <a:ea typeface="宋体" panose="02010600030101010101" pitchFamily="2" charset="-122"/>
                        <a:cs typeface="Times New Roman" panose="02020603050405020304"/>
                      </a:endParaRPr>
                    </a:p>
                  </a:txBody>
                  <a:tcPr marL="16819" marR="16819" marT="16819" marB="0" anchor="ctr"/>
                </a:tc>
                <a:tc>
                  <a:txBody>
                    <a:bodyPr/>
                    <a:lstStyle/>
                    <a:p>
                      <a:pPr marL="0" algn="l" defTabSz="457200" rtl="0" eaLnBrk="1" fontAlgn="ctr" latinLnBrk="0" hangingPunct="1"/>
                      <a:r>
                        <a:rPr lang="en-US" sz="1400" u="none" strike="noStrike" kern="1200" dirty="0" smtClean="0">
                          <a:effectLst/>
                          <a:latin typeface="Times New Roman" panose="02020603050405020304"/>
                          <a:cs typeface="Times New Roman" panose="02020603050405020304"/>
                        </a:rPr>
                        <a:t> Control </a:t>
                      </a:r>
                      <a:r>
                        <a:rPr lang="en-US" sz="1400" u="none" strike="noStrike" kern="1200" dirty="0">
                          <a:effectLst/>
                          <a:latin typeface="Times New Roman" panose="02020603050405020304"/>
                          <a:cs typeface="Times New Roman" panose="02020603050405020304"/>
                        </a:rPr>
                        <a:t>System </a:t>
                      </a:r>
                      <a:endParaRPr lang="en-US" sz="1400" b="0" i="0" u="none" strike="noStrike" kern="1200" dirty="0">
                        <a:solidFill>
                          <a:srgbClr val="000000"/>
                        </a:solidFill>
                        <a:effectLst/>
                        <a:latin typeface="Times New Roman" panose="02020603050405020304"/>
                        <a:ea typeface="宋体" panose="02010600030101010101" pitchFamily="2" charset="-122"/>
                        <a:cs typeface="Times New Roman" panose="02020603050405020304"/>
                      </a:endParaRPr>
                    </a:p>
                  </a:txBody>
                  <a:tcPr marL="16819" marR="16819" marT="16819" marB="0" anchor="ctr"/>
                </a:tc>
                <a:tc>
                  <a:txBody>
                    <a:bodyPr/>
                    <a:lstStyle/>
                    <a:p>
                      <a:pPr marL="0" algn="l" defTabSz="457200" rtl="0" eaLnBrk="1" fontAlgn="ctr" latinLnBrk="0" hangingPunct="1"/>
                      <a:r>
                        <a:rPr lang="en-US" sz="1400" b="0" i="0" u="none" strike="noStrike" kern="1200" dirty="0" smtClean="0">
                          <a:solidFill>
                            <a:srgbClr val="000000"/>
                          </a:solidFill>
                          <a:effectLst/>
                          <a:latin typeface="Times New Roman" panose="02020603050405020304"/>
                          <a:ea typeface="宋体" panose="02010600030101010101" pitchFamily="2" charset="-122"/>
                          <a:cs typeface="Times New Roman" panose="02020603050405020304"/>
                        </a:rPr>
                        <a:t> Gang</a:t>
                      </a:r>
                      <a:r>
                        <a:rPr lang="en-US" sz="1400" b="0" i="0" u="none" strike="noStrike" kern="1200" baseline="0" dirty="0" smtClean="0">
                          <a:solidFill>
                            <a:srgbClr val="000000"/>
                          </a:solidFill>
                          <a:effectLst/>
                          <a:latin typeface="Times New Roman" panose="02020603050405020304"/>
                          <a:ea typeface="宋体" panose="02010600030101010101" pitchFamily="2" charset="-122"/>
                          <a:cs typeface="Times New Roman" panose="02020603050405020304"/>
                        </a:rPr>
                        <a:t> LI</a:t>
                      </a:r>
                      <a:endParaRPr lang="en-US" sz="1400" b="0" i="0" u="none" strike="noStrike" kern="1200" dirty="0" smtClean="0">
                        <a:solidFill>
                          <a:srgbClr val="000000"/>
                        </a:solidFill>
                        <a:effectLst/>
                        <a:latin typeface="Times New Roman" panose="02020603050405020304"/>
                        <a:ea typeface="宋体" panose="02010600030101010101" pitchFamily="2" charset="-122"/>
                        <a:cs typeface="Times New Roman" panose="02020603050405020304"/>
                      </a:endParaRPr>
                    </a:p>
                  </a:txBody>
                  <a:tcPr marL="16819" marR="16819" marT="16819" marB="0" anchor="ctr"/>
                </a:tc>
              </a:tr>
            </a:tbl>
          </a:graphicData>
        </a:graphic>
      </p:graphicFrame>
      <p:graphicFrame>
        <p:nvGraphicFramePr>
          <p:cNvPr id="9" name="表格 8"/>
          <p:cNvGraphicFramePr>
            <a:graphicFrameLocks noGrp="1"/>
          </p:cNvGraphicFramePr>
          <p:nvPr/>
        </p:nvGraphicFramePr>
        <p:xfrm>
          <a:off x="922020" y="5261610"/>
          <a:ext cx="6857365" cy="1179195"/>
        </p:xfrm>
        <a:graphic>
          <a:graphicData uri="http://schemas.openxmlformats.org/drawingml/2006/table">
            <a:tbl>
              <a:tblPr firstRow="1" bandRow="1">
                <a:tableStyleId>{5C22544A-7EE6-4342-B048-85BDC9FD1C3A}</a:tableStyleId>
              </a:tblPr>
              <a:tblGrid>
                <a:gridCol w="1357630"/>
                <a:gridCol w="1692275"/>
                <a:gridCol w="1238885"/>
                <a:gridCol w="2568575"/>
              </a:tblGrid>
              <a:tr h="393065">
                <a:tc>
                  <a:txBody>
                    <a:bodyPr/>
                    <a:lstStyle/>
                    <a:p>
                      <a:endParaRPr lang="zh-CN" altLang="en-US" sz="1400" b="1" dirty="0">
                        <a:solidFill>
                          <a:schemeClr val="tx1"/>
                        </a:solidFill>
                        <a:latin typeface="Times New Roman" panose="02020603050405020304"/>
                        <a:ea typeface="等线" panose="02010600030101010101" pitchFamily="2" charset="-122"/>
                        <a:cs typeface="Times New Roman" panose="02020603050405020304"/>
                      </a:endParaRPr>
                    </a:p>
                  </a:txBody>
                  <a:tcPr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en-US" altLang="zh-CN" sz="1400" b="1" dirty="0" smtClean="0">
                          <a:solidFill>
                            <a:schemeClr val="tx1"/>
                          </a:solidFill>
                          <a:latin typeface="Times New Roman" panose="02020603050405020304"/>
                          <a:ea typeface="等线" panose="02010600030101010101" pitchFamily="2" charset="-122"/>
                          <a:cs typeface="Times New Roman" panose="02020603050405020304"/>
                        </a:rPr>
                        <a:t>Full Prof.</a:t>
                      </a:r>
                      <a:endParaRPr lang="en-US" altLang="zh-CN" sz="1400" b="1" dirty="0" smtClean="0">
                        <a:solidFill>
                          <a:schemeClr val="tx1"/>
                        </a:solidFill>
                        <a:latin typeface="Times New Roman" panose="02020603050405020304"/>
                        <a:ea typeface="等线" panose="02010600030101010101" pitchFamily="2" charset="-122"/>
                        <a:cs typeface="Times New Roman" panose="02020603050405020304"/>
                      </a:endParaRPr>
                    </a:p>
                  </a:txBody>
                  <a:tcPr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altLang="zh-CN" sz="1400" b="1" dirty="0" smtClean="0">
                          <a:solidFill>
                            <a:schemeClr val="tx1"/>
                          </a:solidFill>
                          <a:latin typeface="Times New Roman" panose="02020603050405020304"/>
                          <a:ea typeface="等线" panose="02010600030101010101" pitchFamily="2" charset="-122"/>
                          <a:cs typeface="Times New Roman" panose="02020603050405020304"/>
                        </a:rPr>
                        <a:t>Staff</a:t>
                      </a:r>
                      <a:endParaRPr lang="en-US" altLang="zh-CN" sz="1400" b="1" dirty="0" smtClean="0">
                        <a:solidFill>
                          <a:schemeClr val="tx1"/>
                        </a:solidFill>
                        <a:latin typeface="Times New Roman" panose="02020603050405020304"/>
                        <a:ea typeface="等线" panose="02010600030101010101" pitchFamily="2" charset="-122"/>
                        <a:cs typeface="Times New Roman" panose="02020603050405020304"/>
                      </a:endParaRPr>
                    </a:p>
                  </a:txBody>
                  <a:tcPr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altLang="zh-CN" sz="1400" b="1" dirty="0" smtClean="0">
                          <a:solidFill>
                            <a:schemeClr val="tx1"/>
                          </a:solidFill>
                          <a:latin typeface="Times New Roman" panose="02020603050405020304"/>
                          <a:ea typeface="等线" panose="02010600030101010101" pitchFamily="2" charset="-122"/>
                          <a:cs typeface="Times New Roman" panose="02020603050405020304"/>
                        </a:rPr>
                        <a:t>Postdoc &amp; Students</a:t>
                      </a:r>
                      <a:endParaRPr lang="en-US" altLang="zh-CN" sz="1400" b="1" dirty="0" smtClean="0">
                        <a:solidFill>
                          <a:schemeClr val="tx1"/>
                        </a:solidFill>
                        <a:latin typeface="Times New Roman" panose="02020603050405020304"/>
                        <a:ea typeface="等线" panose="02010600030101010101" pitchFamily="2" charset="-122"/>
                        <a:cs typeface="Times New Roman" panose="02020603050405020304"/>
                      </a:endParaRPr>
                    </a:p>
                  </a:txBody>
                  <a:tcPr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93065">
                <a:tc>
                  <a:txBody>
                    <a:bodyPr/>
                    <a:lstStyle/>
                    <a:p>
                      <a:r>
                        <a:rPr lang="en-US" altLang="zh-CN" sz="1400" b="1" dirty="0" smtClean="0">
                          <a:solidFill>
                            <a:schemeClr val="tx1"/>
                          </a:solidFill>
                          <a:latin typeface="Times New Roman" panose="02020603050405020304"/>
                          <a:ea typeface="等线" panose="02010600030101010101" pitchFamily="2" charset="-122"/>
                          <a:cs typeface="Times New Roman" panose="02020603050405020304"/>
                        </a:rPr>
                        <a:t>CEPC</a:t>
                      </a:r>
                      <a:endParaRPr lang="en-US" altLang="zh-CN" sz="1400" b="1" dirty="0" smtClean="0">
                        <a:solidFill>
                          <a:schemeClr val="tx1"/>
                        </a:solidFill>
                        <a:latin typeface="Times New Roman" panose="02020603050405020304"/>
                        <a:ea typeface="等线" panose="02010600030101010101" pitchFamily="2" charset="-122"/>
                        <a:cs typeface="Times New Roman" panose="02020603050405020304"/>
                      </a:endParaRPr>
                    </a:p>
                  </a:txBody>
                  <a:tcPr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altLang="zh-CN" sz="1400" b="1" dirty="0" smtClean="0">
                          <a:solidFill>
                            <a:schemeClr val="tx1"/>
                          </a:solidFill>
                          <a:latin typeface="Times New Roman" panose="02020603050405020304"/>
                          <a:ea typeface="等线" panose="02010600030101010101" pitchFamily="2" charset="-122"/>
                          <a:cs typeface="Times New Roman" panose="02020603050405020304"/>
                        </a:rPr>
                        <a:t>3</a:t>
                      </a:r>
                      <a:endParaRPr lang="en-US" altLang="zh-CN" sz="1400" b="1" dirty="0" smtClean="0">
                        <a:solidFill>
                          <a:schemeClr val="tx1"/>
                        </a:solidFill>
                        <a:latin typeface="Times New Roman" panose="02020603050405020304"/>
                        <a:ea typeface="等线" panose="02010600030101010101" pitchFamily="2" charset="-122"/>
                        <a:cs typeface="Times New Roman" panose="02020603050405020304"/>
                      </a:endParaRPr>
                    </a:p>
                  </a:txBody>
                  <a:tcPr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altLang="zh-CN" sz="1400" b="1" dirty="0" smtClean="0">
                          <a:solidFill>
                            <a:schemeClr val="tx1"/>
                          </a:solidFill>
                          <a:latin typeface="Times New Roman" panose="02020603050405020304"/>
                          <a:ea typeface="等线" panose="02010600030101010101" pitchFamily="2" charset="-122"/>
                          <a:cs typeface="Times New Roman" panose="02020603050405020304"/>
                        </a:rPr>
                        <a:t>114</a:t>
                      </a:r>
                      <a:endParaRPr lang="en-US" altLang="zh-CN" sz="1400" b="1" dirty="0" smtClean="0">
                        <a:solidFill>
                          <a:schemeClr val="tx1"/>
                        </a:solidFill>
                        <a:latin typeface="Times New Roman" panose="02020603050405020304"/>
                        <a:ea typeface="等线" panose="02010600030101010101" pitchFamily="2" charset="-122"/>
                        <a:cs typeface="Times New Roman" panose="02020603050405020304"/>
                      </a:endParaRPr>
                    </a:p>
                  </a:txBody>
                  <a:tcPr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altLang="zh-CN" sz="1400" b="1" dirty="0" smtClean="0">
                          <a:solidFill>
                            <a:schemeClr val="tx1"/>
                          </a:solidFill>
                          <a:latin typeface="Times New Roman" panose="02020603050405020304"/>
                          <a:ea typeface="等线" panose="02010600030101010101" pitchFamily="2" charset="-122"/>
                          <a:cs typeface="Times New Roman" panose="02020603050405020304"/>
                        </a:rPr>
                        <a:t>20</a:t>
                      </a:r>
                      <a:endParaRPr lang="en-US" altLang="zh-CN" sz="1400" b="1" dirty="0" smtClean="0">
                        <a:solidFill>
                          <a:schemeClr val="tx1"/>
                        </a:solidFill>
                        <a:latin typeface="Times New Roman" panose="02020603050405020304"/>
                        <a:ea typeface="等线" panose="02010600030101010101" pitchFamily="2" charset="-122"/>
                        <a:cs typeface="Times New Roman" panose="02020603050405020304"/>
                      </a:endParaRPr>
                    </a:p>
                  </a:txBody>
                  <a:tcPr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93065">
                <a:tc>
                  <a:txBody>
                    <a:bodyPr/>
                    <a:lstStyle/>
                    <a:p>
                      <a:r>
                        <a:rPr lang="en-US" altLang="zh-CN" sz="1400" b="1" dirty="0" err="1" smtClean="0">
                          <a:solidFill>
                            <a:schemeClr val="tx1"/>
                          </a:solidFill>
                          <a:latin typeface="Times New Roman" panose="02020603050405020304"/>
                          <a:ea typeface="等线" panose="02010600030101010101" pitchFamily="2" charset="-122"/>
                          <a:cs typeface="Times New Roman" panose="02020603050405020304"/>
                        </a:rPr>
                        <a:t>SppC</a:t>
                      </a:r>
                      <a:endParaRPr lang="en-US" altLang="zh-CN" sz="1400" b="1" dirty="0" err="1" smtClean="0">
                        <a:solidFill>
                          <a:schemeClr val="tx1"/>
                        </a:solidFill>
                        <a:latin typeface="Times New Roman" panose="02020603050405020304"/>
                        <a:ea typeface="等线" panose="02010600030101010101" pitchFamily="2" charset="-122"/>
                        <a:cs typeface="Times New Roman" panose="02020603050405020304"/>
                      </a:endParaRPr>
                    </a:p>
                  </a:txBody>
                  <a:tcPr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altLang="zh-CN" sz="1400" b="1" dirty="0" smtClean="0">
                          <a:solidFill>
                            <a:schemeClr val="tx1"/>
                          </a:solidFill>
                          <a:latin typeface="Times New Roman" panose="02020603050405020304"/>
                          <a:ea typeface="等线" panose="02010600030101010101" pitchFamily="2" charset="-122"/>
                          <a:cs typeface="Times New Roman" panose="02020603050405020304"/>
                        </a:rPr>
                        <a:t>1</a:t>
                      </a:r>
                      <a:endParaRPr lang="en-US" altLang="zh-CN" sz="1400" b="1" dirty="0" smtClean="0">
                        <a:solidFill>
                          <a:schemeClr val="tx1"/>
                        </a:solidFill>
                        <a:latin typeface="Times New Roman" panose="02020603050405020304"/>
                        <a:ea typeface="等线" panose="02010600030101010101" pitchFamily="2" charset="-122"/>
                        <a:cs typeface="Times New Roman" panose="02020603050405020304"/>
                      </a:endParaRPr>
                    </a:p>
                  </a:txBody>
                  <a:tcPr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altLang="zh-CN" sz="1400" b="1" dirty="0" smtClean="0">
                          <a:solidFill>
                            <a:schemeClr val="tx1"/>
                          </a:solidFill>
                          <a:latin typeface="Times New Roman" panose="02020603050405020304"/>
                          <a:ea typeface="等线" panose="02010600030101010101" pitchFamily="2" charset="-122"/>
                          <a:cs typeface="Times New Roman" panose="02020603050405020304"/>
                        </a:rPr>
                        <a:t>20</a:t>
                      </a:r>
                      <a:endParaRPr lang="en-US" altLang="zh-CN" sz="1400" b="1" dirty="0" smtClean="0">
                        <a:solidFill>
                          <a:schemeClr val="tx1"/>
                        </a:solidFill>
                        <a:latin typeface="Times New Roman" panose="02020603050405020304"/>
                        <a:ea typeface="等线" panose="02010600030101010101" pitchFamily="2" charset="-122"/>
                        <a:cs typeface="Times New Roman" panose="02020603050405020304"/>
                      </a:endParaRPr>
                    </a:p>
                  </a:txBody>
                  <a:tcPr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altLang="zh-CN" sz="1400" b="1" dirty="0" smtClean="0">
                          <a:solidFill>
                            <a:schemeClr val="tx1"/>
                          </a:solidFill>
                          <a:latin typeface="Times New Roman" panose="02020603050405020304"/>
                          <a:ea typeface="等线" panose="02010600030101010101" pitchFamily="2" charset="-122"/>
                          <a:cs typeface="Times New Roman" panose="02020603050405020304"/>
                        </a:rPr>
                        <a:t>6</a:t>
                      </a:r>
                      <a:endParaRPr lang="en-US" altLang="zh-CN" sz="1400" b="1" dirty="0" smtClean="0">
                        <a:solidFill>
                          <a:schemeClr val="tx1"/>
                        </a:solidFill>
                        <a:latin typeface="Times New Roman" panose="02020603050405020304"/>
                        <a:ea typeface="等线" panose="02010600030101010101" pitchFamily="2" charset="-122"/>
                        <a:cs typeface="Times New Roman" panose="02020603050405020304"/>
                      </a:endParaRPr>
                    </a:p>
                  </a:txBody>
                  <a:tcPr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bl>
          </a:graphicData>
        </a:graphic>
      </p:graphicFrame>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508944"/>
            <a:ext cx="9144000" cy="659228"/>
          </a:xfrm>
        </p:spPr>
        <p:txBody>
          <a:bodyPr/>
          <a:lstStyle/>
          <a:p>
            <a:r>
              <a:rPr lang="en-US" altLang="zh-CN" sz="3200" dirty="0" smtClean="0"/>
              <a:t>Summary</a:t>
            </a:r>
            <a:endParaRPr lang="zh-CN" altLang="en-US" sz="3200" dirty="0"/>
          </a:p>
        </p:txBody>
      </p:sp>
      <p:sp>
        <p:nvSpPr>
          <p:cNvPr id="3" name="内容占位符 2"/>
          <p:cNvSpPr>
            <a:spLocks noGrp="1"/>
          </p:cNvSpPr>
          <p:nvPr>
            <p:ph idx="1"/>
          </p:nvPr>
        </p:nvSpPr>
        <p:spPr>
          <a:xfrm>
            <a:off x="495300" y="1288415"/>
            <a:ext cx="8363585" cy="4947920"/>
          </a:xfrm>
        </p:spPr>
        <p:txBody>
          <a:bodyPr/>
          <a:lstStyle/>
          <a:p>
            <a:pPr>
              <a:spcBef>
                <a:spcPts val="0"/>
              </a:spcBef>
              <a:spcAft>
                <a:spcPts val="600"/>
              </a:spcAft>
            </a:pPr>
            <a:r>
              <a:rPr lang="en-US" altLang="zh-CN" sz="2000" dirty="0"/>
              <a:t>The CEPC accelerator CDR has been completed satistying the luminosity requirements as Higgs and Z factory.</a:t>
            </a:r>
            <a:endParaRPr lang="en-US" altLang="zh-CN" sz="2000" dirty="0"/>
          </a:p>
          <a:p>
            <a:pPr>
              <a:spcBef>
                <a:spcPts val="0"/>
              </a:spcBef>
              <a:spcAft>
                <a:spcPts val="600"/>
              </a:spcAft>
            </a:pPr>
            <a:r>
              <a:rPr lang="en-US" altLang="zh-CN" sz="2000" dirty="0">
                <a:solidFill>
                  <a:srgbClr val="C00000"/>
                </a:solidFill>
              </a:rPr>
              <a:t>Key technologies are under R&amp;D and </a:t>
            </a:r>
            <a:r>
              <a:rPr lang="en-US" altLang="zh-CN" sz="2000" dirty="0" smtClean="0">
                <a:solidFill>
                  <a:srgbClr val="C00000"/>
                </a:solidFill>
              </a:rPr>
              <a:t>put </a:t>
            </a:r>
            <a:r>
              <a:rPr lang="en-US" altLang="zh-CN" sz="2000" dirty="0">
                <a:solidFill>
                  <a:srgbClr val="C00000"/>
                </a:solidFill>
              </a:rPr>
              <a:t>to prototyping such as SC cavity, high efficiency klystron, low field precision magnet,  copper vacuum chamber, HTS </a:t>
            </a:r>
            <a:r>
              <a:rPr lang="en-US" altLang="zh-CN" sz="2000" dirty="0">
                <a:solidFill>
                  <a:srgbClr val="C00000"/>
                </a:solidFill>
                <a:sym typeface="+mn-ea"/>
              </a:rPr>
              <a:t> and </a:t>
            </a:r>
            <a:r>
              <a:rPr lang="en-US" altLang="zh-CN" sz="2000" dirty="0" smtClean="0">
                <a:solidFill>
                  <a:srgbClr val="C00000"/>
                </a:solidFill>
              </a:rPr>
              <a:t>so on.</a:t>
            </a:r>
            <a:endParaRPr lang="en-US" altLang="zh-CN" sz="2000" dirty="0" smtClean="0"/>
          </a:p>
          <a:p>
            <a:pPr>
              <a:spcBef>
                <a:spcPts val="0"/>
              </a:spcBef>
              <a:spcAft>
                <a:spcPts val="600"/>
              </a:spcAft>
            </a:pPr>
            <a:r>
              <a:rPr lang="en-US" altLang="zh-CN" sz="2000" dirty="0" smtClean="0"/>
              <a:t>CEPC civil engineering design, site selection and implementation go well.</a:t>
            </a:r>
            <a:endParaRPr lang="en-US" altLang="zh-CN" sz="2000" dirty="0"/>
          </a:p>
          <a:p>
            <a:pPr>
              <a:spcBef>
                <a:spcPts val="0"/>
              </a:spcBef>
              <a:spcAft>
                <a:spcPts val="600"/>
              </a:spcAft>
            </a:pPr>
            <a:r>
              <a:rPr lang="en-US" altLang="zh-CN" sz="2000" dirty="0" smtClean="0">
                <a:solidFill>
                  <a:srgbClr val="C00000"/>
                </a:solidFill>
              </a:rPr>
              <a:t>About 285 M </a:t>
            </a:r>
            <a:r>
              <a:rPr lang="en-US" altLang="zh-CN" sz="2000" dirty="0">
                <a:solidFill>
                  <a:srgbClr val="C00000"/>
                </a:solidFill>
              </a:rPr>
              <a:t>CNY funding's  </a:t>
            </a:r>
            <a:r>
              <a:rPr lang="en-US" altLang="zh-CN" sz="2000" dirty="0" smtClean="0">
                <a:solidFill>
                  <a:srgbClr val="C00000"/>
                </a:solidFill>
              </a:rPr>
              <a:t>supported from various </a:t>
            </a:r>
            <a:r>
              <a:rPr lang="en-US" altLang="zh-CN" sz="2000" dirty="0">
                <a:solidFill>
                  <a:srgbClr val="C00000"/>
                </a:solidFill>
              </a:rPr>
              <a:t>resources </a:t>
            </a:r>
            <a:r>
              <a:rPr lang="en-US" altLang="zh-CN" sz="2000" dirty="0" smtClean="0">
                <a:solidFill>
                  <a:srgbClr val="C00000"/>
                </a:solidFill>
              </a:rPr>
              <a:t>for </a:t>
            </a:r>
            <a:r>
              <a:rPr lang="en-US" altLang="zh-CN" sz="2000" dirty="0">
                <a:solidFill>
                  <a:srgbClr val="C00000"/>
                </a:solidFill>
              </a:rPr>
              <a:t>CEPC design and key technology development, </a:t>
            </a:r>
            <a:r>
              <a:rPr lang="en-US" altLang="zh-CN" sz="2000" dirty="0" smtClean="0">
                <a:solidFill>
                  <a:srgbClr val="C00000"/>
                </a:solidFill>
              </a:rPr>
              <a:t>and about 200~300 M </a:t>
            </a:r>
            <a:r>
              <a:rPr lang="en-US" altLang="zh-CN" sz="2000" dirty="0">
                <a:solidFill>
                  <a:srgbClr val="C00000"/>
                </a:solidFill>
              </a:rPr>
              <a:t>CNY for HTS </a:t>
            </a:r>
            <a:r>
              <a:rPr lang="en-US" altLang="zh-CN" sz="2000" dirty="0" smtClean="0">
                <a:solidFill>
                  <a:srgbClr val="C00000"/>
                </a:solidFill>
              </a:rPr>
              <a:t>development.</a:t>
            </a:r>
            <a:endParaRPr lang="en-US" altLang="zh-CN" sz="2000" dirty="0" smtClean="0"/>
          </a:p>
          <a:p>
            <a:pPr>
              <a:spcBef>
                <a:spcPts val="0"/>
              </a:spcBef>
              <a:spcAft>
                <a:spcPts val="600"/>
              </a:spcAft>
            </a:pPr>
            <a:r>
              <a:rPr lang="en-GB" altLang="zh-CN" sz="2000" dirty="0" smtClean="0"/>
              <a:t>About </a:t>
            </a:r>
            <a:r>
              <a:rPr lang="en-GB" altLang="zh-CN" sz="2000" dirty="0"/>
              <a:t>100 people working on CEPC accelerator design and key technology development fully or partially. </a:t>
            </a:r>
            <a:endParaRPr lang="en-GB" altLang="zh-CN" sz="2000" dirty="0"/>
          </a:p>
          <a:p>
            <a:pPr>
              <a:spcBef>
                <a:spcPts val="0"/>
              </a:spcBef>
              <a:spcAft>
                <a:spcPts val="600"/>
              </a:spcAft>
            </a:pPr>
            <a:r>
              <a:rPr lang="en-US" altLang="zh-CN" sz="2000" b="1" dirty="0">
                <a:solidFill>
                  <a:srgbClr val="FF0000"/>
                </a:solidFill>
              </a:rPr>
              <a:t>After CEPC CDR completion in 2018, from 2018-2022, CEPC TDR will be finished with accelerator key hardwars' R&amp;D completed and industrialization ready for construction from 2022 till 2030, when CEPC will be put to operation till 2040 to start SppC construction.</a:t>
            </a:r>
            <a:endParaRPr lang="en-US" altLang="zh-CN" sz="2000" b="1" dirty="0">
              <a:solidFill>
                <a:srgbClr val="FF0000"/>
              </a:solidFill>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kumimoji="1" lang="en-US" altLang="zh-CN" sz="4800" dirty="0" smtClean="0">
                <a:solidFill>
                  <a:srgbClr val="BF0000"/>
                </a:solidFill>
              </a:rPr>
              <a:t>Thanks for your attention!</a:t>
            </a:r>
            <a:endParaRPr kumimoji="1" lang="zh-CN" altLang="en-US" sz="4800" dirty="0">
              <a:solidFill>
                <a:srgbClr val="BF0000"/>
              </a:solidFill>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6"/>
          <p:cNvSpPr>
            <a:spLocks noChangeArrowheads="1"/>
          </p:cNvSpPr>
          <p:nvPr/>
        </p:nvSpPr>
        <p:spPr bwMode="auto">
          <a:xfrm>
            <a:off x="1687619" y="1436951"/>
            <a:ext cx="2497341"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defRPr/>
            </a:pPr>
            <a:r>
              <a:rPr kumimoji="1" lang="en-US" altLang="zh-CN" sz="2700" dirty="0" smtClean="0">
                <a:latin typeface="黑体" panose="02010609060101010101" pitchFamily="2" charset="-122"/>
                <a:ea typeface="黑体" panose="02010609060101010101" pitchFamily="2" charset="-122"/>
                <a:cs typeface="Arial" panose="020B0604020202020204" pitchFamily="34" charset="0"/>
              </a:rPr>
              <a:t>IP1 / IP3</a:t>
            </a:r>
            <a:endParaRPr kumimoji="1" lang="zh-CN" altLang="zh-CN" sz="2700" dirty="0">
              <a:latin typeface="Arial" panose="020B0604020202020204" pitchFamily="34" charset="0"/>
              <a:ea typeface="黑体" panose="02010609060101010101" pitchFamily="2" charset="-122"/>
              <a:cs typeface="Arial" panose="020B0604020202020204" pitchFamily="34" charset="0"/>
            </a:endParaRPr>
          </a:p>
        </p:txBody>
      </p:sp>
      <p:pic>
        <p:nvPicPr>
          <p:cNvPr id="23" name="Picture 11" descr="标识带中英文副本"/>
          <p:cNvPicPr>
            <a:picLocks noChangeAspect="1" noChangeArrowheads="1"/>
          </p:cNvPicPr>
          <p:nvPr/>
        </p:nvPicPr>
        <p:blipFill>
          <a:blip r:embed="rId1" cstate="print">
            <a:biLevel thresh="25000"/>
            <a:extLst>
              <a:ext uri="{28A0092B-C50C-407E-A947-70E740481C1C}">
                <a14:useLocalDpi xmlns:a14="http://schemas.microsoft.com/office/drawing/2010/main" val="0"/>
              </a:ext>
            </a:extLst>
          </a:blip>
          <a:srcRect l="37279" r="37279" b="50571"/>
          <a:stretch>
            <a:fillRect/>
          </a:stretch>
        </p:blipFill>
        <p:spPr bwMode="auto">
          <a:xfrm>
            <a:off x="1242348" y="1399960"/>
            <a:ext cx="359322" cy="3008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13500000" algn="ctr" rotWithShape="0">
                    <a:srgbClr val="808080">
                      <a:alpha val="50000"/>
                    </a:srgbClr>
                  </a:outerShdw>
                </a:effectLst>
              </a14:hiddenEffects>
            </a:ext>
          </a:extLst>
        </p:spPr>
      </p:pic>
      <p:sp>
        <p:nvSpPr>
          <p:cNvPr id="24" name="Rectangle 3"/>
          <p:cNvSpPr>
            <a:spLocks noChangeArrowheads="1"/>
          </p:cNvSpPr>
          <p:nvPr/>
        </p:nvSpPr>
        <p:spPr bwMode="auto">
          <a:xfrm>
            <a:off x="1242060" y="86995"/>
            <a:ext cx="763968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kumimoji="1" lang="en-US" sz="2400" b="1" dirty="0">
                <a:solidFill>
                  <a:srgbClr val="002060"/>
                </a:solidFill>
                <a:effectLst>
                  <a:outerShdw blurRad="38100" dist="38100" dir="2700000" algn="tl">
                    <a:srgbClr val="000000">
                      <a:alpha val="43137"/>
                    </a:srgbClr>
                  </a:outerShdw>
                </a:effectLst>
                <a:ea typeface="黑体" panose="02010609060101010101" pitchFamily="2" charset="-122"/>
                <a:cs typeface="Times New Roman" panose="02020603050405020304" pitchFamily="18" charset="0"/>
              </a:rPr>
              <a:t>CEPC Civil Engineering Design and Implemtation</a:t>
            </a:r>
            <a:endParaRPr kumimoji="1" lang="en-US" sz="2400" b="1" dirty="0">
              <a:solidFill>
                <a:srgbClr val="002060"/>
              </a:solidFill>
              <a:effectLst>
                <a:outerShdw blurRad="38100" dist="38100" dir="2700000" algn="tl">
                  <a:srgbClr val="000000">
                    <a:alpha val="43137"/>
                  </a:srgbClr>
                </a:outerShdw>
              </a:effectLst>
              <a:ea typeface="黑体" panose="02010609060101010101" pitchFamily="2" charset="-122"/>
              <a:cs typeface="Times New Roman" panose="02020603050405020304" pitchFamily="18" charset="0"/>
            </a:endParaRPr>
          </a:p>
        </p:txBody>
      </p:sp>
      <p:pic>
        <p:nvPicPr>
          <p:cNvPr id="25" name="图片 24"/>
          <p:cNvPicPr>
            <a:picLocks noChangeAspect="1"/>
          </p:cNvPicPr>
          <p:nvPr/>
        </p:nvPicPr>
        <p:blipFill rotWithShape="1">
          <a:blip r:embed="rId2" cstate="print">
            <a:extLst>
              <a:ext uri="{28A0092B-C50C-407E-A947-70E740481C1C}">
                <a14:useLocalDpi xmlns:a14="http://schemas.microsoft.com/office/drawing/2010/main" val="0"/>
              </a:ext>
            </a:extLst>
          </a:blip>
          <a:srcRect t="5953" b="27083"/>
          <a:stretch>
            <a:fillRect/>
          </a:stretch>
        </p:blipFill>
        <p:spPr bwMode="auto">
          <a:xfrm>
            <a:off x="200025" y="1178560"/>
            <a:ext cx="4068445" cy="1816735"/>
          </a:xfrm>
          <a:prstGeom prst="rect">
            <a:avLst/>
          </a:prstGeom>
          <a:ln>
            <a:noFill/>
          </a:ln>
        </p:spPr>
      </p:pic>
      <p:pic>
        <p:nvPicPr>
          <p:cNvPr id="36" name="图片 35"/>
          <p:cNvPicPr>
            <a:picLocks noChangeAspect="1"/>
          </p:cNvPicPr>
          <p:nvPr/>
        </p:nvPicPr>
        <p:blipFill rotWithShape="1">
          <a:blip r:embed="rId3" cstate="print">
            <a:extLst>
              <a:ext uri="{28A0092B-C50C-407E-A947-70E740481C1C}">
                <a14:useLocalDpi xmlns:a14="http://schemas.microsoft.com/office/drawing/2010/main" val="0"/>
              </a:ext>
            </a:extLst>
          </a:blip>
          <a:srcRect l="1323" t="6200" r="2426" b="4514"/>
          <a:stretch>
            <a:fillRect/>
          </a:stretch>
        </p:blipFill>
        <p:spPr bwMode="auto">
          <a:xfrm>
            <a:off x="5128260" y="1083310"/>
            <a:ext cx="3284220" cy="2007235"/>
          </a:xfrm>
          <a:prstGeom prst="rect">
            <a:avLst/>
          </a:prstGeom>
          <a:ln>
            <a:noFill/>
          </a:ln>
        </p:spPr>
      </p:pic>
      <p:sp>
        <p:nvSpPr>
          <p:cNvPr id="2" name="矩形 6"/>
          <p:cNvSpPr>
            <a:spLocks noChangeArrowheads="1"/>
          </p:cNvSpPr>
          <p:nvPr/>
        </p:nvSpPr>
        <p:spPr bwMode="auto">
          <a:xfrm>
            <a:off x="4906116" y="1417901"/>
            <a:ext cx="2497341" cy="1337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algn="ctr">
              <a:lnSpc>
                <a:spcPct val="150000"/>
              </a:lnSpc>
              <a:defRPr/>
            </a:pPr>
            <a:r>
              <a:rPr kumimoji="1" lang="en-US" altLang="zh-CN" sz="2700" dirty="0" smtClean="0">
                <a:latin typeface="黑体" panose="02010609060101010101" pitchFamily="2" charset="-122"/>
                <a:ea typeface="黑体" panose="02010609060101010101" pitchFamily="2" charset="-122"/>
                <a:cs typeface="Arial" panose="020B0604020202020204" pitchFamily="34" charset="0"/>
              </a:rPr>
              <a:t>IP2 / IP4--SCRF region</a:t>
            </a:r>
            <a:endParaRPr kumimoji="1" lang="zh-CN" altLang="zh-CN" sz="2700" dirty="0">
              <a:latin typeface="Arial" panose="020B0604020202020204" pitchFamily="34" charset="0"/>
              <a:ea typeface="黑体" panose="02010609060101010101" pitchFamily="2" charset="-122"/>
              <a:cs typeface="Arial" panose="020B0604020202020204" pitchFamily="34" charset="0"/>
            </a:endParaRPr>
          </a:p>
        </p:txBody>
      </p:sp>
      <p:pic>
        <p:nvPicPr>
          <p:cNvPr id="13" name="图片 12"/>
          <p:cNvPicPr>
            <a:picLocks noChangeAspect="1"/>
          </p:cNvPicPr>
          <p:nvPr/>
        </p:nvPicPr>
        <p:blipFill>
          <a:blip r:embed="rId4"/>
          <a:stretch>
            <a:fillRect/>
          </a:stretch>
        </p:blipFill>
        <p:spPr>
          <a:xfrm>
            <a:off x="5605780" y="3478530"/>
            <a:ext cx="3501390" cy="1886585"/>
          </a:xfrm>
          <a:prstGeom prst="rect">
            <a:avLst/>
          </a:prstGeom>
        </p:spPr>
      </p:pic>
      <p:pic>
        <p:nvPicPr>
          <p:cNvPr id="3" name="图片 2"/>
          <p:cNvPicPr>
            <a:picLocks noChangeAspect="1"/>
          </p:cNvPicPr>
          <p:nvPr/>
        </p:nvPicPr>
        <p:blipFill>
          <a:blip r:embed="rId5"/>
          <a:stretch>
            <a:fillRect/>
          </a:stretch>
        </p:blipFill>
        <p:spPr>
          <a:xfrm>
            <a:off x="95885" y="3478530"/>
            <a:ext cx="2270760" cy="2002790"/>
          </a:xfrm>
          <a:prstGeom prst="rect">
            <a:avLst/>
          </a:prstGeom>
        </p:spPr>
      </p:pic>
      <p:pic>
        <p:nvPicPr>
          <p:cNvPr id="4" name="图片 3"/>
          <p:cNvPicPr>
            <a:picLocks noChangeAspect="1"/>
          </p:cNvPicPr>
          <p:nvPr/>
        </p:nvPicPr>
        <p:blipFill>
          <a:blip r:embed="rId6"/>
          <a:stretch>
            <a:fillRect/>
          </a:stretch>
        </p:blipFill>
        <p:spPr>
          <a:xfrm>
            <a:off x="2366645" y="3614420"/>
            <a:ext cx="3335655" cy="1731010"/>
          </a:xfrm>
          <a:prstGeom prst="rect">
            <a:avLst/>
          </a:prstGeom>
        </p:spPr>
      </p:pic>
      <p:sp>
        <p:nvSpPr>
          <p:cNvPr id="5" name="文本框 4"/>
          <p:cNvSpPr txBox="1"/>
          <p:nvPr/>
        </p:nvSpPr>
        <p:spPr>
          <a:xfrm>
            <a:off x="297180" y="5608320"/>
            <a:ext cx="2895600" cy="398780"/>
          </a:xfrm>
          <a:prstGeom prst="rect">
            <a:avLst/>
          </a:prstGeom>
          <a:noFill/>
        </p:spPr>
        <p:txBody>
          <a:bodyPr wrap="square" rtlCol="0">
            <a:spAutoFit/>
          </a:bodyPr>
          <a:p>
            <a:pPr algn="l"/>
            <a:r>
              <a:rPr lang="en-US" altLang="zh-CN" sz="2000"/>
              <a:t>d</a:t>
            </a:r>
            <a:r>
              <a:rPr lang="en-US" altLang="zh-CN" sz="1600">
                <a:solidFill>
                  <a:srgbClr val="002060"/>
                </a:solidFill>
              </a:rPr>
              <a:t>CEPC-SppC tunnel</a:t>
            </a:r>
            <a:endParaRPr lang="en-US" altLang="zh-CN" sz="1600">
              <a:solidFill>
                <a:srgbClr val="002060"/>
              </a:solidFill>
            </a:endParaRPr>
          </a:p>
        </p:txBody>
      </p:sp>
      <p:sp>
        <p:nvSpPr>
          <p:cNvPr id="7" name="文本框 6"/>
          <p:cNvSpPr txBox="1"/>
          <p:nvPr/>
        </p:nvSpPr>
        <p:spPr>
          <a:xfrm>
            <a:off x="2937510" y="5608320"/>
            <a:ext cx="2895600" cy="398780"/>
          </a:xfrm>
          <a:prstGeom prst="rect">
            <a:avLst/>
          </a:prstGeom>
          <a:noFill/>
        </p:spPr>
        <p:txBody>
          <a:bodyPr wrap="square" rtlCol="0">
            <a:spAutoFit/>
          </a:bodyPr>
          <a:p>
            <a:pPr algn="l"/>
            <a:r>
              <a:rPr lang="en-US" altLang="zh-CN" sz="2000"/>
              <a:t>d</a:t>
            </a:r>
            <a:r>
              <a:rPr lang="en-US" altLang="zh-CN" sz="1600">
                <a:solidFill>
                  <a:srgbClr val="002060"/>
                </a:solidFill>
              </a:rPr>
              <a:t>CEPC Detector Hall</a:t>
            </a:r>
            <a:endParaRPr lang="en-US" altLang="zh-CN" sz="1600">
              <a:solidFill>
                <a:srgbClr val="002060"/>
              </a:solidFill>
            </a:endParaRPr>
          </a:p>
        </p:txBody>
      </p:sp>
      <p:sp>
        <p:nvSpPr>
          <p:cNvPr id="8" name="文本框 7"/>
          <p:cNvSpPr txBox="1"/>
          <p:nvPr/>
        </p:nvSpPr>
        <p:spPr>
          <a:xfrm>
            <a:off x="6308090" y="5608320"/>
            <a:ext cx="2895600" cy="398780"/>
          </a:xfrm>
          <a:prstGeom prst="rect">
            <a:avLst/>
          </a:prstGeom>
          <a:noFill/>
        </p:spPr>
        <p:txBody>
          <a:bodyPr wrap="square" rtlCol="0">
            <a:spAutoFit/>
          </a:bodyPr>
          <a:p>
            <a:pPr algn="l"/>
            <a:r>
              <a:rPr lang="en-US" altLang="zh-CN" sz="2000"/>
              <a:t>d</a:t>
            </a:r>
            <a:r>
              <a:rPr lang="en-US" altLang="zh-CN" sz="1600">
                <a:solidFill>
                  <a:srgbClr val="002060"/>
                </a:solidFill>
              </a:rPr>
              <a:t>CEPC SCRF Gallary</a:t>
            </a:r>
            <a:endParaRPr lang="en-US" altLang="zh-CN" sz="1600">
              <a:solidFill>
                <a:srgbClr val="002060"/>
              </a:solidFill>
            </a:endParaRPr>
          </a:p>
        </p:txBody>
      </p:sp>
      <p:sp>
        <p:nvSpPr>
          <p:cNvPr id="9" name="文本框 8"/>
          <p:cNvSpPr txBox="1"/>
          <p:nvPr/>
        </p:nvSpPr>
        <p:spPr>
          <a:xfrm>
            <a:off x="5408295" y="684530"/>
            <a:ext cx="2895600" cy="398780"/>
          </a:xfrm>
          <a:prstGeom prst="rect">
            <a:avLst/>
          </a:prstGeom>
          <a:noFill/>
        </p:spPr>
        <p:txBody>
          <a:bodyPr wrap="square" rtlCol="0">
            <a:spAutoFit/>
          </a:bodyPr>
          <a:p>
            <a:pPr algn="l"/>
            <a:r>
              <a:rPr lang="en-US" altLang="zh-CN" sz="2000"/>
              <a:t>d</a:t>
            </a:r>
            <a:r>
              <a:rPr lang="en-US" altLang="zh-CN" sz="1600">
                <a:solidFill>
                  <a:srgbClr val="002060"/>
                </a:solidFill>
              </a:rPr>
              <a:t>CEPC Injection Region</a:t>
            </a:r>
            <a:endParaRPr lang="en-US" altLang="zh-CN" sz="1600">
              <a:solidFill>
                <a:srgbClr val="002060"/>
              </a:solidFill>
            </a:endParaRPr>
          </a:p>
        </p:txBody>
      </p:sp>
      <p:sp>
        <p:nvSpPr>
          <p:cNvPr id="10" name="文本框 9"/>
          <p:cNvSpPr txBox="1"/>
          <p:nvPr/>
        </p:nvSpPr>
        <p:spPr>
          <a:xfrm>
            <a:off x="1078865" y="684530"/>
            <a:ext cx="2895600" cy="398780"/>
          </a:xfrm>
          <a:prstGeom prst="rect">
            <a:avLst/>
          </a:prstGeom>
          <a:noFill/>
        </p:spPr>
        <p:txBody>
          <a:bodyPr wrap="square" rtlCol="0">
            <a:spAutoFit/>
          </a:bodyPr>
          <a:p>
            <a:pPr algn="l"/>
            <a:r>
              <a:rPr lang="en-US" altLang="zh-CN" sz="2000"/>
              <a:t>d</a:t>
            </a:r>
            <a:r>
              <a:rPr lang="en-US" altLang="zh-CN" sz="1600">
                <a:solidFill>
                  <a:srgbClr val="002060"/>
                </a:solidFill>
              </a:rPr>
              <a:t>CEPC Interaction Region</a:t>
            </a:r>
            <a:endParaRPr lang="en-US" altLang="zh-CN" sz="1600">
              <a:solidFill>
                <a:srgbClr val="002060"/>
              </a:solidFill>
            </a:endParaRPr>
          </a:p>
        </p:txBody>
      </p:sp>
    </p:spTree>
  </p:cSld>
  <p:clrMapOvr>
    <a:masterClrMapping/>
  </p:clrMapOvr>
  <p:transition spd="slow">
    <p:wheel spokes="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p:cNvSpPr>
          <p:nvPr>
            <p:ph type="title"/>
          </p:nvPr>
        </p:nvSpPr>
        <p:spPr>
          <a:xfrm>
            <a:off x="1350010" y="537845"/>
            <a:ext cx="6949440" cy="648970"/>
          </a:xfrm>
        </p:spPr>
        <p:txBody>
          <a:bodyPr wrap="square" lIns="68580" tIns="34290" rIns="68580" bIns="34290" anchor="ctr"/>
          <a:lstStyle/>
          <a:p>
            <a:r>
              <a:rPr lang="en-US" altLang="zh-CN" sz="2800" b="1" dirty="0">
                <a:solidFill>
                  <a:srgbClr val="002060"/>
                </a:solidFill>
              </a:rPr>
              <a:t>CEPC CDR Accelerator Chain and Systems</a:t>
            </a:r>
            <a:endParaRPr lang="en-US" altLang="zh-CN" sz="2800" b="1" dirty="0">
              <a:solidFill>
                <a:srgbClr val="002060"/>
              </a:solidFill>
            </a:endParaRPr>
          </a:p>
        </p:txBody>
      </p:sp>
      <p:sp>
        <p:nvSpPr>
          <p:cNvPr id="11266" name="矩形 17"/>
          <p:cNvSpPr/>
          <p:nvPr/>
        </p:nvSpPr>
        <p:spPr>
          <a:xfrm>
            <a:off x="1118830" y="3103960"/>
            <a:ext cx="3230880" cy="783590"/>
          </a:xfrm>
          <a:prstGeom prst="rect">
            <a:avLst/>
          </a:prstGeom>
          <a:noFill/>
          <a:ln w="9525" cap="flat" cmpd="sng">
            <a:solidFill>
              <a:schemeClr val="tx2"/>
            </a:solidFill>
            <a:prstDash val="solid"/>
            <a:round/>
            <a:headEnd type="none" w="med" len="med"/>
            <a:tailEnd type="none" w="med" len="med"/>
          </a:ln>
        </p:spPr>
        <p:txBody>
          <a:bodyPr wrap="none" anchor="t">
            <a:spAutoFit/>
          </a:bodyPr>
          <a:lstStyle/>
          <a:p>
            <a:pPr lvl="0" indent="0"/>
            <a:r>
              <a:rPr lang="en-US" altLang="en-US" sz="1500" b="1" dirty="0">
                <a:solidFill>
                  <a:srgbClr val="000000"/>
                </a:solidFill>
                <a:latin typeface="Arial" panose="020B0604020202020204" pitchFamily="34" charset="0"/>
                <a:ea typeface="宋体" panose="02010600030101010101" pitchFamily="2" charset="-122"/>
              </a:rPr>
              <a:t>Three rings in the sane channel</a:t>
            </a:r>
            <a:r>
              <a:rPr lang="zh-CN" altLang="en-US" sz="1500" b="1" dirty="0">
                <a:solidFill>
                  <a:srgbClr val="000000"/>
                </a:solidFill>
                <a:latin typeface="Arial" panose="020B0604020202020204" pitchFamily="34" charset="0"/>
                <a:ea typeface="宋体" panose="02010600030101010101" pitchFamily="2" charset="-122"/>
              </a:rPr>
              <a:t>：</a:t>
            </a:r>
            <a:endParaRPr lang="en-US" altLang="zh-CN" sz="1500" b="1" dirty="0">
              <a:solidFill>
                <a:srgbClr val="000000"/>
              </a:solidFill>
              <a:latin typeface="Arial" panose="020B0604020202020204" pitchFamily="34" charset="0"/>
              <a:ea typeface="宋体" panose="02010600030101010101" pitchFamily="2" charset="-122"/>
            </a:endParaRPr>
          </a:p>
          <a:p>
            <a:pPr marL="539750" lvl="1" indent="-285750" eaLnBrk="1" hangingPunct="1">
              <a:buFont typeface="Wingdings" panose="05000000000000000000" pitchFamily="2" charset="2"/>
              <a:buChar char="Ø"/>
            </a:pPr>
            <a:r>
              <a:rPr lang="en-US" altLang="zh-CN" sz="1500" b="1" dirty="0">
                <a:solidFill>
                  <a:srgbClr val="000000"/>
                </a:solidFill>
                <a:latin typeface="Arial" panose="020B0604020202020204" pitchFamily="34" charset="0"/>
                <a:ea typeface="宋体" panose="02010600030101010101" pitchFamily="2" charset="-122"/>
              </a:rPr>
              <a:t>CEPC &amp; booster</a:t>
            </a:r>
            <a:endParaRPr lang="en-US" altLang="zh-CN" sz="1500" b="1" dirty="0">
              <a:solidFill>
                <a:srgbClr val="000000"/>
              </a:solidFill>
              <a:latin typeface="Arial" panose="020B0604020202020204" pitchFamily="34" charset="0"/>
              <a:ea typeface="宋体" panose="02010600030101010101" pitchFamily="2" charset="-122"/>
            </a:endParaRPr>
          </a:p>
          <a:p>
            <a:pPr marL="539750" lvl="1" indent="-285750" eaLnBrk="1" hangingPunct="1">
              <a:buFont typeface="Wingdings" panose="05000000000000000000" pitchFamily="2" charset="2"/>
              <a:buChar char="Ø"/>
            </a:pPr>
            <a:r>
              <a:rPr lang="en-US" altLang="zh-CN" sz="1500" b="1" dirty="0">
                <a:solidFill>
                  <a:srgbClr val="000000"/>
                </a:solidFill>
                <a:latin typeface="Arial" panose="020B0604020202020204" pitchFamily="34" charset="0"/>
                <a:ea typeface="宋体" panose="02010600030101010101" pitchFamily="2" charset="-122"/>
              </a:rPr>
              <a:t>SppC</a:t>
            </a:r>
            <a:endParaRPr lang="en-US" altLang="zh-CN" sz="1500" b="1" dirty="0">
              <a:solidFill>
                <a:srgbClr val="000000"/>
              </a:solidFill>
              <a:latin typeface="Arial" panose="020B0604020202020204" pitchFamily="34" charset="0"/>
              <a:ea typeface="宋体" panose="02010600030101010101" pitchFamily="2" charset="-122"/>
            </a:endParaRPr>
          </a:p>
        </p:txBody>
      </p:sp>
      <p:grpSp>
        <p:nvGrpSpPr>
          <p:cNvPr id="11267" name="组合 23"/>
          <p:cNvGrpSpPr/>
          <p:nvPr/>
        </p:nvGrpSpPr>
        <p:grpSpPr>
          <a:xfrm>
            <a:off x="1579245" y="1463516"/>
            <a:ext cx="6530657" cy="4197347"/>
            <a:chOff x="902433" y="1353329"/>
            <a:chExt cx="8708421" cy="5597255"/>
          </a:xfrm>
        </p:grpSpPr>
        <p:grpSp>
          <p:nvGrpSpPr>
            <p:cNvPr id="11268" name="组合 15"/>
            <p:cNvGrpSpPr/>
            <p:nvPr/>
          </p:nvGrpSpPr>
          <p:grpSpPr>
            <a:xfrm>
              <a:off x="7388130" y="1553404"/>
              <a:ext cx="2222724" cy="1392096"/>
              <a:chOff x="7388130" y="1553404"/>
              <a:chExt cx="2222724" cy="1392096"/>
            </a:xfrm>
          </p:grpSpPr>
          <p:sp>
            <p:nvSpPr>
              <p:cNvPr id="11269" name="TextBox 20"/>
              <p:cNvSpPr txBox="1"/>
              <p:nvPr/>
            </p:nvSpPr>
            <p:spPr>
              <a:xfrm>
                <a:off x="7388130" y="1553404"/>
                <a:ext cx="2222724" cy="737551"/>
              </a:xfrm>
              <a:prstGeom prst="rect">
                <a:avLst/>
              </a:prstGeom>
              <a:noFill/>
              <a:ln w="9525">
                <a:noFill/>
              </a:ln>
            </p:spPr>
            <p:txBody>
              <a:bodyPr wrap="square" anchor="t">
                <a:spAutoFit/>
              </a:bodyPr>
              <a:lstStyle/>
              <a:p>
                <a:pPr lvl="0" indent="0"/>
                <a:r>
                  <a:rPr lang="en-US" altLang="zh-CN" sz="1500" b="1" dirty="0">
                    <a:solidFill>
                      <a:srgbClr val="C00000"/>
                    </a:solidFill>
                    <a:latin typeface="Arial" panose="020B0604020202020204" pitchFamily="34" charset="0"/>
                    <a:ea typeface="宋体" panose="02010600030101010101" pitchFamily="2" charset="-122"/>
                  </a:rPr>
                  <a:t>Energy Ramp </a:t>
                </a:r>
                <a:endParaRPr lang="en-US" altLang="zh-CN" sz="1500" b="1" dirty="0">
                  <a:solidFill>
                    <a:srgbClr val="C00000"/>
                  </a:solidFill>
                  <a:latin typeface="Arial" panose="020B0604020202020204" pitchFamily="34" charset="0"/>
                  <a:ea typeface="宋体" panose="02010600030101010101" pitchFamily="2" charset="-122"/>
                </a:endParaRPr>
              </a:p>
              <a:p>
                <a:pPr lvl="0" indent="0"/>
                <a:r>
                  <a:rPr lang="en-US" altLang="zh-CN" sz="1500" b="1" dirty="0">
                    <a:solidFill>
                      <a:srgbClr val="C00000"/>
                    </a:solidFill>
                    <a:latin typeface="Arial" panose="020B0604020202020204" pitchFamily="34" charset="0"/>
                    <a:ea typeface="宋体" panose="02010600030101010101" pitchFamily="2" charset="-122"/>
                  </a:rPr>
                  <a:t>10 -&gt;45/120GeV</a:t>
                </a:r>
                <a:endParaRPr lang="zh-CN" altLang="en-US" sz="1500" b="1" dirty="0">
                  <a:solidFill>
                    <a:srgbClr val="C00000"/>
                  </a:solidFill>
                  <a:latin typeface="Arial" panose="020B0604020202020204" pitchFamily="34" charset="0"/>
                  <a:ea typeface="宋体" panose="02010600030101010101" pitchFamily="2" charset="-122"/>
                </a:endParaRPr>
              </a:p>
            </p:txBody>
          </p:sp>
          <p:sp>
            <p:nvSpPr>
              <p:cNvPr id="19" name="下弧形箭头 18"/>
              <p:cNvSpPr/>
              <p:nvPr/>
            </p:nvSpPr>
            <p:spPr>
              <a:xfrm rot="-2400000">
                <a:off x="7953232" y="2591438"/>
                <a:ext cx="995463" cy="35406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1">
                  <a:ln>
                    <a:noFill/>
                  </a:ln>
                  <a:solidFill>
                    <a:prstClr val="black"/>
                  </a:solidFill>
                  <a:effectLst/>
                  <a:uLnTx/>
                  <a:uFillTx/>
                  <a:latin typeface="+mn-lt"/>
                  <a:ea typeface="+mn-ea"/>
                  <a:cs typeface="+mn-cs"/>
                </a:endParaRPr>
              </a:p>
            </p:txBody>
          </p:sp>
        </p:grpSp>
        <p:grpSp>
          <p:nvGrpSpPr>
            <p:cNvPr id="11271" name="组合 22"/>
            <p:cNvGrpSpPr/>
            <p:nvPr/>
          </p:nvGrpSpPr>
          <p:grpSpPr>
            <a:xfrm>
              <a:off x="902433" y="1353329"/>
              <a:ext cx="6705325" cy="5597255"/>
              <a:chOff x="902433" y="1353329"/>
              <a:chExt cx="6705325" cy="5597255"/>
            </a:xfrm>
          </p:grpSpPr>
          <p:sp>
            <p:nvSpPr>
              <p:cNvPr id="3" name="矩形 2"/>
              <p:cNvSpPr/>
              <p:nvPr/>
            </p:nvSpPr>
            <p:spPr>
              <a:xfrm>
                <a:off x="902433" y="2205620"/>
                <a:ext cx="2664094" cy="6477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500" b="1" i="0" u="none" strike="noStrike" kern="1200" cap="none" spc="0" normalizeH="0" baseline="0" noProof="1" smtClean="0">
                    <a:ln>
                      <a:noFill/>
                    </a:ln>
                    <a:solidFill>
                      <a:schemeClr val="tx1"/>
                    </a:solidFill>
                    <a:effectLst/>
                    <a:uLnTx/>
                    <a:uFillTx/>
                    <a:latin typeface="+mn-lt"/>
                    <a:ea typeface="+mn-ea"/>
                    <a:cs typeface="+mn-cs"/>
                  </a:rPr>
                  <a:t>1) Injector</a:t>
                </a:r>
                <a:endParaRPr kumimoji="0" lang="en-US" altLang="zh-CN" sz="1500" b="1" i="0" u="none" strike="noStrike" kern="1200" cap="none" spc="0" normalizeH="0" baseline="0" noProof="1" smtClean="0">
                  <a:ln>
                    <a:noFill/>
                  </a:ln>
                  <a:solidFill>
                    <a:schemeClr val="tx1"/>
                  </a:solidFill>
                  <a:effectLst/>
                  <a:uLnTx/>
                  <a:uFillTx/>
                  <a:latin typeface="+mn-lt"/>
                  <a:ea typeface="+mn-ea"/>
                  <a:cs typeface="+mn-cs"/>
                </a:endParaRPr>
              </a:p>
            </p:txBody>
          </p:sp>
          <p:sp>
            <p:nvSpPr>
              <p:cNvPr id="4" name="同心圆 3"/>
              <p:cNvSpPr/>
              <p:nvPr/>
            </p:nvSpPr>
            <p:spPr>
              <a:xfrm>
                <a:off x="5088141" y="1353329"/>
                <a:ext cx="2519617" cy="2592755"/>
              </a:xfrm>
              <a:prstGeom prst="donut">
                <a:avLst>
                  <a:gd name="adj" fmla="val 1320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1">
                  <a:ln>
                    <a:noFill/>
                  </a:ln>
                  <a:solidFill>
                    <a:srgbClr val="000000"/>
                  </a:solidFill>
                  <a:effectLst/>
                  <a:uLnTx/>
                  <a:uFillTx/>
                  <a:latin typeface="+mn-lt"/>
                  <a:ea typeface="+mn-ea"/>
                  <a:cs typeface="+mn-cs"/>
                </a:endParaRPr>
              </a:p>
            </p:txBody>
          </p:sp>
          <p:sp>
            <p:nvSpPr>
              <p:cNvPr id="5" name="同心圆 4"/>
              <p:cNvSpPr/>
              <p:nvPr/>
            </p:nvSpPr>
            <p:spPr>
              <a:xfrm>
                <a:off x="3060064" y="4220443"/>
                <a:ext cx="2519616" cy="2592754"/>
              </a:xfrm>
              <a:prstGeom prst="donut">
                <a:avLst>
                  <a:gd name="adj" fmla="val 1320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1">
                  <a:ln>
                    <a:noFill/>
                  </a:ln>
                  <a:solidFill>
                    <a:srgbClr val="000000"/>
                  </a:solidFill>
                  <a:effectLst/>
                  <a:uLnTx/>
                  <a:uFillTx/>
                  <a:latin typeface="+mn-lt"/>
                  <a:ea typeface="+mn-ea"/>
                  <a:cs typeface="+mn-cs"/>
                </a:endParaRPr>
              </a:p>
            </p:txBody>
          </p:sp>
          <p:sp>
            <p:nvSpPr>
              <p:cNvPr id="11275" name="TextBox 5"/>
              <p:cNvSpPr txBox="1"/>
              <p:nvPr/>
            </p:nvSpPr>
            <p:spPr>
              <a:xfrm>
                <a:off x="5579045" y="2312950"/>
                <a:ext cx="1684825" cy="429321"/>
              </a:xfrm>
              <a:prstGeom prst="rect">
                <a:avLst/>
              </a:prstGeom>
              <a:noFill/>
              <a:ln w="9525">
                <a:noFill/>
              </a:ln>
            </p:spPr>
            <p:txBody>
              <a:bodyPr wrap="square" anchor="t">
                <a:spAutoFit/>
              </a:bodyPr>
              <a:lstStyle/>
              <a:p>
                <a:pPr lvl="0" indent="0"/>
                <a:r>
                  <a:rPr lang="en-US" altLang="zh-CN" sz="1500" b="1" dirty="0">
                    <a:solidFill>
                      <a:srgbClr val="000000"/>
                    </a:solidFill>
                    <a:latin typeface="Arial" panose="020B0604020202020204" pitchFamily="34" charset="0"/>
                    <a:ea typeface="宋体" panose="02010600030101010101" pitchFamily="2" charset="-122"/>
                  </a:rPr>
                  <a:t>2) Booster</a:t>
                </a:r>
                <a:endParaRPr lang="en-US" altLang="zh-CN" sz="1500" b="1" dirty="0">
                  <a:solidFill>
                    <a:srgbClr val="000000"/>
                  </a:solidFill>
                  <a:latin typeface="Arial" panose="020B0604020202020204" pitchFamily="34" charset="0"/>
                  <a:ea typeface="宋体" panose="02010600030101010101" pitchFamily="2" charset="-122"/>
                </a:endParaRPr>
              </a:p>
            </p:txBody>
          </p:sp>
          <p:sp>
            <p:nvSpPr>
              <p:cNvPr id="11276" name="TextBox 6"/>
              <p:cNvSpPr txBox="1"/>
              <p:nvPr/>
            </p:nvSpPr>
            <p:spPr>
              <a:xfrm>
                <a:off x="3456449" y="5129785"/>
                <a:ext cx="1768018" cy="429321"/>
              </a:xfrm>
              <a:prstGeom prst="rect">
                <a:avLst/>
              </a:prstGeom>
              <a:noFill/>
              <a:ln w="9525">
                <a:noFill/>
              </a:ln>
            </p:spPr>
            <p:txBody>
              <a:bodyPr wrap="square" anchor="t">
                <a:spAutoFit/>
              </a:bodyPr>
              <a:lstStyle/>
              <a:p>
                <a:pPr lvl="0" indent="0"/>
                <a:r>
                  <a:rPr lang="en-US" altLang="zh-CN" sz="1500" b="1" dirty="0">
                    <a:solidFill>
                      <a:srgbClr val="000000"/>
                    </a:solidFill>
                    <a:latin typeface="Arial" panose="020B0604020202020204" pitchFamily="34" charset="0"/>
                    <a:ea typeface="宋体" panose="02010600030101010101" pitchFamily="2" charset="-122"/>
                  </a:rPr>
                  <a:t>3) Main Ring</a:t>
                </a:r>
                <a:endParaRPr lang="en-US" altLang="zh-CN" sz="1500" b="1" dirty="0">
                  <a:solidFill>
                    <a:srgbClr val="000000"/>
                  </a:solidFill>
                  <a:latin typeface="Arial" panose="020B0604020202020204" pitchFamily="34" charset="0"/>
                  <a:ea typeface="宋体" panose="02010600030101010101" pitchFamily="2" charset="-122"/>
                </a:endParaRPr>
              </a:p>
            </p:txBody>
          </p:sp>
          <p:sp>
            <p:nvSpPr>
              <p:cNvPr id="8" name="右箭头 7"/>
              <p:cNvSpPr/>
              <p:nvPr/>
            </p:nvSpPr>
            <p:spPr>
              <a:xfrm>
                <a:off x="3565892" y="2205620"/>
                <a:ext cx="1547016" cy="201323"/>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1">
                  <a:ln>
                    <a:noFill/>
                  </a:ln>
                  <a:solidFill>
                    <a:srgbClr val="FFFFFF"/>
                  </a:solidFill>
                  <a:effectLst/>
                  <a:uLnTx/>
                  <a:uFillTx/>
                  <a:latin typeface="+mn-lt"/>
                  <a:ea typeface="+mn-ea"/>
                  <a:cs typeface="+mn-cs"/>
                </a:endParaRPr>
              </a:p>
            </p:txBody>
          </p:sp>
          <p:sp>
            <p:nvSpPr>
              <p:cNvPr id="9" name="右箭头 8"/>
              <p:cNvSpPr/>
              <p:nvPr/>
            </p:nvSpPr>
            <p:spPr>
              <a:xfrm>
                <a:off x="3566527" y="2681937"/>
                <a:ext cx="1543841" cy="231808"/>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1">
                  <a:ln>
                    <a:noFill/>
                  </a:ln>
                  <a:solidFill>
                    <a:srgbClr val="FFFFFF"/>
                  </a:solidFill>
                  <a:effectLst/>
                  <a:uLnTx/>
                  <a:uFillTx/>
                  <a:latin typeface="+mn-lt"/>
                  <a:ea typeface="+mn-ea"/>
                  <a:cs typeface="+mn-cs"/>
                </a:endParaRPr>
              </a:p>
            </p:txBody>
          </p:sp>
          <p:sp>
            <p:nvSpPr>
              <p:cNvPr id="11279" name="TextBox 9"/>
              <p:cNvSpPr txBox="1"/>
              <p:nvPr/>
            </p:nvSpPr>
            <p:spPr>
              <a:xfrm>
                <a:off x="3566729" y="1772816"/>
                <a:ext cx="1437319" cy="429321"/>
              </a:xfrm>
              <a:prstGeom prst="rect">
                <a:avLst/>
              </a:prstGeom>
              <a:noFill/>
              <a:ln w="9525">
                <a:noFill/>
              </a:ln>
            </p:spPr>
            <p:txBody>
              <a:bodyPr anchor="t">
                <a:spAutoFit/>
              </a:bodyPr>
              <a:lstStyle/>
              <a:p>
                <a:pPr lvl="0" indent="0"/>
                <a:r>
                  <a:rPr lang="en-US" altLang="zh-CN" sz="1500" b="1" dirty="0">
                    <a:solidFill>
                      <a:srgbClr val="00B050"/>
                    </a:solidFill>
                    <a:latin typeface="Arial" panose="020B0604020202020204" pitchFamily="34" charset="0"/>
                    <a:ea typeface="宋体" panose="02010600030101010101" pitchFamily="2" charset="-122"/>
                  </a:rPr>
                  <a:t>Electron</a:t>
                </a:r>
                <a:endParaRPr lang="zh-CN" altLang="en-US" sz="1500" b="1" dirty="0">
                  <a:solidFill>
                    <a:srgbClr val="00B050"/>
                  </a:solidFill>
                  <a:latin typeface="Arial" panose="020B0604020202020204" pitchFamily="34" charset="0"/>
                  <a:ea typeface="宋体" panose="02010600030101010101" pitchFamily="2" charset="-122"/>
                </a:endParaRPr>
              </a:p>
            </p:txBody>
          </p:sp>
          <p:sp>
            <p:nvSpPr>
              <p:cNvPr id="11280" name="TextBox 10"/>
              <p:cNvSpPr txBox="1"/>
              <p:nvPr/>
            </p:nvSpPr>
            <p:spPr>
              <a:xfrm>
                <a:off x="3601312" y="2898522"/>
                <a:ext cx="1437319" cy="429321"/>
              </a:xfrm>
              <a:prstGeom prst="rect">
                <a:avLst/>
              </a:prstGeom>
              <a:noFill/>
              <a:ln w="9525">
                <a:noFill/>
              </a:ln>
            </p:spPr>
            <p:txBody>
              <a:bodyPr anchor="t">
                <a:spAutoFit/>
              </a:bodyPr>
              <a:lstStyle/>
              <a:p>
                <a:pPr lvl="0" indent="0"/>
                <a:r>
                  <a:rPr lang="en-US" altLang="zh-CN" sz="1500" b="1" dirty="0">
                    <a:solidFill>
                      <a:srgbClr val="C00000"/>
                    </a:solidFill>
                    <a:latin typeface="Arial" panose="020B0604020202020204" pitchFamily="34" charset="0"/>
                    <a:ea typeface="宋体" panose="02010600030101010101" pitchFamily="2" charset="-122"/>
                  </a:rPr>
                  <a:t>Positron</a:t>
                </a:r>
                <a:endParaRPr lang="zh-CN" altLang="en-US" sz="1500" b="1" dirty="0">
                  <a:solidFill>
                    <a:srgbClr val="C00000"/>
                  </a:solidFill>
                  <a:latin typeface="Arial" panose="020B0604020202020204" pitchFamily="34" charset="0"/>
                  <a:ea typeface="宋体" panose="02010600030101010101" pitchFamily="2" charset="-122"/>
                </a:endParaRPr>
              </a:p>
            </p:txBody>
          </p:sp>
          <p:sp>
            <p:nvSpPr>
              <p:cNvPr id="11281" name="TextBox 11"/>
              <p:cNvSpPr txBox="1"/>
              <p:nvPr/>
            </p:nvSpPr>
            <p:spPr>
              <a:xfrm>
                <a:off x="1619672" y="1772816"/>
                <a:ext cx="1728192" cy="491136"/>
              </a:xfrm>
              <a:prstGeom prst="rect">
                <a:avLst/>
              </a:prstGeom>
              <a:noFill/>
              <a:ln w="9525">
                <a:noFill/>
              </a:ln>
            </p:spPr>
            <p:txBody>
              <a:bodyPr anchor="t">
                <a:spAutoFit/>
              </a:bodyPr>
              <a:lstStyle/>
              <a:p>
                <a:pPr lvl="0" indent="0"/>
                <a:r>
                  <a:rPr lang="en-US" altLang="zh-CN" sz="1800" b="1" dirty="0">
                    <a:solidFill>
                      <a:srgbClr val="C00000"/>
                    </a:solidFill>
                    <a:latin typeface="Arial" panose="020B0604020202020204" pitchFamily="34" charset="0"/>
                    <a:ea typeface="宋体" panose="02010600030101010101" pitchFamily="2" charset="-122"/>
                  </a:rPr>
                  <a:t>10 GeV</a:t>
                </a:r>
                <a:endParaRPr lang="zh-CN" altLang="en-US" sz="1800" b="1" dirty="0">
                  <a:solidFill>
                    <a:srgbClr val="C00000"/>
                  </a:solidFill>
                  <a:latin typeface="Arial" panose="020B0604020202020204" pitchFamily="34" charset="0"/>
                  <a:ea typeface="宋体" panose="02010600030101010101" pitchFamily="2" charset="-122"/>
                </a:endParaRPr>
              </a:p>
            </p:txBody>
          </p:sp>
          <p:sp>
            <p:nvSpPr>
              <p:cNvPr id="13" name="右箭头 12"/>
              <p:cNvSpPr/>
              <p:nvPr/>
            </p:nvSpPr>
            <p:spPr>
              <a:xfrm rot="6136886">
                <a:off x="4927752" y="4471943"/>
                <a:ext cx="1654409" cy="215922"/>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1">
                  <a:ln>
                    <a:noFill/>
                  </a:ln>
                  <a:solidFill>
                    <a:srgbClr val="FFFFFF"/>
                  </a:solidFill>
                  <a:effectLst/>
                  <a:uLnTx/>
                  <a:uFillTx/>
                  <a:latin typeface="+mn-lt"/>
                  <a:ea typeface="+mn-ea"/>
                  <a:cs typeface="+mn-cs"/>
                </a:endParaRPr>
              </a:p>
            </p:txBody>
          </p:sp>
          <p:sp>
            <p:nvSpPr>
              <p:cNvPr id="14" name="右箭头 13"/>
              <p:cNvSpPr/>
              <p:nvPr/>
            </p:nvSpPr>
            <p:spPr>
              <a:xfrm rot="9380224">
                <a:off x="3952329" y="3863840"/>
                <a:ext cx="1652754" cy="21593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1">
                  <a:ln>
                    <a:noFill/>
                  </a:ln>
                  <a:solidFill>
                    <a:srgbClr val="FFFFFF"/>
                  </a:solidFill>
                  <a:effectLst/>
                  <a:uLnTx/>
                  <a:uFillTx/>
                  <a:latin typeface="+mn-lt"/>
                  <a:ea typeface="+mn-ea"/>
                  <a:cs typeface="+mn-cs"/>
                </a:endParaRPr>
              </a:p>
            </p:txBody>
          </p:sp>
          <p:sp>
            <p:nvSpPr>
              <p:cNvPr id="11284" name="TextBox 18"/>
              <p:cNvSpPr txBox="1"/>
              <p:nvPr/>
            </p:nvSpPr>
            <p:spPr>
              <a:xfrm>
                <a:off x="5088319" y="6213033"/>
                <a:ext cx="1589153" cy="737551"/>
              </a:xfrm>
              <a:prstGeom prst="rect">
                <a:avLst/>
              </a:prstGeom>
              <a:noFill/>
              <a:ln w="9525">
                <a:noFill/>
              </a:ln>
            </p:spPr>
            <p:txBody>
              <a:bodyPr anchor="t">
                <a:spAutoFit/>
              </a:bodyPr>
              <a:lstStyle/>
              <a:p>
                <a:pPr lvl="0" indent="0"/>
                <a:r>
                  <a:rPr lang="en-US" altLang="zh-CN" sz="1500" b="1" dirty="0">
                    <a:solidFill>
                      <a:srgbClr val="C00000"/>
                    </a:solidFill>
                    <a:latin typeface="Arial" panose="020B0604020202020204" pitchFamily="34" charset="0"/>
                    <a:ea typeface="宋体" panose="02010600030101010101" pitchFamily="2" charset="-122"/>
                  </a:rPr>
                  <a:t>45/120 GeV</a:t>
                </a:r>
                <a:endParaRPr lang="zh-CN" altLang="en-US" sz="1500" b="1" dirty="0">
                  <a:solidFill>
                    <a:srgbClr val="C00000"/>
                  </a:solidFill>
                  <a:latin typeface="Arial" panose="020B0604020202020204" pitchFamily="34" charset="0"/>
                  <a:ea typeface="宋体" panose="02010600030101010101" pitchFamily="2" charset="-122"/>
                </a:endParaRPr>
              </a:p>
            </p:txBody>
          </p:sp>
        </p:grpSp>
      </p:grpSp>
      <p:pic>
        <p:nvPicPr>
          <p:cNvPr id="11286" name="图片 14"/>
          <p:cNvPicPr>
            <a:picLocks noChangeAspect="1"/>
          </p:cNvPicPr>
          <p:nvPr/>
        </p:nvPicPr>
        <p:blipFill>
          <a:blip r:embed="rId1"/>
          <a:srcRect r="2319"/>
          <a:stretch>
            <a:fillRect/>
          </a:stretch>
        </p:blipFill>
        <p:spPr>
          <a:xfrm>
            <a:off x="6349604" y="2790825"/>
            <a:ext cx="1527572" cy="1059656"/>
          </a:xfrm>
          <a:prstGeom prst="rect">
            <a:avLst/>
          </a:prstGeom>
          <a:noFill/>
          <a:ln w="9525">
            <a:noFill/>
          </a:ln>
        </p:spPr>
      </p:pic>
      <p:sp>
        <p:nvSpPr>
          <p:cNvPr id="11287" name="文本框 24"/>
          <p:cNvSpPr txBox="1"/>
          <p:nvPr/>
        </p:nvSpPr>
        <p:spPr>
          <a:xfrm>
            <a:off x="6584791" y="3780235"/>
            <a:ext cx="1389380" cy="229870"/>
          </a:xfrm>
          <a:prstGeom prst="rect">
            <a:avLst/>
          </a:prstGeom>
          <a:noFill/>
          <a:ln w="9525">
            <a:noFill/>
          </a:ln>
        </p:spPr>
        <p:txBody>
          <a:bodyPr wrap="none" anchor="t">
            <a:spAutoFit/>
          </a:bodyPr>
          <a:lstStyle/>
          <a:p>
            <a:pPr lvl="0" indent="0"/>
            <a:r>
              <a:rPr lang="en-US" altLang="zh-CN" sz="900" b="1" dirty="0">
                <a:solidFill>
                  <a:srgbClr val="FF0000"/>
                </a:solidFill>
                <a:latin typeface="Arial" panose="020B0604020202020204" pitchFamily="34" charset="0"/>
                <a:ea typeface="宋体" panose="02010600030101010101" pitchFamily="2" charset="-122"/>
                <a:sym typeface="Arial" panose="020B0604020202020204" pitchFamily="34" charset="0"/>
              </a:rPr>
              <a:t>Booster Cycle (0.1 Hz)</a:t>
            </a:r>
            <a:endParaRPr lang="zh-CN" altLang="en-US" sz="900" dirty="0">
              <a:latin typeface="Arial" panose="020B0604020202020204" pitchFamily="34" charset="0"/>
              <a:ea typeface="宋体" panose="02010600030101010101" pitchFamily="2" charset="-122"/>
            </a:endParaRPr>
          </a:p>
        </p:txBody>
      </p:sp>
      <p:sp>
        <p:nvSpPr>
          <p:cNvPr id="2" name="文本框 1"/>
          <p:cNvSpPr txBox="1"/>
          <p:nvPr/>
        </p:nvSpPr>
        <p:spPr>
          <a:xfrm>
            <a:off x="3694271" y="4617879"/>
            <a:ext cx="926465" cy="521970"/>
          </a:xfrm>
          <a:prstGeom prst="rect">
            <a:avLst/>
          </a:prstGeom>
          <a:noFill/>
        </p:spPr>
        <p:txBody>
          <a:bodyPr wrap="none" rtlCol="0">
            <a:spAutoFit/>
          </a:bodyPr>
          <a:p>
            <a:r>
              <a:rPr lang="en-US" altLang="zh-CN" sz="1400">
                <a:solidFill>
                  <a:schemeClr val="tx1"/>
                </a:solidFill>
              </a:rPr>
              <a:t>C=100km</a:t>
            </a:r>
            <a:endParaRPr lang="en-US" altLang="zh-CN" sz="1400">
              <a:solidFill>
                <a:schemeClr val="tx1"/>
              </a:solidFill>
            </a:endParaRPr>
          </a:p>
          <a:p>
            <a:r>
              <a:rPr lang="en-US" altLang="zh-CN" sz="1400">
                <a:solidFill>
                  <a:schemeClr val="tx1"/>
                </a:solidFill>
              </a:rPr>
              <a:t>2IP</a:t>
            </a:r>
            <a:endParaRPr lang="en-US" altLang="zh-CN" sz="1400">
              <a:solidFill>
                <a:schemeClr val="tx1"/>
              </a:solidFill>
            </a:endParaRPr>
          </a:p>
        </p:txBody>
      </p:sp>
      <p:pic>
        <p:nvPicPr>
          <p:cNvPr id="6" name="图片 5"/>
          <p:cNvPicPr>
            <a:picLocks noChangeAspect="1"/>
          </p:cNvPicPr>
          <p:nvPr/>
        </p:nvPicPr>
        <p:blipFill>
          <a:blip r:embed="rId2"/>
          <a:stretch>
            <a:fillRect/>
          </a:stretch>
        </p:blipFill>
        <p:spPr>
          <a:xfrm>
            <a:off x="1350010" y="4505325"/>
            <a:ext cx="2080260" cy="1835150"/>
          </a:xfrm>
          <a:prstGeom prst="rect">
            <a:avLst/>
          </a:prstGeom>
        </p:spPr>
      </p:pic>
      <p:sp>
        <p:nvSpPr>
          <p:cNvPr id="7" name="文本框 6"/>
          <p:cNvSpPr txBox="1"/>
          <p:nvPr/>
        </p:nvSpPr>
        <p:spPr>
          <a:xfrm>
            <a:off x="96044" y="4186873"/>
            <a:ext cx="1604645" cy="1599565"/>
          </a:xfrm>
          <a:prstGeom prst="rect">
            <a:avLst/>
          </a:prstGeom>
          <a:noFill/>
        </p:spPr>
        <p:txBody>
          <a:bodyPr wrap="none" rtlCol="0">
            <a:spAutoFit/>
          </a:bodyPr>
          <a:p>
            <a:pPr algn="l"/>
            <a:r>
              <a:rPr lang="en-US" altLang="zh-CN" sz="1400" b="1">
                <a:solidFill>
                  <a:srgbClr val="FF0000"/>
                </a:solidFill>
                <a:latin typeface="Calibri" panose="020F0502020204030204" charset="0"/>
              </a:rPr>
              <a:t>The key systems of </a:t>
            </a:r>
            <a:endParaRPr lang="en-US" altLang="zh-CN" sz="1400" b="1">
              <a:solidFill>
                <a:srgbClr val="FF0000"/>
              </a:solidFill>
              <a:latin typeface="Calibri" panose="020F0502020204030204" charset="0"/>
            </a:endParaRPr>
          </a:p>
          <a:p>
            <a:pPr algn="l"/>
            <a:r>
              <a:rPr lang="en-US" altLang="zh-CN" sz="1400" b="1">
                <a:solidFill>
                  <a:srgbClr val="FF0000"/>
                </a:solidFill>
                <a:latin typeface="Calibri" panose="020F0502020204030204" charset="0"/>
              </a:rPr>
              <a:t>CEPC:</a:t>
            </a:r>
            <a:endParaRPr lang="en-US" altLang="zh-CN" sz="1400" b="1">
              <a:solidFill>
                <a:srgbClr val="FF0000"/>
              </a:solidFill>
              <a:latin typeface="Calibri" panose="020F0502020204030204" charset="0"/>
            </a:endParaRPr>
          </a:p>
          <a:p>
            <a:pPr algn="l"/>
            <a:r>
              <a:rPr lang="en-US" altLang="zh-CN" sz="1400" b="1">
                <a:solidFill>
                  <a:srgbClr val="FF0000"/>
                </a:solidFill>
                <a:latin typeface="Calibri" panose="020F0502020204030204" charset="0"/>
              </a:rPr>
              <a:t>1) Linac Injector</a:t>
            </a:r>
            <a:endParaRPr lang="en-US" altLang="zh-CN" sz="1400" b="1">
              <a:solidFill>
                <a:srgbClr val="FF0000"/>
              </a:solidFill>
              <a:latin typeface="Calibri" panose="020F0502020204030204" charset="0"/>
            </a:endParaRPr>
          </a:p>
          <a:p>
            <a:pPr algn="l"/>
            <a:r>
              <a:rPr lang="en-US" altLang="zh-CN" sz="1400" b="1">
                <a:solidFill>
                  <a:srgbClr val="FF0000"/>
                </a:solidFill>
                <a:latin typeface="Calibri" panose="020F0502020204030204" charset="0"/>
              </a:rPr>
              <a:t>2) Booster</a:t>
            </a:r>
            <a:endParaRPr lang="en-US" altLang="zh-CN" sz="1400" b="1">
              <a:solidFill>
                <a:srgbClr val="FF0000"/>
              </a:solidFill>
              <a:latin typeface="Calibri" panose="020F0502020204030204" charset="0"/>
            </a:endParaRPr>
          </a:p>
          <a:p>
            <a:pPr algn="l"/>
            <a:r>
              <a:rPr lang="en-US" altLang="zh-CN" sz="1400" b="1">
                <a:solidFill>
                  <a:srgbClr val="FF0000"/>
                </a:solidFill>
                <a:latin typeface="Calibri" panose="020F0502020204030204" charset="0"/>
              </a:rPr>
              <a:t>3) Collider ring</a:t>
            </a:r>
            <a:endParaRPr lang="en-US" altLang="zh-CN" sz="1400" b="1">
              <a:solidFill>
                <a:srgbClr val="FF0000"/>
              </a:solidFill>
              <a:latin typeface="Calibri" panose="020F0502020204030204" charset="0"/>
            </a:endParaRPr>
          </a:p>
          <a:p>
            <a:pPr algn="l"/>
            <a:r>
              <a:rPr lang="en-US" altLang="zh-CN" sz="1400" b="1">
                <a:solidFill>
                  <a:srgbClr val="FF0000"/>
                </a:solidFill>
                <a:latin typeface="Calibri" panose="020F0502020204030204" charset="0"/>
              </a:rPr>
              <a:t>4) MDI</a:t>
            </a:r>
            <a:endParaRPr lang="en-US" altLang="zh-CN" sz="1400" b="1">
              <a:solidFill>
                <a:srgbClr val="FF0000"/>
              </a:solidFill>
              <a:latin typeface="Calibri" panose="020F0502020204030204" charset="0"/>
            </a:endParaRPr>
          </a:p>
          <a:p>
            <a:pPr algn="l"/>
            <a:r>
              <a:rPr lang="en-US" altLang="zh-CN" sz="1400" b="1">
                <a:solidFill>
                  <a:srgbClr val="FF0000"/>
                </a:solidFill>
                <a:latin typeface="Calibri" panose="020F0502020204030204" charset="0"/>
              </a:rPr>
              <a:t>5) Civil Eng.</a:t>
            </a:r>
            <a:endParaRPr lang="en-US" altLang="zh-CN" sz="1400" b="1">
              <a:solidFill>
                <a:srgbClr val="FF0000"/>
              </a:solidFill>
              <a:latin typeface="Calibri" panose="020F0502020204030204" charset="0"/>
            </a:endParaRPr>
          </a:p>
        </p:txBody>
      </p:sp>
      <p:pic>
        <p:nvPicPr>
          <p:cNvPr id="10" name="图片 9"/>
          <p:cNvPicPr/>
          <p:nvPr/>
        </p:nvPicPr>
        <p:blipFill>
          <a:blip r:embed="rId3"/>
          <a:stretch>
            <a:fillRect/>
          </a:stretch>
        </p:blipFill>
        <p:spPr>
          <a:xfrm>
            <a:off x="5914073" y="4053840"/>
            <a:ext cx="2059781" cy="1211104"/>
          </a:xfrm>
          <a:prstGeom prst="rect">
            <a:avLst/>
          </a:prstGeom>
        </p:spPr>
      </p:pic>
      <p:sp>
        <p:nvSpPr>
          <p:cNvPr id="11" name="TextBox 5"/>
          <p:cNvSpPr txBox="1"/>
          <p:nvPr/>
        </p:nvSpPr>
        <p:spPr>
          <a:xfrm>
            <a:off x="6279674" y="5264944"/>
            <a:ext cx="1920716" cy="521970"/>
          </a:xfrm>
          <a:prstGeom prst="rect">
            <a:avLst/>
          </a:prstGeom>
          <a:noFill/>
          <a:ln w="9525">
            <a:noFill/>
          </a:ln>
        </p:spPr>
        <p:txBody>
          <a:bodyPr wrap="square" anchor="t">
            <a:spAutoFit/>
          </a:bodyPr>
          <a:p>
            <a:pPr lvl="0" indent="0"/>
            <a:r>
              <a:rPr lang="en-US" altLang="zh-CN" sz="1400" b="1" dirty="0">
                <a:solidFill>
                  <a:srgbClr val="000000"/>
                </a:solidFill>
                <a:latin typeface="Arial" panose="020B0604020202020204" pitchFamily="34" charset="0"/>
                <a:ea typeface="宋体" panose="02010600030101010101" pitchFamily="2" charset="-122"/>
              </a:rPr>
              <a:t>4) Detector Machine</a:t>
            </a:r>
            <a:endParaRPr lang="en-US" altLang="zh-CN" sz="1400" b="1" dirty="0">
              <a:solidFill>
                <a:srgbClr val="000000"/>
              </a:solidFill>
              <a:latin typeface="Arial" panose="020B0604020202020204" pitchFamily="34" charset="0"/>
              <a:ea typeface="宋体" panose="02010600030101010101" pitchFamily="2" charset="-122"/>
            </a:endParaRPr>
          </a:p>
          <a:p>
            <a:pPr lvl="0" indent="0"/>
            <a:r>
              <a:rPr lang="en-US" altLang="zh-CN" sz="1400" b="1" dirty="0">
                <a:solidFill>
                  <a:srgbClr val="000000"/>
                </a:solidFill>
                <a:latin typeface="Arial" panose="020B0604020202020204" pitchFamily="34" charset="0"/>
                <a:ea typeface="宋体" panose="02010600030101010101" pitchFamily="2" charset="-122"/>
              </a:rPr>
              <a:t>Interface (MDI)</a:t>
            </a:r>
            <a:endParaRPr lang="en-US" altLang="zh-CN" sz="1400" b="1" dirty="0">
              <a:solidFill>
                <a:srgbClr val="000000"/>
              </a:solidFill>
              <a:latin typeface="Arial" panose="020B0604020202020204" pitchFamily="34" charset="0"/>
              <a:ea typeface="宋体" panose="02010600030101010101" pitchFamily="2" charset="-122"/>
            </a:endParaRPr>
          </a:p>
        </p:txBody>
      </p:sp>
      <p:sp>
        <p:nvSpPr>
          <p:cNvPr id="12" name="文本框 11"/>
          <p:cNvSpPr txBox="1"/>
          <p:nvPr/>
        </p:nvSpPr>
        <p:spPr>
          <a:xfrm>
            <a:off x="5201444" y="2526030"/>
            <a:ext cx="970915" cy="306705"/>
          </a:xfrm>
          <a:prstGeom prst="rect">
            <a:avLst/>
          </a:prstGeom>
          <a:noFill/>
        </p:spPr>
        <p:txBody>
          <a:bodyPr wrap="none" rtlCol="0">
            <a:spAutoFit/>
          </a:bodyPr>
          <a:p>
            <a:r>
              <a:rPr lang="en-US" altLang="zh-CN" sz="1400">
                <a:solidFill>
                  <a:schemeClr val="tx1"/>
                </a:solidFill>
              </a:rPr>
              <a:t> C=100km</a:t>
            </a:r>
            <a:endParaRPr lang="en-US" altLang="zh-CN" sz="1400">
              <a:solidFill>
                <a:schemeClr val="tx1"/>
              </a:solidFill>
            </a:endParaRPr>
          </a:p>
        </p:txBody>
      </p:sp>
      <p:sp>
        <p:nvSpPr>
          <p:cNvPr id="15" name="文本框 14"/>
          <p:cNvSpPr txBox="1"/>
          <p:nvPr/>
        </p:nvSpPr>
        <p:spPr>
          <a:xfrm>
            <a:off x="1783874" y="2590324"/>
            <a:ext cx="1511935" cy="506730"/>
          </a:xfrm>
          <a:prstGeom prst="rect">
            <a:avLst/>
          </a:prstGeom>
          <a:noFill/>
        </p:spPr>
        <p:txBody>
          <a:bodyPr wrap="none" rtlCol="0">
            <a:spAutoFit/>
          </a:bodyPr>
          <a:p>
            <a:r>
              <a:rPr lang="en-US" altLang="zh-CN" sz="2700"/>
              <a:t>L=1.2km</a:t>
            </a:r>
            <a:endParaRPr lang="en-US" altLang="zh-CN" sz="2700"/>
          </a:p>
        </p:txBody>
      </p:sp>
      <p:sp>
        <p:nvSpPr>
          <p:cNvPr id="16" name="TextBox 6"/>
          <p:cNvSpPr txBox="1"/>
          <p:nvPr/>
        </p:nvSpPr>
        <p:spPr>
          <a:xfrm>
            <a:off x="1783874" y="4184015"/>
            <a:ext cx="1325880" cy="321945"/>
          </a:xfrm>
          <a:prstGeom prst="rect">
            <a:avLst/>
          </a:prstGeom>
          <a:noFill/>
          <a:ln w="9525">
            <a:noFill/>
          </a:ln>
        </p:spPr>
        <p:txBody>
          <a:bodyPr wrap="square" anchor="t">
            <a:spAutoFit/>
          </a:bodyPr>
          <a:p>
            <a:pPr lvl="0" indent="0"/>
            <a:r>
              <a:rPr lang="en-US" altLang="zh-CN" sz="1500" b="1" dirty="0">
                <a:solidFill>
                  <a:srgbClr val="000000"/>
                </a:solidFill>
                <a:latin typeface="Arial" panose="020B0604020202020204" pitchFamily="34" charset="0"/>
                <a:ea typeface="宋体" panose="02010600030101010101" pitchFamily="2" charset="-122"/>
              </a:rPr>
              <a:t>5) Civil Eng.</a:t>
            </a:r>
            <a:endParaRPr lang="en-US" altLang="zh-CN" sz="1500" b="1" dirty="0">
              <a:solidFill>
                <a:srgbClr val="000000"/>
              </a:solidFill>
              <a:latin typeface="Arial" panose="020B0604020202020204" pitchFamily="34" charset="0"/>
              <a:ea typeface="宋体" panose="02010600030101010101" pitchFamily="2" charset="-122"/>
            </a:endParaRPr>
          </a:p>
        </p:txBody>
      </p:sp>
      <p:sp>
        <p:nvSpPr>
          <p:cNvPr id="17" name="文本框 16"/>
          <p:cNvSpPr txBox="1"/>
          <p:nvPr/>
        </p:nvSpPr>
        <p:spPr>
          <a:xfrm>
            <a:off x="668020" y="6162675"/>
            <a:ext cx="728980" cy="368300"/>
          </a:xfrm>
          <a:prstGeom prst="rect">
            <a:avLst/>
          </a:prstGeom>
          <a:noFill/>
        </p:spPr>
        <p:txBody>
          <a:bodyPr wrap="none" rtlCol="0">
            <a:spAutoFit/>
          </a:bodyPr>
          <a:p>
            <a:r>
              <a:rPr lang="en-US" altLang="zh-CN" sz="1800">
                <a:solidFill>
                  <a:schemeClr val="tx1"/>
                </a:solidFill>
              </a:rPr>
              <a:t>SppC</a:t>
            </a:r>
            <a:endParaRPr lang="en-US" altLang="zh-CN" sz="1800">
              <a:solidFill>
                <a:schemeClr val="tx1"/>
              </a:solidFill>
            </a:endParaRPr>
          </a:p>
        </p:txBody>
      </p:sp>
      <p:sp>
        <p:nvSpPr>
          <p:cNvPr id="21" name="直角上箭头 20"/>
          <p:cNvSpPr/>
          <p:nvPr/>
        </p:nvSpPr>
        <p:spPr>
          <a:xfrm>
            <a:off x="1397000" y="6065520"/>
            <a:ext cx="720090" cy="360045"/>
          </a:xfrm>
          <a:prstGeom prst="bentUpArrow">
            <a:avLst/>
          </a:prstGeom>
          <a:solidFill>
            <a:srgbClr val="FF0000"/>
          </a:solidFill>
          <a:ln w="9525" cap="flat" cmpd="sng" algn="ctr">
            <a:solidFill>
              <a:srgbClr val="5F5F5F"/>
            </a:solidFill>
            <a:prstDash val="solid"/>
            <a:round/>
            <a:headEnd type="none" w="med" len="med"/>
            <a:tailEnd type="none" w="med" len="med"/>
          </a:ln>
          <a:effectLst>
            <a:outerShdw dist="53882" dir="2700000" algn="ctr" rotWithShape="0">
              <a:srgbClr val="CCECFF"/>
            </a:outerShdw>
          </a:effectLst>
        </p:spPr>
        <p:txBody>
          <a:bodyPr vert="horz" wrap="square" lIns="91440" tIns="45720" rIns="91440" bIns="45720" numCol="1" anchor="t" anchorCtr="0" compatLnSpc="1">
            <a:spAutoFit/>
          </a:bodyPr>
          <a:p>
            <a:pPr marL="1905" marR="0" indent="0" algn="ctr" defTabSz="914400" rtl="0" eaLnBrk="1" fontAlgn="base" latinLnBrk="0" hangingPunct="1">
              <a:lnSpc>
                <a:spcPct val="100000"/>
              </a:lnSpc>
              <a:spcBef>
                <a:spcPct val="0"/>
              </a:spcBef>
              <a:spcAft>
                <a:spcPct val="0"/>
              </a:spcAft>
              <a:buClrTx/>
              <a:buSzTx/>
              <a:buFontTx/>
              <a:buNone/>
            </a:pPr>
            <a:endParaRPr kumimoji="0" lang="en-US" altLang="en-US" sz="3600" b="1" i="0" u="none" strike="noStrike" cap="none" normalizeH="0" baseline="0" smtClean="0">
              <a:ln>
                <a:noFill/>
              </a:ln>
              <a:solidFill>
                <a:schemeClr val="bg1"/>
              </a:solidFill>
              <a:effectLst/>
              <a:latin typeface="Times New Roman" panose="02020603050405020304" pitchFamily="18" charset="0"/>
              <a:ea typeface="华文中宋" pitchFamily="2" charset="-122"/>
            </a:endParaRPr>
          </a:p>
        </p:txBody>
      </p:sp>
      <p:sp>
        <p:nvSpPr>
          <p:cNvPr id="22" name="文本框 21"/>
          <p:cNvSpPr txBox="1"/>
          <p:nvPr/>
        </p:nvSpPr>
        <p:spPr>
          <a:xfrm>
            <a:off x="3655060" y="5873750"/>
            <a:ext cx="1662430" cy="368300"/>
          </a:xfrm>
          <a:prstGeom prst="rect">
            <a:avLst/>
          </a:prstGeom>
          <a:noFill/>
        </p:spPr>
        <p:txBody>
          <a:bodyPr wrap="none" rtlCol="0">
            <a:spAutoFit/>
          </a:bodyPr>
          <a:p>
            <a:r>
              <a:rPr lang="en-US" altLang="zh-CN" sz="1800">
                <a:solidFill>
                  <a:schemeClr val="tx1"/>
                </a:solidFill>
              </a:rPr>
              <a:t>CEPC Collider</a:t>
            </a:r>
            <a:endParaRPr lang="en-US" altLang="zh-CN" sz="1800">
              <a:solidFill>
                <a:schemeClr val="tx1"/>
              </a:solidFill>
            </a:endParaRPr>
          </a:p>
        </p:txBody>
      </p:sp>
      <p:sp>
        <p:nvSpPr>
          <p:cNvPr id="24" name="左箭头 23"/>
          <p:cNvSpPr/>
          <p:nvPr/>
        </p:nvSpPr>
        <p:spPr>
          <a:xfrm>
            <a:off x="2974340" y="5873750"/>
            <a:ext cx="720090" cy="75565"/>
          </a:xfrm>
          <a:prstGeom prst="leftArrow">
            <a:avLst/>
          </a:prstGeom>
          <a:solidFill>
            <a:srgbClr val="FF0000"/>
          </a:solidFill>
          <a:ln w="9525" cap="flat" cmpd="sng" algn="ctr">
            <a:solidFill>
              <a:srgbClr val="5F5F5F"/>
            </a:solidFill>
            <a:prstDash val="solid"/>
            <a:round/>
            <a:headEnd type="none" w="med" len="med"/>
            <a:tailEnd type="none" w="med" len="med"/>
          </a:ln>
          <a:effectLst>
            <a:outerShdw dist="53882" dir="2700000" algn="ctr" rotWithShape="0">
              <a:srgbClr val="CCECFF"/>
            </a:outerShdw>
          </a:effectLst>
        </p:spPr>
        <p:txBody>
          <a:bodyPr vert="horz" wrap="square" lIns="91440" tIns="45720" rIns="91440" bIns="45720" numCol="1" anchor="t" anchorCtr="0" compatLnSpc="1">
            <a:spAutoFit/>
          </a:bodyPr>
          <a:p>
            <a:pPr marL="1905" marR="0" indent="0" algn="ctr" defTabSz="914400" rtl="0" eaLnBrk="1" fontAlgn="base" latinLnBrk="0" hangingPunct="1">
              <a:lnSpc>
                <a:spcPct val="100000"/>
              </a:lnSpc>
              <a:spcBef>
                <a:spcPct val="0"/>
              </a:spcBef>
              <a:spcAft>
                <a:spcPct val="0"/>
              </a:spcAft>
              <a:buClrTx/>
              <a:buSzTx/>
              <a:buFontTx/>
              <a:buNone/>
            </a:pPr>
            <a:endParaRPr kumimoji="0" lang="en-US" altLang="en-US" sz="3600" b="1" i="0" u="none" strike="noStrike" cap="none" normalizeH="0" baseline="0" smtClean="0">
              <a:ln>
                <a:noFill/>
              </a:ln>
              <a:solidFill>
                <a:schemeClr val="bg1"/>
              </a:solidFill>
              <a:effectLst/>
              <a:latin typeface="Times New Roman" panose="02020603050405020304" pitchFamily="18" charset="0"/>
              <a:ea typeface="华文中宋" pitchFamily="2" charset="-122"/>
            </a:endParaRPr>
          </a:p>
        </p:txBody>
      </p:sp>
      <p:sp>
        <p:nvSpPr>
          <p:cNvPr id="25" name="文本框 24"/>
          <p:cNvSpPr txBox="1"/>
          <p:nvPr/>
        </p:nvSpPr>
        <p:spPr>
          <a:xfrm>
            <a:off x="3817620" y="5581015"/>
            <a:ext cx="1611630" cy="368300"/>
          </a:xfrm>
          <a:prstGeom prst="rect">
            <a:avLst/>
          </a:prstGeom>
          <a:noFill/>
        </p:spPr>
        <p:txBody>
          <a:bodyPr wrap="none" rtlCol="0">
            <a:spAutoFit/>
          </a:bodyPr>
          <a:p>
            <a:r>
              <a:rPr lang="en-US" altLang="zh-CN" sz="1800">
                <a:solidFill>
                  <a:schemeClr val="tx1"/>
                </a:solidFill>
              </a:rPr>
              <a:t>CEPC Booster</a:t>
            </a:r>
            <a:endParaRPr lang="en-US" altLang="zh-CN" sz="1800">
              <a:solidFill>
                <a:schemeClr val="tx1"/>
              </a:solidFill>
            </a:endParaRPr>
          </a:p>
        </p:txBody>
      </p:sp>
      <p:sp>
        <p:nvSpPr>
          <p:cNvPr id="27" name="左箭头 26"/>
          <p:cNvSpPr/>
          <p:nvPr/>
        </p:nvSpPr>
        <p:spPr>
          <a:xfrm rot="1320000">
            <a:off x="2830830" y="5487670"/>
            <a:ext cx="1080135" cy="75565"/>
          </a:xfrm>
          <a:prstGeom prst="leftArrow">
            <a:avLst/>
          </a:prstGeom>
          <a:solidFill>
            <a:srgbClr val="FF0000"/>
          </a:solidFill>
          <a:ln w="9525" cap="flat" cmpd="sng" algn="ctr">
            <a:solidFill>
              <a:srgbClr val="5F5F5F"/>
            </a:solidFill>
            <a:prstDash val="solid"/>
            <a:round/>
            <a:headEnd type="none" w="med" len="med"/>
            <a:tailEnd type="none" w="med" len="med"/>
          </a:ln>
          <a:effectLst>
            <a:outerShdw dist="53882" dir="2700000" algn="ctr" rotWithShape="0">
              <a:srgbClr val="CCECFF"/>
            </a:outerShdw>
          </a:effectLst>
        </p:spPr>
        <p:txBody>
          <a:bodyPr vert="horz" wrap="square" lIns="91440" tIns="45720" rIns="91440" bIns="45720" numCol="1" anchor="t" anchorCtr="0" compatLnSpc="1">
            <a:spAutoFit/>
          </a:bodyPr>
          <a:p>
            <a:pPr marL="1905" marR="0" indent="0" algn="ctr" defTabSz="914400" rtl="0" eaLnBrk="1" fontAlgn="base" latinLnBrk="0" hangingPunct="1">
              <a:lnSpc>
                <a:spcPct val="100000"/>
              </a:lnSpc>
              <a:spcBef>
                <a:spcPct val="0"/>
              </a:spcBef>
              <a:spcAft>
                <a:spcPct val="0"/>
              </a:spcAft>
              <a:buClrTx/>
              <a:buSzTx/>
              <a:buFontTx/>
              <a:buNone/>
            </a:pPr>
            <a:endParaRPr kumimoji="0" lang="en-US" altLang="en-US" sz="3600" b="1" i="0" u="none" strike="noStrike" cap="none" normalizeH="0" baseline="0" smtClean="0">
              <a:ln>
                <a:noFill/>
              </a:ln>
              <a:solidFill>
                <a:schemeClr val="bg1"/>
              </a:solidFill>
              <a:effectLst/>
              <a:latin typeface="Times New Roman" panose="02020603050405020304" pitchFamily="18" charset="0"/>
              <a:ea typeface="华文中宋" pitchFamily="2" charset="-122"/>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7" name="TextBox 1"/>
          <p:cNvSpPr txBox="1"/>
          <p:nvPr/>
        </p:nvSpPr>
        <p:spPr>
          <a:xfrm>
            <a:off x="1265555" y="481330"/>
            <a:ext cx="7496810" cy="521970"/>
          </a:xfrm>
          <a:prstGeom prst="rect">
            <a:avLst/>
          </a:prstGeom>
          <a:noFill/>
          <a:ln w="9525">
            <a:noFill/>
          </a:ln>
        </p:spPr>
        <p:txBody>
          <a:bodyPr wrap="square" anchor="t">
            <a:spAutoFit/>
          </a:bodyPr>
          <a:p>
            <a:pPr lvl="0" indent="0" algn="ctr"/>
            <a:r>
              <a:rPr lang="en-US" altLang="zh-CN" sz="2800" b="1" dirty="0">
                <a:solidFill>
                  <a:srgbClr val="002060"/>
                </a:solidFill>
                <a:effectLst>
                  <a:outerShdw blurRad="38100" dist="38100" dir="2700000" algn="tl">
                    <a:srgbClr val="000000">
                      <a:alpha val="43137"/>
                    </a:srgbClr>
                  </a:outerShdw>
                </a:effectLst>
                <a:ea typeface="Arial" panose="020B0604020202020204" pitchFamily="34" charset="0"/>
                <a:cs typeface="Times New Roman" panose="02020603050405020304" pitchFamily="18" charset="0"/>
                <a:sym typeface="Arial" panose="020B0604020202020204" pitchFamily="34" charset="0"/>
              </a:rPr>
              <a:t>CEPC Four Options Evoluting towards CDR</a:t>
            </a:r>
            <a:endParaRPr lang="en-US" altLang="zh-CN" sz="2800" b="1" dirty="0">
              <a:solidFill>
                <a:srgbClr val="002060"/>
              </a:solidFill>
              <a:effectLst>
                <a:outerShdw blurRad="38100" dist="38100" dir="2700000" algn="tl">
                  <a:srgbClr val="000000">
                    <a:alpha val="43137"/>
                  </a:srgbClr>
                </a:outerShdw>
              </a:effectLst>
              <a:ea typeface="Arial" panose="020B0604020202020204" pitchFamily="34" charset="0"/>
              <a:cs typeface="Times New Roman" panose="02020603050405020304" pitchFamily="18" charset="0"/>
              <a:sym typeface="Arial" panose="020B0604020202020204" pitchFamily="34" charset="0"/>
            </a:endParaRPr>
          </a:p>
        </p:txBody>
      </p:sp>
      <p:pic>
        <p:nvPicPr>
          <p:cNvPr id="29700" name="图片 12"/>
          <p:cNvPicPr>
            <a:picLocks noChangeAspect="1"/>
          </p:cNvPicPr>
          <p:nvPr/>
        </p:nvPicPr>
        <p:blipFill>
          <a:blip r:embed="rId1"/>
          <a:srcRect t="1997" b="3493"/>
          <a:stretch>
            <a:fillRect/>
          </a:stretch>
        </p:blipFill>
        <p:spPr>
          <a:xfrm>
            <a:off x="1265079" y="1384459"/>
            <a:ext cx="1936909" cy="2020253"/>
          </a:xfrm>
          <a:prstGeom prst="rect">
            <a:avLst/>
          </a:prstGeom>
          <a:noFill/>
          <a:ln w="9525">
            <a:noFill/>
          </a:ln>
        </p:spPr>
      </p:pic>
      <p:pic>
        <p:nvPicPr>
          <p:cNvPr id="37889" name="Picture 2" descr="C:\Users\SuFeng\Desktop\CEPC partial double Ring layout-20151026.jpg"/>
          <p:cNvPicPr>
            <a:picLocks noChangeAspect="1"/>
          </p:cNvPicPr>
          <p:nvPr/>
        </p:nvPicPr>
        <p:blipFill>
          <a:blip r:embed="rId2"/>
          <a:stretch>
            <a:fillRect/>
          </a:stretch>
        </p:blipFill>
        <p:spPr>
          <a:xfrm>
            <a:off x="5213985" y="1299210"/>
            <a:ext cx="2594610" cy="2018030"/>
          </a:xfrm>
          <a:prstGeom prst="rect">
            <a:avLst/>
          </a:prstGeom>
          <a:noFill/>
          <a:ln w="38100">
            <a:noFill/>
          </a:ln>
        </p:spPr>
      </p:pic>
      <p:pic>
        <p:nvPicPr>
          <p:cNvPr id="41" name="Picture 2"/>
          <p:cNvPicPr>
            <a:picLocks noChangeAspect="1"/>
          </p:cNvPicPr>
          <p:nvPr/>
        </p:nvPicPr>
        <p:blipFill>
          <a:blip r:embed="rId3"/>
          <a:stretch>
            <a:fillRect/>
          </a:stretch>
        </p:blipFill>
        <p:spPr>
          <a:xfrm>
            <a:off x="3327718" y="2977118"/>
            <a:ext cx="1803797" cy="592931"/>
          </a:xfrm>
          <a:prstGeom prst="rect">
            <a:avLst/>
          </a:prstGeom>
          <a:noFill/>
          <a:ln w="9525">
            <a:noFill/>
          </a:ln>
        </p:spPr>
      </p:pic>
      <p:pic>
        <p:nvPicPr>
          <p:cNvPr id="3" name="图片 2"/>
          <p:cNvPicPr>
            <a:picLocks noChangeAspect="1"/>
          </p:cNvPicPr>
          <p:nvPr/>
        </p:nvPicPr>
        <p:blipFill>
          <a:blip r:embed="rId4"/>
          <a:stretch>
            <a:fillRect/>
          </a:stretch>
        </p:blipFill>
        <p:spPr>
          <a:xfrm>
            <a:off x="838835" y="3642360"/>
            <a:ext cx="2488883" cy="1912620"/>
          </a:xfrm>
          <a:prstGeom prst="rect">
            <a:avLst/>
          </a:prstGeom>
        </p:spPr>
      </p:pic>
      <p:sp>
        <p:nvSpPr>
          <p:cNvPr id="5" name="文本框 4"/>
          <p:cNvSpPr txBox="1"/>
          <p:nvPr/>
        </p:nvSpPr>
        <p:spPr>
          <a:xfrm>
            <a:off x="6165136" y="5474811"/>
            <a:ext cx="1050290" cy="252730"/>
          </a:xfrm>
          <a:prstGeom prst="rect">
            <a:avLst/>
          </a:prstGeom>
          <a:noFill/>
        </p:spPr>
        <p:txBody>
          <a:bodyPr wrap="none" rtlCol="0">
            <a:spAutoFit/>
          </a:bodyPr>
          <a:p>
            <a:r>
              <a:rPr lang="en-US" altLang="zh-CN" sz="1050" b="1">
                <a:solidFill>
                  <a:srgbClr val="FF0000"/>
                </a:solidFill>
              </a:rPr>
              <a:t>Since Nov 2016</a:t>
            </a:r>
            <a:endParaRPr lang="en-US" altLang="zh-CN" sz="1050" b="1">
              <a:solidFill>
                <a:srgbClr val="FF0000"/>
              </a:solidFill>
            </a:endParaRPr>
          </a:p>
        </p:txBody>
      </p:sp>
      <p:sp>
        <p:nvSpPr>
          <p:cNvPr id="6" name="文本框 5"/>
          <p:cNvSpPr txBox="1"/>
          <p:nvPr/>
        </p:nvSpPr>
        <p:spPr>
          <a:xfrm>
            <a:off x="6136084" y="3317081"/>
            <a:ext cx="1079500" cy="252730"/>
          </a:xfrm>
          <a:prstGeom prst="rect">
            <a:avLst/>
          </a:prstGeom>
          <a:noFill/>
        </p:spPr>
        <p:txBody>
          <a:bodyPr wrap="none" rtlCol="0">
            <a:spAutoFit/>
          </a:bodyPr>
          <a:p>
            <a:r>
              <a:rPr lang="en-US" altLang="zh-CN" sz="1050" b="1">
                <a:solidFill>
                  <a:srgbClr val="FF0000"/>
                </a:solidFill>
              </a:rPr>
              <a:t>Since May 2015</a:t>
            </a:r>
            <a:endParaRPr lang="en-US" altLang="zh-CN" sz="1050" b="1">
              <a:solidFill>
                <a:srgbClr val="FF0000"/>
              </a:solidFill>
            </a:endParaRPr>
          </a:p>
        </p:txBody>
      </p:sp>
      <p:sp>
        <p:nvSpPr>
          <p:cNvPr id="7" name="文本框 6"/>
          <p:cNvSpPr txBox="1"/>
          <p:nvPr/>
        </p:nvSpPr>
        <p:spPr>
          <a:xfrm>
            <a:off x="1819989" y="3405981"/>
            <a:ext cx="1027430" cy="252730"/>
          </a:xfrm>
          <a:prstGeom prst="rect">
            <a:avLst/>
          </a:prstGeom>
          <a:noFill/>
        </p:spPr>
        <p:txBody>
          <a:bodyPr wrap="none" rtlCol="0">
            <a:spAutoFit/>
          </a:bodyPr>
          <a:p>
            <a:r>
              <a:rPr lang="en-US" altLang="zh-CN" sz="1050" b="1">
                <a:solidFill>
                  <a:srgbClr val="FF0000"/>
                </a:solidFill>
              </a:rPr>
              <a:t>Since Oct 2012</a:t>
            </a:r>
            <a:endParaRPr lang="en-US" altLang="zh-CN" sz="1050" b="1">
              <a:solidFill>
                <a:srgbClr val="FF0000"/>
              </a:solidFill>
            </a:endParaRPr>
          </a:p>
        </p:txBody>
      </p:sp>
      <p:sp>
        <p:nvSpPr>
          <p:cNvPr id="8" name="文本框 7"/>
          <p:cNvSpPr txBox="1"/>
          <p:nvPr/>
        </p:nvSpPr>
        <p:spPr>
          <a:xfrm>
            <a:off x="1479550" y="5474970"/>
            <a:ext cx="1508284" cy="506730"/>
          </a:xfrm>
          <a:prstGeom prst="rect">
            <a:avLst/>
          </a:prstGeom>
          <a:noFill/>
        </p:spPr>
        <p:txBody>
          <a:bodyPr wrap="square" rtlCol="0">
            <a:spAutoFit/>
          </a:bodyPr>
          <a:p>
            <a:r>
              <a:rPr lang="en-US" altLang="zh-CN" sz="1050" b="1">
                <a:solidFill>
                  <a:srgbClr val="FF0000"/>
                </a:solidFill>
              </a:rPr>
              <a:t>Since May 2016</a:t>
            </a:r>
            <a:r>
              <a:rPr lang="en-US" altLang="zh-CN" sz="2700"/>
              <a:t> </a:t>
            </a:r>
            <a:endParaRPr lang="en-US" altLang="zh-CN" sz="2700"/>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085" y="3722370"/>
            <a:ext cx="1740218"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文本框 10"/>
          <p:cNvSpPr txBox="1"/>
          <p:nvPr/>
        </p:nvSpPr>
        <p:spPr>
          <a:xfrm>
            <a:off x="7372985" y="3906520"/>
            <a:ext cx="1712595" cy="1568450"/>
          </a:xfrm>
          <a:prstGeom prst="rect">
            <a:avLst/>
          </a:prstGeom>
          <a:noFill/>
        </p:spPr>
        <p:txBody>
          <a:bodyPr wrap="square" rtlCol="0">
            <a:spAutoFit/>
          </a:bodyPr>
          <a:p>
            <a:pPr algn="l"/>
            <a:r>
              <a:rPr lang="en-US" altLang="zh-CN" sz="1200" b="1">
                <a:solidFill>
                  <a:srgbClr val="FF0000"/>
                </a:solidFill>
              </a:rPr>
              <a:t>CEPC Baseline Design</a:t>
            </a:r>
            <a:endParaRPr lang="en-US" altLang="zh-CN" sz="1200" b="1">
              <a:solidFill>
                <a:srgbClr val="FF0000"/>
              </a:solidFill>
            </a:endParaRPr>
          </a:p>
          <a:p>
            <a:pPr algn="l"/>
            <a:endParaRPr lang="en-US" altLang="zh-CN" sz="1200" b="1">
              <a:solidFill>
                <a:srgbClr val="FF0000"/>
              </a:solidFill>
            </a:endParaRPr>
          </a:p>
          <a:p>
            <a:pPr algn="l"/>
            <a:r>
              <a:rPr lang="en-US" altLang="zh-CN" sz="1200" b="1">
                <a:solidFill>
                  <a:srgbClr val="002060"/>
                </a:solidFill>
              </a:rPr>
              <a:t>Better performance for Higgs and Z compared with alternative scheme, without bottle neck problems,  but with higher cost</a:t>
            </a:r>
            <a:endParaRPr lang="en-US" altLang="zh-CN" sz="1200" b="1">
              <a:solidFill>
                <a:srgbClr val="002060"/>
              </a:solidFill>
            </a:endParaRPr>
          </a:p>
        </p:txBody>
      </p:sp>
      <p:sp>
        <p:nvSpPr>
          <p:cNvPr id="12" name="文本框 11"/>
          <p:cNvSpPr txBox="1"/>
          <p:nvPr/>
        </p:nvSpPr>
        <p:spPr>
          <a:xfrm>
            <a:off x="3302635" y="3896995"/>
            <a:ext cx="1989455" cy="1938020"/>
          </a:xfrm>
          <a:prstGeom prst="rect">
            <a:avLst/>
          </a:prstGeom>
          <a:noFill/>
        </p:spPr>
        <p:txBody>
          <a:bodyPr wrap="square" rtlCol="0">
            <a:spAutoFit/>
          </a:bodyPr>
          <a:p>
            <a:pPr algn="l"/>
            <a:r>
              <a:rPr lang="en-US" altLang="zh-CN" sz="1200" b="1">
                <a:solidFill>
                  <a:srgbClr val="FF0000"/>
                </a:solidFill>
              </a:rPr>
              <a:t>CEPC Alternative Design</a:t>
            </a:r>
            <a:endParaRPr lang="en-US" altLang="zh-CN" sz="1200" b="1">
              <a:solidFill>
                <a:srgbClr val="FF0000"/>
              </a:solidFill>
            </a:endParaRPr>
          </a:p>
          <a:p>
            <a:pPr algn="l"/>
            <a:endParaRPr lang="en-US" altLang="zh-CN" sz="1200" b="1">
              <a:solidFill>
                <a:srgbClr val="FF0000"/>
              </a:solidFill>
            </a:endParaRPr>
          </a:p>
          <a:p>
            <a:pPr algn="l"/>
            <a:r>
              <a:rPr lang="en-US" altLang="zh-CN" sz="1200" b="1">
                <a:solidFill>
                  <a:srgbClr val="002060"/>
                </a:solidFill>
              </a:rPr>
              <a:t>Lower cost and reaching the </a:t>
            </a:r>
            <a:endParaRPr lang="en-US" altLang="zh-CN" sz="1200" b="1">
              <a:solidFill>
                <a:srgbClr val="002060"/>
              </a:solidFill>
            </a:endParaRPr>
          </a:p>
          <a:p>
            <a:pPr algn="l"/>
            <a:r>
              <a:rPr lang="en-US" altLang="zh-CN" sz="1200" b="1">
                <a:solidFill>
                  <a:srgbClr val="002060"/>
                </a:solidFill>
              </a:rPr>
              <a:t>fundamental requirement for </a:t>
            </a:r>
            <a:endParaRPr lang="en-US" altLang="zh-CN" sz="1200" b="1">
              <a:solidFill>
                <a:srgbClr val="002060"/>
              </a:solidFill>
            </a:endParaRPr>
          </a:p>
          <a:p>
            <a:pPr algn="l"/>
            <a:r>
              <a:rPr lang="en-US" altLang="zh-CN" sz="1200" b="1">
                <a:solidFill>
                  <a:srgbClr val="002060"/>
                </a:solidFill>
              </a:rPr>
              <a:t>Higgs and Z luminosities, under the condition that sawtooth and beam loading effects be solved </a:t>
            </a:r>
            <a:endParaRPr lang="en-US" altLang="zh-CN" sz="1200" b="1">
              <a:solidFill>
                <a:srgbClr val="002060"/>
              </a:solidFill>
            </a:endParaRPr>
          </a:p>
        </p:txBody>
      </p:sp>
      <p:sp>
        <p:nvSpPr>
          <p:cNvPr id="9" name="文本框 8"/>
          <p:cNvSpPr txBox="1"/>
          <p:nvPr/>
        </p:nvSpPr>
        <p:spPr>
          <a:xfrm>
            <a:off x="202565" y="1134745"/>
            <a:ext cx="4062730" cy="337185"/>
          </a:xfrm>
          <a:prstGeom prst="rect">
            <a:avLst/>
          </a:prstGeom>
          <a:noFill/>
        </p:spPr>
        <p:txBody>
          <a:bodyPr wrap="none" rtlCol="0">
            <a:spAutoFit/>
          </a:bodyPr>
          <a:p>
            <a:r>
              <a:rPr lang="en-US" altLang="zh-CN" sz="1600">
                <a:solidFill>
                  <a:schemeClr val="tx1"/>
                </a:solidFill>
              </a:rPr>
              <a:t>CEPC Pre-CDR Scheme (head -on collision) </a:t>
            </a:r>
            <a:endParaRPr lang="en-US" altLang="zh-CN" sz="1600">
              <a:solidFill>
                <a:schemeClr val="tx1"/>
              </a:solidFill>
            </a:endParaRPr>
          </a:p>
        </p:txBody>
      </p:sp>
      <p:sp>
        <p:nvSpPr>
          <p:cNvPr id="10" name="文本框 9"/>
          <p:cNvSpPr txBox="1"/>
          <p:nvPr/>
        </p:nvSpPr>
        <p:spPr>
          <a:xfrm>
            <a:off x="617855" y="6479540"/>
            <a:ext cx="8145145" cy="368300"/>
          </a:xfrm>
          <a:prstGeom prst="rect">
            <a:avLst/>
          </a:prstGeom>
          <a:noFill/>
        </p:spPr>
        <p:txBody>
          <a:bodyPr wrap="square" rtlCol="0">
            <a:spAutoFit/>
          </a:bodyPr>
          <a:p>
            <a:r>
              <a:rPr lang="en-US" altLang="zh-CN" sz="1800">
                <a:solidFill>
                  <a:srgbClr val="FF0000"/>
                </a:solidFill>
                <a:sym typeface="+mn-ea"/>
              </a:rPr>
              <a:t>CEPC baseline and alternative options have been decided on Jan. 14, </a:t>
            </a:r>
            <a:r>
              <a:rPr lang="en-US" altLang="zh-CN" sz="1800">
                <a:solidFill>
                  <a:srgbClr val="FF0000"/>
                </a:solidFill>
              </a:rPr>
              <a:t>2017</a:t>
            </a:r>
            <a:endParaRPr lang="en-US" altLang="zh-CN" sz="1800">
              <a:solidFill>
                <a:srgbClr val="FF0000"/>
              </a:solidFill>
            </a:endParaRPr>
          </a:p>
        </p:txBody>
      </p:sp>
      <p:sp>
        <p:nvSpPr>
          <p:cNvPr id="14" name="圆角矩形 13"/>
          <p:cNvSpPr/>
          <p:nvPr/>
        </p:nvSpPr>
        <p:spPr>
          <a:xfrm>
            <a:off x="5413375" y="3569970"/>
            <a:ext cx="3672205" cy="2592705"/>
          </a:xfrm>
          <a:prstGeom prst="roundRect">
            <a:avLst/>
          </a:prstGeom>
          <a:noFill/>
          <a:ln w="9525" cap="flat" cmpd="sng" algn="ctr">
            <a:solidFill>
              <a:srgbClr val="FF0000"/>
            </a:solidFill>
            <a:prstDash val="solid"/>
            <a:round/>
            <a:headEnd type="none" w="med" len="med"/>
            <a:tailEnd type="none" w="med" len="med"/>
          </a:ln>
          <a:effectLst>
            <a:outerShdw dist="53882" dir="2700000" algn="ctr" rotWithShape="0">
              <a:srgbClr val="CCECFF"/>
            </a:outerShdw>
          </a:effectLst>
          <a:extLst>
            <a:ext uri="{909E8E84-426E-40DD-AFC4-6F175D3DCCD1}">
              <a14:hiddenFill xmlns:a14="http://schemas.microsoft.com/office/drawing/2010/main">
                <a:solidFill>
                  <a:srgbClr val="FF0000"/>
                </a:solidFill>
              </a14:hiddenFill>
            </a:ext>
          </a:extLst>
        </p:spPr>
        <p:txBody>
          <a:bodyPr vert="horz" wrap="square" lIns="91440" tIns="45720" rIns="91440" bIns="45720" numCol="1" anchor="t" anchorCtr="0" compatLnSpc="1">
            <a:spAutoFit/>
          </a:bodyPr>
          <a:p>
            <a:pPr marL="1905" marR="0" indent="0" algn="ctr" defTabSz="914400" rtl="0" eaLnBrk="1" fontAlgn="base" latinLnBrk="0" hangingPunct="1">
              <a:lnSpc>
                <a:spcPct val="100000"/>
              </a:lnSpc>
              <a:spcBef>
                <a:spcPct val="0"/>
              </a:spcBef>
              <a:spcAft>
                <a:spcPct val="0"/>
              </a:spcAft>
              <a:buClrTx/>
              <a:buSzTx/>
              <a:buFontTx/>
              <a:buNone/>
            </a:pPr>
            <a:endParaRPr kumimoji="0" lang="en-US" altLang="en-US" sz="3600" b="1" i="0" u="none" strike="noStrike" cap="none" normalizeH="0" baseline="0" smtClean="0">
              <a:ln>
                <a:noFill/>
              </a:ln>
              <a:solidFill>
                <a:schemeClr val="bg1"/>
              </a:solidFill>
              <a:effectLst/>
              <a:latin typeface="Times New Roman" panose="02020603050405020304" pitchFamily="18" charset="0"/>
              <a:ea typeface="华文中宋" pitchFamily="2" charset="-122"/>
            </a:endParaRPr>
          </a:p>
        </p:txBody>
      </p:sp>
      <p:sp>
        <p:nvSpPr>
          <p:cNvPr id="16" name="圆角矩形 15"/>
          <p:cNvSpPr/>
          <p:nvPr/>
        </p:nvSpPr>
        <p:spPr>
          <a:xfrm>
            <a:off x="395605" y="3644900"/>
            <a:ext cx="4896485" cy="2520315"/>
          </a:xfrm>
          <a:prstGeom prst="roundRect">
            <a:avLst/>
          </a:prstGeom>
          <a:noFill/>
          <a:ln w="9525" cap="flat" cmpd="sng" algn="ctr">
            <a:solidFill>
              <a:srgbClr val="0070C0"/>
            </a:solidFill>
            <a:prstDash val="solid"/>
            <a:round/>
            <a:headEnd type="none" w="med" len="med"/>
            <a:tailEnd type="none" w="med" len="med"/>
          </a:ln>
          <a:effectLst>
            <a:outerShdw dist="53882" dir="2700000" algn="ctr" rotWithShape="0">
              <a:srgbClr val="CCECFF"/>
            </a:outerShdw>
          </a:effectLst>
          <a:extLst>
            <a:ext uri="{909E8E84-426E-40DD-AFC4-6F175D3DCCD1}">
              <a14:hiddenFill xmlns:a14="http://schemas.microsoft.com/office/drawing/2010/main">
                <a:solidFill>
                  <a:srgbClr val="FF0000"/>
                </a:solidFill>
              </a14:hiddenFill>
            </a:ext>
          </a:extLst>
        </p:spPr>
        <p:txBody>
          <a:bodyPr vert="horz" wrap="square" lIns="91440" tIns="45720" rIns="91440" bIns="45720" numCol="1" anchor="t" anchorCtr="0" compatLnSpc="1">
            <a:spAutoFit/>
          </a:bodyPr>
          <a:p>
            <a:pPr marL="1905" marR="0" indent="0" algn="ctr" defTabSz="914400" rtl="0" eaLnBrk="1" fontAlgn="base" latinLnBrk="0" hangingPunct="1">
              <a:lnSpc>
                <a:spcPct val="100000"/>
              </a:lnSpc>
              <a:spcBef>
                <a:spcPct val="0"/>
              </a:spcBef>
              <a:spcAft>
                <a:spcPct val="0"/>
              </a:spcAft>
              <a:buClrTx/>
              <a:buSzTx/>
              <a:buFontTx/>
              <a:buNone/>
            </a:pPr>
            <a:endParaRPr kumimoji="0" lang="en-US" altLang="en-US" sz="3600" b="1" i="0" u="none" strike="noStrike" cap="none" normalizeH="0" baseline="0" smtClean="0">
              <a:ln>
                <a:noFill/>
              </a:ln>
              <a:solidFill>
                <a:schemeClr val="bg1"/>
              </a:solidFill>
              <a:effectLst/>
              <a:latin typeface="Times New Roman" panose="02020603050405020304" pitchFamily="18" charset="0"/>
              <a:ea typeface="华文中宋" pitchFamily="2" charset="-122"/>
            </a:endParaRPr>
          </a:p>
        </p:txBody>
      </p:sp>
      <p:sp>
        <p:nvSpPr>
          <p:cNvPr id="17" name="文本框 16"/>
          <p:cNvSpPr txBox="1"/>
          <p:nvPr/>
        </p:nvSpPr>
        <p:spPr>
          <a:xfrm>
            <a:off x="3245803" y="2639695"/>
            <a:ext cx="1967865" cy="337185"/>
          </a:xfrm>
          <a:prstGeom prst="rect">
            <a:avLst/>
          </a:prstGeom>
          <a:noFill/>
        </p:spPr>
        <p:txBody>
          <a:bodyPr wrap="none" rtlCol="0">
            <a:spAutoFit/>
          </a:bodyPr>
          <a:p>
            <a:r>
              <a:rPr lang="en-US" altLang="zh-CN" sz="1600">
                <a:solidFill>
                  <a:schemeClr val="tx1"/>
                </a:solidFill>
              </a:rPr>
              <a:t>Crab-waist  collision</a:t>
            </a:r>
            <a:endParaRPr lang="en-US" altLang="zh-CN" sz="1600">
              <a:solidFill>
                <a:schemeClr val="tx1"/>
              </a:solidFill>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508944"/>
            <a:ext cx="8229600" cy="533214"/>
          </a:xfrm>
        </p:spPr>
        <p:txBody>
          <a:bodyPr/>
          <a:lstStyle/>
          <a:p>
            <a:r>
              <a:rPr kumimoji="1" lang="en-US" altLang="zh-CN" sz="2800" dirty="0" smtClean="0"/>
              <a:t>CEPC Accelerator CDR Completed</a:t>
            </a:r>
            <a:endParaRPr kumimoji="1" lang="zh-CN" altLang="en-US" sz="2800" dirty="0"/>
          </a:p>
        </p:txBody>
      </p:sp>
      <p:sp>
        <p:nvSpPr>
          <p:cNvPr id="3" name="内容占位符 2"/>
          <p:cNvSpPr>
            <a:spLocks noGrp="1"/>
          </p:cNvSpPr>
          <p:nvPr>
            <p:ph idx="1"/>
          </p:nvPr>
        </p:nvSpPr>
        <p:spPr>
          <a:xfrm>
            <a:off x="-264160" y="1204595"/>
            <a:ext cx="9034145" cy="4161155"/>
          </a:xfrm>
        </p:spPr>
        <p:txBody>
          <a:bodyPr/>
          <a:lstStyle/>
          <a:p>
            <a:pPr marL="0" indent="0">
              <a:buNone/>
            </a:pPr>
            <a:r>
              <a:rPr kumimoji="1" lang="en-US" altLang="zh-CN" sz="2000" dirty="0" smtClean="0"/>
              <a:t>            CEPC accelerator CDR completed in June 2018 (to be printed in July 2018)</a:t>
            </a:r>
            <a:endParaRPr kumimoji="1" lang="en-US" altLang="zh-CN" sz="2000" dirty="0" smtClean="0"/>
          </a:p>
          <a:p>
            <a:endParaRPr kumimoji="1" lang="en-US" altLang="zh-CN" sz="1400" dirty="0" smtClean="0"/>
          </a:p>
          <a:p>
            <a:pPr lvl="1">
              <a:lnSpc>
                <a:spcPct val="80000"/>
              </a:lnSpc>
            </a:pPr>
            <a:r>
              <a:rPr lang="en-GB" altLang="zh-CN" sz="1400" dirty="0"/>
              <a:t>Executive Summary</a:t>
            </a:r>
            <a:endParaRPr lang="zh-CN" altLang="zh-CN" sz="1400" dirty="0"/>
          </a:p>
          <a:p>
            <a:pPr marL="800100" lvl="1" indent="-342900">
              <a:lnSpc>
                <a:spcPct val="80000"/>
              </a:lnSpc>
              <a:buFont typeface="+mj-lt"/>
              <a:buAutoNum type="arabicPeriod"/>
            </a:pPr>
            <a:r>
              <a:rPr lang="en-GB" altLang="zh-CN" sz="1400" dirty="0"/>
              <a:t>Introduction</a:t>
            </a:r>
            <a:endParaRPr lang="zh-CN" altLang="zh-CN" sz="1400" dirty="0"/>
          </a:p>
          <a:p>
            <a:pPr marL="800100" lvl="1" indent="-342900">
              <a:lnSpc>
                <a:spcPct val="80000"/>
              </a:lnSpc>
              <a:buFont typeface="+mj-lt"/>
              <a:buAutoNum type="arabicPeriod"/>
            </a:pPr>
            <a:r>
              <a:rPr lang="en-GB" altLang="zh-CN" sz="1400" dirty="0"/>
              <a:t>Machine Layout and Performance</a:t>
            </a:r>
            <a:endParaRPr lang="zh-CN" altLang="zh-CN" sz="1400" dirty="0"/>
          </a:p>
          <a:p>
            <a:pPr marL="800100" lvl="1" indent="-342900">
              <a:lnSpc>
                <a:spcPct val="80000"/>
              </a:lnSpc>
              <a:buFont typeface="+mj-lt"/>
              <a:buAutoNum type="arabicPeriod"/>
            </a:pPr>
            <a:r>
              <a:rPr lang="en-GB" altLang="zh-CN" sz="1400" dirty="0"/>
              <a:t>Operation Scenarios</a:t>
            </a:r>
            <a:endParaRPr lang="zh-CN" altLang="zh-CN" sz="1400" dirty="0"/>
          </a:p>
          <a:p>
            <a:pPr marL="800100" lvl="1" indent="-342900">
              <a:lnSpc>
                <a:spcPct val="80000"/>
              </a:lnSpc>
              <a:buFont typeface="+mj-lt"/>
              <a:buAutoNum type="arabicPeriod"/>
            </a:pPr>
            <a:r>
              <a:rPr lang="en-GB" altLang="zh-CN" sz="1400" dirty="0"/>
              <a:t>CEPC Collider</a:t>
            </a:r>
            <a:endParaRPr lang="zh-CN" altLang="zh-CN" sz="1400" dirty="0"/>
          </a:p>
          <a:p>
            <a:pPr marL="800100" lvl="1" indent="-342900">
              <a:lnSpc>
                <a:spcPct val="80000"/>
              </a:lnSpc>
              <a:buFont typeface="+mj-lt"/>
              <a:buAutoNum type="arabicPeriod"/>
            </a:pPr>
            <a:r>
              <a:rPr lang="en-GB" altLang="zh-CN" sz="1400" dirty="0"/>
              <a:t>CEPC Booster</a:t>
            </a:r>
            <a:endParaRPr lang="zh-CN" altLang="zh-CN" sz="1400" dirty="0"/>
          </a:p>
          <a:p>
            <a:pPr marL="800100" lvl="1" indent="-342900">
              <a:lnSpc>
                <a:spcPct val="80000"/>
              </a:lnSpc>
              <a:buFont typeface="+mj-lt"/>
              <a:buAutoNum type="arabicPeriod"/>
            </a:pPr>
            <a:r>
              <a:rPr lang="en-GB" altLang="zh-CN" sz="1400" dirty="0"/>
              <a:t>CEPC </a:t>
            </a:r>
            <a:r>
              <a:rPr lang="en-GB" altLang="zh-CN" sz="1400" dirty="0" err="1"/>
              <a:t>Linac</a:t>
            </a:r>
            <a:endParaRPr lang="zh-CN" altLang="zh-CN" sz="1400" dirty="0"/>
          </a:p>
          <a:p>
            <a:pPr marL="800100" lvl="1" indent="-342900">
              <a:lnSpc>
                <a:spcPct val="80000"/>
              </a:lnSpc>
              <a:buFont typeface="+mj-lt"/>
              <a:buAutoNum type="arabicPeriod"/>
            </a:pPr>
            <a:r>
              <a:rPr lang="en-GB" altLang="zh-CN" sz="1400" dirty="0"/>
              <a:t>Systems Common to the CEPC </a:t>
            </a:r>
            <a:r>
              <a:rPr lang="en-GB" altLang="zh-CN" sz="1400" dirty="0" err="1"/>
              <a:t>Linac</a:t>
            </a:r>
            <a:r>
              <a:rPr lang="en-GB" altLang="zh-CN" sz="1400" dirty="0"/>
              <a:t>, Booster and Collider</a:t>
            </a:r>
            <a:endParaRPr lang="zh-CN" altLang="zh-CN" sz="1400" dirty="0"/>
          </a:p>
          <a:p>
            <a:pPr marL="800100" lvl="1" indent="-342900">
              <a:lnSpc>
                <a:spcPct val="80000"/>
              </a:lnSpc>
              <a:buFont typeface="+mj-lt"/>
              <a:buAutoNum type="arabicPeriod"/>
            </a:pPr>
            <a:r>
              <a:rPr lang="en-GB" altLang="zh-CN" sz="1400" dirty="0" smtClean="0"/>
              <a:t>Super Proton Proton Collider</a:t>
            </a:r>
            <a:endParaRPr lang="zh-CN" altLang="zh-CN" sz="1400" dirty="0"/>
          </a:p>
          <a:p>
            <a:pPr marL="800100" lvl="1" indent="-342900">
              <a:lnSpc>
                <a:spcPct val="80000"/>
              </a:lnSpc>
              <a:buFont typeface="+mj-lt"/>
              <a:buAutoNum type="arabicPeriod"/>
            </a:pPr>
            <a:r>
              <a:rPr lang="en-GB" altLang="zh-CN" sz="1400" dirty="0"/>
              <a:t>Conventional Facilities</a:t>
            </a:r>
            <a:endParaRPr lang="zh-CN" altLang="zh-CN" sz="1400" dirty="0"/>
          </a:p>
          <a:p>
            <a:pPr marL="800100" lvl="1" indent="-342900">
              <a:lnSpc>
                <a:spcPct val="80000"/>
              </a:lnSpc>
              <a:buFont typeface="+mj-lt"/>
              <a:buAutoNum type="arabicPeriod"/>
            </a:pPr>
            <a:r>
              <a:rPr lang="en-GB" altLang="zh-CN" sz="1400" dirty="0"/>
              <a:t>Environment, Health and Safety </a:t>
            </a:r>
            <a:endParaRPr lang="zh-CN" altLang="zh-CN" sz="1400" dirty="0"/>
          </a:p>
          <a:p>
            <a:pPr marL="800100" lvl="1" indent="-342900">
              <a:lnSpc>
                <a:spcPct val="80000"/>
              </a:lnSpc>
              <a:buFont typeface="+mj-lt"/>
              <a:buAutoNum type="arabicPeriod"/>
            </a:pPr>
            <a:r>
              <a:rPr lang="en-GB" altLang="zh-CN" sz="1400" dirty="0"/>
              <a:t>R&amp;D Program</a:t>
            </a:r>
            <a:endParaRPr lang="zh-CN" altLang="zh-CN" sz="1400" dirty="0"/>
          </a:p>
          <a:p>
            <a:pPr marL="800100" lvl="1" indent="-342900">
              <a:lnSpc>
                <a:spcPct val="80000"/>
              </a:lnSpc>
              <a:buFont typeface="+mj-lt"/>
              <a:buAutoNum type="arabicPeriod"/>
            </a:pPr>
            <a:r>
              <a:rPr lang="en-GB" altLang="zh-CN" sz="1400" dirty="0"/>
              <a:t>Project Plan, Cost and </a:t>
            </a:r>
            <a:r>
              <a:rPr lang="en-GB" altLang="zh-CN" sz="1400" dirty="0" smtClean="0"/>
              <a:t>Schedule</a:t>
            </a:r>
            <a:endParaRPr lang="zh-CN" altLang="zh-CN" sz="1400" dirty="0"/>
          </a:p>
          <a:p>
            <a:pPr lvl="1">
              <a:lnSpc>
                <a:spcPct val="80000"/>
              </a:lnSpc>
            </a:pPr>
            <a:r>
              <a:rPr lang="en-GB" altLang="zh-CN" sz="1400" dirty="0"/>
              <a:t>Appendix 1: CEPC Parameter List </a:t>
            </a:r>
            <a:endParaRPr lang="zh-CN" altLang="zh-CN" sz="1400" dirty="0"/>
          </a:p>
          <a:p>
            <a:pPr lvl="1">
              <a:lnSpc>
                <a:spcPct val="80000"/>
              </a:lnSpc>
            </a:pPr>
            <a:r>
              <a:rPr lang="en-GB" altLang="zh-CN" sz="1400" dirty="0"/>
              <a:t>Appendix 2: CEPC Technical Component List</a:t>
            </a:r>
            <a:endParaRPr lang="zh-CN" altLang="zh-CN" sz="1400" dirty="0"/>
          </a:p>
          <a:p>
            <a:pPr lvl="1">
              <a:lnSpc>
                <a:spcPct val="80000"/>
              </a:lnSpc>
            </a:pPr>
            <a:r>
              <a:rPr lang="en-GB" altLang="zh-CN" sz="1400" dirty="0"/>
              <a:t>Appendix 3: CEPC Electric Power Requirement </a:t>
            </a:r>
            <a:endParaRPr lang="zh-CN" altLang="zh-CN" sz="1400" dirty="0"/>
          </a:p>
          <a:p>
            <a:pPr lvl="1">
              <a:lnSpc>
                <a:spcPct val="80000"/>
              </a:lnSpc>
            </a:pPr>
            <a:r>
              <a:rPr lang="en-GB" altLang="zh-CN" sz="1400" dirty="0"/>
              <a:t>Appendix 4: Operation for High Intensity </a:t>
            </a:r>
            <a:r>
              <a:rPr lang="en-GB" altLang="zh-CN" sz="1400" dirty="0">
                <a:sym typeface="Symbol" panose="05050102010706020507"/>
              </a:rPr>
              <a:t></a:t>
            </a:r>
            <a:r>
              <a:rPr lang="en-GB" altLang="zh-CN" sz="1400" dirty="0"/>
              <a:t>-ray Source </a:t>
            </a:r>
            <a:endParaRPr lang="zh-CN" altLang="zh-CN" sz="1400" dirty="0"/>
          </a:p>
          <a:p>
            <a:pPr lvl="1">
              <a:lnSpc>
                <a:spcPct val="80000"/>
              </a:lnSpc>
            </a:pPr>
            <a:r>
              <a:rPr lang="en-GB" altLang="zh-CN" sz="1400" dirty="0"/>
              <a:t>Appendix 5: Advanced Partial Double Ring </a:t>
            </a:r>
            <a:endParaRPr lang="zh-CN" altLang="zh-CN" sz="1400" dirty="0"/>
          </a:p>
          <a:p>
            <a:pPr lvl="1">
              <a:lnSpc>
                <a:spcPct val="80000"/>
              </a:lnSpc>
            </a:pPr>
            <a:r>
              <a:rPr lang="en-GB" altLang="zh-CN" sz="1400" dirty="0"/>
              <a:t>Appendix 6: CEPC Injector Based on Plasma Wakefield Accelerator</a:t>
            </a:r>
            <a:endParaRPr lang="zh-CN" altLang="zh-CN" sz="1400" dirty="0"/>
          </a:p>
          <a:p>
            <a:pPr lvl="1">
              <a:lnSpc>
                <a:spcPct val="80000"/>
              </a:lnSpc>
            </a:pPr>
            <a:r>
              <a:rPr lang="en-GB" altLang="zh-CN" sz="1400" dirty="0"/>
              <a:t>Appendix 7: International Review Report</a:t>
            </a:r>
            <a:endParaRPr lang="zh-CN" altLang="zh-CN" sz="1200" dirty="0"/>
          </a:p>
          <a:p>
            <a:endParaRPr kumimoji="1" lang="zh-CN" altLang="en-US" dirty="0"/>
          </a:p>
        </p:txBody>
      </p:sp>
      <p:pic>
        <p:nvPicPr>
          <p:cNvPr id="5" name="图片 4"/>
          <p:cNvPicPr>
            <a:picLocks noChangeAspect="1"/>
          </p:cNvPicPr>
          <p:nvPr/>
        </p:nvPicPr>
        <p:blipFill>
          <a:blip r:embed="rId1"/>
          <a:stretch>
            <a:fillRect/>
          </a:stretch>
        </p:blipFill>
        <p:spPr>
          <a:xfrm>
            <a:off x="5003800" y="2216785"/>
            <a:ext cx="1323340" cy="1870710"/>
          </a:xfrm>
          <a:prstGeom prst="rect">
            <a:avLst/>
          </a:prstGeom>
          <a:ln>
            <a:solidFill>
              <a:schemeClr val="tx1"/>
            </a:solidFill>
          </a:ln>
        </p:spPr>
      </p:pic>
      <p:pic>
        <p:nvPicPr>
          <p:cNvPr id="4" name="图片 3"/>
          <p:cNvPicPr>
            <a:picLocks noChangeAspect="1"/>
          </p:cNvPicPr>
          <p:nvPr/>
        </p:nvPicPr>
        <p:blipFill>
          <a:blip r:embed="rId2"/>
          <a:stretch>
            <a:fillRect/>
          </a:stretch>
        </p:blipFill>
        <p:spPr>
          <a:xfrm>
            <a:off x="7740650" y="2169795"/>
            <a:ext cx="1354455" cy="1917700"/>
          </a:xfrm>
          <a:prstGeom prst="rect">
            <a:avLst/>
          </a:prstGeom>
        </p:spPr>
      </p:pic>
      <p:pic>
        <p:nvPicPr>
          <p:cNvPr id="6" name="内容占位符 4" descr="IMG_20170417_195052"/>
          <p:cNvPicPr>
            <a:picLocks noGrp="1" noChangeAspect="1"/>
          </p:cNvPicPr>
          <p:nvPr/>
        </p:nvPicPr>
        <p:blipFill>
          <a:blip r:embed="rId3" cstate="print"/>
          <a:stretch>
            <a:fillRect/>
          </a:stretch>
        </p:blipFill>
        <p:spPr>
          <a:xfrm>
            <a:off x="6327140" y="2188845"/>
            <a:ext cx="1413510" cy="1898650"/>
          </a:xfrm>
          <a:prstGeom prst="rect">
            <a:avLst/>
          </a:prstGeom>
          <a:noFill/>
          <a:ln w="9525">
            <a:noFill/>
          </a:ln>
        </p:spPr>
      </p:pic>
      <p:sp>
        <p:nvSpPr>
          <p:cNvPr id="7" name="文本框 6"/>
          <p:cNvSpPr txBox="1"/>
          <p:nvPr/>
        </p:nvSpPr>
        <p:spPr>
          <a:xfrm>
            <a:off x="4008755" y="4206240"/>
            <a:ext cx="2713990" cy="645160"/>
          </a:xfrm>
          <a:prstGeom prst="rect">
            <a:avLst/>
          </a:prstGeom>
          <a:noFill/>
        </p:spPr>
        <p:txBody>
          <a:bodyPr wrap="none" rtlCol="0">
            <a:spAutoFit/>
          </a:bodyPr>
          <a:p>
            <a:r>
              <a:rPr lang="en-US" altLang="zh-CN"/>
              <a:t>Mmmaaarch</a:t>
            </a:r>
            <a:endParaRPr lang="en-US" altLang="zh-CN"/>
          </a:p>
        </p:txBody>
      </p:sp>
      <p:sp>
        <p:nvSpPr>
          <p:cNvPr id="8" name="文本框 7"/>
          <p:cNvSpPr txBox="1"/>
          <p:nvPr/>
        </p:nvSpPr>
        <p:spPr>
          <a:xfrm>
            <a:off x="5549265" y="4310380"/>
            <a:ext cx="1173480" cy="645160"/>
          </a:xfrm>
          <a:prstGeom prst="rect">
            <a:avLst/>
          </a:prstGeom>
          <a:noFill/>
        </p:spPr>
        <p:txBody>
          <a:bodyPr wrap="none" rtlCol="0">
            <a:spAutoFit/>
          </a:bodyPr>
          <a:p>
            <a:r>
              <a:rPr lang="en-US" altLang="zh-CN"/>
              <a:t>hhah</a:t>
            </a:r>
            <a:endParaRPr lang="en-US" altLang="zh-CN"/>
          </a:p>
        </p:txBody>
      </p:sp>
      <p:sp>
        <p:nvSpPr>
          <p:cNvPr id="9" name="文本框 8"/>
          <p:cNvSpPr txBox="1"/>
          <p:nvPr/>
        </p:nvSpPr>
        <p:spPr>
          <a:xfrm>
            <a:off x="5080000" y="4206240"/>
            <a:ext cx="1170940" cy="337185"/>
          </a:xfrm>
          <a:prstGeom prst="rect">
            <a:avLst/>
          </a:prstGeom>
          <a:noFill/>
        </p:spPr>
        <p:txBody>
          <a:bodyPr wrap="none" rtlCol="0">
            <a:spAutoFit/>
          </a:bodyPr>
          <a:p>
            <a:r>
              <a:rPr lang="en-US" altLang="zh-CN" sz="1600" b="0">
                <a:solidFill>
                  <a:schemeClr val="tx1"/>
                </a:solidFill>
              </a:rPr>
              <a:t>March 2015</a:t>
            </a:r>
            <a:endParaRPr lang="en-US" altLang="zh-CN" sz="1600" b="0">
              <a:solidFill>
                <a:schemeClr val="tx1"/>
              </a:solidFill>
            </a:endParaRPr>
          </a:p>
        </p:txBody>
      </p:sp>
      <p:sp>
        <p:nvSpPr>
          <p:cNvPr id="11" name="文本框 10"/>
          <p:cNvSpPr txBox="1"/>
          <p:nvPr/>
        </p:nvSpPr>
        <p:spPr>
          <a:xfrm>
            <a:off x="6499225" y="4206240"/>
            <a:ext cx="1069340" cy="337185"/>
          </a:xfrm>
          <a:prstGeom prst="rect">
            <a:avLst/>
          </a:prstGeom>
          <a:noFill/>
        </p:spPr>
        <p:txBody>
          <a:bodyPr wrap="none" rtlCol="0">
            <a:spAutoFit/>
          </a:bodyPr>
          <a:p>
            <a:r>
              <a:rPr lang="en-US" altLang="zh-CN" sz="1600" b="0">
                <a:solidFill>
                  <a:schemeClr val="tx1"/>
                </a:solidFill>
              </a:rPr>
              <a:t>April 2017</a:t>
            </a:r>
            <a:endParaRPr lang="en-US" altLang="zh-CN" sz="1600" b="0">
              <a:solidFill>
                <a:schemeClr val="tx1"/>
              </a:solidFill>
            </a:endParaRPr>
          </a:p>
        </p:txBody>
      </p:sp>
      <p:sp>
        <p:nvSpPr>
          <p:cNvPr id="13" name="文本框 12"/>
          <p:cNvSpPr txBox="1"/>
          <p:nvPr/>
        </p:nvSpPr>
        <p:spPr>
          <a:xfrm>
            <a:off x="7628573" y="4218305"/>
            <a:ext cx="1571625" cy="829945"/>
          </a:xfrm>
          <a:prstGeom prst="rect">
            <a:avLst/>
          </a:prstGeom>
          <a:noFill/>
        </p:spPr>
        <p:txBody>
          <a:bodyPr wrap="none" rtlCol="0">
            <a:spAutoFit/>
          </a:bodyPr>
          <a:p>
            <a:r>
              <a:rPr lang="en-US" altLang="zh-CN" sz="1600" b="0">
                <a:solidFill>
                  <a:schemeClr val="tx1"/>
                </a:solidFill>
              </a:rPr>
              <a:t>Draft Nov 2017, </a:t>
            </a:r>
            <a:endParaRPr lang="en-US" altLang="zh-CN" sz="1600" b="0">
              <a:solidFill>
                <a:schemeClr val="tx1"/>
              </a:solidFill>
            </a:endParaRPr>
          </a:p>
          <a:p>
            <a:r>
              <a:rPr lang="en-US" altLang="zh-CN" sz="1600">
                <a:solidFill>
                  <a:srgbClr val="FF0000"/>
                </a:solidFill>
              </a:rPr>
              <a:t>final version </a:t>
            </a:r>
            <a:endParaRPr lang="en-US" altLang="zh-CN" sz="1600">
              <a:solidFill>
                <a:srgbClr val="FF0000"/>
              </a:solidFill>
            </a:endParaRPr>
          </a:p>
          <a:p>
            <a:r>
              <a:rPr lang="en-US" altLang="zh-CN" sz="1600">
                <a:solidFill>
                  <a:srgbClr val="FF0000"/>
                </a:solidFill>
              </a:rPr>
              <a:t>June 2018</a:t>
            </a:r>
            <a:endParaRPr lang="en-US" altLang="zh-CN" sz="1600">
              <a:solidFill>
                <a:srgbClr val="FF0000"/>
              </a:solidFill>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750" y="550855"/>
            <a:ext cx="8229600" cy="443203"/>
          </a:xfrm>
        </p:spPr>
        <p:txBody>
          <a:bodyPr/>
          <a:lstStyle/>
          <a:p>
            <a:r>
              <a:rPr lang="en-GB" altLang="zh-CN" sz="2800" dirty="0" smtClean="0">
                <a:ea typeface="MS Mincho" panose="02020609040205080304" pitchFamily="49" charset="-128"/>
              </a:rPr>
              <a:t>Main </a:t>
            </a:r>
            <a:r>
              <a:rPr lang="en-US" altLang="en-GB" sz="2800" dirty="0">
                <a:ea typeface="MS Mincho" panose="02020609040205080304" pitchFamily="49" charset="-128"/>
              </a:rPr>
              <a:t>P</a:t>
            </a:r>
            <a:r>
              <a:rPr lang="en-GB" altLang="zh-CN" sz="2800" dirty="0">
                <a:ea typeface="MS Mincho" panose="02020609040205080304" pitchFamily="49" charset="-128"/>
              </a:rPr>
              <a:t>arameters of </a:t>
            </a:r>
            <a:r>
              <a:rPr lang="en-US" altLang="en-GB" sz="2800" dirty="0" smtClean="0">
                <a:ea typeface="MS Mincho" panose="02020609040205080304" pitchFamily="49" charset="-128"/>
              </a:rPr>
              <a:t>C</a:t>
            </a:r>
            <a:r>
              <a:rPr lang="en-GB" altLang="zh-CN" sz="2800" dirty="0" smtClean="0">
                <a:ea typeface="MS Mincho" panose="02020609040205080304" pitchFamily="49" charset="-128"/>
              </a:rPr>
              <a:t>ollider </a:t>
            </a:r>
            <a:r>
              <a:rPr lang="en-US" altLang="en-GB" sz="2800" dirty="0">
                <a:ea typeface="MS Mincho" panose="02020609040205080304" pitchFamily="49" charset="-128"/>
              </a:rPr>
              <a:t>R</a:t>
            </a:r>
            <a:r>
              <a:rPr lang="en-GB" altLang="zh-CN" sz="2800" dirty="0">
                <a:ea typeface="MS Mincho" panose="02020609040205080304" pitchFamily="49" charset="-128"/>
              </a:rPr>
              <a:t>ing</a:t>
            </a:r>
            <a:endParaRPr lang="zh-CN" altLang="en-US" sz="2800" dirty="0"/>
          </a:p>
        </p:txBody>
      </p:sp>
      <p:graphicFrame>
        <p:nvGraphicFramePr>
          <p:cNvPr id="5" name="内容占位符 4"/>
          <p:cNvGraphicFramePr>
            <a:graphicFrameLocks noGrp="1"/>
          </p:cNvGraphicFramePr>
          <p:nvPr>
            <p:ph idx="1"/>
          </p:nvPr>
        </p:nvGraphicFramePr>
        <p:xfrm>
          <a:off x="318770" y="1265555"/>
          <a:ext cx="8535035" cy="5146675"/>
        </p:xfrm>
        <a:graphic>
          <a:graphicData uri="http://schemas.openxmlformats.org/drawingml/2006/table">
            <a:tbl>
              <a:tblPr firstRow="1" bandRow="1"/>
              <a:tblGrid>
                <a:gridCol w="2477135"/>
                <a:gridCol w="1508760"/>
                <a:gridCol w="1922145"/>
                <a:gridCol w="1537970"/>
                <a:gridCol w="1089025"/>
              </a:tblGrid>
              <a:tr h="196215">
                <a:tc>
                  <a:txBody>
                    <a:bodyPr/>
                    <a:lstStyle/>
                    <a:p>
                      <a:pPr marL="29210" algn="just">
                        <a:spcAft>
                          <a:spcPts val="0"/>
                        </a:spcAft>
                      </a:pPr>
                      <a:r>
                        <a:rPr lang="en-US" sz="900"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1" i="1" kern="100" dirty="0" smtClean="0">
                          <a:effectLst/>
                          <a:latin typeface="Times New Roman" panose="02020603050405020304" pitchFamily="18" charset="0"/>
                          <a:ea typeface="+mn-ea"/>
                          <a:cs typeface="Times New Roman" panose="02020603050405020304" pitchFamily="18" charset="0"/>
                        </a:rPr>
                        <a:t>Higgs</a:t>
                      </a:r>
                      <a:endParaRPr lang="zh-CN" altLang="zh-CN" sz="1100" b="1" i="1"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1" i="1" kern="100" dirty="0" smtClean="0">
                          <a:effectLst/>
                          <a:latin typeface="Times New Roman" panose="02020603050405020304" pitchFamily="18" charset="0"/>
                          <a:ea typeface="+mn-ea"/>
                          <a:cs typeface="Times New Roman" panose="02020603050405020304" pitchFamily="18" charset="0"/>
                        </a:rPr>
                        <a:t>W</a:t>
                      </a:r>
                      <a:endParaRPr lang="zh-CN" altLang="zh-CN" sz="1100" b="1" i="1"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1" i="1" kern="100" dirty="0" smtClean="0">
                          <a:effectLst/>
                          <a:latin typeface="Times New Roman" panose="02020603050405020304" pitchFamily="18" charset="0"/>
                          <a:ea typeface="+mn-ea"/>
                          <a:cs typeface="Times New Roman" panose="02020603050405020304" pitchFamily="18" charset="0"/>
                        </a:rPr>
                        <a:t>Z</a:t>
                      </a:r>
                      <a:r>
                        <a:rPr lang="zh-CN" altLang="en-US" sz="1100" b="1" i="1" kern="100" smtClean="0">
                          <a:solidFill>
                            <a:schemeClr val="tx1"/>
                          </a:solidFill>
                          <a:effectLst/>
                          <a:latin typeface="Times New Roman" panose="02020603050405020304" pitchFamily="18" charset="0"/>
                          <a:ea typeface="+mn-ea"/>
                          <a:cs typeface="Times New Roman" panose="02020603050405020304" pitchFamily="18" charset="0"/>
                        </a:rPr>
                        <a:t>（</a:t>
                      </a:r>
                      <a:r>
                        <a:rPr lang="en-US" altLang="zh-CN" sz="1100" b="1" i="1" kern="100" smtClean="0">
                          <a:solidFill>
                            <a:schemeClr val="tx1"/>
                          </a:solidFill>
                          <a:effectLst/>
                          <a:latin typeface="Times New Roman" panose="02020603050405020304" pitchFamily="18" charset="0"/>
                          <a:ea typeface="+mn-ea"/>
                          <a:cs typeface="Times New Roman" panose="02020603050405020304" pitchFamily="18" charset="0"/>
                        </a:rPr>
                        <a:t>3T</a:t>
                      </a:r>
                      <a:r>
                        <a:rPr lang="zh-CN" altLang="en-US" sz="1100" b="1" i="1" kern="100" dirty="0" smtClean="0">
                          <a:solidFill>
                            <a:schemeClr val="tx1"/>
                          </a:solidFill>
                          <a:effectLst/>
                          <a:latin typeface="Times New Roman" panose="02020603050405020304" pitchFamily="18" charset="0"/>
                          <a:ea typeface="+mn-ea"/>
                          <a:cs typeface="Times New Roman" panose="02020603050405020304" pitchFamily="18" charset="0"/>
                        </a:rPr>
                        <a:t>）</a:t>
                      </a:r>
                      <a:endParaRPr lang="zh-CN" altLang="zh-CN" sz="1100" b="1" i="1"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1" i="1" kern="100" dirty="0" smtClean="0">
                          <a:solidFill>
                            <a:schemeClr val="tx1"/>
                          </a:solidFill>
                          <a:effectLst/>
                          <a:latin typeface="Times New Roman" panose="02020603050405020304" pitchFamily="18" charset="0"/>
                          <a:ea typeface="+mn-ea"/>
                          <a:cs typeface="Times New Roman" panose="02020603050405020304" pitchFamily="18" charset="0"/>
                        </a:rPr>
                        <a:t>Z</a:t>
                      </a:r>
                      <a:r>
                        <a:rPr lang="zh-CN" altLang="en-US" sz="1100" b="1" i="1" kern="1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CN" sz="1100" b="1" i="1" kern="100" dirty="0" smtClean="0">
                          <a:solidFill>
                            <a:schemeClr val="tx1"/>
                          </a:solidFill>
                          <a:effectLst/>
                          <a:latin typeface="Times New Roman" panose="02020603050405020304" pitchFamily="18" charset="0"/>
                          <a:ea typeface="+mn-ea"/>
                          <a:cs typeface="Times New Roman" panose="02020603050405020304" pitchFamily="18" charset="0"/>
                        </a:rPr>
                        <a:t>2T</a:t>
                      </a:r>
                      <a:r>
                        <a:rPr lang="zh-CN" altLang="en-US" sz="1100" b="1" i="1" kern="100" dirty="0" smtClean="0">
                          <a:solidFill>
                            <a:schemeClr val="tx1"/>
                          </a:solidFill>
                          <a:effectLst/>
                          <a:latin typeface="Times New Roman" panose="02020603050405020304" pitchFamily="18" charset="0"/>
                          <a:ea typeface="+mn-ea"/>
                          <a:cs typeface="Times New Roman" panose="02020603050405020304" pitchFamily="18" charset="0"/>
                        </a:rPr>
                        <a:t>）</a:t>
                      </a:r>
                      <a:endParaRPr lang="zh-CN" altLang="zh-CN" sz="1100" b="1" i="1"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2565">
                <a:tc>
                  <a:txBody>
                    <a:bodyPr/>
                    <a:lstStyle/>
                    <a:p>
                      <a:pPr marL="29210" algn="just">
                        <a:spcAft>
                          <a:spcPts val="0"/>
                        </a:spcAft>
                      </a:pPr>
                      <a:r>
                        <a:rPr lang="en-US" sz="900" kern="100" dirty="0">
                          <a:effectLst/>
                          <a:latin typeface="Times New Roman" panose="02020603050405020304" pitchFamily="18" charset="0"/>
                          <a:ea typeface="宋体" panose="02010600030101010101" pitchFamily="2" charset="-122"/>
                          <a:cs typeface="Times New Roman" panose="02020603050405020304" pitchFamily="18" charset="0"/>
                        </a:rPr>
                        <a:t>Number of IPs</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marL="27305" algn="ctr" fontAlgn="ctr">
                        <a:lnSpc>
                          <a:spcPts val="1395"/>
                        </a:lnSpc>
                        <a:spcAft>
                          <a:spcPts val="0"/>
                        </a:spcAft>
                      </a:pPr>
                      <a:r>
                        <a:rPr lang="en-US" sz="900" kern="100" dirty="0" smtClea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cPr/>
                </a:tc>
                <a:tc hMerge="1">
                  <a:tcPr/>
                </a:tc>
                <a:tc hMerge="1">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58115">
                <a:tc>
                  <a:txBody>
                    <a:bodyPr/>
                    <a:lstStyle/>
                    <a:p>
                      <a:pPr marL="29210" algn="just">
                        <a:spcAft>
                          <a:spcPts val="0"/>
                        </a:spcAft>
                      </a:pPr>
                      <a:r>
                        <a:rPr lang="en-US" sz="900" kern="100" dirty="0" smtClean="0">
                          <a:effectLst/>
                          <a:latin typeface="Times New Roman" panose="02020603050405020304" pitchFamily="18" charset="0"/>
                          <a:ea typeface="宋体" panose="02010600030101010101" pitchFamily="2" charset="-122"/>
                          <a:cs typeface="Times New Roman" panose="02020603050405020304" pitchFamily="18" charset="0"/>
                        </a:rPr>
                        <a:t>Beam</a:t>
                      </a:r>
                      <a:r>
                        <a:rPr lang="en-US" sz="900" kern="100" baseline="0" dirty="0" smtClean="0">
                          <a:effectLst/>
                          <a:latin typeface="Times New Roman" panose="02020603050405020304" pitchFamily="18" charset="0"/>
                          <a:ea typeface="宋体" panose="02010600030101010101" pitchFamily="2" charset="-122"/>
                          <a:cs typeface="Times New Roman" panose="02020603050405020304" pitchFamily="18" charset="0"/>
                        </a:rPr>
                        <a:t> e</a:t>
                      </a:r>
                      <a:r>
                        <a:rPr lang="en-US" sz="900" kern="100" dirty="0" smtClean="0">
                          <a:effectLst/>
                          <a:latin typeface="Times New Roman" panose="02020603050405020304" pitchFamily="18" charset="0"/>
                          <a:ea typeface="宋体" panose="02010600030101010101" pitchFamily="2" charset="-122"/>
                          <a:cs typeface="Times New Roman" panose="02020603050405020304" pitchFamily="18" charset="0"/>
                        </a:rPr>
                        <a:t>nergy </a:t>
                      </a:r>
                      <a:r>
                        <a:rPr lang="en-US" sz="9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sz="900" kern="100" dirty="0" err="1">
                          <a:effectLst/>
                          <a:latin typeface="Times New Roman" panose="02020603050405020304" pitchFamily="18" charset="0"/>
                          <a:ea typeface="宋体" panose="02010600030101010101" pitchFamily="2" charset="-122"/>
                          <a:cs typeface="Times New Roman" panose="02020603050405020304" pitchFamily="18" charset="0"/>
                        </a:rPr>
                        <a:t>GeV</a:t>
                      </a:r>
                      <a:r>
                        <a:rPr lang="en-US" sz="9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9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120</a:t>
                      </a:r>
                      <a:endParaRPr lang="zh-CN" sz="9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9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80</a:t>
                      </a:r>
                      <a:endParaRPr lang="zh-CN" sz="9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spcAft>
                          <a:spcPts val="0"/>
                        </a:spcAft>
                      </a:pPr>
                      <a:r>
                        <a:rPr lang="en-US" altLang="zh-CN" sz="9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45.5</a:t>
                      </a:r>
                      <a:endParaRPr lang="zh-CN" sz="9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02565">
                <a:tc>
                  <a:txBody>
                    <a:bodyPr/>
                    <a:lstStyle/>
                    <a:p>
                      <a:pPr marL="29210" algn="just">
                        <a:spcAft>
                          <a:spcPts val="0"/>
                        </a:spcAft>
                      </a:pPr>
                      <a:r>
                        <a:rPr lang="en-US" sz="900" kern="100" dirty="0">
                          <a:effectLst/>
                          <a:latin typeface="Times New Roman" panose="02020603050405020304" pitchFamily="18" charset="0"/>
                          <a:ea typeface="宋体" panose="02010600030101010101" pitchFamily="2" charset="-122"/>
                          <a:cs typeface="Times New Roman" panose="02020603050405020304" pitchFamily="18" charset="0"/>
                        </a:rPr>
                        <a:t>Circumference (km)</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marL="27305" algn="ctr" fontAlgn="ctr">
                        <a:lnSpc>
                          <a:spcPts val="1395"/>
                        </a:lnSpc>
                        <a:spcAft>
                          <a:spcPts val="0"/>
                        </a:spcAft>
                      </a:pPr>
                      <a:r>
                        <a:rPr lang="en-US" sz="900" kern="100" dirty="0" smtClea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100</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cPr/>
                </a:tc>
                <a:tc hMerge="1">
                  <a:tcPr/>
                </a:tc>
                <a:tc hMerge="1">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56845">
                <a:tc>
                  <a:txBody>
                    <a:bodyPr/>
                    <a:lstStyle/>
                    <a:p>
                      <a:pPr marL="29210" algn="just">
                        <a:spcAft>
                          <a:spcPts val="0"/>
                        </a:spcAft>
                      </a:pPr>
                      <a:r>
                        <a:rPr lang="en-US" altLang="zh-CN" sz="900" kern="1200" dirty="0" smtClean="0">
                          <a:solidFill>
                            <a:schemeClr val="tx1"/>
                          </a:solidFill>
                          <a:effectLst/>
                          <a:latin typeface="Times New Roman" panose="02020603050405020304" pitchFamily="18" charset="0"/>
                          <a:ea typeface="+mn-ea"/>
                          <a:cs typeface="Times New Roman" panose="02020603050405020304" pitchFamily="18" charset="0"/>
                        </a:rPr>
                        <a:t>Synchrotron radiation</a:t>
                      </a:r>
                      <a:r>
                        <a:rPr lang="en-US" sz="900" kern="100" dirty="0" smtClean="0">
                          <a:effectLst/>
                          <a:latin typeface="Times New Roman" panose="02020603050405020304" pitchFamily="18" charset="0"/>
                          <a:ea typeface="宋体" panose="02010600030101010101" pitchFamily="2" charset="-122"/>
                          <a:cs typeface="Times New Roman" panose="02020603050405020304" pitchFamily="18" charset="0"/>
                        </a:rPr>
                        <a:t> </a:t>
                      </a:r>
                      <a:r>
                        <a:rPr lang="en-US" sz="900" kern="100" dirty="0">
                          <a:effectLst/>
                          <a:latin typeface="Times New Roman" panose="02020603050405020304" pitchFamily="18" charset="0"/>
                          <a:ea typeface="宋体" panose="02010600030101010101" pitchFamily="2" charset="-122"/>
                          <a:cs typeface="Times New Roman" panose="02020603050405020304" pitchFamily="18" charset="0"/>
                        </a:rPr>
                        <a:t>loss/turn (</a:t>
                      </a:r>
                      <a:r>
                        <a:rPr lang="en-US" sz="900" kern="100" dirty="0" err="1">
                          <a:effectLst/>
                          <a:latin typeface="Times New Roman" panose="02020603050405020304" pitchFamily="18" charset="0"/>
                          <a:ea typeface="宋体" panose="02010600030101010101" pitchFamily="2" charset="-122"/>
                          <a:cs typeface="Times New Roman" panose="02020603050405020304" pitchFamily="18" charset="0"/>
                        </a:rPr>
                        <a:t>GeV</a:t>
                      </a:r>
                      <a:r>
                        <a:rPr lang="en-US" sz="9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900" b="0" dirty="0" smtClean="0">
                          <a:latin typeface="Times New Roman" panose="02020603050405020304" pitchFamily="18" charset="0"/>
                          <a:cs typeface="Times New Roman" panose="02020603050405020304" pitchFamily="18" charset="0"/>
                        </a:rPr>
                        <a:t>1.73</a:t>
                      </a:r>
                      <a:endParaRPr lang="zh-CN" altLang="en-US" sz="9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900" b="0" dirty="0" smtClean="0">
                          <a:latin typeface="Times New Roman" panose="02020603050405020304" pitchFamily="18" charset="0"/>
                          <a:cs typeface="Times New Roman" panose="02020603050405020304" pitchFamily="18" charset="0"/>
                        </a:rPr>
                        <a:t>0.34</a:t>
                      </a:r>
                      <a:endParaRPr lang="zh-CN" altLang="en-US" sz="9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altLang="zh-CN" sz="900" b="0" dirty="0" smtClean="0">
                          <a:solidFill>
                            <a:schemeClr val="tx1"/>
                          </a:solidFill>
                          <a:latin typeface="Times New Roman" panose="02020603050405020304" pitchFamily="18" charset="0"/>
                          <a:cs typeface="Times New Roman" panose="02020603050405020304" pitchFamily="18" charset="0"/>
                        </a:rPr>
                        <a:t>0.036</a:t>
                      </a:r>
                      <a:endParaRPr lang="zh-CN" altLang="en-US" sz="9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03200">
                <a:tc>
                  <a:txBody>
                    <a:bodyPr/>
                    <a:lstStyle/>
                    <a:p>
                      <a:pPr marL="29210" algn="just">
                        <a:spcAft>
                          <a:spcPts val="0"/>
                        </a:spcAft>
                      </a:pPr>
                      <a:r>
                        <a:rPr lang="en-US" altLang="zh-CN" sz="900" kern="100" dirty="0" smtClean="0">
                          <a:effectLst/>
                          <a:latin typeface="Times New Roman" panose="02020603050405020304" pitchFamily="18" charset="0"/>
                          <a:ea typeface="宋体" panose="02010600030101010101" pitchFamily="2" charset="-122"/>
                          <a:cs typeface="Times New Roman" panose="02020603050405020304" pitchFamily="18" charset="0"/>
                        </a:rPr>
                        <a:t>Crossing angle at</a:t>
                      </a:r>
                      <a:r>
                        <a:rPr lang="en-US" altLang="zh-CN" sz="900" kern="100" baseline="0" dirty="0" smtClean="0">
                          <a:effectLst/>
                          <a:latin typeface="Times New Roman" panose="02020603050405020304" pitchFamily="18" charset="0"/>
                          <a:ea typeface="宋体" panose="02010600030101010101" pitchFamily="2" charset="-122"/>
                          <a:cs typeface="Times New Roman" panose="02020603050405020304" pitchFamily="18" charset="0"/>
                        </a:rPr>
                        <a:t> IP </a:t>
                      </a:r>
                      <a:r>
                        <a:rPr lang="en-US" altLang="zh-CN" sz="900" kern="100" dirty="0" smtClean="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900" kern="100" dirty="0" err="1" smtClean="0">
                          <a:effectLst/>
                          <a:latin typeface="Times New Roman" panose="02020603050405020304" pitchFamily="18" charset="0"/>
                          <a:ea typeface="宋体" panose="02010600030101010101" pitchFamily="2" charset="-122"/>
                          <a:cs typeface="Times New Roman" panose="02020603050405020304" pitchFamily="18" charset="0"/>
                        </a:rPr>
                        <a:t>mrad</a:t>
                      </a:r>
                      <a:r>
                        <a:rPr lang="en-US" altLang="zh-CN" sz="900" kern="100" dirty="0" smtClean="0">
                          <a:effectLst/>
                          <a:latin typeface="Times New Roman" panose="02020603050405020304" pitchFamily="18" charset="0"/>
                          <a:ea typeface="宋体" panose="02010600030101010101" pitchFamily="2" charset="-122"/>
                          <a:cs typeface="Times New Roman" panose="02020603050405020304" pitchFamily="18" charset="0"/>
                        </a:rPr>
                        <a:t>)</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27305" algn="ctr" fontAlgn="ctr">
                        <a:lnSpc>
                          <a:spcPts val="1395"/>
                        </a:lnSpc>
                        <a:spcAft>
                          <a:spcPts val="0"/>
                        </a:spcAft>
                      </a:pPr>
                      <a:r>
                        <a:rPr lang="en-US" sz="900" kern="100" dirty="0" smtClea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16.5</a:t>
                      </a:r>
                      <a:r>
                        <a:rPr lang="en-US" altLang="zh-CN" sz="900" kern="100" dirty="0" smtClea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cPr/>
                </a:tc>
                <a:tc hMerge="1">
                  <a:tcPr/>
                </a:tc>
                <a:tc hMerge="1">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56845">
                <a:tc>
                  <a:txBody>
                    <a:bodyPr/>
                    <a:lstStyle/>
                    <a:p>
                      <a:pPr marL="29210" algn="just">
                        <a:spcAft>
                          <a:spcPts val="0"/>
                        </a:spcAft>
                      </a:pPr>
                      <a:r>
                        <a:rPr lang="en-US" altLang="zh-CN" sz="900" kern="100" dirty="0" err="1" smtClean="0">
                          <a:effectLst/>
                          <a:latin typeface="Times New Roman" panose="02020603050405020304" pitchFamily="18" charset="0"/>
                          <a:ea typeface="+mn-ea"/>
                          <a:cs typeface="Times New Roman" panose="02020603050405020304" pitchFamily="18" charset="0"/>
                        </a:rPr>
                        <a:t>Piwinski</a:t>
                      </a:r>
                      <a:r>
                        <a:rPr lang="en-US" altLang="zh-CN" sz="900" kern="100" dirty="0" smtClean="0">
                          <a:effectLst/>
                          <a:latin typeface="Times New Roman" panose="02020603050405020304" pitchFamily="18" charset="0"/>
                          <a:ea typeface="+mn-ea"/>
                          <a:cs typeface="Times New Roman" panose="02020603050405020304" pitchFamily="18" charset="0"/>
                        </a:rPr>
                        <a:t> angle</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900" b="0" dirty="0" smtClean="0">
                          <a:latin typeface="Times New Roman" panose="02020603050405020304" pitchFamily="18" charset="0"/>
                          <a:cs typeface="Times New Roman" panose="02020603050405020304" pitchFamily="18" charset="0"/>
                        </a:rPr>
                        <a:t>2.58</a:t>
                      </a:r>
                      <a:endParaRPr lang="zh-CN" altLang="en-US" sz="9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900" b="0" dirty="0" smtClean="0">
                          <a:latin typeface="Times New Roman" panose="02020603050405020304" pitchFamily="18" charset="0"/>
                          <a:cs typeface="Times New Roman" panose="02020603050405020304" pitchFamily="18" charset="0"/>
                        </a:rPr>
                        <a:t>7.0</a:t>
                      </a:r>
                      <a:endParaRPr lang="zh-CN" altLang="en-US" sz="9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altLang="zh-CN" sz="900" b="0" dirty="0" smtClean="0">
                          <a:solidFill>
                            <a:schemeClr val="tx1"/>
                          </a:solidFill>
                          <a:latin typeface="Times New Roman" panose="02020603050405020304" pitchFamily="18" charset="0"/>
                          <a:cs typeface="Times New Roman" panose="02020603050405020304" pitchFamily="18" charset="0"/>
                        </a:rPr>
                        <a:t>23.8</a:t>
                      </a:r>
                      <a:endParaRPr lang="zh-CN" altLang="en-US" sz="9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56845">
                <a:tc>
                  <a:txBody>
                    <a:bodyPr/>
                    <a:lstStyle/>
                    <a:p>
                      <a:pPr marL="29210" algn="just">
                        <a:spcAft>
                          <a:spcPts val="0"/>
                        </a:spcAft>
                      </a:pPr>
                      <a:r>
                        <a:rPr lang="en-US" altLang="zh-CN" sz="900" kern="1200" dirty="0" smtClean="0">
                          <a:solidFill>
                            <a:schemeClr val="tx1"/>
                          </a:solidFill>
                          <a:effectLst/>
                          <a:latin typeface="Times New Roman" panose="02020603050405020304" pitchFamily="18" charset="0"/>
                          <a:ea typeface="+mn-ea"/>
                          <a:cs typeface="Times New Roman" panose="02020603050405020304" pitchFamily="18" charset="0"/>
                        </a:rPr>
                        <a:t>Number of particles</a:t>
                      </a:r>
                      <a:r>
                        <a:rPr lang="en-US" altLang="zh-CN" sz="900" kern="100" dirty="0" smtClean="0">
                          <a:effectLst/>
                          <a:latin typeface="Times New Roman" panose="02020603050405020304" pitchFamily="18" charset="0"/>
                          <a:ea typeface="宋体" panose="02010600030101010101" pitchFamily="2" charset="-122"/>
                          <a:cs typeface="Times New Roman" panose="02020603050405020304" pitchFamily="18" charset="0"/>
                        </a:rPr>
                        <a:t>/bunch</a:t>
                      </a:r>
                      <a:r>
                        <a:rPr lang="en-US" altLang="zh-CN" sz="900"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900" i="1" kern="100" dirty="0" smtClean="0">
                          <a:effectLst/>
                          <a:latin typeface="Times New Roman" panose="02020603050405020304" pitchFamily="18" charset="0"/>
                          <a:ea typeface="宋体" panose="02010600030101010101" pitchFamily="2" charset="-122"/>
                          <a:cs typeface="Times New Roman" panose="02020603050405020304" pitchFamily="18" charset="0"/>
                        </a:rPr>
                        <a:t>N</a:t>
                      </a:r>
                      <a:r>
                        <a:rPr lang="en-US" sz="900" i="1" kern="100" baseline="-25000" dirty="0" smtClean="0">
                          <a:effectLst/>
                          <a:latin typeface="Times New Roman" panose="02020603050405020304" pitchFamily="18" charset="0"/>
                          <a:ea typeface="宋体" panose="02010600030101010101" pitchFamily="2" charset="-122"/>
                          <a:cs typeface="Times New Roman" panose="02020603050405020304" pitchFamily="18" charset="0"/>
                        </a:rPr>
                        <a:t>e</a:t>
                      </a:r>
                      <a:r>
                        <a:rPr lang="en-US" sz="900" kern="100" dirty="0" smtClean="0">
                          <a:effectLst/>
                          <a:latin typeface="Times New Roman" panose="02020603050405020304" pitchFamily="18" charset="0"/>
                          <a:ea typeface="宋体" panose="02010600030101010101" pitchFamily="2" charset="-122"/>
                          <a:cs typeface="Times New Roman" panose="02020603050405020304" pitchFamily="18" charset="0"/>
                        </a:rPr>
                        <a:t> </a:t>
                      </a:r>
                      <a:r>
                        <a:rPr lang="en-US" sz="9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sz="900" kern="100" dirty="0" smtClean="0">
                          <a:effectLst/>
                          <a:latin typeface="Times New Roman" panose="02020603050405020304" pitchFamily="18" charset="0"/>
                          <a:ea typeface="宋体" panose="02010600030101010101" pitchFamily="2" charset="-122"/>
                          <a:cs typeface="Times New Roman" panose="02020603050405020304" pitchFamily="18" charset="0"/>
                        </a:rPr>
                        <a:t>10</a:t>
                      </a:r>
                      <a:r>
                        <a:rPr lang="en-US" sz="900" kern="100" baseline="30000" dirty="0" smtClean="0">
                          <a:effectLst/>
                          <a:latin typeface="Times New Roman" panose="02020603050405020304" pitchFamily="18" charset="0"/>
                          <a:ea typeface="宋体" panose="02010600030101010101" pitchFamily="2" charset="-122"/>
                          <a:cs typeface="Times New Roman" panose="02020603050405020304" pitchFamily="18" charset="0"/>
                        </a:rPr>
                        <a:t>10</a:t>
                      </a:r>
                      <a:r>
                        <a:rPr lang="en-US" sz="900" kern="100" dirty="0" smtClean="0">
                          <a:effectLst/>
                          <a:latin typeface="Times New Roman" panose="02020603050405020304" pitchFamily="18" charset="0"/>
                          <a:ea typeface="宋体" panose="02010600030101010101" pitchFamily="2" charset="-122"/>
                          <a:cs typeface="Times New Roman" panose="02020603050405020304" pitchFamily="18" charset="0"/>
                        </a:rPr>
                        <a:t>)</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9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15.0</a:t>
                      </a:r>
                      <a:endParaRPr lang="zh-CN" sz="9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altLang="zh-CN" sz="9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12.0</a:t>
                      </a:r>
                      <a:endParaRPr lang="zh-CN" sz="9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spcAft>
                          <a:spcPts val="0"/>
                        </a:spcAft>
                      </a:pPr>
                      <a:r>
                        <a:rPr lang="en-US" altLang="zh-CN" sz="9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8.0</a:t>
                      </a:r>
                      <a:endParaRPr lang="zh-CN" sz="9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58115">
                <a:tc>
                  <a:txBody>
                    <a:bodyPr/>
                    <a:lstStyle/>
                    <a:p>
                      <a:pPr marL="29210" algn="just">
                        <a:spcAft>
                          <a:spcPts val="0"/>
                        </a:spcAft>
                      </a:pPr>
                      <a:r>
                        <a:rPr lang="en-US" sz="9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Bunch </a:t>
                      </a:r>
                      <a:r>
                        <a:rPr lang="en-US" sz="9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number (bunch s</a:t>
                      </a:r>
                      <a:r>
                        <a:rPr lang="en-US" altLang="zh-CN" sz="9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pacing</a:t>
                      </a:r>
                      <a:r>
                        <a:rPr lang="en-US" sz="9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9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242 (0.68</a:t>
                      </a:r>
                      <a:r>
                        <a:rPr lang="en-US" altLang="zh-CN" sz="9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lang="en-US" altLang="zh-CN" sz="9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s)</a:t>
                      </a:r>
                      <a:endParaRPr lang="zh-CN" sz="9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1" kern="100" baseline="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1524 </a:t>
                      </a:r>
                      <a:r>
                        <a:rPr lang="en-US" altLang="zh-CN" sz="9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(0.21</a:t>
                      </a:r>
                      <a:r>
                        <a:rPr lang="en-US" altLang="zh-CN" sz="9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lang="en-US" altLang="zh-CN" sz="9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s)</a:t>
                      </a:r>
                      <a:endParaRPr lang="zh-CN" sz="9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ctr" defTabSz="914400" rtl="0" eaLnBrk="1" fontAlgn="auto" latinLnBrk="0" hangingPunct="1">
                        <a:lnSpc>
                          <a:spcPct val="100000"/>
                        </a:lnSpc>
                        <a:spcBef>
                          <a:spcPts val="100"/>
                        </a:spcBef>
                        <a:spcAft>
                          <a:spcPts val="100"/>
                        </a:spcAft>
                        <a:buClrTx/>
                        <a:buSzTx/>
                        <a:buFontTx/>
                        <a:buNone/>
                        <a:defRPr/>
                      </a:pPr>
                      <a:r>
                        <a:rPr lang="en-US" altLang="zh-CN" sz="900" b="1" dirty="0" smtClean="0">
                          <a:solidFill>
                            <a:srgbClr val="FF0000"/>
                          </a:solidFill>
                          <a:effectLst/>
                          <a:latin typeface="Times New Roman" panose="02020603050405020304" pitchFamily="18" charset="0"/>
                          <a:ea typeface="+mn-ea"/>
                          <a:cs typeface="Times New Roman" panose="02020603050405020304" pitchFamily="18" charset="0"/>
                        </a:rPr>
                        <a:t>12000 (</a:t>
                      </a:r>
                      <a:r>
                        <a:rPr lang="en-US" altLang="zh-CN" sz="900" b="1" dirty="0" smtClean="0">
                          <a:solidFill>
                            <a:srgbClr val="2105ED"/>
                          </a:solidFill>
                          <a:effectLst/>
                          <a:latin typeface="Times New Roman" panose="02020603050405020304" pitchFamily="18" charset="0"/>
                          <a:ea typeface="+mn-ea"/>
                          <a:cs typeface="Times New Roman" panose="02020603050405020304" pitchFamily="18" charset="0"/>
                        </a:rPr>
                        <a:t>25ns</a:t>
                      </a:r>
                      <a:r>
                        <a:rPr lang="en-US" altLang="zh-CN" sz="900" b="1" dirty="0" smtClean="0">
                          <a:solidFill>
                            <a:srgbClr val="FF0000"/>
                          </a:solidFill>
                          <a:effectLst/>
                          <a:latin typeface="Times New Roman" panose="02020603050405020304" pitchFamily="18" charset="0"/>
                          <a:ea typeface="+mn-ea"/>
                          <a:cs typeface="Times New Roman" panose="02020603050405020304" pitchFamily="18" charset="0"/>
                        </a:rPr>
                        <a:t>+10%gap)</a:t>
                      </a:r>
                      <a:endParaRPr lang="zh-CN" altLang="zh-CN" sz="900" b="1" dirty="0" smtClean="0">
                        <a:solidFill>
                          <a:srgbClr val="FF0000"/>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56845">
                <a:tc>
                  <a:txBody>
                    <a:bodyPr/>
                    <a:lstStyle/>
                    <a:p>
                      <a:pPr marL="29210" algn="just">
                        <a:spcAft>
                          <a:spcPts val="0"/>
                        </a:spcAft>
                      </a:pPr>
                      <a:r>
                        <a:rPr lang="en-US" sz="900" kern="100" dirty="0">
                          <a:effectLst/>
                          <a:latin typeface="Times New Roman" panose="02020603050405020304" pitchFamily="18" charset="0"/>
                          <a:ea typeface="宋体" panose="02010600030101010101" pitchFamily="2" charset="-122"/>
                          <a:cs typeface="Times New Roman" panose="02020603050405020304" pitchFamily="18" charset="0"/>
                        </a:rPr>
                        <a:t>Beam current (mA)</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0" kern="100" dirty="0" smtClean="0">
                          <a:effectLst/>
                          <a:latin typeface="Times New Roman" panose="02020603050405020304" pitchFamily="18" charset="0"/>
                          <a:ea typeface="宋体" panose="02010600030101010101" pitchFamily="2" charset="-122"/>
                          <a:cs typeface="Times New Roman" panose="02020603050405020304" pitchFamily="18" charset="0"/>
                        </a:rPr>
                        <a:t>17.4</a:t>
                      </a:r>
                      <a:endParaRPr lang="zh-CN" sz="900" b="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0" kern="100" dirty="0" smtClean="0">
                          <a:effectLst/>
                          <a:latin typeface="Times New Roman" panose="02020603050405020304" pitchFamily="18" charset="0"/>
                          <a:ea typeface="宋体" panose="02010600030101010101" pitchFamily="2" charset="-122"/>
                          <a:cs typeface="Times New Roman" panose="02020603050405020304" pitchFamily="18" charset="0"/>
                        </a:rPr>
                        <a:t>87.9</a:t>
                      </a:r>
                      <a:endParaRPr lang="zh-CN" sz="900" b="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spcBef>
                          <a:spcPts val="100"/>
                        </a:spcBef>
                        <a:spcAft>
                          <a:spcPts val="100"/>
                        </a:spcAft>
                      </a:pPr>
                      <a:r>
                        <a:rPr lang="en-US" altLang="zh-CN" sz="900" b="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461.0</a:t>
                      </a:r>
                      <a:endParaRPr lang="zh-CN" sz="900" b="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4325">
                <a:tc>
                  <a:txBody>
                    <a:bodyPr/>
                    <a:lstStyle/>
                    <a:p>
                      <a:pPr marL="29210" algn="just">
                        <a:spcAft>
                          <a:spcPts val="0"/>
                        </a:spcAft>
                      </a:pPr>
                      <a:r>
                        <a:rPr lang="en-US" altLang="zh-CN" sz="900" b="1" kern="1200" dirty="0" smtClean="0">
                          <a:solidFill>
                            <a:srgbClr val="FF0000"/>
                          </a:solidFill>
                          <a:effectLst/>
                          <a:latin typeface="Times New Roman" panose="02020603050405020304" pitchFamily="18" charset="0"/>
                          <a:ea typeface="+mn-ea"/>
                          <a:cs typeface="Times New Roman" panose="02020603050405020304" pitchFamily="18" charset="0"/>
                        </a:rPr>
                        <a:t>Synchrotron radiation</a:t>
                      </a:r>
                      <a:r>
                        <a:rPr lang="en-US" altLang="zh-CN" sz="9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sz="9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power </a:t>
                      </a:r>
                      <a:r>
                        <a:rPr lang="en-US" sz="9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/beam (MW)</a:t>
                      </a:r>
                      <a:endParaRPr lang="zh-CN" sz="9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30</a:t>
                      </a:r>
                      <a:endParaRPr lang="zh-CN" altLang="en-US" sz="9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30</a:t>
                      </a:r>
                      <a:endParaRPr lang="zh-CN" altLang="en-US" sz="9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16.5</a:t>
                      </a:r>
                      <a:endParaRPr lang="zh-CN" sz="9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01930">
                <a:tc>
                  <a:txBody>
                    <a:bodyPr/>
                    <a:lstStyle/>
                    <a:p>
                      <a:pPr marL="29210" algn="just">
                        <a:spcAft>
                          <a:spcPts val="0"/>
                        </a:spcAft>
                      </a:pPr>
                      <a:r>
                        <a:rPr lang="en-US" sz="900" kern="100" dirty="0">
                          <a:effectLst/>
                          <a:latin typeface="Times New Roman" panose="02020603050405020304" pitchFamily="18" charset="0"/>
                          <a:ea typeface="宋体" panose="02010600030101010101" pitchFamily="2" charset="-122"/>
                          <a:cs typeface="Times New Roman" panose="02020603050405020304" pitchFamily="18" charset="0"/>
                        </a:rPr>
                        <a:t>Bending radius (km)</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fontAlgn="ctr">
                        <a:lnSpc>
                          <a:spcPts val="1395"/>
                        </a:lnSpc>
                        <a:spcAft>
                          <a:spcPts val="0"/>
                        </a:spcAft>
                      </a:pPr>
                      <a:r>
                        <a:rPr lang="en-US" sz="900" kern="1200" dirty="0" smtClean="0">
                          <a:solidFill>
                            <a:srgbClr val="000000"/>
                          </a:solidFill>
                          <a:effectLst/>
                          <a:latin typeface="Times New Roman" panose="02020603050405020304" pitchFamily="18" charset="0"/>
                          <a:cs typeface="Times New Roman" panose="02020603050405020304" pitchFamily="18" charset="0"/>
                        </a:rPr>
                        <a:t>10.7</a:t>
                      </a:r>
                      <a:endParaRPr lang="zh-CN" sz="900" kern="100" dirty="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cPr/>
                </a:tc>
                <a:tc hMerge="1">
                  <a:tcPr/>
                </a:tc>
                <a:tc hMerge="1">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03200">
                <a:tc>
                  <a:txBody>
                    <a:bodyPr/>
                    <a:lstStyle/>
                    <a:p>
                      <a:pPr marL="29210" algn="just">
                        <a:spcAft>
                          <a:spcPts val="0"/>
                        </a:spcAft>
                      </a:pPr>
                      <a:r>
                        <a:rPr lang="en-US" sz="900" kern="100" dirty="0">
                          <a:effectLst/>
                          <a:latin typeface="Times New Roman" panose="02020603050405020304" pitchFamily="18" charset="0"/>
                          <a:ea typeface="宋体" panose="02010600030101010101" pitchFamily="2" charset="-122"/>
                          <a:cs typeface="Times New Roman" panose="02020603050405020304" pitchFamily="18" charset="0"/>
                        </a:rPr>
                        <a:t>Momentum </a:t>
                      </a:r>
                      <a:r>
                        <a:rPr lang="en-US" sz="900" kern="100" dirty="0" smtClean="0">
                          <a:effectLst/>
                          <a:latin typeface="Times New Roman" panose="02020603050405020304" pitchFamily="18" charset="0"/>
                          <a:ea typeface="宋体" panose="02010600030101010101" pitchFamily="2" charset="-122"/>
                          <a:cs typeface="Times New Roman" panose="02020603050405020304" pitchFamily="18" charset="0"/>
                        </a:rPr>
                        <a:t>compact </a:t>
                      </a:r>
                      <a:r>
                        <a:rPr lang="en-US" sz="900" kern="100" dirty="0">
                          <a:effectLst/>
                          <a:latin typeface="Times New Roman" panose="02020603050405020304" pitchFamily="18" charset="0"/>
                          <a:ea typeface="宋体" panose="02010600030101010101" pitchFamily="2" charset="-122"/>
                          <a:cs typeface="Times New Roman" panose="02020603050405020304" pitchFamily="18" charset="0"/>
                        </a:rPr>
                        <a:t>(10</a:t>
                      </a:r>
                      <a:r>
                        <a:rPr lang="en-US" sz="900" kern="100" baseline="30000" dirty="0">
                          <a:effectLst/>
                          <a:latin typeface="Times New Roman" panose="02020603050405020304" pitchFamily="18" charset="0"/>
                          <a:ea typeface="宋体" panose="02010600030101010101" pitchFamily="2" charset="-122"/>
                          <a:cs typeface="Times New Roman" panose="02020603050405020304" pitchFamily="18" charset="0"/>
                        </a:rPr>
                        <a:t>-5</a:t>
                      </a:r>
                      <a:r>
                        <a:rPr lang="en-US" sz="9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fontAlgn="ctr">
                        <a:lnSpc>
                          <a:spcPts val="1395"/>
                        </a:lnSpc>
                        <a:spcAft>
                          <a:spcPts val="0"/>
                        </a:spcAft>
                      </a:pPr>
                      <a:r>
                        <a:rPr lang="en-US" sz="900" kern="1200" dirty="0" smtClean="0">
                          <a:solidFill>
                            <a:srgbClr val="000000"/>
                          </a:solidFill>
                          <a:effectLst/>
                          <a:latin typeface="Times New Roman" panose="02020603050405020304" pitchFamily="18" charset="0"/>
                          <a:cs typeface="Times New Roman" panose="02020603050405020304" pitchFamily="18" charset="0"/>
                        </a:rPr>
                        <a:t>1.11</a:t>
                      </a:r>
                      <a:endParaRPr lang="zh-CN" sz="900" kern="100" dirty="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cPr/>
                </a:tc>
                <a:tc hMerge="1">
                  <a:tcPr/>
                </a:tc>
                <a:tc hMerge="1">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57480">
                <a:tc>
                  <a:txBody>
                    <a:bodyPr/>
                    <a:lstStyle/>
                    <a:p>
                      <a:pPr marL="29210" algn="just">
                        <a:spcAft>
                          <a:spcPts val="0"/>
                        </a:spcAft>
                      </a:pPr>
                      <a:r>
                        <a:rPr lang="en-US" altLang="zh-CN" sz="900" b="1" kern="1200" dirty="0" smtClean="0">
                          <a:solidFill>
                            <a:srgbClr val="FF0000"/>
                          </a:solidFill>
                          <a:effectLst/>
                          <a:latin typeface="Times New Roman" panose="02020603050405020304" pitchFamily="18" charset="0"/>
                          <a:ea typeface="+mn-ea"/>
                          <a:cs typeface="Times New Roman" panose="02020603050405020304" pitchFamily="18" charset="0"/>
                          <a:sym typeface="Symbol" panose="05050102010706020507" pitchFamily="18" charset="2"/>
                        </a:rPr>
                        <a:t></a:t>
                      </a:r>
                      <a:r>
                        <a:rPr lang="en-US" altLang="zh-CN" sz="900" b="1" kern="1200" dirty="0" smtClean="0">
                          <a:solidFill>
                            <a:srgbClr val="FF0000"/>
                          </a:solidFill>
                          <a:effectLst/>
                          <a:latin typeface="Times New Roman" panose="02020603050405020304" pitchFamily="18" charset="0"/>
                          <a:ea typeface="+mn-ea"/>
                          <a:cs typeface="Times New Roman" panose="02020603050405020304" pitchFamily="18" charset="0"/>
                        </a:rPr>
                        <a:t> function at IP </a:t>
                      </a:r>
                      <a:r>
                        <a:rPr lang="en-US" altLang="zh-CN" sz="900" b="1" i="1" kern="1200" dirty="0" smtClean="0">
                          <a:solidFill>
                            <a:srgbClr val="FF0000"/>
                          </a:solidFill>
                          <a:effectLst/>
                          <a:latin typeface="Times New Roman" panose="02020603050405020304" pitchFamily="18" charset="0"/>
                          <a:ea typeface="+mn-ea"/>
                          <a:cs typeface="Times New Roman" panose="02020603050405020304" pitchFamily="18" charset="0"/>
                          <a:sym typeface="Symbol" panose="05050102010706020507" pitchFamily="18" charset="2"/>
                        </a:rPr>
                        <a:t></a:t>
                      </a:r>
                      <a:r>
                        <a:rPr lang="en-US" altLang="zh-CN" sz="900" b="1" i="1" kern="1200" baseline="-25000" dirty="0" smtClean="0">
                          <a:solidFill>
                            <a:srgbClr val="FF0000"/>
                          </a:solidFill>
                          <a:effectLst/>
                          <a:latin typeface="Times New Roman" panose="02020603050405020304" pitchFamily="18" charset="0"/>
                          <a:ea typeface="+mn-ea"/>
                          <a:cs typeface="Times New Roman" panose="02020603050405020304" pitchFamily="18" charset="0"/>
                          <a:sym typeface="Symbol" panose="05050102010706020507" pitchFamily="18" charset="2"/>
                        </a:rPr>
                        <a:t>x</a:t>
                      </a:r>
                      <a:r>
                        <a:rPr lang="en-US" altLang="zh-CN" sz="900" b="1" i="1" kern="1200" dirty="0" smtClean="0">
                          <a:solidFill>
                            <a:srgbClr val="FF0000"/>
                          </a:solidFill>
                          <a:effectLst/>
                          <a:latin typeface="Times New Roman" panose="02020603050405020304" pitchFamily="18" charset="0"/>
                          <a:ea typeface="+mn-ea"/>
                          <a:cs typeface="Times New Roman" panose="02020603050405020304" pitchFamily="18" charset="0"/>
                          <a:sym typeface="Symbol" panose="05050102010706020507" pitchFamily="18" charset="2"/>
                        </a:rPr>
                        <a:t>*</a:t>
                      </a:r>
                      <a:r>
                        <a:rPr lang="en-US" altLang="zh-CN" sz="900" b="1" i="1" kern="1200" dirty="0" smtClean="0">
                          <a:solidFill>
                            <a:srgbClr val="FF0000"/>
                          </a:solidFill>
                          <a:effectLst/>
                          <a:latin typeface="Times New Roman" panose="02020603050405020304" pitchFamily="18" charset="0"/>
                          <a:ea typeface="+mn-ea"/>
                          <a:cs typeface="Times New Roman" panose="02020603050405020304" pitchFamily="18" charset="0"/>
                        </a:rPr>
                        <a:t> / </a:t>
                      </a:r>
                      <a:r>
                        <a:rPr lang="en-US" altLang="zh-CN" sz="900" b="1" i="1" kern="1200" dirty="0" smtClean="0">
                          <a:solidFill>
                            <a:srgbClr val="FF0000"/>
                          </a:solidFill>
                          <a:effectLst/>
                          <a:latin typeface="Times New Roman" panose="02020603050405020304" pitchFamily="18" charset="0"/>
                          <a:ea typeface="+mn-ea"/>
                          <a:cs typeface="Times New Roman" panose="02020603050405020304" pitchFamily="18" charset="0"/>
                          <a:sym typeface="Symbol" panose="05050102010706020507" pitchFamily="18" charset="2"/>
                        </a:rPr>
                        <a:t></a:t>
                      </a:r>
                      <a:r>
                        <a:rPr lang="en-US" altLang="zh-CN" sz="900" b="1" i="1" kern="1200" baseline="-25000" dirty="0" smtClean="0">
                          <a:solidFill>
                            <a:srgbClr val="FF0000"/>
                          </a:solidFill>
                          <a:effectLst/>
                          <a:latin typeface="Times New Roman" panose="02020603050405020304" pitchFamily="18" charset="0"/>
                          <a:ea typeface="+mn-ea"/>
                          <a:cs typeface="Times New Roman" panose="02020603050405020304" pitchFamily="18" charset="0"/>
                          <a:sym typeface="Symbol" panose="05050102010706020507" pitchFamily="18" charset="2"/>
                        </a:rPr>
                        <a:t>y</a:t>
                      </a:r>
                      <a:r>
                        <a:rPr lang="en-US" altLang="zh-CN" sz="900" b="1" i="1" kern="1200" dirty="0" smtClean="0">
                          <a:solidFill>
                            <a:srgbClr val="FF0000"/>
                          </a:solidFill>
                          <a:effectLst/>
                          <a:latin typeface="Times New Roman" panose="02020603050405020304" pitchFamily="18" charset="0"/>
                          <a:ea typeface="+mn-ea"/>
                          <a:cs typeface="Times New Roman" panose="02020603050405020304" pitchFamily="18" charset="0"/>
                          <a:sym typeface="Symbol" panose="05050102010706020507" pitchFamily="18" charset="2"/>
                        </a:rPr>
                        <a:t>*</a:t>
                      </a:r>
                      <a:r>
                        <a:rPr lang="en-US" altLang="zh-CN" sz="900" b="1" i="1" kern="120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9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sz="9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m)</a:t>
                      </a:r>
                      <a:endParaRPr lang="zh-CN" sz="9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1" kern="100" dirty="0" smtClean="0">
                          <a:solidFill>
                            <a:srgbClr val="FF0000"/>
                          </a:solidFill>
                          <a:effectLst/>
                          <a:latin typeface="Times New Roman" panose="02020603050405020304" pitchFamily="18" charset="0"/>
                          <a:ea typeface="+mn-ea"/>
                          <a:cs typeface="Times New Roman" panose="02020603050405020304" pitchFamily="18" charset="0"/>
                        </a:rPr>
                        <a:t>0.36/0.0015</a:t>
                      </a:r>
                      <a:endParaRPr lang="zh-CN" altLang="zh-CN" sz="900" b="1" kern="100" dirty="0" smtClean="0">
                        <a:solidFill>
                          <a:srgbClr val="FF0000"/>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1" kern="100" dirty="0" smtClean="0">
                          <a:solidFill>
                            <a:srgbClr val="FF0000"/>
                          </a:solidFill>
                          <a:effectLst/>
                          <a:latin typeface="Times New Roman" panose="02020603050405020304" pitchFamily="18" charset="0"/>
                          <a:ea typeface="+mn-ea"/>
                          <a:cs typeface="Times New Roman" panose="02020603050405020304" pitchFamily="18" charset="0"/>
                        </a:rPr>
                        <a:t>0.36/0.0015</a:t>
                      </a:r>
                      <a:endParaRPr lang="zh-CN" altLang="zh-CN" sz="900" b="1" kern="100" dirty="0" smtClean="0">
                        <a:solidFill>
                          <a:srgbClr val="FF0000"/>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1" kern="100" dirty="0" smtClean="0">
                          <a:solidFill>
                            <a:srgbClr val="FF0000"/>
                          </a:solidFill>
                          <a:effectLst/>
                          <a:latin typeface="Times New Roman" panose="02020603050405020304" pitchFamily="18" charset="0"/>
                          <a:ea typeface="+mn-ea"/>
                          <a:cs typeface="Times New Roman" panose="02020603050405020304" pitchFamily="18" charset="0"/>
                        </a:rPr>
                        <a:t>0.2/0.0015</a:t>
                      </a:r>
                      <a:endParaRPr lang="zh-CN" altLang="zh-CN" sz="900" b="1" kern="100" dirty="0" smtClean="0">
                        <a:solidFill>
                          <a:srgbClr val="FF0000"/>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1" kern="100" dirty="0" smtClean="0">
                          <a:solidFill>
                            <a:srgbClr val="FF0000"/>
                          </a:solidFill>
                          <a:effectLst/>
                          <a:latin typeface="Times New Roman" panose="02020603050405020304" pitchFamily="18" charset="0"/>
                          <a:ea typeface="+mn-ea"/>
                          <a:cs typeface="Times New Roman" panose="02020603050405020304" pitchFamily="18" charset="0"/>
                        </a:rPr>
                        <a:t>0.2/0.001</a:t>
                      </a:r>
                      <a:endParaRPr lang="zh-CN" altLang="zh-CN" sz="900" b="1" kern="100" dirty="0" smtClean="0">
                        <a:solidFill>
                          <a:srgbClr val="FF0000"/>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57480">
                <a:tc>
                  <a:txBody>
                    <a:bodyPr/>
                    <a:lstStyle/>
                    <a:p>
                      <a:pPr marL="29210" algn="just">
                        <a:spcAft>
                          <a:spcPts val="0"/>
                        </a:spcAft>
                      </a:pPr>
                      <a:r>
                        <a:rPr lang="en-US" sz="900" kern="100" dirty="0" err="1" smtClean="0">
                          <a:effectLst/>
                          <a:latin typeface="Times New Roman" panose="02020603050405020304" pitchFamily="18" charset="0"/>
                          <a:ea typeface="宋体" panose="02010600030101010101" pitchFamily="2" charset="-122"/>
                          <a:cs typeface="Times New Roman" panose="02020603050405020304" pitchFamily="18" charset="0"/>
                        </a:rPr>
                        <a:t>Emittance</a:t>
                      </a:r>
                      <a:r>
                        <a:rPr lang="en-US" sz="900" kern="100" dirty="0" smtClean="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900" i="1" kern="1200" dirty="0" smtClean="0">
                          <a:solidFill>
                            <a:schemeClr val="tx1"/>
                          </a:solidFill>
                          <a:effectLst/>
                          <a:latin typeface="Symbol" panose="05050102010706020507" pitchFamily="18" charset="2"/>
                          <a:ea typeface="+mn-ea"/>
                          <a:cs typeface="Times New Roman" panose="02020603050405020304" pitchFamily="18" charset="0"/>
                        </a:rPr>
                        <a:t>e</a:t>
                      </a:r>
                      <a:r>
                        <a:rPr lang="en-US" altLang="zh-CN" sz="900" i="1" kern="1200" baseline="-25000" dirty="0" smtClean="0">
                          <a:solidFill>
                            <a:schemeClr val="tx1"/>
                          </a:solidFill>
                          <a:effectLst/>
                          <a:latin typeface="Times New Roman" panose="02020603050405020304" pitchFamily="18" charset="0"/>
                          <a:ea typeface="+mn-ea"/>
                          <a:cs typeface="Times New Roman" panose="02020603050405020304" pitchFamily="18" charset="0"/>
                        </a:rPr>
                        <a:t>x</a:t>
                      </a:r>
                      <a:r>
                        <a:rPr lang="en-US" altLang="zh-CN" sz="900"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CN" sz="900" i="1" kern="1200" dirty="0" err="1" smtClean="0">
                          <a:solidFill>
                            <a:schemeClr val="tx1"/>
                          </a:solidFill>
                          <a:effectLst/>
                          <a:latin typeface="Symbol" panose="05050102010706020507" pitchFamily="18" charset="2"/>
                          <a:ea typeface="+mn-ea"/>
                          <a:cs typeface="Times New Roman" panose="02020603050405020304" pitchFamily="18" charset="0"/>
                        </a:rPr>
                        <a:t>e</a:t>
                      </a:r>
                      <a:r>
                        <a:rPr lang="en-US" altLang="zh-CN" sz="900" i="1" kern="1200" baseline="-25000" dirty="0" err="1" smtClean="0">
                          <a:solidFill>
                            <a:schemeClr val="tx1"/>
                          </a:solidFill>
                          <a:effectLst/>
                          <a:latin typeface="Times New Roman" panose="02020603050405020304" pitchFamily="18" charset="0"/>
                          <a:ea typeface="+mn-ea"/>
                          <a:cs typeface="Times New Roman" panose="02020603050405020304" pitchFamily="18" charset="0"/>
                        </a:rPr>
                        <a:t>y</a:t>
                      </a:r>
                      <a:r>
                        <a:rPr lang="en-US" sz="900" kern="100" dirty="0" smtClean="0">
                          <a:effectLst/>
                          <a:latin typeface="Times New Roman" panose="02020603050405020304" pitchFamily="18" charset="0"/>
                          <a:ea typeface="宋体" panose="02010600030101010101" pitchFamily="2" charset="-122"/>
                          <a:cs typeface="Times New Roman" panose="02020603050405020304" pitchFamily="18" charset="0"/>
                        </a:rPr>
                        <a:t> </a:t>
                      </a:r>
                      <a:r>
                        <a:rPr lang="en-US" sz="900" kern="100" dirty="0">
                          <a:effectLst/>
                          <a:latin typeface="Times New Roman" panose="02020603050405020304" pitchFamily="18" charset="0"/>
                          <a:ea typeface="宋体" panose="02010600030101010101" pitchFamily="2" charset="-122"/>
                          <a:cs typeface="Times New Roman" panose="02020603050405020304" pitchFamily="18" charset="0"/>
                        </a:rPr>
                        <a:t>(nm)</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0" kern="100" dirty="0" smtClean="0">
                          <a:effectLst/>
                          <a:latin typeface="Times New Roman" panose="02020603050405020304" pitchFamily="18" charset="0"/>
                          <a:ea typeface="+mn-ea"/>
                          <a:cs typeface="Times New Roman" panose="02020603050405020304" pitchFamily="18" charset="0"/>
                        </a:rPr>
                        <a:t>1.21/0.0031</a:t>
                      </a:r>
                      <a:endParaRPr lang="zh-CN" altLang="zh-CN" sz="900" b="0" kern="100" dirty="0" smtClean="0">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0" kern="100" dirty="0" smtClean="0">
                          <a:effectLst/>
                          <a:latin typeface="Times New Roman" panose="02020603050405020304" pitchFamily="18" charset="0"/>
                          <a:ea typeface="+mn-ea"/>
                          <a:cs typeface="Times New Roman" panose="02020603050405020304" pitchFamily="18" charset="0"/>
                        </a:rPr>
                        <a:t>0.54/0.0016</a:t>
                      </a:r>
                      <a:endParaRPr lang="zh-CN" altLang="zh-CN" sz="900" b="0" kern="100" dirty="0" smtClean="0">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0" kern="100" dirty="0" smtClean="0">
                          <a:solidFill>
                            <a:schemeClr val="tx1"/>
                          </a:solidFill>
                          <a:effectLst/>
                          <a:latin typeface="Times New Roman" panose="02020603050405020304" pitchFamily="18" charset="0"/>
                          <a:ea typeface="+mn-ea"/>
                          <a:cs typeface="Times New Roman" panose="02020603050405020304" pitchFamily="18" charset="0"/>
                        </a:rPr>
                        <a:t>0.18/0.004</a:t>
                      </a:r>
                      <a:endParaRPr lang="zh-CN" altLang="zh-CN" sz="900" b="0"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0" kern="100" dirty="0" smtClean="0">
                          <a:solidFill>
                            <a:schemeClr val="tx1"/>
                          </a:solidFill>
                          <a:effectLst/>
                          <a:latin typeface="Times New Roman" panose="02020603050405020304" pitchFamily="18" charset="0"/>
                          <a:ea typeface="+mn-ea"/>
                          <a:cs typeface="Times New Roman" panose="02020603050405020304" pitchFamily="18" charset="0"/>
                        </a:rPr>
                        <a:t>0.18/0.0016</a:t>
                      </a:r>
                      <a:endParaRPr lang="zh-CN" altLang="zh-CN" sz="900" b="0"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56845">
                <a:tc>
                  <a:txBody>
                    <a:bodyPr/>
                    <a:lstStyle/>
                    <a:p>
                      <a:pPr marL="29210" algn="just">
                        <a:spcAft>
                          <a:spcPts val="0"/>
                        </a:spcAft>
                      </a:pPr>
                      <a:r>
                        <a:rPr lang="en-US" altLang="zh-CN" sz="900" kern="1200" dirty="0" smtClean="0">
                          <a:solidFill>
                            <a:schemeClr val="tx1"/>
                          </a:solidFill>
                          <a:effectLst/>
                          <a:latin typeface="Times New Roman" panose="02020603050405020304" pitchFamily="18" charset="0"/>
                          <a:ea typeface="+mn-ea"/>
                          <a:cs typeface="Times New Roman" panose="02020603050405020304" pitchFamily="18" charset="0"/>
                        </a:rPr>
                        <a:t>Beam size at IP </a:t>
                      </a:r>
                      <a:r>
                        <a:rPr lang="en-US" altLang="zh-CN" sz="900" i="1" kern="1200" dirty="0" err="1" smtClean="0">
                          <a:solidFill>
                            <a:schemeClr val="tx1"/>
                          </a:solidFill>
                          <a:effectLst/>
                          <a:latin typeface="Symbol" panose="05050102010706020507" pitchFamily="18" charset="2"/>
                          <a:ea typeface="+mn-ea"/>
                          <a:cs typeface="Times New Roman" panose="02020603050405020304" pitchFamily="18" charset="0"/>
                        </a:rPr>
                        <a:t>s</a:t>
                      </a:r>
                      <a:r>
                        <a:rPr lang="en-US" altLang="zh-CN" sz="900" i="1" kern="1200" baseline="-25000" dirty="0" err="1" smtClean="0">
                          <a:solidFill>
                            <a:schemeClr val="tx1"/>
                          </a:solidFill>
                          <a:effectLst/>
                          <a:latin typeface="Times New Roman" panose="02020603050405020304" pitchFamily="18" charset="0"/>
                          <a:ea typeface="+mn-ea"/>
                          <a:cs typeface="Times New Roman" panose="02020603050405020304" pitchFamily="18" charset="0"/>
                        </a:rPr>
                        <a:t>x</a:t>
                      </a:r>
                      <a:r>
                        <a:rPr lang="en-US" altLang="zh-CN" sz="900" i="1" kern="1200" baseline="-25000" dirty="0" smtClean="0">
                          <a:solidFill>
                            <a:schemeClr val="tx1"/>
                          </a:solidFill>
                          <a:effectLst/>
                          <a:latin typeface="Times New Roman" panose="02020603050405020304" pitchFamily="18" charset="0"/>
                          <a:ea typeface="+mn-ea"/>
                          <a:cs typeface="Times New Roman" panose="02020603050405020304" pitchFamily="18" charset="0"/>
                        </a:rPr>
                        <a:t> </a:t>
                      </a:r>
                      <a:r>
                        <a:rPr lang="en-US" altLang="zh-CN" sz="900" i="1" kern="1200" baseline="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CN" sz="900" i="1" kern="1200" dirty="0" err="1" smtClean="0">
                          <a:solidFill>
                            <a:schemeClr val="tx1"/>
                          </a:solidFill>
                          <a:effectLst/>
                          <a:latin typeface="Symbol" panose="05050102010706020507" pitchFamily="18" charset="2"/>
                          <a:ea typeface="+mn-ea"/>
                          <a:cs typeface="Times New Roman" panose="02020603050405020304" pitchFamily="18" charset="0"/>
                        </a:rPr>
                        <a:t>s</a:t>
                      </a:r>
                      <a:r>
                        <a:rPr lang="en-US" altLang="zh-CN" sz="900" i="1" kern="1200" baseline="-25000" dirty="0" err="1" smtClean="0">
                          <a:solidFill>
                            <a:schemeClr val="tx1"/>
                          </a:solidFill>
                          <a:effectLst/>
                          <a:latin typeface="Times New Roman" panose="02020603050405020304" pitchFamily="18" charset="0"/>
                          <a:ea typeface="+mn-ea"/>
                          <a:cs typeface="Times New Roman" panose="02020603050405020304" pitchFamily="18" charset="0"/>
                        </a:rPr>
                        <a:t>y</a:t>
                      </a:r>
                      <a:r>
                        <a:rPr lang="en-US" altLang="zh-CN" sz="900" i="1" kern="1200" baseline="-250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900" kern="100" dirty="0" smtClean="0">
                          <a:effectLst/>
                          <a:latin typeface="Times New Roman" panose="02020603050405020304" pitchFamily="18" charset="0"/>
                          <a:ea typeface="宋体" panose="02010600030101010101" pitchFamily="2" charset="-122"/>
                          <a:cs typeface="Times New Roman" panose="02020603050405020304" pitchFamily="18" charset="0"/>
                        </a:rPr>
                        <a:t>(</a:t>
                      </a:r>
                      <a:r>
                        <a:rPr lang="en-US" sz="900" kern="100" dirty="0" smtClean="0">
                          <a:effectLst/>
                          <a:latin typeface="Symbol" panose="05050102010706020507" pitchFamily="18" charset="2"/>
                          <a:ea typeface="宋体" panose="02010600030101010101" pitchFamily="2" charset="-122"/>
                          <a:cs typeface="Times New Roman" panose="02020603050405020304" pitchFamily="18" charset="0"/>
                          <a:sym typeface="Symbol" panose="05050102010706020507" pitchFamily="18" charset="2"/>
                        </a:rPr>
                        <a:t></a:t>
                      </a:r>
                      <a:r>
                        <a:rPr lang="en-US" sz="900" kern="100" dirty="0" smtClean="0">
                          <a:effectLst/>
                          <a:latin typeface="Times New Roman" panose="02020603050405020304" pitchFamily="18" charset="0"/>
                          <a:ea typeface="宋体" panose="02010600030101010101" pitchFamily="2" charset="-122"/>
                          <a:cs typeface="Times New Roman" panose="02020603050405020304" pitchFamily="18" charset="0"/>
                        </a:rPr>
                        <a:t>m</a:t>
                      </a:r>
                      <a:r>
                        <a:rPr lang="en-US" sz="9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0" kern="100" dirty="0" smtClean="0">
                          <a:effectLst/>
                          <a:latin typeface="Times New Roman" panose="02020603050405020304" pitchFamily="18" charset="0"/>
                          <a:ea typeface="+mn-ea"/>
                          <a:cs typeface="Times New Roman" panose="02020603050405020304" pitchFamily="18" charset="0"/>
                        </a:rPr>
                        <a:t>20.9/0.068</a:t>
                      </a:r>
                      <a:endParaRPr lang="zh-CN" altLang="zh-CN" sz="900" b="0" kern="100" dirty="0" smtClean="0">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0" kern="100" dirty="0" smtClean="0">
                          <a:effectLst/>
                          <a:latin typeface="Times New Roman" panose="02020603050405020304" pitchFamily="18" charset="0"/>
                          <a:ea typeface="+mn-ea"/>
                          <a:cs typeface="Times New Roman" panose="02020603050405020304" pitchFamily="18" charset="0"/>
                        </a:rPr>
                        <a:t>13.9/0.049</a:t>
                      </a:r>
                      <a:endParaRPr lang="zh-CN" altLang="zh-CN" sz="900" b="0" kern="100" dirty="0" smtClean="0">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0" kern="100" dirty="0" smtClean="0">
                          <a:solidFill>
                            <a:schemeClr val="tx1"/>
                          </a:solidFill>
                          <a:effectLst/>
                          <a:latin typeface="Times New Roman" panose="02020603050405020304" pitchFamily="18" charset="0"/>
                          <a:ea typeface="+mn-ea"/>
                          <a:cs typeface="Times New Roman" panose="02020603050405020304" pitchFamily="18" charset="0"/>
                        </a:rPr>
                        <a:t>6.0/0.078</a:t>
                      </a:r>
                      <a:endParaRPr lang="zh-CN" altLang="zh-CN" sz="900" b="0"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0" kern="100" dirty="0" smtClean="0">
                          <a:solidFill>
                            <a:schemeClr val="tx1"/>
                          </a:solidFill>
                          <a:effectLst/>
                          <a:latin typeface="Times New Roman" panose="02020603050405020304" pitchFamily="18" charset="0"/>
                          <a:ea typeface="+mn-ea"/>
                          <a:cs typeface="Times New Roman" panose="02020603050405020304" pitchFamily="18" charset="0"/>
                        </a:rPr>
                        <a:t>6.0/0.04</a:t>
                      </a:r>
                      <a:endParaRPr lang="zh-CN" altLang="zh-CN" sz="900" b="0"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56845">
                <a:tc>
                  <a:txBody>
                    <a:bodyPr/>
                    <a:lstStyle/>
                    <a:p>
                      <a:pPr marL="29210" marR="0" indent="0" algn="just" defTabSz="914400" rtl="0" eaLnBrk="1" fontAlgn="auto" latinLnBrk="0" hangingPunct="1">
                        <a:lnSpc>
                          <a:spcPct val="100000"/>
                        </a:lnSpc>
                        <a:spcBef>
                          <a:spcPts val="0"/>
                        </a:spcBef>
                        <a:spcAft>
                          <a:spcPts val="0"/>
                        </a:spcAft>
                        <a:buClrTx/>
                        <a:buSzTx/>
                        <a:buFontTx/>
                        <a:buNone/>
                        <a:defRPr/>
                      </a:pPr>
                      <a:r>
                        <a:rPr lang="en-US" altLang="zh-CN" sz="900" kern="1200" dirty="0" smtClean="0">
                          <a:solidFill>
                            <a:schemeClr val="tx1"/>
                          </a:solidFill>
                          <a:effectLst/>
                          <a:latin typeface="Times New Roman" panose="02020603050405020304" pitchFamily="18" charset="0"/>
                          <a:ea typeface="+mn-ea"/>
                          <a:cs typeface="Times New Roman" panose="02020603050405020304" pitchFamily="18" charset="0"/>
                        </a:rPr>
                        <a:t>Beam-beam parameters </a:t>
                      </a:r>
                      <a:r>
                        <a:rPr lang="en-US" sz="900" i="1" kern="100" dirty="0" smtClean="0">
                          <a:effectLst/>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r>
                        <a:rPr lang="en-US" sz="900" i="1" kern="100" baseline="-25000" dirty="0" smtClean="0">
                          <a:effectLst/>
                          <a:latin typeface="Times New Roman" panose="02020603050405020304" pitchFamily="18" charset="0"/>
                          <a:ea typeface="宋体" panose="02010600030101010101" pitchFamily="2" charset="-122"/>
                          <a:cs typeface="Times New Roman" panose="02020603050405020304" pitchFamily="18" charset="0"/>
                        </a:rPr>
                        <a:t>x</a:t>
                      </a:r>
                      <a:r>
                        <a:rPr lang="en-US" sz="900" i="0" kern="100" baseline="0" dirty="0" smtClean="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900" i="1" kern="100" dirty="0" smtClean="0">
                          <a:effectLst/>
                          <a:latin typeface="Times New Roman" panose="02020603050405020304" pitchFamily="18" charset="0"/>
                          <a:ea typeface="+mn-ea"/>
                          <a:cs typeface="Times New Roman" panose="02020603050405020304" pitchFamily="18" charset="0"/>
                          <a:sym typeface="Symbol" panose="05050102010706020507"/>
                        </a:rPr>
                        <a:t></a:t>
                      </a:r>
                      <a:r>
                        <a:rPr lang="en-US" altLang="zh-CN" sz="900" i="1" kern="100" baseline="-25000" dirty="0" smtClean="0">
                          <a:effectLst/>
                          <a:latin typeface="Times New Roman" panose="02020603050405020304" pitchFamily="18" charset="0"/>
                          <a:ea typeface="+mn-ea"/>
                          <a:cs typeface="Times New Roman" panose="02020603050405020304" pitchFamily="18" charset="0"/>
                        </a:rPr>
                        <a:t>y</a:t>
                      </a:r>
                      <a:endParaRPr lang="zh-CN" altLang="zh-CN" sz="900" kern="100" dirty="0" smtClean="0">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0" kern="100" dirty="0" smtClean="0">
                          <a:effectLst/>
                          <a:latin typeface="Times New Roman" panose="02020603050405020304" pitchFamily="18" charset="0"/>
                          <a:ea typeface="+mn-ea"/>
                          <a:cs typeface="Times New Roman" panose="02020603050405020304" pitchFamily="18" charset="0"/>
                        </a:rPr>
                        <a:t>0.031/0.109</a:t>
                      </a:r>
                      <a:endParaRPr lang="zh-CN" altLang="zh-CN" sz="900" b="0" kern="100" dirty="0" smtClean="0">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0" kern="100" dirty="0" smtClean="0">
                          <a:effectLst/>
                          <a:latin typeface="Times New Roman" panose="02020603050405020304" pitchFamily="18" charset="0"/>
                          <a:ea typeface="+mn-ea"/>
                          <a:cs typeface="Times New Roman" panose="02020603050405020304" pitchFamily="18" charset="0"/>
                        </a:rPr>
                        <a:t>0.013/0.106</a:t>
                      </a:r>
                      <a:endParaRPr lang="zh-CN" altLang="zh-CN" sz="900" b="0" kern="100" dirty="0" smtClean="0">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900" b="0" kern="100" dirty="0" smtClean="0">
                          <a:solidFill>
                            <a:schemeClr val="tx1"/>
                          </a:solidFill>
                          <a:effectLst/>
                          <a:latin typeface="Times New Roman" panose="02020603050405020304" pitchFamily="18" charset="0"/>
                          <a:ea typeface="+mn-ea"/>
                          <a:cs typeface="Times New Roman" panose="02020603050405020304" pitchFamily="18" charset="0"/>
                        </a:rPr>
                        <a:t>0.0041/0.056</a:t>
                      </a:r>
                      <a:endParaRPr lang="zh-CN" altLang="en-US" sz="900" b="0" kern="100" dirty="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900" b="0" kern="100" dirty="0" smtClean="0">
                          <a:solidFill>
                            <a:schemeClr val="tx1"/>
                          </a:solidFill>
                          <a:effectLst/>
                          <a:latin typeface="Times New Roman" panose="02020603050405020304" pitchFamily="18" charset="0"/>
                          <a:ea typeface="+mn-ea"/>
                          <a:cs typeface="Times New Roman" panose="02020603050405020304" pitchFamily="18" charset="0"/>
                        </a:rPr>
                        <a:t>0.0041/0.072</a:t>
                      </a:r>
                      <a:endParaRPr lang="zh-CN" altLang="en-US" sz="900" b="0" kern="100" dirty="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57480">
                <a:tc>
                  <a:txBody>
                    <a:bodyPr/>
                    <a:lstStyle/>
                    <a:p>
                      <a:pPr marL="29210" algn="just">
                        <a:spcAft>
                          <a:spcPts val="0"/>
                        </a:spcAft>
                      </a:pPr>
                      <a:r>
                        <a:rPr lang="en-US" altLang="zh-CN" sz="900" kern="1200" dirty="0" smtClean="0">
                          <a:solidFill>
                            <a:schemeClr val="tx1"/>
                          </a:solidFill>
                          <a:effectLst/>
                          <a:latin typeface="Times New Roman" panose="02020603050405020304" pitchFamily="18" charset="0"/>
                          <a:ea typeface="+mn-ea"/>
                          <a:cs typeface="Times New Roman" panose="02020603050405020304" pitchFamily="18" charset="0"/>
                        </a:rPr>
                        <a:t>RF voltage </a:t>
                      </a:r>
                      <a:r>
                        <a:rPr lang="en-US" sz="900" i="1" kern="100" dirty="0" smtClean="0">
                          <a:effectLst/>
                          <a:latin typeface="Times New Roman" panose="02020603050405020304" pitchFamily="18" charset="0"/>
                          <a:ea typeface="宋体" panose="02010600030101010101" pitchFamily="2" charset="-122"/>
                          <a:cs typeface="Times New Roman" panose="02020603050405020304" pitchFamily="18" charset="0"/>
                        </a:rPr>
                        <a:t>V</a:t>
                      </a:r>
                      <a:r>
                        <a:rPr lang="en-US" sz="900" i="1" kern="100" baseline="-25000" dirty="0" smtClean="0">
                          <a:effectLst/>
                          <a:latin typeface="Times New Roman" panose="02020603050405020304" pitchFamily="18" charset="0"/>
                          <a:ea typeface="宋体" panose="02010600030101010101" pitchFamily="2" charset="-122"/>
                          <a:cs typeface="Times New Roman" panose="02020603050405020304" pitchFamily="18" charset="0"/>
                        </a:rPr>
                        <a:t>RF </a:t>
                      </a:r>
                      <a:r>
                        <a:rPr lang="en-US" sz="900" kern="100" dirty="0">
                          <a:effectLst/>
                          <a:latin typeface="Times New Roman" panose="02020603050405020304" pitchFamily="18" charset="0"/>
                          <a:ea typeface="宋体" panose="02010600030101010101" pitchFamily="2" charset="-122"/>
                          <a:cs typeface="Times New Roman" panose="02020603050405020304" pitchFamily="18" charset="0"/>
                        </a:rPr>
                        <a:t>(GV)</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900" b="0" dirty="0" smtClean="0">
                          <a:solidFill>
                            <a:schemeClr val="tx1"/>
                          </a:solidFill>
                          <a:latin typeface="Times New Roman" panose="02020603050405020304" pitchFamily="18" charset="0"/>
                          <a:cs typeface="Times New Roman" panose="02020603050405020304" pitchFamily="18" charset="0"/>
                        </a:rPr>
                        <a:t>2.17</a:t>
                      </a:r>
                      <a:endParaRPr lang="zh-CN" altLang="en-US" sz="9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900" b="0" dirty="0" smtClean="0">
                          <a:solidFill>
                            <a:schemeClr val="tx1"/>
                          </a:solidFill>
                          <a:latin typeface="Times New Roman" panose="02020603050405020304" pitchFamily="18" charset="0"/>
                          <a:cs typeface="Times New Roman" panose="02020603050405020304" pitchFamily="18" charset="0"/>
                        </a:rPr>
                        <a:t>0.47</a:t>
                      </a:r>
                      <a:endParaRPr lang="zh-CN" altLang="en-US" sz="9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altLang="zh-CN" sz="900" b="0" dirty="0" smtClean="0">
                          <a:solidFill>
                            <a:schemeClr val="tx1"/>
                          </a:solidFill>
                          <a:latin typeface="Times New Roman" panose="02020603050405020304" pitchFamily="18" charset="0"/>
                          <a:cs typeface="Times New Roman" panose="02020603050405020304" pitchFamily="18" charset="0"/>
                        </a:rPr>
                        <a:t>0.10</a:t>
                      </a:r>
                      <a:endParaRPr lang="zh-CN" altLang="en-US" sz="9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56845">
                <a:tc>
                  <a:txBody>
                    <a:bodyPr/>
                    <a:lstStyle/>
                    <a:p>
                      <a:pPr marL="29210" algn="just">
                        <a:spcAft>
                          <a:spcPts val="0"/>
                        </a:spcAft>
                      </a:pPr>
                      <a:r>
                        <a:rPr lang="en-US" altLang="zh-CN" sz="900" kern="1200" dirty="0" smtClean="0">
                          <a:solidFill>
                            <a:schemeClr val="tx1"/>
                          </a:solidFill>
                          <a:effectLst/>
                          <a:latin typeface="Times New Roman" panose="02020603050405020304" pitchFamily="18" charset="0"/>
                          <a:ea typeface="+mn-ea"/>
                          <a:cs typeface="Times New Roman" panose="02020603050405020304" pitchFamily="18" charset="0"/>
                        </a:rPr>
                        <a:t>RF frequency </a:t>
                      </a:r>
                      <a:r>
                        <a:rPr lang="en-US" sz="900" i="1" kern="100" dirty="0" smtClean="0">
                          <a:effectLst/>
                          <a:latin typeface="Times New Roman" panose="02020603050405020304" pitchFamily="18" charset="0"/>
                          <a:ea typeface="宋体" panose="02010600030101010101" pitchFamily="2" charset="-122"/>
                          <a:cs typeface="Times New Roman" panose="02020603050405020304" pitchFamily="18" charset="0"/>
                        </a:rPr>
                        <a:t>f </a:t>
                      </a:r>
                      <a:r>
                        <a:rPr lang="en-US" sz="900" i="1" kern="100" baseline="-25000" dirty="0">
                          <a:effectLst/>
                          <a:latin typeface="Times New Roman" panose="02020603050405020304" pitchFamily="18" charset="0"/>
                          <a:ea typeface="宋体" panose="02010600030101010101" pitchFamily="2" charset="-122"/>
                          <a:cs typeface="Times New Roman" panose="02020603050405020304" pitchFamily="18" charset="0"/>
                        </a:rPr>
                        <a:t>RF</a:t>
                      </a:r>
                      <a:r>
                        <a:rPr lang="en-US" sz="900" kern="100" dirty="0">
                          <a:effectLst/>
                          <a:latin typeface="Times New Roman" panose="02020603050405020304" pitchFamily="18" charset="0"/>
                          <a:ea typeface="宋体" panose="02010600030101010101" pitchFamily="2" charset="-122"/>
                          <a:cs typeface="Times New Roman" panose="02020603050405020304" pitchFamily="18" charset="0"/>
                        </a:rPr>
                        <a:t> (MHz</a:t>
                      </a:r>
                      <a:r>
                        <a:rPr lang="en-US" sz="900" kern="100" dirty="0" smtClean="0">
                          <a:effectLst/>
                          <a:latin typeface="Times New Roman" panose="02020603050405020304" pitchFamily="18" charset="0"/>
                          <a:ea typeface="宋体" panose="02010600030101010101" pitchFamily="2" charset="-122"/>
                          <a:cs typeface="Times New Roman" panose="02020603050405020304" pitchFamily="18" charset="0"/>
                        </a:rPr>
                        <a:t>)  (harmonic)</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fontAlgn="ctr">
                        <a:spcAft>
                          <a:spcPts val="0"/>
                        </a:spcAft>
                      </a:pPr>
                      <a:r>
                        <a:rPr lang="en-US" sz="900" kern="1200" dirty="0">
                          <a:solidFill>
                            <a:srgbClr val="000000"/>
                          </a:solidFill>
                          <a:effectLst/>
                          <a:latin typeface="Times New Roman" panose="02020603050405020304" pitchFamily="18" charset="0"/>
                          <a:cs typeface="Times New Roman" panose="02020603050405020304" pitchFamily="18" charset="0"/>
                        </a:rPr>
                        <a:t>650 </a:t>
                      </a:r>
                      <a:r>
                        <a:rPr lang="en-US" sz="900" kern="1200" dirty="0" smtClean="0">
                          <a:solidFill>
                            <a:srgbClr val="000000"/>
                          </a:solidFill>
                          <a:effectLst/>
                          <a:latin typeface="Times New Roman" panose="02020603050405020304" pitchFamily="18" charset="0"/>
                          <a:cs typeface="Times New Roman" panose="02020603050405020304" pitchFamily="18" charset="0"/>
                        </a:rPr>
                        <a:t>(216816)</a:t>
                      </a:r>
                      <a:endParaRPr lang="zh-CN" sz="900" kern="100" dirty="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cPr/>
                </a:tc>
                <a:tc hMerge="1">
                  <a:tcPr/>
                </a:tc>
                <a:tc hMerge="1">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56845">
                <a:tc>
                  <a:txBody>
                    <a:bodyPr/>
                    <a:lstStyle/>
                    <a:p>
                      <a:pPr marL="29210" algn="just">
                        <a:spcAft>
                          <a:spcPts val="0"/>
                        </a:spcAft>
                      </a:pPr>
                      <a:r>
                        <a:rPr lang="en-US" sz="900" i="0" kern="100" dirty="0" smtClean="0">
                          <a:effectLst/>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Natural</a:t>
                      </a:r>
                      <a:r>
                        <a:rPr lang="en-US" sz="900" i="1" kern="100" dirty="0" smtClean="0">
                          <a:effectLst/>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 </a:t>
                      </a:r>
                      <a:r>
                        <a:rPr lang="en-US" altLang="zh-CN" sz="900" kern="1200" dirty="0" smtClean="0">
                          <a:solidFill>
                            <a:schemeClr val="tx1"/>
                          </a:solidFill>
                          <a:effectLst/>
                          <a:latin typeface="Times New Roman" panose="02020603050405020304" pitchFamily="18" charset="0"/>
                          <a:ea typeface="+mn-ea"/>
                          <a:cs typeface="Times New Roman" panose="02020603050405020304" pitchFamily="18" charset="0"/>
                        </a:rPr>
                        <a:t>bunch length </a:t>
                      </a:r>
                      <a:r>
                        <a:rPr lang="en-US" sz="900" i="1" kern="100" dirty="0" smtClean="0">
                          <a:effectLst/>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r>
                        <a:rPr lang="en-US" sz="900" i="1" kern="100" baseline="-25000" dirty="0">
                          <a:effectLst/>
                          <a:latin typeface="Times New Roman" panose="02020603050405020304" pitchFamily="18" charset="0"/>
                          <a:ea typeface="宋体" panose="02010600030101010101" pitchFamily="2" charset="-122"/>
                          <a:cs typeface="Times New Roman" panose="02020603050405020304" pitchFamily="18" charset="0"/>
                        </a:rPr>
                        <a:t>z</a:t>
                      </a:r>
                      <a:r>
                        <a:rPr lang="en-US" sz="900" kern="100" dirty="0">
                          <a:effectLst/>
                          <a:latin typeface="Times New Roman" panose="02020603050405020304" pitchFamily="18" charset="0"/>
                          <a:ea typeface="宋体" panose="02010600030101010101" pitchFamily="2" charset="-122"/>
                          <a:cs typeface="Times New Roman" panose="02020603050405020304" pitchFamily="18" charset="0"/>
                        </a:rPr>
                        <a:t> (mm)</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900" b="0" dirty="0" smtClean="0">
                          <a:solidFill>
                            <a:schemeClr val="tx1"/>
                          </a:solidFill>
                          <a:latin typeface="Times New Roman" panose="02020603050405020304" pitchFamily="18" charset="0"/>
                          <a:cs typeface="Times New Roman" panose="02020603050405020304" pitchFamily="18" charset="0"/>
                        </a:rPr>
                        <a:t>2.72</a:t>
                      </a:r>
                      <a:endParaRPr lang="zh-CN" altLang="en-US" sz="9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900" b="0" dirty="0" smtClean="0">
                          <a:solidFill>
                            <a:schemeClr val="tx1"/>
                          </a:solidFill>
                          <a:latin typeface="Times New Roman" panose="02020603050405020304" pitchFamily="18" charset="0"/>
                          <a:cs typeface="Times New Roman" panose="02020603050405020304" pitchFamily="18" charset="0"/>
                        </a:rPr>
                        <a:t>2.98</a:t>
                      </a:r>
                      <a:endParaRPr lang="zh-CN" altLang="en-US" sz="9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altLang="zh-CN" sz="900" b="0" dirty="0" smtClean="0">
                          <a:solidFill>
                            <a:schemeClr val="tx1"/>
                          </a:solidFill>
                          <a:latin typeface="Times New Roman" panose="02020603050405020304" pitchFamily="18" charset="0"/>
                          <a:cs typeface="Times New Roman" panose="02020603050405020304" pitchFamily="18" charset="0"/>
                        </a:rPr>
                        <a:t>2.42</a:t>
                      </a:r>
                      <a:endParaRPr lang="zh-CN" altLang="en-US" sz="9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57480">
                <a:tc>
                  <a:txBody>
                    <a:bodyPr/>
                    <a:lstStyle/>
                    <a:p>
                      <a:pPr marL="29210" algn="just">
                        <a:spcAft>
                          <a:spcPts val="0"/>
                        </a:spcAft>
                      </a:pPr>
                      <a:r>
                        <a:rPr lang="en-US" altLang="zh-CN" sz="900" kern="1200" dirty="0" smtClean="0">
                          <a:solidFill>
                            <a:schemeClr val="tx1"/>
                          </a:solidFill>
                          <a:effectLst/>
                          <a:latin typeface="Times New Roman" panose="02020603050405020304" pitchFamily="18" charset="0"/>
                          <a:ea typeface="+mn-ea"/>
                          <a:cs typeface="Times New Roman" panose="02020603050405020304" pitchFamily="18" charset="0"/>
                        </a:rPr>
                        <a:t>Bunch length </a:t>
                      </a:r>
                      <a:r>
                        <a:rPr lang="en-US" altLang="zh-CN" sz="900" i="1" kern="100" dirty="0" smtClean="0">
                          <a:effectLst/>
                          <a:latin typeface="Times New Roman" panose="02020603050405020304" pitchFamily="18" charset="0"/>
                          <a:ea typeface="+mn-ea"/>
                          <a:cs typeface="Times New Roman" panose="02020603050405020304" pitchFamily="18" charset="0"/>
                          <a:sym typeface="Symbol" panose="05050102010706020507"/>
                        </a:rPr>
                        <a:t></a:t>
                      </a:r>
                      <a:r>
                        <a:rPr lang="en-US" altLang="zh-CN" sz="900" i="1" kern="100" baseline="-25000" dirty="0" smtClean="0">
                          <a:effectLst/>
                          <a:latin typeface="Times New Roman" panose="02020603050405020304" pitchFamily="18" charset="0"/>
                          <a:ea typeface="+mn-ea"/>
                          <a:cs typeface="Times New Roman" panose="02020603050405020304" pitchFamily="18" charset="0"/>
                        </a:rPr>
                        <a:t>z</a:t>
                      </a:r>
                      <a:r>
                        <a:rPr lang="en-US" altLang="zh-CN" sz="900" kern="100" dirty="0" smtClean="0">
                          <a:effectLst/>
                          <a:latin typeface="Times New Roman" panose="02020603050405020304" pitchFamily="18" charset="0"/>
                          <a:ea typeface="+mn-ea"/>
                          <a:cs typeface="Times New Roman" panose="02020603050405020304" pitchFamily="18" charset="0"/>
                        </a:rPr>
                        <a:t> (mm)</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900" b="0" dirty="0" smtClean="0">
                          <a:latin typeface="Times New Roman" panose="02020603050405020304" pitchFamily="18" charset="0"/>
                          <a:cs typeface="Times New Roman" panose="02020603050405020304" pitchFamily="18" charset="0"/>
                        </a:rPr>
                        <a:t>3.26</a:t>
                      </a:r>
                      <a:endParaRPr lang="zh-CN" altLang="en-US" sz="9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900" b="0" dirty="0" smtClean="0">
                          <a:latin typeface="Times New Roman" panose="02020603050405020304" pitchFamily="18" charset="0"/>
                          <a:cs typeface="Times New Roman" panose="02020603050405020304" pitchFamily="18" charset="0"/>
                        </a:rPr>
                        <a:t>5.9</a:t>
                      </a:r>
                      <a:endParaRPr lang="zh-CN" altLang="en-US" sz="9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altLang="zh-CN" sz="900" b="0" dirty="0" smtClean="0">
                          <a:solidFill>
                            <a:schemeClr val="tx1"/>
                          </a:solidFill>
                          <a:latin typeface="Times New Roman" panose="02020603050405020304" pitchFamily="18" charset="0"/>
                          <a:cs typeface="Times New Roman" panose="02020603050405020304" pitchFamily="18" charset="0"/>
                        </a:rPr>
                        <a:t>8.5</a:t>
                      </a:r>
                      <a:endParaRPr lang="zh-CN" altLang="en-US" sz="9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56845">
                <a:tc>
                  <a:txBody>
                    <a:bodyPr/>
                    <a:lstStyle/>
                    <a:p>
                      <a:pPr marL="29210" algn="just">
                        <a:spcAft>
                          <a:spcPts val="0"/>
                        </a:spcAft>
                      </a:pPr>
                      <a:r>
                        <a:rPr lang="en-US" altLang="zh-CN" sz="900" kern="100" smtClean="0">
                          <a:effectLst/>
                          <a:latin typeface="Times New Roman" panose="02020603050405020304" pitchFamily="18" charset="0"/>
                          <a:ea typeface="宋体" panose="02010600030101010101" pitchFamily="2" charset="-122"/>
                          <a:cs typeface="Times New Roman" panose="02020603050405020304" pitchFamily="18" charset="0"/>
                        </a:rPr>
                        <a:t>HOM power</a:t>
                      </a:r>
                      <a:r>
                        <a:rPr lang="en-US" altLang="zh-CN" sz="900" kern="100" baseline="0" smtClean="0">
                          <a:effectLst/>
                          <a:latin typeface="Times New Roman" panose="02020603050405020304" pitchFamily="18" charset="0"/>
                          <a:ea typeface="宋体" panose="02010600030101010101" pitchFamily="2" charset="-122"/>
                          <a:cs typeface="Times New Roman" panose="02020603050405020304" pitchFamily="18" charset="0"/>
                        </a:rPr>
                        <a:t>/cavity (</a:t>
                      </a:r>
                      <a:r>
                        <a:rPr lang="en-US" altLang="zh-CN" sz="900" kern="100" baseline="0" dirty="0" smtClean="0">
                          <a:effectLst/>
                          <a:latin typeface="Times New Roman" panose="02020603050405020304" pitchFamily="18" charset="0"/>
                          <a:ea typeface="宋体" panose="02010600030101010101" pitchFamily="2" charset="-122"/>
                          <a:cs typeface="Times New Roman" panose="02020603050405020304" pitchFamily="18" charset="0"/>
                        </a:rPr>
                        <a:t>2 cell) (kw)</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0" dirty="0" smtClean="0">
                          <a:latin typeface="Times New Roman" panose="02020603050405020304" pitchFamily="18" charset="0"/>
                          <a:cs typeface="Times New Roman" panose="02020603050405020304" pitchFamily="18" charset="0"/>
                        </a:rPr>
                        <a:t>0.54</a:t>
                      </a:r>
                      <a:endParaRPr lang="zh-CN" altLang="en-US" sz="900" b="0" dirty="0" smtClean="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0" dirty="0" smtClean="0">
                          <a:latin typeface="Times New Roman" panose="02020603050405020304" pitchFamily="18" charset="0"/>
                          <a:cs typeface="Times New Roman" panose="02020603050405020304" pitchFamily="18" charset="0"/>
                        </a:rPr>
                        <a:t>0.75</a:t>
                      </a:r>
                      <a:endParaRPr lang="zh-CN" altLang="en-US" sz="900" b="0" dirty="0" smtClean="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1" dirty="0" smtClean="0">
                          <a:solidFill>
                            <a:srgbClr val="2105ED"/>
                          </a:solidFill>
                          <a:latin typeface="Times New Roman" panose="02020603050405020304" pitchFamily="18" charset="0"/>
                          <a:cs typeface="Times New Roman" panose="02020603050405020304" pitchFamily="18" charset="0"/>
                        </a:rPr>
                        <a:t>1.94</a:t>
                      </a:r>
                      <a:endParaRPr lang="en-US" altLang="zh-CN" sz="900" b="1" dirty="0" smtClean="0">
                        <a:solidFill>
                          <a:srgbClr val="2105ED"/>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56845">
                <a:tc>
                  <a:txBody>
                    <a:bodyPr/>
                    <a:lstStyle/>
                    <a:p>
                      <a:pPr marL="29210" algn="just">
                        <a:spcAft>
                          <a:spcPts val="0"/>
                        </a:spcAft>
                      </a:pPr>
                      <a:r>
                        <a:rPr lang="en-US" altLang="zh-CN" sz="900" kern="1200" dirty="0" smtClean="0">
                          <a:solidFill>
                            <a:schemeClr val="tx1"/>
                          </a:solidFill>
                          <a:effectLst/>
                          <a:latin typeface="Times New Roman" panose="02020603050405020304" pitchFamily="18" charset="0"/>
                          <a:ea typeface="+mn-ea"/>
                          <a:cs typeface="Times New Roman" panose="02020603050405020304" pitchFamily="18" charset="0"/>
                        </a:rPr>
                        <a:t>Natural e</a:t>
                      </a:r>
                      <a:r>
                        <a:rPr lang="en-US" sz="900" kern="100" dirty="0" smtClean="0">
                          <a:effectLst/>
                          <a:latin typeface="Times New Roman" panose="02020603050405020304" pitchFamily="18" charset="0"/>
                          <a:ea typeface="宋体" panose="02010600030101010101" pitchFamily="2" charset="-122"/>
                          <a:cs typeface="Times New Roman" panose="02020603050405020304" pitchFamily="18" charset="0"/>
                        </a:rPr>
                        <a:t>nergy </a:t>
                      </a:r>
                      <a:r>
                        <a:rPr lang="en-US" sz="900" kern="100" dirty="0">
                          <a:effectLst/>
                          <a:latin typeface="Times New Roman" panose="02020603050405020304" pitchFamily="18" charset="0"/>
                          <a:ea typeface="宋体" panose="02010600030101010101" pitchFamily="2" charset="-122"/>
                          <a:cs typeface="Times New Roman" panose="02020603050405020304" pitchFamily="18" charset="0"/>
                        </a:rPr>
                        <a:t>spread (%)</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900" b="0" dirty="0" smtClean="0">
                          <a:latin typeface="Times New Roman" panose="02020603050405020304" pitchFamily="18" charset="0"/>
                          <a:cs typeface="Times New Roman" panose="02020603050405020304" pitchFamily="18" charset="0"/>
                        </a:rPr>
                        <a:t>0.1</a:t>
                      </a:r>
                      <a:endParaRPr lang="zh-CN" altLang="en-US" sz="9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900" b="0" dirty="0" smtClean="0">
                          <a:latin typeface="Times New Roman" panose="02020603050405020304" pitchFamily="18" charset="0"/>
                          <a:cs typeface="Times New Roman" panose="02020603050405020304" pitchFamily="18" charset="0"/>
                        </a:rPr>
                        <a:t>0.066</a:t>
                      </a:r>
                      <a:endParaRPr lang="zh-CN" altLang="en-US" sz="9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altLang="zh-CN" sz="900" b="0" dirty="0" smtClean="0">
                          <a:solidFill>
                            <a:schemeClr val="tx1"/>
                          </a:solidFill>
                          <a:latin typeface="Times New Roman" panose="02020603050405020304" pitchFamily="18" charset="0"/>
                          <a:cs typeface="Times New Roman" panose="02020603050405020304" pitchFamily="18" charset="0"/>
                        </a:rPr>
                        <a:t>0.038</a:t>
                      </a:r>
                      <a:endParaRPr lang="zh-CN" altLang="en-US" sz="9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5100">
                <a:tc>
                  <a:txBody>
                    <a:bodyPr/>
                    <a:lstStyle/>
                    <a:p>
                      <a:pPr marL="29210" marR="0" indent="0" algn="just" defTabSz="914400" rtl="0" eaLnBrk="1" fontAlgn="auto" latinLnBrk="0" hangingPunct="1">
                        <a:lnSpc>
                          <a:spcPct val="100000"/>
                        </a:lnSpc>
                        <a:spcBef>
                          <a:spcPts val="0"/>
                        </a:spcBef>
                        <a:spcAft>
                          <a:spcPts val="0"/>
                        </a:spcAft>
                        <a:buClrTx/>
                        <a:buSzTx/>
                        <a:buFontTx/>
                        <a:buNone/>
                        <a:defRPr/>
                      </a:pPr>
                      <a:r>
                        <a:rPr lang="en-US" altLang="zh-CN" sz="900" kern="100" dirty="0" smtClean="0">
                          <a:effectLst/>
                          <a:latin typeface="Times New Roman" panose="02020603050405020304" pitchFamily="18" charset="0"/>
                          <a:ea typeface="宋体" panose="02010600030101010101" pitchFamily="2" charset="-122"/>
                          <a:cs typeface="Times New Roman" panose="02020603050405020304" pitchFamily="18" charset="0"/>
                        </a:rPr>
                        <a:t>Energy acceptance requirement (%)</a:t>
                      </a:r>
                      <a:endParaRPr lang="zh-CN" altLang="zh-CN" sz="900" kern="100" dirty="0" smtClean="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900" b="1" dirty="0" smtClean="0">
                          <a:solidFill>
                            <a:srgbClr val="FF0000"/>
                          </a:solidFill>
                          <a:latin typeface="Times New Roman" panose="02020603050405020304" pitchFamily="18" charset="0"/>
                          <a:cs typeface="Times New Roman" panose="02020603050405020304" pitchFamily="18" charset="0"/>
                        </a:rPr>
                        <a:t>1.35</a:t>
                      </a:r>
                      <a:endParaRPr lang="zh-CN" altLang="en-US" sz="900" b="1" dirty="0">
                        <a:solidFill>
                          <a:srgbClr val="FF0000"/>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spcAft>
                          <a:spcPts val="0"/>
                        </a:spcAft>
                      </a:pPr>
                      <a:r>
                        <a:rPr lang="en-US" sz="900" b="1" kern="1200" dirty="0">
                          <a:solidFill>
                            <a:srgbClr val="FF0000"/>
                          </a:solidFill>
                          <a:latin typeface="Times New Roman" panose="02020603050405020304" pitchFamily="18" charset="0"/>
                          <a:ea typeface="+mn-ea"/>
                          <a:cs typeface="Times New Roman" panose="02020603050405020304" pitchFamily="18" charset="0"/>
                        </a:rPr>
                        <a:t>0.4</a:t>
                      </a:r>
                      <a:endParaRPr lang="zh-CN" sz="900" b="1" kern="1200" dirty="0">
                        <a:solidFill>
                          <a:srgbClr val="FF0000"/>
                        </a:solidFill>
                        <a:latin typeface="Times New Roman" panose="02020603050405020304" pitchFamily="18" charset="0"/>
                        <a:ea typeface="+mn-ea"/>
                        <a:cs typeface="Times New Roman" panose="02020603050405020304" pitchFamily="18" charset="0"/>
                      </a:endParaRPr>
                    </a:p>
                  </a:txBody>
                  <a:tcPr marL="43180" marR="43180"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algn="ctr" defTabSz="914400" rtl="0" eaLnBrk="1" latinLnBrk="0" hangingPunct="1">
                        <a:spcAft>
                          <a:spcPts val="0"/>
                        </a:spcAft>
                      </a:pPr>
                      <a:r>
                        <a:rPr lang="en-US" sz="900" b="1" kern="1200" dirty="0">
                          <a:solidFill>
                            <a:srgbClr val="FF0000"/>
                          </a:solidFill>
                          <a:latin typeface="Times New Roman" panose="02020603050405020304" pitchFamily="18" charset="0"/>
                          <a:ea typeface="+mn-ea"/>
                          <a:cs typeface="Times New Roman" panose="02020603050405020304" pitchFamily="18" charset="0"/>
                        </a:rPr>
                        <a:t>0.23</a:t>
                      </a:r>
                      <a:endParaRPr lang="zh-CN" sz="900" b="1" kern="1200" dirty="0">
                        <a:solidFill>
                          <a:srgbClr val="FF0000"/>
                        </a:solidFill>
                        <a:latin typeface="Times New Roman" panose="02020603050405020304" pitchFamily="18" charset="0"/>
                        <a:ea typeface="+mn-ea"/>
                        <a:cs typeface="Times New Roman" panose="02020603050405020304" pitchFamily="18" charset="0"/>
                      </a:endParaRPr>
                    </a:p>
                  </a:txBody>
                  <a:tcPr marL="43180" marR="43180"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cPr marL="43180" marR="43180" marT="9525" marB="0" anchor="ctr"/>
                </a:tc>
              </a:tr>
              <a:tr h="156845">
                <a:tc>
                  <a:txBody>
                    <a:bodyPr/>
                    <a:lstStyle/>
                    <a:p>
                      <a:pPr marL="29210" marR="0" indent="0" algn="just" defTabSz="914400" rtl="0" eaLnBrk="1" fontAlgn="auto" latinLnBrk="0" hangingPunct="1">
                        <a:lnSpc>
                          <a:spcPct val="100000"/>
                        </a:lnSpc>
                        <a:spcBef>
                          <a:spcPts val="0"/>
                        </a:spcBef>
                        <a:spcAft>
                          <a:spcPts val="0"/>
                        </a:spcAft>
                        <a:buClrTx/>
                        <a:buSzTx/>
                        <a:buFontTx/>
                        <a:buNone/>
                        <a:defRPr/>
                      </a:pPr>
                      <a:r>
                        <a:rPr lang="en-US" altLang="zh-CN" sz="900" kern="100" dirty="0" smtClean="0">
                          <a:effectLst/>
                          <a:latin typeface="Times New Roman" panose="02020603050405020304" pitchFamily="18" charset="0"/>
                          <a:ea typeface="+mn-ea"/>
                          <a:cs typeface="Times New Roman" panose="02020603050405020304" pitchFamily="18" charset="0"/>
                        </a:rPr>
                        <a:t>Energy acceptance by</a:t>
                      </a:r>
                      <a:r>
                        <a:rPr lang="en-US" altLang="zh-CN" sz="900" kern="100" baseline="0" dirty="0" smtClean="0">
                          <a:effectLst/>
                          <a:latin typeface="Times New Roman" panose="02020603050405020304" pitchFamily="18" charset="0"/>
                          <a:ea typeface="+mn-ea"/>
                          <a:cs typeface="Times New Roman" panose="02020603050405020304" pitchFamily="18" charset="0"/>
                        </a:rPr>
                        <a:t> RF </a:t>
                      </a:r>
                      <a:r>
                        <a:rPr lang="en-US" altLang="zh-CN" sz="900" kern="100" dirty="0" smtClean="0">
                          <a:effectLst/>
                          <a:latin typeface="Times New Roman" panose="02020603050405020304" pitchFamily="18" charset="0"/>
                          <a:ea typeface="+mn-ea"/>
                          <a:cs typeface="Times New Roman" panose="02020603050405020304" pitchFamily="18" charset="0"/>
                        </a:rPr>
                        <a:t>(%)</a:t>
                      </a:r>
                      <a:endParaRPr lang="zh-CN" altLang="zh-CN" sz="900" kern="100" dirty="0" smtClean="0">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900" b="0" dirty="0" smtClean="0">
                          <a:solidFill>
                            <a:schemeClr val="tx1"/>
                          </a:solidFill>
                          <a:latin typeface="Times New Roman" panose="02020603050405020304" pitchFamily="18" charset="0"/>
                          <a:cs typeface="Times New Roman" panose="02020603050405020304" pitchFamily="18" charset="0"/>
                        </a:rPr>
                        <a:t>2.06</a:t>
                      </a:r>
                      <a:endParaRPr lang="zh-CN" altLang="en-US" sz="9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900" b="0" dirty="0" smtClean="0">
                          <a:solidFill>
                            <a:schemeClr val="tx1"/>
                          </a:solidFill>
                          <a:latin typeface="Times New Roman" panose="02020603050405020304" pitchFamily="18" charset="0"/>
                          <a:cs typeface="Times New Roman" panose="02020603050405020304" pitchFamily="18" charset="0"/>
                        </a:rPr>
                        <a:t>1.47</a:t>
                      </a:r>
                      <a:endParaRPr lang="zh-CN" altLang="en-US" sz="9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0" dirty="0" smtClean="0">
                          <a:solidFill>
                            <a:schemeClr val="tx1"/>
                          </a:solidFill>
                          <a:latin typeface="Times New Roman" panose="02020603050405020304" pitchFamily="18" charset="0"/>
                          <a:cs typeface="Times New Roman" panose="02020603050405020304" pitchFamily="18" charset="0"/>
                        </a:rPr>
                        <a:t>1.7</a:t>
                      </a:r>
                      <a:endParaRPr lang="zh-CN" altLang="en-US" sz="900" b="0" dirty="0" smtClean="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57480">
                <a:tc>
                  <a:txBody>
                    <a:bodyPr/>
                    <a:lstStyle/>
                    <a:p>
                      <a:pPr marL="29210" algn="just">
                        <a:spcAft>
                          <a:spcPts val="0"/>
                        </a:spcAft>
                      </a:pPr>
                      <a:r>
                        <a:rPr lang="en-US" sz="900" i="0" kern="100" dirty="0" smtClean="0">
                          <a:effectLst/>
                          <a:latin typeface="Times New Roman" panose="02020603050405020304" pitchFamily="18" charset="0"/>
                          <a:ea typeface="宋体" panose="02010600030101010101" pitchFamily="2" charset="-122"/>
                          <a:cs typeface="Times New Roman" panose="02020603050405020304" pitchFamily="18" charset="0"/>
                        </a:rPr>
                        <a:t>Photon number </a:t>
                      </a:r>
                      <a:r>
                        <a:rPr lang="en-US" altLang="zh-CN" sz="900" kern="100" dirty="0" smtClean="0">
                          <a:effectLst/>
                          <a:latin typeface="Times New Roman" panose="02020603050405020304" pitchFamily="18" charset="0"/>
                          <a:ea typeface="宋体" panose="02010600030101010101" pitchFamily="2" charset="-122"/>
                          <a:cs typeface="Times New Roman" panose="02020603050405020304" pitchFamily="18" charset="0"/>
                        </a:rPr>
                        <a:t>due to</a:t>
                      </a:r>
                      <a:r>
                        <a:rPr lang="en-US" altLang="zh-CN" sz="900" kern="100" baseline="0" dirty="0" smtClean="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900" kern="100" dirty="0" err="1" smtClean="0">
                          <a:effectLst/>
                          <a:latin typeface="Times New Roman" panose="02020603050405020304" pitchFamily="18" charset="0"/>
                          <a:ea typeface="宋体" panose="02010600030101010101" pitchFamily="2" charset="-122"/>
                          <a:cs typeface="Times New Roman" panose="02020603050405020304" pitchFamily="18" charset="0"/>
                        </a:rPr>
                        <a:t>beamstrahlung</a:t>
                      </a:r>
                      <a:r>
                        <a:rPr lang="en-US" altLang="zh-CN" sz="900" kern="100" baseline="0" dirty="0" smtClean="0">
                          <a:effectLst/>
                          <a:latin typeface="Times New Roman" panose="02020603050405020304" pitchFamily="18" charset="0"/>
                          <a:ea typeface="宋体" panose="02010600030101010101" pitchFamily="2" charset="-122"/>
                          <a:cs typeface="Times New Roman" panose="02020603050405020304" pitchFamily="18" charset="0"/>
                        </a:rPr>
                        <a:t> </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900" b="0" kern="100" dirty="0" smtClean="0">
                          <a:effectLst/>
                          <a:latin typeface="Times New Roman" panose="02020603050405020304" pitchFamily="18" charset="0"/>
                          <a:ea typeface="宋体" panose="02010600030101010101" pitchFamily="2" charset="-122"/>
                          <a:cs typeface="Times New Roman" panose="02020603050405020304" pitchFamily="18" charset="0"/>
                        </a:rPr>
                        <a:t>0.29</a:t>
                      </a:r>
                      <a:endParaRPr lang="zh-CN" sz="900" b="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900" b="0" kern="100" dirty="0" smtClean="0">
                          <a:effectLst/>
                          <a:latin typeface="Times New Roman" panose="02020603050405020304" pitchFamily="18" charset="0"/>
                          <a:ea typeface="宋体" panose="02010600030101010101" pitchFamily="2" charset="-122"/>
                          <a:cs typeface="Times New Roman" panose="02020603050405020304" pitchFamily="18" charset="0"/>
                        </a:rPr>
                        <a:t>0.35</a:t>
                      </a:r>
                      <a:endParaRPr lang="zh-CN" sz="900" b="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spcAft>
                          <a:spcPts val="0"/>
                        </a:spcAft>
                      </a:pPr>
                      <a:r>
                        <a:rPr lang="en-US" altLang="zh-CN" sz="9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0.55</a:t>
                      </a:r>
                      <a:endParaRPr lang="zh-CN" sz="9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57480">
                <a:tc>
                  <a:txBody>
                    <a:bodyPr/>
                    <a:lstStyle/>
                    <a:p>
                      <a:pPr marL="29210" marR="0" indent="0" algn="just" defTabSz="914400" rtl="0" eaLnBrk="1" fontAlgn="auto" latinLnBrk="0" hangingPunct="1">
                        <a:lnSpc>
                          <a:spcPct val="100000"/>
                        </a:lnSpc>
                        <a:spcBef>
                          <a:spcPts val="0"/>
                        </a:spcBef>
                        <a:spcAft>
                          <a:spcPts val="0"/>
                        </a:spcAft>
                        <a:buClrTx/>
                        <a:buSzTx/>
                        <a:buFontTx/>
                        <a:buNone/>
                        <a:defRPr/>
                      </a:pPr>
                      <a:r>
                        <a:rPr lang="en-US" altLang="zh-CN" sz="900" kern="100" dirty="0" smtClean="0">
                          <a:effectLst/>
                          <a:latin typeface="Times New Roman" panose="02020603050405020304" pitchFamily="18" charset="0"/>
                          <a:ea typeface="宋体" panose="02010600030101010101" pitchFamily="2" charset="-122"/>
                          <a:cs typeface="Times New Roman" panose="02020603050405020304" pitchFamily="18" charset="0"/>
                        </a:rPr>
                        <a:t>Lifetime _simulation</a:t>
                      </a:r>
                      <a:r>
                        <a:rPr lang="en-US" altLang="zh-CN" sz="900" kern="100" baseline="0" dirty="0" smtClean="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900" kern="100" dirty="0" smtClean="0">
                          <a:effectLst/>
                          <a:latin typeface="Times New Roman" panose="02020603050405020304" pitchFamily="18" charset="0"/>
                          <a:ea typeface="宋体" panose="02010600030101010101" pitchFamily="2" charset="-122"/>
                          <a:cs typeface="Times New Roman" panose="02020603050405020304" pitchFamily="18" charset="0"/>
                        </a:rPr>
                        <a:t>(min)</a:t>
                      </a:r>
                      <a:endParaRPr lang="zh-CN" altLang="zh-CN" sz="900" kern="100" dirty="0" smtClean="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900" b="0" kern="100" dirty="0" smtClean="0">
                          <a:effectLst/>
                          <a:latin typeface="Times New Roman" panose="02020603050405020304" pitchFamily="18" charset="0"/>
                          <a:ea typeface="宋体" panose="02010600030101010101" pitchFamily="2" charset="-122"/>
                          <a:cs typeface="Times New Roman" panose="02020603050405020304" pitchFamily="18" charset="0"/>
                        </a:rPr>
                        <a:t>100</a:t>
                      </a:r>
                      <a:endParaRPr lang="zh-CN" sz="900" b="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endParaRPr lang="zh-CN" sz="900" b="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spcAft>
                          <a:spcPts val="0"/>
                        </a:spcAft>
                      </a:pPr>
                      <a:endParaRPr lang="zh-CN" sz="9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cPr/>
                </a:tc>
              </a:tr>
              <a:tr h="156845">
                <a:tc>
                  <a:txBody>
                    <a:bodyPr/>
                    <a:lstStyle/>
                    <a:p>
                      <a:pPr marL="29210" algn="l">
                        <a:spcAft>
                          <a:spcPts val="0"/>
                        </a:spcAft>
                      </a:pPr>
                      <a:r>
                        <a:rPr lang="en-US" altLang="zh-CN" sz="900" kern="100" dirty="0" smtClean="0">
                          <a:effectLst/>
                          <a:latin typeface="Times New Roman" panose="02020603050405020304" pitchFamily="18" charset="0"/>
                          <a:ea typeface="宋体" panose="02010600030101010101" pitchFamily="2" charset="-122"/>
                          <a:cs typeface="Times New Roman" panose="02020603050405020304" pitchFamily="18" charset="0"/>
                        </a:rPr>
                        <a:t>Lifetime</a:t>
                      </a:r>
                      <a:r>
                        <a:rPr lang="en-US" altLang="zh-CN" sz="900" kern="100" baseline="0" dirty="0" smtClean="0">
                          <a:effectLst/>
                          <a:latin typeface="Times New Roman" panose="02020603050405020304" pitchFamily="18" charset="0"/>
                          <a:ea typeface="宋体" panose="02010600030101010101" pitchFamily="2" charset="-122"/>
                          <a:cs typeface="Times New Roman" panose="02020603050405020304" pitchFamily="18" charset="0"/>
                        </a:rPr>
                        <a:t> (hour)</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9210" algn="ctr" defTabSz="914400" rtl="0" eaLnBrk="1" latinLnBrk="0" hangingPunct="1">
                        <a:spcAft>
                          <a:spcPts val="0"/>
                        </a:spcAft>
                      </a:pPr>
                      <a:r>
                        <a:rPr lang="en-US" altLang="zh-CN" sz="9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0.67 </a:t>
                      </a:r>
                      <a:endParaRPr lang="zh-CN" sz="9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9210" algn="ctr" defTabSz="914400" rtl="0" eaLnBrk="1" latinLnBrk="0" hangingPunct="1">
                        <a:spcAft>
                          <a:spcPts val="0"/>
                        </a:spcAft>
                      </a:pPr>
                      <a:r>
                        <a:rPr lang="en-US" altLang="zh-CN" sz="9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1.4</a:t>
                      </a:r>
                      <a:endParaRPr lang="zh-CN" sz="9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900" b="1" dirty="0" smtClean="0">
                          <a:solidFill>
                            <a:srgbClr val="FF0000"/>
                          </a:solidFill>
                          <a:latin typeface="Times New Roman" panose="02020603050405020304" pitchFamily="18" charset="0"/>
                          <a:cs typeface="Times New Roman" panose="02020603050405020304" pitchFamily="18" charset="0"/>
                        </a:rPr>
                        <a:t>4.0</a:t>
                      </a:r>
                      <a:endParaRPr lang="zh-CN" altLang="en-US" sz="900" b="1" dirty="0">
                        <a:solidFill>
                          <a:srgbClr val="FF0000"/>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900" b="1" dirty="0" smtClean="0">
                          <a:solidFill>
                            <a:srgbClr val="FF0000"/>
                          </a:solidFill>
                          <a:latin typeface="Times New Roman" panose="02020603050405020304" pitchFamily="18" charset="0"/>
                          <a:cs typeface="Times New Roman" panose="02020603050405020304" pitchFamily="18" charset="0"/>
                        </a:rPr>
                        <a:t>2.1</a:t>
                      </a:r>
                      <a:endParaRPr lang="zh-CN" altLang="en-US" sz="900" b="1" dirty="0">
                        <a:solidFill>
                          <a:srgbClr val="FF0000"/>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57480">
                <a:tc>
                  <a:txBody>
                    <a:bodyPr/>
                    <a:lstStyle/>
                    <a:p>
                      <a:pPr marL="29210" algn="just">
                        <a:spcAft>
                          <a:spcPts val="0"/>
                        </a:spcAft>
                      </a:pPr>
                      <a:r>
                        <a:rPr lang="en-US" sz="900" i="1" kern="100" dirty="0">
                          <a:effectLst/>
                          <a:latin typeface="Times New Roman" panose="02020603050405020304" pitchFamily="18" charset="0"/>
                          <a:ea typeface="宋体" panose="02010600030101010101" pitchFamily="2" charset="-122"/>
                          <a:cs typeface="Times New Roman" panose="02020603050405020304" pitchFamily="18" charset="0"/>
                        </a:rPr>
                        <a:t>F</a:t>
                      </a:r>
                      <a:r>
                        <a:rPr lang="en-US" sz="900" kern="100" dirty="0">
                          <a:effectLst/>
                          <a:latin typeface="Times New Roman" panose="02020603050405020304" pitchFamily="18" charset="0"/>
                          <a:ea typeface="宋体" panose="02010600030101010101" pitchFamily="2" charset="-122"/>
                          <a:cs typeface="Times New Roman" panose="02020603050405020304" pitchFamily="18" charset="0"/>
                        </a:rPr>
                        <a:t> (hour glass)</a:t>
                      </a:r>
                      <a:endParaRPr lang="zh-CN" sz="9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900" b="0" dirty="0" smtClean="0">
                          <a:latin typeface="Times New Roman" panose="02020603050405020304" pitchFamily="18" charset="0"/>
                          <a:cs typeface="Times New Roman" panose="02020603050405020304" pitchFamily="18" charset="0"/>
                        </a:rPr>
                        <a:t>0.89</a:t>
                      </a:r>
                      <a:endParaRPr lang="zh-CN" altLang="en-US" sz="9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900" b="0" dirty="0" smtClean="0">
                          <a:latin typeface="Times New Roman" panose="02020603050405020304" pitchFamily="18" charset="0"/>
                          <a:cs typeface="Times New Roman" panose="02020603050405020304" pitchFamily="18" charset="0"/>
                        </a:rPr>
                        <a:t>0.94</a:t>
                      </a:r>
                      <a:endParaRPr lang="zh-CN" altLang="en-US" sz="9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altLang="zh-CN" sz="900" b="0" dirty="0" smtClean="0">
                          <a:solidFill>
                            <a:schemeClr val="tx1"/>
                          </a:solidFill>
                          <a:latin typeface="Times New Roman" panose="02020603050405020304" pitchFamily="18" charset="0"/>
                          <a:cs typeface="Times New Roman" panose="02020603050405020304" pitchFamily="18" charset="0"/>
                        </a:rPr>
                        <a:t>0.99</a:t>
                      </a:r>
                      <a:endParaRPr lang="zh-CN" altLang="en-US" sz="9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56845">
                <a:tc>
                  <a:txBody>
                    <a:bodyPr/>
                    <a:lstStyle/>
                    <a:p>
                      <a:pPr marL="29210" algn="just">
                        <a:spcAft>
                          <a:spcPts val="0"/>
                        </a:spcAft>
                      </a:pPr>
                      <a:r>
                        <a:rPr lang="en-US" altLang="zh-CN" sz="900" b="1" kern="1200" dirty="0" smtClean="0">
                          <a:solidFill>
                            <a:srgbClr val="FF0000"/>
                          </a:solidFill>
                          <a:effectLst/>
                          <a:latin typeface="Times New Roman" panose="02020603050405020304" pitchFamily="18" charset="0"/>
                          <a:ea typeface="+mn-ea"/>
                          <a:cs typeface="Times New Roman" panose="02020603050405020304" pitchFamily="18" charset="0"/>
                        </a:rPr>
                        <a:t>Luminosity</a:t>
                      </a:r>
                      <a:r>
                        <a:rPr lang="en-US" altLang="zh-CN" sz="9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/IP</a:t>
                      </a:r>
                      <a:r>
                        <a:rPr lang="en-US" altLang="zh-CN" sz="900" b="1" kern="1200" dirty="0" smtClean="0">
                          <a:solidFill>
                            <a:srgbClr val="FF0000"/>
                          </a:solidFill>
                          <a:effectLst/>
                          <a:latin typeface="+mn-lt"/>
                          <a:ea typeface="+mn-ea"/>
                          <a:cs typeface="+mn-cs"/>
                        </a:rPr>
                        <a:t> </a:t>
                      </a:r>
                      <a:r>
                        <a:rPr lang="en-US" altLang="zh-CN" sz="900" b="1" i="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L</a:t>
                      </a:r>
                      <a:r>
                        <a:rPr lang="en-US" sz="9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(10</a:t>
                      </a:r>
                      <a:r>
                        <a:rPr lang="en-US" sz="900" b="1" kern="100" baseline="300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34</a:t>
                      </a:r>
                      <a:r>
                        <a:rPr lang="en-US" sz="9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cm</a:t>
                      </a:r>
                      <a:r>
                        <a:rPr lang="en-US" sz="900" b="1" kern="100" baseline="300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-2</a:t>
                      </a:r>
                      <a:r>
                        <a:rPr lang="en-US" sz="9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s</a:t>
                      </a:r>
                      <a:r>
                        <a:rPr lang="en-US" sz="900" b="1" kern="100" baseline="300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a:t>
                      </a:r>
                      <a:r>
                        <a:rPr lang="en-US" sz="9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9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2.93</a:t>
                      </a:r>
                      <a:endParaRPr lang="zh-CN" sz="9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10.1</a:t>
                      </a:r>
                      <a:endParaRPr lang="zh-CN" sz="9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16.6</a:t>
                      </a:r>
                      <a:endParaRPr lang="zh-CN" sz="9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32.1</a:t>
                      </a:r>
                      <a:endParaRPr lang="zh-CN" sz="9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r>
            </a:tbl>
          </a:graphicData>
        </a:graphic>
      </p:graphicFrame>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GB" altLang="zh-CN" sz="3200" dirty="0">
                <a:cs typeface="Times New Roman" panose="02020603050405020304" pitchFamily="18" charset="0"/>
              </a:rPr>
              <a:t>The studies on key beam dynamic </a:t>
            </a:r>
            <a:r>
              <a:rPr lang="en-GB" altLang="zh-CN" sz="3200" dirty="0" smtClean="0">
                <a:cs typeface="Times New Roman" panose="02020603050405020304" pitchFamily="18" charset="0"/>
              </a:rPr>
              <a:t>issues</a:t>
            </a:r>
            <a:endParaRPr kumimoji="1" lang="zh-CN" altLang="en-US" sz="3200" dirty="0"/>
          </a:p>
        </p:txBody>
      </p:sp>
      <p:pic>
        <p:nvPicPr>
          <p:cNvPr id="6" name="图片 5"/>
          <p:cNvPicPr>
            <a:picLocks noChangeAspect="1"/>
          </p:cNvPicPr>
          <p:nvPr/>
        </p:nvPicPr>
        <p:blipFill>
          <a:blip r:embed="rId1"/>
          <a:stretch>
            <a:fillRect/>
          </a:stretch>
        </p:blipFill>
        <p:spPr>
          <a:xfrm>
            <a:off x="7075170" y="3208020"/>
            <a:ext cx="1805305" cy="669925"/>
          </a:xfrm>
          <a:prstGeom prst="rect">
            <a:avLst/>
          </a:prstGeom>
        </p:spPr>
      </p:pic>
      <p:sp>
        <p:nvSpPr>
          <p:cNvPr id="10" name="矩形 9"/>
          <p:cNvSpPr/>
          <p:nvPr/>
        </p:nvSpPr>
        <p:spPr>
          <a:xfrm>
            <a:off x="-1017" y="1754814"/>
            <a:ext cx="5580112" cy="4615815"/>
          </a:xfrm>
          <a:prstGeom prst="rect">
            <a:avLst/>
          </a:prstGeom>
        </p:spPr>
        <p:txBody>
          <a:bodyPr wrap="square">
            <a:spAutoFit/>
          </a:bodyPr>
          <a:lstStyle/>
          <a:p>
            <a:pPr marL="457200" indent="-457200" algn="l">
              <a:spcAft>
                <a:spcPts val="600"/>
              </a:spcAft>
              <a:buFont typeface="Wingdings" panose="05000000000000000000" charset="0"/>
              <a:buChar char="ü"/>
            </a:pPr>
            <a:r>
              <a:rPr lang="en-GB" altLang="zh-CN" sz="1800" b="0" dirty="0">
                <a:solidFill>
                  <a:schemeClr val="tx1"/>
                </a:solidFill>
                <a:cs typeface="Times New Roman" panose="02020603050405020304" pitchFamily="18" charset="0"/>
                <a:sym typeface="+mn-ea"/>
              </a:rPr>
              <a:t>The </a:t>
            </a:r>
            <a:r>
              <a:rPr lang="en-US" altLang="en-GB" sz="1800" b="0" dirty="0">
                <a:solidFill>
                  <a:schemeClr val="tx1"/>
                </a:solidFill>
                <a:cs typeface="Times New Roman" panose="02020603050405020304" pitchFamily="18" charset="0"/>
                <a:sym typeface="+mn-ea"/>
              </a:rPr>
              <a:t>collider ring </a:t>
            </a:r>
            <a:r>
              <a:rPr lang="en-GB" altLang="zh-CN" sz="1800" b="0" dirty="0">
                <a:solidFill>
                  <a:schemeClr val="tx1"/>
                </a:solidFill>
                <a:cs typeface="Times New Roman" panose="02020603050405020304" pitchFamily="18" charset="0"/>
                <a:sym typeface="+mn-ea"/>
              </a:rPr>
              <a:t>lattice design </a:t>
            </a:r>
            <a:endParaRPr lang="en-US" altLang="zh-CN" sz="1800" b="0" dirty="0">
              <a:solidFill>
                <a:schemeClr val="tx1"/>
              </a:solidFill>
              <a:cs typeface="Times New Roman" panose="02020603050405020304" pitchFamily="18" charset="0"/>
            </a:endParaRPr>
          </a:p>
          <a:p>
            <a:pPr marL="457200" indent="-457200" algn="l">
              <a:spcAft>
                <a:spcPts val="600"/>
              </a:spcAft>
              <a:buFont typeface="Wingdings" panose="05000000000000000000" charset="0"/>
              <a:buChar char="ü"/>
            </a:pPr>
            <a:r>
              <a:rPr lang="en-GB" altLang="zh-CN" sz="1800" b="0" dirty="0">
                <a:solidFill>
                  <a:schemeClr val="tx1"/>
                </a:solidFill>
                <a:cs typeface="Times New Roman" panose="02020603050405020304" pitchFamily="18" charset="0"/>
              </a:rPr>
              <a:t>The </a:t>
            </a:r>
            <a:r>
              <a:rPr lang="en-US" altLang="en-GB" sz="1800" b="0" dirty="0">
                <a:solidFill>
                  <a:schemeClr val="tx1"/>
                </a:solidFill>
                <a:cs typeface="Times New Roman" panose="02020603050405020304" pitchFamily="18" charset="0"/>
              </a:rPr>
              <a:t>collider SCRF system</a:t>
            </a:r>
            <a:endParaRPr lang="en-GB" altLang="zh-CN" sz="1800" b="0" dirty="0">
              <a:solidFill>
                <a:schemeClr val="tx1"/>
              </a:solidFill>
              <a:cs typeface="Times New Roman" panose="02020603050405020304" pitchFamily="18" charset="0"/>
            </a:endParaRPr>
          </a:p>
          <a:p>
            <a:pPr marL="457200" indent="-457200" algn="l">
              <a:spcAft>
                <a:spcPts val="600"/>
              </a:spcAft>
              <a:buFont typeface="Wingdings" panose="05000000000000000000" charset="0"/>
              <a:buChar char="ü"/>
            </a:pPr>
            <a:r>
              <a:rPr lang="en-GB" altLang="zh-CN" sz="1800" b="0" dirty="0">
                <a:solidFill>
                  <a:schemeClr val="tx1"/>
                </a:solidFill>
                <a:cs typeface="Times New Roman" panose="02020603050405020304" pitchFamily="18" charset="0"/>
              </a:rPr>
              <a:t>The </a:t>
            </a:r>
            <a:r>
              <a:rPr lang="en-US" altLang="en-GB" sz="1800" b="0" dirty="0">
                <a:solidFill>
                  <a:schemeClr val="tx1"/>
                </a:solidFill>
                <a:cs typeface="Times New Roman" panose="02020603050405020304" pitchFamily="18" charset="0"/>
              </a:rPr>
              <a:t>MDI and </a:t>
            </a:r>
            <a:r>
              <a:rPr lang="en-GB" altLang="zh-CN" sz="1800" b="0" dirty="0">
                <a:solidFill>
                  <a:schemeClr val="tx1"/>
                </a:solidFill>
                <a:cs typeface="Times New Roman" panose="02020603050405020304" pitchFamily="18" charset="0"/>
              </a:rPr>
              <a:t>control of detector background</a:t>
            </a:r>
            <a:endParaRPr lang="en-GB" altLang="zh-CN" sz="1800" b="0" dirty="0">
              <a:solidFill>
                <a:schemeClr val="tx1"/>
              </a:solidFill>
              <a:cs typeface="Times New Roman" panose="02020603050405020304" pitchFamily="18" charset="0"/>
            </a:endParaRPr>
          </a:p>
          <a:p>
            <a:pPr marL="457200" indent="-457200" algn="l">
              <a:spcAft>
                <a:spcPts val="600"/>
              </a:spcAft>
              <a:buFont typeface="Wingdings" panose="05000000000000000000" charset="0"/>
              <a:buChar char="ü"/>
            </a:pPr>
            <a:r>
              <a:rPr lang="en-US" altLang="zh-CN" sz="1800" b="0" dirty="0">
                <a:solidFill>
                  <a:schemeClr val="tx1"/>
                </a:solidFill>
                <a:cs typeface="Times New Roman" panose="02020603050405020304" pitchFamily="18" charset="0"/>
                <a:sym typeface="+mn-ea"/>
              </a:rPr>
              <a:t>The beam-beam effect </a:t>
            </a:r>
            <a:endParaRPr lang="zh-CN" altLang="en-US" sz="1800" b="0" dirty="0">
              <a:solidFill>
                <a:schemeClr val="tx1"/>
              </a:solidFill>
              <a:cs typeface="Times New Roman" panose="02020603050405020304" pitchFamily="18" charset="0"/>
            </a:endParaRPr>
          </a:p>
          <a:p>
            <a:pPr marL="457200" indent="-457200" algn="l">
              <a:spcAft>
                <a:spcPts val="600"/>
              </a:spcAft>
              <a:buFont typeface="Wingdings" panose="05000000000000000000" charset="0"/>
              <a:buChar char="ü"/>
            </a:pPr>
            <a:r>
              <a:rPr lang="en-GB" altLang="zh-CN" sz="1800" b="0" dirty="0">
                <a:solidFill>
                  <a:schemeClr val="tx1"/>
                </a:solidFill>
                <a:cs typeface="Times New Roman" panose="02020603050405020304" pitchFamily="18" charset="0"/>
                <a:sym typeface="+mn-ea"/>
              </a:rPr>
              <a:t>The optimization of dynamic aperture</a:t>
            </a:r>
            <a:endParaRPr lang="en-GB" altLang="zh-CN" sz="1800" b="0" dirty="0">
              <a:solidFill>
                <a:schemeClr val="tx1"/>
              </a:solidFill>
              <a:cs typeface="Times New Roman" panose="02020603050405020304" pitchFamily="18" charset="0"/>
              <a:sym typeface="+mn-ea"/>
            </a:endParaRPr>
          </a:p>
          <a:p>
            <a:pPr marL="457200" indent="-457200" algn="l">
              <a:spcAft>
                <a:spcPts val="600"/>
              </a:spcAft>
              <a:buFont typeface="Wingdings" panose="05000000000000000000" charset="0"/>
              <a:buChar char="ü"/>
            </a:pPr>
            <a:r>
              <a:rPr lang="en-GB" altLang="zh-CN" sz="1800" b="0" dirty="0">
                <a:solidFill>
                  <a:schemeClr val="tx1"/>
                </a:solidFill>
                <a:cs typeface="Times New Roman" panose="02020603050405020304" pitchFamily="18" charset="0"/>
              </a:rPr>
              <a:t>The on-axis injection scheme</a:t>
            </a:r>
            <a:endParaRPr lang="en-GB" altLang="zh-CN" sz="1800" b="0" dirty="0">
              <a:solidFill>
                <a:schemeClr val="tx1"/>
              </a:solidFill>
              <a:cs typeface="Times New Roman" panose="02020603050405020304" pitchFamily="18" charset="0"/>
            </a:endParaRPr>
          </a:p>
          <a:p>
            <a:pPr marL="457200" indent="-457200" algn="l">
              <a:spcAft>
                <a:spcPts val="600"/>
              </a:spcAft>
              <a:buFont typeface="Wingdings" panose="05000000000000000000" charset="0"/>
              <a:buChar char="ü"/>
            </a:pPr>
            <a:r>
              <a:rPr lang="en-US" altLang="zh-CN" sz="1800" b="0" dirty="0">
                <a:solidFill>
                  <a:schemeClr val="tx1"/>
                </a:solidFill>
                <a:cs typeface="Times New Roman" panose="02020603050405020304" pitchFamily="18" charset="0"/>
              </a:rPr>
              <a:t>The impedance and instabilities </a:t>
            </a:r>
            <a:endParaRPr lang="en-US" altLang="zh-CN" sz="1800" b="0" dirty="0">
              <a:solidFill>
                <a:schemeClr val="tx1"/>
              </a:solidFill>
              <a:cs typeface="Times New Roman" panose="02020603050405020304" pitchFamily="18" charset="0"/>
            </a:endParaRPr>
          </a:p>
          <a:p>
            <a:pPr marL="457200" indent="-457200" algn="l">
              <a:spcAft>
                <a:spcPts val="600"/>
              </a:spcAft>
              <a:buFont typeface="Wingdings" panose="05000000000000000000" charset="0"/>
              <a:buChar char="ü"/>
            </a:pPr>
            <a:r>
              <a:rPr lang="en-US" altLang="en-GB" sz="1800" b="0" dirty="0">
                <a:solidFill>
                  <a:schemeClr val="tx1"/>
                </a:solidFill>
                <a:cs typeface="Times New Roman" panose="02020603050405020304" pitchFamily="18" charset="0"/>
                <a:sym typeface="+mn-ea"/>
              </a:rPr>
              <a:t>Booster design</a:t>
            </a:r>
            <a:endParaRPr lang="en-US" altLang="en-GB" sz="1800" b="0" dirty="0">
              <a:solidFill>
                <a:schemeClr val="tx1"/>
              </a:solidFill>
              <a:cs typeface="Times New Roman" panose="02020603050405020304" pitchFamily="18" charset="0"/>
              <a:sym typeface="+mn-ea"/>
            </a:endParaRPr>
          </a:p>
          <a:p>
            <a:pPr marL="457200" indent="-457200" algn="l">
              <a:spcAft>
                <a:spcPts val="600"/>
              </a:spcAft>
              <a:buFont typeface="Wingdings" panose="05000000000000000000" charset="0"/>
              <a:buChar char="ü"/>
            </a:pPr>
            <a:r>
              <a:rPr lang="en-US" altLang="en-GB" sz="1800" b="0" dirty="0">
                <a:solidFill>
                  <a:schemeClr val="tx1"/>
                </a:solidFill>
                <a:cs typeface="Times New Roman" panose="02020603050405020304" pitchFamily="18" charset="0"/>
                <a:sym typeface="+mn-ea"/>
              </a:rPr>
              <a:t>Injection linac design</a:t>
            </a:r>
            <a:endParaRPr lang="en-US" altLang="en-GB" sz="1800" b="0" dirty="0">
              <a:solidFill>
                <a:schemeClr val="tx1"/>
              </a:solidFill>
              <a:cs typeface="Times New Roman" panose="02020603050405020304" pitchFamily="18" charset="0"/>
              <a:sym typeface="+mn-ea"/>
            </a:endParaRPr>
          </a:p>
          <a:p>
            <a:pPr marL="457200" indent="-457200" algn="l">
              <a:spcAft>
                <a:spcPts val="600"/>
              </a:spcAft>
              <a:buFont typeface="Wingdings" panose="05000000000000000000" charset="0"/>
              <a:buChar char="ü"/>
            </a:pPr>
            <a:r>
              <a:rPr lang="en-US" altLang="en-GB" sz="1800" b="0" dirty="0">
                <a:solidFill>
                  <a:schemeClr val="tx1"/>
                </a:solidFill>
                <a:cs typeface="Times New Roman" panose="02020603050405020304" pitchFamily="18" charset="0"/>
                <a:sym typeface="+mn-ea"/>
              </a:rPr>
              <a:t>Booster Injectcion and extraction </a:t>
            </a:r>
            <a:endParaRPr lang="en-US" altLang="en-GB" sz="1800" b="0" dirty="0">
              <a:solidFill>
                <a:schemeClr val="tx1"/>
              </a:solidFill>
              <a:cs typeface="Times New Roman" panose="02020603050405020304" pitchFamily="18" charset="0"/>
              <a:sym typeface="+mn-ea"/>
            </a:endParaRPr>
          </a:p>
          <a:p>
            <a:pPr marL="457200" indent="-457200" algn="l">
              <a:spcAft>
                <a:spcPts val="600"/>
              </a:spcAft>
              <a:buFont typeface="Arial" panose="020B0604020202020204" pitchFamily="34" charset="0"/>
              <a:buChar char="•"/>
            </a:pPr>
            <a:endParaRPr lang="en-GB" altLang="zh-CN" sz="1800" b="0" dirty="0">
              <a:solidFill>
                <a:schemeClr val="tx1"/>
              </a:solidFill>
              <a:cs typeface="Times New Roman" panose="02020603050405020304" pitchFamily="18" charset="0"/>
            </a:endParaRPr>
          </a:p>
          <a:p>
            <a:pPr marL="457200" indent="-457200" algn="l">
              <a:spcAft>
                <a:spcPts val="600"/>
              </a:spcAft>
              <a:buFont typeface="Arial" panose="020B0604020202020204" pitchFamily="34" charset="0"/>
              <a:buChar char="•"/>
            </a:pPr>
            <a:endParaRPr lang="zh-CN" altLang="en-US" sz="1800" b="0" dirty="0">
              <a:solidFill>
                <a:schemeClr val="tx1"/>
              </a:solidFill>
              <a:cs typeface="Times New Roman" panose="02020603050405020304" pitchFamily="18" charset="0"/>
            </a:endParaRPr>
          </a:p>
          <a:p>
            <a:pPr marL="457200" indent="-457200" algn="l">
              <a:spcAft>
                <a:spcPts val="600"/>
              </a:spcAft>
              <a:buFont typeface="Arial" panose="020B0604020202020204" pitchFamily="34" charset="0"/>
              <a:buChar char="•"/>
            </a:pPr>
            <a:endParaRPr lang="zh-CN" altLang="en-US" sz="1800" b="0" dirty="0">
              <a:solidFill>
                <a:schemeClr val="tx1"/>
              </a:solidFill>
              <a:cs typeface="Times New Roman" panose="02020603050405020304" pitchFamily="18" charset="0"/>
            </a:endParaRPr>
          </a:p>
        </p:txBody>
      </p:sp>
      <p:sp>
        <p:nvSpPr>
          <p:cNvPr id="11" name="矩形 10"/>
          <p:cNvSpPr/>
          <p:nvPr/>
        </p:nvSpPr>
        <p:spPr>
          <a:xfrm>
            <a:off x="87541" y="5496733"/>
            <a:ext cx="4747260" cy="953135"/>
          </a:xfrm>
          <a:prstGeom prst="rect">
            <a:avLst/>
          </a:prstGeom>
        </p:spPr>
        <p:txBody>
          <a:bodyPr wrap="none">
            <a:spAutoFit/>
          </a:bodyPr>
          <a:lstStyle/>
          <a:p>
            <a:r>
              <a:rPr lang="en-US" altLang="en-GB" sz="2800" dirty="0">
                <a:solidFill>
                  <a:srgbClr val="FF0000"/>
                </a:solidFill>
                <a:cs typeface="Times New Roman" panose="02020603050405020304" pitchFamily="18" charset="0"/>
              </a:rPr>
              <a:t>Key design h</a:t>
            </a:r>
            <a:r>
              <a:rPr lang="en-GB" altLang="zh-CN" sz="2800" dirty="0">
                <a:solidFill>
                  <a:srgbClr val="FF0000"/>
                </a:solidFill>
                <a:cs typeface="Times New Roman" panose="02020603050405020304" pitchFamily="18" charset="0"/>
              </a:rPr>
              <a:t>ave been finished</a:t>
            </a:r>
            <a:endParaRPr lang="en-GB" altLang="zh-CN" sz="2800" dirty="0">
              <a:solidFill>
                <a:srgbClr val="FF0000"/>
              </a:solidFill>
              <a:cs typeface="Times New Roman" panose="02020603050405020304" pitchFamily="18" charset="0"/>
            </a:endParaRPr>
          </a:p>
          <a:p>
            <a:r>
              <a:rPr lang="zh-CN" altLang="en-GB" sz="2800" dirty="0">
                <a:solidFill>
                  <a:srgbClr val="FF0000"/>
                </a:solidFill>
                <a:cs typeface="Times New Roman" panose="02020603050405020304" pitchFamily="18" charset="0"/>
              </a:rPr>
              <a:t>（</a:t>
            </a:r>
            <a:r>
              <a:rPr lang="en-US" altLang="zh-CN" sz="2800" dirty="0">
                <a:solidFill>
                  <a:srgbClr val="FF0000"/>
                </a:solidFill>
                <a:cs typeface="Times New Roman" panose="02020603050405020304" pitchFamily="18" charset="0"/>
              </a:rPr>
              <a:t>H,W and Z)</a:t>
            </a:r>
            <a:endParaRPr lang="en-US" altLang="zh-CN" sz="2800" dirty="0">
              <a:solidFill>
                <a:srgbClr val="FF0000"/>
              </a:solidFill>
              <a:cs typeface="Times New Roman" panose="02020603050405020304" pitchFamily="18" charset="0"/>
            </a:endParaRPr>
          </a:p>
        </p:txBody>
      </p:sp>
      <p:pic>
        <p:nvPicPr>
          <p:cNvPr id="12" name="图片 11"/>
          <p:cNvPicPr/>
          <p:nvPr/>
        </p:nvPicPr>
        <p:blipFill>
          <a:blip r:embed="rId2"/>
          <a:stretch>
            <a:fillRect/>
          </a:stretch>
        </p:blipFill>
        <p:spPr>
          <a:xfrm>
            <a:off x="6857011" y="4404904"/>
            <a:ext cx="2282305" cy="1329220"/>
          </a:xfrm>
          <a:prstGeom prst="rect">
            <a:avLst/>
          </a:prstGeom>
        </p:spPr>
      </p:pic>
      <p:pic>
        <p:nvPicPr>
          <p:cNvPr id="13" name="图片 12"/>
          <p:cNvPicPr/>
          <p:nvPr/>
        </p:nvPicPr>
        <p:blipFill>
          <a:blip r:embed="rId3"/>
          <a:stretch>
            <a:fillRect/>
          </a:stretch>
        </p:blipFill>
        <p:spPr>
          <a:xfrm>
            <a:off x="4948809" y="4404904"/>
            <a:ext cx="2126699" cy="1322017"/>
          </a:xfrm>
          <a:prstGeom prst="rect">
            <a:avLst/>
          </a:prstGeom>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8555" y="1754505"/>
            <a:ext cx="4107815" cy="120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4420" y="3121660"/>
            <a:ext cx="2186305" cy="842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312367" y="3662642"/>
            <a:ext cx="2244983" cy="2154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标题 1"/>
          <p:cNvSpPr txBox="1"/>
          <p:nvPr/>
        </p:nvSpPr>
        <p:spPr>
          <a:xfrm>
            <a:off x="1539240" y="32385"/>
            <a:ext cx="7240905" cy="857250"/>
          </a:xfrm>
          <a:prstGeom prst="rect">
            <a:avLst/>
          </a:prstGeom>
        </p:spPr>
        <p:txBody>
          <a:bodyPr vert="horz" lIns="68580" tIns="34290" rIns="68580" bIns="3429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Lattice of the CEPC Collider </a:t>
            </a:r>
            <a:r>
              <a:rPr lang="en-US" altLang="zh-CN"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Ring and MDI</a:t>
            </a:r>
            <a:endParaRPr lang="en-US" altLang="zh-CN"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0" name="内容占位符 2"/>
          <p:cNvSpPr txBox="1"/>
          <p:nvPr/>
        </p:nvSpPr>
        <p:spPr>
          <a:xfrm>
            <a:off x="183608" y="1140614"/>
            <a:ext cx="5624382" cy="594066"/>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algn="ctr">
              <a:buFont typeface="Arial" panose="020B0604020202020204" pitchFamily="34" charset="0"/>
              <a:buNone/>
            </a:pPr>
            <a:r>
              <a:rPr lang="en-US" altLang="zh-CN" sz="1500" dirty="0" smtClean="0">
                <a:sym typeface="Symbol" panose="05050102010706020507"/>
              </a:rPr>
              <a:t>An optics fulfilling </a:t>
            </a:r>
            <a:r>
              <a:rPr lang="en-US" altLang="zh-CN" sz="1500" dirty="0">
                <a:sym typeface="Symbol" panose="05050102010706020507"/>
              </a:rPr>
              <a:t>requirements of the parameters list, geometry, MDI, </a:t>
            </a:r>
            <a:r>
              <a:rPr lang="en-US" altLang="zh-CN" sz="1500" dirty="0" smtClean="0">
                <a:sym typeface="Symbol" panose="05050102010706020507"/>
              </a:rPr>
              <a:t>background and key hardware</a:t>
            </a:r>
            <a:endParaRPr lang="en-US" altLang="zh-CN" sz="1500" dirty="0" smtClean="0">
              <a:sym typeface="Symbol" panose="05050102010706020507"/>
            </a:endParaRPr>
          </a:p>
        </p:txBody>
      </p:sp>
      <p:cxnSp>
        <p:nvCxnSpPr>
          <p:cNvPr id="3" name="直接箭头连接符 2"/>
          <p:cNvCxnSpPr/>
          <p:nvPr/>
        </p:nvCxnSpPr>
        <p:spPr>
          <a:xfrm>
            <a:off x="2397109" y="4251032"/>
            <a:ext cx="1134125" cy="113980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flipH="1">
            <a:off x="4395331" y="4634750"/>
            <a:ext cx="38550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339" y="3603114"/>
            <a:ext cx="2214246" cy="85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7473" y="3821451"/>
            <a:ext cx="1350150" cy="1836557"/>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69" y="1734658"/>
            <a:ext cx="6065044" cy="1617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84972" y="2082636"/>
            <a:ext cx="4158462" cy="2168525"/>
          </a:xfrm>
          <a:prstGeom prst="rect">
            <a:avLst/>
          </a:prstGeom>
          <a:noFill/>
        </p:spPr>
        <p:txBody>
          <a:bodyPr wrap="square" rtlCol="0">
            <a:spAutoFit/>
          </a:bodyPr>
          <a:lstStyle/>
          <a:p>
            <a:r>
              <a:rPr lang="en-US" altLang="zh-CN" sz="2700" dirty="0" smtClean="0"/>
              <a:t>tune= 363.10 / 365.22 (near integer with two IPs)</a:t>
            </a:r>
            <a:endParaRPr lang="en-US" altLang="zh-CN" sz="2700" dirty="0" smtClean="0"/>
          </a:p>
          <a:p>
            <a:r>
              <a:rPr lang="en-US" altLang="zh-CN" sz="2700" dirty="0" smtClean="0"/>
              <a:t>natural </a:t>
            </a:r>
            <a:r>
              <a:rPr lang="en-US" altLang="zh-CN" sz="2700" dirty="0"/>
              <a:t>chromaticity</a:t>
            </a:r>
            <a:r>
              <a:rPr lang="en-US" altLang="zh-CN" sz="2700" dirty="0" smtClean="0"/>
              <a:t>=  -493 / -1544</a:t>
            </a:r>
            <a:endParaRPr lang="en-US" altLang="zh-CN" sz="2700" dirty="0" smtClean="0"/>
          </a:p>
          <a:p>
            <a:endParaRPr lang="zh-CN" altLang="en-US" sz="2700" dirty="0"/>
          </a:p>
        </p:txBody>
      </p:sp>
      <p:pic>
        <p:nvPicPr>
          <p:cNvPr id="11" name="图片 10"/>
          <p:cNvPicPr>
            <a:picLocks noChangeAspect="1"/>
          </p:cNvPicPr>
          <p:nvPr/>
        </p:nvPicPr>
        <p:blipFill>
          <a:blip r:embed="rId5"/>
          <a:stretch>
            <a:fillRect/>
          </a:stretch>
        </p:blipFill>
        <p:spPr>
          <a:xfrm>
            <a:off x="267494" y="4432459"/>
            <a:ext cx="2129790" cy="1384935"/>
          </a:xfrm>
          <a:prstGeom prst="rect">
            <a:avLst/>
          </a:prstGeom>
        </p:spPr>
      </p:pic>
      <p:pic>
        <p:nvPicPr>
          <p:cNvPr id="7" name="图片 6"/>
          <p:cNvPicPr/>
          <p:nvPr/>
        </p:nvPicPr>
        <p:blipFill>
          <a:blip r:embed="rId6"/>
          <a:stretch>
            <a:fillRect/>
          </a:stretch>
        </p:blipFill>
        <p:spPr>
          <a:xfrm>
            <a:off x="5907405" y="1734820"/>
            <a:ext cx="2778760" cy="1740535"/>
          </a:xfrm>
          <a:prstGeom prst="rect">
            <a:avLst/>
          </a:prstGeom>
        </p:spPr>
      </p:pic>
      <p:pic>
        <p:nvPicPr>
          <p:cNvPr id="4" name="图片 3"/>
          <p:cNvPicPr>
            <a:picLocks noChangeAspect="1"/>
          </p:cNvPicPr>
          <p:nvPr/>
        </p:nvPicPr>
        <p:blipFill>
          <a:blip r:embed="rId7"/>
          <a:stretch>
            <a:fillRect/>
          </a:stretch>
        </p:blipFill>
        <p:spPr>
          <a:xfrm>
            <a:off x="5907405" y="3813810"/>
            <a:ext cx="3158490" cy="1642110"/>
          </a:xfrm>
          <a:prstGeom prst="rect">
            <a:avLst/>
          </a:prstGeom>
        </p:spPr>
      </p:pic>
      <p:sp>
        <p:nvSpPr>
          <p:cNvPr id="5" name="标题 4"/>
          <p:cNvSpPr>
            <a:spLocks noGrp="1"/>
          </p:cNvSpPr>
          <p:nvPr>
            <p:ph type="title"/>
          </p:nvPr>
        </p:nvSpPr>
        <p:spPr>
          <a:xfrm>
            <a:off x="4528638" y="1156114"/>
            <a:ext cx="5915025" cy="745629"/>
          </a:xfrm>
        </p:spPr>
        <p:txBody>
          <a:bodyPr/>
          <a:p>
            <a:r>
              <a:rPr lang="en-US" altLang="zh-CN" sz="1800" dirty="0" smtClean="0">
                <a:solidFill>
                  <a:srgbClr val="002060"/>
                </a:solidFill>
                <a:effectLst/>
                <a:cs typeface="Times New Roman" panose="02020603050405020304" pitchFamily="18" charset="0"/>
              </a:rPr>
              <a:t>CEPC MDI </a:t>
            </a:r>
            <a:endParaRPr lang="en-US" altLang="zh-CN" sz="1800" dirty="0" smtClean="0">
              <a:solidFill>
                <a:srgbClr val="002060"/>
              </a:solidFill>
              <a:effectLst/>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3870" y="148899"/>
            <a:ext cx="8229600" cy="695232"/>
          </a:xfrm>
        </p:spPr>
        <p:txBody>
          <a:bodyPr/>
          <a:lstStyle/>
          <a:p>
            <a:r>
              <a:rPr lang="en-GB" altLang="zh-CN" sz="2800" dirty="0" smtClean="0">
                <a:ea typeface="MS Mincho" panose="02020609040205080304" pitchFamily="49" charset="-128"/>
              </a:rPr>
              <a:t>Main </a:t>
            </a:r>
            <a:r>
              <a:rPr lang="en-US" altLang="en-GB" sz="2800" dirty="0">
                <a:ea typeface="MS Mincho" panose="02020609040205080304" pitchFamily="49" charset="-128"/>
              </a:rPr>
              <a:t>P</a:t>
            </a:r>
            <a:r>
              <a:rPr lang="en-GB" altLang="zh-CN" sz="2800" dirty="0">
                <a:ea typeface="MS Mincho" panose="02020609040205080304" pitchFamily="49" charset="-128"/>
              </a:rPr>
              <a:t>arameters of </a:t>
            </a:r>
            <a:r>
              <a:rPr lang="en-GB" altLang="zh-CN" sz="2800" dirty="0" smtClean="0">
                <a:ea typeface="MS Mincho" panose="02020609040205080304" pitchFamily="49" charset="-128"/>
              </a:rPr>
              <a:t>Injector </a:t>
            </a:r>
            <a:r>
              <a:rPr lang="en-GB" altLang="zh-CN" sz="2800" dirty="0" err="1" smtClean="0">
                <a:ea typeface="MS Mincho" panose="02020609040205080304" pitchFamily="49" charset="-128"/>
              </a:rPr>
              <a:t>Linac</a:t>
            </a:r>
            <a:endParaRPr kumimoji="1" lang="zh-CN" altLang="en-US" sz="2800" dirty="0"/>
          </a:p>
        </p:txBody>
      </p:sp>
      <p:sp>
        <p:nvSpPr>
          <p:cNvPr id="3" name="内容占位符 2"/>
          <p:cNvSpPr>
            <a:spLocks noGrp="1"/>
          </p:cNvSpPr>
          <p:nvPr>
            <p:ph idx="1"/>
          </p:nvPr>
        </p:nvSpPr>
        <p:spPr>
          <a:xfrm>
            <a:off x="484054" y="3447281"/>
            <a:ext cx="8280920" cy="972108"/>
          </a:xfrm>
        </p:spPr>
        <p:txBody>
          <a:bodyPr/>
          <a:lstStyle/>
          <a:p>
            <a:pPr>
              <a:lnSpc>
                <a:spcPct val="80000"/>
              </a:lnSpc>
            </a:pPr>
            <a:r>
              <a:rPr lang="en-US" altLang="zh-CN" sz="1800" dirty="0" smtClean="0">
                <a:ea typeface="MS Mincho" panose="02020609040205080304" pitchFamily="49" charset="-128"/>
              </a:rPr>
              <a:t>The </a:t>
            </a:r>
            <a:r>
              <a:rPr lang="en-US" altLang="zh-CN" sz="1800" dirty="0">
                <a:ea typeface="MS Mincho" panose="02020609040205080304" pitchFamily="49" charset="-128"/>
              </a:rPr>
              <a:t>total beam transfer efficiency from transfer line to the injection point of collider ring is higher than 90%</a:t>
            </a:r>
            <a:r>
              <a:rPr lang="en-US" altLang="zh-CN" sz="1800" dirty="0" smtClean="0">
                <a:ea typeface="MS Mincho" panose="02020609040205080304" pitchFamily="49" charset="-128"/>
              </a:rPr>
              <a:t>.</a:t>
            </a:r>
            <a:endParaRPr lang="en-US" altLang="zh-CN" sz="1800" dirty="0" smtClean="0">
              <a:ea typeface="MS Mincho" panose="02020609040205080304" pitchFamily="49" charset="-128"/>
            </a:endParaRPr>
          </a:p>
          <a:p>
            <a:pPr>
              <a:lnSpc>
                <a:spcPct val="80000"/>
              </a:lnSpc>
            </a:pPr>
            <a:r>
              <a:rPr lang="en-GB" altLang="zh-CN" sz="1800" dirty="0" smtClean="0">
                <a:ea typeface="MS Mincho" panose="02020609040205080304" pitchFamily="49" charset="-128"/>
              </a:rPr>
              <a:t>The </a:t>
            </a:r>
            <a:r>
              <a:rPr lang="en-US" altLang="zh-CN" sz="1800" dirty="0">
                <a:ea typeface="MS Mincho" panose="02020609040205080304" pitchFamily="49" charset="-128"/>
              </a:rPr>
              <a:t>transfer efficiency can be much higher with the application of damping ring which the beam energy is 1.1GeV. </a:t>
            </a:r>
            <a:endParaRPr lang="zh-CN" altLang="en-US" sz="1600" dirty="0"/>
          </a:p>
          <a:p>
            <a:endParaRPr kumimoji="1" lang="zh-CN" altLang="en-US" sz="1600" dirty="0"/>
          </a:p>
        </p:txBody>
      </p:sp>
      <p:graphicFrame>
        <p:nvGraphicFramePr>
          <p:cNvPr id="19" name="表格 18"/>
          <p:cNvGraphicFramePr>
            <a:graphicFrameLocks noGrp="1"/>
          </p:cNvGraphicFramePr>
          <p:nvPr/>
        </p:nvGraphicFramePr>
        <p:xfrm>
          <a:off x="1115619" y="1079810"/>
          <a:ext cx="6912610" cy="2244725"/>
        </p:xfrm>
        <a:graphic>
          <a:graphicData uri="http://schemas.openxmlformats.org/drawingml/2006/table">
            <a:tbl>
              <a:tblPr firstRow="1" firstCol="1" bandRow="1">
                <a:tableStyleId>{21E4AEA4-8DFA-4A89-87EB-49C32662AFE0}</a:tableStyleId>
              </a:tblPr>
              <a:tblGrid>
                <a:gridCol w="2542540"/>
                <a:gridCol w="1033145"/>
                <a:gridCol w="953135"/>
                <a:gridCol w="2383790"/>
              </a:tblGrid>
              <a:tr h="324485">
                <a:tc>
                  <a:txBody>
                    <a:bodyPr/>
                    <a:lstStyle/>
                    <a:p>
                      <a:pPr algn="ctr">
                        <a:spcAft>
                          <a:spcPts val="0"/>
                        </a:spcAft>
                      </a:pPr>
                      <a:r>
                        <a:rPr lang="en-US" sz="1400" b="0" kern="100" dirty="0">
                          <a:solidFill>
                            <a:schemeClr val="tx1"/>
                          </a:solidFill>
                          <a:effectLst/>
                          <a:latin typeface="Times New Roman" panose="02020603050405020304" pitchFamily="18" charset="0"/>
                          <a:cs typeface="Times New Roman" panose="02020603050405020304" pitchFamily="18" charset="0"/>
                        </a:rPr>
                        <a:t>Parameter</a:t>
                      </a:r>
                      <a:endParaRPr lang="en-US" sz="14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400" b="0" kern="100" dirty="0">
                          <a:solidFill>
                            <a:schemeClr val="tx1"/>
                          </a:solidFill>
                          <a:effectLst/>
                          <a:latin typeface="Times New Roman" panose="02020603050405020304" pitchFamily="18" charset="0"/>
                          <a:cs typeface="Times New Roman" panose="02020603050405020304" pitchFamily="18" charset="0"/>
                        </a:rPr>
                        <a:t>Symbol</a:t>
                      </a:r>
                      <a:endParaRPr lang="en-US" sz="14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400" b="0" kern="100" dirty="0">
                          <a:solidFill>
                            <a:schemeClr val="tx1"/>
                          </a:solidFill>
                          <a:effectLst/>
                          <a:latin typeface="Times New Roman" panose="02020603050405020304" pitchFamily="18" charset="0"/>
                          <a:cs typeface="Times New Roman" panose="02020603050405020304" pitchFamily="18" charset="0"/>
                        </a:rPr>
                        <a:t>Unit</a:t>
                      </a:r>
                      <a:endParaRPr lang="en-US" sz="14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spcAft>
                          <a:spcPts val="0"/>
                        </a:spcAft>
                      </a:pPr>
                      <a:r>
                        <a:rPr lang="en-US" altLang="zh-CN" sz="1400" b="0" kern="100" dirty="0" smtClean="0">
                          <a:solidFill>
                            <a:schemeClr val="tx1"/>
                          </a:solidFill>
                          <a:effectLst/>
                          <a:latin typeface="Times New Roman" panose="02020603050405020304" pitchFamily="18" charset="0"/>
                          <a:ea typeface="+mn-ea"/>
                          <a:cs typeface="Times New Roman" panose="02020603050405020304" pitchFamily="18" charset="0"/>
                        </a:rPr>
                        <a:t>Designed</a:t>
                      </a:r>
                      <a:endParaRPr lang="en-US" altLang="zh-CN" sz="1400" b="0"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00025">
                <a:tc>
                  <a:txBody>
                    <a:bodyPr/>
                    <a:lstStyle/>
                    <a:p>
                      <a:pPr algn="l">
                        <a:spcAft>
                          <a:spcPts val="0"/>
                        </a:spcAft>
                      </a:pPr>
                      <a:r>
                        <a:rPr lang="en-US" altLang="zh-CN" sz="1400" b="0" kern="100" dirty="0" smtClean="0">
                          <a:solidFill>
                            <a:schemeClr val="tx1"/>
                          </a:solidFill>
                          <a:effectLst/>
                          <a:latin typeface="Times New Roman" panose="02020603050405020304" pitchFamily="18" charset="0"/>
                          <a:cs typeface="Times New Roman" panose="02020603050405020304" pitchFamily="18" charset="0"/>
                        </a:rPr>
                        <a:t>e</a:t>
                      </a:r>
                      <a:r>
                        <a:rPr lang="en-US" sz="1400" b="0" kern="100" baseline="30000" dirty="0" smtClean="0">
                          <a:solidFill>
                            <a:schemeClr val="tx1"/>
                          </a:solidFill>
                          <a:effectLst/>
                          <a:latin typeface="Times New Roman" panose="02020603050405020304" pitchFamily="18" charset="0"/>
                          <a:cs typeface="Times New Roman" panose="02020603050405020304" pitchFamily="18" charset="0"/>
                        </a:rPr>
                        <a:t>-</a:t>
                      </a:r>
                      <a:r>
                        <a:rPr lang="en-US" sz="1400" b="0" kern="100" dirty="0" smtClean="0">
                          <a:solidFill>
                            <a:schemeClr val="tx1"/>
                          </a:solidFill>
                          <a:effectLst/>
                          <a:latin typeface="Times New Roman" panose="02020603050405020304" pitchFamily="18" charset="0"/>
                          <a:cs typeface="Times New Roman" panose="02020603050405020304" pitchFamily="18" charset="0"/>
                        </a:rPr>
                        <a:t> /</a:t>
                      </a:r>
                      <a:r>
                        <a:rPr lang="en-US" altLang="zh-CN" sz="1400" b="0" kern="100" dirty="0" smtClean="0">
                          <a:solidFill>
                            <a:schemeClr val="tx1"/>
                          </a:solidFill>
                          <a:effectLst/>
                          <a:latin typeface="Times New Roman" panose="02020603050405020304" pitchFamily="18" charset="0"/>
                          <a:cs typeface="Times New Roman" panose="02020603050405020304" pitchFamily="18" charset="0"/>
                        </a:rPr>
                        <a:t>e</a:t>
                      </a:r>
                      <a:r>
                        <a:rPr lang="en-US" altLang="zh-CN" sz="1400" b="0" kern="100" baseline="30000" dirty="0" smtClean="0">
                          <a:solidFill>
                            <a:schemeClr val="tx1"/>
                          </a:solidFill>
                          <a:effectLst/>
                          <a:latin typeface="Times New Roman" panose="02020603050405020304" pitchFamily="18" charset="0"/>
                          <a:cs typeface="Times New Roman" panose="02020603050405020304" pitchFamily="18" charset="0"/>
                        </a:rPr>
                        <a:t>+</a:t>
                      </a:r>
                      <a:r>
                        <a:rPr lang="en-US" altLang="zh-CN" sz="1400" b="0" kern="100" dirty="0" smtClean="0">
                          <a:solidFill>
                            <a:schemeClr val="tx1"/>
                          </a:solidFill>
                          <a:effectLst/>
                          <a:latin typeface="Times New Roman" panose="02020603050405020304" pitchFamily="18" charset="0"/>
                          <a:cs typeface="Times New Roman" panose="02020603050405020304" pitchFamily="18" charset="0"/>
                        </a:rPr>
                        <a:t> </a:t>
                      </a:r>
                      <a:r>
                        <a:rPr lang="en-US" sz="1400" b="0" kern="100" dirty="0" smtClean="0">
                          <a:solidFill>
                            <a:schemeClr val="tx1"/>
                          </a:solidFill>
                          <a:effectLst/>
                          <a:latin typeface="Times New Roman" panose="02020603050405020304" pitchFamily="18" charset="0"/>
                          <a:cs typeface="Times New Roman" panose="02020603050405020304" pitchFamily="18" charset="0"/>
                        </a:rPr>
                        <a:t>beam </a:t>
                      </a:r>
                      <a:r>
                        <a:rPr lang="en-US" sz="1400" b="0" kern="100" dirty="0">
                          <a:solidFill>
                            <a:schemeClr val="tx1"/>
                          </a:solidFill>
                          <a:effectLst/>
                          <a:latin typeface="Times New Roman" panose="02020603050405020304" pitchFamily="18" charset="0"/>
                          <a:cs typeface="Times New Roman" panose="02020603050405020304" pitchFamily="18" charset="0"/>
                        </a:rPr>
                        <a:t>energy</a:t>
                      </a:r>
                      <a:endParaRPr lang="en-US" sz="14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400" b="0" i="1" kern="100" dirty="0" err="1" smtClean="0">
                          <a:solidFill>
                            <a:schemeClr val="tx1"/>
                          </a:solidFill>
                          <a:effectLst/>
                          <a:latin typeface="Times New Roman" panose="02020603050405020304" pitchFamily="18" charset="0"/>
                          <a:cs typeface="Times New Roman" panose="02020603050405020304" pitchFamily="18" charset="0"/>
                        </a:rPr>
                        <a:t>E</a:t>
                      </a:r>
                      <a:r>
                        <a:rPr lang="en-US" sz="1400" b="0" i="1" kern="100" baseline="-25000" dirty="0" err="1" smtClean="0">
                          <a:solidFill>
                            <a:schemeClr val="tx1"/>
                          </a:solidFill>
                          <a:effectLst/>
                          <a:latin typeface="Times New Roman" panose="02020603050405020304" pitchFamily="18" charset="0"/>
                          <a:cs typeface="Times New Roman" panose="02020603050405020304" pitchFamily="18" charset="0"/>
                        </a:rPr>
                        <a:t>e</a:t>
                      </a:r>
                      <a:r>
                        <a:rPr lang="en-US" sz="1400" b="0" kern="100" baseline="-25000" dirty="0" smtClean="0">
                          <a:solidFill>
                            <a:schemeClr val="tx1"/>
                          </a:solidFill>
                          <a:effectLst/>
                          <a:latin typeface="Times New Roman" panose="02020603050405020304" pitchFamily="18" charset="0"/>
                          <a:cs typeface="Times New Roman" panose="02020603050405020304" pitchFamily="18" charset="0"/>
                        </a:rPr>
                        <a:t>-</a:t>
                      </a:r>
                      <a:r>
                        <a:rPr lang="en-US" sz="1400" b="0" kern="100" baseline="0" dirty="0" smtClean="0">
                          <a:solidFill>
                            <a:schemeClr val="tx1"/>
                          </a:solidFill>
                          <a:effectLst/>
                          <a:latin typeface="Times New Roman" panose="02020603050405020304" pitchFamily="18" charset="0"/>
                          <a:cs typeface="Times New Roman" panose="02020603050405020304" pitchFamily="18" charset="0"/>
                        </a:rPr>
                        <a:t>/</a:t>
                      </a:r>
                      <a:r>
                        <a:rPr lang="en-US" altLang="zh-CN" sz="1400" b="0" i="1" kern="100" dirty="0" err="1" smtClean="0">
                          <a:solidFill>
                            <a:schemeClr val="tx1"/>
                          </a:solidFill>
                          <a:effectLst/>
                          <a:latin typeface="Times New Roman" panose="02020603050405020304" pitchFamily="18" charset="0"/>
                          <a:cs typeface="Times New Roman" panose="02020603050405020304" pitchFamily="18" charset="0"/>
                        </a:rPr>
                        <a:t>E</a:t>
                      </a:r>
                      <a:r>
                        <a:rPr lang="en-US" altLang="zh-CN" sz="1400" b="0" i="1" kern="100" baseline="-25000" dirty="0" err="1" smtClean="0">
                          <a:solidFill>
                            <a:schemeClr val="tx1"/>
                          </a:solidFill>
                          <a:effectLst/>
                          <a:latin typeface="Times New Roman" panose="02020603050405020304" pitchFamily="18" charset="0"/>
                          <a:cs typeface="Times New Roman" panose="02020603050405020304" pitchFamily="18" charset="0"/>
                        </a:rPr>
                        <a:t>e</a:t>
                      </a:r>
                      <a:r>
                        <a:rPr lang="en-US" altLang="zh-CN" sz="1400" b="0" i="1" kern="100" baseline="-25000" dirty="0" smtClean="0">
                          <a:solidFill>
                            <a:schemeClr val="tx1"/>
                          </a:solidFill>
                          <a:effectLst/>
                          <a:latin typeface="Times New Roman" panose="02020603050405020304" pitchFamily="18" charset="0"/>
                          <a:cs typeface="Times New Roman" panose="02020603050405020304" pitchFamily="18" charset="0"/>
                        </a:rPr>
                        <a:t>+</a:t>
                      </a:r>
                      <a:endParaRPr lang="en-US" altLang="zh-CN" sz="1400" b="0" i="1"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400" b="0" kern="100" dirty="0" err="1">
                          <a:solidFill>
                            <a:schemeClr val="tx1"/>
                          </a:solidFill>
                          <a:effectLst/>
                          <a:latin typeface="Times New Roman" panose="02020603050405020304" pitchFamily="18" charset="0"/>
                          <a:cs typeface="Times New Roman" panose="02020603050405020304" pitchFamily="18" charset="0"/>
                        </a:rPr>
                        <a:t>GeV</a:t>
                      </a:r>
                      <a:endParaRPr lang="en-US" sz="1400" b="0" kern="100" dirty="0" err="1">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altLang="zh-CN" sz="14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10</a:t>
                      </a:r>
                      <a:endParaRPr lang="en-US" altLang="zh-CN" sz="14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00025">
                <a:tc>
                  <a:txBody>
                    <a:bodyPr/>
                    <a:lstStyle/>
                    <a:p>
                      <a:pPr algn="l">
                        <a:spcAft>
                          <a:spcPts val="0"/>
                        </a:spcAft>
                      </a:pPr>
                      <a:r>
                        <a:rPr lang="en-US" sz="1400" b="0" kern="100" dirty="0">
                          <a:solidFill>
                            <a:schemeClr val="tx1"/>
                          </a:solidFill>
                          <a:effectLst/>
                          <a:latin typeface="Times New Roman" panose="02020603050405020304" pitchFamily="18" charset="0"/>
                          <a:cs typeface="Times New Roman" panose="02020603050405020304" pitchFamily="18" charset="0"/>
                        </a:rPr>
                        <a:t>Repetition rate</a:t>
                      </a:r>
                      <a:endParaRPr lang="en-US" sz="14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400" b="0" i="1" kern="100" dirty="0" err="1">
                          <a:solidFill>
                            <a:schemeClr val="tx1"/>
                          </a:solidFill>
                          <a:effectLst/>
                          <a:latin typeface="Times New Roman" panose="02020603050405020304" pitchFamily="18" charset="0"/>
                          <a:cs typeface="Times New Roman" panose="02020603050405020304" pitchFamily="18" charset="0"/>
                        </a:rPr>
                        <a:t>f</a:t>
                      </a:r>
                      <a:r>
                        <a:rPr lang="en-US" sz="1400" b="0" i="1" kern="100" baseline="-25000" dirty="0" err="1">
                          <a:solidFill>
                            <a:schemeClr val="tx1"/>
                          </a:solidFill>
                          <a:effectLst/>
                          <a:latin typeface="Times New Roman" panose="02020603050405020304" pitchFamily="18" charset="0"/>
                          <a:cs typeface="Times New Roman" panose="02020603050405020304" pitchFamily="18" charset="0"/>
                        </a:rPr>
                        <a:t>rep</a:t>
                      </a:r>
                      <a:endParaRPr lang="en-US" sz="1400" b="0" i="1" kern="100" dirty="0" err="1">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400" b="0" kern="100" dirty="0">
                          <a:solidFill>
                            <a:schemeClr val="tx1"/>
                          </a:solidFill>
                          <a:effectLst/>
                          <a:latin typeface="Times New Roman" panose="02020603050405020304" pitchFamily="18" charset="0"/>
                          <a:cs typeface="Times New Roman" panose="02020603050405020304" pitchFamily="18" charset="0"/>
                        </a:rPr>
                        <a:t>Hz</a:t>
                      </a:r>
                      <a:endParaRPr lang="en-US" sz="14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altLang="zh-CN" sz="14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100</a:t>
                      </a:r>
                      <a:endParaRPr lang="en-US" altLang="zh-CN" sz="14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00025">
                <a:tc rowSpan="2">
                  <a:txBody>
                    <a:bodyPr/>
                    <a:lstStyle/>
                    <a:p>
                      <a:pPr algn="l">
                        <a:spcAft>
                          <a:spcPts val="0"/>
                        </a:spcAft>
                      </a:pPr>
                      <a:r>
                        <a:rPr lang="en-US" altLang="zh-CN" sz="1400" b="0" kern="100" dirty="0" smtClean="0">
                          <a:solidFill>
                            <a:schemeClr val="tx1"/>
                          </a:solidFill>
                          <a:effectLst/>
                          <a:latin typeface="Times New Roman" panose="02020603050405020304" pitchFamily="18" charset="0"/>
                          <a:cs typeface="Times New Roman" panose="02020603050405020304" pitchFamily="18" charset="0"/>
                        </a:rPr>
                        <a:t>e</a:t>
                      </a:r>
                      <a:r>
                        <a:rPr lang="en-US" altLang="zh-CN" sz="1400" b="0" kern="100" baseline="30000" dirty="0" smtClean="0">
                          <a:solidFill>
                            <a:schemeClr val="tx1"/>
                          </a:solidFill>
                          <a:effectLst/>
                          <a:latin typeface="Times New Roman" panose="02020603050405020304" pitchFamily="18" charset="0"/>
                          <a:cs typeface="Times New Roman" panose="02020603050405020304" pitchFamily="18" charset="0"/>
                        </a:rPr>
                        <a:t>-</a:t>
                      </a:r>
                      <a:r>
                        <a:rPr lang="en-US" altLang="zh-CN" sz="1400" b="0" kern="100" dirty="0" smtClean="0">
                          <a:solidFill>
                            <a:schemeClr val="tx1"/>
                          </a:solidFill>
                          <a:effectLst/>
                          <a:latin typeface="Times New Roman" panose="02020603050405020304" pitchFamily="18" charset="0"/>
                          <a:cs typeface="Times New Roman" panose="02020603050405020304" pitchFamily="18" charset="0"/>
                        </a:rPr>
                        <a:t> /e</a:t>
                      </a:r>
                      <a:r>
                        <a:rPr lang="en-US" altLang="zh-CN" sz="1400" b="0" kern="100" baseline="30000" dirty="0" smtClean="0">
                          <a:solidFill>
                            <a:schemeClr val="tx1"/>
                          </a:solidFill>
                          <a:effectLst/>
                          <a:latin typeface="Times New Roman" panose="02020603050405020304" pitchFamily="18" charset="0"/>
                          <a:cs typeface="Times New Roman" panose="02020603050405020304" pitchFamily="18" charset="0"/>
                        </a:rPr>
                        <a:t>+</a:t>
                      </a:r>
                      <a:r>
                        <a:rPr lang="en-US" altLang="zh-CN" sz="1400" b="0" kern="100" dirty="0" smtClean="0">
                          <a:solidFill>
                            <a:schemeClr val="tx1"/>
                          </a:solidFill>
                          <a:effectLst/>
                          <a:latin typeface="Times New Roman" panose="02020603050405020304" pitchFamily="18" charset="0"/>
                          <a:cs typeface="Times New Roman" panose="02020603050405020304" pitchFamily="18" charset="0"/>
                        </a:rPr>
                        <a:t> </a:t>
                      </a:r>
                      <a:r>
                        <a:rPr lang="en-US" sz="1400" b="0" kern="100" dirty="0" smtClean="0">
                          <a:solidFill>
                            <a:schemeClr val="tx1"/>
                          </a:solidFill>
                          <a:effectLst/>
                          <a:latin typeface="Times New Roman" panose="02020603050405020304" pitchFamily="18" charset="0"/>
                          <a:cs typeface="Times New Roman" panose="02020603050405020304" pitchFamily="18" charset="0"/>
                        </a:rPr>
                        <a:t> </a:t>
                      </a:r>
                      <a:r>
                        <a:rPr lang="en-US" sz="1400" b="0" kern="100" dirty="0">
                          <a:solidFill>
                            <a:schemeClr val="tx1"/>
                          </a:solidFill>
                          <a:effectLst/>
                          <a:latin typeface="Times New Roman" panose="02020603050405020304" pitchFamily="18" charset="0"/>
                          <a:cs typeface="Times New Roman" panose="02020603050405020304" pitchFamily="18" charset="0"/>
                        </a:rPr>
                        <a:t>bunch </a:t>
                      </a:r>
                      <a:r>
                        <a:rPr lang="en-US" sz="1400" b="0" kern="100" dirty="0" smtClean="0">
                          <a:solidFill>
                            <a:schemeClr val="tx1"/>
                          </a:solidFill>
                          <a:effectLst/>
                          <a:latin typeface="Times New Roman" panose="02020603050405020304" pitchFamily="18" charset="0"/>
                          <a:cs typeface="Times New Roman" panose="02020603050405020304" pitchFamily="18" charset="0"/>
                        </a:rPr>
                        <a:t>population </a:t>
                      </a:r>
                      <a:endParaRPr lang="en-US" sz="1400" b="0" kern="100" dirty="0" smtClean="0">
                        <a:solidFill>
                          <a:schemeClr val="tx1"/>
                        </a:solidFill>
                        <a:effectLst/>
                        <a:latin typeface="Times New Roman" panose="020206030504050203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400" b="0" i="1" kern="100" baseline="0" dirty="0" smtClean="0">
                          <a:solidFill>
                            <a:schemeClr val="tx1"/>
                          </a:solidFill>
                          <a:effectLst/>
                          <a:latin typeface="Times New Roman" panose="02020603050405020304" pitchFamily="18" charset="0"/>
                          <a:cs typeface="Times New Roman" panose="02020603050405020304" pitchFamily="18" charset="0"/>
                        </a:rPr>
                        <a:t>N</a:t>
                      </a:r>
                      <a:r>
                        <a:rPr lang="en-US" sz="1400" b="0" i="1" kern="100" baseline="-25000" dirty="0" smtClean="0">
                          <a:solidFill>
                            <a:schemeClr val="tx1"/>
                          </a:solidFill>
                          <a:effectLst/>
                          <a:latin typeface="Times New Roman" panose="02020603050405020304" pitchFamily="18" charset="0"/>
                          <a:cs typeface="Times New Roman" panose="02020603050405020304" pitchFamily="18" charset="0"/>
                        </a:rPr>
                        <a:t>e-</a:t>
                      </a:r>
                      <a:r>
                        <a:rPr lang="en-US" sz="1400" b="0" i="1" kern="100" baseline="0" dirty="0" smtClean="0">
                          <a:solidFill>
                            <a:schemeClr val="tx1"/>
                          </a:solidFill>
                          <a:effectLst/>
                          <a:latin typeface="Times New Roman" panose="02020603050405020304" pitchFamily="18" charset="0"/>
                          <a:cs typeface="Times New Roman" panose="02020603050405020304" pitchFamily="18" charset="0"/>
                        </a:rPr>
                        <a:t>/</a:t>
                      </a:r>
                      <a:r>
                        <a:rPr lang="en-US" altLang="zh-CN" sz="1400" b="0" i="1" kern="100" baseline="0" dirty="0" smtClean="0">
                          <a:solidFill>
                            <a:schemeClr val="tx1"/>
                          </a:solidFill>
                          <a:effectLst/>
                          <a:latin typeface="Times New Roman" panose="02020603050405020304" pitchFamily="18" charset="0"/>
                          <a:cs typeface="Times New Roman" panose="02020603050405020304" pitchFamily="18" charset="0"/>
                        </a:rPr>
                        <a:t>N</a:t>
                      </a:r>
                      <a:r>
                        <a:rPr lang="en-US" altLang="zh-CN" sz="1400" b="0" i="1" kern="100" baseline="-25000" dirty="0" smtClean="0">
                          <a:solidFill>
                            <a:schemeClr val="tx1"/>
                          </a:solidFill>
                          <a:effectLst/>
                          <a:latin typeface="Times New Roman" panose="02020603050405020304" pitchFamily="18" charset="0"/>
                          <a:cs typeface="Times New Roman" panose="02020603050405020304" pitchFamily="18" charset="0"/>
                        </a:rPr>
                        <a:t>e+</a:t>
                      </a:r>
                      <a:endParaRPr lang="en-US" altLang="zh-CN" sz="1400" b="0" i="1" kern="100" baseline="-250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400" b="0" kern="100" dirty="0">
                          <a:solidFill>
                            <a:schemeClr val="tx1"/>
                          </a:solidFill>
                          <a:effectLst/>
                          <a:latin typeface="Times New Roman" panose="02020603050405020304" pitchFamily="18" charset="0"/>
                          <a:cs typeface="Times New Roman" panose="02020603050405020304" pitchFamily="18" charset="0"/>
                        </a:rPr>
                        <a:t> </a:t>
                      </a:r>
                      <a:endParaRPr lang="en-US" sz="14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69850" algn="ctr" defTabSz="914400" rtl="0" eaLnBrk="1" fontAlgn="auto" latinLnBrk="0" hangingPunct="1">
                        <a:lnSpc>
                          <a:spcPct val="100000"/>
                        </a:lnSpc>
                        <a:spcBef>
                          <a:spcPts val="0"/>
                        </a:spcBef>
                        <a:spcAft>
                          <a:spcPts val="0"/>
                        </a:spcAft>
                        <a:buClrTx/>
                        <a:buSzTx/>
                        <a:buFontTx/>
                        <a:buNone/>
                        <a:defRPr/>
                      </a:pPr>
                      <a:r>
                        <a:rPr lang="en-US" altLang="zh-CN" sz="1400" b="1" kern="100" dirty="0" smtClean="0">
                          <a:solidFill>
                            <a:schemeClr val="tx1"/>
                          </a:solidFill>
                          <a:effectLst/>
                          <a:latin typeface="Times New Roman" panose="02020603050405020304" pitchFamily="18" charset="0"/>
                          <a:ea typeface="+mn-ea"/>
                          <a:cs typeface="Times New Roman" panose="02020603050405020304" pitchFamily="18" charset="0"/>
                        </a:rPr>
                        <a:t>&gt; 9.4×10</a:t>
                      </a:r>
                      <a:r>
                        <a:rPr lang="en-US" altLang="zh-CN" sz="1400" b="1" kern="100" baseline="30000" dirty="0" smtClean="0">
                          <a:solidFill>
                            <a:schemeClr val="tx1"/>
                          </a:solidFill>
                          <a:effectLst/>
                          <a:latin typeface="Times New Roman" panose="02020603050405020304" pitchFamily="18" charset="0"/>
                          <a:ea typeface="+mn-ea"/>
                          <a:cs typeface="Times New Roman" panose="02020603050405020304" pitchFamily="18" charset="0"/>
                        </a:rPr>
                        <a:t>9</a:t>
                      </a:r>
                      <a:r>
                        <a:rPr lang="en-US" altLang="zh-CN" sz="1400" b="1" kern="100" baseline="0" dirty="0" smtClean="0">
                          <a:solidFill>
                            <a:schemeClr val="tx1"/>
                          </a:solidFill>
                          <a:effectLst/>
                          <a:latin typeface="Times New Roman" panose="02020603050405020304" pitchFamily="18" charset="0"/>
                          <a:ea typeface="+mn-ea"/>
                          <a:cs typeface="Times New Roman" panose="02020603050405020304" pitchFamily="18" charset="0"/>
                        </a:rPr>
                        <a:t>  /  &gt;</a:t>
                      </a:r>
                      <a:r>
                        <a:rPr lang="en-US" altLang="zh-CN" sz="1400" b="1" kern="100" dirty="0" smtClean="0">
                          <a:solidFill>
                            <a:schemeClr val="tx1"/>
                          </a:solidFill>
                          <a:effectLst/>
                          <a:latin typeface="Times New Roman" panose="02020603050405020304" pitchFamily="18" charset="0"/>
                          <a:ea typeface="+mn-ea"/>
                          <a:cs typeface="Times New Roman" panose="02020603050405020304" pitchFamily="18" charset="0"/>
                        </a:rPr>
                        <a:t>9.4×10</a:t>
                      </a:r>
                      <a:r>
                        <a:rPr lang="en-US" altLang="zh-CN" sz="1400" b="1" kern="100" baseline="30000" dirty="0" smtClean="0">
                          <a:solidFill>
                            <a:schemeClr val="tx1"/>
                          </a:solidFill>
                          <a:effectLst/>
                          <a:latin typeface="Times New Roman" panose="02020603050405020304" pitchFamily="18" charset="0"/>
                          <a:ea typeface="+mn-ea"/>
                          <a:cs typeface="Times New Roman" panose="02020603050405020304" pitchFamily="18" charset="0"/>
                        </a:rPr>
                        <a:t>9</a:t>
                      </a:r>
                      <a:endParaRPr lang="en-US" altLang="zh-CN" sz="1400" b="1" kern="100" baseline="300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00025">
                <a:tc vMerge="1">
                  <a:tcPr marL="51435" marR="51435"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lang="zh-CN" altLang="zh-CN" sz="1400" b="0" i="1" kern="100" baseline="0" dirty="0" smtClean="0">
                        <a:solidFill>
                          <a:schemeClr val="tx1"/>
                        </a:solidFill>
                        <a:effectLst/>
                        <a:latin typeface="Times New Roman" panose="02020603050405020304" pitchFamily="18" charset="0"/>
                        <a:ea typeface="+mn-ea"/>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altLang="zh-CN" sz="1400" b="0" kern="100" dirty="0" err="1"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nC</a:t>
                      </a:r>
                      <a:endParaRPr lang="en-US" altLang="zh-CN" sz="1400" b="0" kern="100" dirty="0" err="1"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69850" algn="ctr" defTabSz="914400" rtl="0" eaLnBrk="1" latinLnBrk="0" hangingPunct="1">
                        <a:spcAft>
                          <a:spcPts val="0"/>
                        </a:spcAft>
                      </a:pPr>
                      <a:r>
                        <a:rPr lang="en-US" altLang="zh-CN" sz="1400" b="1" kern="100" dirty="0" smtClean="0">
                          <a:solidFill>
                            <a:schemeClr val="tx1"/>
                          </a:solidFill>
                          <a:effectLst/>
                          <a:latin typeface="Times New Roman" panose="02020603050405020304" pitchFamily="18" charset="0"/>
                          <a:ea typeface="+mn-ea"/>
                          <a:cs typeface="Times New Roman" panose="02020603050405020304" pitchFamily="18" charset="0"/>
                        </a:rPr>
                        <a:t>&gt; 1.5</a:t>
                      </a:r>
                      <a:endParaRPr lang="en-US" altLang="zh-CN" sz="1400" b="1"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00025">
                <a:tc>
                  <a:txBody>
                    <a:bodyPr/>
                    <a:lstStyle/>
                    <a:p>
                      <a:pPr algn="l">
                        <a:spcAft>
                          <a:spcPts val="0"/>
                        </a:spcAft>
                      </a:pPr>
                      <a:r>
                        <a:rPr lang="en-US" sz="1400" b="0" kern="100" dirty="0" smtClean="0">
                          <a:solidFill>
                            <a:schemeClr val="tx1"/>
                          </a:solidFill>
                          <a:effectLst/>
                          <a:latin typeface="Times New Roman" panose="02020603050405020304" pitchFamily="18" charset="0"/>
                          <a:cs typeface="Times New Roman" panose="02020603050405020304" pitchFamily="18" charset="0"/>
                        </a:rPr>
                        <a:t>Energy </a:t>
                      </a:r>
                      <a:r>
                        <a:rPr lang="en-US" sz="1400" b="0" kern="100" dirty="0">
                          <a:solidFill>
                            <a:schemeClr val="tx1"/>
                          </a:solidFill>
                          <a:effectLst/>
                          <a:latin typeface="Times New Roman" panose="02020603050405020304" pitchFamily="18" charset="0"/>
                          <a:cs typeface="Times New Roman" panose="02020603050405020304" pitchFamily="18" charset="0"/>
                        </a:rPr>
                        <a:t>spread </a:t>
                      </a:r>
                      <a:r>
                        <a:rPr lang="en-US" sz="1400" b="0" kern="100" dirty="0" smtClean="0">
                          <a:solidFill>
                            <a:schemeClr val="tx1"/>
                          </a:solidFill>
                          <a:effectLst/>
                          <a:latin typeface="Times New Roman" panose="02020603050405020304" pitchFamily="18" charset="0"/>
                          <a:cs typeface="Times New Roman" panose="02020603050405020304" pitchFamily="18" charset="0"/>
                        </a:rPr>
                        <a:t>(</a:t>
                      </a:r>
                      <a:r>
                        <a:rPr lang="en-US" altLang="zh-CN" sz="1400" b="0" kern="100" dirty="0" smtClean="0">
                          <a:solidFill>
                            <a:schemeClr val="tx1"/>
                          </a:solidFill>
                          <a:effectLst/>
                          <a:latin typeface="Times New Roman" panose="02020603050405020304" pitchFamily="18" charset="0"/>
                          <a:cs typeface="Times New Roman" panose="02020603050405020304" pitchFamily="18" charset="0"/>
                        </a:rPr>
                        <a:t>e</a:t>
                      </a:r>
                      <a:r>
                        <a:rPr lang="en-US" altLang="zh-CN" sz="1400" b="0" kern="100" baseline="30000" dirty="0" smtClean="0">
                          <a:solidFill>
                            <a:schemeClr val="tx1"/>
                          </a:solidFill>
                          <a:effectLst/>
                          <a:latin typeface="Times New Roman" panose="02020603050405020304" pitchFamily="18" charset="0"/>
                          <a:cs typeface="Times New Roman" panose="02020603050405020304" pitchFamily="18" charset="0"/>
                        </a:rPr>
                        <a:t>-</a:t>
                      </a:r>
                      <a:r>
                        <a:rPr lang="en-US" altLang="zh-CN" sz="1400" b="0" kern="100" dirty="0" smtClean="0">
                          <a:solidFill>
                            <a:schemeClr val="tx1"/>
                          </a:solidFill>
                          <a:effectLst/>
                          <a:latin typeface="Times New Roman" panose="02020603050405020304" pitchFamily="18" charset="0"/>
                          <a:cs typeface="Times New Roman" panose="02020603050405020304" pitchFamily="18" charset="0"/>
                        </a:rPr>
                        <a:t> /e</a:t>
                      </a:r>
                      <a:r>
                        <a:rPr lang="en-US" altLang="zh-CN" sz="1400" b="0" kern="100" baseline="30000" dirty="0" smtClean="0">
                          <a:solidFill>
                            <a:schemeClr val="tx1"/>
                          </a:solidFill>
                          <a:effectLst/>
                          <a:latin typeface="Times New Roman" panose="02020603050405020304" pitchFamily="18" charset="0"/>
                          <a:cs typeface="Times New Roman" panose="02020603050405020304" pitchFamily="18" charset="0"/>
                        </a:rPr>
                        <a:t>+</a:t>
                      </a:r>
                      <a:r>
                        <a:rPr lang="en-US" altLang="zh-CN" sz="1400" b="0" kern="100" dirty="0" smtClean="0">
                          <a:solidFill>
                            <a:schemeClr val="tx1"/>
                          </a:solidFill>
                          <a:effectLst/>
                          <a:latin typeface="Times New Roman" panose="02020603050405020304" pitchFamily="18" charset="0"/>
                          <a:cs typeface="Times New Roman" panose="02020603050405020304" pitchFamily="18" charset="0"/>
                        </a:rPr>
                        <a:t> </a:t>
                      </a:r>
                      <a:r>
                        <a:rPr lang="en-US" sz="1400" b="0" kern="100" dirty="0" smtClean="0">
                          <a:solidFill>
                            <a:schemeClr val="tx1"/>
                          </a:solidFill>
                          <a:effectLst/>
                          <a:latin typeface="Times New Roman" panose="02020603050405020304" pitchFamily="18" charset="0"/>
                          <a:cs typeface="Times New Roman" panose="02020603050405020304" pitchFamily="18" charset="0"/>
                        </a:rPr>
                        <a:t>)</a:t>
                      </a:r>
                      <a:endParaRPr lang="en-US" sz="14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400" b="0" i="1" kern="100" dirty="0" err="1" smtClean="0">
                          <a:solidFill>
                            <a:schemeClr val="tx1"/>
                          </a:solidFill>
                          <a:effectLst/>
                          <a:latin typeface="Times New Roman" panose="02020603050405020304" pitchFamily="18" charset="0"/>
                          <a:cs typeface="Times New Roman" panose="02020603050405020304" pitchFamily="18" charset="0"/>
                        </a:rPr>
                        <a:t>σ</a:t>
                      </a:r>
                      <a:r>
                        <a:rPr lang="en-US" sz="1400" b="0" i="1" kern="100" baseline="-25000" dirty="0" err="1" smtClean="0">
                          <a:solidFill>
                            <a:schemeClr val="tx1"/>
                          </a:solidFill>
                          <a:effectLst/>
                          <a:latin typeface="Times New Roman" panose="02020603050405020304" pitchFamily="18" charset="0"/>
                          <a:cs typeface="Times New Roman" panose="02020603050405020304" pitchFamily="18" charset="0"/>
                        </a:rPr>
                        <a:t>e</a:t>
                      </a:r>
                      <a:endParaRPr lang="en-US" sz="1400" b="0" i="1" kern="100" dirty="0" err="1"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400" b="0" kern="100" dirty="0">
                          <a:solidFill>
                            <a:schemeClr val="tx1"/>
                          </a:solidFill>
                          <a:effectLst/>
                          <a:latin typeface="Times New Roman" panose="02020603050405020304" pitchFamily="18" charset="0"/>
                          <a:cs typeface="Times New Roman" panose="02020603050405020304" pitchFamily="18" charset="0"/>
                        </a:rPr>
                        <a:t> </a:t>
                      </a:r>
                      <a:endParaRPr lang="en-US" sz="14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69850" algn="ctr" defTabSz="914400" rtl="0" eaLnBrk="1" latinLnBrk="0" hangingPunct="1">
                        <a:spcAft>
                          <a:spcPts val="0"/>
                        </a:spcAft>
                      </a:pPr>
                      <a:r>
                        <a:rPr lang="en-US" altLang="zh-CN" sz="1400" b="1" kern="100" dirty="0" smtClean="0">
                          <a:solidFill>
                            <a:srgbClr val="FF0000"/>
                          </a:solidFill>
                          <a:effectLst/>
                          <a:latin typeface="Times New Roman" panose="02020603050405020304" pitchFamily="18" charset="0"/>
                          <a:ea typeface="+mn-ea"/>
                          <a:cs typeface="Times New Roman" panose="02020603050405020304" pitchFamily="18" charset="0"/>
                        </a:rPr>
                        <a:t>&lt; 2×10</a:t>
                      </a:r>
                      <a:r>
                        <a:rPr lang="en-US" altLang="zh-CN" sz="1400" b="1" kern="100" baseline="30000" dirty="0" smtClean="0">
                          <a:solidFill>
                            <a:srgbClr val="FF0000"/>
                          </a:solidFill>
                          <a:effectLst/>
                          <a:latin typeface="Times New Roman" panose="02020603050405020304" pitchFamily="18" charset="0"/>
                          <a:ea typeface="+mn-ea"/>
                          <a:cs typeface="Times New Roman" panose="02020603050405020304" pitchFamily="18" charset="0"/>
                        </a:rPr>
                        <a:t>-3</a:t>
                      </a:r>
                      <a:r>
                        <a:rPr lang="en-US" altLang="zh-CN" sz="1400" b="1" kern="100" baseline="0" dirty="0" smtClean="0">
                          <a:solidFill>
                            <a:srgbClr val="FF0000"/>
                          </a:solidFill>
                          <a:effectLst/>
                          <a:latin typeface="Times New Roman" panose="02020603050405020304" pitchFamily="18" charset="0"/>
                          <a:ea typeface="+mn-ea"/>
                          <a:cs typeface="Times New Roman" panose="02020603050405020304" pitchFamily="18" charset="0"/>
                        </a:rPr>
                        <a:t>  /  &lt; 2</a:t>
                      </a:r>
                      <a:r>
                        <a:rPr lang="en-US" altLang="zh-CN" sz="1400" b="1" kern="100" dirty="0" smtClean="0">
                          <a:solidFill>
                            <a:srgbClr val="FF0000"/>
                          </a:solidFill>
                          <a:effectLst/>
                          <a:latin typeface="Times New Roman" panose="02020603050405020304" pitchFamily="18" charset="0"/>
                          <a:ea typeface="+mn-ea"/>
                          <a:cs typeface="Times New Roman" panose="02020603050405020304" pitchFamily="18" charset="0"/>
                        </a:rPr>
                        <a:t>×10</a:t>
                      </a:r>
                      <a:r>
                        <a:rPr lang="en-US" altLang="zh-CN" sz="1400" b="1" kern="100" baseline="30000" dirty="0" smtClean="0">
                          <a:solidFill>
                            <a:srgbClr val="FF0000"/>
                          </a:solidFill>
                          <a:effectLst/>
                          <a:latin typeface="Times New Roman" panose="02020603050405020304" pitchFamily="18" charset="0"/>
                          <a:ea typeface="+mn-ea"/>
                          <a:cs typeface="Times New Roman" panose="02020603050405020304" pitchFamily="18" charset="0"/>
                        </a:rPr>
                        <a:t>-3</a:t>
                      </a:r>
                      <a:endParaRPr lang="en-US" altLang="zh-CN" sz="1400" b="1" kern="100" baseline="30000" dirty="0" smtClean="0">
                        <a:solidFill>
                          <a:srgbClr val="FF0000"/>
                        </a:solidFill>
                        <a:effectLst/>
                        <a:latin typeface="Times New Roman" panose="02020603050405020304" pitchFamily="18" charset="0"/>
                        <a:ea typeface="+mn-ea"/>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00025">
                <a:tc>
                  <a:txBody>
                    <a:bodyPr/>
                    <a:lstStyle/>
                    <a:p>
                      <a:pPr algn="l">
                        <a:spcAft>
                          <a:spcPts val="0"/>
                        </a:spcAft>
                      </a:pPr>
                      <a:r>
                        <a:rPr lang="en-US" sz="1400" b="0" kern="100" dirty="0" smtClean="0">
                          <a:solidFill>
                            <a:schemeClr val="tx1"/>
                          </a:solidFill>
                          <a:effectLst/>
                          <a:latin typeface="Times New Roman" panose="02020603050405020304" pitchFamily="18" charset="0"/>
                          <a:cs typeface="Times New Roman" panose="02020603050405020304" pitchFamily="18" charset="0"/>
                        </a:rPr>
                        <a:t>Emittance (</a:t>
                      </a:r>
                      <a:r>
                        <a:rPr lang="en-US" altLang="zh-CN" sz="1400" b="0" kern="100" dirty="0" smtClean="0">
                          <a:solidFill>
                            <a:schemeClr val="tx1"/>
                          </a:solidFill>
                          <a:effectLst/>
                          <a:latin typeface="Times New Roman" panose="02020603050405020304" pitchFamily="18" charset="0"/>
                          <a:cs typeface="Times New Roman" panose="02020603050405020304" pitchFamily="18" charset="0"/>
                        </a:rPr>
                        <a:t>e</a:t>
                      </a:r>
                      <a:r>
                        <a:rPr lang="en-US" altLang="zh-CN" sz="1400" b="0" kern="100" baseline="30000" dirty="0" smtClean="0">
                          <a:solidFill>
                            <a:schemeClr val="tx1"/>
                          </a:solidFill>
                          <a:effectLst/>
                          <a:latin typeface="Times New Roman" panose="02020603050405020304" pitchFamily="18" charset="0"/>
                          <a:cs typeface="Times New Roman" panose="02020603050405020304" pitchFamily="18" charset="0"/>
                        </a:rPr>
                        <a:t>-</a:t>
                      </a:r>
                      <a:r>
                        <a:rPr lang="en-US" altLang="zh-CN" sz="1400" b="0" kern="100" dirty="0" smtClean="0">
                          <a:solidFill>
                            <a:schemeClr val="tx1"/>
                          </a:solidFill>
                          <a:effectLst/>
                          <a:latin typeface="Times New Roman" panose="02020603050405020304" pitchFamily="18" charset="0"/>
                          <a:cs typeface="Times New Roman" panose="02020603050405020304" pitchFamily="18" charset="0"/>
                        </a:rPr>
                        <a:t> /e</a:t>
                      </a:r>
                      <a:r>
                        <a:rPr lang="en-US" altLang="zh-CN" sz="1400" b="0" kern="100" baseline="30000" dirty="0" smtClean="0">
                          <a:solidFill>
                            <a:schemeClr val="tx1"/>
                          </a:solidFill>
                          <a:effectLst/>
                          <a:latin typeface="Times New Roman" panose="02020603050405020304" pitchFamily="18" charset="0"/>
                          <a:cs typeface="Times New Roman" panose="02020603050405020304" pitchFamily="18" charset="0"/>
                        </a:rPr>
                        <a:t>+</a:t>
                      </a:r>
                      <a:r>
                        <a:rPr lang="en-US" altLang="zh-CN" sz="1400" b="0" kern="100" dirty="0" smtClean="0">
                          <a:solidFill>
                            <a:schemeClr val="tx1"/>
                          </a:solidFill>
                          <a:effectLst/>
                          <a:latin typeface="Times New Roman" panose="02020603050405020304" pitchFamily="18" charset="0"/>
                          <a:cs typeface="Times New Roman" panose="02020603050405020304" pitchFamily="18" charset="0"/>
                        </a:rPr>
                        <a:t> </a:t>
                      </a:r>
                      <a:r>
                        <a:rPr lang="en-US" sz="1400" b="0" kern="100" dirty="0" smtClean="0">
                          <a:solidFill>
                            <a:schemeClr val="tx1"/>
                          </a:solidFill>
                          <a:effectLst/>
                          <a:latin typeface="Times New Roman" panose="02020603050405020304" pitchFamily="18" charset="0"/>
                          <a:cs typeface="Times New Roman" panose="02020603050405020304" pitchFamily="18" charset="0"/>
                        </a:rPr>
                        <a:t>)</a:t>
                      </a:r>
                      <a:endParaRPr lang="en-US" sz="14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400" b="0" kern="100" dirty="0" smtClean="0">
                          <a:solidFill>
                            <a:schemeClr val="tx1"/>
                          </a:solidFill>
                          <a:effectLst/>
                          <a:latin typeface="Times New Roman" panose="02020603050405020304" pitchFamily="18" charset="0"/>
                          <a:cs typeface="Times New Roman" panose="02020603050405020304" pitchFamily="18" charset="0"/>
                        </a:rPr>
                        <a:t> </a:t>
                      </a:r>
                      <a:r>
                        <a:rPr lang="el-GR" sz="1400" b="0" i="1" kern="100" dirty="0" smtClean="0">
                          <a:solidFill>
                            <a:schemeClr val="tx1"/>
                          </a:solidFill>
                          <a:effectLst/>
                          <a:latin typeface="Times New Roman" panose="02020603050405020304" pitchFamily="18" charset="0"/>
                          <a:cs typeface="Times New Roman" panose="02020603050405020304" pitchFamily="18" charset="0"/>
                        </a:rPr>
                        <a:t>ε</a:t>
                      </a:r>
                      <a:r>
                        <a:rPr lang="en-US" sz="1400" b="0" i="1" kern="100" baseline="-25000" dirty="0" smtClean="0">
                          <a:solidFill>
                            <a:schemeClr val="tx1"/>
                          </a:solidFill>
                          <a:effectLst/>
                          <a:latin typeface="Times New Roman" panose="02020603050405020304" pitchFamily="18" charset="0"/>
                          <a:cs typeface="Times New Roman" panose="02020603050405020304" pitchFamily="18" charset="0"/>
                        </a:rPr>
                        <a:t>r</a:t>
                      </a:r>
                      <a:r>
                        <a:rPr lang="en-US" sz="1400" b="0" i="1" kern="100" dirty="0">
                          <a:solidFill>
                            <a:schemeClr val="tx1"/>
                          </a:solidFill>
                          <a:effectLst/>
                          <a:latin typeface="Times New Roman" panose="02020603050405020304" pitchFamily="18" charset="0"/>
                          <a:cs typeface="Times New Roman" panose="02020603050405020304" pitchFamily="18" charset="0"/>
                        </a:rPr>
                        <a:t> </a:t>
                      </a:r>
                      <a:endParaRPr lang="zh-CN" sz="1400" b="0" i="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400" b="0" kern="100" dirty="0">
                          <a:solidFill>
                            <a:schemeClr val="tx1"/>
                          </a:solidFill>
                          <a:effectLst/>
                          <a:latin typeface="Times New Roman" panose="02020603050405020304" pitchFamily="18" charset="0"/>
                          <a:cs typeface="Times New Roman" panose="02020603050405020304" pitchFamily="18" charset="0"/>
                        </a:rPr>
                        <a:t> </a:t>
                      </a:r>
                      <a:r>
                        <a:rPr lang="en-US" sz="1400" b="0" kern="100" dirty="0" smtClean="0">
                          <a:solidFill>
                            <a:schemeClr val="tx1"/>
                          </a:solidFill>
                          <a:effectLst/>
                          <a:latin typeface="Times New Roman" panose="02020603050405020304" pitchFamily="18" charset="0"/>
                          <a:ea typeface="+mn-ea"/>
                          <a:cs typeface="Times New Roman" panose="02020603050405020304" pitchFamily="18" charset="0"/>
                        </a:rPr>
                        <a:t>n</a:t>
                      </a:r>
                      <a:r>
                        <a:rPr lang="en-US" altLang="zh-CN" sz="1400" b="0" kern="100" dirty="0" smtClean="0">
                          <a:solidFill>
                            <a:schemeClr val="tx1"/>
                          </a:solidFill>
                          <a:effectLst/>
                          <a:latin typeface="Times New Roman" panose="02020603050405020304" pitchFamily="18" charset="0"/>
                          <a:ea typeface="+mn-ea"/>
                          <a:cs typeface="Times New Roman" panose="02020603050405020304" pitchFamily="18" charset="0"/>
                        </a:rPr>
                        <a:t>m</a:t>
                      </a:r>
                      <a:r>
                        <a:rPr lang="en-US" altLang="zh-CN" sz="1400" b="0" kern="100" dirty="0" smtClean="0">
                          <a:solidFill>
                            <a:schemeClr val="tx1"/>
                          </a:solidFill>
                          <a:effectLst/>
                          <a:latin typeface="Times New Roman" panose="02020603050405020304" pitchFamily="18" charset="0"/>
                          <a:ea typeface="+mn-ea"/>
                          <a:cs typeface="Times New Roman" panose="02020603050405020304" pitchFamily="18" charset="0"/>
                          <a:sym typeface="Symbol" panose="05050102010706020507" pitchFamily="18" charset="2"/>
                        </a:rPr>
                        <a:t></a:t>
                      </a:r>
                      <a:r>
                        <a:rPr lang="en-US" altLang="zh-CN" sz="1400" b="0" kern="100" dirty="0" smtClean="0">
                          <a:solidFill>
                            <a:schemeClr val="tx1"/>
                          </a:solidFill>
                          <a:effectLst/>
                          <a:latin typeface="Times New Roman" panose="02020603050405020304" pitchFamily="18" charset="0"/>
                          <a:ea typeface="+mn-ea"/>
                          <a:cs typeface="Times New Roman" panose="02020603050405020304" pitchFamily="18" charset="0"/>
                        </a:rPr>
                        <a:t> rad</a:t>
                      </a:r>
                      <a:endParaRPr lang="en-US" sz="14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69850" algn="ctr" defTabSz="914400" rtl="0" eaLnBrk="1" latinLnBrk="0" hangingPunct="1">
                        <a:spcAft>
                          <a:spcPts val="0"/>
                        </a:spcAft>
                      </a:pPr>
                      <a:r>
                        <a:rPr lang="en-US" altLang="zh-CN" sz="1400" b="1" kern="100" dirty="0" smtClean="0">
                          <a:solidFill>
                            <a:srgbClr val="FF0000"/>
                          </a:solidFill>
                          <a:effectLst/>
                          <a:latin typeface="Times New Roman" panose="02020603050405020304" pitchFamily="18" charset="0"/>
                          <a:ea typeface="+mn-ea"/>
                          <a:cs typeface="Times New Roman" panose="02020603050405020304" pitchFamily="18" charset="0"/>
                        </a:rPr>
                        <a:t>&lt; 120</a:t>
                      </a:r>
                      <a:endParaRPr lang="en-US" altLang="zh-CN" sz="1400" b="1" kern="100" dirty="0" smtClean="0">
                        <a:solidFill>
                          <a:srgbClr val="FF0000"/>
                        </a:solidFill>
                        <a:effectLst/>
                        <a:latin typeface="Times New Roman" panose="02020603050405020304" pitchFamily="18" charset="0"/>
                        <a:ea typeface="+mn-ea"/>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00025">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4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Bunch length </a:t>
                      </a:r>
                      <a:r>
                        <a:rPr lang="en-US" altLang="zh-CN" sz="1400" b="0" kern="100" dirty="0" smtClean="0">
                          <a:solidFill>
                            <a:schemeClr val="tx1"/>
                          </a:solidFill>
                          <a:effectLst/>
                          <a:latin typeface="Times New Roman" panose="02020603050405020304" pitchFamily="18" charset="0"/>
                          <a:cs typeface="Times New Roman" panose="02020603050405020304" pitchFamily="18" charset="0"/>
                        </a:rPr>
                        <a:t>(e</a:t>
                      </a:r>
                      <a:r>
                        <a:rPr lang="en-US" altLang="zh-CN" sz="1400" b="0" kern="100" baseline="30000" dirty="0" smtClean="0">
                          <a:solidFill>
                            <a:schemeClr val="tx1"/>
                          </a:solidFill>
                          <a:effectLst/>
                          <a:latin typeface="Times New Roman" panose="02020603050405020304" pitchFamily="18" charset="0"/>
                          <a:cs typeface="Times New Roman" panose="02020603050405020304" pitchFamily="18" charset="0"/>
                        </a:rPr>
                        <a:t>-</a:t>
                      </a:r>
                      <a:r>
                        <a:rPr lang="en-US" altLang="zh-CN" sz="1400" b="0" kern="100" dirty="0" smtClean="0">
                          <a:solidFill>
                            <a:schemeClr val="tx1"/>
                          </a:solidFill>
                          <a:effectLst/>
                          <a:latin typeface="Times New Roman" panose="02020603050405020304" pitchFamily="18" charset="0"/>
                          <a:cs typeface="Times New Roman" panose="02020603050405020304" pitchFamily="18" charset="0"/>
                        </a:rPr>
                        <a:t> /e</a:t>
                      </a:r>
                      <a:r>
                        <a:rPr lang="en-US" altLang="zh-CN" sz="1400" b="0" kern="100" baseline="30000" dirty="0" smtClean="0">
                          <a:solidFill>
                            <a:schemeClr val="tx1"/>
                          </a:solidFill>
                          <a:effectLst/>
                          <a:latin typeface="Times New Roman" panose="02020603050405020304" pitchFamily="18" charset="0"/>
                          <a:cs typeface="Times New Roman" panose="02020603050405020304" pitchFamily="18" charset="0"/>
                        </a:rPr>
                        <a:t>+</a:t>
                      </a:r>
                      <a:r>
                        <a:rPr lang="en-US" altLang="zh-CN" sz="1400" b="0" kern="100" dirty="0" smtClean="0">
                          <a:solidFill>
                            <a:schemeClr val="tx1"/>
                          </a:solidFill>
                          <a:effectLst/>
                          <a:latin typeface="Times New Roman" panose="02020603050405020304" pitchFamily="18" charset="0"/>
                          <a:cs typeface="Times New Roman" panose="02020603050405020304" pitchFamily="18" charset="0"/>
                        </a:rPr>
                        <a:t> )</a:t>
                      </a:r>
                      <a:endParaRPr lang="en-US" altLang="zh-CN" sz="14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0" i="1" kern="100" dirty="0" err="1" smtClean="0">
                          <a:solidFill>
                            <a:schemeClr val="tx1"/>
                          </a:solidFill>
                          <a:effectLst/>
                          <a:latin typeface="Times New Roman" panose="02020603050405020304" pitchFamily="18" charset="0"/>
                          <a:cs typeface="Times New Roman" panose="02020603050405020304" pitchFamily="18" charset="0"/>
                        </a:rPr>
                        <a:t>σ</a:t>
                      </a:r>
                      <a:r>
                        <a:rPr lang="en-US" altLang="zh-CN" sz="1400" b="0" i="1" kern="100" baseline="-25000" dirty="0" err="1" smtClean="0">
                          <a:solidFill>
                            <a:schemeClr val="tx1"/>
                          </a:solidFill>
                          <a:effectLst/>
                          <a:latin typeface="Times New Roman" panose="02020603050405020304" pitchFamily="18" charset="0"/>
                          <a:cs typeface="Times New Roman" panose="02020603050405020304" pitchFamily="18" charset="0"/>
                        </a:rPr>
                        <a:t>l</a:t>
                      </a:r>
                      <a:endParaRPr lang="en-US" altLang="zh-CN" sz="1400" b="0" i="1" kern="100" dirty="0" err="1"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altLang="zh-CN" sz="14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mm</a:t>
                      </a:r>
                      <a:endParaRPr lang="en-US" altLang="zh-CN" sz="14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69850" algn="ctr" defTabSz="914400" rtl="0" eaLnBrk="1" fontAlgn="auto" latinLnBrk="0" hangingPunct="1">
                        <a:lnSpc>
                          <a:spcPct val="100000"/>
                        </a:lnSpc>
                        <a:spcBef>
                          <a:spcPts val="0"/>
                        </a:spcBef>
                        <a:spcAft>
                          <a:spcPts val="0"/>
                        </a:spcAft>
                        <a:buClrTx/>
                        <a:buSzTx/>
                        <a:buFontTx/>
                        <a:buNone/>
                        <a:defRPr/>
                      </a:pPr>
                      <a:r>
                        <a:rPr lang="en-US" altLang="zh-CN" sz="1400" b="1" kern="100" dirty="0" smtClean="0">
                          <a:solidFill>
                            <a:schemeClr val="tx1"/>
                          </a:solidFill>
                          <a:effectLst/>
                          <a:latin typeface="Times New Roman" panose="02020603050405020304" pitchFamily="18" charset="0"/>
                          <a:ea typeface="+mn-ea"/>
                          <a:cs typeface="Times New Roman" panose="02020603050405020304" pitchFamily="18" charset="0"/>
                        </a:rPr>
                        <a:t>1 / 1</a:t>
                      </a:r>
                      <a:endParaRPr lang="en-US" altLang="zh-CN" sz="1400" b="1"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00025">
                <a:tc>
                  <a:txBody>
                    <a:bodyPr/>
                    <a:lstStyle/>
                    <a:p>
                      <a:pPr algn="l">
                        <a:spcAft>
                          <a:spcPts val="0"/>
                        </a:spcAft>
                      </a:pPr>
                      <a:r>
                        <a:rPr lang="en-US" altLang="zh-CN" sz="1400" b="0" kern="100" dirty="0" smtClean="0">
                          <a:solidFill>
                            <a:schemeClr val="tx1"/>
                          </a:solidFill>
                          <a:effectLst/>
                          <a:latin typeface="Times New Roman" panose="02020603050405020304" pitchFamily="18" charset="0"/>
                          <a:cs typeface="Times New Roman" panose="02020603050405020304" pitchFamily="18" charset="0"/>
                        </a:rPr>
                        <a:t>e</a:t>
                      </a:r>
                      <a:r>
                        <a:rPr lang="en-US" altLang="zh-CN" sz="1400" b="0" kern="100" baseline="30000" dirty="0" smtClean="0">
                          <a:solidFill>
                            <a:schemeClr val="tx1"/>
                          </a:solidFill>
                          <a:effectLst/>
                          <a:latin typeface="Times New Roman" panose="02020603050405020304" pitchFamily="18" charset="0"/>
                          <a:cs typeface="Times New Roman" panose="02020603050405020304" pitchFamily="18" charset="0"/>
                        </a:rPr>
                        <a:t>-</a:t>
                      </a:r>
                      <a:r>
                        <a:rPr lang="en-US" altLang="zh-CN" sz="1400" b="0" kern="100" dirty="0" smtClean="0">
                          <a:solidFill>
                            <a:schemeClr val="tx1"/>
                          </a:solidFill>
                          <a:effectLst/>
                          <a:latin typeface="Times New Roman" panose="02020603050405020304" pitchFamily="18" charset="0"/>
                          <a:cs typeface="Times New Roman" panose="02020603050405020304" pitchFamily="18" charset="0"/>
                        </a:rPr>
                        <a:t> beam</a:t>
                      </a:r>
                      <a:r>
                        <a:rPr lang="en-US" altLang="zh-CN" sz="1400" b="0" kern="100" baseline="0" dirty="0" smtClean="0">
                          <a:solidFill>
                            <a:schemeClr val="tx1"/>
                          </a:solidFill>
                          <a:effectLst/>
                          <a:latin typeface="Times New Roman" panose="02020603050405020304" pitchFamily="18" charset="0"/>
                          <a:cs typeface="Times New Roman" panose="02020603050405020304" pitchFamily="18" charset="0"/>
                        </a:rPr>
                        <a:t> energy on Target</a:t>
                      </a:r>
                      <a:endParaRPr lang="en-US" altLang="zh-CN" sz="14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400" b="0" kern="100" dirty="0">
                          <a:solidFill>
                            <a:schemeClr val="tx1"/>
                          </a:solidFill>
                          <a:effectLst/>
                          <a:latin typeface="Times New Roman" panose="02020603050405020304" pitchFamily="18" charset="0"/>
                          <a:cs typeface="Times New Roman" panose="02020603050405020304" pitchFamily="18" charset="0"/>
                        </a:rPr>
                        <a:t> </a:t>
                      </a:r>
                      <a:endParaRPr lang="en-US" sz="14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spcAft>
                          <a:spcPts val="0"/>
                        </a:spcAft>
                      </a:pPr>
                      <a:r>
                        <a:rPr lang="en-US" altLang="zh-CN" sz="1400" b="0" kern="100" dirty="0" err="1" smtClean="0">
                          <a:solidFill>
                            <a:schemeClr val="tx1"/>
                          </a:solidFill>
                          <a:effectLst/>
                          <a:latin typeface="Times New Roman" panose="02020603050405020304" pitchFamily="18" charset="0"/>
                          <a:ea typeface="+mn-ea"/>
                          <a:cs typeface="Times New Roman" panose="02020603050405020304" pitchFamily="18" charset="0"/>
                        </a:rPr>
                        <a:t>GeV</a:t>
                      </a:r>
                      <a:endParaRPr lang="en-US" altLang="zh-CN" sz="1400" b="0" kern="100" dirty="0" err="1" smtClean="0">
                        <a:solidFill>
                          <a:schemeClr val="tx1"/>
                        </a:solidFill>
                        <a:effectLst/>
                        <a:latin typeface="Times New Roman" panose="02020603050405020304" pitchFamily="18" charset="0"/>
                        <a:ea typeface="+mn-ea"/>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69850" algn="ctr" defTabSz="914400" rtl="0" eaLnBrk="1" latinLnBrk="0" hangingPunct="1">
                        <a:spcAft>
                          <a:spcPts val="0"/>
                        </a:spcAft>
                      </a:pPr>
                      <a:r>
                        <a:rPr lang="en-US" altLang="zh-CN" sz="1400" b="1" kern="100" dirty="0" smtClean="0">
                          <a:solidFill>
                            <a:schemeClr val="tx1"/>
                          </a:solidFill>
                          <a:effectLst/>
                          <a:latin typeface="Times New Roman" panose="02020603050405020304" pitchFamily="18" charset="0"/>
                          <a:ea typeface="+mn-ea"/>
                          <a:cs typeface="Times New Roman" panose="02020603050405020304" pitchFamily="18" charset="0"/>
                        </a:rPr>
                        <a:t>4</a:t>
                      </a:r>
                      <a:endParaRPr lang="en-US" altLang="zh-CN" sz="1400" b="1"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00025">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400" b="0" kern="100" dirty="0" smtClean="0">
                          <a:solidFill>
                            <a:schemeClr val="tx1"/>
                          </a:solidFill>
                          <a:effectLst/>
                          <a:latin typeface="Times New Roman" panose="02020603050405020304" pitchFamily="18" charset="0"/>
                          <a:cs typeface="Times New Roman" panose="02020603050405020304" pitchFamily="18" charset="0"/>
                        </a:rPr>
                        <a:t>e</a:t>
                      </a:r>
                      <a:r>
                        <a:rPr lang="en-US" altLang="zh-CN" sz="1400" b="0" kern="100" baseline="30000" dirty="0" smtClean="0">
                          <a:solidFill>
                            <a:schemeClr val="tx1"/>
                          </a:solidFill>
                          <a:effectLst/>
                          <a:latin typeface="Times New Roman" panose="02020603050405020304" pitchFamily="18" charset="0"/>
                          <a:cs typeface="Times New Roman" panose="02020603050405020304" pitchFamily="18" charset="0"/>
                        </a:rPr>
                        <a:t>-</a:t>
                      </a:r>
                      <a:r>
                        <a:rPr lang="en-US" altLang="zh-CN" sz="1400" b="0" kern="100" dirty="0" smtClean="0">
                          <a:solidFill>
                            <a:schemeClr val="tx1"/>
                          </a:solidFill>
                          <a:effectLst/>
                          <a:latin typeface="Times New Roman" panose="02020603050405020304" pitchFamily="18" charset="0"/>
                          <a:cs typeface="Times New Roman" panose="02020603050405020304" pitchFamily="18" charset="0"/>
                        </a:rPr>
                        <a:t> bunch</a:t>
                      </a:r>
                      <a:r>
                        <a:rPr lang="en-US" altLang="zh-CN" sz="1400" b="0" kern="100" baseline="0" dirty="0" smtClean="0">
                          <a:solidFill>
                            <a:schemeClr val="tx1"/>
                          </a:solidFill>
                          <a:effectLst/>
                          <a:latin typeface="Times New Roman" panose="02020603050405020304" pitchFamily="18" charset="0"/>
                          <a:cs typeface="Times New Roman" panose="02020603050405020304" pitchFamily="18" charset="0"/>
                        </a:rPr>
                        <a:t> charge on Target</a:t>
                      </a:r>
                      <a:endParaRPr lang="en-US" altLang="zh-CN" sz="1400" b="0"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endParaRPr lang="zh-CN" sz="14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spcAft>
                          <a:spcPts val="0"/>
                        </a:spcAft>
                      </a:pPr>
                      <a:r>
                        <a:rPr lang="en-US" altLang="zh-CN" sz="1400" b="0" kern="100" dirty="0" err="1" smtClean="0">
                          <a:solidFill>
                            <a:schemeClr val="tx1"/>
                          </a:solidFill>
                          <a:effectLst/>
                          <a:latin typeface="Times New Roman" panose="02020603050405020304" pitchFamily="18" charset="0"/>
                          <a:ea typeface="+mn-ea"/>
                          <a:cs typeface="Times New Roman" panose="02020603050405020304" pitchFamily="18" charset="0"/>
                        </a:rPr>
                        <a:t>nC</a:t>
                      </a:r>
                      <a:endParaRPr lang="en-US" altLang="zh-CN" sz="1400" b="0" kern="100" dirty="0" err="1" smtClean="0">
                        <a:solidFill>
                          <a:schemeClr val="tx1"/>
                        </a:solidFill>
                        <a:effectLst/>
                        <a:latin typeface="Times New Roman" panose="02020603050405020304" pitchFamily="18" charset="0"/>
                        <a:ea typeface="+mn-ea"/>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69850" algn="ctr" defTabSz="914400" rtl="0" eaLnBrk="1" latinLnBrk="0" hangingPunct="1">
                        <a:spcAft>
                          <a:spcPts val="0"/>
                        </a:spcAft>
                      </a:pPr>
                      <a:r>
                        <a:rPr lang="en-US" altLang="zh-CN" sz="1400" b="1" kern="100" dirty="0" smtClean="0">
                          <a:solidFill>
                            <a:schemeClr val="tx1"/>
                          </a:solidFill>
                          <a:effectLst/>
                          <a:latin typeface="Times New Roman" panose="02020603050405020304" pitchFamily="18" charset="0"/>
                          <a:ea typeface="+mn-ea"/>
                          <a:cs typeface="Times New Roman" panose="02020603050405020304" pitchFamily="18" charset="0"/>
                        </a:rPr>
                        <a:t>10</a:t>
                      </a:r>
                      <a:endParaRPr lang="en-US" altLang="zh-CN" sz="1400" b="1"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4" name="图片 3" descr="Scheme4--V12"/>
          <p:cNvPicPr>
            <a:picLocks noChangeAspect="1"/>
          </p:cNvPicPr>
          <p:nvPr/>
        </p:nvPicPr>
        <p:blipFill>
          <a:blip r:embed="rId1"/>
          <a:stretch>
            <a:fillRect/>
          </a:stretch>
        </p:blipFill>
        <p:spPr>
          <a:xfrm>
            <a:off x="172085" y="4637405"/>
            <a:ext cx="8853805" cy="1273175"/>
          </a:xfrm>
          <a:prstGeom prst="rect">
            <a:avLst/>
          </a:prstGeom>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自定义设计方案">
  <a:themeElements>
    <a:clrScheme name="CJ">
      <a:dk1>
        <a:sysClr val="windowText" lastClr="000000"/>
      </a:dk1>
      <a:lt1>
        <a:sysClr val="window" lastClr="FFFFFF"/>
      </a:lt1>
      <a:dk2>
        <a:srgbClr val="1F497D"/>
      </a:dk2>
      <a:lt2>
        <a:srgbClr val="EEECE1"/>
      </a:lt2>
      <a:accent1>
        <a:srgbClr val="0000FF"/>
      </a:accent1>
      <a:accent2>
        <a:srgbClr val="FF0000"/>
      </a:accent2>
      <a:accent3>
        <a:srgbClr val="00FF00"/>
      </a:accent3>
      <a:accent4>
        <a:srgbClr val="FF00FF"/>
      </a:accent4>
      <a:accent5>
        <a:srgbClr val="006600"/>
      </a:accent5>
      <a:accent6>
        <a:srgbClr val="F79646"/>
      </a:accent6>
      <a:hlink>
        <a:srgbClr val="0000FF"/>
      </a:hlink>
      <a:folHlink>
        <a:srgbClr val="800080"/>
      </a:folHlink>
    </a:clrScheme>
    <a:fontScheme name="自定义设计方案">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rgbClr val="5F5F5F"/>
          </a:solidFill>
          <a:prstDash val="solid"/>
          <a:round/>
          <a:headEnd type="none" w="med" len="med"/>
          <a:tailEnd type="none" w="med" len="med"/>
        </a:ln>
        <a:effectLst>
          <a:outerShdw dist="53882" dir="2700000" algn="ctr" rotWithShape="0">
            <a:srgbClr val="CCECFF"/>
          </a:outerShdw>
        </a:effectLst>
      </a:spPr>
      <a:bodyPr vert="horz" wrap="square" lIns="91440" tIns="45720" rIns="91440" bIns="45720" numCol="1" anchor="t" anchorCtr="0" compatLnSpc="1">
        <a:spAutoFit/>
      </a:bodyPr>
      <a:lstStyle>
        <a:defPPr marL="1905" marR="0" indent="0" algn="ctr" defTabSz="914400" rtl="0" eaLnBrk="1" fontAlgn="base" latinLnBrk="0" hangingPunct="1">
          <a:lnSpc>
            <a:spcPct val="100000"/>
          </a:lnSpc>
          <a:spcBef>
            <a:spcPct val="0"/>
          </a:spcBef>
          <a:spcAft>
            <a:spcPct val="0"/>
          </a:spcAft>
          <a:buClrTx/>
          <a:buSzTx/>
          <a:buFontTx/>
          <a:buNone/>
          <a:defRPr kumimoji="0" lang="en-US" sz="3600" b="1" i="0" u="none" strike="noStrike" cap="none" normalizeH="0" baseline="0" smtClean="0">
            <a:ln>
              <a:noFill/>
            </a:ln>
            <a:solidFill>
              <a:schemeClr val="bg1"/>
            </a:solidFill>
            <a:effectLst/>
            <a:latin typeface="Times New Roman" panose="02020603050405020304" pitchFamily="18" charset="0"/>
            <a:ea typeface="华文中宋" pitchFamily="2" charset="-122"/>
          </a:defRPr>
        </a:defPPr>
      </a:lstStyle>
    </a:spDef>
    <a:lnDef>
      <a:spPr bwMode="auto">
        <a:xfrm>
          <a:off x="0" y="0"/>
          <a:ext cx="1" cy="1"/>
        </a:xfrm>
        <a:custGeom>
          <a:avLst/>
          <a:gdLst/>
          <a:ahLst/>
          <a:cxnLst/>
          <a:rect l="0" t="0" r="0" b="0"/>
          <a:pathLst/>
        </a:custGeom>
        <a:solidFill>
          <a:srgbClr val="FF0000"/>
        </a:solidFill>
        <a:ln w="9525" cap="flat" cmpd="sng" algn="ctr">
          <a:solidFill>
            <a:srgbClr val="5F5F5F"/>
          </a:solidFill>
          <a:prstDash val="solid"/>
          <a:round/>
          <a:headEnd type="none" w="med" len="med"/>
          <a:tailEnd type="none" w="med" len="med"/>
        </a:ln>
        <a:effectLst>
          <a:outerShdw dist="53882" dir="2700000" algn="ctr" rotWithShape="0">
            <a:srgbClr val="CCECFF"/>
          </a:outerShdw>
        </a:effectLst>
      </a:spPr>
      <a:bodyPr vert="horz" wrap="square" lIns="91440" tIns="45720" rIns="91440" bIns="45720" numCol="1" anchor="t" anchorCtr="0" compatLnSpc="1">
        <a:spAutoFit/>
      </a:bodyPr>
      <a:lstStyle>
        <a:defPPr marL="1905" marR="0" indent="0" algn="ctr" defTabSz="914400" rtl="0" eaLnBrk="1" fontAlgn="base" latinLnBrk="0" hangingPunct="1">
          <a:lnSpc>
            <a:spcPct val="100000"/>
          </a:lnSpc>
          <a:spcBef>
            <a:spcPct val="0"/>
          </a:spcBef>
          <a:spcAft>
            <a:spcPct val="0"/>
          </a:spcAft>
          <a:buClrTx/>
          <a:buSzTx/>
          <a:buFontTx/>
          <a:buNone/>
          <a:defRPr kumimoji="0" lang="en-US" sz="3600" b="1" i="0" u="none" strike="noStrike" cap="none" normalizeH="0" baseline="0" smtClean="0">
            <a:ln>
              <a:noFill/>
            </a:ln>
            <a:solidFill>
              <a:schemeClr val="bg1"/>
            </a:solidFill>
            <a:effectLst/>
            <a:latin typeface="Times New Roman" panose="02020603050405020304" pitchFamily="18" charset="0"/>
            <a:ea typeface="华文中宋" pitchFamily="2" charset="-122"/>
          </a:defRPr>
        </a:defPPr>
      </a:lstStyle>
    </a:lnDef>
  </a:objectDefaults>
  <a:extraClrSchemeLst>
    <a:extraClrScheme>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13076</Words>
  <Application>WPS 演示</Application>
  <PresentationFormat>全屏显示(16:9)</PresentationFormat>
  <Paragraphs>1209</Paragraphs>
  <Slides>26</Slides>
  <Notes>0</Notes>
  <HiddenSlides>0</HiddenSlides>
  <MMClips>0</MMClips>
  <ScaleCrop>false</ScaleCrop>
  <HeadingPairs>
    <vt:vector size="8" baseType="variant">
      <vt:variant>
        <vt:lpstr>已用的字体</vt:lpstr>
      </vt:variant>
      <vt:variant>
        <vt:i4>23</vt:i4>
      </vt:variant>
      <vt:variant>
        <vt:lpstr>主题</vt:lpstr>
      </vt:variant>
      <vt:variant>
        <vt:i4>1</vt:i4>
      </vt:variant>
      <vt:variant>
        <vt:lpstr>嵌入 OLE 服务器</vt:lpstr>
      </vt:variant>
      <vt:variant>
        <vt:i4>2</vt:i4>
      </vt:variant>
      <vt:variant>
        <vt:lpstr>幻灯片标题</vt:lpstr>
      </vt:variant>
      <vt:variant>
        <vt:i4>26</vt:i4>
      </vt:variant>
    </vt:vector>
  </HeadingPairs>
  <TitlesOfParts>
    <vt:vector size="52" baseType="lpstr">
      <vt:lpstr>Arial</vt:lpstr>
      <vt:lpstr>宋体</vt:lpstr>
      <vt:lpstr>Wingdings</vt:lpstr>
      <vt:lpstr>Times New Roman</vt:lpstr>
      <vt:lpstr>华文中宋</vt:lpstr>
      <vt:lpstr>微软雅黑</vt:lpstr>
      <vt:lpstr>黑体</vt:lpstr>
      <vt:lpstr>等线</vt:lpstr>
      <vt:lpstr>Tahoma</vt:lpstr>
      <vt:lpstr>Calibri</vt:lpstr>
      <vt:lpstr>Symbol</vt:lpstr>
      <vt:lpstr>MS Mincho</vt:lpstr>
      <vt:lpstr>Symbol</vt:lpstr>
      <vt:lpstr>Wingdings</vt:lpstr>
      <vt:lpstr>Arial</vt:lpstr>
      <vt:lpstr>Arial Unicode MS</vt:lpstr>
      <vt:lpstr>Times New Roman</vt:lpstr>
      <vt:lpstr>MS PGothic</vt:lpstr>
      <vt:lpstr>ZapfDingbats</vt:lpstr>
      <vt:lpstr>Gill Sans Light</vt:lpstr>
      <vt:lpstr>仿宋_GB2312</vt:lpstr>
      <vt:lpstr>Segoe Print</vt:lpstr>
      <vt:lpstr>仿宋</vt:lpstr>
      <vt:lpstr>自定义设计方案</vt:lpstr>
      <vt:lpstr>Word.Document.12</vt:lpstr>
      <vt:lpstr>Word.Document.12</vt:lpstr>
      <vt:lpstr>CEPC Accelerator</vt:lpstr>
      <vt:lpstr>Outline</vt:lpstr>
      <vt:lpstr>CEPC CDR Accelerator Chain and Systems</vt:lpstr>
      <vt:lpstr>PowerPoint 演示文稿</vt:lpstr>
      <vt:lpstr>CEPC Accelerator CDR Completed</vt:lpstr>
      <vt:lpstr>Main Parameters of Collider Ring</vt:lpstr>
      <vt:lpstr>The studies on key beam dynamic issues</vt:lpstr>
      <vt:lpstr>CEPC MDI </vt:lpstr>
      <vt:lpstr>Main Parameters of Injector Linac</vt:lpstr>
      <vt:lpstr>    A High Energy CEPC Injector Based  on Plasma Wakefield Accelerator</vt:lpstr>
      <vt:lpstr>CEPC Collider Ring SRF Parameters</vt:lpstr>
      <vt:lpstr>CEPC Power for Higgs and Z</vt:lpstr>
      <vt:lpstr>Accelerator key technologies R&amp;D</vt:lpstr>
      <vt:lpstr>CEPC 650 MHz Cavity development</vt:lpstr>
      <vt:lpstr>N-doping Research High Q SC Cavity </vt:lpstr>
      <vt:lpstr>IHEP New SRF Infrastructure</vt:lpstr>
      <vt:lpstr>PAPS SRF Facility Capacity</vt:lpstr>
      <vt:lpstr>High Efficiency Klystron Development</vt:lpstr>
      <vt:lpstr>CEPC Collider and Booster Ring Conventional Magnets</vt:lpstr>
      <vt:lpstr>Vacuum System R&amp;D</vt:lpstr>
      <vt:lpstr>High Field Magnet Based on HTS Material</vt:lpstr>
      <vt:lpstr>High Field Magnet R&amp;D for SppC</vt:lpstr>
      <vt:lpstr>CEPC Accelerator Team (IHEP)</vt:lpstr>
      <vt:lpstr>Summary</vt:lpstr>
      <vt:lpstr>Thanks for your attention!</vt:lpstr>
      <vt:lpstr>PowerPoint 演示文稿</vt:lpstr>
    </vt:vector>
  </TitlesOfParts>
  <Company>MC SYSTEM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MC SYSTEM</dc:creator>
  <cp:lastModifiedBy>Administrator</cp:lastModifiedBy>
  <cp:revision>1407</cp:revision>
  <dcterms:created xsi:type="dcterms:W3CDTF">2010-03-12T08:32:00Z</dcterms:created>
  <dcterms:modified xsi:type="dcterms:W3CDTF">2018-06-13T15:59:44Z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TC100690452052</vt:lpwstr>
  </property>
  <property fmtid="{D5CDD505-2E9C-101B-9397-08002B2CF9AE}" pid="3" name="KSOProductBuildVer">
    <vt:lpwstr>2052-10.1.0.7400</vt:lpwstr>
  </property>
</Properties>
</file>