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415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46" r:id="rId26"/>
    <p:sldId id="439" r:id="rId27"/>
    <p:sldId id="440" r:id="rId28"/>
    <p:sldId id="441" r:id="rId29"/>
    <p:sldId id="442" r:id="rId30"/>
    <p:sldId id="443" r:id="rId31"/>
    <p:sldId id="444" r:id="rId32"/>
    <p:sldId id="445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71F65"/>
    <a:srgbClr val="4FD1CE"/>
    <a:srgbClr val="0000FF"/>
    <a:srgbClr val="92D050"/>
    <a:srgbClr val="C0C5CE"/>
    <a:srgbClr val="BDD3FF"/>
    <a:srgbClr val="6F7B91"/>
    <a:srgbClr val="BDDFE1"/>
    <a:srgbClr val="8DC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6" autoAdjust="0"/>
    <p:restoredTop sz="95723" autoAdjust="0"/>
  </p:normalViewPr>
  <p:slideViewPr>
    <p:cSldViewPr snapToGrid="0">
      <p:cViewPr varScale="1">
        <p:scale>
          <a:sx n="75" d="100"/>
          <a:sy n="75" d="100"/>
        </p:scale>
        <p:origin x="-9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qinq0618\Documents\work\&#22269;&#38469;&#35780;&#20272;\2018\&#35780;&#20272;&#25253;&#21578;\HEPS\FTE-HEP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plotArea>
      <c:layout/>
      <c:scatterChart>
        <c:scatterStyle val="lineMarker"/>
        <c:ser>
          <c:idx val="0"/>
          <c:order val="0"/>
          <c:tx>
            <c:strRef>
              <c:f>Sheet1!$B$21</c:f>
              <c:strCache>
                <c:ptCount val="1"/>
                <c:pt idx="0">
                  <c:v>FTE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xVal>
            <c:numRef>
              <c:f>Sheet1!$A$22:$A$29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xVal>
          <c:yVal>
            <c:numRef>
              <c:f>Sheet1!$B$22:$B$29</c:f>
              <c:numCache>
                <c:formatCode>General</c:formatCode>
                <c:ptCount val="8"/>
                <c:pt idx="0">
                  <c:v>109.5</c:v>
                </c:pt>
                <c:pt idx="1">
                  <c:v>149.69999999999999</c:v>
                </c:pt>
                <c:pt idx="2">
                  <c:v>185.4</c:v>
                </c:pt>
                <c:pt idx="3">
                  <c:v>213.2</c:v>
                </c:pt>
                <c:pt idx="4">
                  <c:v>220.6</c:v>
                </c:pt>
                <c:pt idx="5">
                  <c:v>222.8</c:v>
                </c:pt>
                <c:pt idx="6">
                  <c:v>198.4</c:v>
                </c:pt>
                <c:pt idx="7">
                  <c:v>142.19999999999999</c:v>
                </c:pt>
              </c:numCache>
            </c:numRef>
          </c:yVal>
        </c:ser>
        <c:dLbls/>
        <c:axId val="110692992"/>
        <c:axId val="127144704"/>
      </c:scatterChart>
      <c:valAx>
        <c:axId val="110692992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27144704"/>
        <c:crosses val="autoZero"/>
        <c:crossBetween val="midCat"/>
      </c:valAx>
      <c:valAx>
        <c:axId val="1271447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10692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zh-CN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8691A-493D-4F77-BB59-AF9323853594}" type="datetimeFigureOut">
              <a:rPr lang="zh-CN" altLang="en-US" smtClean="0"/>
              <a:pPr/>
              <a:t>2018/6/13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E92B7-0882-48A0-95C5-39A8371B44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2952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5693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pPr/>
              <a:t>2018/6/13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5395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矩形 14"/>
          <p:cNvSpPr/>
          <p:nvPr userDrawn="1"/>
        </p:nvSpPr>
        <p:spPr>
          <a:xfrm>
            <a:off x="8314346" y="0"/>
            <a:ext cx="829653" cy="764704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altLang="zh-CN" dirty="0" smtClean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7554" y="19396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88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52E756-CFBE-4DB4-9769-AC8800052947}" type="datetimeFigureOut">
              <a:rPr lang="zh-CN" altLang="en-US" smtClean="0"/>
              <a:pPr/>
              <a:t>2018/6/13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AE203A2-D78F-4469-96D9-FE4450EF57D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2819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04247" y="193273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1126" y="258670"/>
            <a:ext cx="547792" cy="35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49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TextBox 15"/>
          <p:cNvSpPr txBox="1"/>
          <p:nvPr userDrawn="1"/>
        </p:nvSpPr>
        <p:spPr>
          <a:xfrm>
            <a:off x="8352148" y="182086"/>
            <a:ext cx="79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1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103620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408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329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2-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2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113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178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3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5561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28650" y="1128118"/>
            <a:ext cx="7886700" cy="5190795"/>
          </a:xfrm>
        </p:spPr>
        <p:txBody>
          <a:bodyPr/>
          <a:lstStyle>
            <a:lvl1pPr marL="228600" indent="-228600">
              <a:lnSpc>
                <a:spcPct val="110000"/>
              </a:lnSpc>
              <a:buFont typeface="Wingdings" panose="05000000000000000000" pitchFamily="2" charset="2"/>
              <a:buChar char="n"/>
              <a:defRPr sz="2400" b="1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2000"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239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流程图: 离页连接符 7"/>
          <p:cNvSpPr/>
          <p:nvPr userDrawn="1"/>
        </p:nvSpPr>
        <p:spPr>
          <a:xfrm>
            <a:off x="8352148" y="627537"/>
            <a:ext cx="791852" cy="560241"/>
          </a:xfrm>
          <a:prstGeom prst="flowChartOffpageConnector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496" y="698083"/>
            <a:ext cx="547792" cy="359489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8352148" y="-28281"/>
            <a:ext cx="791852" cy="627536"/>
          </a:xfrm>
          <a:prstGeom prst="rect">
            <a:avLst/>
          </a:prstGeom>
          <a:solidFill>
            <a:sysClr val="window" lastClr="C7EDCC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3" name="TextBox 15"/>
          <p:cNvSpPr txBox="1"/>
          <p:nvPr userDrawn="1"/>
        </p:nvSpPr>
        <p:spPr>
          <a:xfrm>
            <a:off x="8285467" y="182086"/>
            <a:ext cx="9268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Part</a:t>
            </a:r>
            <a:r>
              <a:rPr lang="en-US" altLang="zh-CN" sz="1400" baseline="0" dirty="0" smtClean="0">
                <a:solidFill>
                  <a:srgbClr val="071F65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4</a:t>
            </a:r>
            <a:endParaRPr lang="zh-CN" altLang="en-US" sz="1400" b="0" dirty="0">
              <a:solidFill>
                <a:schemeClr val="bg1"/>
              </a:solidFill>
              <a:latin typeface="Arial Black" panose="020B0A04020102020204" pitchFamily="34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92980" y="182085"/>
            <a:ext cx="7859456" cy="58261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228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-4" y="6542051"/>
            <a:ext cx="32437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cap="all" dirty="0" smtClean="0">
                <a:solidFill>
                  <a:srgbClr val="C0C5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assessment of 2018</a:t>
            </a:r>
            <a:endParaRPr lang="zh-CN" altLang="en-US" sz="1200" cap="all" dirty="0">
              <a:solidFill>
                <a:srgbClr val="C0C5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8581878" y="6534676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r" defTabSz="914400" rtl="0" eaLnBrk="1" latinLnBrk="0" hangingPunct="1"/>
            <a:fld id="{AAE203A2-D78F-4469-96D9-FE4450EF57DC}" type="slidenum">
              <a:rPr lang="zh-CN" altLang="en-US" sz="1200" kern="1200" cap="all" smtClean="0">
                <a:solidFill>
                  <a:srgbClr val="C0C5C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algn="r" defTabSz="914400" rtl="0" eaLnBrk="1" latinLnBrk="0" hangingPunct="1"/>
              <a:t>‹#›</a:t>
            </a:fld>
            <a:endParaRPr lang="zh-CN" altLang="en-US" sz="1200" kern="1200" cap="all" dirty="0">
              <a:solidFill>
                <a:srgbClr val="C0C5C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98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4" r:id="rId8"/>
    <p:sldLayoutId id="2147483675" r:id="rId9"/>
    <p:sldLayoutId id="2147483673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413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jpeg"/><Relationship Id="rId7" Type="http://schemas.openxmlformats.org/officeDocument/2006/relationships/image" Target="../media/image80.emf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emf"/><Relationship Id="rId11" Type="http://schemas.openxmlformats.org/officeDocument/2006/relationships/image" Target="../media/image84.emf"/><Relationship Id="rId5" Type="http://schemas.openxmlformats.org/officeDocument/2006/relationships/image" Target="../media/image78.png"/><Relationship Id="rId10" Type="http://schemas.openxmlformats.org/officeDocument/2006/relationships/image" Target="../media/image83.emf"/><Relationship Id="rId4" Type="http://schemas.openxmlformats.org/officeDocument/2006/relationships/image" Target="../media/image77.png"/><Relationship Id="rId9" Type="http://schemas.openxmlformats.org/officeDocument/2006/relationships/image" Target="../media/image8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emf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" t="7101" b="40826"/>
          <a:stretch/>
        </p:blipFill>
        <p:spPr>
          <a:xfrm>
            <a:off x="0" y="-271740"/>
            <a:ext cx="9130352" cy="318626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741" y="2073194"/>
            <a:ext cx="9144000" cy="3151989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F6D265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8413" y="2337859"/>
            <a:ext cx="8518984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79357" y="3742862"/>
            <a:ext cx="841258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QIN Qing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Physics</a:t>
            </a:r>
          </a:p>
          <a:p>
            <a:pPr algn="ctr">
              <a:lnSpc>
                <a:spcPct val="125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June 14 , 2018</a:t>
            </a:r>
          </a:p>
        </p:txBody>
      </p:sp>
      <p:sp>
        <p:nvSpPr>
          <p:cNvPr id="12" name="椭圆 14"/>
          <p:cNvSpPr/>
          <p:nvPr/>
        </p:nvSpPr>
        <p:spPr>
          <a:xfrm rot="16200000">
            <a:off x="4455613" y="5971049"/>
            <a:ext cx="219126" cy="285744"/>
          </a:xfrm>
          <a:custGeom>
            <a:avLst/>
            <a:gdLst>
              <a:gd name="T0" fmla="*/ 5482 w 5667"/>
              <a:gd name="T1" fmla="*/ 363 h 7402"/>
              <a:gd name="T2" fmla="*/ 4635 w 5667"/>
              <a:gd name="T3" fmla="*/ 185 h 7402"/>
              <a:gd name="T4" fmla="*/ 570 w 5667"/>
              <a:gd name="T5" fmla="*/ 2838 h 7402"/>
              <a:gd name="T6" fmla="*/ 0 w 5667"/>
              <a:gd name="T7" fmla="*/ 3744 h 7402"/>
              <a:gd name="T8" fmla="*/ 570 w 5667"/>
              <a:gd name="T9" fmla="*/ 4649 h 7402"/>
              <a:gd name="T10" fmla="*/ 4635 w 5667"/>
              <a:gd name="T11" fmla="*/ 7303 h 7402"/>
              <a:gd name="T12" fmla="*/ 4969 w 5667"/>
              <a:gd name="T13" fmla="*/ 7402 h 7402"/>
              <a:gd name="T14" fmla="*/ 5482 w 5667"/>
              <a:gd name="T15" fmla="*/ 7125 h 7402"/>
              <a:gd name="T16" fmla="*/ 5304 w 5667"/>
              <a:gd name="T17" fmla="*/ 6278 h 7402"/>
              <a:gd name="T18" fmla="*/ 1421 w 5667"/>
              <a:gd name="T19" fmla="*/ 3744 h 7402"/>
              <a:gd name="T20" fmla="*/ 5304 w 5667"/>
              <a:gd name="T21" fmla="*/ 1210 h 7402"/>
              <a:gd name="T22" fmla="*/ 5482 w 5667"/>
              <a:gd name="T23" fmla="*/ 363 h 7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667" h="7402">
                <a:moveTo>
                  <a:pt x="5482" y="363"/>
                </a:moveTo>
                <a:cubicBezTo>
                  <a:pt x="5297" y="80"/>
                  <a:pt x="4918" y="0"/>
                  <a:pt x="4635" y="185"/>
                </a:cubicBezTo>
                <a:lnTo>
                  <a:pt x="570" y="2838"/>
                </a:lnTo>
                <a:cubicBezTo>
                  <a:pt x="207" y="3051"/>
                  <a:pt x="0" y="3381"/>
                  <a:pt x="0" y="3744"/>
                </a:cubicBezTo>
                <a:cubicBezTo>
                  <a:pt x="0" y="4107"/>
                  <a:pt x="207" y="4436"/>
                  <a:pt x="570" y="4649"/>
                </a:cubicBezTo>
                <a:lnTo>
                  <a:pt x="4635" y="7303"/>
                </a:lnTo>
                <a:cubicBezTo>
                  <a:pt x="4738" y="7370"/>
                  <a:pt x="4854" y="7402"/>
                  <a:pt x="4969" y="7402"/>
                </a:cubicBezTo>
                <a:cubicBezTo>
                  <a:pt x="5169" y="7402"/>
                  <a:pt x="5365" y="7305"/>
                  <a:pt x="5482" y="7125"/>
                </a:cubicBezTo>
                <a:cubicBezTo>
                  <a:pt x="5667" y="6842"/>
                  <a:pt x="5587" y="6463"/>
                  <a:pt x="5304" y="6278"/>
                </a:cubicBezTo>
                <a:lnTo>
                  <a:pt x="1421" y="3744"/>
                </a:lnTo>
                <a:lnTo>
                  <a:pt x="5304" y="1210"/>
                </a:lnTo>
                <a:cubicBezTo>
                  <a:pt x="5587" y="1025"/>
                  <a:pt x="5667" y="646"/>
                  <a:pt x="5482" y="363"/>
                </a:cubicBezTo>
                <a:close/>
              </a:path>
            </a:pathLst>
          </a:custGeom>
          <a:solidFill>
            <a:srgbClr val="071F65"/>
          </a:solidFill>
          <a:ln>
            <a:solidFill>
              <a:srgbClr val="071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0741" y="2433917"/>
            <a:ext cx="9144000" cy="983241"/>
          </a:xfrm>
        </p:spPr>
        <p:txBody>
          <a:bodyPr>
            <a:normAutofit/>
          </a:bodyPr>
          <a:lstStyle/>
          <a:p>
            <a:r>
              <a:rPr lang="zh-CN" altLang="zh-CN" dirty="0" smtClean="0">
                <a:latin typeface="Arial Black" panose="020B0A04020102020204" pitchFamily="34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+mn-lt"/>
              </a:rPr>
              <a:t>High Energy Photon Source</a:t>
            </a:r>
            <a:endParaRPr lang="zh-CN" alt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5450072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cap="all" dirty="0" smtClean="0">
                <a:solidFill>
                  <a:srgbClr val="C0C5CE"/>
                </a:solidFill>
                <a:latin typeface="Arial Black" panose="020B0A04020102020204" pitchFamily="34" charset="0"/>
              </a:rPr>
              <a:t>International </a:t>
            </a:r>
            <a:r>
              <a:rPr lang="en-US" altLang="zh-CN" sz="2400" cap="all" smtClean="0">
                <a:solidFill>
                  <a:srgbClr val="C0C5CE"/>
                </a:solidFill>
                <a:latin typeface="Arial Black" panose="020B0A04020102020204" pitchFamily="34" charset="0"/>
              </a:rPr>
              <a:t>assessment 2018</a:t>
            </a:r>
            <a:endParaRPr lang="zh-CN" altLang="en-US" sz="2400" cap="all" dirty="0">
              <a:solidFill>
                <a:srgbClr val="C0C5C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2980" y="1339403"/>
            <a:ext cx="8122370" cy="4979510"/>
          </a:xfrm>
        </p:spPr>
        <p:txBody>
          <a:bodyPr/>
          <a:lstStyle/>
          <a:p>
            <a:r>
              <a:rPr lang="en-US" altLang="zh-CN" dirty="0"/>
              <a:t>Magnets</a:t>
            </a:r>
          </a:p>
          <a:p>
            <a:pPr lvl="1"/>
            <a:r>
              <a:rPr lang="en-US" altLang="zh-CN" dirty="0"/>
              <a:t>High-gradient  quadrupole</a:t>
            </a:r>
          </a:p>
          <a:p>
            <a:pPr lvl="1"/>
            <a:r>
              <a:rPr lang="en-US" altLang="zh-CN" dirty="0"/>
              <a:t>Gradient: </a:t>
            </a:r>
            <a:r>
              <a:rPr lang="en-US" altLang="zh-CN" dirty="0" smtClean="0"/>
              <a:t>88 T/m</a:t>
            </a:r>
            <a:endParaRPr lang="en-US" altLang="zh-CN" dirty="0"/>
          </a:p>
          <a:p>
            <a:pPr lvl="1"/>
            <a:r>
              <a:rPr lang="en-US" altLang="zh-CN" dirty="0"/>
              <a:t>Longitudinal gradient dipole</a:t>
            </a:r>
          </a:p>
          <a:p>
            <a:pPr lvl="1"/>
            <a:r>
              <a:rPr lang="en-US" altLang="zh-CN" dirty="0"/>
              <a:t>Combined function magnets: </a:t>
            </a:r>
            <a:r>
              <a:rPr lang="en-US" altLang="zh-CN" dirty="0" err="1"/>
              <a:t>dipole+quad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2. Key </a:t>
            </a:r>
            <a:r>
              <a:rPr lang="en-US" altLang="zh-CN" dirty="0" smtClean="0"/>
              <a:t>Technologies for HEPS</a:t>
            </a:r>
            <a:endParaRPr lang="zh-CN" altLang="en-US" dirty="0"/>
          </a:p>
        </p:txBody>
      </p:sp>
      <p:pic>
        <p:nvPicPr>
          <p:cNvPr id="4" name="图片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217" y="1099557"/>
            <a:ext cx="2224467" cy="169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37" t="12174" r="13019" b="6782"/>
          <a:stretch/>
        </p:blipFill>
        <p:spPr>
          <a:xfrm>
            <a:off x="6997560" y="1099557"/>
            <a:ext cx="2033596" cy="1695162"/>
          </a:xfrm>
          <a:prstGeom prst="rect">
            <a:avLst/>
          </a:prstGeom>
        </p:spPr>
      </p:pic>
      <p:pic>
        <p:nvPicPr>
          <p:cNvPr id="6" name="图片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52" y="3637367"/>
            <a:ext cx="3781580" cy="23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4879" y="3267218"/>
            <a:ext cx="1846277" cy="329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164" y="3660317"/>
            <a:ext cx="3230140" cy="23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48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2587" y="1128118"/>
            <a:ext cx="3253193" cy="5190795"/>
          </a:xfrm>
        </p:spPr>
        <p:txBody>
          <a:bodyPr/>
          <a:lstStyle/>
          <a:p>
            <a:r>
              <a:rPr lang="en-US" altLang="zh-CN" dirty="0"/>
              <a:t>166.6 MHz SRF cavity </a:t>
            </a:r>
            <a:r>
              <a:rPr lang="mr-IN" altLang="zh-CN" dirty="0"/>
              <a:t>–</a:t>
            </a:r>
            <a:r>
              <a:rPr lang="en-US" altLang="zh-CN" dirty="0"/>
              <a:t> for longitudinal injection</a:t>
            </a:r>
          </a:p>
          <a:p>
            <a:pPr lvl="1"/>
            <a:r>
              <a:rPr lang="en-US" altLang="zh-CN" dirty="0"/>
              <a:t>Tested in March 15, 2017</a:t>
            </a:r>
          </a:p>
          <a:p>
            <a:pPr lvl="1"/>
            <a:r>
              <a:rPr lang="en-US" altLang="zh-CN" dirty="0"/>
              <a:t>85 MV/m, 130 </a:t>
            </a:r>
            <a:r>
              <a:rPr lang="en-US" altLang="zh-CN" dirty="0" err="1"/>
              <a:t>mT</a:t>
            </a:r>
            <a:r>
              <a:rPr lang="en-US" altLang="zh-CN" dirty="0"/>
              <a:t>, 2.3 </a:t>
            </a:r>
            <a:r>
              <a:rPr lang="en-US" altLang="zh-CN" dirty="0" err="1"/>
              <a:t>nΩ</a:t>
            </a:r>
            <a:endParaRPr lang="en-US" altLang="zh-CN" dirty="0"/>
          </a:p>
          <a:p>
            <a:r>
              <a:rPr lang="en-US" altLang="zh-CN" dirty="0"/>
              <a:t>Power source of SRF 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print"/>
          <a:srcRect t="14865"/>
          <a:stretch>
            <a:fillRect/>
          </a:stretch>
        </p:blipFill>
        <p:spPr bwMode="auto">
          <a:xfrm>
            <a:off x="3562800" y="764704"/>
            <a:ext cx="2190987" cy="3027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3" cstate="print"/>
          <a:srcRect l="12988" t="15700" r="12988" b="1746"/>
          <a:stretch/>
        </p:blipFill>
        <p:spPr bwMode="auto">
          <a:xfrm>
            <a:off x="5753787" y="216664"/>
            <a:ext cx="3390213" cy="357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2800" y="3826864"/>
            <a:ext cx="5616914" cy="303113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200670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792014"/>
            <a:ext cx="7886700" cy="5526899"/>
          </a:xfrm>
        </p:spPr>
        <p:txBody>
          <a:bodyPr/>
          <a:lstStyle/>
          <a:p>
            <a:r>
              <a:rPr lang="en-US" altLang="zh-CN" dirty="0"/>
              <a:t>High </a:t>
            </a:r>
            <a:r>
              <a:rPr lang="en-US" altLang="zh-CN" dirty="0" smtClean="0"/>
              <a:t>accuracy </a:t>
            </a:r>
            <a:r>
              <a:rPr lang="en-US" altLang="zh-CN" dirty="0"/>
              <a:t>power supplies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3941" y="4256697"/>
            <a:ext cx="3414712" cy="20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1011" y="1608974"/>
            <a:ext cx="2785195" cy="184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8974"/>
            <a:ext cx="3230024" cy="18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18"/>
          <p:cNvSpPr>
            <a:spLocks noChangeArrowheads="1"/>
          </p:cNvSpPr>
          <p:nvPr/>
        </p:nvSpPr>
        <p:spPr bwMode="auto">
          <a:xfrm>
            <a:off x="1460834" y="6379186"/>
            <a:ext cx="25955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10ppm</a:t>
            </a: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</a:t>
            </a:r>
            <a:r>
              <a:rPr lang="en-US" altLang="zh-CN" sz="1600" b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high accuracy PS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8" name="矩形 24"/>
          <p:cNvSpPr>
            <a:spLocks noChangeArrowheads="1"/>
          </p:cNvSpPr>
          <p:nvPr/>
        </p:nvSpPr>
        <p:spPr bwMode="auto">
          <a:xfrm>
            <a:off x="385907" y="3524371"/>
            <a:ext cx="23641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Prototype of dynamic </a:t>
            </a: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PS (acc. =0.1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  <a:sym typeface="Symbol" charset="2"/>
              </a:rPr>
              <a:t>)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9" name="矩形 21"/>
          <p:cNvSpPr>
            <a:spLocks noChangeArrowheads="1"/>
          </p:cNvSpPr>
          <p:nvPr/>
        </p:nvSpPr>
        <p:spPr bwMode="auto">
          <a:xfrm>
            <a:off x="3718539" y="3517655"/>
            <a:ext cx="2124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DPSCM-II </a:t>
            </a: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high acc. </a:t>
            </a: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ADC plate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0531" y="1608974"/>
            <a:ext cx="2658923" cy="1841211"/>
          </a:xfrm>
          <a:prstGeom prst="rect">
            <a:avLst/>
          </a:prstGeom>
        </p:spPr>
      </p:pic>
      <p:sp>
        <p:nvSpPr>
          <p:cNvPr id="11" name="矩形 21"/>
          <p:cNvSpPr>
            <a:spLocks noChangeArrowheads="1"/>
          </p:cNvSpPr>
          <p:nvPr/>
        </p:nvSpPr>
        <p:spPr bwMode="auto">
          <a:xfrm>
            <a:off x="6401091" y="3502315"/>
            <a:ext cx="24186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10000"/>
              </a:spcBef>
              <a:spcAft>
                <a:spcPct val="30000"/>
              </a:spcAft>
              <a:buChar char="•"/>
              <a:defRPr sz="2600" b="1">
                <a:solidFill>
                  <a:srgbClr val="000099"/>
                </a:solidFill>
                <a:latin typeface="Arial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rgbClr val="009900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Prototype of 300A 50V</a:t>
            </a:r>
          </a:p>
          <a:p>
            <a:pPr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1600" b="0" dirty="0" smtClean="0">
                <a:solidFill>
                  <a:srgbClr val="002060"/>
                </a:solidFill>
                <a:latin typeface="微软雅黑" charset="-122"/>
                <a:ea typeface="微软雅黑" charset="-122"/>
              </a:rPr>
              <a:t> power supply</a:t>
            </a:r>
            <a:endParaRPr lang="zh-CN" altLang="en-US" sz="1600" b="0" dirty="0">
              <a:solidFill>
                <a:srgbClr val="002060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/>
          <a:srcRect l="2367" b="9109"/>
          <a:stretch/>
        </p:blipFill>
        <p:spPr>
          <a:xfrm>
            <a:off x="4485414" y="4256697"/>
            <a:ext cx="3500839" cy="212248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612128" y="6379186"/>
            <a:ext cx="1462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kern="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charset="0"/>
              </a:rPr>
              <a:t>DPSCMII-MB</a:t>
            </a:r>
            <a:endParaRPr lang="zh-CN" altLang="en-US" sz="16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60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Mechanics &amp; alignment</a:t>
            </a:r>
          </a:p>
          <a:p>
            <a:pPr lvl="1"/>
            <a:r>
              <a:rPr lang="en-US" altLang="zh-CN" dirty="0"/>
              <a:t>Auto-control high precision tunable </a:t>
            </a:r>
            <a:r>
              <a:rPr lang="en-US" altLang="zh-CN" dirty="0" smtClean="0"/>
              <a:t>girder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Oscillating-line alignment tech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368" y="2212416"/>
            <a:ext cx="4432057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3994" y="2212416"/>
            <a:ext cx="3795308" cy="212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55" b="6735"/>
          <a:stretch>
            <a:fillRect/>
          </a:stretch>
        </p:blipFill>
        <p:spPr bwMode="auto">
          <a:xfrm>
            <a:off x="4859534" y="4532852"/>
            <a:ext cx="4178299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31595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8034" y="960691"/>
            <a:ext cx="8268236" cy="5190795"/>
          </a:xfrm>
        </p:spPr>
        <p:txBody>
          <a:bodyPr/>
          <a:lstStyle/>
          <a:p>
            <a:r>
              <a:rPr lang="en-US" altLang="zh-CN" dirty="0"/>
              <a:t>Injection kicker &amp; power supply</a:t>
            </a:r>
          </a:p>
          <a:p>
            <a:pPr lvl="1"/>
            <a:r>
              <a:rPr lang="en-US" altLang="zh-CN" dirty="0"/>
              <a:t>Physics and structure design for the strip-line kicker, on-line test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marL="457200" lvl="1" indent="0">
              <a:buNone/>
            </a:pPr>
            <a:endParaRPr lang="en-US" altLang="zh-CN" dirty="0"/>
          </a:p>
          <a:p>
            <a:pPr lvl="1"/>
            <a:r>
              <a:rPr lang="en-US" altLang="zh-CN" dirty="0"/>
              <a:t>DSRD rapid pulse PS </a:t>
            </a:r>
            <a:r>
              <a:rPr lang="mr-IN" altLang="zh-CN" dirty="0"/>
              <a:t>–</a:t>
            </a:r>
            <a:r>
              <a:rPr lang="en-US" altLang="zh-CN" dirty="0"/>
              <a:t> </a:t>
            </a:r>
            <a:r>
              <a:rPr lang="en-US" altLang="zh-CN" dirty="0" smtClean="0"/>
              <a:t>test </a:t>
            </a:r>
            <a:r>
              <a:rPr lang="en-US" altLang="zh-CN" dirty="0"/>
              <a:t>of single-level circuit &amp; structure design for 6-level iterated circuit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1521" y="1834042"/>
            <a:ext cx="2541964" cy="190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t="10256" b="15384"/>
          <a:stretch>
            <a:fillRect/>
          </a:stretch>
        </p:blipFill>
        <p:spPr bwMode="auto">
          <a:xfrm>
            <a:off x="3996047" y="1834042"/>
            <a:ext cx="4198996" cy="190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1"/>
          <a:stretch>
            <a:fillRect/>
          </a:stretch>
        </p:blipFill>
        <p:spPr bwMode="auto">
          <a:xfrm>
            <a:off x="528034" y="4466285"/>
            <a:ext cx="2500313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:\BAPS\fastpulser\DSRD\第一版电路实验\161008_173132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7"/>
          <a:stretch>
            <a:fillRect/>
          </a:stretch>
        </p:blipFill>
        <p:spPr bwMode="auto">
          <a:xfrm>
            <a:off x="3355465" y="4466285"/>
            <a:ext cx="2613373" cy="19113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881" y="4488511"/>
            <a:ext cx="2623345" cy="18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084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Vacuum technique</a:t>
            </a:r>
          </a:p>
          <a:p>
            <a:pPr lvl="1"/>
            <a:r>
              <a:rPr lang="en-US" altLang="zh-CN" dirty="0"/>
              <a:t>NEG coating device</a:t>
            </a:r>
          </a:p>
          <a:p>
            <a:pPr marL="457200" lvl="1" indent="0">
              <a:buNone/>
            </a:pPr>
            <a:r>
              <a:rPr lang="en-US" altLang="zh-CN" dirty="0"/>
              <a:t>   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Photon absorber 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6"/>
          <p:cNvPicPr>
            <a:picLocks noChangeAspect="1"/>
          </p:cNvPicPr>
          <p:nvPr/>
        </p:nvPicPr>
        <p:blipFill rotWithShape="1">
          <a:blip r:embed="rId3" cstate="print"/>
          <a:srcRect t="29282" b="38735"/>
          <a:stretch/>
        </p:blipFill>
        <p:spPr bwMode="auto">
          <a:xfrm>
            <a:off x="126812" y="2100454"/>
            <a:ext cx="4329277" cy="162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708" y="1128118"/>
            <a:ext cx="1752600" cy="284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3497141"/>
              </p:ext>
            </p:extLst>
          </p:nvPr>
        </p:nvGraphicFramePr>
        <p:xfrm>
          <a:off x="6181859" y="1128118"/>
          <a:ext cx="2962141" cy="2855986"/>
        </p:xfrm>
        <a:graphic>
          <a:graphicData uri="http://schemas.openxmlformats.org/presentationml/2006/ole">
            <p:oleObj spid="_x0000_s1068" name="BMP 图像" r:id="rId5" imgW="5619048" imgH="5420482" progId="PBrush">
              <p:embed/>
            </p:oleObj>
          </a:graphicData>
        </a:graphic>
      </p:graphicFrame>
      <p:pic>
        <p:nvPicPr>
          <p:cNvPr id="7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440" y="4401905"/>
            <a:ext cx="4632007" cy="224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988" y="4347518"/>
            <a:ext cx="1627187" cy="23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26331020"/>
              </p:ext>
            </p:extLst>
          </p:nvPr>
        </p:nvGraphicFramePr>
        <p:xfrm>
          <a:off x="126812" y="4401905"/>
          <a:ext cx="1778794" cy="2235511"/>
        </p:xfrm>
        <a:graphic>
          <a:graphicData uri="http://schemas.openxmlformats.org/presentationml/2006/ole">
            <p:oleObj spid="_x0000_s1069" name="BMP 图像" r:id="rId8" imgW="5630061" imgH="7085714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602016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zh-CN" dirty="0"/>
              <a:t> </a:t>
            </a:r>
            <a:r>
              <a:rPr lang="en-US" altLang="zh-CN" dirty="0" smtClean="0"/>
              <a:t>HEPS </a:t>
            </a:r>
            <a:r>
              <a:rPr lang="en-US" altLang="zh-CN" dirty="0"/>
              <a:t>m</a:t>
            </a:r>
            <a:r>
              <a:rPr lang="en-US" altLang="zh-CN" dirty="0" smtClean="0"/>
              <a:t>ilestones</a:t>
            </a:r>
            <a:endParaRPr lang="en-US" altLang="zh-CN" dirty="0"/>
          </a:p>
          <a:p>
            <a:pPr lvl="1">
              <a:spcBef>
                <a:spcPts val="1200"/>
              </a:spcBef>
            </a:pPr>
            <a:r>
              <a:rPr lang="en-US" altLang="zh-CN" dirty="0"/>
              <a:t>02/2017, CD0 completed &amp; submitted to CAS</a:t>
            </a:r>
            <a:endParaRPr lang="zh-CN" altLang="en-US" dirty="0"/>
          </a:p>
          <a:p>
            <a:pPr lvl="1">
              <a:spcBef>
                <a:spcPts val="1200"/>
              </a:spcBef>
            </a:pPr>
            <a:r>
              <a:rPr lang="en-US" altLang="zh-CN" dirty="0"/>
              <a:t>03/2017, internal review of CD0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06/2017, CD1 study started</a:t>
            </a:r>
            <a:endParaRPr lang="zh-CN" altLang="en-US" dirty="0"/>
          </a:p>
          <a:p>
            <a:pPr lvl="1">
              <a:spcBef>
                <a:spcPts val="1200"/>
              </a:spcBef>
            </a:pPr>
            <a:r>
              <a:rPr lang="en-US" altLang="zh-CN" dirty="0"/>
              <a:t>26/06/2017, national review of CD0</a:t>
            </a:r>
          </a:p>
          <a:p>
            <a:pPr lvl="1">
              <a:spcBef>
                <a:spcPts val="1200"/>
              </a:spcBef>
            </a:pPr>
            <a:r>
              <a:rPr lang="en-US" altLang="zh-CN" dirty="0">
                <a:solidFill>
                  <a:srgbClr val="002060"/>
                </a:solidFill>
              </a:rPr>
              <a:t>12/2017, CD0 approved, project officially approved</a:t>
            </a:r>
          </a:p>
          <a:p>
            <a:pPr lvl="1">
              <a:spcBef>
                <a:spcPts val="1200"/>
              </a:spcBef>
            </a:pPr>
            <a:r>
              <a:rPr lang="en-US" altLang="zh-CN" dirty="0">
                <a:solidFill>
                  <a:srgbClr val="002060"/>
                </a:solidFill>
              </a:rPr>
              <a:t>06/2018, national review of CD1</a:t>
            </a:r>
          </a:p>
          <a:p>
            <a:pPr lvl="1">
              <a:spcBef>
                <a:spcPts val="1200"/>
              </a:spcBef>
            </a:pPr>
            <a:r>
              <a:rPr lang="en-US" altLang="zh-CN" dirty="0">
                <a:solidFill>
                  <a:srgbClr val="00B050"/>
                </a:solidFill>
              </a:rPr>
              <a:t>10/2018, national review of CD2</a:t>
            </a:r>
          </a:p>
          <a:p>
            <a:pPr lvl="1">
              <a:spcBef>
                <a:spcPts val="1200"/>
              </a:spcBef>
            </a:pPr>
            <a:r>
              <a:rPr lang="en-US" altLang="zh-CN" dirty="0">
                <a:solidFill>
                  <a:srgbClr val="00B050"/>
                </a:solidFill>
              </a:rPr>
              <a:t>12/2018, project construction starts, </a:t>
            </a:r>
            <a:r>
              <a:rPr lang="en-US" altLang="zh-CN" dirty="0" smtClean="0">
                <a:solidFill>
                  <a:srgbClr val="00B050"/>
                </a:solidFill>
              </a:rPr>
              <a:t>will be </a:t>
            </a:r>
            <a:r>
              <a:rPr lang="en-US" altLang="zh-CN" dirty="0">
                <a:solidFill>
                  <a:srgbClr val="00B050"/>
                </a:solidFill>
              </a:rPr>
              <a:t>completed in 6.5 years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 Project progress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19231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80920" y="806144"/>
            <a:ext cx="8863080" cy="3817369"/>
          </a:xfrm>
        </p:spPr>
        <p:txBody>
          <a:bodyPr/>
          <a:lstStyle/>
          <a:p>
            <a:r>
              <a:rPr lang="en-US" altLang="zh-CN" dirty="0"/>
              <a:t>Linear lattice design</a:t>
            </a:r>
          </a:p>
          <a:p>
            <a:pPr lvl="1"/>
            <a:r>
              <a:rPr lang="en-US" altLang="zh-CN" dirty="0" smtClean="0"/>
              <a:t>Find </a:t>
            </a:r>
            <a:r>
              <a:rPr lang="en-US" altLang="zh-CN" dirty="0"/>
              <a:t>an optimized </a:t>
            </a:r>
            <a:r>
              <a:rPr lang="en-US" altLang="zh-CN" dirty="0" smtClean="0"/>
              <a:t>quasi-DLSR </a:t>
            </a:r>
            <a:r>
              <a:rPr lang="en-US" altLang="zh-CN" dirty="0"/>
              <a:t>design for the HEPS storage ring. </a:t>
            </a:r>
          </a:p>
          <a:p>
            <a:pPr lvl="2"/>
            <a:r>
              <a:rPr lang="en-US" altLang="zh-CN" dirty="0" smtClean="0"/>
              <a:t>compromise </a:t>
            </a:r>
            <a:r>
              <a:rPr lang="en-US" altLang="zh-CN" dirty="0"/>
              <a:t>between Chinese technology level and innovations (e.g., way to get the lowest emittance)</a:t>
            </a:r>
          </a:p>
          <a:p>
            <a:pPr lvl="2"/>
            <a:r>
              <a:rPr lang="en-US" altLang="zh-CN" dirty="0"/>
              <a:t>compromise between user requirements and accelerator </a:t>
            </a:r>
            <a:r>
              <a:rPr lang="en-US" altLang="zh-CN" dirty="0" smtClean="0"/>
              <a:t>performance</a:t>
            </a:r>
          </a:p>
          <a:p>
            <a:pPr lvl="1">
              <a:spcBef>
                <a:spcPts val="0"/>
              </a:spcBef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The AP design of HEPS main </a:t>
            </a:r>
            <a:endParaRPr lang="en-US" altLang="zh-CN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ring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was reviewed by the </a:t>
            </a:r>
            <a:endParaRPr lang="en-US" altLang="zh-CN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International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Review Committee </a:t>
            </a:r>
            <a:endParaRPr lang="en-US" altLang="zh-CN" b="1" dirty="0" smtClean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  in 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May 2018.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lvl="1">
              <a:spcBef>
                <a:spcPts val="0"/>
              </a:spcBef>
            </a:pPr>
            <a:endParaRPr lang="en-US" altLang="zh-CN" dirty="0">
              <a:latin typeface="+mn-lt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Accelerator Physics of Storage </a:t>
            </a:r>
            <a:r>
              <a:rPr lang="en-US" altLang="zh-CN" dirty="0"/>
              <a:t>R</a:t>
            </a:r>
            <a:r>
              <a:rPr lang="en-US" altLang="zh-CN" dirty="0" smtClean="0"/>
              <a:t>ing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10" y="2613520"/>
            <a:ext cx="4475590" cy="4406355"/>
          </a:xfrm>
          <a:prstGeom prst="rect">
            <a:avLst/>
          </a:prstGeom>
        </p:spPr>
      </p:pic>
      <p:pic>
        <p:nvPicPr>
          <p:cNvPr id="6" name="图片 5" descr="D:\atzip\BAPS\BAPS_new\Xu_ESRF_20150511\20150511_7_result\60pm_case_halfinteger_test\orbit_effect\similar_analysis_for_59pm_lattice\New Folder\layout_optics_slicing_59p4pm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3" r="8472"/>
          <a:stretch/>
        </p:blipFill>
        <p:spPr bwMode="auto">
          <a:xfrm>
            <a:off x="0" y="4224270"/>
            <a:ext cx="4668410" cy="2590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19957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965916"/>
            <a:ext cx="4471384" cy="5352998"/>
          </a:xfrm>
        </p:spPr>
        <p:txBody>
          <a:bodyPr/>
          <a:lstStyle/>
          <a:p>
            <a:r>
              <a:rPr lang="en-US" altLang="zh-CN" dirty="0"/>
              <a:t>Dynamic aperture </a:t>
            </a:r>
            <a:r>
              <a:rPr lang="en-US" altLang="zh-CN" dirty="0" smtClean="0"/>
              <a:t>study</a:t>
            </a:r>
          </a:p>
          <a:p>
            <a:pPr lvl="1"/>
            <a:r>
              <a:rPr lang="en-US" altLang="zh-CN" dirty="0"/>
              <a:t>Nonlinear optimization w/ 4 families of multipoles </a:t>
            </a:r>
            <a:endParaRPr lang="en-US" altLang="zh-CN" dirty="0" smtClean="0"/>
          </a:p>
          <a:p>
            <a:pPr lvl="2"/>
            <a:r>
              <a:rPr lang="en-US" altLang="zh-CN" sz="1800" dirty="0" smtClean="0"/>
              <a:t>Effective </a:t>
            </a:r>
            <a:r>
              <a:rPr lang="en-US" altLang="zh-CN" sz="1800" dirty="0"/>
              <a:t>on-momentum DA: ~</a:t>
            </a:r>
            <a:r>
              <a:rPr lang="en-US" altLang="zh-CN" sz="1800" dirty="0" smtClean="0"/>
              <a:t>2.5 mm </a:t>
            </a:r>
            <a:r>
              <a:rPr lang="en-US" altLang="zh-CN" sz="1800" dirty="0"/>
              <a:t>in x </a:t>
            </a:r>
            <a:r>
              <a:rPr lang="en-US" altLang="zh-CN" sz="1800" dirty="0" smtClean="0"/>
              <a:t>and 3.5 </a:t>
            </a:r>
            <a:r>
              <a:rPr lang="en-US" altLang="zh-CN" sz="1800" dirty="0"/>
              <a:t>mm in y; </a:t>
            </a:r>
          </a:p>
          <a:p>
            <a:pPr lvl="2"/>
            <a:r>
              <a:rPr lang="en-US" altLang="zh-CN" sz="1800" dirty="0"/>
              <a:t>effective MA: ~3%.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D:\work\BAPS_design\lattice_design\1300mcircumference_201406\xug_20150511\linear opitcs MOGA\DA_tune_scan_based_baseline_lattice\NSGA_II_original_lattice_1_analyze\15_10_FMA\59pm_scan\DA_MA_59p4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185" y="2717909"/>
            <a:ext cx="4684359" cy="21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D:\atzip\BAPS\BAPS_new\Xu_ESRF_20150511\20150511_7_result\60pm_case_halfinteger_test\orbit_effect\similar_analysis_for_59pm_lattice\New Folder\chromatic_curve_59p4p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808" y="4971245"/>
            <a:ext cx="1945646" cy="164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6454" y="4971244"/>
            <a:ext cx="3785473" cy="1886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内容占位符 1"/>
          <p:cNvSpPr txBox="1">
            <a:spLocks/>
          </p:cNvSpPr>
          <p:nvPr/>
        </p:nvSpPr>
        <p:spPr>
          <a:xfrm>
            <a:off x="4773505" y="1028163"/>
            <a:ext cx="4471384" cy="5352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2400" b="1" kern="1200">
                <a:solidFill>
                  <a:srgbClr val="071F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Error tolerance study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zh-CN" dirty="0" smtClean="0"/>
              <a:t>Alignment </a:t>
            </a:r>
            <a:r>
              <a:rPr lang="en-US" altLang="zh-CN" dirty="0"/>
              <a:t>error is dominant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zh-CN" dirty="0"/>
              <a:t>Dispersion in vertical and coupling should be controlled by correcting with skew quads</a:t>
            </a:r>
          </a:p>
          <a:p>
            <a:endParaRPr lang="zh-CN" altLang="en-US" dirty="0"/>
          </a:p>
        </p:txBody>
      </p:sp>
      <p:pic>
        <p:nvPicPr>
          <p:cNvPr id="8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5609" y="3059290"/>
            <a:ext cx="2956978" cy="176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1927" y="5048894"/>
            <a:ext cx="2880660" cy="172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7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46795" y="888642"/>
            <a:ext cx="4631267" cy="565382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On-axis transverse injection (swap-out)</a:t>
            </a:r>
          </a:p>
          <a:p>
            <a:pPr lvl="1"/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full</a:t>
            </a:r>
            <a:r>
              <a:rPr lang="zh-CN" altLang="en-US" sz="1800" dirty="0"/>
              <a:t> </a:t>
            </a:r>
            <a:r>
              <a:rPr lang="en-US" altLang="zh-CN" sz="1800" dirty="0"/>
              <a:t>charge</a:t>
            </a:r>
            <a:r>
              <a:rPr lang="zh-CN" altLang="en-US" sz="1800" dirty="0"/>
              <a:t> </a:t>
            </a:r>
            <a:r>
              <a:rPr lang="en-US" altLang="zh-CN" sz="1800" dirty="0"/>
              <a:t>injector</a:t>
            </a:r>
            <a:r>
              <a:rPr lang="zh-CN" altLang="en-US" sz="1800" dirty="0"/>
              <a:t> </a:t>
            </a:r>
            <a:r>
              <a:rPr lang="en-US" altLang="zh-CN" sz="1800" dirty="0"/>
              <a:t>to</a:t>
            </a:r>
            <a:r>
              <a:rPr lang="zh-CN" altLang="en-US" sz="1800" dirty="0"/>
              <a:t> </a:t>
            </a:r>
            <a:r>
              <a:rPr lang="en-US" altLang="zh-CN" sz="1800" dirty="0"/>
              <a:t>replace</a:t>
            </a:r>
            <a:r>
              <a:rPr lang="zh-CN" altLang="en-US" sz="1800" dirty="0"/>
              <a:t> </a:t>
            </a:r>
            <a:r>
              <a:rPr lang="en-US" altLang="zh-CN" sz="1800" dirty="0"/>
              <a:t>stored</a:t>
            </a:r>
            <a:r>
              <a:rPr lang="zh-CN" altLang="en-US" sz="1800" dirty="0"/>
              <a:t> </a:t>
            </a:r>
            <a:r>
              <a:rPr lang="en-US" altLang="zh-CN" sz="1800" dirty="0"/>
              <a:t>bunches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storage</a:t>
            </a:r>
            <a:r>
              <a:rPr lang="zh-CN" altLang="en-US" sz="1800" dirty="0"/>
              <a:t> </a:t>
            </a:r>
            <a:r>
              <a:rPr lang="en-US" altLang="zh-CN" sz="1800" dirty="0"/>
              <a:t>ring,</a:t>
            </a:r>
            <a:endParaRPr lang="zh-CN" altLang="en-US" sz="1800" dirty="0"/>
          </a:p>
          <a:p>
            <a:pPr lvl="1"/>
            <a:r>
              <a:rPr lang="en-US" altLang="zh-CN" sz="1800" dirty="0"/>
              <a:t>I</a:t>
            </a:r>
            <a:r>
              <a:rPr lang="en-US" altLang="zh-CN" sz="1800" dirty="0" smtClean="0"/>
              <a:t>n</a:t>
            </a:r>
            <a:r>
              <a:rPr lang="zh-CN" altLang="en-US" sz="1800" dirty="0" smtClean="0"/>
              <a:t> </a:t>
            </a:r>
            <a:r>
              <a:rPr lang="en-US" altLang="zh-CN" sz="1800" dirty="0"/>
              <a:t>particular,</a:t>
            </a:r>
            <a:r>
              <a:rPr lang="zh-CN" altLang="en-US" sz="1800" dirty="0"/>
              <a:t> </a:t>
            </a:r>
            <a:r>
              <a:rPr lang="en-US" altLang="zh-CN" sz="1800" dirty="0"/>
              <a:t>HEPS</a:t>
            </a:r>
            <a:r>
              <a:rPr lang="zh-CN" altLang="en-US" sz="1800" dirty="0"/>
              <a:t> </a:t>
            </a:r>
            <a:r>
              <a:rPr lang="en-US" altLang="zh-CN" sz="1800" dirty="0"/>
              <a:t>timing</a:t>
            </a:r>
            <a:r>
              <a:rPr lang="zh-CN" altLang="en-US" sz="1800" dirty="0"/>
              <a:t> </a:t>
            </a:r>
            <a:r>
              <a:rPr lang="en-US" altLang="zh-CN" sz="1800" dirty="0"/>
              <a:t>mode</a:t>
            </a:r>
            <a:r>
              <a:rPr lang="zh-CN" altLang="en-US" sz="1800" dirty="0"/>
              <a:t> </a:t>
            </a:r>
            <a:r>
              <a:rPr lang="en-US" altLang="zh-CN" sz="1800" dirty="0"/>
              <a:t>requires</a:t>
            </a:r>
            <a:r>
              <a:rPr lang="zh-CN" altLang="en-US" sz="1800" dirty="0"/>
              <a:t> </a:t>
            </a:r>
            <a:r>
              <a:rPr lang="en-US" altLang="zh-CN" sz="1800" dirty="0"/>
              <a:t>a</a:t>
            </a:r>
            <a:r>
              <a:rPr lang="zh-CN" altLang="en-US" sz="1800" dirty="0"/>
              <a:t> </a:t>
            </a:r>
            <a:r>
              <a:rPr lang="en-US" altLang="zh-CN" sz="1800" dirty="0"/>
              <a:t>bunch</a:t>
            </a:r>
            <a:r>
              <a:rPr lang="zh-CN" altLang="en-US" sz="1800" dirty="0"/>
              <a:t> </a:t>
            </a:r>
            <a:r>
              <a:rPr lang="en-US" altLang="zh-CN" sz="1800" dirty="0"/>
              <a:t>charge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~15</a:t>
            </a:r>
            <a:r>
              <a:rPr lang="zh-CN" altLang="en-US" sz="1800" dirty="0"/>
              <a:t> </a:t>
            </a:r>
            <a:r>
              <a:rPr lang="en-US" altLang="zh-CN" sz="1800" dirty="0" err="1"/>
              <a:t>nC</a:t>
            </a:r>
            <a:r>
              <a:rPr lang="en-US" altLang="zh-CN" sz="1800" dirty="0"/>
              <a:t>,</a:t>
            </a:r>
            <a:r>
              <a:rPr lang="zh-CN" altLang="en-US" sz="1800" dirty="0"/>
              <a:t> </a:t>
            </a:r>
            <a:r>
              <a:rPr lang="en-US" altLang="zh-CN" sz="1800" dirty="0"/>
              <a:t>generation</a:t>
            </a:r>
            <a:r>
              <a:rPr lang="zh-CN" altLang="en-US" sz="1800" dirty="0"/>
              <a:t> </a:t>
            </a:r>
            <a:r>
              <a:rPr lang="en-US" altLang="zh-CN" sz="1800" dirty="0"/>
              <a:t>and</a:t>
            </a:r>
            <a:r>
              <a:rPr lang="zh-CN" altLang="en-US" sz="1800" dirty="0"/>
              <a:t> </a:t>
            </a:r>
            <a:r>
              <a:rPr lang="en-US" altLang="zh-CN" sz="1800" dirty="0"/>
              <a:t>acceleration</a:t>
            </a:r>
            <a:r>
              <a:rPr lang="zh-CN" altLang="en-US" sz="1800" dirty="0"/>
              <a:t> </a:t>
            </a:r>
            <a:r>
              <a:rPr lang="en-US" altLang="zh-CN" sz="1800" dirty="0"/>
              <a:t>of</a:t>
            </a:r>
            <a:r>
              <a:rPr lang="zh-CN" altLang="en-US" sz="1800" dirty="0"/>
              <a:t> </a:t>
            </a:r>
            <a:r>
              <a:rPr lang="en-US" altLang="zh-CN" sz="1800" dirty="0"/>
              <a:t>such</a:t>
            </a:r>
            <a:r>
              <a:rPr lang="zh-CN" altLang="en-US" sz="1800" dirty="0"/>
              <a:t> </a:t>
            </a:r>
            <a:r>
              <a:rPr lang="en-US" altLang="zh-CN" sz="1800" dirty="0"/>
              <a:t>high</a:t>
            </a:r>
            <a:r>
              <a:rPr lang="zh-CN" altLang="en-US" sz="1800" dirty="0"/>
              <a:t> </a:t>
            </a:r>
            <a:r>
              <a:rPr lang="en-US" altLang="zh-CN" sz="1800" dirty="0"/>
              <a:t>charge</a:t>
            </a:r>
            <a:r>
              <a:rPr lang="zh-CN" altLang="en-US" sz="1800" dirty="0"/>
              <a:t> </a:t>
            </a:r>
            <a:r>
              <a:rPr lang="en-US" altLang="zh-CN" sz="1800" dirty="0"/>
              <a:t>bunches</a:t>
            </a:r>
            <a:r>
              <a:rPr lang="zh-CN" altLang="en-US" sz="1800" dirty="0"/>
              <a:t> </a:t>
            </a:r>
            <a:r>
              <a:rPr lang="en-US" altLang="zh-CN" sz="1800" dirty="0"/>
              <a:t>is</a:t>
            </a:r>
            <a:r>
              <a:rPr lang="zh-CN" altLang="en-US" sz="1800" dirty="0"/>
              <a:t> </a:t>
            </a:r>
            <a:r>
              <a:rPr lang="en-US" altLang="zh-CN" sz="1800" dirty="0"/>
              <a:t>nontrivial</a:t>
            </a:r>
            <a:r>
              <a:rPr lang="en-US" altLang="zh-CN" sz="1800" dirty="0" smtClean="0"/>
              <a:t>.</a:t>
            </a:r>
          </a:p>
          <a:p>
            <a:pPr lvl="1"/>
            <a:endParaRPr lang="en-US" altLang="zh-CN" sz="1800" dirty="0"/>
          </a:p>
          <a:p>
            <a:r>
              <a:rPr lang="en-US" altLang="zh-CN" sz="2000" dirty="0"/>
              <a:t>On-axis longitudinal injection (accumulation)</a:t>
            </a:r>
          </a:p>
          <a:p>
            <a:pPr lvl="1"/>
            <a:r>
              <a:rPr lang="en-US" altLang="zh-CN" sz="1800" dirty="0"/>
              <a:t>Generation of </a:t>
            </a:r>
            <a:r>
              <a:rPr lang="en-US" altLang="zh-CN" sz="1800" dirty="0" smtClean="0"/>
              <a:t>an </a:t>
            </a:r>
            <a:r>
              <a:rPr lang="en-US" altLang="zh-CN" sz="1800" dirty="0"/>
              <a:t>RF acceptance region </a:t>
            </a:r>
            <a:r>
              <a:rPr lang="en-US" altLang="zh-CN" sz="1800" dirty="0" smtClean="0"/>
              <a:t>which gives large enough temporal separation between injected </a:t>
            </a:r>
            <a:r>
              <a:rPr lang="en-US" altLang="zh-CN" sz="1800" dirty="0"/>
              <a:t>and stored </a:t>
            </a:r>
            <a:r>
              <a:rPr lang="en-US" altLang="zh-CN" sz="1800" dirty="0" smtClean="0"/>
              <a:t>bunch, </a:t>
            </a:r>
            <a:r>
              <a:rPr lang="en-US" altLang="zh-CN" sz="1800" dirty="0"/>
              <a:t>so as to accommodate the kicker pulse. </a:t>
            </a:r>
          </a:p>
          <a:p>
            <a:pPr marL="0" indent="0">
              <a:buNone/>
            </a:pPr>
            <a:endParaRPr lang="en-US" altLang="zh-CN" sz="2200" dirty="0" smtClean="0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Injection </a:t>
            </a:r>
            <a:r>
              <a:rPr lang="en-US" altLang="zh-CN" sz="2400" dirty="0" smtClean="0"/>
              <a:t>Design </a:t>
            </a:r>
            <a:r>
              <a:rPr lang="en-US" altLang="zh-CN" sz="2400" dirty="0"/>
              <a:t>– </a:t>
            </a:r>
            <a:r>
              <a:rPr lang="en-US" altLang="zh-CN" sz="2400" dirty="0" smtClean="0"/>
              <a:t>On-Axis Injection </a:t>
            </a:r>
            <a:r>
              <a:rPr lang="en-US" altLang="zh-CN" sz="2400" dirty="0"/>
              <a:t>S</a:t>
            </a:r>
            <a:r>
              <a:rPr lang="en-US" altLang="zh-CN" sz="2400" dirty="0" smtClean="0"/>
              <a:t>chemes</a:t>
            </a:r>
            <a:endParaRPr lang="zh-CN" altLang="en-US" sz="2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7641" y="2233069"/>
            <a:ext cx="4347409" cy="1482485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2708" y="5469014"/>
            <a:ext cx="4539952" cy="1127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30" y="824247"/>
            <a:ext cx="3010148" cy="160541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50188" y="1371746"/>
            <a:ext cx="131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swap-out</a:t>
            </a:r>
            <a:endParaRPr lang="en-US" dirty="0"/>
          </a:p>
        </p:txBody>
      </p:sp>
      <p:sp>
        <p:nvSpPr>
          <p:cNvPr id="8" name="TextBox 15"/>
          <p:cNvSpPr txBox="1"/>
          <p:nvPr/>
        </p:nvSpPr>
        <p:spPr>
          <a:xfrm>
            <a:off x="6818545" y="824247"/>
            <a:ext cx="19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228" y="3603118"/>
            <a:ext cx="3311943" cy="176637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5489775" y="40857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longitudinal injection</a:t>
            </a:r>
            <a:endParaRPr lang="en-US"/>
          </a:p>
        </p:txBody>
      </p:sp>
      <p:sp>
        <p:nvSpPr>
          <p:cNvPr id="11" name="TextBox 16"/>
          <p:cNvSpPr txBox="1"/>
          <p:nvPr/>
        </p:nvSpPr>
        <p:spPr>
          <a:xfrm>
            <a:off x="7164978" y="3742728"/>
            <a:ext cx="191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injected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6223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3" name="流程图: 离页连接符 32"/>
          <p:cNvSpPr/>
          <p:nvPr/>
        </p:nvSpPr>
        <p:spPr>
          <a:xfrm>
            <a:off x="1217833" y="1694406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3600" b="1" kern="0" dirty="0" smtClean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1</a:t>
            </a:r>
            <a:endParaRPr lang="zh-CN" altLang="en-US" sz="3600" b="1" kern="0" dirty="0" smtClean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流程图: 离页连接符 33"/>
          <p:cNvSpPr/>
          <p:nvPr/>
        </p:nvSpPr>
        <p:spPr>
          <a:xfrm>
            <a:off x="1217833" y="2796157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2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127015" y="2274860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41" name="文本框 5"/>
          <p:cNvSpPr txBox="1"/>
          <p:nvPr/>
        </p:nvSpPr>
        <p:spPr>
          <a:xfrm>
            <a:off x="2328467" y="1668717"/>
            <a:ext cx="2718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Introduction </a:t>
            </a:r>
            <a:endParaRPr lang="en-US" altLang="zh-CN" sz="2800" dirty="0">
              <a:latin typeface="Arial Black" panose="020B0A04020102020204" pitchFamily="34" charset="0"/>
              <a:ea typeface="微软雅黑" panose="020B0503020204020204" charset="-122"/>
            </a:endParaRPr>
          </a:p>
        </p:txBody>
      </p:sp>
      <p:sp>
        <p:nvSpPr>
          <p:cNvPr id="42" name="文本框 43"/>
          <p:cNvSpPr txBox="1"/>
          <p:nvPr/>
        </p:nvSpPr>
        <p:spPr>
          <a:xfrm>
            <a:off x="2328468" y="2770438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Key Technologies of HEPS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137406" y="3386688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0" name="流程图: 离页连接符 9"/>
          <p:cNvSpPr/>
          <p:nvPr/>
        </p:nvSpPr>
        <p:spPr>
          <a:xfrm>
            <a:off x="1245719" y="3957227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1" name="文本框 43"/>
          <p:cNvSpPr txBox="1"/>
          <p:nvPr/>
        </p:nvSpPr>
        <p:spPr>
          <a:xfrm>
            <a:off x="2356354" y="3931508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Project Progress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165292" y="4547758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  <p:sp>
        <p:nvSpPr>
          <p:cNvPr id="13" name="流程图: 离页连接符 12"/>
          <p:cNvSpPr/>
          <p:nvPr/>
        </p:nvSpPr>
        <p:spPr>
          <a:xfrm>
            <a:off x="1276199" y="5170331"/>
            <a:ext cx="769482" cy="720156"/>
          </a:xfrm>
          <a:prstGeom prst="flowChartOffpageConnector">
            <a:avLst/>
          </a:prstGeom>
          <a:solidFill>
            <a:srgbClr val="071F6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</a:rPr>
              <a:t>4</a:t>
            </a:r>
            <a:endParaRPr lang="zh-CN" altLang="en-US" sz="3600" b="1" kern="0" dirty="0">
              <a:solidFill>
                <a:prstClr val="white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4" name="文本框 43"/>
          <p:cNvSpPr txBox="1"/>
          <p:nvPr/>
        </p:nvSpPr>
        <p:spPr>
          <a:xfrm>
            <a:off x="2386834" y="5144612"/>
            <a:ext cx="536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Black" panose="020B0A04020102020204" pitchFamily="34" charset="0"/>
                <a:ea typeface="微软雅黑" panose="020B0503020204020204" charset="-122"/>
              </a:rPr>
              <a:t>Conclusion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2195772" y="5760862"/>
            <a:ext cx="5707731" cy="0"/>
          </a:xfrm>
          <a:prstGeom prst="line">
            <a:avLst/>
          </a:prstGeom>
          <a:noFill/>
          <a:ln w="12700" cap="flat" cmpd="sng" algn="ctr">
            <a:solidFill>
              <a:srgbClr val="31437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34272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1223" y="883417"/>
            <a:ext cx="7886700" cy="519079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 Microwave instability</a:t>
            </a:r>
          </a:p>
          <a:p>
            <a:pPr lvl="1"/>
            <a:r>
              <a:rPr lang="en-US" altLang="zh-CN" dirty="0"/>
              <a:t>Simulation studies </a:t>
            </a:r>
            <a:r>
              <a:rPr lang="en-US" altLang="zh-CN" dirty="0" smtClean="0"/>
              <a:t>show </a:t>
            </a:r>
            <a:r>
              <a:rPr lang="en-US" altLang="zh-CN" dirty="0"/>
              <a:t>that the threshold intensity is around 0.8 mA (3.5 </a:t>
            </a:r>
            <a:r>
              <a:rPr lang="en-US" altLang="zh-CN" dirty="0" err="1"/>
              <a:t>nC</a:t>
            </a:r>
            <a:r>
              <a:rPr lang="en-US" altLang="zh-CN" dirty="0"/>
              <a:t>) with harmonic cavity. Above threshold, turbulent distributions are observed</a:t>
            </a:r>
            <a:r>
              <a:rPr lang="en-US" altLang="zh-CN" dirty="0" smtClean="0"/>
              <a:t>.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endParaRPr lang="en-US" altLang="zh-CN" dirty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TMCI</a:t>
            </a:r>
          </a:p>
          <a:p>
            <a:pPr lvl="1">
              <a:spcBef>
                <a:spcPts val="0"/>
              </a:spcBef>
            </a:pPr>
            <a:r>
              <a:rPr lang="en-US" altLang="zh-CN" dirty="0"/>
              <a:t>For Gaussian </a:t>
            </a:r>
            <a:r>
              <a:rPr lang="en-US" altLang="zh-CN" dirty="0" smtClean="0"/>
              <a:t>bunches, </a:t>
            </a:r>
            <a:r>
              <a:rPr lang="en-US" altLang="zh-CN" dirty="0"/>
              <a:t>the instability is evaluated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dirty="0"/>
              <a:t>   with </a:t>
            </a:r>
            <a:r>
              <a:rPr lang="en-US" altLang="zh-CN" dirty="0" err="1"/>
              <a:t>e</a:t>
            </a:r>
            <a:r>
              <a:rPr lang="en-US" altLang="zh-CN" dirty="0" err="1" smtClean="0"/>
              <a:t>igenmode</a:t>
            </a:r>
            <a:r>
              <a:rPr lang="en-US" altLang="zh-CN" dirty="0" smtClean="0"/>
              <a:t> </a:t>
            </a:r>
            <a:r>
              <a:rPr lang="en-US" altLang="zh-CN" dirty="0"/>
              <a:t>a</a:t>
            </a:r>
            <a:r>
              <a:rPr lang="en-US" altLang="zh-CN" dirty="0" smtClean="0"/>
              <a:t>nalysis</a:t>
            </a:r>
            <a:r>
              <a:rPr lang="en-US" altLang="zh-CN" dirty="0"/>
              <a:t>. </a:t>
            </a:r>
          </a:p>
          <a:p>
            <a:pPr lvl="1">
              <a:spcBef>
                <a:spcPts val="0"/>
              </a:spcBef>
            </a:pPr>
            <a:r>
              <a:rPr lang="en-US" altLang="zh-CN" dirty="0"/>
              <a:t>The threshold bunch intensity </a:t>
            </a:r>
            <a:endParaRPr lang="en-US" altLang="zh-CN" dirty="0" smtClean="0"/>
          </a:p>
          <a:p>
            <a:pPr marL="457200" lvl="1" indent="0">
              <a:spcBef>
                <a:spcPts val="0"/>
              </a:spcBef>
              <a:buNone/>
            </a:pPr>
            <a:r>
              <a:rPr lang="en-US" altLang="zh-CN" dirty="0" smtClean="0"/>
              <a:t>    is </a:t>
            </a:r>
            <a:r>
              <a:rPr lang="en-US" altLang="zh-CN" dirty="0"/>
              <a:t>~0.1 mA with </a:t>
            </a:r>
            <a:r>
              <a:rPr lang="en-US" altLang="zh-CN" i="1" dirty="0"/>
              <a:t>ξ</a:t>
            </a:r>
            <a:r>
              <a:rPr lang="en-US" altLang="zh-CN" dirty="0"/>
              <a:t> = 0.</a:t>
            </a:r>
          </a:p>
          <a:p>
            <a:pPr lvl="1">
              <a:spcBef>
                <a:spcPts val="0"/>
              </a:spcBef>
            </a:pPr>
            <a:r>
              <a:rPr lang="en-US" altLang="zh-CN" dirty="0"/>
              <a:t>P</a:t>
            </a:r>
            <a:r>
              <a:rPr lang="en-US" altLang="zh-CN" dirty="0" smtClean="0"/>
              <a:t>ositive </a:t>
            </a:r>
            <a:r>
              <a:rPr lang="en-US" altLang="zh-CN" dirty="0"/>
              <a:t>chromaticity is required.</a:t>
            </a:r>
          </a:p>
          <a:p>
            <a:endParaRPr lang="en-US" altLang="zh-CN" dirty="0"/>
          </a:p>
          <a:p>
            <a:pPr lvl="1"/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4699" y="182085"/>
            <a:ext cx="8270651" cy="582619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Collective Effects (e.g. single bunch instability)</a:t>
            </a:r>
            <a:endParaRPr lang="zh-CN" altLang="en-US" sz="2400" dirty="0"/>
          </a:p>
        </p:txBody>
      </p:sp>
      <p:pic>
        <p:nvPicPr>
          <p:cNvPr id="4" name="图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1510" y="2297225"/>
            <a:ext cx="2130765" cy="146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80003" y="2297225"/>
            <a:ext cx="2044102" cy="146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1834" y="2297225"/>
            <a:ext cx="2330184" cy="146163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66599" y="2720266"/>
            <a:ext cx="1632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bunch charge=15nC</a:t>
            </a:r>
            <a:endParaRPr kumimoji="1" lang="zh-CN" altLang="en-US" sz="1400" dirty="0"/>
          </a:p>
        </p:txBody>
      </p:sp>
      <p:pic>
        <p:nvPicPr>
          <p:cNvPr id="8" name="图片 7" descr="Macintosh HD:Users:wangn:Desktop:屏幕快照 2017-08-07 1.45.44 P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7752" y="4864892"/>
            <a:ext cx="3443217" cy="1898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8183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Linac</a:t>
            </a:r>
            <a:r>
              <a:rPr lang="en-US" altLang="zh-CN" dirty="0" smtClean="0"/>
              <a:t> design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Design of the HEPS Injector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395FF18-E66B-47AD-B73C-CE313E979F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38550"/>
            <a:ext cx="4771880" cy="247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82E7AC21-4E83-4672-8300-1ABADD010A82}"/>
              </a:ext>
            </a:extLst>
          </p:cNvPr>
          <p:cNvGrpSpPr/>
          <p:nvPr/>
        </p:nvGrpSpPr>
        <p:grpSpPr>
          <a:xfrm>
            <a:off x="97313" y="4495186"/>
            <a:ext cx="4674567" cy="2187419"/>
            <a:chOff x="-35035" y="4047805"/>
            <a:chExt cx="5840190" cy="2187419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A39E6880-D94D-45CF-9CFA-2745E725D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662" y="4047805"/>
              <a:ext cx="2802986" cy="19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47B383DE-85BE-480D-88EB-3A4F8CFD893F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" y="4047912"/>
              <a:ext cx="2879725" cy="197978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直接箭头连接符 13"/>
            <p:cNvCxnSpPr>
              <a:cxnSpLocks/>
            </p:cNvCxnSpPr>
            <p:nvPr/>
          </p:nvCxnSpPr>
          <p:spPr>
            <a:xfrm>
              <a:off x="1671131" y="4439260"/>
              <a:ext cx="150069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内容占位符 2"/>
            <p:cNvSpPr txBox="1">
              <a:spLocks/>
            </p:cNvSpPr>
            <p:nvPr/>
          </p:nvSpPr>
          <p:spPr bwMode="auto">
            <a:xfrm>
              <a:off x="-35035" y="5947224"/>
              <a:ext cx="2952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171450" indent="-171450" algn="l" rtl="0" eaLnBrk="1" fontAlgn="base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Wingdings" panose="05000000000000000000" pitchFamily="2" charset="2"/>
                <a:buChar char="p"/>
                <a:defRPr sz="2100" kern="1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514350" indent="-171450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857250" indent="-171450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微软雅黑" panose="020B0503020204020204" pitchFamily="34" charset="-122"/>
                <a:buChar char="–"/>
                <a:defRPr sz="15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010841" indent="-135731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10841" indent="-135731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lvl="1" indent="0" algn="ctr">
                <a:lnSpc>
                  <a:spcPct val="130000"/>
                </a:lnSpc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Bunch pulse structure at the </a:t>
              </a:r>
              <a:r>
                <a:rPr lang="en-US" altLang="zh-CN" sz="1400" dirty="0" err="1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linac</a:t>
              </a:r>
              <a:r>
                <a:rPr lang="en-US" altLang="zh-CN" sz="1400" dirty="0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 exit</a:t>
              </a:r>
              <a:endParaRPr lang="en-US" altLang="zh-CN" sz="1400" dirty="0">
                <a:solidFill>
                  <a:srgbClr val="0020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0" name="内容占位符 2">
              <a:extLst>
                <a:ext uri="{FF2B5EF4-FFF2-40B4-BE49-F238E27FC236}">
                  <a16:creationId xmlns="" xmlns:a16="http://schemas.microsoft.com/office/drawing/2014/main" id="{501654B7-67FA-4396-8F75-3E4233544E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817155" y="5947224"/>
              <a:ext cx="2988000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marL="171450" indent="-171450" algn="l" rtl="0" eaLnBrk="1" fontAlgn="base" hangingPunct="1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Wingdings" panose="05000000000000000000" pitchFamily="2" charset="2"/>
                <a:buChar char="p"/>
                <a:defRPr sz="2100" kern="1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514350" indent="-171450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sz="18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857250" indent="-171450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微软雅黑" panose="020B0503020204020204" pitchFamily="34" charset="-122"/>
                <a:buChar char="–"/>
                <a:defRPr sz="15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010841" indent="-135731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10841" indent="-135731" algn="l" rtl="0" eaLnBrk="1" fontAlgn="base" hangingPunct="1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350" lvl="1" indent="0" algn="ctr">
                <a:lnSpc>
                  <a:spcPct val="130000"/>
                </a:lnSpc>
                <a:buNone/>
              </a:pPr>
              <a:r>
                <a:rPr lang="en-US" altLang="zh-CN" sz="1400" dirty="0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Beam </a:t>
              </a:r>
              <a:r>
                <a:rPr lang="en-US" altLang="zh-CN" sz="1400" dirty="0" smtClean="0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spectra </a:t>
              </a:r>
              <a:r>
                <a:rPr lang="en-US" altLang="zh-CN" sz="1400" dirty="0">
                  <a:solidFill>
                    <a:srgbClr val="002060"/>
                  </a:solidFill>
                  <a:latin typeface="+mn-lt"/>
                  <a:ea typeface="华文细黑" panose="02010600040101010101" pitchFamily="2" charset="-122"/>
                </a:rPr>
                <a:t>for the central bunch</a:t>
              </a:r>
              <a:endParaRPr lang="en-US" altLang="zh-CN" sz="1400" dirty="0">
                <a:solidFill>
                  <a:srgbClr val="00206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6C328105-4C34-439A-839F-92A35A29F19E}"/>
              </a:ext>
            </a:extLst>
          </p:cNvPr>
          <p:cNvGrpSpPr/>
          <p:nvPr/>
        </p:nvGrpSpPr>
        <p:grpSpPr>
          <a:xfrm>
            <a:off x="4771880" y="869230"/>
            <a:ext cx="4245882" cy="3136100"/>
            <a:chOff x="5873871" y="955646"/>
            <a:chExt cx="5799672" cy="3843284"/>
          </a:xfrm>
        </p:grpSpPr>
        <p:grpSp>
          <p:nvGrpSpPr>
            <p:cNvPr id="12" name="组合 11">
              <a:extLst>
                <a:ext uri="{FF2B5EF4-FFF2-40B4-BE49-F238E27FC236}">
                  <a16:creationId xmlns="" xmlns:a16="http://schemas.microsoft.com/office/drawing/2014/main" id="{61766037-D81C-45F7-88FD-5AD378B57552}"/>
                </a:ext>
              </a:extLst>
            </p:cNvPr>
            <p:cNvGrpSpPr/>
            <p:nvPr/>
          </p:nvGrpSpPr>
          <p:grpSpPr>
            <a:xfrm>
              <a:off x="5884852" y="2269507"/>
              <a:ext cx="3791736" cy="2528711"/>
              <a:chOff x="5884852" y="2268795"/>
              <a:chExt cx="3791736" cy="2528711"/>
            </a:xfrm>
          </p:grpSpPr>
          <p:pic>
            <p:nvPicPr>
              <p:cNvPr id="17" name="图片 25"/>
              <p:cNvPicPr/>
              <p:nvPr/>
            </p:nvPicPr>
            <p:blipFill rotWithShape="1">
              <a:blip r:embed="rId5"/>
              <a:srcRect t="14919" b="4085"/>
              <a:stretch/>
            </p:blipFill>
            <p:spPr>
              <a:xfrm>
                <a:off x="5887459" y="3573506"/>
                <a:ext cx="2071111" cy="1224000"/>
              </a:xfrm>
              <a:prstGeom prst="rect">
                <a:avLst/>
              </a:prstGeom>
            </p:spPr>
          </p:pic>
          <p:pic>
            <p:nvPicPr>
              <p:cNvPr id="18" name="Picture 2">
                <a:extLst>
                  <a:ext uri="{FF2B5EF4-FFF2-40B4-BE49-F238E27FC236}">
                    <a16:creationId xmlns="" xmlns:a16="http://schemas.microsoft.com/office/drawing/2014/main" id="{400B55D7-0ADB-4716-B479-35755F8AE6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1397"/>
              <a:stretch/>
            </p:blipFill>
            <p:spPr bwMode="auto">
              <a:xfrm>
                <a:off x="5884852" y="2268795"/>
                <a:ext cx="2076324" cy="1224000"/>
              </a:xfrm>
              <a:prstGeom prst="rect">
                <a:avLst/>
              </a:prstGeom>
              <a:ln w="0" cap="sq" cmpd="sng" algn="ctr">
                <a:solidFill>
                  <a:srgbClr val="385D8A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57150" dist="50800" dir="2700000" algn="tl" rotWithShape="0">
                  <a:srgbClr val="000000">
                    <a:alpha val="50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3468A406-A9AB-42F8-8E17-CF0B0A1E9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32074" y="2268795"/>
                <a:ext cx="1544514" cy="1224000"/>
              </a:xfrm>
              <a:prstGeom prst="rect">
                <a:avLst/>
              </a:prstGeom>
            </p:spPr>
          </p:pic>
          <p:pic>
            <p:nvPicPr>
              <p:cNvPr id="20" name="Picture 4">
                <a:extLst>
                  <a:ext uri="{FF2B5EF4-FFF2-40B4-BE49-F238E27FC236}">
                    <a16:creationId xmlns="" xmlns:a16="http://schemas.microsoft.com/office/drawing/2014/main" id="{2E3547A2-B8A7-4710-A237-4130F54257EC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32131" y="3573506"/>
                <a:ext cx="1544400" cy="122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14" descr="50MW速调管">
              <a:extLst>
                <a:ext uri="{FF2B5EF4-FFF2-40B4-BE49-F238E27FC236}">
                  <a16:creationId xmlns="" xmlns:a16="http://schemas.microsoft.com/office/drawing/2014/main" id="{29F42EF1-C220-421A-933B-8F0FC3FD05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2078" y="2268795"/>
              <a:ext cx="1084770" cy="2530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="" xmlns:a16="http://schemas.microsoft.com/office/drawing/2014/main" id="{0F311771-0E79-4A6A-92D5-FBA5297978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873871" y="955646"/>
              <a:ext cx="2098286" cy="12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86F2E033-5BA8-4132-805B-10A158A8B422}"/>
                </a:ext>
              </a:extLst>
            </p:cNvPr>
            <p:cNvPicPr>
              <a:picLocks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31570" y="955646"/>
              <a:ext cx="1544400" cy="1224000"/>
            </a:xfrm>
            <a:prstGeom prst="rect">
              <a:avLst/>
            </a:prstGeom>
          </p:spPr>
        </p:pic>
        <p:pic>
          <p:nvPicPr>
            <p:cNvPr id="16" name="Picture 2">
              <a:extLst>
                <a:ext uri="{FF2B5EF4-FFF2-40B4-BE49-F238E27FC236}">
                  <a16:creationId xmlns="" xmlns:a16="http://schemas.microsoft.com/office/drawing/2014/main" id="{CE3F4066-F9AF-4D8E-8ABF-713FB212A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5383" y="955646"/>
              <a:ext cx="1838160" cy="12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内容占位符 2"/>
          <p:cNvSpPr txBox="1">
            <a:spLocks/>
          </p:cNvSpPr>
          <p:nvPr/>
        </p:nvSpPr>
        <p:spPr bwMode="auto">
          <a:xfrm>
            <a:off x="4697836" y="4084885"/>
            <a:ext cx="4132261" cy="15822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Wingdings" panose="05000000000000000000" pitchFamily="2" charset="2"/>
              <a:buChar char="p"/>
              <a:defRPr sz="21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8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微软雅黑" panose="020B0503020204020204" pitchFamily="34" charset="-122"/>
              <a:buChar char="–"/>
              <a:defRPr sz="1500" kern="120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10841" indent="-135731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dirty="0">
                <a:latin typeface="+mn-lt"/>
              </a:rPr>
              <a:t>Beam dynamics simulation &amp; optimization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dirty="0">
                <a:latin typeface="+mn-lt"/>
              </a:rPr>
              <a:t>Design/development of the key RF elements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dirty="0">
                <a:latin typeface="+mn-lt"/>
              </a:rPr>
              <a:t>R&amp;D on the solid-state based power source</a:t>
            </a:r>
          </a:p>
          <a:p>
            <a:pPr marL="361950" indent="-361950">
              <a:lnSpc>
                <a:spcPct val="100000"/>
              </a:lnSpc>
              <a:spcBef>
                <a:spcPts val="600"/>
              </a:spcBef>
            </a:pPr>
            <a:r>
              <a:rPr lang="en-US" altLang="zh-CN" dirty="0">
                <a:latin typeface="+mn-lt"/>
              </a:rPr>
              <a:t>Design </a:t>
            </a:r>
            <a:r>
              <a:rPr lang="en-US" altLang="zh-CN" dirty="0" smtClean="0">
                <a:latin typeface="+mn-lt"/>
              </a:rPr>
              <a:t>of </a:t>
            </a:r>
            <a:r>
              <a:rPr lang="en-US" altLang="zh-CN" dirty="0">
                <a:latin typeface="+mn-lt"/>
              </a:rPr>
              <a:t>the other </a:t>
            </a:r>
            <a:r>
              <a:rPr lang="en-US" altLang="zh-CN" dirty="0" err="1" smtClean="0">
                <a:latin typeface="+mn-lt"/>
              </a:rPr>
              <a:t>linac</a:t>
            </a:r>
            <a:r>
              <a:rPr lang="en-US" altLang="zh-CN" dirty="0" smtClean="0">
                <a:latin typeface="+mn-lt"/>
              </a:rPr>
              <a:t> systems </a:t>
            </a:r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04411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Design of the HEPS Booster</a:t>
            </a:r>
            <a:endParaRPr lang="zh-CN" altLang="en-US" dirty="0"/>
          </a:p>
        </p:txBody>
      </p:sp>
      <p:pic>
        <p:nvPicPr>
          <p:cNvPr id="4" name="图片 6146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33" r="4731"/>
          <a:stretch/>
        </p:blipFill>
        <p:spPr bwMode="auto">
          <a:xfrm>
            <a:off x="25708" y="3016326"/>
            <a:ext cx="1625104" cy="14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1634" y="862516"/>
            <a:ext cx="3442058" cy="2187638"/>
            <a:chOff x="201528" y="1016767"/>
            <a:chExt cx="5325214" cy="3129258"/>
          </a:xfrm>
        </p:grpSpPr>
        <p:pic>
          <p:nvPicPr>
            <p:cNvPr id="6" name="图片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201528" y="1016767"/>
              <a:ext cx="5325214" cy="28776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cxnSp>
          <p:nvCxnSpPr>
            <p:cNvPr id="7" name="直接连接符 6"/>
            <p:cNvCxnSpPr/>
            <p:nvPr/>
          </p:nvCxnSpPr>
          <p:spPr>
            <a:xfrm>
              <a:off x="4430806" y="3591901"/>
              <a:ext cx="6724" cy="3563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4972050" y="3591900"/>
              <a:ext cx="6724" cy="35634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4437530" y="3770073"/>
              <a:ext cx="53452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430805" y="3795632"/>
              <a:ext cx="1012286" cy="35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sym typeface="Symbol" panose="05050102010706020507" pitchFamily="18" charset="2"/>
                </a:rPr>
                <a:t></a:t>
              </a:r>
              <a:r>
                <a:rPr lang="en-US" altLang="zh-CN" sz="1200" dirty="0" smtClean="0">
                  <a:sym typeface="Symbol" panose="05050102010706020507" pitchFamily="18" charset="2"/>
                </a:rPr>
                <a:t>=</a:t>
              </a:r>
              <a:r>
                <a:rPr lang="el-GR" altLang="zh-CN" sz="1200" dirty="0" smtClean="0">
                  <a:sym typeface="Symbol" panose="05050102010706020507" pitchFamily="18" charset="2"/>
                </a:rPr>
                <a:t>π</a:t>
              </a:r>
              <a:r>
                <a:rPr lang="en-US" altLang="zh-CN" sz="1200" dirty="0" smtClean="0">
                  <a:sym typeface="Symbol" panose="05050102010706020507" pitchFamily="18" charset="2"/>
                </a:rPr>
                <a:t>/2</a:t>
              </a:r>
              <a:endParaRPr lang="zh-CN" altLang="en-US" sz="1200" dirty="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344108" y="6093382"/>
            <a:ext cx="2439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steady (up) and varying (down) errors on </a:t>
            </a:r>
          </a:p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tunes 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6146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t="3989" r="5407" b="665"/>
          <a:stretch/>
        </p:blipFill>
        <p:spPr bwMode="auto">
          <a:xfrm>
            <a:off x="1713459" y="3050154"/>
            <a:ext cx="1451697" cy="142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68"/>
          <a:stretch/>
        </p:blipFill>
        <p:spPr>
          <a:xfrm>
            <a:off x="3252587" y="802358"/>
            <a:ext cx="2713786" cy="175319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87" t="3946" r="37643"/>
          <a:stretch/>
        </p:blipFill>
        <p:spPr bwMode="auto">
          <a:xfrm>
            <a:off x="3232705" y="2748805"/>
            <a:ext cx="2301892" cy="17124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" name="图片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44"/>
          <a:stretch/>
        </p:blipFill>
        <p:spPr bwMode="auto">
          <a:xfrm>
            <a:off x="3271207" y="4607083"/>
            <a:ext cx="2431347" cy="160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62"/>
          <a:stretch/>
        </p:blipFill>
        <p:spPr bwMode="auto">
          <a:xfrm>
            <a:off x="5689877" y="2724176"/>
            <a:ext cx="3372489" cy="1570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9" t="3035" r="7480"/>
          <a:stretch/>
        </p:blipFill>
        <p:spPr bwMode="auto">
          <a:xfrm>
            <a:off x="204737" y="4626572"/>
            <a:ext cx="3060005" cy="1323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图片 1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3215" y="4729871"/>
            <a:ext cx="1554511" cy="1480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18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521" y="4700395"/>
            <a:ext cx="1737479" cy="142524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3387679" y="2481544"/>
            <a:ext cx="2646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bunch current limit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24912" y="2367401"/>
            <a:ext cx="3223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Orbit errors and correction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46" t="5591" r="7531" b="3085"/>
          <a:stretch/>
        </p:blipFill>
        <p:spPr>
          <a:xfrm>
            <a:off x="6037104" y="922027"/>
            <a:ext cx="2992725" cy="148317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92980" y="5929001"/>
            <a:ext cx="3136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and DA &amp; MA studies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59025" y="4147794"/>
            <a:ext cx="2934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ramping-induced </a:t>
            </a:r>
          </a:p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eddy current and its correction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62017" y="6121780"/>
            <a:ext cx="28600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acceptance at inj.</a:t>
            </a:r>
          </a:p>
          <a:p>
            <a:r>
              <a:rPr lang="en-US" altLang="zh-CN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(left) and ext. (right) energies</a:t>
            </a: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837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/>
              <a:t>Design of Key Booster Components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1101253" y="6343773"/>
            <a:ext cx="278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Designs of various magnets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69842" y="2294518"/>
            <a:ext cx="4186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 analysis  and prototypes of vacuum elements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6428" y="4594036"/>
            <a:ext cx="480906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rgbClr val="002060"/>
                </a:solidFill>
              </a:rPr>
              <a:t>Physics design of all  types of magnets is finished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rgbClr val="002060"/>
                </a:solidFill>
              </a:rPr>
              <a:t>Prototypes made, using air loading analysis and vacuum design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rgbClr val="002060"/>
                </a:solidFill>
              </a:rPr>
              <a:t>Magnet supports designed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dirty="0" smtClean="0">
                <a:solidFill>
                  <a:srgbClr val="002060"/>
                </a:solidFill>
              </a:rPr>
              <a:t>HOM of the planned RF cavity analyzed</a:t>
            </a:r>
          </a:p>
        </p:txBody>
      </p:sp>
      <p:pic>
        <p:nvPicPr>
          <p:cNvPr id="7" name="图片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6" y="968036"/>
            <a:ext cx="2245003" cy="154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86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" name="图片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051" y="2554794"/>
            <a:ext cx="1934681" cy="1779211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03" y="4566076"/>
            <a:ext cx="2125500" cy="1596729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2281669" y="4566076"/>
            <a:ext cx="2014760" cy="1596729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/>
          <a:stretch>
            <a:fillRect/>
          </a:stretch>
        </p:blipFill>
        <p:spPr>
          <a:xfrm>
            <a:off x="2254303" y="2554794"/>
            <a:ext cx="2042126" cy="1779211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2815" y="999299"/>
            <a:ext cx="2013613" cy="15100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37" t="1928" r="19412" b="1895"/>
          <a:stretch/>
        </p:blipFill>
        <p:spPr>
          <a:xfrm rot="5400000">
            <a:off x="7391656" y="666916"/>
            <a:ext cx="1283357" cy="2163578"/>
          </a:xfrm>
          <a:prstGeom prst="rect">
            <a:avLst/>
          </a:prstGeom>
        </p:spPr>
      </p:pic>
      <p:pic>
        <p:nvPicPr>
          <p:cNvPr id="17" name="图片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50104" y="2614479"/>
            <a:ext cx="2148533" cy="1719526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8533" y="2674804"/>
            <a:ext cx="2656963" cy="165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/>
          <p:cNvSpPr txBox="1"/>
          <p:nvPr/>
        </p:nvSpPr>
        <p:spPr>
          <a:xfrm>
            <a:off x="4565269" y="4277376"/>
            <a:ext cx="1668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 support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63261" y="4296355"/>
            <a:ext cx="254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 cavity used at booster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 descr="C:\Users\mzstc\Desktop\3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8352" y="1157666"/>
            <a:ext cx="2461862" cy="1232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6626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74102635"/>
              </p:ext>
            </p:extLst>
          </p:nvPr>
        </p:nvGraphicFramePr>
        <p:xfrm>
          <a:off x="628650" y="1128713"/>
          <a:ext cx="7886700" cy="468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918"/>
                <a:gridCol w="2484882"/>
                <a:gridCol w="2628900"/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Achieved</a:t>
                      </a:r>
                      <a:r>
                        <a:rPr lang="en-US" altLang="zh-CN" baseline="0" dirty="0" smtClean="0"/>
                        <a:t> in HEPS-TF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World-leading level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High gradient quad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B’ = 98 T/m@</a:t>
                      </a: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25 mm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B’ = 97.8</a:t>
                      </a:r>
                      <a:r>
                        <a:rPr lang="en-US" altLang="zh-CN" baseline="0" dirty="0" smtClean="0"/>
                        <a:t> T/m@</a:t>
                      </a: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26 mm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Longitudinal</a:t>
                      </a:r>
                      <a:r>
                        <a:rPr lang="en-US" altLang="zh-CN" baseline="0" dirty="0" smtClean="0"/>
                        <a:t> gradient dipole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Electronic</a:t>
                      </a:r>
                      <a:r>
                        <a:rPr lang="en-US" altLang="zh-CN" baseline="0" dirty="0" smtClean="0"/>
                        <a:t> magnet &amp;</a:t>
                      </a:r>
                    </a:p>
                    <a:p>
                      <a:r>
                        <a:rPr lang="en-US" altLang="zh-CN" baseline="0" dirty="0" smtClean="0"/>
                        <a:t>Permanent magnet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First electronic one</a:t>
                      </a:r>
                      <a:r>
                        <a:rPr lang="en-US" altLang="zh-CN" baseline="0" dirty="0" smtClean="0"/>
                        <a:t> in the world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Pumping speed w/</a:t>
                      </a:r>
                      <a:r>
                        <a:rPr lang="en-US" altLang="zh-CN" baseline="0" dirty="0" smtClean="0"/>
                        <a:t> NEG coating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0.62 L/s/cm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0.5</a:t>
                      </a:r>
                      <a:r>
                        <a:rPr lang="en-US" altLang="zh-CN" baseline="0" dirty="0" smtClean="0"/>
                        <a:t> – 0.66</a:t>
                      </a:r>
                      <a:r>
                        <a:rPr lang="en-US" altLang="zh-CN" dirty="0" smtClean="0"/>
                        <a:t> L/s/cm</a:t>
                      </a:r>
                      <a:r>
                        <a:rPr lang="en-US" altLang="zh-CN" baseline="30000" dirty="0" smtClean="0"/>
                        <a:t>2</a:t>
                      </a:r>
                      <a:endParaRPr lang="zh-CN" altLang="en-US" baseline="30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Moving</a:t>
                      </a:r>
                      <a:r>
                        <a:rPr lang="en-US" altLang="zh-CN" baseline="0" dirty="0" smtClean="0"/>
                        <a:t> resolution of auto-tuning magnet girder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  <a:endParaRPr lang="zh-CN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Measurement</a:t>
                      </a:r>
                      <a:r>
                        <a:rPr lang="en-US" altLang="zh-CN" baseline="0" dirty="0" smtClean="0"/>
                        <a:t> precision of vibrating wire alignment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±3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±5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Peak field of CPMU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0.98 T@5 mm 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 T@5 mm gap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Long-term stability of high precision power</a:t>
                      </a:r>
                      <a:r>
                        <a:rPr lang="en-US" altLang="zh-CN" baseline="0" dirty="0" smtClean="0"/>
                        <a:t> supply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7.75 ppm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10 ppm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Resolution</a:t>
                      </a:r>
                      <a:r>
                        <a:rPr lang="en-US" altLang="zh-CN" baseline="0" dirty="0" smtClean="0"/>
                        <a:t> of digital </a:t>
                      </a:r>
                      <a:r>
                        <a:rPr lang="en-US" altLang="zh-CN" dirty="0" smtClean="0"/>
                        <a:t>BPM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0.1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0.1 </a:t>
                      </a:r>
                      <a:r>
                        <a:rPr lang="el-GR" altLang="zh-CN" dirty="0" smtClean="0"/>
                        <a:t>μ</a:t>
                      </a:r>
                      <a:r>
                        <a:rPr lang="en-US" altLang="zh-CN" dirty="0" smtClean="0"/>
                        <a:t>m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000" dirty="0" smtClean="0"/>
              <a:t>Key Performance Benchmarks from HEPS-TF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600386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 Beamlines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234505" y="1172356"/>
          <a:ext cx="8731695" cy="4896652"/>
        </p:xfrm>
        <a:graphic>
          <a:graphicData uri="http://schemas.openxmlformats.org/drawingml/2006/table">
            <a:tbl>
              <a:tblPr/>
              <a:tblGrid>
                <a:gridCol w="882566"/>
                <a:gridCol w="5258329"/>
                <a:gridCol w="2590800"/>
              </a:tblGrid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Engineering Materials </a:t>
                      </a:r>
                      <a:r>
                        <a:rPr lang="en-US" altLang="zh-CN" sz="1400" b="1" kern="10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Beamline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8255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High</a:t>
                      </a:r>
                      <a:r>
                        <a:rPr lang="en-US" altLang="zh-CN" sz="1400" b="1" kern="100" baseline="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energy, low emittance</a:t>
                      </a:r>
                      <a:endParaRPr lang="en-US" altLang="zh-CN" sz="1400" b="1" kern="100" dirty="0" smtClean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2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CDI and XPCS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3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NRS and IXS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4</a:t>
                      </a:r>
                      <a:endParaRPr lang="zh-CN" sz="14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altLang="zh-CN" sz="1400" b="1" kern="100" dirty="0" err="1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Nano</a:t>
                      </a: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-probe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5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Time-resolved techniques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6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Hard </a:t>
                      </a:r>
                      <a:r>
                        <a:rPr lang="en-US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X-ray imaging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7</a:t>
                      </a:r>
                      <a:endParaRPr lang="zh-CN" sz="1400" b="1" kern="10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High-pressure</a:t>
                      </a:r>
                      <a:endParaRPr lang="zh-CN" sz="1400" b="1" kern="100" dirty="0">
                        <a:solidFill>
                          <a:srgbClr val="FF000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FF000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19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8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Protein crystallography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Large user</a:t>
                      </a:r>
                      <a:r>
                        <a:rPr lang="en-US" altLang="zh-CN" sz="1400" b="1" kern="100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</a:t>
                      </a: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communities</a:t>
                      </a:r>
                      <a:endParaRPr lang="zh-CN" altLang="en-US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00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9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 </a:t>
                      </a:r>
                      <a:r>
                        <a:rPr lang="en-US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XAFS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948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10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</a:t>
                      </a:r>
                      <a:r>
                        <a:rPr lang="en-US" altLang="zh-CN" sz="1400" b="1" i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In situ</a:t>
                      </a: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surface</a:t>
                      </a:r>
                      <a:r>
                        <a:rPr lang="en-US" altLang="zh-CN" sz="1400" b="1" kern="100" baseline="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diffraction and scattering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252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11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B05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High throughput SAXS</a:t>
                      </a:r>
                      <a:endParaRPr lang="zh-CN" sz="1400" b="1" kern="100" dirty="0">
                        <a:solidFill>
                          <a:srgbClr val="00B05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solidFill>
                          <a:srgbClr val="00B050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12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Ultrahigh resolution Electronic-Structure Spectroscopy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2550" marR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Applications in industry, medicine, etc.</a:t>
                      </a:r>
                      <a:endParaRPr lang="zh-CN" altLang="en-US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13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Medium energy X-ray</a:t>
                      </a:r>
                      <a:r>
                        <a:rPr lang="en-US" altLang="zh-CN" sz="1400" b="1" kern="100" baseline="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micro-spectroscopy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04">
                <a:tc>
                  <a:txBody>
                    <a:bodyPr/>
                    <a:lstStyle/>
                    <a:p>
                      <a:pPr marL="0" marR="0" indent="2667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14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solidFill>
                            <a:srgbClr val="002060"/>
                          </a:solidFill>
                          <a:latin typeface="微软雅黑" pitchFamily="34" charset="-122"/>
                          <a:ea typeface="微软雅黑" pitchFamily="34" charset="-122"/>
                          <a:cs typeface="Times New Roman"/>
                        </a:rPr>
                        <a:t>  Structure and spectrum imaging </a:t>
                      </a:r>
                      <a:endParaRPr lang="zh-CN" sz="1400" b="1" kern="100" dirty="0">
                        <a:solidFill>
                          <a:srgbClr val="002060"/>
                        </a:solidFill>
                        <a:latin typeface="微软雅黑" pitchFamily="34" charset="-122"/>
                        <a:ea typeface="微软雅黑" pitchFamily="34" charset="-122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sz="1800" b="1" kern="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5656" marR="5656" marT="565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07433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987552"/>
            <a:ext cx="7886700" cy="5331361"/>
          </a:xfrm>
        </p:spPr>
        <p:txBody>
          <a:bodyPr/>
          <a:lstStyle/>
          <a:p>
            <a:r>
              <a:rPr lang="en-US" altLang="zh-CN" dirty="0" err="1"/>
              <a:t>Huairou</a:t>
            </a:r>
            <a:r>
              <a:rPr lang="en-US" altLang="zh-CN" dirty="0"/>
              <a:t> District, Beijing area, </a:t>
            </a:r>
            <a:r>
              <a:rPr lang="en-US" altLang="zh-CN" dirty="0" smtClean="0"/>
              <a:t>~80 </a:t>
            </a:r>
            <a:r>
              <a:rPr lang="en-US" altLang="zh-CN" dirty="0"/>
              <a:t>km northeast of IHEP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HEPS Site</a:t>
            </a:r>
            <a:endParaRPr lang="zh-CN" altLang="en-US" dirty="0"/>
          </a:p>
        </p:txBody>
      </p:sp>
      <p:grpSp>
        <p:nvGrpSpPr>
          <p:cNvPr id="4" name="组合 9"/>
          <p:cNvGrpSpPr>
            <a:grpSpLocks/>
          </p:cNvGrpSpPr>
          <p:nvPr/>
        </p:nvGrpSpPr>
        <p:grpSpPr bwMode="auto">
          <a:xfrm>
            <a:off x="150941" y="3379198"/>
            <a:ext cx="4740556" cy="3413249"/>
            <a:chOff x="-38" y="414587"/>
            <a:chExt cx="9142444" cy="5814564"/>
          </a:xfrm>
        </p:grpSpPr>
        <p:pic>
          <p:nvPicPr>
            <p:cNvPr id="5" name="图片 5" descr="BeiJingGuangYuanDiLiWeiZhi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44" t="8313" r="15659" b="13071"/>
            <a:stretch/>
          </p:blipFill>
          <p:spPr bwMode="auto">
            <a:xfrm>
              <a:off x="-38" y="414587"/>
              <a:ext cx="9142444" cy="581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/>
            <p:cNvSpPr txBox="1">
              <a:spLocks noChangeArrowheads="1"/>
            </p:cNvSpPr>
            <p:nvPr/>
          </p:nvSpPr>
          <p:spPr bwMode="auto">
            <a:xfrm>
              <a:off x="3755353" y="500043"/>
              <a:ext cx="1316714" cy="47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UCAS</a:t>
              </a:r>
              <a:endParaRPr kumimoji="0"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643437" y="2500306"/>
              <a:ext cx="1143009" cy="471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2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HEPS</a:t>
              </a:r>
              <a:endParaRPr kumimoji="0" lang="zh-CN" altLang="en-US" sz="1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2928927" y="4782933"/>
              <a:ext cx="2714644" cy="734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High-Tech Zone , Huairou, Beijing</a:t>
              </a:r>
              <a:endParaRPr kumimoji="0" lang="zh-CN" altLang="en-US" sz="1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内容占位符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0"/>
          <a:stretch/>
        </p:blipFill>
        <p:spPr>
          <a:xfrm>
            <a:off x="4906567" y="3379198"/>
            <a:ext cx="4189612" cy="345102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3151359" y="4791456"/>
            <a:ext cx="3603009" cy="82368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1476401" y="1458479"/>
            <a:ext cx="4818743" cy="181588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An </a:t>
            </a:r>
            <a:r>
              <a:rPr lang="en-US" altLang="zh-CN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area of 233</a:t>
            </a:r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acres, including: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HEPS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SECUF (Synergized Extreme Condition User Facility)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Earth Simulation Facility</a:t>
            </a:r>
            <a:endParaRPr lang="en-US" altLang="zh-CN" sz="1600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Series 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of research </a:t>
            </a: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platforms </a:t>
            </a:r>
            <a:r>
              <a:rPr lang="en-US" altLang="zh-CN" sz="16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for energy</a:t>
            </a:r>
            <a:r>
              <a:rPr lang="en-US" altLang="zh-CN" sz="16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, environment, biology, materials, etc.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949696" y="2579467"/>
            <a:ext cx="977015" cy="1760885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6156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Campus &amp; Facility </a:t>
            </a:r>
            <a:r>
              <a:rPr lang="en-US" altLang="zh-CN" dirty="0"/>
              <a:t>O</a:t>
            </a:r>
            <a:r>
              <a:rPr lang="en-US" altLang="zh-CN" dirty="0" smtClean="0"/>
              <a:t>utline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9"/>
          <a:stretch/>
        </p:blipFill>
        <p:spPr>
          <a:xfrm>
            <a:off x="0" y="740656"/>
            <a:ext cx="4706112" cy="34099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018" y="3377184"/>
            <a:ext cx="5100113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088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mtClean="0"/>
              <a:t>Lack of manpower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/>
              <a:t>Main Challenges for HEPS </a:t>
            </a:r>
            <a:r>
              <a:rPr lang="en-US" altLang="zh-CN" sz="2800" dirty="0"/>
              <a:t>C</a:t>
            </a:r>
            <a:r>
              <a:rPr lang="en-US" altLang="zh-CN" sz="2800" dirty="0" smtClean="0"/>
              <a:t>onstruction</a:t>
            </a:r>
            <a:endParaRPr lang="zh-CN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4" y="2164317"/>
            <a:ext cx="8637364" cy="38951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5000" y="1702652"/>
            <a:ext cx="7113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400" dirty="0" smtClean="0">
                <a:solidFill>
                  <a:srgbClr val="C00000"/>
                </a:solidFill>
              </a:rPr>
              <a:t>Yearly FTE </a:t>
            </a:r>
            <a:r>
              <a:rPr lang="en-US" altLang="zh-CN" sz="2400" dirty="0">
                <a:solidFill>
                  <a:srgbClr val="C00000"/>
                </a:solidFill>
              </a:rPr>
              <a:t>requirements for </a:t>
            </a:r>
            <a:r>
              <a:rPr lang="en-US" altLang="zh-CN" sz="2400" dirty="0" smtClean="0">
                <a:solidFill>
                  <a:srgbClr val="C00000"/>
                </a:solidFill>
              </a:rPr>
              <a:t>HEPS (accelerator part) 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6992" y="6151758"/>
            <a:ext cx="4619534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1"/>
            <a:r>
              <a:rPr lang="en-US" altLang="zh-CN" dirty="0" smtClean="0"/>
              <a:t>Note: manpower from Dongguan included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2934877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/>
              <a:t>Some manpower from ADS &amp; PAPS projects in the near future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/>
              <a:t>Optimize the manpower among different projects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/>
              <a:t>Recruit new staff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/>
              <a:t>Collaborate with other labs (domestic and international)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Solutions?</a:t>
            </a:r>
            <a:endParaRPr lang="zh-CN" altLang="en-US" dirty="0"/>
          </a:p>
        </p:txBody>
      </p:sp>
      <p:graphicFrame>
        <p:nvGraphicFramePr>
          <p:cNvPr id="5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49939181"/>
              </p:ext>
            </p:extLst>
          </p:nvPr>
        </p:nvGraphicFramePr>
        <p:xfrm>
          <a:off x="1735490" y="3413759"/>
          <a:ext cx="5921086" cy="326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28476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 Introduction</a:t>
            </a:r>
            <a:endParaRPr lang="zh-CN" altLang="en-US" dirty="0"/>
          </a:p>
        </p:txBody>
      </p:sp>
      <p:sp>
        <p:nvSpPr>
          <p:cNvPr id="3" name="内容占位符 8"/>
          <p:cNvSpPr txBox="1">
            <a:spLocks/>
          </p:cNvSpPr>
          <p:nvPr/>
        </p:nvSpPr>
        <p:spPr>
          <a:xfrm>
            <a:off x="489397" y="734758"/>
            <a:ext cx="8242479" cy="48874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+mn-lt"/>
              </a:rPr>
              <a:t>BEPC/BSRF – the first synchrotron radiation facility in China</a:t>
            </a:r>
          </a:p>
          <a:p>
            <a:pPr lvl="1"/>
            <a:r>
              <a:rPr lang="en-US" altLang="zh-CN" dirty="0" smtClean="0">
                <a:latin typeface="+mn-lt"/>
              </a:rPr>
              <a:t>Mid-energy, parasitic machine based on collider</a:t>
            </a:r>
          </a:p>
          <a:p>
            <a:pPr lvl="1"/>
            <a:r>
              <a:rPr lang="en-US" altLang="zh-CN" dirty="0" smtClean="0">
                <a:latin typeface="+mn-lt"/>
              </a:rPr>
              <a:t>Users in China were trained from the very beginning of BEPC operation </a:t>
            </a:r>
            <a:endParaRPr lang="zh-CN" altLang="en-US" dirty="0">
              <a:latin typeface="+mn-lt"/>
            </a:endParaRP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751668"/>
            <a:ext cx="5727526" cy="3191932"/>
          </a:xfrm>
          <a:prstGeom prst="rect">
            <a:avLst/>
          </a:prstGeom>
        </p:spPr>
      </p:pic>
      <p:pic>
        <p:nvPicPr>
          <p:cNvPr id="4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399" y="3653363"/>
            <a:ext cx="4031007" cy="318453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7" name="直接箭头连接符 6"/>
          <p:cNvCxnSpPr/>
          <p:nvPr/>
        </p:nvCxnSpPr>
        <p:spPr>
          <a:xfrm flipH="1" flipV="1">
            <a:off x="3915177" y="4498640"/>
            <a:ext cx="4584879" cy="1236648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 flipV="1">
            <a:off x="3427730" y="4765183"/>
            <a:ext cx="3686063" cy="1134075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268569" y="4290328"/>
            <a:ext cx="5845223" cy="375789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569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89609" y="859894"/>
            <a:ext cx="8393431" cy="519079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dirty="0" smtClean="0"/>
              <a:t>A world-leading </a:t>
            </a:r>
            <a:r>
              <a:rPr lang="en-US" altLang="zh-CN" dirty="0"/>
              <a:t>synchrotron radiation light source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dirty="0" smtClean="0"/>
              <a:t>Develop diffraction-limited </a:t>
            </a:r>
            <a:r>
              <a:rPr lang="en-US" altLang="zh-CN" dirty="0"/>
              <a:t>storage </a:t>
            </a:r>
            <a:r>
              <a:rPr lang="en-US" altLang="zh-CN" dirty="0" smtClean="0"/>
              <a:t>ring-related accelerator physics </a:t>
            </a:r>
            <a:r>
              <a:rPr lang="en-US" altLang="zh-CN" dirty="0"/>
              <a:t>and technologies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altLang="zh-CN" dirty="0"/>
              <a:t>Initiation of Platform of Advanced Photon Source Technology (PAPS)</a:t>
            </a:r>
            <a:endParaRPr lang="en-US" altLang="zh-CN" sz="2000" dirty="0"/>
          </a:p>
          <a:p>
            <a:pPr lvl="1">
              <a:spcBef>
                <a:spcPts val="300"/>
              </a:spcBef>
            </a:pPr>
            <a:r>
              <a:rPr lang="en-US" altLang="zh-CN" dirty="0"/>
              <a:t>Provide key technical support for the construction of HEPS</a:t>
            </a:r>
          </a:p>
          <a:p>
            <a:pPr lvl="1">
              <a:spcBef>
                <a:spcPts val="300"/>
              </a:spcBef>
            </a:pPr>
            <a:r>
              <a:rPr lang="en-US" altLang="zh-CN" dirty="0"/>
              <a:t>Platform </a:t>
            </a:r>
            <a:r>
              <a:rPr lang="en-US" altLang="zh-CN" dirty="0" smtClean="0"/>
              <a:t>for core </a:t>
            </a:r>
            <a:r>
              <a:rPr lang="en-US" altLang="zh-CN" dirty="0"/>
              <a:t>technology development, verification and equipment testing for future accelerator</a:t>
            </a:r>
          </a:p>
          <a:p>
            <a:pPr lvl="1">
              <a:spcBef>
                <a:spcPts val="300"/>
              </a:spcBef>
            </a:pPr>
            <a:r>
              <a:rPr lang="en-US" altLang="zh-CN" dirty="0"/>
              <a:t>Output of new technologies </a:t>
            </a:r>
            <a:r>
              <a:rPr lang="en-US" altLang="zh-CN" dirty="0" smtClean="0"/>
              <a:t>for accelerator </a:t>
            </a:r>
            <a:r>
              <a:rPr lang="en-US" altLang="zh-CN" dirty="0"/>
              <a:t>and X-ray applications</a:t>
            </a:r>
          </a:p>
          <a:p>
            <a:pPr>
              <a:spcBef>
                <a:spcPts val="300"/>
              </a:spcBef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Outcomes of HEPS Construction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8871" y="4362774"/>
            <a:ext cx="3354170" cy="21194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61" t="11429" r="6380" b="8727"/>
          <a:stretch/>
        </p:blipFill>
        <p:spPr>
          <a:xfrm>
            <a:off x="3052994" y="4372900"/>
            <a:ext cx="2616286" cy="2100399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H="1">
            <a:off x="4511040" y="5469523"/>
            <a:ext cx="2226152" cy="150989"/>
          </a:xfrm>
          <a:prstGeom prst="straightConnector1">
            <a:avLst/>
          </a:prstGeom>
          <a:ln w="25400">
            <a:solidFill>
              <a:schemeClr val="bg1"/>
            </a:solidFill>
            <a:prstDash val="lg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9753"/>
            <a:ext cx="2993403" cy="2078570"/>
          </a:xfrm>
          <a:prstGeom prst="rect">
            <a:avLst/>
          </a:prstGeom>
          <a:solidFill>
            <a:schemeClr val="bg1"/>
          </a:solidFill>
          <a:ln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03431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A high energy photon source is requested by users, aiming at </a:t>
            </a:r>
            <a:r>
              <a:rPr lang="en-US" altLang="zh-CN" dirty="0" smtClean="0"/>
              <a:t>lower </a:t>
            </a:r>
            <a:r>
              <a:rPr lang="en-US" altLang="zh-CN" dirty="0"/>
              <a:t>emittance and </a:t>
            </a:r>
            <a:r>
              <a:rPr lang="en-US" altLang="zh-CN" dirty="0" smtClean="0"/>
              <a:t>higher </a:t>
            </a:r>
            <a:r>
              <a:rPr lang="en-US" altLang="zh-CN" dirty="0"/>
              <a:t>brightness </a:t>
            </a:r>
            <a:r>
              <a:rPr lang="en-US" altLang="zh-CN" dirty="0" smtClean="0"/>
              <a:t>than existing </a:t>
            </a:r>
            <a:r>
              <a:rPr lang="en-US" altLang="zh-CN" dirty="0"/>
              <a:t>synchrotron light sources.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/>
              <a:t>R&amp;D for the </a:t>
            </a:r>
            <a:r>
              <a:rPr lang="en-US" altLang="zh-CN" dirty="0"/>
              <a:t>HEPS project is being carried </a:t>
            </a:r>
            <a:r>
              <a:rPr lang="en-US" altLang="zh-CN" dirty="0" smtClean="0"/>
              <a:t>out, </a:t>
            </a:r>
            <a:r>
              <a:rPr lang="en-US" altLang="zh-CN" dirty="0"/>
              <a:t>and will be finished by the end of Oct 2018. </a:t>
            </a:r>
          </a:p>
          <a:p>
            <a:pPr>
              <a:lnSpc>
                <a:spcPct val="100000"/>
              </a:lnSpc>
            </a:pPr>
            <a:r>
              <a:rPr lang="en-US" altLang="zh-CN" dirty="0" smtClean="0"/>
              <a:t>HEPS </a:t>
            </a:r>
            <a:r>
              <a:rPr lang="en-US" altLang="zh-CN" dirty="0"/>
              <a:t>is scheduled to start </a:t>
            </a:r>
            <a:r>
              <a:rPr lang="en-US" altLang="zh-CN" dirty="0" smtClean="0"/>
              <a:t>construction </a:t>
            </a:r>
            <a:r>
              <a:rPr lang="en-US" altLang="zh-CN" dirty="0"/>
              <a:t>by the end of 2018, and </a:t>
            </a:r>
            <a:r>
              <a:rPr lang="en-US" altLang="zh-CN" dirty="0" smtClean="0"/>
              <a:t>be </a:t>
            </a:r>
            <a:r>
              <a:rPr lang="en-US" altLang="zh-CN" dirty="0"/>
              <a:t>completed in </a:t>
            </a:r>
            <a:r>
              <a:rPr lang="en-US" altLang="zh-CN" dirty="0" smtClean="0"/>
              <a:t>mid-2025</a:t>
            </a:r>
            <a:r>
              <a:rPr lang="en-US" altLang="zh-CN" dirty="0"/>
              <a:t>. 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The </a:t>
            </a:r>
            <a:r>
              <a:rPr lang="en-US" altLang="zh-CN" dirty="0" smtClean="0"/>
              <a:t>accelerator physics </a:t>
            </a:r>
            <a:r>
              <a:rPr lang="en-US" altLang="zh-CN" dirty="0"/>
              <a:t>design and </a:t>
            </a:r>
            <a:r>
              <a:rPr lang="en-US" altLang="zh-CN" dirty="0" smtClean="0"/>
              <a:t>development of key </a:t>
            </a:r>
            <a:r>
              <a:rPr lang="en-US" altLang="zh-CN" dirty="0"/>
              <a:t>technologies </a:t>
            </a:r>
            <a:r>
              <a:rPr lang="en-US" altLang="zh-CN" dirty="0" smtClean="0"/>
              <a:t>for HEPS is nearly ready now.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266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2560320"/>
            <a:ext cx="7886700" cy="37585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000" dirty="0" smtClean="0">
                <a:solidFill>
                  <a:srgbClr val="C00000"/>
                </a:solidFill>
              </a:rPr>
              <a:t>Thank you for your attention!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8940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1800679" y="2140967"/>
            <a:ext cx="6153180" cy="4390215"/>
            <a:chOff x="1447800" y="1676400"/>
            <a:chExt cx="7549502" cy="4814696"/>
          </a:xfrm>
        </p:grpSpPr>
        <p:pic>
          <p:nvPicPr>
            <p:cNvPr id="6" name="Picture 2" descr="map of chi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76400"/>
              <a:ext cx="6570714" cy="4814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7397102" y="2820104"/>
              <a:ext cx="1600200" cy="685800"/>
            </a:xfrm>
            <a:prstGeom prst="wedgeRoundRectCallout">
              <a:avLst>
                <a:gd name="adj1" fmla="val -127672"/>
                <a:gd name="adj2" fmla="val 58702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BSRF </a:t>
              </a:r>
            </a:p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1GLS</a:t>
              </a:r>
              <a:endParaRPr kumimoji="0" lang="zh-CN" altLang="en-US" sz="18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auto">
            <a:xfrm>
              <a:off x="2954475" y="5604379"/>
              <a:ext cx="1029239" cy="685800"/>
            </a:xfrm>
            <a:prstGeom prst="wedgeRoundRectCallout">
              <a:avLst>
                <a:gd name="adj1" fmla="val 283601"/>
                <a:gd name="adj2" fmla="val -196138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HLS</a:t>
              </a:r>
            </a:p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2GLS</a:t>
              </a:r>
              <a:endParaRPr kumimoji="0" lang="zh-CN" altLang="en-US" sz="1800" b="1" dirty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7400457" y="5028841"/>
              <a:ext cx="1420813" cy="685800"/>
            </a:xfrm>
            <a:prstGeom prst="wedgeRoundRectCallout">
              <a:avLst>
                <a:gd name="adj1" fmla="val -79540"/>
                <a:gd name="adj2" fmla="val -106866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SSRF</a:t>
              </a:r>
            </a:p>
            <a:p>
              <a:pPr algn="ctr" eaLnBrk="1" hangingPunct="1"/>
              <a:r>
                <a:rPr kumimoji="0" lang="en-US" altLang="zh-CN" sz="18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3GLS</a:t>
              </a:r>
              <a:endParaRPr kumimoji="0" lang="zh-CN" altLang="en-US" sz="1800" b="1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0" name="TextBox 17"/>
          <p:cNvSpPr txBox="1"/>
          <p:nvPr/>
        </p:nvSpPr>
        <p:spPr bwMode="auto">
          <a:xfrm>
            <a:off x="7296608" y="1790176"/>
            <a:ext cx="1774645" cy="40011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b="1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rPr>
              <a:t>Beijing Synchrotron Radiation Facility</a:t>
            </a:r>
          </a:p>
        </p:txBody>
      </p:sp>
      <p:grpSp>
        <p:nvGrpSpPr>
          <p:cNvPr id="11" name="组合 10"/>
          <p:cNvGrpSpPr>
            <a:grpSpLocks/>
          </p:cNvGrpSpPr>
          <p:nvPr/>
        </p:nvGrpSpPr>
        <p:grpSpPr bwMode="auto">
          <a:xfrm>
            <a:off x="874660" y="5299029"/>
            <a:ext cx="2012320" cy="1472560"/>
            <a:chOff x="107504" y="4808739"/>
            <a:chExt cx="2808000" cy="1797984"/>
          </a:xfrm>
        </p:grpSpPr>
        <p:pic>
          <p:nvPicPr>
            <p:cNvPr id="12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4808739"/>
              <a:ext cx="2808000" cy="1797984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20"/>
            <p:cNvSpPr txBox="1">
              <a:spLocks noChangeArrowheads="1"/>
            </p:cNvSpPr>
            <p:nvPr/>
          </p:nvSpPr>
          <p:spPr bwMode="auto">
            <a:xfrm>
              <a:off x="109092" y="4810325"/>
              <a:ext cx="2806412" cy="2761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kumimoji="0" lang="en-US" altLang="zh-CN" sz="1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Hefei Light source</a:t>
              </a: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7309486" y="3924500"/>
            <a:ext cx="1726035" cy="1244281"/>
            <a:chOff x="6217767" y="4815701"/>
            <a:chExt cx="2821648" cy="1875820"/>
          </a:xfrm>
        </p:grpSpPr>
        <p:pic>
          <p:nvPicPr>
            <p:cNvPr id="15" name="Picture 3" descr="200707_09_3-SSR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240" y="4815928"/>
              <a:ext cx="2808000" cy="1875593"/>
            </a:xfrm>
            <a:prstGeom prst="rect">
              <a:avLst/>
            </a:prstGeom>
            <a:noFill/>
            <a:ln w="127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3"/>
            <p:cNvSpPr txBox="1">
              <a:spLocks noChangeArrowheads="1"/>
            </p:cNvSpPr>
            <p:nvPr/>
          </p:nvSpPr>
          <p:spPr bwMode="auto">
            <a:xfrm>
              <a:off x="6217767" y="4815701"/>
              <a:ext cx="2821648" cy="27637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kumimoji="0" lang="en-US" altLang="zh-CN" sz="1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Shanghai Synchrotron Radiation Facility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321" y="2171969"/>
            <a:ext cx="1781811" cy="107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628650" y="862886"/>
            <a:ext cx="7886700" cy="5456028"/>
          </a:xfrm>
        </p:spPr>
        <p:txBody>
          <a:bodyPr/>
          <a:lstStyle/>
          <a:p>
            <a:r>
              <a:rPr lang="en-US" altLang="zh-CN" dirty="0"/>
              <a:t>Storage ring-based synchrotron radiation light </a:t>
            </a:r>
            <a:r>
              <a:rPr lang="en-US" altLang="zh-CN" dirty="0" smtClean="0"/>
              <a:t>sources</a:t>
            </a:r>
          </a:p>
          <a:p>
            <a:pPr lvl="1"/>
            <a:r>
              <a:rPr lang="en-US" altLang="zh-CN" dirty="0"/>
              <a:t>Developed in </a:t>
            </a:r>
            <a:r>
              <a:rPr lang="en-US" altLang="zh-CN" dirty="0" smtClean="0"/>
              <a:t>mainland </a:t>
            </a:r>
            <a:r>
              <a:rPr lang="en-US" altLang="zh-CN" dirty="0"/>
              <a:t>China from </a:t>
            </a:r>
            <a:r>
              <a:rPr lang="en-US" altLang="zh-CN" dirty="0" smtClean="0"/>
              <a:t>the 1980s</a:t>
            </a:r>
            <a:r>
              <a:rPr lang="en-US" altLang="zh-CN" dirty="0"/>
              <a:t> </a:t>
            </a:r>
            <a:r>
              <a:rPr lang="en-US" altLang="zh-CN" dirty="0" smtClean="0"/>
              <a:t>- </a:t>
            </a:r>
            <a:r>
              <a:rPr lang="en-US" altLang="zh-CN" dirty="0"/>
              <a:t>BEPC/BSRF, </a:t>
            </a:r>
            <a:r>
              <a:rPr lang="en-US" altLang="zh-CN" dirty="0" smtClean="0"/>
              <a:t>Hefei Light Source, Shanghai Synchrotron                    Radiation Facility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234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1030310"/>
            <a:ext cx="7886700" cy="5288603"/>
          </a:xfrm>
        </p:spPr>
        <p:txBody>
          <a:bodyPr/>
          <a:lstStyle/>
          <a:p>
            <a:r>
              <a:rPr lang="en-US" altLang="zh-CN" dirty="0" smtClean="0"/>
              <a:t> Increasing number of users as </a:t>
            </a:r>
            <a:r>
              <a:rPr lang="en-US" altLang="zh-CN" dirty="0"/>
              <a:t>Chinese </a:t>
            </a:r>
            <a:r>
              <a:rPr lang="en-US" altLang="zh-CN" dirty="0" smtClean="0"/>
              <a:t>science </a:t>
            </a:r>
            <a:r>
              <a:rPr lang="en-US" altLang="zh-CN" dirty="0"/>
              <a:t>and </a:t>
            </a:r>
            <a:r>
              <a:rPr lang="en-US" altLang="zh-CN" dirty="0" smtClean="0"/>
              <a:t>economy develops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80" y="1"/>
            <a:ext cx="7859456" cy="764704"/>
          </a:xfrm>
        </p:spPr>
        <p:txBody>
          <a:bodyPr>
            <a:noAutofit/>
          </a:bodyPr>
          <a:lstStyle/>
          <a:p>
            <a:r>
              <a:rPr lang="en-US" altLang="zh-CN" sz="2400" dirty="0" smtClean="0"/>
              <a:t>A New </a:t>
            </a:r>
            <a:r>
              <a:rPr lang="en-US" altLang="zh-CN" sz="2400" dirty="0"/>
              <a:t>L</a:t>
            </a:r>
            <a:r>
              <a:rPr lang="en-US" altLang="zh-CN" sz="2400" dirty="0" smtClean="0"/>
              <a:t>ight </a:t>
            </a:r>
            <a:r>
              <a:rPr lang="en-US" altLang="zh-CN" sz="2400" dirty="0"/>
              <a:t>S</a:t>
            </a:r>
            <a:r>
              <a:rPr lang="en-US" altLang="zh-CN" sz="2400" dirty="0" smtClean="0"/>
              <a:t>ource for </a:t>
            </a:r>
            <a:r>
              <a:rPr lang="en-US" altLang="zh-CN" sz="2400" dirty="0"/>
              <a:t>China — High </a:t>
            </a:r>
            <a:r>
              <a:rPr lang="en-US" altLang="zh-CN" sz="2400" dirty="0" smtClean="0"/>
              <a:t>Energy</a:t>
            </a:r>
            <a:r>
              <a:rPr lang="en-US" altLang="zh-CN" sz="2400" dirty="0"/>
              <a:t>, </a:t>
            </a:r>
            <a:r>
              <a:rPr lang="en-US" altLang="zh-CN" sz="2400" dirty="0" smtClean="0"/>
              <a:t>High </a:t>
            </a:r>
            <a:r>
              <a:rPr lang="en-US" altLang="zh-CN" sz="2400" dirty="0"/>
              <a:t>B</a:t>
            </a:r>
            <a:r>
              <a:rPr lang="en-US" altLang="zh-CN" sz="2400" dirty="0" smtClean="0"/>
              <a:t>rightness</a:t>
            </a:r>
            <a:endParaRPr lang="zh-CN" altLang="en-US" sz="2400" dirty="0"/>
          </a:p>
        </p:txBody>
      </p:sp>
      <p:pic>
        <p:nvPicPr>
          <p:cNvPr id="4" name="图片 7" descr="Struct_group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2" t="9875" r="9837" b="8762"/>
          <a:stretch>
            <a:fillRect/>
          </a:stretch>
        </p:blipFill>
        <p:spPr bwMode="auto">
          <a:xfrm>
            <a:off x="142907" y="2461476"/>
            <a:ext cx="3077884" cy="262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/>
        </p:nvSpPr>
        <p:spPr>
          <a:xfrm>
            <a:off x="5935663" y="4765675"/>
            <a:ext cx="198437" cy="195263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562600" y="4895850"/>
            <a:ext cx="198438" cy="195263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Rectangle 40"/>
          <p:cNvSpPr/>
          <p:nvPr/>
        </p:nvSpPr>
        <p:spPr>
          <a:xfrm>
            <a:off x="3193910" y="1757091"/>
            <a:ext cx="3872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en-US" altLang="zh-CN" sz="2200" i="1" dirty="0">
                <a:solidFill>
                  <a:srgbClr val="800000"/>
                </a:solidFill>
                <a:latin typeface="+mn-lt"/>
                <a:ea typeface="+mn-ea"/>
              </a:rPr>
              <a:t>A new photon science research center </a:t>
            </a:r>
            <a:r>
              <a:rPr lang="en-US" altLang="zh-CN" sz="2200" i="1" dirty="0" smtClean="0">
                <a:solidFill>
                  <a:srgbClr val="800000"/>
                </a:solidFill>
                <a:latin typeface="+mn-lt"/>
                <a:ea typeface="+mn-ea"/>
              </a:rPr>
              <a:t>in north China</a:t>
            </a:r>
            <a:endParaRPr lang="en-US" altLang="zh-CN" sz="2200" i="1" dirty="0">
              <a:solidFill>
                <a:srgbClr val="800000"/>
              </a:solidFill>
              <a:latin typeface="+mn-lt"/>
              <a:ea typeface="+mn-ea"/>
            </a:endParaRP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3273822" y="2524913"/>
            <a:ext cx="3500917" cy="2708963"/>
            <a:chOff x="183928" y="1491855"/>
            <a:chExt cx="5150072" cy="3846499"/>
          </a:xfrm>
        </p:grpSpPr>
        <p:grpSp>
          <p:nvGrpSpPr>
            <p:cNvPr id="10" name="组合 10"/>
            <p:cNvGrpSpPr>
              <a:grpSpLocks/>
            </p:cNvGrpSpPr>
            <p:nvPr/>
          </p:nvGrpSpPr>
          <p:grpSpPr bwMode="auto">
            <a:xfrm>
              <a:off x="183928" y="1491855"/>
              <a:ext cx="5150072" cy="3846499"/>
              <a:chOff x="183928" y="1491855"/>
              <a:chExt cx="5150072" cy="3846499"/>
            </a:xfrm>
          </p:grpSpPr>
          <p:grpSp>
            <p:nvGrpSpPr>
              <p:cNvPr id="12" name="组合 4"/>
              <p:cNvGrpSpPr>
                <a:grpSpLocks/>
              </p:cNvGrpSpPr>
              <p:nvPr/>
            </p:nvGrpSpPr>
            <p:grpSpPr bwMode="auto">
              <a:xfrm>
                <a:off x="183928" y="1491855"/>
                <a:ext cx="5150072" cy="3846499"/>
                <a:chOff x="-1935077" y="362063"/>
                <a:chExt cx="5150072" cy="3846499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4286" t="8983" r="1031" b="12794"/>
                <a:stretch>
                  <a:fillRect/>
                </a:stretch>
              </p:blipFill>
              <p:spPr bwMode="auto">
                <a:xfrm>
                  <a:off x="-1935077" y="362063"/>
                  <a:ext cx="5150072" cy="33713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" name="TextBox 29"/>
                <p:cNvSpPr txBox="1"/>
                <p:nvPr/>
              </p:nvSpPr>
              <p:spPr>
                <a:xfrm>
                  <a:off x="-830841" y="3727844"/>
                  <a:ext cx="3229809" cy="4807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600" dirty="0">
                      <a:latin typeface="+mn-lt"/>
                      <a:ea typeface="+mn-ea"/>
                    </a:rPr>
                    <a:t>About </a:t>
                  </a:r>
                  <a:r>
                    <a:rPr lang="en-US" altLang="zh-CN" sz="1600" dirty="0" smtClean="0">
                      <a:latin typeface="+mn-lt"/>
                      <a:ea typeface="+mn-ea"/>
                    </a:rPr>
                    <a:t>80 </a:t>
                  </a:r>
                  <a:r>
                    <a:rPr lang="en-US" altLang="zh-CN" sz="1600" dirty="0">
                      <a:latin typeface="+mn-lt"/>
                      <a:ea typeface="+mn-ea"/>
                    </a:rPr>
                    <a:t>km from </a:t>
                  </a:r>
                  <a:r>
                    <a:rPr lang="en-US" altLang="zh-CN" sz="1600" dirty="0" smtClean="0">
                      <a:latin typeface="+mn-lt"/>
                      <a:ea typeface="+mn-ea"/>
                    </a:rPr>
                    <a:t>IHEP</a:t>
                  </a:r>
                  <a:endParaRPr lang="zh-CN" altLang="en-US" sz="1600" dirty="0">
                    <a:latin typeface="+mn-lt"/>
                    <a:ea typeface="+mn-ea"/>
                  </a:endParaRPr>
                </a:p>
              </p:txBody>
            </p:sp>
            <p:sp>
              <p:nvSpPr>
                <p:cNvPr id="16" name="椭圆 15"/>
                <p:cNvSpPr/>
                <p:nvPr/>
              </p:nvSpPr>
              <p:spPr>
                <a:xfrm>
                  <a:off x="14457" y="1798539"/>
                  <a:ext cx="198447" cy="195233"/>
                </a:xfrm>
                <a:prstGeom prst="ellipse">
                  <a:avLst/>
                </a:prstGeom>
                <a:solidFill>
                  <a:srgbClr val="FF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7" name="五角星 16"/>
                <p:cNvSpPr/>
                <p:nvPr/>
              </p:nvSpPr>
              <p:spPr>
                <a:xfrm>
                  <a:off x="698700" y="1023953"/>
                  <a:ext cx="195270" cy="195233"/>
                </a:xfrm>
                <a:prstGeom prst="star5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</p:grpSp>
          <p:cxnSp>
            <p:nvCxnSpPr>
              <p:cNvPr id="13" name="直接箭头连接符 12"/>
              <p:cNvCxnSpPr/>
              <p:nvPr/>
            </p:nvCxnSpPr>
            <p:spPr>
              <a:xfrm flipH="1">
                <a:off x="2300157" y="2336281"/>
                <a:ext cx="519134" cy="60316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矩形 10"/>
            <p:cNvSpPr/>
            <p:nvPr/>
          </p:nvSpPr>
          <p:spPr>
            <a:xfrm>
              <a:off x="1533361" y="2955314"/>
              <a:ext cx="577875" cy="338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latin typeface="+mn-lt"/>
                  <a:ea typeface="+mn-ea"/>
                </a:rPr>
                <a:t>IHEP</a:t>
              </a:r>
              <a:endParaRPr lang="zh-CN" altLang="en-US" sz="1600" dirty="0">
                <a:latin typeface="+mn-lt"/>
                <a:ea typeface="+mn-ea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1405" y="4452152"/>
            <a:ext cx="2594480" cy="194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t="11042" r="22460" b="14841"/>
          <a:stretch/>
        </p:blipFill>
        <p:spPr bwMode="auto">
          <a:xfrm>
            <a:off x="6981874" y="2529076"/>
            <a:ext cx="2106603" cy="173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直接箭头连接符 19"/>
          <p:cNvCxnSpPr>
            <a:endCxn id="17" idx="4"/>
          </p:cNvCxnSpPr>
          <p:nvPr/>
        </p:nvCxnSpPr>
        <p:spPr>
          <a:xfrm flipH="1" flipV="1">
            <a:off x="5196952" y="3043579"/>
            <a:ext cx="2063530" cy="20189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92980" y="5123432"/>
            <a:ext cx="2620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e.g. Increase of structural biology users in China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2250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667" y="3493285"/>
            <a:ext cx="4664512" cy="3051884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Trends </a:t>
            </a:r>
            <a:r>
              <a:rPr lang="en-US" altLang="zh-CN" dirty="0" smtClean="0"/>
              <a:t>in SR Sources</a:t>
            </a:r>
            <a:endParaRPr lang="zh-CN" altLang="en-US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3574491"/>
            <a:ext cx="4439859" cy="28407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98000" rIns="198000" bIns="118800">
            <a:spAutoFit/>
          </a:bodyPr>
          <a:lstStyle/>
          <a:p>
            <a:pPr marL="361950" indent="-361950">
              <a:spcBef>
                <a:spcPct val="30000"/>
              </a:spcBef>
              <a:buFont typeface="Wingdings" pitchFamily="2" charset="2"/>
              <a:buChar char="ü"/>
            </a:pPr>
            <a:r>
              <a:rPr kumimoji="1" lang="en-US" altLang="zh-CN" sz="2200" b="1" dirty="0">
                <a:solidFill>
                  <a:srgbClr val="002060"/>
                </a:solidFill>
                <a:latin typeface="+mn-lt"/>
                <a:ea typeface="黑体" pitchFamily="49" charset="-122"/>
              </a:rPr>
              <a:t>Lower </a:t>
            </a:r>
            <a:r>
              <a:rPr kumimoji="1" lang="en-US" altLang="zh-CN" sz="22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emittance</a:t>
            </a:r>
            <a:r>
              <a:rPr kumimoji="1" lang="en-US" altLang="zh-CN" sz="2200" b="1" dirty="0" smtClean="0">
                <a:solidFill>
                  <a:srgbClr val="0000FF"/>
                </a:solidFill>
                <a:latin typeface="+mn-lt"/>
                <a:ea typeface="黑体" pitchFamily="49" charset="-122"/>
              </a:rPr>
              <a:t> </a:t>
            </a:r>
            <a:r>
              <a:rPr kumimoji="1" lang="en-US" altLang="zh-CN" sz="2200" b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(4 </a:t>
            </a:r>
            <a:r>
              <a:rPr kumimoji="1" lang="en-US" altLang="zh-CN" sz="2200" b="1" dirty="0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 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≤</a:t>
            </a:r>
            <a:r>
              <a:rPr kumimoji="1" lang="zh-CN" altLang="en-US" sz="2200" b="1" dirty="0" smtClean="0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 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+mn-lt"/>
                <a:ea typeface="黑体" pitchFamily="49" charset="-122"/>
                <a:sym typeface="Symbol" pitchFamily="18" charset="2"/>
              </a:rPr>
              <a:t>0.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1 </a:t>
            </a:r>
            <a:r>
              <a:rPr kumimoji="1" lang="en-US" altLang="zh-CN" sz="2200" b="1" dirty="0" err="1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nm·rad</a:t>
            </a:r>
            <a:r>
              <a:rPr kumimoji="1" lang="en-US" altLang="zh-CN" sz="2200" b="1" dirty="0">
                <a:solidFill>
                  <a:srgbClr val="FF0000"/>
                </a:solidFill>
                <a:latin typeface="+mn-lt"/>
                <a:ea typeface="黑体" pitchFamily="49" charset="-122"/>
                <a:sym typeface="Wingdings" pitchFamily="2" charset="2"/>
              </a:rPr>
              <a:t>)</a:t>
            </a:r>
            <a:endParaRPr kumimoji="1" lang="zh-CN" altLang="en-US" sz="2200" b="1" dirty="0">
              <a:solidFill>
                <a:srgbClr val="FF0000"/>
              </a:solidFill>
              <a:latin typeface="+mn-lt"/>
              <a:ea typeface="黑体" pitchFamily="49" charset="-122"/>
              <a:sym typeface="Wingdings" pitchFamily="2" charset="2"/>
            </a:endParaRPr>
          </a:p>
          <a:p>
            <a:pPr marL="361950" indent="-361950">
              <a:spcBef>
                <a:spcPct val="30000"/>
              </a:spcBef>
              <a:buFont typeface="Wingdings" pitchFamily="2" charset="2"/>
              <a:buChar char="ü"/>
            </a:pPr>
            <a:r>
              <a:rPr kumimoji="1" lang="en-US" altLang="zh-CN" sz="2200" b="1" dirty="0">
                <a:solidFill>
                  <a:srgbClr val="002060"/>
                </a:solidFill>
                <a:latin typeface="+mn-lt"/>
                <a:ea typeface="黑体" pitchFamily="49" charset="-122"/>
              </a:rPr>
              <a:t>Higher </a:t>
            </a:r>
            <a:r>
              <a:rPr kumimoji="1" lang="en-US" altLang="zh-CN" sz="22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brilliance</a:t>
            </a:r>
            <a:r>
              <a:rPr kumimoji="1" lang="en-US" altLang="zh-CN" sz="2200" b="1" dirty="0" smtClean="0">
                <a:solidFill>
                  <a:srgbClr val="0000FF"/>
                </a:solidFill>
                <a:latin typeface="+mn-lt"/>
                <a:ea typeface="黑体" pitchFamily="49" charset="-122"/>
              </a:rPr>
              <a:t> </a:t>
            </a:r>
            <a:r>
              <a:rPr kumimoji="1" lang="en-US" altLang="zh-CN" sz="2200" b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(</a:t>
            </a:r>
            <a:r>
              <a:rPr kumimoji="1" lang="en-US" altLang="zh-CN" sz="2200" b="1" dirty="0" smtClean="0">
                <a:solidFill>
                  <a:srgbClr val="FF0000"/>
                </a:solidFill>
                <a:latin typeface="+mn-lt"/>
                <a:ea typeface="黑体" pitchFamily="49" charset="-122"/>
                <a:cs typeface="Calibri" pitchFamily="34" charset="0"/>
              </a:rPr>
              <a:t>↗</a:t>
            </a:r>
            <a:r>
              <a:rPr kumimoji="1" lang="en-US" altLang="zh-CN" sz="2200" b="1" dirty="0">
                <a:solidFill>
                  <a:srgbClr val="FF0000"/>
                </a:solidFill>
                <a:latin typeface="+mn-lt"/>
                <a:ea typeface="黑体" pitchFamily="49" charset="-122"/>
              </a:rPr>
              <a:t>2~3 orders)</a:t>
            </a:r>
            <a:endParaRPr kumimoji="1" lang="zh-CN" altLang="en-US" sz="2200" b="1" dirty="0">
              <a:solidFill>
                <a:srgbClr val="FF0000"/>
              </a:solidFill>
              <a:latin typeface="+mn-lt"/>
              <a:ea typeface="黑体" pitchFamily="49" charset="-122"/>
            </a:endParaRPr>
          </a:p>
          <a:p>
            <a:pPr marL="361950" indent="-361950">
              <a:spcBef>
                <a:spcPct val="30000"/>
              </a:spcBef>
              <a:buFont typeface="Wingdings" pitchFamily="2" charset="2"/>
              <a:buChar char="ü"/>
            </a:pPr>
            <a:r>
              <a:rPr kumimoji="1" lang="en-US" altLang="zh-CN" sz="2200" b="1" dirty="0">
                <a:solidFill>
                  <a:srgbClr val="002060"/>
                </a:solidFill>
                <a:latin typeface="+mn-lt"/>
                <a:ea typeface="黑体" pitchFamily="49" charset="-122"/>
              </a:rPr>
              <a:t>More advanced beam lines and end-stations </a:t>
            </a:r>
            <a:r>
              <a:rPr kumimoji="1" lang="en-US" altLang="zh-CN" sz="2200" b="1" dirty="0" smtClean="0">
                <a:solidFill>
                  <a:srgbClr val="002060"/>
                </a:solidFill>
                <a:latin typeface="+mn-lt"/>
                <a:ea typeface="黑体" pitchFamily="49" charset="-122"/>
              </a:rPr>
              <a:t>(better resolution, </a:t>
            </a:r>
            <a:r>
              <a:rPr kumimoji="1" lang="en-US" altLang="zh-CN" sz="2200" b="1" dirty="0">
                <a:solidFill>
                  <a:srgbClr val="002060"/>
                </a:solidFill>
                <a:latin typeface="+mn-lt"/>
                <a:ea typeface="黑体" pitchFamily="49" charset="-122"/>
              </a:rPr>
              <a:t>higher speeds, etc.)</a:t>
            </a:r>
          </a:p>
          <a:p>
            <a:pPr marL="361950" indent="-361950">
              <a:spcBef>
                <a:spcPct val="30000"/>
              </a:spcBef>
              <a:buFont typeface="Wingdings" pitchFamily="2" charset="2"/>
              <a:buChar char="ü"/>
            </a:pPr>
            <a:r>
              <a:rPr kumimoji="1" lang="en-US" altLang="zh-CN" sz="2200" b="1" dirty="0">
                <a:solidFill>
                  <a:srgbClr val="002060"/>
                </a:solidFill>
                <a:latin typeface="+mn-lt"/>
                <a:ea typeface="黑体" pitchFamily="49" charset="-122"/>
              </a:rPr>
              <a:t>SR-based research centers</a:t>
            </a:r>
            <a:endParaRPr kumimoji="1" lang="zh-CN" altLang="en-US" sz="2200" b="1" dirty="0">
              <a:solidFill>
                <a:srgbClr val="002060"/>
              </a:solidFill>
              <a:latin typeface="+mn-lt"/>
              <a:ea typeface="黑体" pitchFamily="49" charset="-122"/>
            </a:endParaRPr>
          </a:p>
        </p:txBody>
      </p:sp>
      <p:pic>
        <p:nvPicPr>
          <p:cNvPr id="5" name="Picture 2" descr="NSLS-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1" y="992603"/>
            <a:ext cx="4377804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4" cstate="print"/>
          <a:srcRect t="5017" r="3857" b="7420"/>
          <a:stretch>
            <a:fillRect/>
          </a:stretch>
        </p:blipFill>
        <p:spPr bwMode="auto">
          <a:xfrm>
            <a:off x="4439859" y="980728"/>
            <a:ext cx="4664512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487113" y="5988489"/>
            <a:ext cx="646113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TPS</a:t>
            </a:r>
            <a:endParaRPr lang="zh-CN" altLang="en-US" sz="2400" b="1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474234" y="2954158"/>
            <a:ext cx="116891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MAX-IV</a:t>
            </a:r>
            <a:endParaRPr lang="zh-CN" altLang="en-US" sz="2400" b="1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5496" y="2948694"/>
            <a:ext cx="1106393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NSLS-II</a:t>
            </a:r>
            <a:endParaRPr lang="zh-CN" altLang="en-US" sz="2400" b="1" dirty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28650" y="1063723"/>
            <a:ext cx="7886700" cy="51907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 </a:t>
            </a:r>
            <a:r>
              <a:rPr lang="en-US" altLang="zh-CN" dirty="0" smtClean="0"/>
              <a:t>HEPS-TF - R&amp;D for the High Energy Photon Source (HEPS) </a:t>
            </a:r>
            <a:r>
              <a:rPr lang="en-US" altLang="zh-CN" dirty="0"/>
              <a:t>project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One of the 16 large scientific facilities </a:t>
            </a:r>
            <a:r>
              <a:rPr lang="en-US" altLang="zh-CN" dirty="0" smtClean="0"/>
              <a:t>listed by the </a:t>
            </a:r>
            <a:r>
              <a:rPr lang="en-US" altLang="zh-CN" dirty="0"/>
              <a:t>National Development and Reform Commission in the 12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  <a:r>
              <a:rPr lang="en-US" altLang="zh-CN" dirty="0" smtClean="0"/>
              <a:t>5-Year </a:t>
            </a:r>
            <a:r>
              <a:rPr lang="en-US" altLang="zh-CN" dirty="0"/>
              <a:t>P</a:t>
            </a:r>
            <a:r>
              <a:rPr lang="en-US" altLang="zh-CN" dirty="0" smtClean="0"/>
              <a:t>lan</a:t>
            </a:r>
            <a:r>
              <a:rPr lang="en-US" altLang="zh-CN" dirty="0"/>
              <a:t>.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Officially started </a:t>
            </a:r>
            <a:r>
              <a:rPr lang="en-US" altLang="zh-CN" dirty="0" smtClean="0"/>
              <a:t>in Feb</a:t>
            </a:r>
            <a:r>
              <a:rPr lang="en-US" altLang="zh-CN" dirty="0"/>
              <a:t>. 2016, </a:t>
            </a:r>
            <a:r>
              <a:rPr lang="en-US" altLang="zh-CN" dirty="0" smtClean="0"/>
              <a:t>should </a:t>
            </a:r>
            <a:r>
              <a:rPr lang="en-US" altLang="zh-CN" dirty="0"/>
              <a:t>be completed </a:t>
            </a:r>
            <a:r>
              <a:rPr lang="en-US" altLang="zh-CN" dirty="0" smtClean="0"/>
              <a:t>in </a:t>
            </a:r>
            <a:r>
              <a:rPr lang="en-US" altLang="zh-CN" dirty="0"/>
              <a:t>Oct. 2018.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Total budget: 321.6 M </a:t>
            </a:r>
            <a:r>
              <a:rPr lang="en-US" altLang="zh-CN" dirty="0" smtClean="0"/>
              <a:t>CNY (~</a:t>
            </a:r>
            <a:r>
              <a:rPr lang="en-US" altLang="zh-CN" dirty="0"/>
              <a:t>48 M USD)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dirty="0"/>
              <a:t> HEPS project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Shortlisted in the 13</a:t>
            </a:r>
            <a:r>
              <a:rPr lang="en-US" altLang="zh-CN" baseline="30000" dirty="0"/>
              <a:t>th</a:t>
            </a:r>
            <a:r>
              <a:rPr lang="en-US" altLang="zh-CN" dirty="0"/>
              <a:t> </a:t>
            </a:r>
            <a:r>
              <a:rPr lang="en-US" altLang="zh-CN" dirty="0" smtClean="0"/>
              <a:t>5-Year </a:t>
            </a:r>
            <a:r>
              <a:rPr lang="en-US" altLang="zh-CN" dirty="0"/>
              <a:t>P</a:t>
            </a:r>
            <a:r>
              <a:rPr lang="en-US" altLang="zh-CN" dirty="0" smtClean="0"/>
              <a:t>lan </a:t>
            </a:r>
            <a:r>
              <a:rPr lang="en-US" altLang="zh-CN" dirty="0"/>
              <a:t>of the National Development and Reform Commission </a:t>
            </a:r>
            <a:endParaRPr lang="en-US" altLang="zh-CN" dirty="0" smtClean="0"/>
          </a:p>
          <a:p>
            <a:pPr lvl="1">
              <a:spcAft>
                <a:spcPts val="600"/>
              </a:spcAft>
            </a:pPr>
            <a:r>
              <a:rPr lang="en-US" altLang="zh-CN" dirty="0" smtClean="0"/>
              <a:t>Officially </a:t>
            </a:r>
            <a:r>
              <a:rPr lang="en-US" altLang="zh-CN" dirty="0"/>
              <a:t>approved in Dec. 2017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Expected to start </a:t>
            </a:r>
            <a:r>
              <a:rPr lang="en-US" altLang="zh-CN" dirty="0" smtClean="0"/>
              <a:t>construction </a:t>
            </a:r>
            <a:r>
              <a:rPr lang="en-US" altLang="zh-CN" dirty="0"/>
              <a:t>in late 2018</a:t>
            </a:r>
            <a:r>
              <a:rPr lang="en-US" altLang="zh-CN" dirty="0" smtClean="0"/>
              <a:t>, for completion </a:t>
            </a:r>
            <a:r>
              <a:rPr lang="en-US" altLang="zh-CN" dirty="0"/>
              <a:t>in mid-2025. 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Total budget: 4.5-5 B </a:t>
            </a:r>
            <a:r>
              <a:rPr lang="en-US" altLang="zh-CN" dirty="0" smtClean="0"/>
              <a:t>CNY (~</a:t>
            </a:r>
            <a:r>
              <a:rPr lang="en-US" altLang="zh-CN" dirty="0"/>
              <a:t>0.7 B USD)</a:t>
            </a:r>
            <a:endParaRPr lang="zh-CN" altLang="en-US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89948" y="1"/>
            <a:ext cx="8122370" cy="764704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Two </a:t>
            </a:r>
            <a:r>
              <a:rPr lang="en-US" altLang="zh-CN" sz="2400" dirty="0" smtClean="0"/>
              <a:t>Steps </a:t>
            </a:r>
            <a:r>
              <a:rPr lang="en-US" altLang="zh-CN" sz="2400" dirty="0"/>
              <a:t>to a </a:t>
            </a:r>
            <a:r>
              <a:rPr lang="en-US" altLang="zh-CN" sz="2400" dirty="0" smtClean="0"/>
              <a:t>World-Leading </a:t>
            </a:r>
            <a:r>
              <a:rPr lang="en-US" altLang="zh-CN" sz="2400" dirty="0"/>
              <a:t>SR </a:t>
            </a:r>
            <a:r>
              <a:rPr lang="en-US" altLang="zh-CN" sz="2400" dirty="0" smtClean="0"/>
              <a:t>Light </a:t>
            </a:r>
            <a:r>
              <a:rPr lang="en-US" altLang="zh-CN" sz="2400" dirty="0"/>
              <a:t>S</a:t>
            </a:r>
            <a:r>
              <a:rPr lang="en-US" altLang="zh-CN" sz="2400" dirty="0" smtClean="0"/>
              <a:t>ource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8956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2980" y="1"/>
            <a:ext cx="7859456" cy="764704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Design </a:t>
            </a:r>
            <a:r>
              <a:rPr lang="en-US" altLang="zh-CN" sz="2400" dirty="0" smtClean="0"/>
              <a:t>goals for HEPS</a:t>
            </a:r>
            <a:endParaRPr lang="zh-CN" altLang="en-US" sz="2400" dirty="0"/>
          </a:p>
        </p:txBody>
      </p:sp>
      <p:graphicFrame>
        <p:nvGraphicFramePr>
          <p:cNvPr id="4" name="内容占位符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2461704"/>
              </p:ext>
            </p:extLst>
          </p:nvPr>
        </p:nvGraphicFramePr>
        <p:xfrm>
          <a:off x="148282" y="921482"/>
          <a:ext cx="4694174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428"/>
                <a:gridCol w="1906073"/>
                <a:gridCol w="991673"/>
              </a:tblGrid>
              <a:tr h="37059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Beam</a:t>
                      </a:r>
                      <a:r>
                        <a:rPr lang="en-US" altLang="zh-CN" sz="2000" baseline="0" dirty="0" smtClean="0"/>
                        <a:t> energy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GeV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6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59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Circumference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smtClean="0"/>
                        <a:t>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1360.4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59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Emittance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err="1" smtClean="0"/>
                        <a:t>pm.rad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&lt; 60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59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Beam current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mA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ym typeface="Symbol" panose="05050102010706020507" pitchFamily="18" charset="2"/>
                        </a:rPr>
                        <a:t>200</a:t>
                      </a:r>
                      <a:endParaRPr lang="zh-CN" altLang="en-US" sz="2000" dirty="0"/>
                    </a:p>
                  </a:txBody>
                  <a:tcPr/>
                </a:tc>
              </a:tr>
              <a:tr h="37059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Injection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Top-up</a:t>
                      </a:r>
                      <a:endParaRPr lang="zh-CN" altLang="en-US" sz="2000" dirty="0"/>
                    </a:p>
                  </a:txBody>
                  <a:tcPr/>
                </a:tc>
              </a:tr>
              <a:tr h="667076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Brightness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err="1" smtClean="0"/>
                        <a:t>Phs</a:t>
                      </a:r>
                      <a:r>
                        <a:rPr lang="en-US" altLang="zh-CN" sz="2000" dirty="0" smtClean="0"/>
                        <a:t>/s/mm</a:t>
                      </a:r>
                      <a:r>
                        <a:rPr lang="en-US" altLang="zh-CN" sz="2000" baseline="30000" dirty="0" smtClean="0"/>
                        <a:t>2</a:t>
                      </a:r>
                    </a:p>
                    <a:p>
                      <a:r>
                        <a:rPr lang="en-US" altLang="zh-CN" sz="2000" dirty="0" smtClean="0"/>
                        <a:t>/mrad</a:t>
                      </a:r>
                      <a:r>
                        <a:rPr lang="en-US" altLang="zh-CN" sz="2000" baseline="30000" dirty="0" smtClean="0"/>
                        <a:t>2</a:t>
                      </a:r>
                      <a:r>
                        <a:rPr lang="en-US" altLang="zh-CN" sz="2000" dirty="0" smtClean="0"/>
                        <a:t>/0.1%BW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&gt;10</a:t>
                      </a:r>
                      <a:r>
                        <a:rPr lang="en-US" altLang="zh-CN" sz="2000" baseline="30000" dirty="0" smtClean="0"/>
                        <a:t>22</a:t>
                      </a:r>
                      <a:endParaRPr lang="zh-CN" alt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0" t="5090" r="5517" b="3017"/>
          <a:stretch/>
        </p:blipFill>
        <p:spPr bwMode="auto">
          <a:xfrm>
            <a:off x="4939147" y="1584098"/>
            <a:ext cx="4217732" cy="415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0"/>
          <p:cNvGrpSpPr/>
          <p:nvPr/>
        </p:nvGrpSpPr>
        <p:grpSpPr>
          <a:xfrm>
            <a:off x="147597" y="3775031"/>
            <a:ext cx="4714276" cy="2979876"/>
            <a:chOff x="1404257" y="988564"/>
            <a:chExt cx="8767763" cy="5453965"/>
          </a:xfrm>
        </p:grpSpPr>
        <p:pic>
          <p:nvPicPr>
            <p:cNvPr id="12" name="内容占位符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-92" b="826"/>
            <a:stretch>
              <a:fillRect/>
            </a:stretch>
          </p:blipFill>
          <p:spPr>
            <a:xfrm>
              <a:off x="1404257" y="988564"/>
              <a:ext cx="8767763" cy="5453965"/>
            </a:xfrm>
            <a:prstGeom prst="rect">
              <a:avLst/>
            </a:prstGeom>
          </p:spPr>
        </p:pic>
        <p:grpSp>
          <p:nvGrpSpPr>
            <p:cNvPr id="13" name="组 9"/>
            <p:cNvGrpSpPr>
              <a:grpSpLocks/>
            </p:cNvGrpSpPr>
            <p:nvPr/>
          </p:nvGrpSpPr>
          <p:grpSpPr bwMode="auto">
            <a:xfrm>
              <a:off x="6374720" y="3742876"/>
              <a:ext cx="674687" cy="584200"/>
              <a:chOff x="5292080" y="3717032"/>
              <a:chExt cx="674847" cy="585356"/>
            </a:xfrm>
          </p:grpSpPr>
          <p:sp>
            <p:nvSpPr>
              <p:cNvPr id="14" name="五角星 13"/>
              <p:cNvSpPr/>
              <p:nvPr/>
            </p:nvSpPr>
            <p:spPr bwMode="auto">
              <a:xfrm>
                <a:off x="5436576" y="3717032"/>
                <a:ext cx="338218" cy="338807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defRPr/>
                </a:pPr>
                <a:endParaRPr lang="zh-CN" altLang="en-US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5" name="文本框 8"/>
              <p:cNvSpPr txBox="1">
                <a:spLocks noChangeArrowheads="1"/>
              </p:cNvSpPr>
              <p:nvPr/>
            </p:nvSpPr>
            <p:spPr bwMode="auto">
              <a:xfrm>
                <a:off x="5292080" y="3933056"/>
                <a:ext cx="67484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1800" b="1" dirty="0">
                    <a:solidFill>
                      <a:srgbClr val="0000CC"/>
                    </a:solidFill>
                  </a:rPr>
                  <a:t>HEPS</a:t>
                </a:r>
                <a:endParaRPr lang="zh-CN" altLang="en-US" sz="1800" b="1" dirty="0">
                  <a:solidFill>
                    <a:srgbClr val="0000C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63500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内容占位符 2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8120" y="1113729"/>
            <a:ext cx="3468925" cy="71329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Main </a:t>
            </a:r>
            <a:r>
              <a:rPr lang="en-US" altLang="zh-CN" dirty="0" smtClean="0"/>
              <a:t>Challenges from Tiny Emittance</a:t>
            </a:r>
            <a:endParaRPr lang="zh-CN" altLang="en-US" dirty="0"/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392981" y="4727645"/>
            <a:ext cx="8669290" cy="35091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Wingdings" panose="05000000000000000000" pitchFamily="2" charset="2"/>
              <a:buChar char="n"/>
              <a:defRPr sz="2400" b="1" kern="1200">
                <a:solidFill>
                  <a:srgbClr val="071F65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/>
              <a:t>Accelerator physics: dynamic aperture, error effects, ID, etc.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/>
              <a:t>Technologies: high gradient quad, longitudinal gradient dipole, NEG coating, ID, BI, supports, alignment, etc.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/>
              <a:t>Stability: ground motion, hardware stability, etc.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/>
              <a:t>Commissioning: first beam, ID effect, beam line, etc.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charset="2"/>
              <a:buChar char="ü"/>
            </a:pPr>
            <a:r>
              <a:rPr lang="en-US" altLang="zh-CN" sz="1800" dirty="0" smtClean="0">
                <a:solidFill>
                  <a:srgbClr val="C00000"/>
                </a:solidFill>
              </a:rPr>
              <a:t>Solved in </a:t>
            </a:r>
            <a:r>
              <a:rPr lang="en-US" altLang="zh-CN" sz="1800" dirty="0">
                <a:solidFill>
                  <a:srgbClr val="C00000"/>
                </a:solidFill>
              </a:rPr>
              <a:t>the </a:t>
            </a:r>
            <a:r>
              <a:rPr lang="en-US" altLang="zh-CN" sz="1800" dirty="0" smtClean="0">
                <a:solidFill>
                  <a:srgbClr val="C00000"/>
                </a:solidFill>
              </a:rPr>
              <a:t>HEPS-TF project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grpSp>
        <p:nvGrpSpPr>
          <p:cNvPr id="6" name="组合 8"/>
          <p:cNvGrpSpPr>
            <a:grpSpLocks/>
          </p:cNvGrpSpPr>
          <p:nvPr/>
        </p:nvGrpSpPr>
        <p:grpSpPr bwMode="auto">
          <a:xfrm>
            <a:off x="5121338" y="695770"/>
            <a:ext cx="3940933" cy="2024638"/>
            <a:chOff x="1115616" y="2892252"/>
            <a:chExt cx="6912768" cy="3831121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3501008"/>
              <a:ext cx="2680948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068508"/>
              <a:ext cx="2952328" cy="365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5"/>
            <p:cNvSpPr txBox="1">
              <a:spLocks noChangeArrowheads="1"/>
            </p:cNvSpPr>
            <p:nvPr/>
          </p:nvSpPr>
          <p:spPr bwMode="auto">
            <a:xfrm>
              <a:off x="1736012" y="2892252"/>
              <a:ext cx="1640935" cy="62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10000"/>
                </a:spcBef>
                <a:spcAft>
                  <a:spcPct val="30000"/>
                </a:spcAft>
                <a:buChar char="•"/>
                <a:defRPr sz="2600" b="1">
                  <a:solidFill>
                    <a:srgbClr val="000099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 b="1">
                  <a:solidFill>
                    <a:srgbClr val="0099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kumimoji="1" lang="en-US" altLang="zh-CN" sz="1600" dirty="0">
                  <a:solidFill>
                    <a:srgbClr val="000000"/>
                  </a:solidFill>
                  <a:latin typeface="Calibri" panose="020F0502020204030204" pitchFamily="34" charset="0"/>
                </a:rPr>
                <a:t>DBA/TBA</a:t>
              </a:r>
              <a:endParaRPr kumimoji="1" lang="zh-CN" altLang="en-US" sz="16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右箭头 8"/>
            <p:cNvSpPr/>
            <p:nvPr/>
          </p:nvSpPr>
          <p:spPr>
            <a:xfrm>
              <a:off x="4025221" y="4653899"/>
              <a:ext cx="977872" cy="360409"/>
            </a:xfrm>
            <a:prstGeom prst="rightArrow">
              <a:avLst/>
            </a:prstGeom>
            <a:solidFill>
              <a:srgbClr val="0000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46048" y="2649601"/>
            <a:ext cx="6827520" cy="2151196"/>
            <a:chOff x="1286696" y="1842870"/>
            <a:chExt cx="7775575" cy="3341688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696" y="1842870"/>
              <a:ext cx="7775575" cy="334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矩形标注 13"/>
            <p:cNvSpPr/>
            <p:nvPr/>
          </p:nvSpPr>
          <p:spPr bwMode="auto">
            <a:xfrm>
              <a:off x="5174484" y="1842870"/>
              <a:ext cx="1584325" cy="504825"/>
            </a:xfrm>
            <a:prstGeom prst="wedgeRectCallout">
              <a:avLst>
                <a:gd name="adj1" fmla="val -42091"/>
                <a:gd name="adj2" fmla="val 272648"/>
              </a:avLst>
            </a:prstGeom>
            <a:solidFill>
              <a:srgbClr val="DAEDEF">
                <a:lumMod val="75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 smtClean="0">
                  <a:solidFill>
                    <a:srgbClr val="FF0000"/>
                  </a:solidFill>
                  <a:ea typeface="黑体"/>
                </a:rPr>
                <a:t>High gradient quad</a:t>
              </a:r>
              <a:endParaRPr lang="zh-CN" altLang="en-US" sz="1200" kern="0" dirty="0">
                <a:solidFill>
                  <a:srgbClr val="FF0000"/>
                </a:solidFill>
                <a:ea typeface="黑体"/>
              </a:endParaRPr>
            </a:p>
          </p:txBody>
        </p:sp>
        <p:sp>
          <p:nvSpPr>
            <p:cNvPr id="15" name="矩形标注 14"/>
            <p:cNvSpPr/>
            <p:nvPr/>
          </p:nvSpPr>
          <p:spPr bwMode="auto">
            <a:xfrm>
              <a:off x="3553646" y="1847633"/>
              <a:ext cx="1584325" cy="503237"/>
            </a:xfrm>
            <a:prstGeom prst="wedgeRectCallout">
              <a:avLst>
                <a:gd name="adj1" fmla="val 52233"/>
                <a:gd name="adj2" fmla="val 288155"/>
              </a:avLst>
            </a:prstGeom>
            <a:solidFill>
              <a:srgbClr val="DAEDEF">
                <a:lumMod val="75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kern="0" dirty="0" smtClean="0">
                  <a:solidFill>
                    <a:srgbClr val="FF0000"/>
                  </a:solidFill>
                  <a:ea typeface="黑体"/>
                </a:rPr>
                <a:t>Dipole-quad</a:t>
              </a:r>
              <a:endParaRPr lang="zh-CN" altLang="en-US" sz="1600" kern="0" dirty="0">
                <a:solidFill>
                  <a:srgbClr val="FF0000"/>
                </a:solidFill>
                <a:ea typeface="黑体"/>
              </a:endParaRPr>
            </a:p>
          </p:txBody>
        </p:sp>
        <p:sp>
          <p:nvSpPr>
            <p:cNvPr id="16" name="矩形标注 15"/>
            <p:cNvSpPr/>
            <p:nvPr/>
          </p:nvSpPr>
          <p:spPr bwMode="auto">
            <a:xfrm>
              <a:off x="6836596" y="2204820"/>
              <a:ext cx="2019300" cy="504825"/>
            </a:xfrm>
            <a:prstGeom prst="wedgeRectCallout">
              <a:avLst>
                <a:gd name="adj1" fmla="val -66728"/>
                <a:gd name="adj2" fmla="val 228423"/>
              </a:avLst>
            </a:prstGeom>
            <a:solidFill>
              <a:srgbClr val="DAEDEF">
                <a:lumMod val="75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 smtClean="0">
                  <a:solidFill>
                    <a:srgbClr val="FF0000"/>
                  </a:solidFill>
                  <a:ea typeface="黑体"/>
                </a:rPr>
                <a:t>Long. gradient dipole </a:t>
              </a:r>
              <a:endParaRPr lang="zh-CN" altLang="en-US" sz="1400" kern="0" dirty="0">
                <a:solidFill>
                  <a:srgbClr val="FF0000"/>
                </a:solidFill>
                <a:ea typeface="黑体"/>
              </a:endParaRPr>
            </a:p>
          </p:txBody>
        </p:sp>
        <p:sp>
          <p:nvSpPr>
            <p:cNvPr id="17" name="矩形标注 16"/>
            <p:cNvSpPr/>
            <p:nvPr/>
          </p:nvSpPr>
          <p:spPr bwMode="auto">
            <a:xfrm>
              <a:off x="1916934" y="2347694"/>
              <a:ext cx="1139139" cy="664381"/>
            </a:xfrm>
            <a:prstGeom prst="wedgeRectCallout">
              <a:avLst>
                <a:gd name="adj1" fmla="val 60286"/>
                <a:gd name="adj2" fmla="val 193080"/>
              </a:avLst>
            </a:prstGeom>
            <a:solidFill>
              <a:srgbClr val="DAEDEF">
                <a:lumMod val="75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kern="0" dirty="0" smtClean="0">
                  <a:solidFill>
                    <a:srgbClr val="FF0000"/>
                  </a:solidFill>
                  <a:ea typeface="黑体"/>
                </a:rPr>
                <a:t>Insertion Device</a:t>
              </a:r>
              <a:endParaRPr lang="zh-CN" altLang="en-US" sz="1100" kern="0" dirty="0">
                <a:solidFill>
                  <a:srgbClr val="FF0000"/>
                </a:solidFill>
                <a:ea typeface="黑体"/>
              </a:endParaRPr>
            </a:p>
          </p:txBody>
        </p:sp>
        <p:sp>
          <p:nvSpPr>
            <p:cNvPr id="18" name="内容占位符 2"/>
            <p:cNvSpPr txBox="1">
              <a:spLocks/>
            </p:cNvSpPr>
            <p:nvPr/>
          </p:nvSpPr>
          <p:spPr bwMode="auto">
            <a:xfrm>
              <a:off x="4039084" y="4394426"/>
              <a:ext cx="230505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1450" indent="-171450" algn="l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Wingdings" panose="05000000000000000000" pitchFamily="2" charset="2"/>
                <a:buChar char="p"/>
                <a:defRPr sz="2100" kern="1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5143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8572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微软雅黑" panose="020B0503020204020204" pitchFamily="34" charset="-122"/>
                <a:buChar char="–"/>
                <a:defRPr sz="15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010841" indent="-135731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10841" indent="-135731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lnSpc>
                  <a:spcPct val="13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000" b="1" kern="0" dirty="0" smtClean="0">
                  <a:solidFill>
                    <a:schemeClr val="bg1"/>
                  </a:solidFill>
                  <a:latin typeface="Times New Roman" pitchFamily="18" charset="0"/>
                  <a:ea typeface="BatangChe" pitchFamily="49" charset="-127"/>
                  <a:cs typeface="Times New Roman" pitchFamily="18" charset="0"/>
                </a:rPr>
                <a:t>DBA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内容占位符 2"/>
            <p:cNvSpPr txBox="1">
              <a:spLocks/>
            </p:cNvSpPr>
            <p:nvPr/>
          </p:nvSpPr>
          <p:spPr bwMode="auto">
            <a:xfrm>
              <a:off x="4015609" y="3561432"/>
              <a:ext cx="2303463" cy="43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1450" indent="-171450" algn="l" rtl="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Wingdings" panose="05000000000000000000" pitchFamily="2" charset="2"/>
                <a:buChar char="p"/>
                <a:defRPr sz="2100" kern="120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5143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Wingdings" panose="05000000000000000000" pitchFamily="2" charset="2"/>
                <a:buChar char="Ø"/>
                <a:defRPr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2pPr>
              <a:lvl3pPr marL="857250" indent="-171450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微软雅黑" panose="020B0503020204020204" pitchFamily="34" charset="-122"/>
                <a:buChar char="–"/>
                <a:defRPr sz="1500" kern="120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3pPr>
              <a:lvl4pPr marL="1010841" indent="-135731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10841" indent="-135731" algn="l" rtl="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itchFamily="34" charset="0"/>
                <a:buChar char="•"/>
                <a:defRPr kern="1200">
                  <a:solidFill>
                    <a:schemeClr val="bg2">
                      <a:lumMod val="1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lnSpc>
                  <a:spcPct val="130000"/>
                </a:lnSpc>
                <a:buFont typeface="Wingdings" panose="05000000000000000000" pitchFamily="2" charset="2"/>
                <a:buNone/>
                <a:defRPr/>
              </a:pPr>
              <a:r>
                <a:rPr lang="en-US" altLang="zh-CN" sz="2000" b="1" kern="0" dirty="0" smtClean="0">
                  <a:solidFill>
                    <a:schemeClr val="bg1"/>
                  </a:solidFill>
                  <a:latin typeface="Times New Roman" pitchFamily="18" charset="0"/>
                  <a:ea typeface="BatangChe" pitchFamily="49" charset="-127"/>
                  <a:cs typeface="Times New Roman" pitchFamily="18" charset="0"/>
                </a:rPr>
                <a:t>7BA</a:t>
              </a:r>
              <a:endParaRPr lang="zh-CN" alt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内容占位符 2"/>
          <p:cNvSpPr txBox="1">
            <a:spLocks/>
          </p:cNvSpPr>
          <p:nvPr/>
        </p:nvSpPr>
        <p:spPr bwMode="auto">
          <a:xfrm>
            <a:off x="1326342" y="1267594"/>
            <a:ext cx="4919662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00" kern="12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微软雅黑" panose="020B0503020204020204" pitchFamily="34" charset="-122"/>
              <a:buChar char="−"/>
              <a:defRPr kumimoji="1" sz="2400" kern="1200">
                <a:solidFill>
                  <a:srgbClr val="8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kumimoji="1"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1600" b="1" kern="0" dirty="0" smtClean="0">
                <a:solidFill>
                  <a:srgbClr val="FF0000"/>
                </a:solidFill>
                <a:latin typeface="Times New Roman" pitchFamily="18" charset="0"/>
                <a:ea typeface="BatangChe" pitchFamily="49" charset="-127"/>
                <a:cs typeface="Times New Roman" pitchFamily="18" charset="0"/>
              </a:rPr>
              <a:t>DBA(TBA) =&gt; MBA(7BA)</a:t>
            </a:r>
          </a:p>
        </p:txBody>
      </p:sp>
    </p:spTree>
    <p:extLst>
      <p:ext uri="{BB962C8B-B14F-4D97-AF65-F5344CB8AC3E}">
        <p14:creationId xmlns:p14="http://schemas.microsoft.com/office/powerpoint/2010/main" xmlns="" val="174781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roduction of IHEP-international Review_模板" id="{36654E91-A33F-45E0-B76F-1DD139CD54F7}" vid="{0B05C67F-B6BC-4D74-91C4-5B26404E58F9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7EDC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国际评估</Template>
  <TotalTime>1366</TotalTime>
  <Words>1505</Words>
  <Application>Microsoft Office PowerPoint</Application>
  <PresentationFormat>全屏显示(4:3)</PresentationFormat>
  <Paragraphs>307</Paragraphs>
  <Slides>32</Slides>
  <Notes>1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Office 主题</vt:lpstr>
      <vt:lpstr>BMP 图像</vt:lpstr>
      <vt:lpstr> High Energy Photon Source</vt:lpstr>
      <vt:lpstr>Contents</vt:lpstr>
      <vt:lpstr>1. Introduction</vt:lpstr>
      <vt:lpstr>幻灯片 4</vt:lpstr>
      <vt:lpstr>A New Light Source for China — High Energy, High Brightness</vt:lpstr>
      <vt:lpstr>Trends in SR Sources</vt:lpstr>
      <vt:lpstr>Two Steps to a World-Leading SR Light Source</vt:lpstr>
      <vt:lpstr>Design goals for HEPS</vt:lpstr>
      <vt:lpstr>Main Challenges from Tiny Emittance</vt:lpstr>
      <vt:lpstr>2. Key Technologies for HEPS</vt:lpstr>
      <vt:lpstr>幻灯片 11</vt:lpstr>
      <vt:lpstr>幻灯片 12</vt:lpstr>
      <vt:lpstr>幻灯片 13</vt:lpstr>
      <vt:lpstr>幻灯片 14</vt:lpstr>
      <vt:lpstr>幻灯片 15</vt:lpstr>
      <vt:lpstr>3. Project progress</vt:lpstr>
      <vt:lpstr>Accelerator Physics of Storage Ring</vt:lpstr>
      <vt:lpstr>幻灯片 18</vt:lpstr>
      <vt:lpstr>Injection Design – On-Axis Injection Schemes</vt:lpstr>
      <vt:lpstr>Collective Effects (e.g. single bunch instability)</vt:lpstr>
      <vt:lpstr>Design of the HEPS Injector</vt:lpstr>
      <vt:lpstr>Design of the HEPS Booster</vt:lpstr>
      <vt:lpstr>Design of Key Booster Components</vt:lpstr>
      <vt:lpstr>Key Performance Benchmarks from HEPS-TF</vt:lpstr>
      <vt:lpstr>HEPS Beamlines</vt:lpstr>
      <vt:lpstr>HEPS Site</vt:lpstr>
      <vt:lpstr>Campus &amp; Facility Outline</vt:lpstr>
      <vt:lpstr>Main Challenges for HEPS Construction</vt:lpstr>
      <vt:lpstr>Solutions?</vt:lpstr>
      <vt:lpstr>Outcomes of HEPS Construction</vt:lpstr>
      <vt:lpstr>Conclusion</vt:lpstr>
      <vt:lpstr>幻灯片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Energy Photon Source</dc:title>
  <dc:creator>秦庆</dc:creator>
  <cp:lastModifiedBy>微软用户</cp:lastModifiedBy>
  <cp:revision>49</cp:revision>
  <dcterms:created xsi:type="dcterms:W3CDTF">2018-06-11T16:49:45Z</dcterms:created>
  <dcterms:modified xsi:type="dcterms:W3CDTF">2018-06-13T09:42:57Z</dcterms:modified>
</cp:coreProperties>
</file>