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415" r:id="rId3"/>
    <p:sldId id="416" r:id="rId4"/>
    <p:sldId id="417" r:id="rId5"/>
    <p:sldId id="418" r:id="rId6"/>
    <p:sldId id="419" r:id="rId7"/>
    <p:sldId id="450" r:id="rId8"/>
    <p:sldId id="420" r:id="rId9"/>
    <p:sldId id="421" r:id="rId10"/>
    <p:sldId id="422" r:id="rId11"/>
    <p:sldId id="423" r:id="rId12"/>
    <p:sldId id="425" r:id="rId13"/>
    <p:sldId id="424" r:id="rId14"/>
    <p:sldId id="426" r:id="rId15"/>
    <p:sldId id="427" r:id="rId16"/>
    <p:sldId id="428" r:id="rId17"/>
    <p:sldId id="429" r:id="rId18"/>
    <p:sldId id="451" r:id="rId19"/>
    <p:sldId id="436" r:id="rId20"/>
    <p:sldId id="437" r:id="rId21"/>
    <p:sldId id="438" r:id="rId22"/>
    <p:sldId id="439" r:id="rId23"/>
    <p:sldId id="440" r:id="rId24"/>
    <p:sldId id="441" r:id="rId25"/>
    <p:sldId id="442" r:id="rId26"/>
    <p:sldId id="452" r:id="rId27"/>
    <p:sldId id="449" r:id="rId28"/>
    <p:sldId id="443" r:id="rId29"/>
    <p:sldId id="444" r:id="rId30"/>
    <p:sldId id="453" r:id="rId31"/>
    <p:sldId id="430" r:id="rId32"/>
    <p:sldId id="431" r:id="rId33"/>
    <p:sldId id="433" r:id="rId34"/>
    <p:sldId id="434" r:id="rId35"/>
    <p:sldId id="445" r:id="rId36"/>
    <p:sldId id="448" r:id="rId37"/>
    <p:sldId id="435" r:id="rId38"/>
    <p:sldId id="446" r:id="rId39"/>
    <p:sldId id="447" r:id="rId4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071F65"/>
    <a:srgbClr val="4FD1CE"/>
    <a:srgbClr val="92D050"/>
    <a:srgbClr val="C0C5CE"/>
    <a:srgbClr val="BDD3FF"/>
    <a:srgbClr val="6F7B91"/>
    <a:srgbClr val="BDDFE1"/>
    <a:srgbClr val="8DC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样式 1 - 强调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14" autoAdjust="0"/>
    <p:restoredTop sz="95581" autoAdjust="0"/>
  </p:normalViewPr>
  <p:slideViewPr>
    <p:cSldViewPr snapToGrid="0">
      <p:cViewPr>
        <p:scale>
          <a:sx n="94" d="100"/>
          <a:sy n="94" d="100"/>
        </p:scale>
        <p:origin x="-684"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21152;&#36895;&#22120;&#20013;&#24515;\&#22269;&#38469;&#35780;&#20272;\2017-18\PEP%20FY2003-8%20totals.DOE.xls"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oleObject" Target="file:///D:\work\&#22269;&#38469;&#35780;&#20272;\2018\manpower&amp;budget.xlsx" TargetMode="Externa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FF0000"/>
                </a:solidFill>
                <a:latin typeface="Times New Roman" panose="02020603050405020304" pitchFamily="18" charset="0"/>
                <a:ea typeface="宋体"/>
                <a:cs typeface="Times New Roman" panose="02020603050405020304" pitchFamily="18" charset="0"/>
              </a:defRPr>
            </a:pPr>
            <a:r>
              <a:rPr lang="en-US" altLang="zh-CN" sz="1600" b="1">
                <a:solidFill>
                  <a:srgbClr val="FF0000"/>
                </a:solidFill>
                <a:latin typeface="Times New Roman" panose="02020603050405020304" pitchFamily="18" charset="0"/>
                <a:cs typeface="Times New Roman" panose="02020603050405020304" pitchFamily="18" charset="0"/>
              </a:rPr>
              <a:t>PEP-II FY2007 Statistics</a:t>
            </a:r>
          </a:p>
        </c:rich>
      </c:tx>
      <c:layout>
        <c:manualLayout>
          <c:xMode val="edge"/>
          <c:yMode val="edge"/>
          <c:x val="0.34710743801652899"/>
          <c:y val="3.7415090265898301E-2"/>
        </c:manualLayout>
      </c:layout>
      <c:overlay val="0"/>
      <c:spPr>
        <a:noFill/>
        <a:ln w="25400">
          <a:noFill/>
        </a:ln>
      </c:spPr>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34876033057851202"/>
          <c:y val="0.43537559582136198"/>
          <c:w val="0.30413223140495899"/>
          <c:h val="0.24830014449186999"/>
        </c:manualLayout>
      </c:layout>
      <c:pie3DChart>
        <c:varyColors val="1"/>
        <c:ser>
          <c:idx val="0"/>
          <c:order val="0"/>
          <c:spPr>
            <a:solidFill>
              <a:srgbClr val="9999FF"/>
            </a:solidFill>
            <a:ln w="12700">
              <a:solidFill>
                <a:srgbClr val="000000"/>
              </a:solidFill>
              <a:prstDash val="solid"/>
            </a:ln>
          </c:spPr>
          <c:explosion val="25"/>
          <c:dPt>
            <c:idx val="0"/>
            <c:bubble3D val="0"/>
          </c:dPt>
          <c:dPt>
            <c:idx val="1"/>
            <c:bubble3D val="0"/>
            <c:spPr>
              <a:solidFill>
                <a:srgbClr val="993366"/>
              </a:solidFill>
              <a:ln w="12700">
                <a:solidFill>
                  <a:srgbClr val="000000"/>
                </a:solidFill>
                <a:prstDash val="solid"/>
              </a:ln>
            </c:spPr>
          </c:dPt>
          <c:dPt>
            <c:idx val="2"/>
            <c:bubble3D val="0"/>
            <c:spPr>
              <a:solidFill>
                <a:srgbClr val="FFFFCC"/>
              </a:solidFill>
              <a:ln w="12700">
                <a:solidFill>
                  <a:srgbClr val="000000"/>
                </a:solidFill>
                <a:prstDash val="solid"/>
              </a:ln>
            </c:spPr>
          </c:dPt>
          <c:dPt>
            <c:idx val="3"/>
            <c:bubble3D val="0"/>
            <c:spPr>
              <a:solidFill>
                <a:srgbClr val="CCFFFF"/>
              </a:solidFill>
              <a:ln w="12700">
                <a:solidFill>
                  <a:srgbClr val="000000"/>
                </a:solidFill>
                <a:prstDash val="solid"/>
              </a:ln>
            </c:spPr>
          </c:dPt>
          <c:dLbls>
            <c:dLbl>
              <c:idx val="0"/>
              <c:layout>
                <c:manualLayout>
                  <c:x val="5.9714308059338403E-2"/>
                  <c:y val="5.6749250083324099E-2"/>
                </c:manualLayout>
              </c:layout>
              <c:tx>
                <c:rich>
                  <a:bodyPr/>
                  <a:lstStyle/>
                  <a:p>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r>
                      <a:rPr lang="en-US" altLang="zh-CN" sz="1400" b="1" dirty="0" err="1">
                        <a:latin typeface="Times New Roman" panose="02020603050405020304" pitchFamily="18" charset="0"/>
                        <a:cs typeface="Times New Roman" panose="02020603050405020304" pitchFamily="18" charset="0"/>
                      </a:rPr>
                      <a:t>BaBar</a:t>
                    </a:r>
                    <a:r>
                      <a:rPr lang="en-US" altLang="zh-CN" sz="1400" b="1" dirty="0" smtClean="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
3170.8, 61%</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layout>
                    <c:manualLayout>
                      <c:w val="0.24946972266239401"/>
                      <c:h val="0.218333280429159"/>
                    </c:manualLayout>
                  </c15:layout>
                </c:ext>
              </c:extLst>
            </c:dLbl>
            <c:dLbl>
              <c:idx val="1"/>
              <c:layout>
                <c:manualLayout>
                  <c:x val="0.19057915348587001"/>
                  <c:y val="0.190694208083655"/>
                </c:manualLayout>
              </c:layout>
              <c:tx>
                <c:rich>
                  <a:bodyPr/>
                  <a:lstStyle/>
                  <a:p>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r>
                      <a:rPr lang="en-US" altLang="zh-CN" sz="1400" b="1">
                        <a:latin typeface="Times New Roman" panose="02020603050405020304" pitchFamily="18" charset="0"/>
                        <a:cs typeface="Times New Roman" panose="02020603050405020304" pitchFamily="18" charset="0"/>
                      </a:rPr>
                      <a:t>Machine Dev., 110.3, 2%</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layout>
                    <c:manualLayout>
                      <c:w val="0.27913930615896498"/>
                      <c:h val="0.25210054768632101"/>
                    </c:manualLayout>
                  </c15:layout>
                </c:ext>
              </c:extLst>
            </c:dLbl>
            <c:dLbl>
              <c:idx val="2"/>
              <c:layout>
                <c:manualLayout>
                  <c:x val="-1.8554327402005698E-2"/>
                  <c:y val="3.06034357546092E-2"/>
                </c:manualLayout>
              </c:layout>
              <c:tx>
                <c:rich>
                  <a:bodyPr/>
                  <a:lstStyle/>
                  <a:p>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fld id="{BCBA5272-2EBD-4F77-B76E-451E57F3D00D}" type="CATEGORYNAME">
                      <a:rPr lang="en-US" altLang="zh-CN" smtClean="0"/>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t>[类别名称]</a:t>
                    </a:fld>
                    <a:r>
                      <a:rPr lang="en-US" altLang="zh-CN" baseline="0" dirty="0" smtClean="0"/>
                      <a:t>, </a:t>
                    </a:r>
                  </a:p>
                  <a:p>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fld id="{856C119F-80FF-4CC7-91E7-AAE11FF0919C}" type="VALUE">
                      <a:rPr lang="en-US" altLang="zh-CN" baseline="0" smtClean="0"/>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t>[值]</a:t>
                    </a:fld>
                    <a:r>
                      <a:rPr lang="en-US" altLang="zh-CN" baseline="0" dirty="0"/>
                      <a:t>, </a:t>
                    </a:r>
                    <a:fld id="{95141BAB-EE86-46AF-BA72-D7989C477F28}" type="PERCENTAGE">
                      <a:rPr lang="en-US" altLang="zh-CN" baseline="0"/>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t>[百分比]</a:t>
                    </a:fld>
                    <a:endParaRPr lang="en-US" altLang="zh-CN" baseline="0" dirty="0"/>
                  </a:p>
                </c:rich>
              </c:tx>
              <c:numFmt formatCode="0%" sourceLinked="0"/>
              <c:spPr>
                <a:noFill/>
                <a:ln w="25400">
                  <a:noFill/>
                </a:ln>
              </c:spPr>
              <c:dLblPos val="bestFit"/>
              <c:showLegendKey val="0"/>
              <c:showVal val="1"/>
              <c:showCatName val="1"/>
              <c:showSerName val="0"/>
              <c:showPercent val="1"/>
              <c:showBubbleSize val="0"/>
              <c:extLst>
                <c:ext xmlns:c15="http://schemas.microsoft.com/office/drawing/2012/chart" uri="{CE6537A1-D6FC-4f65-9D91-7224C49458BB}">
                  <c15:layout>
                    <c:manualLayout>
                      <c:w val="0.34556337286542899"/>
                      <c:h val="0.28057935005875101"/>
                    </c:manualLayout>
                  </c15:layout>
                  <c15:dlblFieldTable/>
                  <c15:showDataLabelsRange val="0"/>
                </c:ext>
              </c:extLst>
            </c:dLbl>
            <c:dLbl>
              <c:idx val="3"/>
              <c:layout>
                <c:manualLayout>
                  <c:x val="0.27626304953881797"/>
                  <c:y val="-0.136986811083425"/>
                </c:manualLayout>
              </c:layout>
              <c:tx>
                <c:rich>
                  <a:bodyPr/>
                  <a:lstStyle/>
                  <a:p>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fld id="{DDD63F97-CB90-47AB-AEB4-986544ED7953}" type="CATEGORYNAME">
                      <a:rPr lang="en-US" altLang="zh-CN"/>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t>[类别名称]</a:t>
                    </a:fld>
                    <a:r>
                      <a:rPr lang="en-US" altLang="zh-CN" baseline="0" dirty="0"/>
                      <a:t>, </a:t>
                    </a:r>
                    <a:endParaRPr lang="en-US" altLang="zh-CN" baseline="0" dirty="0" smtClean="0"/>
                  </a:p>
                  <a:p>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fld id="{EF59F744-D46D-4A28-893B-37FA64EFF26A}" type="VALUE">
                      <a:rPr lang="en-US" altLang="zh-CN" baseline="0" smtClean="0"/>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t>[值]</a:t>
                    </a:fld>
                    <a:r>
                      <a:rPr lang="en-US" altLang="zh-CN" baseline="0" dirty="0"/>
                      <a:t>, </a:t>
                    </a:r>
                    <a:fld id="{B80236EF-E3AA-428F-93ED-4E8C3D284143}" type="PERCENTAGE">
                      <a:rPr lang="en-US" altLang="zh-CN" baseline="0"/>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t>[百分比]</a:t>
                    </a:fld>
                    <a:endParaRPr lang="en-US" altLang="zh-CN" baseline="0" dirty="0"/>
                  </a:p>
                </c:rich>
              </c:tx>
              <c:numFmt formatCode="0%" sourceLinked="0"/>
              <c:spPr>
                <a:noFill/>
                <a:ln w="25400">
                  <a:noFill/>
                </a:ln>
              </c:spPr>
              <c:dLblPos val="bestFit"/>
              <c:showLegendKey val="0"/>
              <c:showVal val="1"/>
              <c:showCatName val="1"/>
              <c:showSerName val="0"/>
              <c:showPercent val="1"/>
              <c:showBubbleSize val="0"/>
              <c:extLst>
                <c:ext xmlns:c15="http://schemas.microsoft.com/office/drawing/2012/chart" uri="{CE6537A1-D6FC-4f65-9D91-7224C49458BB}">
                  <c15:layout>
                    <c:manualLayout>
                      <c:w val="0.43629358251514799"/>
                      <c:h val="0.234337635778162"/>
                    </c:manualLayout>
                  </c15:layout>
                  <c15:dlblFieldTable/>
                  <c15:showDataLabelsRange val="0"/>
                </c:ext>
              </c:extLst>
            </c:dLbl>
            <c:numFmt formatCode="0%" sourceLinked="0"/>
            <c:spPr>
              <a:noFill/>
              <a:ln w="25400">
                <a:noFill/>
              </a:ln>
            </c:spPr>
            <c:txPr>
              <a:bodyPr wrap="square" lIns="38100" tIns="19050" rIns="38100" bIns="19050" anchor="ctr">
                <a:spAutoFit/>
              </a:bodyPr>
              <a:lstStyle/>
              <a:p>
                <a:pPr>
                  <a:defRPr sz="1400" b="1" i="0" u="none" strike="noStrike" baseline="0">
                    <a:solidFill>
                      <a:srgbClr val="000000"/>
                    </a:solidFill>
                    <a:latin typeface="Times New Roman" panose="02020603050405020304" pitchFamily="18" charset="0"/>
                    <a:ea typeface="宋体"/>
                    <a:cs typeface="Times New Roman" panose="02020603050405020304" pitchFamily="18" charset="0"/>
                  </a:defRPr>
                </a:pPr>
                <a:endParaRPr lang="zh-CN"/>
              </a:p>
            </c:txPr>
            <c:showLegendKey val="0"/>
            <c:showVal val="1"/>
            <c:showCatName val="1"/>
            <c:showSerName val="0"/>
            <c:showPercent val="1"/>
            <c:showBubbleSize val="0"/>
            <c:showLeaderLines val="1"/>
            <c:extLst>
              <c:ext xmlns:c15="http://schemas.microsoft.com/office/drawing/2012/chart" uri="{CE6537A1-D6FC-4f65-9D91-7224C49458BB}"/>
            </c:extLst>
          </c:dLbls>
          <c:cat>
            <c:strRef>
              <c:f>Sheet1!$B$17:$E$17</c:f>
              <c:strCache>
                <c:ptCount val="4"/>
                <c:pt idx="0">
                  <c:v>BaBar</c:v>
                </c:pt>
                <c:pt idx="1">
                  <c:v>PEP Mach. Dev.</c:v>
                </c:pt>
                <c:pt idx="2">
                  <c:v>Tuning &amp; Injection</c:v>
                </c:pt>
                <c:pt idx="3">
                  <c:v>Unsched. Down</c:v>
                </c:pt>
              </c:strCache>
            </c:strRef>
          </c:cat>
          <c:val>
            <c:numRef>
              <c:f>Sheet1!$B$69:$E$69</c:f>
              <c:numCache>
                <c:formatCode>General</c:formatCode>
                <c:ptCount val="4"/>
                <c:pt idx="0">
                  <c:v>3170.8</c:v>
                </c:pt>
                <c:pt idx="1">
                  <c:v>110.3</c:v>
                </c:pt>
                <c:pt idx="2">
                  <c:v>941.10000000000014</c:v>
                </c:pt>
                <c:pt idx="3">
                  <c:v>980.89999999999986</c:v>
                </c:pt>
              </c:numCache>
            </c:numRef>
          </c:val>
        </c:ser>
        <c:dLbls>
          <c:showLegendKey val="0"/>
          <c:showVal val="1"/>
          <c:showCatName val="1"/>
          <c:showSerName val="0"/>
          <c:showPercent val="1"/>
          <c:showBubbleSize val="0"/>
          <c:showLeaderLines val="1"/>
        </c:dLbls>
      </c:pie3DChart>
      <c:spPr>
        <a:noFill/>
        <a:ln w="25400">
          <a:noFill/>
        </a:ln>
      </c:spPr>
    </c:plotArea>
    <c:plotVisOnly val="1"/>
    <c:dispBlanksAs val="zero"/>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宋体"/>
          <a:ea typeface="宋体"/>
          <a:cs typeface="宋体"/>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15901736598"/>
          <c:y val="3.8922300660693299E-2"/>
          <c:w val="0.75504435875310105"/>
          <c:h val="0.87840460675174203"/>
        </c:manualLayout>
      </c:layout>
      <c:scatterChart>
        <c:scatterStyle val="lineMarker"/>
        <c:varyColors val="0"/>
        <c:ser>
          <c:idx val="1"/>
          <c:order val="0"/>
          <c:tx>
            <c:strRef>
              <c:f>'[manpower&amp;budget.xlsx]Sheet1'!$C$1</c:f>
              <c:strCache>
                <c:ptCount val="1"/>
                <c:pt idx="0">
                  <c:v>Budget</c:v>
                </c:pt>
              </c:strCache>
            </c:strRef>
          </c:tx>
          <c:spPr>
            <a:ln w="31750" cap="rnd">
              <a:solidFill>
                <a:srgbClr val="C00000"/>
              </a:solidFill>
              <a:round/>
            </a:ln>
            <a:effectLst/>
          </c:spPr>
          <c:marker>
            <c:symbol val="circle"/>
            <c:size val="5"/>
            <c:spPr>
              <a:solidFill>
                <a:schemeClr val="accent2"/>
              </a:solidFill>
              <a:ln w="9525">
                <a:solidFill>
                  <a:schemeClr val="accent2"/>
                </a:solidFill>
              </a:ln>
              <a:effectLst/>
            </c:spPr>
          </c:marker>
          <c:xVal>
            <c:numRef>
              <c:f>'[manpower&amp;budget.xlsx]Sheet1'!$A$7:$A$11</c:f>
              <c:numCache>
                <c:formatCode>General</c:formatCode>
                <c:ptCount val="5"/>
                <c:pt idx="0">
                  <c:v>2013</c:v>
                </c:pt>
                <c:pt idx="1">
                  <c:v>2014</c:v>
                </c:pt>
                <c:pt idx="2">
                  <c:v>2015</c:v>
                </c:pt>
                <c:pt idx="3">
                  <c:v>2016</c:v>
                </c:pt>
                <c:pt idx="4">
                  <c:v>2017</c:v>
                </c:pt>
              </c:numCache>
            </c:numRef>
          </c:xVal>
          <c:yVal>
            <c:numRef>
              <c:f>'[manpower&amp;budget.xlsx]Sheet1'!$C$7:$C$11</c:f>
              <c:numCache>
                <c:formatCode>General</c:formatCode>
                <c:ptCount val="5"/>
                <c:pt idx="0">
                  <c:v>219</c:v>
                </c:pt>
                <c:pt idx="1">
                  <c:v>83.1</c:v>
                </c:pt>
                <c:pt idx="2">
                  <c:v>121.04</c:v>
                </c:pt>
                <c:pt idx="3">
                  <c:v>155.9</c:v>
                </c:pt>
                <c:pt idx="4">
                  <c:v>152.82</c:v>
                </c:pt>
              </c:numCache>
            </c:numRef>
          </c:yVal>
          <c:smooth val="0"/>
        </c:ser>
        <c:dLbls>
          <c:showLegendKey val="0"/>
          <c:showVal val="0"/>
          <c:showCatName val="0"/>
          <c:showSerName val="0"/>
          <c:showPercent val="0"/>
          <c:showBubbleSize val="0"/>
        </c:dLbls>
        <c:axId val="27864448"/>
        <c:axId val="27870336"/>
      </c:scatterChart>
      <c:scatterChart>
        <c:scatterStyle val="lineMarker"/>
        <c:varyColors val="0"/>
        <c:ser>
          <c:idx val="2"/>
          <c:order val="1"/>
          <c:tx>
            <c:strRef>
              <c:f>'[manpower&amp;budget.xlsx]Sheet1'!$D$1</c:f>
              <c:strCache>
                <c:ptCount val="1"/>
                <c:pt idx="0">
                  <c:v>Budget/person</c:v>
                </c:pt>
              </c:strCache>
            </c:strRef>
          </c:tx>
          <c:spPr>
            <a:ln w="25400" cap="rnd">
              <a:solidFill>
                <a:schemeClr val="accent6">
                  <a:lumMod val="50000"/>
                </a:schemeClr>
              </a:solidFill>
              <a:prstDash val="dash"/>
              <a:round/>
            </a:ln>
            <a:effectLst/>
          </c:spPr>
          <c:marker>
            <c:symbol val="circle"/>
            <c:size val="5"/>
            <c:spPr>
              <a:solidFill>
                <a:schemeClr val="accent6"/>
              </a:solidFill>
              <a:ln w="9525">
                <a:solidFill>
                  <a:schemeClr val="accent3"/>
                </a:solidFill>
              </a:ln>
              <a:effectLst/>
            </c:spPr>
          </c:marker>
          <c:dPt>
            <c:idx val="3"/>
            <c:bubble3D val="0"/>
            <c:spPr>
              <a:ln w="25400" cap="sq">
                <a:solidFill>
                  <a:schemeClr val="accent6">
                    <a:lumMod val="50000"/>
                  </a:schemeClr>
                </a:solidFill>
                <a:prstDash val="dash"/>
                <a:bevel/>
              </a:ln>
              <a:effectLst/>
            </c:spPr>
          </c:dPt>
          <c:xVal>
            <c:numRef>
              <c:f>'[manpower&amp;budget.xlsx]Sheet1'!$A$7:$A$11</c:f>
              <c:numCache>
                <c:formatCode>General</c:formatCode>
                <c:ptCount val="5"/>
                <c:pt idx="0">
                  <c:v>2013</c:v>
                </c:pt>
                <c:pt idx="1">
                  <c:v>2014</c:v>
                </c:pt>
                <c:pt idx="2">
                  <c:v>2015</c:v>
                </c:pt>
                <c:pt idx="3">
                  <c:v>2016</c:v>
                </c:pt>
                <c:pt idx="4">
                  <c:v>2017</c:v>
                </c:pt>
              </c:numCache>
            </c:numRef>
          </c:xVal>
          <c:yVal>
            <c:numRef>
              <c:f>'[manpower&amp;budget.xlsx]Sheet1'!$D$7:$D$11</c:f>
              <c:numCache>
                <c:formatCode>General</c:formatCode>
                <c:ptCount val="5"/>
                <c:pt idx="0">
                  <c:v>0.727574750830565</c:v>
                </c:pt>
                <c:pt idx="1">
                  <c:v>0.52264150943396204</c:v>
                </c:pt>
                <c:pt idx="2">
                  <c:v>0.70783625730994204</c:v>
                </c:pt>
                <c:pt idx="3">
                  <c:v>0.87584269662921399</c:v>
                </c:pt>
                <c:pt idx="4">
                  <c:v>0.85374301675977704</c:v>
                </c:pt>
              </c:numCache>
            </c:numRef>
          </c:yVal>
          <c:smooth val="0"/>
        </c:ser>
        <c:dLbls>
          <c:showLegendKey val="0"/>
          <c:showVal val="0"/>
          <c:showCatName val="0"/>
          <c:showSerName val="0"/>
          <c:showPercent val="0"/>
          <c:showBubbleSize val="0"/>
        </c:dLbls>
        <c:axId val="27877760"/>
        <c:axId val="27871872"/>
      </c:scatterChart>
      <c:valAx>
        <c:axId val="27864448"/>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zh-CN"/>
          </a:p>
        </c:txPr>
        <c:crossAx val="27870336"/>
        <c:crosses val="autoZero"/>
        <c:crossBetween val="midCat"/>
        <c:majorUnit val="1"/>
      </c:valAx>
      <c:valAx>
        <c:axId val="27870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27864448"/>
        <c:crosses val="autoZero"/>
        <c:crossBetween val="midCat"/>
      </c:valAx>
      <c:valAx>
        <c:axId val="27871872"/>
        <c:scaling>
          <c:orientation val="minMax"/>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27877760"/>
        <c:crosses val="max"/>
        <c:crossBetween val="midCat"/>
      </c:valAx>
      <c:valAx>
        <c:axId val="27877760"/>
        <c:scaling>
          <c:orientation val="minMax"/>
        </c:scaling>
        <c:delete val="1"/>
        <c:axPos val="b"/>
        <c:numFmt formatCode="General" sourceLinked="1"/>
        <c:majorTickMark val="out"/>
        <c:minorTickMark val="none"/>
        <c:tickLblPos val="nextTo"/>
        <c:crossAx val="27871872"/>
        <c:crosses val="autoZero"/>
        <c:crossBetween val="midCat"/>
      </c:valAx>
      <c:spPr>
        <a:noFill/>
        <a:ln>
          <a:solidFill>
            <a:schemeClr val="accent1"/>
          </a:solidFill>
          <a:round/>
        </a:ln>
        <a:effectLst/>
      </c:spPr>
    </c:plotArea>
    <c:legend>
      <c:legendPos val="b"/>
      <c:layout>
        <c:manualLayout>
          <c:xMode val="edge"/>
          <c:yMode val="edge"/>
          <c:x val="0.30635803534676198"/>
          <c:y val="5.9116176713775101E-2"/>
          <c:w val="0.397686924884811"/>
          <c:h val="6.466535433070870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0.02055</cdr:x>
      <cdr:y>0.59483</cdr:y>
    </cdr:from>
    <cdr:to>
      <cdr:x>0.14384</cdr:x>
      <cdr:y>0.80172</cdr:y>
    </cdr:to>
    <cdr:sp macro="" textlink="">
      <cdr:nvSpPr>
        <cdr:cNvPr id="2" name="TextBox 1"/>
        <cdr:cNvSpPr txBox="1"/>
      </cdr:nvSpPr>
      <cdr:spPr>
        <a:xfrm xmlns:a="http://schemas.openxmlformats.org/drawingml/2006/main" rot="16200000">
          <a:off x="152400" y="26289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0.86562</cdr:x>
      <cdr:y>0.12394</cdr:y>
    </cdr:from>
    <cdr:to>
      <cdr:x>0.98891</cdr:x>
      <cdr:y>0.64693</cdr:y>
    </cdr:to>
    <cdr:sp macro="" textlink="">
      <cdr:nvSpPr>
        <cdr:cNvPr id="3" name="TextBox 2"/>
        <cdr:cNvSpPr txBox="1"/>
      </cdr:nvSpPr>
      <cdr:spPr>
        <a:xfrm xmlns:a="http://schemas.openxmlformats.org/drawingml/2006/main" rot="5400000">
          <a:off x="5955483" y="1050775"/>
          <a:ext cx="2055691" cy="9285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800"/>
            <a:t>Budget</a:t>
          </a:r>
          <a:r>
            <a:rPr lang="zh-CN" altLang="en-US" sz="1800" baseline="0"/>
            <a:t> </a:t>
          </a:r>
          <a:r>
            <a:rPr lang="en-US" altLang="zh-CN" sz="1800" baseline="0"/>
            <a:t>per</a:t>
          </a:r>
          <a:r>
            <a:rPr lang="zh-CN" altLang="en-US" sz="1800" baseline="0"/>
            <a:t> </a:t>
          </a:r>
          <a:r>
            <a:rPr lang="en-US" altLang="zh-CN" sz="1800"/>
            <a:t>person (MCNY)</a:t>
          </a:r>
          <a:endParaRPr lang="en-US" sz="18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8691A-493D-4F77-BB59-AF9323853594}" type="datetimeFigureOut">
              <a:rPr lang="zh-CN" altLang="en-US" smtClean="0"/>
              <a:t>2018/6/14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E92B7-0882-48A0-95C5-39A8371B447B}" type="slidenum">
              <a:rPr lang="zh-CN" altLang="en-US" smtClean="0"/>
              <a:t>‹#›</a:t>
            </a:fld>
            <a:endParaRPr lang="zh-CN" altLang="en-US"/>
          </a:p>
        </p:txBody>
      </p:sp>
    </p:spTree>
    <p:extLst>
      <p:ext uri="{BB962C8B-B14F-4D97-AF65-F5344CB8AC3E}">
        <p14:creationId xmlns:p14="http://schemas.microsoft.com/office/powerpoint/2010/main" val="282952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CE92B7-0882-48A0-95C5-39A8371B447B}" type="slidenum">
              <a:rPr lang="zh-CN" altLang="en-US" smtClean="0"/>
              <a:t>1</a:t>
            </a:fld>
            <a:endParaRPr lang="zh-CN" altLang="en-US"/>
          </a:p>
        </p:txBody>
      </p:sp>
    </p:spTree>
    <p:extLst>
      <p:ext uri="{BB962C8B-B14F-4D97-AF65-F5344CB8AC3E}">
        <p14:creationId xmlns:p14="http://schemas.microsoft.com/office/powerpoint/2010/main" val="297569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Tree>
    <p:extLst>
      <p:ext uri="{BB962C8B-B14F-4D97-AF65-F5344CB8AC3E}">
        <p14:creationId xmlns:p14="http://schemas.microsoft.com/office/powerpoint/2010/main" val="282097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95D65D5-A61A-451C-8993-2DA3EFFAB423}" type="slidenum">
              <a:rPr lang="zh-CN" altLang="en-US" smtClean="0"/>
              <a:pPr>
                <a:defRPr/>
              </a:pPr>
              <a:t>19</a:t>
            </a:fld>
            <a:endParaRPr lang="zh-CN" altLang="en-US"/>
          </a:p>
        </p:txBody>
      </p:sp>
    </p:spTree>
    <p:extLst>
      <p:ext uri="{BB962C8B-B14F-4D97-AF65-F5344CB8AC3E}">
        <p14:creationId xmlns:p14="http://schemas.microsoft.com/office/powerpoint/2010/main" val="32157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652E756-CFBE-4DB4-9769-AC8800052947}" type="datetimeFigureOut">
              <a:rPr lang="zh-CN" altLang="en-US" smtClean="0"/>
              <a:t>2018/6/14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AE203A2-D78F-4469-96D9-FE4450EF57DC}" type="slidenum">
              <a:rPr lang="zh-CN" altLang="en-US" smtClean="0"/>
              <a:t>‹#›</a:t>
            </a:fld>
            <a:endParaRPr lang="zh-CN" altLang="en-US"/>
          </a:p>
        </p:txBody>
      </p:sp>
    </p:spTree>
    <p:extLst>
      <p:ext uri="{BB962C8B-B14F-4D97-AF65-F5344CB8AC3E}">
        <p14:creationId xmlns:p14="http://schemas.microsoft.com/office/powerpoint/2010/main" val="9539580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6" name="矩形 5"/>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矩形 14"/>
          <p:cNvSpPr/>
          <p:nvPr userDrawn="1"/>
        </p:nvSpPr>
        <p:spPr>
          <a:xfrm>
            <a:off x="8314346" y="0"/>
            <a:ext cx="829653" cy="764704"/>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4"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smtClean="0"/>
              <a:t>单击此处编辑母版标题样式</a:t>
            </a:r>
            <a:endParaRPr lang="en-US" altLang="zh-CN" dirty="0" smtClean="0"/>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7554" y="193960"/>
            <a:ext cx="547792" cy="359489"/>
          </a:xfrm>
          <a:prstGeom prst="rect">
            <a:avLst/>
          </a:prstGeom>
        </p:spPr>
      </p:pic>
    </p:spTree>
    <p:extLst>
      <p:ext uri="{BB962C8B-B14F-4D97-AF65-F5344CB8AC3E}">
        <p14:creationId xmlns:p14="http://schemas.microsoft.com/office/powerpoint/2010/main" val="26958840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652E756-CFBE-4DB4-9769-AC8800052947}" type="datetimeFigureOut">
              <a:rPr lang="zh-CN" altLang="en-US" smtClean="0"/>
              <a:t>2018/6/14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AE203A2-D78F-4469-96D9-FE4450EF57DC}" type="slidenum">
              <a:rPr lang="zh-CN" altLang="en-US" smtClean="0"/>
              <a:t>‹#›</a:t>
            </a:fld>
            <a:endParaRPr lang="zh-CN" altLang="en-US" dirty="0"/>
          </a:p>
        </p:txBody>
      </p:sp>
    </p:spTree>
    <p:extLst>
      <p:ext uri="{BB962C8B-B14F-4D97-AF65-F5344CB8AC3E}">
        <p14:creationId xmlns:p14="http://schemas.microsoft.com/office/powerpoint/2010/main" val="22281967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D43CD996-FDF2-4C17-B018-BC96C428FF8A}" type="datetime1">
              <a:rPr lang="zh-CN" altLang="en-US" smtClean="0"/>
              <a:t>2018/6/14</a:t>
            </a:fld>
            <a:endParaRPr lang="en-US" altLang="zh-CN"/>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fr-FR" altLang="zh-CN" smtClean="0"/>
              <a:t>Q. Qin, Institute of High Energy Physics, Beijing</a:t>
            </a:r>
            <a:endParaRPr lang="zh-CN" alt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4DBDEEA-6CD3-8F4C-AF18-70ADDC6CC4CC}" type="slidenum">
              <a:rPr lang="zh-CN" altLang="en-US"/>
              <a:pPr/>
              <a:t>‹#›</a:t>
            </a:fld>
            <a:endParaRPr lang="en-US" altLang="zh-CN"/>
          </a:p>
        </p:txBody>
      </p:sp>
    </p:spTree>
    <p:extLst>
      <p:ext uri="{BB962C8B-B14F-4D97-AF65-F5344CB8AC3E}">
        <p14:creationId xmlns:p14="http://schemas.microsoft.com/office/powerpoint/2010/main" val="1976422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30F04789-FEA1-3243-BF27-80C356341BCB}" type="datetime1">
              <a:rPr lang="zh-CN" altLang="en-US" smtClean="0"/>
              <a:t>2018/6/14</a:t>
            </a:fld>
            <a:endParaRPr lang="en-US" altLang="zh-CN"/>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CN" smtClean="0"/>
              <a:t>October 22</a:t>
            </a:r>
            <a:r>
              <a:rPr lang="zh-CN" altLang="en-US" smtClean="0"/>
              <a:t>， </a:t>
            </a:r>
            <a:r>
              <a:rPr lang="en-US" altLang="zh-CN" smtClean="0"/>
              <a:t>2013</a:t>
            </a:r>
            <a:endParaRPr lang="zh-CN" altLang="en-US"/>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7D67571-1D3A-1A40-9CCA-F2B18EC18667}" type="slidenum">
              <a:rPr lang="zh-CN" altLang="en-US"/>
              <a:pPr/>
              <a:t>‹#›</a:t>
            </a:fld>
            <a:endParaRPr lang="en-US" altLang="zh-CN"/>
          </a:p>
        </p:txBody>
      </p:sp>
    </p:spTree>
    <p:extLst>
      <p:ext uri="{BB962C8B-B14F-4D97-AF65-F5344CB8AC3E}">
        <p14:creationId xmlns:p14="http://schemas.microsoft.com/office/powerpoint/2010/main" val="149650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rt1">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28118"/>
            <a:ext cx="7886700" cy="5190795"/>
          </a:xfrm>
        </p:spPr>
        <p:txBody>
          <a:bodyPr/>
          <a:lstStyle>
            <a:lvl1pPr marL="228600" indent="-228600">
              <a:lnSpc>
                <a:spcPct val="110000"/>
              </a:lnSpc>
              <a:buFont typeface="Wingdings" panose="05000000000000000000" pitchFamily="2" charset="2"/>
              <a:buChar char="n"/>
              <a:defRPr sz="2400" b="1">
                <a:solidFill>
                  <a:srgbClr val="071F65"/>
                </a:solidFill>
                <a:latin typeface="Times New Roman" panose="02020603050405020304" pitchFamily="18" charset="0"/>
                <a:cs typeface="Times New Roman" panose="02020603050405020304" pitchFamily="18" charset="0"/>
              </a:defRPr>
            </a:lvl1pPr>
            <a:lvl2pPr>
              <a:lnSpc>
                <a:spcPct val="100000"/>
              </a:lnSpc>
              <a:spcBef>
                <a:spcPts val="600"/>
              </a:spcBef>
              <a:defRPr sz="2000"/>
            </a:lvl2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矩形 6"/>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smtClean="0"/>
              <a:t>单击此处编辑母版标题样式</a:t>
            </a:r>
            <a:endParaRPr lang="en-US" dirty="0"/>
          </a:p>
        </p:txBody>
      </p:sp>
      <p:sp>
        <p:nvSpPr>
          <p:cNvPr id="11" name="矩形 10"/>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pic>
        <p:nvPicPr>
          <p:cNvPr id="9"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4178" y="206456"/>
            <a:ext cx="547792" cy="359489"/>
          </a:xfrm>
          <a:prstGeom prst="rect">
            <a:avLst/>
          </a:prstGeom>
        </p:spPr>
      </p:pic>
    </p:spTree>
    <p:extLst>
      <p:ext uri="{BB962C8B-B14F-4D97-AF65-F5344CB8AC3E}">
        <p14:creationId xmlns:p14="http://schemas.microsoft.com/office/powerpoint/2010/main" val="36854985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t-n">
    <p:spTree>
      <p:nvGrpSpPr>
        <p:cNvPr id="1" name=""/>
        <p:cNvGrpSpPr/>
        <p:nvPr/>
      </p:nvGrpSpPr>
      <p:grpSpPr>
        <a:xfrm>
          <a:off x="0" y="0"/>
          <a:ext cx="0" cy="0"/>
          <a:chOff x="0" y="0"/>
          <a:chExt cx="0" cy="0"/>
        </a:xfrm>
      </p:grpSpPr>
      <p:sp>
        <p:nvSpPr>
          <p:cNvPr id="6" name="矩形 5"/>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cs typeface="+mn-cs"/>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0" name="矩形 9"/>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1" name="TextBox 15"/>
          <p:cNvSpPr txBox="1"/>
          <p:nvPr userDrawn="1"/>
        </p:nvSpPr>
        <p:spPr>
          <a:xfrm>
            <a:off x="8352148" y="182086"/>
            <a:ext cx="791882" cy="307777"/>
          </a:xfrm>
          <a:prstGeom prst="rect">
            <a:avLst/>
          </a:prstGeom>
          <a:noFill/>
        </p:spPr>
        <p:txBody>
          <a:bodyPr wrap="square" rtlCol="0">
            <a:spAutoFit/>
          </a:bodyPr>
          <a:lstStyle/>
          <a:p>
            <a:pPr algn="ctr"/>
            <a:r>
              <a:rPr lang="en-US" altLang="zh-CN" sz="1400" dirty="0" smtClean="0">
                <a:solidFill>
                  <a:srgbClr val="071F65"/>
                </a:solidFill>
                <a:latin typeface="Arial Black" panose="020B0A04020102020204" pitchFamily="34" charset="0"/>
                <a:cs typeface="Times New Roman" panose="02020603050405020304" pitchFamily="18" charset="0"/>
              </a:rPr>
              <a:t>Part</a:t>
            </a:r>
            <a:r>
              <a:rPr lang="en-US" altLang="zh-CN" sz="1400" baseline="0" dirty="0" smtClean="0">
                <a:solidFill>
                  <a:srgbClr val="071F65"/>
                </a:solidFill>
                <a:latin typeface="Arial Black" panose="020B0A04020102020204" pitchFamily="34" charset="0"/>
                <a:cs typeface="Times New Roman" panose="02020603050405020304" pitchFamily="18" charset="0"/>
              </a:rPr>
              <a:t> 1</a:t>
            </a:r>
            <a:endParaRPr lang="zh-CN" altLang="en-US" sz="1400" b="0" dirty="0">
              <a:solidFill>
                <a:schemeClr val="bg1"/>
              </a:solidFill>
              <a:latin typeface="Arial Black" panose="020B0A04020102020204" pitchFamily="34" charset="0"/>
              <a:ea typeface="微软雅黑" pitchFamily="34" charset="-122"/>
              <a:cs typeface="Times New Roman" panose="02020603050405020304" pitchFamily="18" charset="0"/>
            </a:endParaRPr>
          </a:p>
        </p:txBody>
      </p:sp>
      <p:sp>
        <p:nvSpPr>
          <p:cNvPr id="14"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3561036201"/>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4088"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t2">
    <p:spTree>
      <p:nvGrpSpPr>
        <p:cNvPr id="1" name=""/>
        <p:cNvGrpSpPr/>
        <p:nvPr/>
      </p:nvGrpSpPr>
      <p:grpSpPr>
        <a:xfrm>
          <a:off x="0" y="0"/>
          <a:ext cx="0" cy="0"/>
          <a:chOff x="0" y="0"/>
          <a:chExt cx="0" cy="0"/>
        </a:xfrm>
      </p:grpSpPr>
      <p:sp>
        <p:nvSpPr>
          <p:cNvPr id="7" name="矩形 6"/>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cs typeface="+mn-cs"/>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1" name="矩形 10"/>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4"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smtClean="0">
                <a:solidFill>
                  <a:srgbClr val="071F65"/>
                </a:solidFill>
                <a:latin typeface="Arial Black" panose="020B0A04020102020204" pitchFamily="34" charset="0"/>
                <a:cs typeface="Times New Roman" panose="02020603050405020304" pitchFamily="18" charset="0"/>
              </a:rPr>
              <a:t>Part</a:t>
            </a:r>
            <a:r>
              <a:rPr lang="en-US" altLang="zh-CN" sz="1400" baseline="0" dirty="0" smtClean="0">
                <a:solidFill>
                  <a:srgbClr val="071F65"/>
                </a:solidFill>
                <a:latin typeface="Arial Black" panose="020B0A04020102020204" pitchFamily="34" charset="0"/>
                <a:cs typeface="Times New Roman" panose="02020603050405020304" pitchFamily="18" charset="0"/>
              </a:rPr>
              <a:t> 2</a:t>
            </a:r>
            <a:endParaRPr lang="zh-CN" altLang="en-US" sz="1400" b="0" dirty="0">
              <a:solidFill>
                <a:schemeClr val="bg1"/>
              </a:solidFill>
              <a:latin typeface="Arial Black" panose="020B0A04020102020204" pitchFamily="34" charset="0"/>
              <a:ea typeface="微软雅黑" pitchFamily="34" charset="-122"/>
              <a:cs typeface="Times New Roman" panose="02020603050405020304" pitchFamily="18" charset="0"/>
            </a:endParaRPr>
          </a:p>
        </p:txBody>
      </p:sp>
      <p:sp>
        <p:nvSpPr>
          <p:cNvPr id="15" name="Content Placeholder 2"/>
          <p:cNvSpPr>
            <a:spLocks noGrp="1"/>
          </p:cNvSpPr>
          <p:nvPr>
            <p:ph idx="1"/>
          </p:nvPr>
        </p:nvSpPr>
        <p:spPr>
          <a:xfrm>
            <a:off x="628650" y="1128118"/>
            <a:ext cx="7886700" cy="5190795"/>
          </a:xfrm>
        </p:spPr>
        <p:txBody>
          <a:bodyPr/>
          <a:lstStyle>
            <a:lvl1pPr marL="228600" indent="-228600">
              <a:lnSpc>
                <a:spcPct val="110000"/>
              </a:lnSpc>
              <a:buFont typeface="Wingdings" panose="05000000000000000000" pitchFamily="2" charset="2"/>
              <a:buChar char="n"/>
              <a:defRPr sz="2400" b="1">
                <a:solidFill>
                  <a:srgbClr val="071F65"/>
                </a:solidFill>
                <a:latin typeface="Times New Roman" panose="02020603050405020304" pitchFamily="18" charset="0"/>
                <a:cs typeface="Times New Roman" panose="02020603050405020304" pitchFamily="18" charset="0"/>
              </a:defRPr>
            </a:lvl1pPr>
            <a:lvl2pPr>
              <a:lnSpc>
                <a:spcPct val="100000"/>
              </a:lnSpc>
              <a:spcBef>
                <a:spcPts val="600"/>
              </a:spcBef>
              <a:defRPr sz="2000"/>
            </a:lvl2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6"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5032981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t2-n">
    <p:spTree>
      <p:nvGrpSpPr>
        <p:cNvPr id="1" name=""/>
        <p:cNvGrpSpPr/>
        <p:nvPr/>
      </p:nvGrpSpPr>
      <p:grpSpPr>
        <a:xfrm>
          <a:off x="0" y="0"/>
          <a:ext cx="0" cy="0"/>
          <a:chOff x="0" y="0"/>
          <a:chExt cx="0" cy="0"/>
        </a:xfrm>
      </p:grpSpPr>
      <p:sp>
        <p:nvSpPr>
          <p:cNvPr id="6" name="矩形 5"/>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cs typeface="+mn-cs"/>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0" name="矩形 9"/>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3"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smtClean="0">
                <a:solidFill>
                  <a:srgbClr val="071F65"/>
                </a:solidFill>
                <a:latin typeface="Arial Black" panose="020B0A04020102020204" pitchFamily="34" charset="0"/>
                <a:cs typeface="Times New Roman" panose="02020603050405020304" pitchFamily="18" charset="0"/>
              </a:rPr>
              <a:t>Part</a:t>
            </a:r>
            <a:r>
              <a:rPr lang="en-US" altLang="zh-CN" sz="1400" baseline="0" dirty="0" smtClean="0">
                <a:solidFill>
                  <a:srgbClr val="071F65"/>
                </a:solidFill>
                <a:latin typeface="Arial Black" panose="020B0A04020102020204" pitchFamily="34" charset="0"/>
                <a:cs typeface="Times New Roman" panose="02020603050405020304" pitchFamily="18" charset="0"/>
              </a:rPr>
              <a:t> 2</a:t>
            </a:r>
            <a:endParaRPr lang="zh-CN" altLang="en-US" sz="1400" b="0" dirty="0">
              <a:solidFill>
                <a:schemeClr val="bg1"/>
              </a:solidFill>
              <a:latin typeface="Arial Black" panose="020B0A04020102020204" pitchFamily="34" charset="0"/>
              <a:ea typeface="微软雅黑" pitchFamily="34" charset="-122"/>
              <a:cs typeface="Times New Roman" panose="02020603050405020304" pitchFamily="18" charset="0"/>
            </a:endParaRPr>
          </a:p>
        </p:txBody>
      </p:sp>
      <p:sp>
        <p:nvSpPr>
          <p:cNvPr id="16"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781131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矩形 6"/>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cs typeface="+mn-cs"/>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1" name="矩形 10"/>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4"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smtClean="0">
                <a:solidFill>
                  <a:srgbClr val="071F65"/>
                </a:solidFill>
                <a:latin typeface="Arial Black" panose="020B0A04020102020204" pitchFamily="34" charset="0"/>
                <a:cs typeface="Times New Roman" panose="02020603050405020304" pitchFamily="18" charset="0"/>
              </a:rPr>
              <a:t>Part</a:t>
            </a:r>
            <a:r>
              <a:rPr lang="en-US" altLang="zh-CN" sz="1400" baseline="0" dirty="0" smtClean="0">
                <a:solidFill>
                  <a:srgbClr val="071F65"/>
                </a:solidFill>
                <a:latin typeface="Arial Black" panose="020B0A04020102020204" pitchFamily="34" charset="0"/>
                <a:cs typeface="Times New Roman" panose="02020603050405020304" pitchFamily="18" charset="0"/>
              </a:rPr>
              <a:t> 3</a:t>
            </a:r>
            <a:endParaRPr lang="zh-CN" altLang="en-US" sz="1400" b="0" dirty="0">
              <a:solidFill>
                <a:schemeClr val="bg1"/>
              </a:solidFill>
              <a:latin typeface="Arial Black" panose="020B0A04020102020204" pitchFamily="34" charset="0"/>
              <a:ea typeface="微软雅黑" pitchFamily="34" charset="-122"/>
              <a:cs typeface="Times New Roman" panose="02020603050405020304" pitchFamily="18" charset="0"/>
            </a:endParaRPr>
          </a:p>
        </p:txBody>
      </p:sp>
      <p:sp>
        <p:nvSpPr>
          <p:cNvPr id="15" name="Content Placeholder 2"/>
          <p:cNvSpPr>
            <a:spLocks noGrp="1"/>
          </p:cNvSpPr>
          <p:nvPr>
            <p:ph idx="1"/>
          </p:nvPr>
        </p:nvSpPr>
        <p:spPr>
          <a:xfrm>
            <a:off x="628650" y="1128118"/>
            <a:ext cx="7886700" cy="5190795"/>
          </a:xfrm>
        </p:spPr>
        <p:txBody>
          <a:bodyPr/>
          <a:lstStyle>
            <a:lvl1pPr marL="228600" indent="-228600">
              <a:lnSpc>
                <a:spcPct val="110000"/>
              </a:lnSpc>
              <a:buFont typeface="Wingdings" panose="05000000000000000000" pitchFamily="2" charset="2"/>
              <a:buChar char="n"/>
              <a:defRPr sz="2400" b="1">
                <a:solidFill>
                  <a:srgbClr val="071F65"/>
                </a:solidFill>
                <a:latin typeface="Times New Roman" panose="02020603050405020304" pitchFamily="18" charset="0"/>
                <a:cs typeface="Times New Roman" panose="02020603050405020304" pitchFamily="18" charset="0"/>
              </a:defRPr>
            </a:lvl1pPr>
            <a:lvl2pPr>
              <a:lnSpc>
                <a:spcPct val="100000"/>
              </a:lnSpc>
              <a:spcBef>
                <a:spcPts val="600"/>
              </a:spcBef>
              <a:defRPr sz="2000"/>
            </a:lvl2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6"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35217841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n">
    <p:spTree>
      <p:nvGrpSpPr>
        <p:cNvPr id="1" name=""/>
        <p:cNvGrpSpPr/>
        <p:nvPr/>
      </p:nvGrpSpPr>
      <p:grpSpPr>
        <a:xfrm>
          <a:off x="0" y="0"/>
          <a:ext cx="0" cy="0"/>
          <a:chOff x="0" y="0"/>
          <a:chExt cx="0" cy="0"/>
        </a:xfrm>
      </p:grpSpPr>
      <p:sp>
        <p:nvSpPr>
          <p:cNvPr id="6" name="矩形 5"/>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cs typeface="+mn-cs"/>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0" name="矩形 9"/>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3"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smtClean="0">
                <a:solidFill>
                  <a:srgbClr val="071F65"/>
                </a:solidFill>
                <a:latin typeface="Arial Black" panose="020B0A04020102020204" pitchFamily="34" charset="0"/>
                <a:cs typeface="Times New Roman" panose="02020603050405020304" pitchFamily="18" charset="0"/>
              </a:rPr>
              <a:t>Part</a:t>
            </a:r>
            <a:r>
              <a:rPr lang="en-US" altLang="zh-CN" sz="1400" baseline="0" dirty="0" smtClean="0">
                <a:solidFill>
                  <a:srgbClr val="071F65"/>
                </a:solidFill>
                <a:latin typeface="Arial Black" panose="020B0A04020102020204" pitchFamily="34" charset="0"/>
                <a:cs typeface="Times New Roman" panose="02020603050405020304" pitchFamily="18" charset="0"/>
              </a:rPr>
              <a:t> 3</a:t>
            </a:r>
            <a:endParaRPr lang="zh-CN" altLang="en-US" sz="1400" b="0" dirty="0">
              <a:solidFill>
                <a:schemeClr val="bg1"/>
              </a:solidFill>
              <a:latin typeface="Arial Black" panose="020B0A04020102020204" pitchFamily="34" charset="0"/>
              <a:ea typeface="微软雅黑" pitchFamily="34" charset="-122"/>
              <a:cs typeface="Times New Roman" panose="02020603050405020304" pitchFamily="18" charset="0"/>
            </a:endParaRPr>
          </a:p>
        </p:txBody>
      </p:sp>
      <p:sp>
        <p:nvSpPr>
          <p:cNvPr id="14"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10556180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矩形 6"/>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cs typeface="+mn-cs"/>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1" name="矩形 10"/>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4"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smtClean="0">
                <a:solidFill>
                  <a:srgbClr val="071F65"/>
                </a:solidFill>
                <a:latin typeface="Arial Black" panose="020B0A04020102020204" pitchFamily="34" charset="0"/>
                <a:cs typeface="Times New Roman" panose="02020603050405020304" pitchFamily="18" charset="0"/>
              </a:rPr>
              <a:t>Part</a:t>
            </a:r>
            <a:r>
              <a:rPr lang="en-US" altLang="zh-CN" sz="1400" baseline="0" dirty="0" smtClean="0">
                <a:solidFill>
                  <a:srgbClr val="071F65"/>
                </a:solidFill>
                <a:latin typeface="Arial Black" panose="020B0A04020102020204" pitchFamily="34" charset="0"/>
                <a:cs typeface="Times New Roman" panose="02020603050405020304" pitchFamily="18" charset="0"/>
              </a:rPr>
              <a:t> 4</a:t>
            </a:r>
            <a:endParaRPr lang="zh-CN" altLang="en-US" sz="1400" b="0" dirty="0">
              <a:solidFill>
                <a:schemeClr val="bg1"/>
              </a:solidFill>
              <a:latin typeface="Arial Black" panose="020B0A04020102020204" pitchFamily="34" charset="0"/>
              <a:ea typeface="微软雅黑" pitchFamily="34" charset="-122"/>
              <a:cs typeface="Times New Roman" panose="02020603050405020304" pitchFamily="18" charset="0"/>
            </a:endParaRPr>
          </a:p>
        </p:txBody>
      </p:sp>
      <p:sp>
        <p:nvSpPr>
          <p:cNvPr id="15" name="Content Placeholder 2"/>
          <p:cNvSpPr>
            <a:spLocks noGrp="1"/>
          </p:cNvSpPr>
          <p:nvPr>
            <p:ph idx="1"/>
          </p:nvPr>
        </p:nvSpPr>
        <p:spPr>
          <a:xfrm>
            <a:off x="628650" y="1128118"/>
            <a:ext cx="7886700" cy="5190795"/>
          </a:xfrm>
        </p:spPr>
        <p:txBody>
          <a:bodyPr/>
          <a:lstStyle>
            <a:lvl1pPr marL="228600" indent="-228600">
              <a:lnSpc>
                <a:spcPct val="110000"/>
              </a:lnSpc>
              <a:buFont typeface="Wingdings" panose="05000000000000000000" pitchFamily="2" charset="2"/>
              <a:buChar char="n"/>
              <a:defRPr sz="2400" b="1">
                <a:solidFill>
                  <a:srgbClr val="071F65"/>
                </a:solidFill>
                <a:latin typeface="Times New Roman" panose="02020603050405020304" pitchFamily="18" charset="0"/>
                <a:cs typeface="Times New Roman" panose="02020603050405020304" pitchFamily="18" charset="0"/>
              </a:defRPr>
            </a:lvl1pPr>
            <a:lvl2pPr>
              <a:lnSpc>
                <a:spcPct val="100000"/>
              </a:lnSpc>
              <a:spcBef>
                <a:spcPts val="600"/>
              </a:spcBef>
              <a:defRPr sz="2000"/>
            </a:lvl2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6"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38423913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n">
    <p:spTree>
      <p:nvGrpSpPr>
        <p:cNvPr id="1" name=""/>
        <p:cNvGrpSpPr/>
        <p:nvPr/>
      </p:nvGrpSpPr>
      <p:grpSpPr>
        <a:xfrm>
          <a:off x="0" y="0"/>
          <a:ext cx="0" cy="0"/>
          <a:chOff x="0" y="0"/>
          <a:chExt cx="0" cy="0"/>
        </a:xfrm>
      </p:grpSpPr>
      <p:sp>
        <p:nvSpPr>
          <p:cNvPr id="6" name="矩形 5"/>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cs typeface="+mn-cs"/>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0" name="矩形 9"/>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3"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smtClean="0">
                <a:solidFill>
                  <a:srgbClr val="071F65"/>
                </a:solidFill>
                <a:latin typeface="Arial Black" panose="020B0A04020102020204" pitchFamily="34" charset="0"/>
                <a:cs typeface="Times New Roman" panose="02020603050405020304" pitchFamily="18" charset="0"/>
              </a:rPr>
              <a:t>Part</a:t>
            </a:r>
            <a:r>
              <a:rPr lang="en-US" altLang="zh-CN" sz="1400" baseline="0" dirty="0" smtClean="0">
                <a:solidFill>
                  <a:srgbClr val="071F65"/>
                </a:solidFill>
                <a:latin typeface="Arial Black" panose="020B0A04020102020204" pitchFamily="34" charset="0"/>
                <a:cs typeface="Times New Roman" panose="02020603050405020304" pitchFamily="18" charset="0"/>
              </a:rPr>
              <a:t> 4</a:t>
            </a:r>
            <a:endParaRPr lang="zh-CN" altLang="en-US" sz="1400" b="0" dirty="0">
              <a:solidFill>
                <a:schemeClr val="bg1"/>
              </a:solidFill>
              <a:latin typeface="Arial Black" panose="020B0A04020102020204" pitchFamily="34" charset="0"/>
              <a:ea typeface="微软雅黑" pitchFamily="34" charset="-122"/>
              <a:cs typeface="Times New Roman" panose="02020603050405020304" pitchFamily="18" charset="0"/>
            </a:endParaRPr>
          </a:p>
        </p:txBody>
      </p:sp>
      <p:sp>
        <p:nvSpPr>
          <p:cNvPr id="14"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26922822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7" name="矩形 6"/>
          <p:cNvSpPr/>
          <p:nvPr userDrawn="1"/>
        </p:nvSpPr>
        <p:spPr>
          <a:xfrm>
            <a:off x="-4" y="6542051"/>
            <a:ext cx="3243712" cy="276999"/>
          </a:xfrm>
          <a:prstGeom prst="rect">
            <a:avLst/>
          </a:prstGeom>
        </p:spPr>
        <p:txBody>
          <a:bodyPr wrap="square">
            <a:spAutoFit/>
          </a:bodyPr>
          <a:lstStyle/>
          <a:p>
            <a:pPr algn="ctr"/>
            <a:r>
              <a:rPr lang="en-US" altLang="zh-CN" sz="1200" cap="all" dirty="0" smtClean="0">
                <a:solidFill>
                  <a:srgbClr val="C0C5CE"/>
                </a:solidFill>
                <a:latin typeface="Arial" panose="020B0604020202020204" pitchFamily="34" charset="0"/>
                <a:cs typeface="Arial" panose="020B0604020202020204" pitchFamily="34" charset="0"/>
              </a:rPr>
              <a:t>International assessment of 2018</a:t>
            </a:r>
            <a:endParaRPr lang="zh-CN" altLang="en-US" sz="1200" cap="all" dirty="0">
              <a:solidFill>
                <a:srgbClr val="C0C5CE"/>
              </a:solidFill>
              <a:latin typeface="Arial" panose="020B0604020202020204" pitchFamily="34" charset="0"/>
              <a:cs typeface="Arial" panose="020B0604020202020204" pitchFamily="34" charset="0"/>
            </a:endParaRPr>
          </a:p>
        </p:txBody>
      </p:sp>
      <p:sp>
        <p:nvSpPr>
          <p:cNvPr id="8" name="矩形 7"/>
          <p:cNvSpPr/>
          <p:nvPr userDrawn="1"/>
        </p:nvSpPr>
        <p:spPr>
          <a:xfrm>
            <a:off x="8581878" y="6534676"/>
            <a:ext cx="372218" cy="276999"/>
          </a:xfrm>
          <a:prstGeom prst="rect">
            <a:avLst/>
          </a:prstGeom>
        </p:spPr>
        <p:txBody>
          <a:bodyPr wrap="none">
            <a:spAutoFit/>
          </a:bodyPr>
          <a:lstStyle/>
          <a:p>
            <a:pPr marL="0" algn="r" defTabSz="914400" rtl="0" eaLnBrk="1" latinLnBrk="0" hangingPunct="1"/>
            <a:fld id="{AAE203A2-D78F-4469-96D9-FE4450EF57DC}" type="slidenum">
              <a:rPr lang="zh-CN" altLang="en-US" sz="1200" kern="1200" cap="all" smtClean="0">
                <a:solidFill>
                  <a:srgbClr val="C0C5CE"/>
                </a:solidFill>
                <a:latin typeface="Arial" panose="020B0604020202020204" pitchFamily="34" charset="0"/>
                <a:ea typeface="+mn-ea"/>
                <a:cs typeface="Arial" panose="020B0604020202020204" pitchFamily="34" charset="0"/>
              </a:rPr>
              <a:pPr marL="0" algn="r" defTabSz="914400" rtl="0" eaLnBrk="1" latinLnBrk="0" hangingPunct="1"/>
              <a:t>‹#›</a:t>
            </a:fld>
            <a:endParaRPr lang="zh-CN" altLang="en-US" sz="1200" kern="1200" cap="all" dirty="0">
              <a:solidFill>
                <a:srgbClr val="C0C5C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8986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8" r:id="rId4"/>
    <p:sldLayoutId id="2147483669" r:id="rId5"/>
    <p:sldLayoutId id="2147483670" r:id="rId6"/>
    <p:sldLayoutId id="2147483671" r:id="rId7"/>
    <p:sldLayoutId id="2147483674" r:id="rId8"/>
    <p:sldLayoutId id="2147483675" r:id="rId9"/>
    <p:sldLayoutId id="2147483673" r:id="rId10"/>
    <p:sldLayoutId id="2147483663" r:id="rId11"/>
    <p:sldLayoutId id="2147483676" r:id="rId12"/>
    <p:sldLayoutId id="2147483677"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4133"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emf"/><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43.png"/><Relationship Id="rId4" Type="http://schemas.openxmlformats.org/officeDocument/2006/relationships/image" Target="../media/image48.jpe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wmf"/><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s>
</file>

<file path=ppt/slides/_rels/slide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2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png"/><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09.png"/><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13.xml"/><Relationship Id="rId6" Type="http://schemas.openxmlformats.org/officeDocument/2006/relationships/image" Target="../media/image113.png"/><Relationship Id="rId11" Type="http://schemas.openxmlformats.org/officeDocument/2006/relationships/image" Target="../media/image118.jpeg"/><Relationship Id="rId5" Type="http://schemas.openxmlformats.org/officeDocument/2006/relationships/image" Target="../media/image112.jpeg"/><Relationship Id="rId15" Type="http://schemas.openxmlformats.org/officeDocument/2006/relationships/image" Target="../media/image122.jpeg"/><Relationship Id="rId10" Type="http://schemas.openxmlformats.org/officeDocument/2006/relationships/image" Target="../media/image117.jpe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50" t="7101" b="40826"/>
          <a:stretch/>
        </p:blipFill>
        <p:spPr>
          <a:xfrm>
            <a:off x="0" y="-271740"/>
            <a:ext cx="9130352" cy="3186260"/>
          </a:xfrm>
          <a:prstGeom prst="rect">
            <a:avLst/>
          </a:prstGeom>
        </p:spPr>
      </p:pic>
      <p:sp>
        <p:nvSpPr>
          <p:cNvPr id="8" name="矩形 7"/>
          <p:cNvSpPr/>
          <p:nvPr/>
        </p:nvSpPr>
        <p:spPr>
          <a:xfrm>
            <a:off x="10741" y="2073194"/>
            <a:ext cx="9144000" cy="3151989"/>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D265"/>
              </a:solidFill>
            </a:endParaRPr>
          </a:p>
        </p:txBody>
      </p:sp>
      <p:sp>
        <p:nvSpPr>
          <p:cNvPr id="9" name="矩形 8"/>
          <p:cNvSpPr/>
          <p:nvPr/>
        </p:nvSpPr>
        <p:spPr>
          <a:xfrm>
            <a:off x="338413" y="2337859"/>
            <a:ext cx="8518984" cy="256387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79357" y="3742862"/>
            <a:ext cx="8412582" cy="1015663"/>
          </a:xfrm>
          <a:prstGeom prst="rect">
            <a:avLst/>
          </a:prstGeom>
          <a:noFill/>
        </p:spPr>
        <p:txBody>
          <a:bodyPr wrap="square" rtlCol="0">
            <a:spAutoFit/>
            <a:scene3d>
              <a:camera prst="orthographicFront"/>
              <a:lightRig rig="threePt" dir="t"/>
            </a:scene3d>
            <a:sp3d contourW="12700"/>
          </a:bodyPr>
          <a:lstStyle/>
          <a:p>
            <a:pPr algn="ctr">
              <a:lnSpc>
                <a:spcPct val="125000"/>
              </a:lnSpc>
            </a:pPr>
            <a:r>
              <a:rPr lang="en-US" altLang="zh-CN" sz="1600" dirty="0" smtClean="0">
                <a:solidFill>
                  <a:schemeClr val="bg1"/>
                </a:solidFill>
                <a:latin typeface="Arial" panose="020B0604020202020204" pitchFamily="34" charset="0"/>
                <a:ea typeface="+mj-ea"/>
                <a:cs typeface="Arial" panose="020B0604020202020204" pitchFamily="34" charset="0"/>
              </a:rPr>
              <a:t>QIN Qing</a:t>
            </a:r>
          </a:p>
          <a:p>
            <a:pPr algn="ctr">
              <a:lnSpc>
                <a:spcPct val="125000"/>
              </a:lnSpc>
            </a:pPr>
            <a:r>
              <a:rPr lang="en-US" altLang="zh-CN" sz="1600" dirty="0" smtClean="0">
                <a:solidFill>
                  <a:schemeClr val="bg1"/>
                </a:solidFill>
                <a:latin typeface="Arial" panose="020B0604020202020204" pitchFamily="34" charset="0"/>
                <a:ea typeface="+mj-ea"/>
                <a:cs typeface="Arial" panose="020B0604020202020204" pitchFamily="34" charset="0"/>
              </a:rPr>
              <a:t>Institute of High Energy Physics</a:t>
            </a:r>
          </a:p>
          <a:p>
            <a:pPr algn="ctr">
              <a:lnSpc>
                <a:spcPct val="125000"/>
              </a:lnSpc>
            </a:pPr>
            <a:r>
              <a:rPr lang="en-US" altLang="zh-CN" sz="1600" dirty="0" smtClean="0">
                <a:solidFill>
                  <a:schemeClr val="bg1"/>
                </a:solidFill>
                <a:latin typeface="Arial" panose="020B0604020202020204" pitchFamily="34" charset="0"/>
                <a:ea typeface="+mj-ea"/>
                <a:cs typeface="Arial" panose="020B0604020202020204" pitchFamily="34" charset="0"/>
              </a:rPr>
              <a:t>June 14, 2018</a:t>
            </a:r>
          </a:p>
        </p:txBody>
      </p:sp>
      <p:sp>
        <p:nvSpPr>
          <p:cNvPr id="12" name="椭圆 14"/>
          <p:cNvSpPr/>
          <p:nvPr/>
        </p:nvSpPr>
        <p:spPr>
          <a:xfrm rot="16200000">
            <a:off x="4455613" y="5971049"/>
            <a:ext cx="219126" cy="285744"/>
          </a:xfrm>
          <a:custGeom>
            <a:avLst/>
            <a:gdLst>
              <a:gd name="T0" fmla="*/ 5482 w 5667"/>
              <a:gd name="T1" fmla="*/ 363 h 7402"/>
              <a:gd name="T2" fmla="*/ 4635 w 5667"/>
              <a:gd name="T3" fmla="*/ 185 h 7402"/>
              <a:gd name="T4" fmla="*/ 570 w 5667"/>
              <a:gd name="T5" fmla="*/ 2838 h 7402"/>
              <a:gd name="T6" fmla="*/ 0 w 5667"/>
              <a:gd name="T7" fmla="*/ 3744 h 7402"/>
              <a:gd name="T8" fmla="*/ 570 w 5667"/>
              <a:gd name="T9" fmla="*/ 4649 h 7402"/>
              <a:gd name="T10" fmla="*/ 4635 w 5667"/>
              <a:gd name="T11" fmla="*/ 7303 h 7402"/>
              <a:gd name="T12" fmla="*/ 4969 w 5667"/>
              <a:gd name="T13" fmla="*/ 7402 h 7402"/>
              <a:gd name="T14" fmla="*/ 5482 w 5667"/>
              <a:gd name="T15" fmla="*/ 7125 h 7402"/>
              <a:gd name="T16" fmla="*/ 5304 w 5667"/>
              <a:gd name="T17" fmla="*/ 6278 h 7402"/>
              <a:gd name="T18" fmla="*/ 1421 w 5667"/>
              <a:gd name="T19" fmla="*/ 3744 h 7402"/>
              <a:gd name="T20" fmla="*/ 5304 w 5667"/>
              <a:gd name="T21" fmla="*/ 1210 h 7402"/>
              <a:gd name="T22" fmla="*/ 5482 w 5667"/>
              <a:gd name="T23" fmla="*/ 363 h 7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67" h="7402">
                <a:moveTo>
                  <a:pt x="5482" y="363"/>
                </a:moveTo>
                <a:cubicBezTo>
                  <a:pt x="5297" y="80"/>
                  <a:pt x="4918" y="0"/>
                  <a:pt x="4635" y="185"/>
                </a:cubicBezTo>
                <a:lnTo>
                  <a:pt x="570" y="2838"/>
                </a:lnTo>
                <a:cubicBezTo>
                  <a:pt x="207" y="3051"/>
                  <a:pt x="0" y="3381"/>
                  <a:pt x="0" y="3744"/>
                </a:cubicBezTo>
                <a:cubicBezTo>
                  <a:pt x="0" y="4107"/>
                  <a:pt x="207" y="4436"/>
                  <a:pt x="570" y="4649"/>
                </a:cubicBezTo>
                <a:lnTo>
                  <a:pt x="4635" y="7303"/>
                </a:lnTo>
                <a:cubicBezTo>
                  <a:pt x="4738" y="7370"/>
                  <a:pt x="4854" y="7402"/>
                  <a:pt x="4969" y="7402"/>
                </a:cubicBezTo>
                <a:cubicBezTo>
                  <a:pt x="5169" y="7402"/>
                  <a:pt x="5365" y="7305"/>
                  <a:pt x="5482" y="7125"/>
                </a:cubicBezTo>
                <a:cubicBezTo>
                  <a:pt x="5667" y="6842"/>
                  <a:pt x="5587" y="6463"/>
                  <a:pt x="5304" y="6278"/>
                </a:cubicBezTo>
                <a:lnTo>
                  <a:pt x="1421" y="3744"/>
                </a:lnTo>
                <a:lnTo>
                  <a:pt x="5304" y="1210"/>
                </a:lnTo>
                <a:cubicBezTo>
                  <a:pt x="5587" y="1025"/>
                  <a:pt x="5667" y="646"/>
                  <a:pt x="5482" y="363"/>
                </a:cubicBezTo>
                <a:close/>
              </a:path>
            </a:pathLst>
          </a:custGeom>
          <a:solidFill>
            <a:srgbClr val="071F65"/>
          </a:solid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 name="标题 3"/>
          <p:cNvSpPr>
            <a:spLocks noGrp="1"/>
          </p:cNvSpPr>
          <p:nvPr>
            <p:ph type="ctrTitle"/>
          </p:nvPr>
        </p:nvSpPr>
        <p:spPr>
          <a:xfrm>
            <a:off x="10741" y="2433917"/>
            <a:ext cx="9144000" cy="983241"/>
          </a:xfrm>
        </p:spPr>
        <p:txBody>
          <a:bodyPr/>
          <a:lstStyle/>
          <a:p>
            <a:r>
              <a:rPr lang="zh-CN" altLang="zh-CN" dirty="0">
                <a:latin typeface="Arial Black" panose="020B0A04020102020204" pitchFamily="34" charset="0"/>
              </a:rPr>
              <a:t> </a:t>
            </a:r>
            <a:r>
              <a:rPr lang="en-US" altLang="zh-CN" dirty="0" smtClean="0">
                <a:solidFill>
                  <a:schemeClr val="bg1"/>
                </a:solidFill>
                <a:latin typeface="Arial Black" panose="020B0A04020102020204" pitchFamily="34" charset="0"/>
              </a:rPr>
              <a:t>Accelerator Division</a:t>
            </a:r>
            <a:endParaRPr lang="zh-CN" altLang="en-US" dirty="0">
              <a:solidFill>
                <a:schemeClr val="bg1"/>
              </a:solidFill>
              <a:latin typeface="Arial Black" panose="020B0A04020102020204" pitchFamily="34" charset="0"/>
            </a:endParaRPr>
          </a:p>
        </p:txBody>
      </p:sp>
      <p:sp>
        <p:nvSpPr>
          <p:cNvPr id="2" name="矩形 1"/>
          <p:cNvSpPr/>
          <p:nvPr/>
        </p:nvSpPr>
        <p:spPr>
          <a:xfrm>
            <a:off x="0" y="5450072"/>
            <a:ext cx="9144000" cy="461665"/>
          </a:xfrm>
          <a:prstGeom prst="rect">
            <a:avLst/>
          </a:prstGeom>
          <a:noFill/>
        </p:spPr>
        <p:txBody>
          <a:bodyPr wrap="square">
            <a:spAutoFit/>
          </a:bodyPr>
          <a:lstStyle/>
          <a:p>
            <a:pPr algn="ctr"/>
            <a:r>
              <a:rPr lang="en-US" altLang="zh-CN" sz="2400" cap="all" dirty="0" smtClean="0">
                <a:solidFill>
                  <a:srgbClr val="C0C5CE"/>
                </a:solidFill>
                <a:latin typeface="Arial Black" panose="020B0A04020102020204" pitchFamily="34" charset="0"/>
              </a:rPr>
              <a:t>International assessment 2018</a:t>
            </a:r>
            <a:endParaRPr lang="zh-CN" altLang="en-US" sz="2400" cap="all" dirty="0">
              <a:solidFill>
                <a:srgbClr val="C0C5CE"/>
              </a:solidFill>
              <a:latin typeface="Arial Black" panose="020B0A04020102020204" pitchFamily="34" charset="0"/>
            </a:endParaRPr>
          </a:p>
        </p:txBody>
      </p:sp>
    </p:spTree>
    <p:extLst>
      <p:ext uri="{BB962C8B-B14F-4D97-AF65-F5344CB8AC3E}">
        <p14:creationId xmlns:p14="http://schemas.microsoft.com/office/powerpoint/2010/main" val="66276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 Recruitment and re-organization</a:t>
            </a:r>
          </a:p>
          <a:p>
            <a:pPr lvl="1"/>
            <a:r>
              <a:rPr lang="en-US" altLang="zh-CN" dirty="0" smtClean="0"/>
              <a:t>Since last assessment in 2013, we successfully recruited 5 excellent researchers with national and CAS funding supports</a:t>
            </a:r>
          </a:p>
          <a:p>
            <a:pPr lvl="1">
              <a:buFont typeface="Wingdings" panose="05000000000000000000" pitchFamily="2" charset="2"/>
              <a:buChar char="u"/>
            </a:pPr>
            <a:r>
              <a:rPr lang="en-US" altLang="zh-CN" dirty="0"/>
              <a:t> </a:t>
            </a:r>
            <a:r>
              <a:rPr lang="en-US" altLang="zh-CN" dirty="0" smtClean="0"/>
              <a:t>Paul Chu, control technology, from USA</a:t>
            </a:r>
          </a:p>
          <a:p>
            <a:pPr lvl="1">
              <a:buFont typeface="Wingdings" panose="05000000000000000000" pitchFamily="2" charset="2"/>
              <a:buChar char="u"/>
            </a:pPr>
            <a:r>
              <a:rPr lang="en-US" altLang="zh-CN" dirty="0"/>
              <a:t> </a:t>
            </a:r>
            <a:r>
              <a:rPr lang="en-US" altLang="zh-CN" dirty="0" smtClean="0"/>
              <a:t>Ping He, vacuum technology, from USA</a:t>
            </a:r>
          </a:p>
          <a:p>
            <a:pPr lvl="1">
              <a:buFont typeface="Wingdings" panose="05000000000000000000" pitchFamily="2" charset="2"/>
              <a:buChar char="u"/>
            </a:pPr>
            <a:r>
              <a:rPr lang="en-US" altLang="zh-CN" dirty="0"/>
              <a:t> </a:t>
            </a:r>
            <a:r>
              <a:rPr lang="en-US" altLang="zh-CN" dirty="0" err="1" smtClean="0"/>
              <a:t>Jingyi</a:t>
            </a:r>
            <a:r>
              <a:rPr lang="en-US" altLang="zh-CN" dirty="0" smtClean="0"/>
              <a:t> Li, AP/commissioning/</a:t>
            </a:r>
            <a:r>
              <a:rPr lang="en-US" altLang="zh-CN" dirty="0" err="1" smtClean="0"/>
              <a:t>linac</a:t>
            </a:r>
            <a:r>
              <a:rPr lang="en-US" altLang="zh-CN" dirty="0" smtClean="0"/>
              <a:t>, from USA &amp; USTC</a:t>
            </a:r>
          </a:p>
          <a:p>
            <a:pPr lvl="1">
              <a:buFont typeface="Wingdings" panose="05000000000000000000" pitchFamily="2" charset="2"/>
              <a:buChar char="u"/>
            </a:pPr>
            <a:r>
              <a:rPr lang="en-US" altLang="zh-CN" dirty="0"/>
              <a:t> </a:t>
            </a:r>
            <a:r>
              <a:rPr lang="en-US" altLang="zh-CN" dirty="0" smtClean="0"/>
              <a:t>Pei Zhang, RF technology, from Europe</a:t>
            </a:r>
          </a:p>
          <a:p>
            <a:pPr lvl="1">
              <a:buFont typeface="Wingdings" panose="05000000000000000000" pitchFamily="2" charset="2"/>
              <a:buChar char="u"/>
            </a:pPr>
            <a:r>
              <a:rPr lang="en-US" altLang="zh-CN" dirty="0"/>
              <a:t> </a:t>
            </a:r>
            <a:r>
              <a:rPr lang="en-US" altLang="zh-CN" dirty="0" err="1" smtClean="0"/>
              <a:t>Haisheng</a:t>
            </a:r>
            <a:r>
              <a:rPr lang="en-US" altLang="zh-CN" dirty="0" smtClean="0"/>
              <a:t> Xu, AP, from Europe</a:t>
            </a:r>
          </a:p>
          <a:p>
            <a:pPr lvl="1">
              <a:buFont typeface="Wingdings" panose="05000000000000000000" pitchFamily="2" charset="2"/>
              <a:buChar char="u"/>
            </a:pPr>
            <a:endParaRPr lang="en-US" altLang="zh-CN" dirty="0"/>
          </a:p>
          <a:p>
            <a:pPr lvl="1">
              <a:buFont typeface="Wingdings" panose="05000000000000000000" pitchFamily="2" charset="2"/>
              <a:buChar char="Ø"/>
            </a:pPr>
            <a:r>
              <a:rPr lang="en-US" altLang="zh-CN" dirty="0" smtClean="0"/>
              <a:t>Microwave &amp; power source groups merged into </a:t>
            </a:r>
            <a:r>
              <a:rPr lang="en-US" altLang="zh-CN" dirty="0" err="1" smtClean="0"/>
              <a:t>Linac</a:t>
            </a:r>
            <a:r>
              <a:rPr lang="en-US" altLang="zh-CN" dirty="0" smtClean="0"/>
              <a:t> Group</a:t>
            </a:r>
          </a:p>
          <a:p>
            <a:pPr lvl="1">
              <a:buFont typeface="Wingdings" panose="05000000000000000000" pitchFamily="2" charset="2"/>
              <a:buChar char="Ø"/>
            </a:pPr>
            <a:r>
              <a:rPr lang="en-US" altLang="zh-CN" dirty="0" smtClean="0"/>
              <a:t>ILC group assimilated into AP &amp; RF groups</a:t>
            </a:r>
          </a:p>
          <a:p>
            <a:pPr lvl="1">
              <a:buFont typeface="Wingdings" panose="05000000000000000000" pitchFamily="2" charset="2"/>
              <a:buChar char="Ø"/>
            </a:pPr>
            <a:r>
              <a:rPr lang="en-US" altLang="zh-CN" dirty="0" smtClean="0"/>
              <a:t>Radiation protection group moved to EPC</a:t>
            </a:r>
          </a:p>
          <a:p>
            <a:pPr lvl="1">
              <a:buFont typeface="Wingdings" panose="05000000000000000000" pitchFamily="2" charset="2"/>
              <a:buChar char="Ø"/>
            </a:pPr>
            <a:r>
              <a:rPr lang="en-US" altLang="zh-CN" dirty="0" smtClean="0"/>
              <a:t>Proton, SC groups joined Dongguan Branch</a:t>
            </a:r>
            <a:endParaRPr lang="zh-CN" altLang="en-US" dirty="0"/>
          </a:p>
        </p:txBody>
      </p:sp>
      <p:sp>
        <p:nvSpPr>
          <p:cNvPr id="3" name="标题 2"/>
          <p:cNvSpPr>
            <a:spLocks noGrp="1"/>
          </p:cNvSpPr>
          <p:nvPr>
            <p:ph type="title"/>
          </p:nvPr>
        </p:nvSpPr>
        <p:spPr/>
        <p:txBody>
          <a:bodyPr/>
          <a:lstStyle/>
          <a:p>
            <a:endParaRPr lang="zh-CN" altLang="en-US" dirty="0"/>
          </a:p>
        </p:txBody>
      </p:sp>
    </p:spTree>
    <p:extLst>
      <p:ext uri="{BB962C8B-B14F-4D97-AF65-F5344CB8AC3E}">
        <p14:creationId xmlns:p14="http://schemas.microsoft.com/office/powerpoint/2010/main" val="550836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92980" y="968098"/>
            <a:ext cx="7886700" cy="5190795"/>
          </a:xfrm>
        </p:spPr>
        <p:txBody>
          <a:bodyPr/>
          <a:lstStyle/>
          <a:p>
            <a:r>
              <a:rPr lang="en-US" altLang="zh-CN" dirty="0" smtClean="0"/>
              <a:t> BEPCII operation</a:t>
            </a:r>
          </a:p>
          <a:p>
            <a:pPr lvl="1"/>
            <a:r>
              <a:rPr lang="en-US" altLang="zh-CN" dirty="0" smtClean="0"/>
              <a:t>BEPCII (upgrade project of BEPC, operated from 2009)</a:t>
            </a:r>
          </a:p>
          <a:p>
            <a:pPr lvl="2">
              <a:buFont typeface="Wingdings" panose="05000000000000000000" pitchFamily="2" charset="2"/>
              <a:buChar char="ü"/>
            </a:pPr>
            <a:r>
              <a:rPr lang="en-US" altLang="zh-CN" dirty="0"/>
              <a:t> </a:t>
            </a:r>
            <a:r>
              <a:rPr lang="en-US" altLang="zh-CN" dirty="0" smtClean="0"/>
              <a:t>A double-ring factory-like collider</a:t>
            </a:r>
          </a:p>
          <a:p>
            <a:pPr lvl="2">
              <a:buFont typeface="Wingdings" panose="05000000000000000000" pitchFamily="2" charset="2"/>
              <a:buChar char="ü"/>
            </a:pPr>
            <a:r>
              <a:rPr lang="en-US" altLang="zh-CN" dirty="0"/>
              <a:t> D</a:t>
            </a:r>
            <a:r>
              <a:rPr lang="en-US" altLang="zh-CN" dirty="0" smtClean="0"/>
              <a:t>eliver beams to both HEP &amp; SR</a:t>
            </a:r>
            <a:endParaRPr lang="zh-CN" altLang="en-US" dirty="0"/>
          </a:p>
        </p:txBody>
      </p:sp>
      <p:sp>
        <p:nvSpPr>
          <p:cNvPr id="3" name="标题 2"/>
          <p:cNvSpPr>
            <a:spLocks noGrp="1"/>
          </p:cNvSpPr>
          <p:nvPr>
            <p:ph type="title"/>
          </p:nvPr>
        </p:nvSpPr>
        <p:spPr/>
        <p:txBody>
          <a:bodyPr>
            <a:normAutofit fontScale="90000"/>
          </a:bodyPr>
          <a:lstStyle/>
          <a:p>
            <a:r>
              <a:rPr lang="en-US" altLang="zh-CN" dirty="0" smtClean="0"/>
              <a:t>3. Main Activities and Achievements</a:t>
            </a:r>
            <a:endParaRPr lang="zh-CN" altLang="en-US" dirty="0"/>
          </a:p>
        </p:txBody>
      </p:sp>
      <p:pic>
        <p:nvPicPr>
          <p:cNvPr id="17"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32365" y="2852738"/>
            <a:ext cx="4211637"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IMG_3701"/>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57877" y="3786188"/>
            <a:ext cx="24288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BE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84550"/>
            <a:ext cx="50038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214313" y="3571878"/>
            <a:ext cx="2428875" cy="1000125"/>
          </a:xfrm>
          <a:prstGeom prst="rect">
            <a:avLst/>
          </a:prstGeom>
          <a:solidFill>
            <a:srgbClr val="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cs typeface="+mn-cs"/>
            </a:endParaRPr>
          </a:p>
        </p:txBody>
      </p:sp>
      <p:sp>
        <p:nvSpPr>
          <p:cNvPr id="21" name="矩形 20"/>
          <p:cNvSpPr/>
          <p:nvPr/>
        </p:nvSpPr>
        <p:spPr>
          <a:xfrm>
            <a:off x="3214688" y="5072067"/>
            <a:ext cx="1714500" cy="1214437"/>
          </a:xfrm>
          <a:prstGeom prst="rect">
            <a:avLst/>
          </a:prstGeom>
          <a:solidFill>
            <a:srgbClr val="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cs typeface="+mn-cs"/>
            </a:endParaRPr>
          </a:p>
        </p:txBody>
      </p:sp>
      <p:sp>
        <p:nvSpPr>
          <p:cNvPr id="22" name="椭圆形标注 21"/>
          <p:cNvSpPr/>
          <p:nvPr/>
        </p:nvSpPr>
        <p:spPr>
          <a:xfrm>
            <a:off x="428626" y="3857629"/>
            <a:ext cx="1500188" cy="785813"/>
          </a:xfrm>
          <a:prstGeom prst="wedgeEllipseCallout">
            <a:avLst>
              <a:gd name="adj1" fmla="val 15021"/>
              <a:gd name="adj2" fmla="val 243890"/>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smtClean="0">
                <a:ln>
                  <a:noFill/>
                </a:ln>
                <a:solidFill>
                  <a:srgbClr val="FF0000"/>
                </a:solidFill>
                <a:effectLst/>
                <a:uLnTx/>
                <a:uFillTx/>
                <a:latin typeface="Calibri"/>
                <a:ea typeface="仿宋_GB2312" charset="0"/>
                <a:cs typeface="仿宋_GB2312" charset="0"/>
              </a:rPr>
              <a:t>Detector(BESIII)</a:t>
            </a:r>
            <a:endParaRPr kumimoji="0" lang="zh-CN" altLang="en-US" sz="1800" b="1" i="0" u="none" strike="noStrike" kern="0" cap="none" spc="0" normalizeH="0" baseline="0" noProof="0" dirty="0" smtClean="0">
              <a:ln>
                <a:noFill/>
              </a:ln>
              <a:solidFill>
                <a:srgbClr val="FF0000"/>
              </a:solidFill>
              <a:effectLst/>
              <a:uLnTx/>
              <a:uFillTx/>
              <a:latin typeface="Calibri"/>
              <a:ea typeface="仿宋_GB2312" charset="0"/>
              <a:cs typeface="仿宋_GB2312" charset="0"/>
            </a:endParaRPr>
          </a:p>
        </p:txBody>
      </p:sp>
      <p:sp>
        <p:nvSpPr>
          <p:cNvPr id="23" name="椭圆形标注 22"/>
          <p:cNvSpPr/>
          <p:nvPr/>
        </p:nvSpPr>
        <p:spPr>
          <a:xfrm>
            <a:off x="2214565" y="3286126"/>
            <a:ext cx="1500187" cy="785813"/>
          </a:xfrm>
          <a:prstGeom prst="wedgeEllipseCallout">
            <a:avLst>
              <a:gd name="adj1" fmla="val 34741"/>
              <a:gd name="adj2" fmla="val 83035"/>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smtClean="0">
                <a:ln>
                  <a:noFill/>
                </a:ln>
                <a:solidFill>
                  <a:srgbClr val="FF0000"/>
                </a:solidFill>
                <a:effectLst/>
                <a:uLnTx/>
                <a:uFillTx/>
                <a:latin typeface="Calibri"/>
                <a:ea typeface="仿宋_GB2312" charset="0"/>
                <a:cs typeface="仿宋_GB2312" charset="0"/>
              </a:rPr>
              <a:t>LINAC</a:t>
            </a:r>
            <a:endParaRPr kumimoji="0" lang="zh-CN" altLang="en-US" sz="1800" b="1" i="0" u="none" strike="noStrike" kern="0" cap="none" spc="0" normalizeH="0" baseline="0" noProof="0" dirty="0" smtClean="0">
              <a:ln>
                <a:noFill/>
              </a:ln>
              <a:solidFill>
                <a:srgbClr val="FF0000"/>
              </a:solidFill>
              <a:effectLst/>
              <a:uLnTx/>
              <a:uFillTx/>
              <a:latin typeface="Calibri"/>
              <a:ea typeface="仿宋_GB2312" charset="0"/>
              <a:cs typeface="仿宋_GB2312" charset="0"/>
            </a:endParaRPr>
          </a:p>
        </p:txBody>
      </p:sp>
      <p:sp>
        <p:nvSpPr>
          <p:cNvPr id="24" name="椭圆形标注 23"/>
          <p:cNvSpPr/>
          <p:nvPr/>
        </p:nvSpPr>
        <p:spPr>
          <a:xfrm>
            <a:off x="3357565" y="5357813"/>
            <a:ext cx="1500187" cy="785812"/>
          </a:xfrm>
          <a:prstGeom prst="wedgeEllipseCallout">
            <a:avLst>
              <a:gd name="adj1" fmla="val -92541"/>
              <a:gd name="adj2" fmla="val 19720"/>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800" b="1" i="0" u="none" strike="noStrike" kern="0" cap="none" spc="0" normalizeH="0" baseline="0" noProof="0" smtClean="0">
                <a:ln>
                  <a:noFill/>
                </a:ln>
                <a:solidFill>
                  <a:srgbClr val="FF0000"/>
                </a:solidFill>
                <a:effectLst/>
                <a:uLnTx/>
                <a:uFillTx/>
                <a:latin typeface="Calibri"/>
                <a:ea typeface="仿宋_GB2312" charset="0"/>
                <a:cs typeface="仿宋_GB2312" charset="0"/>
              </a:rPr>
              <a:t>储存环</a:t>
            </a:r>
          </a:p>
        </p:txBody>
      </p:sp>
      <p:sp>
        <p:nvSpPr>
          <p:cNvPr id="25" name="椭圆形标注 24"/>
          <p:cNvSpPr/>
          <p:nvPr/>
        </p:nvSpPr>
        <p:spPr>
          <a:xfrm>
            <a:off x="3365272" y="5365538"/>
            <a:ext cx="1500187" cy="785812"/>
          </a:xfrm>
          <a:prstGeom prst="wedgeEllipseCallout">
            <a:avLst>
              <a:gd name="adj1" fmla="val 76870"/>
              <a:gd name="adj2" fmla="val -12794"/>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smtClean="0">
                <a:ln>
                  <a:noFill/>
                </a:ln>
                <a:solidFill>
                  <a:srgbClr val="FF0000"/>
                </a:solidFill>
                <a:effectLst/>
                <a:uLnTx/>
                <a:uFillTx/>
                <a:latin typeface="Calibri"/>
                <a:ea typeface="仿宋_GB2312" charset="0"/>
                <a:cs typeface="仿宋_GB2312" charset="0"/>
              </a:rPr>
              <a:t>Storage Rings</a:t>
            </a:r>
            <a:endParaRPr kumimoji="0" lang="zh-CN" altLang="en-US" sz="1800" b="1" i="0" u="none" strike="noStrike" kern="0" cap="none" spc="0" normalizeH="0" baseline="0" noProof="0" dirty="0" smtClean="0">
              <a:ln>
                <a:noFill/>
              </a:ln>
              <a:solidFill>
                <a:srgbClr val="FF0000"/>
              </a:solidFill>
              <a:effectLst/>
              <a:uLnTx/>
              <a:uFillTx/>
              <a:latin typeface="Calibri"/>
              <a:ea typeface="仿宋_GB2312" charset="0"/>
              <a:cs typeface="仿宋_GB2312" charset="0"/>
            </a:endParaRPr>
          </a:p>
        </p:txBody>
      </p:sp>
      <p:pic>
        <p:nvPicPr>
          <p:cNvPr id="26" name="图片 14" descr="071029c-1b.jpg"/>
          <p:cNvPicPr>
            <a:picLocks noChangeAspect="1"/>
          </p:cNvPicPr>
          <p:nvPr/>
        </p:nvPicPr>
        <p:blipFill>
          <a:blip r:embed="rId5" cstate="email">
            <a:extLst>
              <a:ext uri="{28A0092B-C50C-407E-A947-70E740481C1C}">
                <a14:useLocalDpi xmlns:a14="http://schemas.microsoft.com/office/drawing/2010/main" val="0"/>
              </a:ext>
            </a:extLst>
          </a:blip>
          <a:srcRect l="16890" r="10208"/>
          <a:stretch>
            <a:fillRect/>
          </a:stretch>
        </p:blipFill>
        <p:spPr bwMode="auto">
          <a:xfrm>
            <a:off x="217259" y="2543997"/>
            <a:ext cx="1439226" cy="128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380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灯片编号占位符 5"/>
          <p:cNvSpPr txBox="1">
            <a:spLocks noGrp="1"/>
          </p:cNvSpPr>
          <p:nvPr/>
        </p:nvSpPr>
        <p:spPr bwMode="auto">
          <a:xfrm>
            <a:off x="727254" y="647762"/>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r" eaLnBrk="1" hangingPunct="1"/>
            <a:fld id="{9DA88020-3721-4EA5-B980-603D1EF88E55}" type="slidenum">
              <a:rPr lang="en-US" altLang="zh-CN" sz="1400"/>
              <a:pPr algn="r" eaLnBrk="1" hangingPunct="1"/>
              <a:t>12</a:t>
            </a:fld>
            <a:endParaRPr lang="en-US" altLang="zh-CN" sz="1400"/>
          </a:p>
        </p:txBody>
      </p:sp>
      <p:pic>
        <p:nvPicPr>
          <p:cNvPr id="7171" name="Picture 2" descr="080507-2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7808" y="4089437"/>
            <a:ext cx="2000250" cy="136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DSC_0223-0"/>
          <p:cNvPicPr>
            <a:picLocks noChangeAspect="1" noChangeArrowheads="1"/>
          </p:cNvPicPr>
          <p:nvPr/>
        </p:nvPicPr>
        <p:blipFill>
          <a:blip r:embed="rId4" cstate="email">
            <a:extLst>
              <a:ext uri="{28A0092B-C50C-407E-A947-70E740481C1C}">
                <a14:useLocalDpi xmlns:a14="http://schemas.microsoft.com/office/drawing/2010/main" val="0"/>
              </a:ext>
            </a:extLst>
          </a:blip>
          <a:srcRect b="9262"/>
          <a:stretch>
            <a:fillRect/>
          </a:stretch>
        </p:blipFill>
        <p:spPr bwMode="auto">
          <a:xfrm>
            <a:off x="490607" y="4135590"/>
            <a:ext cx="1905000" cy="134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2" name="Rectangle 4"/>
          <p:cNvSpPr>
            <a:spLocks noChangeArrowheads="1"/>
          </p:cNvSpPr>
          <p:nvPr/>
        </p:nvSpPr>
        <p:spPr bwMode="auto">
          <a:xfrm>
            <a:off x="619125" y="49168"/>
            <a:ext cx="7772400" cy="485775"/>
          </a:xfrm>
          <a:prstGeom prst="rect">
            <a:avLst/>
          </a:prstGeom>
          <a:noFill/>
          <a:ln w="9525">
            <a:noFill/>
            <a:miter lim="800000"/>
            <a:headEnd/>
            <a:tailEnd/>
          </a:ln>
        </p:spPr>
        <p:txBody>
          <a:bodyPr anchor="ctr"/>
          <a:lstStyle/>
          <a:p>
            <a:pPr algn="ctr">
              <a:defRPr/>
            </a:pPr>
            <a:r>
              <a:rPr lang="en-US" altLang="zh-CN" sz="2400" b="1" kern="0" dirty="0" smtClean="0">
                <a:solidFill>
                  <a:srgbClr val="0070C0"/>
                </a:solidFill>
                <a:effectLst>
                  <a:outerShdw blurRad="38100" dist="38100" dir="2700000" algn="tl">
                    <a:srgbClr val="C0C0C0"/>
                  </a:outerShdw>
                </a:effectLst>
                <a:latin typeface="Comic Sans MS" pitchFamily="66" charset="0"/>
                <a:ea typeface="+mj-ea"/>
                <a:cs typeface="+mj-cs"/>
              </a:rPr>
              <a:t>BEPCII Milestones</a:t>
            </a:r>
            <a:endParaRPr lang="en-US" altLang="zh-CN" sz="2400" b="1" kern="0" dirty="0">
              <a:solidFill>
                <a:srgbClr val="0070C0"/>
              </a:solidFill>
              <a:effectLst>
                <a:outerShdw blurRad="38100" dist="38100" dir="2700000" algn="tl">
                  <a:srgbClr val="C0C0C0"/>
                </a:outerShdw>
              </a:effectLst>
              <a:latin typeface="Comic Sans MS" pitchFamily="66" charset="0"/>
              <a:ea typeface="+mj-ea"/>
              <a:cs typeface="+mj-cs"/>
            </a:endParaRPr>
          </a:p>
        </p:txBody>
      </p:sp>
      <p:pic>
        <p:nvPicPr>
          <p:cNvPr id="7174" name="Picture 8" descr="DSC_005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091" y="1358712"/>
            <a:ext cx="1897062"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9" descr="设备拆除"/>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441" y="44620"/>
            <a:ext cx="1879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0" descr="041122b-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8260" y="54869"/>
            <a:ext cx="18748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220" y="2658677"/>
            <a:ext cx="192881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4" descr="060920b-1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9210" y="1391521"/>
            <a:ext cx="19224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 Box 15"/>
          <p:cNvSpPr txBox="1">
            <a:spLocks noChangeArrowheads="1"/>
          </p:cNvSpPr>
          <p:nvPr/>
        </p:nvSpPr>
        <p:spPr bwMode="auto">
          <a:xfrm>
            <a:off x="1308279" y="1042107"/>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dirty="0">
                <a:solidFill>
                  <a:schemeClr val="bg1"/>
                </a:solidFill>
              </a:rPr>
              <a:t>May 2004</a:t>
            </a:r>
          </a:p>
        </p:txBody>
      </p:sp>
      <p:sp>
        <p:nvSpPr>
          <p:cNvPr id="7180" name="Text Box 16"/>
          <p:cNvSpPr txBox="1">
            <a:spLocks noChangeArrowheads="1"/>
          </p:cNvSpPr>
          <p:nvPr/>
        </p:nvSpPr>
        <p:spPr bwMode="auto">
          <a:xfrm>
            <a:off x="7586460" y="978794"/>
            <a:ext cx="104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a:solidFill>
                  <a:schemeClr val="bg1"/>
                </a:solidFill>
              </a:rPr>
              <a:t>Sep. 2004</a:t>
            </a:r>
          </a:p>
        </p:txBody>
      </p:sp>
      <p:sp>
        <p:nvSpPr>
          <p:cNvPr id="7181" name="Text Box 19"/>
          <p:cNvSpPr txBox="1">
            <a:spLocks noChangeArrowheads="1"/>
          </p:cNvSpPr>
          <p:nvPr/>
        </p:nvSpPr>
        <p:spPr bwMode="auto">
          <a:xfrm>
            <a:off x="1304591" y="22874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a:solidFill>
                  <a:schemeClr val="bg1"/>
                </a:solidFill>
              </a:rPr>
              <a:t>Oct. 2005</a:t>
            </a:r>
          </a:p>
        </p:txBody>
      </p:sp>
      <p:sp>
        <p:nvSpPr>
          <p:cNvPr id="7182" name="Text Box 21"/>
          <p:cNvSpPr txBox="1">
            <a:spLocks noChangeArrowheads="1"/>
          </p:cNvSpPr>
          <p:nvPr/>
        </p:nvSpPr>
        <p:spPr bwMode="auto">
          <a:xfrm>
            <a:off x="7657898" y="2391646"/>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dirty="0">
                <a:solidFill>
                  <a:schemeClr val="bg1"/>
                </a:solidFill>
              </a:rPr>
              <a:t>Oct. 2006</a:t>
            </a:r>
          </a:p>
        </p:txBody>
      </p:sp>
      <p:sp>
        <p:nvSpPr>
          <p:cNvPr id="7183" name="Text Box 23"/>
          <p:cNvSpPr txBox="1">
            <a:spLocks noChangeArrowheads="1"/>
          </p:cNvSpPr>
          <p:nvPr/>
        </p:nvSpPr>
        <p:spPr bwMode="auto">
          <a:xfrm>
            <a:off x="1246032" y="3730240"/>
            <a:ext cx="1057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a:solidFill>
                  <a:schemeClr val="bg1"/>
                </a:solidFill>
              </a:rPr>
              <a:t>Nov. 2006</a:t>
            </a:r>
          </a:p>
        </p:txBody>
      </p:sp>
      <p:sp>
        <p:nvSpPr>
          <p:cNvPr id="7184" name="Text Box 25"/>
          <p:cNvSpPr txBox="1">
            <a:spLocks noChangeArrowheads="1"/>
          </p:cNvSpPr>
          <p:nvPr/>
        </p:nvSpPr>
        <p:spPr bwMode="auto">
          <a:xfrm>
            <a:off x="3554568" y="5121157"/>
            <a:ext cx="1249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dirty="0">
                <a:solidFill>
                  <a:schemeClr val="bg1"/>
                </a:solidFill>
              </a:rPr>
              <a:t>May 2008</a:t>
            </a:r>
          </a:p>
        </p:txBody>
      </p:sp>
      <p:sp>
        <p:nvSpPr>
          <p:cNvPr id="7185" name="Text Box 26"/>
          <p:cNvSpPr txBox="1">
            <a:spLocks noChangeArrowheads="1"/>
          </p:cNvSpPr>
          <p:nvPr/>
        </p:nvSpPr>
        <p:spPr bwMode="auto">
          <a:xfrm>
            <a:off x="1419295" y="5159804"/>
            <a:ext cx="1004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a:solidFill>
                  <a:schemeClr val="bg1"/>
                </a:solidFill>
              </a:rPr>
              <a:t>Oct. 2007</a:t>
            </a:r>
          </a:p>
        </p:txBody>
      </p:sp>
      <p:pic>
        <p:nvPicPr>
          <p:cNvPr id="7187" name="图片 28" descr="BSR_current_life_070731.bmp"/>
          <p:cNvPicPr>
            <a:picLocks noChangeAspect="1"/>
          </p:cNvPicPr>
          <p:nvPr/>
        </p:nvPicPr>
        <p:blipFill>
          <a:blip r:embed="rId10" cstate="email">
            <a:extLst>
              <a:ext uri="{28A0092B-C50C-407E-A947-70E740481C1C}">
                <a14:useLocalDpi xmlns:a14="http://schemas.microsoft.com/office/drawing/2010/main" val="0"/>
              </a:ext>
            </a:extLst>
          </a:blip>
          <a:srcRect l="11548" t="28027" r="2393" b="6055"/>
          <a:stretch>
            <a:fillRect/>
          </a:stretch>
        </p:blipFill>
        <p:spPr bwMode="auto">
          <a:xfrm>
            <a:off x="6731630" y="2717249"/>
            <a:ext cx="1928813"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 name="Text Box 26"/>
          <p:cNvSpPr txBox="1">
            <a:spLocks noChangeArrowheads="1"/>
          </p:cNvSpPr>
          <p:nvPr/>
        </p:nvSpPr>
        <p:spPr bwMode="auto">
          <a:xfrm>
            <a:off x="7660318" y="3717374"/>
            <a:ext cx="1004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a:t>July 2007</a:t>
            </a:r>
          </a:p>
        </p:txBody>
      </p:sp>
      <p:pic>
        <p:nvPicPr>
          <p:cNvPr id="7189" name="Picture 4" descr="C:\Documents and Settings\QQ\桌面\evtDisplay\88464.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2821" y="4074561"/>
            <a:ext cx="2052649" cy="136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0" name="Text Box 25"/>
          <p:cNvSpPr txBox="1">
            <a:spLocks noChangeArrowheads="1"/>
          </p:cNvSpPr>
          <p:nvPr/>
        </p:nvSpPr>
        <p:spPr bwMode="auto">
          <a:xfrm>
            <a:off x="5471509" y="515315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dirty="0"/>
              <a:t>July 2008</a:t>
            </a:r>
          </a:p>
        </p:txBody>
      </p:sp>
      <p:pic>
        <p:nvPicPr>
          <p:cNvPr id="7191"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r="15501" b="20325"/>
          <a:stretch>
            <a:fillRect/>
          </a:stretch>
        </p:blipFill>
        <p:spPr bwMode="auto">
          <a:xfrm>
            <a:off x="6718759" y="4035914"/>
            <a:ext cx="1928813"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Text Box 25"/>
          <p:cNvSpPr txBox="1">
            <a:spLocks noChangeArrowheads="1"/>
          </p:cNvSpPr>
          <p:nvPr/>
        </p:nvSpPr>
        <p:spPr bwMode="auto">
          <a:xfrm>
            <a:off x="7585200" y="511223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200" b="1"/>
              <a:t>May</a:t>
            </a:r>
            <a:r>
              <a:rPr lang="en-US" altLang="zh-CN" sz="1400" b="1"/>
              <a:t> 2009</a:t>
            </a:r>
          </a:p>
        </p:txBody>
      </p:sp>
      <p:pic>
        <p:nvPicPr>
          <p:cNvPr id="7193"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t="42969" b="6406"/>
          <a:stretch>
            <a:fillRect/>
          </a:stretch>
        </p:blipFill>
        <p:spPr bwMode="auto">
          <a:xfrm>
            <a:off x="451969" y="5485397"/>
            <a:ext cx="197961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4" name="Text Box 25"/>
          <p:cNvSpPr txBox="1">
            <a:spLocks noChangeArrowheads="1"/>
          </p:cNvSpPr>
          <p:nvPr/>
        </p:nvSpPr>
        <p:spPr bwMode="auto">
          <a:xfrm>
            <a:off x="1354899" y="6485522"/>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en-US" altLang="zh-CN" sz="1400" b="1"/>
              <a:t>May 2010</a:t>
            </a:r>
          </a:p>
        </p:txBody>
      </p:sp>
      <p:pic>
        <p:nvPicPr>
          <p:cNvPr id="30" name="图片 4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67848" y="5489104"/>
            <a:ext cx="20002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25"/>
          <p:cNvSpPr txBox="1">
            <a:spLocks noChangeArrowheads="1"/>
          </p:cNvSpPr>
          <p:nvPr/>
        </p:nvSpPr>
        <p:spPr bwMode="auto">
          <a:xfrm>
            <a:off x="7556609" y="6552508"/>
            <a:ext cx="1143000" cy="307975"/>
          </a:xfrm>
          <a:prstGeom prst="rect">
            <a:avLst/>
          </a:prstGeom>
          <a:solidFill>
            <a:schemeClr val="accent3">
              <a:lumMod val="95000"/>
            </a:schemeClr>
          </a:solidFill>
          <a:ln w="9525">
            <a:noFill/>
            <a:miter lim="800000"/>
            <a:headEnd/>
            <a:tailEnd/>
          </a:ln>
        </p:spPr>
        <p:txBody>
          <a:bodyPr>
            <a:spAutoFit/>
          </a:bodyPr>
          <a:lstStyle/>
          <a:p>
            <a:pPr>
              <a:spcBef>
                <a:spcPct val="50000"/>
              </a:spcBef>
              <a:defRPr/>
            </a:pPr>
            <a:r>
              <a:rPr lang="en-US" altLang="zh-CN" sz="1400" b="1" dirty="0" smtClean="0">
                <a:latin typeface="Arial" pitchFamily="34" charset="0"/>
              </a:rPr>
              <a:t>2010–2016 </a:t>
            </a:r>
            <a:endParaRPr lang="en-US" altLang="zh-CN" sz="1400" b="1" dirty="0">
              <a:latin typeface="Arial" pitchFamily="34" charset="0"/>
            </a:endParaRPr>
          </a:p>
        </p:txBody>
      </p:sp>
      <p:graphicFrame>
        <p:nvGraphicFramePr>
          <p:cNvPr id="29" name="内容占位符 3"/>
          <p:cNvGraphicFramePr>
            <a:graphicFrameLocks/>
          </p:cNvGraphicFramePr>
          <p:nvPr>
            <p:extLst>
              <p:ext uri="{D42A27DB-BD31-4B8C-83A1-F6EECF244321}">
                <p14:modId xmlns:p14="http://schemas.microsoft.com/office/powerpoint/2010/main" val="1838564197"/>
              </p:ext>
            </p:extLst>
          </p:nvPr>
        </p:nvGraphicFramePr>
        <p:xfrm>
          <a:off x="2501302" y="591714"/>
          <a:ext cx="4042373" cy="3326324"/>
        </p:xfrm>
        <a:graphic>
          <a:graphicData uri="http://schemas.openxmlformats.org/drawingml/2006/table">
            <a:tbl>
              <a:tblPr firstRow="1" bandRow="1">
                <a:tableStyleId>{35758FB7-9AC5-4552-8A53-C91805E547FA}</a:tableStyleId>
              </a:tblPr>
              <a:tblGrid>
                <a:gridCol w="1283724"/>
                <a:gridCol w="2758649"/>
              </a:tblGrid>
              <a:tr h="272481">
                <a:tc>
                  <a:txBody>
                    <a:bodyPr/>
                    <a:lstStyle/>
                    <a:p>
                      <a:pPr marL="72000" indent="0" algn="just">
                        <a:lnSpc>
                          <a:spcPct val="100000"/>
                        </a:lnSpc>
                        <a:spcAft>
                          <a:spcPts val="0"/>
                        </a:spcAft>
                      </a:pPr>
                      <a:r>
                        <a:rPr lang="en-GB" sz="1200" b="1" dirty="0" smtClean="0">
                          <a:solidFill>
                            <a:srgbClr val="0000FF"/>
                          </a:solidFill>
                          <a:effectLst/>
                          <a:latin typeface="+mn-lt"/>
                          <a:ea typeface="宋体"/>
                          <a:cs typeface="Times New Roman"/>
                        </a:rPr>
                        <a:t>Jan</a:t>
                      </a:r>
                      <a:r>
                        <a:rPr lang="en-US" altLang="zh-CN" sz="1200" b="1" dirty="0" smtClean="0">
                          <a:solidFill>
                            <a:srgbClr val="0000FF"/>
                          </a:solidFill>
                          <a:effectLst/>
                          <a:latin typeface="+mn-lt"/>
                          <a:ea typeface="宋体"/>
                          <a:cs typeface="Times New Roman"/>
                        </a:rPr>
                        <a:t>.</a:t>
                      </a:r>
                      <a:r>
                        <a:rPr lang="en-GB" sz="1200" b="1" dirty="0" smtClean="0">
                          <a:solidFill>
                            <a:srgbClr val="0000FF"/>
                          </a:solidFill>
                          <a:effectLst/>
                          <a:latin typeface="+mn-lt"/>
                          <a:ea typeface="宋体"/>
                          <a:cs typeface="Times New Roman"/>
                        </a:rPr>
                        <a:t> </a:t>
                      </a:r>
                      <a:r>
                        <a:rPr lang="en-GB" sz="1200" b="1" dirty="0">
                          <a:solidFill>
                            <a:srgbClr val="0000FF"/>
                          </a:solidFill>
                          <a:effectLst/>
                          <a:latin typeface="+mn-lt"/>
                          <a:ea typeface="宋体"/>
                          <a:cs typeface="Times New Roman"/>
                        </a:rPr>
                        <a:t>2004</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Construction started</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May. 4, 2004</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Dismount of 8 </a:t>
                      </a:r>
                      <a:r>
                        <a:rPr lang="en-GB" sz="1200" b="1" dirty="0" err="1">
                          <a:solidFill>
                            <a:srgbClr val="0000FF"/>
                          </a:solidFill>
                          <a:effectLst/>
                          <a:latin typeface="+mn-lt"/>
                          <a:ea typeface="宋体"/>
                          <a:cs typeface="Times New Roman"/>
                        </a:rPr>
                        <a:t>linac</a:t>
                      </a:r>
                      <a:r>
                        <a:rPr lang="en-GB" sz="1200" b="1" dirty="0">
                          <a:solidFill>
                            <a:srgbClr val="0000FF"/>
                          </a:solidFill>
                          <a:effectLst/>
                          <a:latin typeface="+mn-lt"/>
                          <a:ea typeface="宋体"/>
                          <a:cs typeface="Times New Roman"/>
                        </a:rPr>
                        <a:t> sections </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Dec. 1, 2004</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err="1">
                          <a:solidFill>
                            <a:srgbClr val="0000FF"/>
                          </a:solidFill>
                          <a:effectLst/>
                          <a:latin typeface="+mn-lt"/>
                          <a:ea typeface="宋体"/>
                          <a:cs typeface="Times New Roman"/>
                        </a:rPr>
                        <a:t>Linac</a:t>
                      </a:r>
                      <a:r>
                        <a:rPr lang="en-GB" sz="1200" b="1" dirty="0">
                          <a:solidFill>
                            <a:srgbClr val="0000FF"/>
                          </a:solidFill>
                          <a:effectLst/>
                          <a:latin typeface="+mn-lt"/>
                          <a:ea typeface="宋体"/>
                          <a:cs typeface="Times New Roman"/>
                        </a:rPr>
                        <a:t> delivered e</a:t>
                      </a:r>
                      <a:r>
                        <a:rPr lang="en-GB" sz="1200" b="1" baseline="30000" dirty="0">
                          <a:solidFill>
                            <a:srgbClr val="0000FF"/>
                          </a:solidFill>
                          <a:effectLst/>
                          <a:latin typeface="+mn-lt"/>
                          <a:ea typeface="宋体"/>
                          <a:cs typeface="Times New Roman"/>
                        </a:rPr>
                        <a:t>-</a:t>
                      </a:r>
                      <a:r>
                        <a:rPr lang="en-GB" sz="1200" b="1" dirty="0">
                          <a:solidFill>
                            <a:srgbClr val="0000FF"/>
                          </a:solidFill>
                          <a:effectLst/>
                          <a:latin typeface="+mn-lt"/>
                          <a:ea typeface="宋体"/>
                          <a:cs typeface="Times New Roman"/>
                        </a:rPr>
                        <a:t> beams </a:t>
                      </a:r>
                      <a:r>
                        <a:rPr lang="en-GB" sz="1200" b="1" dirty="0" smtClean="0">
                          <a:solidFill>
                            <a:srgbClr val="0000FF"/>
                          </a:solidFill>
                          <a:effectLst/>
                          <a:latin typeface="+mn-lt"/>
                          <a:ea typeface="宋体"/>
                          <a:cs typeface="Times New Roman"/>
                        </a:rPr>
                        <a:t>to</a:t>
                      </a:r>
                      <a:r>
                        <a:rPr lang="zh-CN" altLang="en-US" sz="1200" b="1" dirty="0" smtClean="0">
                          <a:solidFill>
                            <a:srgbClr val="0000FF"/>
                          </a:solidFill>
                          <a:effectLst/>
                          <a:latin typeface="+mn-lt"/>
                          <a:ea typeface="宋体"/>
                          <a:cs typeface="Times New Roman"/>
                        </a:rPr>
                        <a:t> </a:t>
                      </a:r>
                      <a:r>
                        <a:rPr lang="en-US" altLang="zh-CN" sz="1200" b="1" dirty="0" smtClean="0">
                          <a:solidFill>
                            <a:srgbClr val="0000FF"/>
                          </a:solidFill>
                          <a:effectLst/>
                          <a:latin typeface="+mn-lt"/>
                          <a:ea typeface="宋体"/>
                          <a:cs typeface="Times New Roman"/>
                        </a:rPr>
                        <a:t>BEPC</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July 4, 2005</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BEPC ring dismount started</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Mar. 2, 2006</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BEPCII ring installation started</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Aug. 3, 2007</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Shutdown for </a:t>
                      </a:r>
                      <a:r>
                        <a:rPr lang="en-GB" sz="1200" b="1" dirty="0" smtClean="0">
                          <a:solidFill>
                            <a:srgbClr val="0000FF"/>
                          </a:solidFill>
                          <a:effectLst/>
                          <a:latin typeface="+mn-lt"/>
                          <a:ea typeface="宋体"/>
                          <a:cs typeface="Times New Roman"/>
                        </a:rPr>
                        <a:t>IR</a:t>
                      </a:r>
                      <a:r>
                        <a:rPr lang="en-GB" sz="1200" b="1" dirty="0">
                          <a:solidFill>
                            <a:srgbClr val="0000FF"/>
                          </a:solidFill>
                          <a:effectLst/>
                          <a:latin typeface="+mn-lt"/>
                          <a:ea typeface="宋体"/>
                          <a:cs typeface="Times New Roman"/>
                        </a:rPr>
                        <a:t>-</a:t>
                      </a:r>
                      <a:r>
                        <a:rPr lang="en-GB" sz="1200" b="1" dirty="0" smtClean="0">
                          <a:solidFill>
                            <a:srgbClr val="0000FF"/>
                          </a:solidFill>
                          <a:effectLst/>
                          <a:latin typeface="+mn-lt"/>
                          <a:ea typeface="宋体"/>
                          <a:cs typeface="Times New Roman"/>
                        </a:rPr>
                        <a:t>SCQ</a:t>
                      </a:r>
                      <a:r>
                        <a:rPr lang="zh-CN" altLang="en-US" sz="1200" b="1" dirty="0" smtClean="0">
                          <a:solidFill>
                            <a:srgbClr val="0000FF"/>
                          </a:solidFill>
                          <a:effectLst/>
                          <a:latin typeface="+mn-lt"/>
                          <a:ea typeface="宋体"/>
                          <a:cs typeface="Times New Roman"/>
                        </a:rPr>
                        <a:t> </a:t>
                      </a:r>
                      <a:r>
                        <a:rPr lang="en-US" altLang="zh-CN" sz="1200" b="1" dirty="0" smtClean="0">
                          <a:solidFill>
                            <a:srgbClr val="0000FF"/>
                          </a:solidFill>
                          <a:effectLst/>
                          <a:latin typeface="+mn-lt"/>
                          <a:ea typeface="宋体"/>
                          <a:cs typeface="Times New Roman"/>
                        </a:rPr>
                        <a:t>installation</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zh-CN" altLang="en-US" sz="1200" b="1" dirty="0" smtClean="0">
                          <a:solidFill>
                            <a:srgbClr val="0000FF"/>
                          </a:solidFill>
                          <a:effectLst/>
                          <a:latin typeface="+mn-lt"/>
                          <a:ea typeface="宋体"/>
                          <a:cs typeface="Times New Roman"/>
                        </a:rPr>
                        <a:t> </a:t>
                      </a:r>
                      <a:r>
                        <a:rPr lang="en-GB" sz="1200" b="1" dirty="0" smtClean="0">
                          <a:solidFill>
                            <a:srgbClr val="0000FF"/>
                          </a:solidFill>
                          <a:effectLst/>
                          <a:latin typeface="+mn-lt"/>
                          <a:ea typeface="宋体"/>
                          <a:cs typeface="Times New Roman"/>
                        </a:rPr>
                        <a:t>Mar.</a:t>
                      </a:r>
                      <a:r>
                        <a:rPr lang="zh-CN" altLang="en-US" sz="1200" b="1" dirty="0" smtClean="0">
                          <a:solidFill>
                            <a:srgbClr val="0000FF"/>
                          </a:solidFill>
                          <a:effectLst/>
                          <a:latin typeface="+mn-lt"/>
                          <a:ea typeface="宋体"/>
                          <a:cs typeface="Times New Roman"/>
                        </a:rPr>
                        <a:t> </a:t>
                      </a:r>
                      <a:r>
                        <a:rPr lang="en-GB" sz="1200" b="1" dirty="0" smtClean="0">
                          <a:solidFill>
                            <a:srgbClr val="0000FF"/>
                          </a:solidFill>
                          <a:effectLst/>
                          <a:latin typeface="+mn-lt"/>
                          <a:ea typeface="宋体"/>
                          <a:cs typeface="Times New Roman"/>
                        </a:rPr>
                        <a:t>28</a:t>
                      </a:r>
                      <a:r>
                        <a:rPr lang="en-GB" sz="1200" b="1" dirty="0">
                          <a:solidFill>
                            <a:srgbClr val="0000FF"/>
                          </a:solidFill>
                          <a:effectLst/>
                          <a:latin typeface="+mn-lt"/>
                          <a:ea typeface="宋体"/>
                          <a:cs typeface="Times New Roman"/>
                        </a:rPr>
                        <a:t>, 2008</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US" sz="1200" b="1" dirty="0">
                          <a:solidFill>
                            <a:srgbClr val="0000FF"/>
                          </a:solidFill>
                          <a:effectLst/>
                          <a:latin typeface="+mn-lt"/>
                          <a:ea typeface="宋体"/>
                          <a:cs typeface="Times New Roman"/>
                        </a:rPr>
                        <a:t>Shutdown for </a:t>
                      </a:r>
                      <a:r>
                        <a:rPr lang="en-US" sz="1200" b="1" dirty="0" smtClean="0">
                          <a:solidFill>
                            <a:srgbClr val="0000FF"/>
                          </a:solidFill>
                          <a:effectLst/>
                          <a:latin typeface="+mn-lt"/>
                          <a:ea typeface="宋体"/>
                          <a:cs typeface="Times New Roman"/>
                        </a:rPr>
                        <a:t>BESIII</a:t>
                      </a:r>
                      <a:r>
                        <a:rPr lang="zh-CN" altLang="en-US" sz="1200" b="1" dirty="0" smtClean="0">
                          <a:solidFill>
                            <a:srgbClr val="0000FF"/>
                          </a:solidFill>
                          <a:effectLst/>
                          <a:latin typeface="+mn-lt"/>
                          <a:ea typeface="宋体"/>
                          <a:cs typeface="Times New Roman"/>
                        </a:rPr>
                        <a:t> </a:t>
                      </a:r>
                      <a:r>
                        <a:rPr lang="en-US" sz="1200" b="1" dirty="0" smtClean="0">
                          <a:solidFill>
                            <a:srgbClr val="0000FF"/>
                          </a:solidFill>
                          <a:effectLst/>
                          <a:latin typeface="+mn-lt"/>
                          <a:ea typeface="宋体"/>
                          <a:cs typeface="Times New Roman"/>
                        </a:rPr>
                        <a:t>installation</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July 19, 2008</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a:solidFill>
                            <a:srgbClr val="0000FF"/>
                          </a:solidFill>
                          <a:effectLst/>
                          <a:latin typeface="+mn-lt"/>
                          <a:ea typeface="宋体"/>
                          <a:cs typeface="Times New Roman"/>
                        </a:rPr>
                        <a:t>First hadron event observed</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en-GB" sz="1200" b="1" dirty="0">
                          <a:solidFill>
                            <a:srgbClr val="FF0000"/>
                          </a:solidFill>
                          <a:effectLst/>
                          <a:latin typeface="+mn-lt"/>
                          <a:ea typeface="宋体"/>
                          <a:cs typeface="Times New Roman"/>
                        </a:rPr>
                        <a:t>May 19, 2009</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a:solidFill>
                            <a:srgbClr val="FF0000"/>
                          </a:solidFill>
                          <a:effectLst/>
                          <a:latin typeface="+mn-lt"/>
                          <a:ea typeface="宋体"/>
                          <a:cs typeface="Times New Roman"/>
                        </a:rPr>
                        <a:t>Luminosity reached </a:t>
                      </a:r>
                      <a:r>
                        <a:rPr lang="en-GB" sz="1200" b="1" dirty="0" smtClean="0">
                          <a:solidFill>
                            <a:srgbClr val="FF0000"/>
                          </a:solidFill>
                          <a:effectLst/>
                          <a:latin typeface="+mn-lt"/>
                          <a:ea typeface="宋体"/>
                          <a:cs typeface="Times New Roman"/>
                        </a:rPr>
                        <a:t>3.3×10</a:t>
                      </a:r>
                      <a:r>
                        <a:rPr lang="en-GB" sz="1200" b="1" baseline="30000" dirty="0" smtClean="0">
                          <a:solidFill>
                            <a:srgbClr val="FF0000"/>
                          </a:solidFill>
                          <a:effectLst/>
                          <a:latin typeface="+mn-lt"/>
                          <a:ea typeface="宋体"/>
                          <a:cs typeface="Times New Roman"/>
                        </a:rPr>
                        <a:t>32</a:t>
                      </a:r>
                      <a:r>
                        <a:rPr lang="en-GB" sz="1200" b="1" dirty="0" smtClean="0">
                          <a:solidFill>
                            <a:srgbClr val="FF0000"/>
                          </a:solidFill>
                          <a:effectLst/>
                          <a:latin typeface="+mn-lt"/>
                          <a:ea typeface="宋体"/>
                          <a:cs typeface="Times New Roman"/>
                        </a:rPr>
                        <a:t>cm</a:t>
                      </a:r>
                      <a:r>
                        <a:rPr lang="en-GB" sz="1200" b="1" baseline="30000" dirty="0">
                          <a:solidFill>
                            <a:srgbClr val="FF0000"/>
                          </a:solidFill>
                          <a:effectLst/>
                          <a:latin typeface="+mn-lt"/>
                          <a:ea typeface="宋体"/>
                          <a:cs typeface="Times New Roman"/>
                        </a:rPr>
                        <a:t>-2</a:t>
                      </a:r>
                      <a:r>
                        <a:rPr lang="en-GB" sz="1200" b="1" dirty="0">
                          <a:solidFill>
                            <a:srgbClr val="FF0000"/>
                          </a:solidFill>
                          <a:effectLst/>
                          <a:latin typeface="+mn-lt"/>
                          <a:ea typeface="宋体"/>
                          <a:cs typeface="Times New Roman"/>
                        </a:rPr>
                        <a:t>s</a:t>
                      </a:r>
                      <a:r>
                        <a:rPr lang="en-GB" sz="1200" b="1" baseline="30000" dirty="0">
                          <a:solidFill>
                            <a:srgbClr val="FF0000"/>
                          </a:solidFill>
                          <a:effectLst/>
                          <a:latin typeface="+mn-lt"/>
                          <a:ea typeface="宋体"/>
                          <a:cs typeface="Times New Roman"/>
                        </a:rPr>
                        <a:t>-1</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en-GB" sz="1200" b="1" dirty="0">
                          <a:solidFill>
                            <a:srgbClr val="3366FF"/>
                          </a:solidFill>
                          <a:effectLst/>
                          <a:latin typeface="+mn-lt"/>
                          <a:ea typeface="宋体"/>
                          <a:cs typeface="Times New Roman"/>
                        </a:rPr>
                        <a:t>July 17, 2009</a:t>
                      </a:r>
                      <a:endParaRPr lang="zh-CN" sz="1200" dirty="0">
                        <a:solidFill>
                          <a:srgbClr val="3366FF"/>
                        </a:solidFill>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a:solidFill>
                            <a:srgbClr val="3366FF"/>
                          </a:solidFill>
                          <a:effectLst/>
                          <a:latin typeface="+mn-lt"/>
                          <a:ea typeface="宋体"/>
                          <a:cs typeface="Times New Roman"/>
                        </a:rPr>
                        <a:t>Pass the National test &amp; check</a:t>
                      </a:r>
                      <a:endParaRPr lang="zh-CN" sz="1200" dirty="0">
                        <a:solidFill>
                          <a:srgbClr val="3366FF"/>
                        </a:solidFill>
                        <a:effectLst/>
                        <a:latin typeface="+mn-lt"/>
                        <a:ea typeface="宋体"/>
                        <a:cs typeface="Times New Roman"/>
                      </a:endParaRPr>
                    </a:p>
                  </a:txBody>
                  <a:tcPr marL="68580" marR="68580" marT="0" marB="0" anchor="ctr">
                    <a:solidFill>
                      <a:schemeClr val="bg1"/>
                    </a:solidFill>
                  </a:tcPr>
                </a:tc>
              </a:tr>
              <a:tr h="234911">
                <a:tc>
                  <a:txBody>
                    <a:bodyPr/>
                    <a:lstStyle/>
                    <a:p>
                      <a:pPr marL="72000" indent="0" algn="just">
                        <a:lnSpc>
                          <a:spcPct val="100000"/>
                        </a:lnSpc>
                        <a:spcAft>
                          <a:spcPts val="0"/>
                        </a:spcAft>
                      </a:pPr>
                      <a:r>
                        <a:rPr lang="en-GB" sz="1200" b="1" dirty="0">
                          <a:solidFill>
                            <a:srgbClr val="FF0000"/>
                          </a:solidFill>
                          <a:effectLst/>
                          <a:latin typeface="+mn-lt"/>
                          <a:ea typeface="宋体"/>
                          <a:cs typeface="Times New Roman"/>
                        </a:rPr>
                        <a:t>April 8, 2011</a:t>
                      </a:r>
                      <a:endParaRPr lang="zh-CN" sz="1200" dirty="0">
                        <a:effectLst/>
                        <a:latin typeface="+mn-lt"/>
                        <a:ea typeface="宋体"/>
                        <a:cs typeface="Times New Roman"/>
                      </a:endParaRPr>
                    </a:p>
                  </a:txBody>
                  <a:tcPr marL="68580" marR="68580" marT="0" marB="0" anchor="ctr">
                    <a:solidFill>
                      <a:schemeClr val="bg1"/>
                    </a:solidFill>
                  </a:tcPr>
                </a:tc>
                <a:tc>
                  <a:txBody>
                    <a:bodyPr/>
                    <a:lstStyle/>
                    <a:p>
                      <a:pPr marL="72000" indent="0" algn="just">
                        <a:lnSpc>
                          <a:spcPct val="100000"/>
                        </a:lnSpc>
                        <a:spcAft>
                          <a:spcPts val="0"/>
                        </a:spcAft>
                      </a:pPr>
                      <a:r>
                        <a:rPr lang="en-GB" sz="1200" b="1" dirty="0">
                          <a:solidFill>
                            <a:srgbClr val="FF0000"/>
                          </a:solidFill>
                          <a:effectLst/>
                          <a:latin typeface="+mn-lt"/>
                          <a:ea typeface="宋体"/>
                          <a:cs typeface="Times New Roman"/>
                        </a:rPr>
                        <a:t>Luminosity reached </a:t>
                      </a:r>
                      <a:r>
                        <a:rPr lang="en-GB" sz="1200" b="1" dirty="0" smtClean="0">
                          <a:solidFill>
                            <a:srgbClr val="FF0000"/>
                          </a:solidFill>
                          <a:effectLst/>
                          <a:latin typeface="+mn-lt"/>
                          <a:ea typeface="宋体"/>
                          <a:cs typeface="Times New Roman"/>
                        </a:rPr>
                        <a:t>6.5×10</a:t>
                      </a:r>
                      <a:r>
                        <a:rPr lang="en-GB" sz="1200" b="1" baseline="30000" dirty="0" smtClean="0">
                          <a:solidFill>
                            <a:srgbClr val="FF0000"/>
                          </a:solidFill>
                          <a:effectLst/>
                          <a:latin typeface="+mn-lt"/>
                          <a:ea typeface="宋体"/>
                          <a:cs typeface="Times New Roman"/>
                        </a:rPr>
                        <a:t>32</a:t>
                      </a:r>
                      <a:r>
                        <a:rPr lang="en-GB" sz="1200" b="1" dirty="0" smtClean="0">
                          <a:solidFill>
                            <a:srgbClr val="FF0000"/>
                          </a:solidFill>
                          <a:effectLst/>
                          <a:latin typeface="+mn-lt"/>
                          <a:ea typeface="宋体"/>
                          <a:cs typeface="Times New Roman"/>
                        </a:rPr>
                        <a:t>cm</a:t>
                      </a:r>
                      <a:r>
                        <a:rPr lang="en-GB" sz="1200" b="1" baseline="30000" dirty="0">
                          <a:solidFill>
                            <a:srgbClr val="FF0000"/>
                          </a:solidFill>
                          <a:effectLst/>
                          <a:latin typeface="+mn-lt"/>
                          <a:ea typeface="宋体"/>
                          <a:cs typeface="Times New Roman"/>
                        </a:rPr>
                        <a:t>-2</a:t>
                      </a:r>
                      <a:r>
                        <a:rPr lang="en-GB" sz="1200" b="1" dirty="0">
                          <a:solidFill>
                            <a:srgbClr val="FF0000"/>
                          </a:solidFill>
                          <a:effectLst/>
                          <a:latin typeface="+mn-lt"/>
                          <a:ea typeface="宋体"/>
                          <a:cs typeface="Times New Roman"/>
                        </a:rPr>
                        <a:t>s</a:t>
                      </a:r>
                      <a:r>
                        <a:rPr lang="en-GB" sz="1200" b="1" baseline="30000" dirty="0">
                          <a:solidFill>
                            <a:srgbClr val="FF0000"/>
                          </a:solidFill>
                          <a:effectLst/>
                          <a:latin typeface="+mn-lt"/>
                          <a:ea typeface="宋体"/>
                          <a:cs typeface="Times New Roman"/>
                        </a:rPr>
                        <a:t>-1</a:t>
                      </a:r>
                      <a:endParaRPr lang="zh-CN" sz="1200" dirty="0">
                        <a:effectLst/>
                        <a:latin typeface="+mn-lt"/>
                        <a:ea typeface="宋体"/>
                        <a:cs typeface="Times New Roman"/>
                      </a:endParaRPr>
                    </a:p>
                  </a:txBody>
                  <a:tcPr marL="68580" marR="68580" marT="0" marB="0" anchor="ctr">
                    <a:solidFill>
                      <a:schemeClr val="bg1"/>
                    </a:solidFill>
                  </a:tcPr>
                </a:tc>
              </a:tr>
              <a:tr h="234911">
                <a:tc>
                  <a:txBody>
                    <a:bodyPr/>
                    <a:lstStyle/>
                    <a:p>
                      <a:pPr marL="72000"/>
                      <a:r>
                        <a:rPr lang="zh-CN" altLang="en-US" sz="1200" b="1" dirty="0" smtClean="0">
                          <a:solidFill>
                            <a:srgbClr val="FF0000"/>
                          </a:solidFill>
                          <a:latin typeface="+mn-lt"/>
                        </a:rPr>
                        <a:t> </a:t>
                      </a:r>
                      <a:r>
                        <a:rPr lang="en-US" altLang="zh-CN" sz="1200" b="1" dirty="0" smtClean="0">
                          <a:solidFill>
                            <a:srgbClr val="FF0000"/>
                          </a:solidFill>
                          <a:latin typeface="+mn-lt"/>
                        </a:rPr>
                        <a:t>April</a:t>
                      </a:r>
                      <a:r>
                        <a:rPr lang="zh-CN" altLang="en-US" sz="1200" b="1" dirty="0" smtClean="0">
                          <a:solidFill>
                            <a:srgbClr val="FF0000"/>
                          </a:solidFill>
                          <a:latin typeface="+mn-lt"/>
                        </a:rPr>
                        <a:t> </a:t>
                      </a:r>
                      <a:r>
                        <a:rPr lang="en-US" altLang="zh-CN" sz="1200" b="1" dirty="0" smtClean="0">
                          <a:solidFill>
                            <a:srgbClr val="FF0000"/>
                          </a:solidFill>
                          <a:latin typeface="+mn-lt"/>
                        </a:rPr>
                        <a:t>2013</a:t>
                      </a:r>
                      <a:endParaRPr lang="zh-CN" altLang="en-US" sz="1200" b="1" dirty="0">
                        <a:solidFill>
                          <a:srgbClr val="FF0000"/>
                        </a:solidFill>
                        <a:latin typeface="+mn-lt"/>
                      </a:endParaRPr>
                    </a:p>
                  </a:txBody>
                  <a:tcPr marL="68580" marR="68580" marT="0" marB="0" anchor="ctr">
                    <a:solidFill>
                      <a:schemeClr val="bg1"/>
                    </a:solidFill>
                  </a:tcPr>
                </a:tc>
                <a:tc>
                  <a:txBody>
                    <a:bodyPr/>
                    <a:lstStyle/>
                    <a:p>
                      <a:pPr marL="72000"/>
                      <a:r>
                        <a:rPr lang="en-US" altLang="zh-CN" sz="1200" b="1" dirty="0" err="1" smtClean="0">
                          <a:solidFill>
                            <a:srgbClr val="FF0000"/>
                          </a:solidFill>
                          <a:latin typeface="+mn-lt"/>
                        </a:rPr>
                        <a:t>Zc</a:t>
                      </a:r>
                      <a:r>
                        <a:rPr lang="en-US" altLang="zh-CN" sz="1200" b="1" dirty="0" smtClean="0">
                          <a:solidFill>
                            <a:srgbClr val="FF0000"/>
                          </a:solidFill>
                          <a:latin typeface="+mn-lt"/>
                        </a:rPr>
                        <a:t>(3900)</a:t>
                      </a:r>
                      <a:r>
                        <a:rPr lang="zh-CN" altLang="en-US" sz="1200" b="1" dirty="0" smtClean="0">
                          <a:solidFill>
                            <a:srgbClr val="FF0000"/>
                          </a:solidFill>
                          <a:latin typeface="+mn-lt"/>
                        </a:rPr>
                        <a:t> </a:t>
                      </a:r>
                      <a:r>
                        <a:rPr lang="en-US" altLang="zh-CN" sz="1200" b="1" dirty="0" smtClean="0">
                          <a:solidFill>
                            <a:srgbClr val="FF0000"/>
                          </a:solidFill>
                          <a:latin typeface="+mn-lt"/>
                        </a:rPr>
                        <a:t>found</a:t>
                      </a:r>
                      <a:r>
                        <a:rPr lang="zh-CN" altLang="en-US" sz="1200" b="1" dirty="0" smtClean="0">
                          <a:solidFill>
                            <a:srgbClr val="FF0000"/>
                          </a:solidFill>
                          <a:latin typeface="+mn-lt"/>
                        </a:rPr>
                        <a:t> </a:t>
                      </a:r>
                      <a:r>
                        <a:rPr lang="en-US" altLang="zh-CN" sz="1200" b="1" dirty="0" smtClean="0">
                          <a:solidFill>
                            <a:srgbClr val="FF0000"/>
                          </a:solidFill>
                          <a:latin typeface="+mn-lt"/>
                        </a:rPr>
                        <a:t>&amp;</a:t>
                      </a:r>
                      <a:r>
                        <a:rPr lang="zh-CN" altLang="en-US" sz="1200" b="1" dirty="0" smtClean="0">
                          <a:solidFill>
                            <a:srgbClr val="FF0000"/>
                          </a:solidFill>
                          <a:latin typeface="+mn-lt"/>
                        </a:rPr>
                        <a:t> </a:t>
                      </a:r>
                      <a:r>
                        <a:rPr lang="en-US" altLang="zh-CN" sz="1200" b="1" dirty="0" smtClean="0">
                          <a:solidFill>
                            <a:srgbClr val="FF0000"/>
                          </a:solidFill>
                          <a:latin typeface="+mn-lt"/>
                        </a:rPr>
                        <a:t>confirmed</a:t>
                      </a:r>
                      <a:endParaRPr lang="zh-CN" altLang="en-US" sz="1200" b="1" dirty="0">
                        <a:solidFill>
                          <a:srgbClr val="FF0000"/>
                        </a:solidFill>
                        <a:latin typeface="+mn-lt"/>
                      </a:endParaRPr>
                    </a:p>
                  </a:txBody>
                  <a:tcPr marL="68580" marR="68580" marT="0" marB="0" anchor="ctr">
                    <a:solidFill>
                      <a:schemeClr val="bg1"/>
                    </a:solidFill>
                  </a:tcPr>
                </a:tc>
              </a:tr>
              <a:tr h="234911">
                <a:tc>
                  <a:txBody>
                    <a:bodyPr/>
                    <a:lstStyle/>
                    <a:p>
                      <a:pPr marL="72000"/>
                      <a:r>
                        <a:rPr lang="en-US" altLang="zh-CN" sz="1200" b="1" dirty="0" smtClean="0">
                          <a:solidFill>
                            <a:srgbClr val="FF0000"/>
                          </a:solidFill>
                          <a:latin typeface="+mn-lt"/>
                        </a:rPr>
                        <a:t>Nov.</a:t>
                      </a:r>
                      <a:r>
                        <a:rPr lang="zh-CN" altLang="en-US" sz="1200" b="1" dirty="0" smtClean="0">
                          <a:solidFill>
                            <a:srgbClr val="FF0000"/>
                          </a:solidFill>
                          <a:latin typeface="+mn-lt"/>
                        </a:rPr>
                        <a:t> </a:t>
                      </a:r>
                      <a:r>
                        <a:rPr lang="en-US" altLang="zh-CN" sz="1200" b="1" dirty="0" smtClean="0">
                          <a:solidFill>
                            <a:srgbClr val="FF0000"/>
                          </a:solidFill>
                          <a:latin typeface="+mn-lt"/>
                        </a:rPr>
                        <a:t>20,</a:t>
                      </a:r>
                      <a:r>
                        <a:rPr lang="zh-CN" altLang="en-US" sz="1200" b="1" dirty="0" smtClean="0">
                          <a:solidFill>
                            <a:srgbClr val="FF0000"/>
                          </a:solidFill>
                          <a:latin typeface="+mn-lt"/>
                        </a:rPr>
                        <a:t> </a:t>
                      </a:r>
                      <a:r>
                        <a:rPr lang="en-US" altLang="zh-CN" sz="1200" b="1" dirty="0" smtClean="0">
                          <a:solidFill>
                            <a:srgbClr val="FF0000"/>
                          </a:solidFill>
                          <a:latin typeface="+mn-lt"/>
                        </a:rPr>
                        <a:t>2014</a:t>
                      </a:r>
                      <a:endParaRPr lang="zh-CN" altLang="en-US" sz="1200" b="1" dirty="0">
                        <a:solidFill>
                          <a:srgbClr val="FF0000"/>
                        </a:solidFill>
                        <a:latin typeface="+mn-lt"/>
                      </a:endParaRPr>
                    </a:p>
                  </a:txBody>
                  <a:tcPr marL="68580" marR="68580" marT="0" marB="0" anchor="ctr">
                    <a:solidFill>
                      <a:schemeClr val="bg1"/>
                    </a:solidFill>
                  </a:tcPr>
                </a:tc>
                <a:tc>
                  <a:txBody>
                    <a:bodyPr/>
                    <a:lstStyle/>
                    <a:p>
                      <a:pPr marL="72000" marR="0" indent="0" algn="l" defTabSz="914400" rtl="0" eaLnBrk="1" fontAlgn="auto" latinLnBrk="0" hangingPunct="1">
                        <a:lnSpc>
                          <a:spcPct val="100000"/>
                        </a:lnSpc>
                        <a:spcBef>
                          <a:spcPts val="0"/>
                        </a:spcBef>
                        <a:spcAft>
                          <a:spcPts val="0"/>
                        </a:spcAft>
                        <a:buClrTx/>
                        <a:buSzTx/>
                        <a:buFontTx/>
                        <a:buNone/>
                        <a:tabLst/>
                        <a:defRPr/>
                      </a:pPr>
                      <a:r>
                        <a:rPr lang="en-GB" altLang="zh-CN" sz="1200" b="1" dirty="0" smtClean="0">
                          <a:solidFill>
                            <a:srgbClr val="FF0000"/>
                          </a:solidFill>
                          <a:effectLst/>
                          <a:latin typeface="+mn-lt"/>
                          <a:ea typeface="宋体"/>
                          <a:cs typeface="Times New Roman"/>
                        </a:rPr>
                        <a:t>Luminosity reached </a:t>
                      </a:r>
                      <a:r>
                        <a:rPr lang="en-US" altLang="zh-CN" sz="1200" b="1" dirty="0" smtClean="0">
                          <a:solidFill>
                            <a:srgbClr val="FF0000"/>
                          </a:solidFill>
                          <a:effectLst/>
                          <a:latin typeface="+mn-lt"/>
                          <a:ea typeface="宋体"/>
                          <a:cs typeface="Times New Roman"/>
                        </a:rPr>
                        <a:t>8</a:t>
                      </a:r>
                      <a:r>
                        <a:rPr lang="en-GB" altLang="zh-CN" sz="1200" b="1" dirty="0" smtClean="0">
                          <a:solidFill>
                            <a:srgbClr val="FF0000"/>
                          </a:solidFill>
                          <a:effectLst/>
                          <a:latin typeface="+mn-lt"/>
                          <a:ea typeface="宋体"/>
                          <a:cs typeface="Times New Roman"/>
                        </a:rPr>
                        <a:t>.5</a:t>
                      </a:r>
                      <a:r>
                        <a:rPr lang="en-US" altLang="zh-CN" sz="1200" b="1" dirty="0" smtClean="0">
                          <a:solidFill>
                            <a:srgbClr val="FF0000"/>
                          </a:solidFill>
                          <a:effectLst/>
                          <a:latin typeface="+mn-lt"/>
                          <a:ea typeface="宋体"/>
                          <a:cs typeface="Times New Roman"/>
                        </a:rPr>
                        <a:t>3×</a:t>
                      </a:r>
                      <a:r>
                        <a:rPr lang="en-GB" altLang="zh-CN" sz="1200" b="1" dirty="0" smtClean="0">
                          <a:solidFill>
                            <a:srgbClr val="FF0000"/>
                          </a:solidFill>
                          <a:effectLst/>
                          <a:latin typeface="+mn-lt"/>
                          <a:ea typeface="宋体"/>
                          <a:cs typeface="Times New Roman"/>
                        </a:rPr>
                        <a:t>10</a:t>
                      </a:r>
                      <a:r>
                        <a:rPr lang="en-GB" altLang="zh-CN" sz="1200" b="1" baseline="30000" dirty="0" smtClean="0">
                          <a:solidFill>
                            <a:srgbClr val="FF0000"/>
                          </a:solidFill>
                          <a:effectLst/>
                          <a:latin typeface="+mn-lt"/>
                          <a:ea typeface="宋体"/>
                          <a:cs typeface="Times New Roman"/>
                        </a:rPr>
                        <a:t>32</a:t>
                      </a:r>
                      <a:r>
                        <a:rPr lang="en-GB" altLang="zh-CN" sz="1200" b="1" dirty="0" smtClean="0">
                          <a:solidFill>
                            <a:srgbClr val="FF0000"/>
                          </a:solidFill>
                          <a:effectLst/>
                          <a:latin typeface="+mn-lt"/>
                          <a:ea typeface="宋体"/>
                          <a:cs typeface="Times New Roman"/>
                        </a:rPr>
                        <a:t>cm</a:t>
                      </a:r>
                      <a:r>
                        <a:rPr lang="en-GB" altLang="zh-CN" sz="1200" b="1" baseline="30000" dirty="0" smtClean="0">
                          <a:solidFill>
                            <a:srgbClr val="FF0000"/>
                          </a:solidFill>
                          <a:effectLst/>
                          <a:latin typeface="+mn-lt"/>
                          <a:ea typeface="宋体"/>
                          <a:cs typeface="Times New Roman"/>
                        </a:rPr>
                        <a:t>-2</a:t>
                      </a:r>
                      <a:r>
                        <a:rPr lang="en-GB" altLang="zh-CN" sz="1200" b="1" dirty="0" smtClean="0">
                          <a:solidFill>
                            <a:srgbClr val="FF0000"/>
                          </a:solidFill>
                          <a:effectLst/>
                          <a:latin typeface="+mn-lt"/>
                          <a:ea typeface="宋体"/>
                          <a:cs typeface="Times New Roman"/>
                        </a:rPr>
                        <a:t>s</a:t>
                      </a:r>
                      <a:r>
                        <a:rPr lang="en-GB" altLang="zh-CN" sz="1200" b="1" baseline="30000" dirty="0" smtClean="0">
                          <a:solidFill>
                            <a:srgbClr val="FF0000"/>
                          </a:solidFill>
                          <a:effectLst/>
                          <a:latin typeface="+mn-lt"/>
                          <a:ea typeface="宋体"/>
                          <a:cs typeface="Times New Roman"/>
                        </a:rPr>
                        <a:t>-1</a:t>
                      </a:r>
                      <a:endParaRPr lang="zh-CN" altLang="zh-CN" sz="1200" dirty="0" smtClean="0">
                        <a:effectLst/>
                        <a:latin typeface="+mn-lt"/>
                        <a:ea typeface="宋体"/>
                        <a:cs typeface="Times New Roman"/>
                      </a:endParaRPr>
                    </a:p>
                  </a:txBody>
                  <a:tcPr marL="68580" marR="68580" marT="0" marB="0" anchor="ctr">
                    <a:solidFill>
                      <a:schemeClr val="bg1"/>
                    </a:solidFill>
                  </a:tcPr>
                </a:tc>
              </a:tr>
              <a:tr h="234911">
                <a:tc>
                  <a:txBody>
                    <a:bodyPr/>
                    <a:lstStyle/>
                    <a:p>
                      <a:pPr marL="72000"/>
                      <a:r>
                        <a:rPr lang="en-US" altLang="zh-CN" sz="1200" b="1" dirty="0" smtClean="0">
                          <a:solidFill>
                            <a:srgbClr val="FF0000"/>
                          </a:solidFill>
                          <a:latin typeface="+mn-lt"/>
                        </a:rPr>
                        <a:t>April</a:t>
                      </a:r>
                      <a:r>
                        <a:rPr lang="zh-CN" altLang="en-US" sz="1200" b="1" dirty="0" smtClean="0">
                          <a:solidFill>
                            <a:srgbClr val="FF0000"/>
                          </a:solidFill>
                          <a:latin typeface="+mn-lt"/>
                        </a:rPr>
                        <a:t> </a:t>
                      </a:r>
                      <a:r>
                        <a:rPr lang="en-US" altLang="zh-CN" sz="1200" b="1" dirty="0" smtClean="0">
                          <a:solidFill>
                            <a:srgbClr val="FF0000"/>
                          </a:solidFill>
                          <a:latin typeface="+mn-lt"/>
                        </a:rPr>
                        <a:t>5,</a:t>
                      </a:r>
                      <a:r>
                        <a:rPr lang="zh-CN" altLang="en-US" sz="1200" b="1" dirty="0" smtClean="0">
                          <a:solidFill>
                            <a:srgbClr val="FF0000"/>
                          </a:solidFill>
                          <a:latin typeface="+mn-lt"/>
                        </a:rPr>
                        <a:t> </a:t>
                      </a:r>
                      <a:r>
                        <a:rPr lang="en-US" altLang="zh-CN" sz="1200" b="1" dirty="0" smtClean="0">
                          <a:solidFill>
                            <a:srgbClr val="FF0000"/>
                          </a:solidFill>
                          <a:latin typeface="+mn-lt"/>
                        </a:rPr>
                        <a:t>2016</a:t>
                      </a:r>
                      <a:endParaRPr lang="zh-CN" altLang="en-US" sz="1200" b="1" dirty="0">
                        <a:solidFill>
                          <a:srgbClr val="FF0000"/>
                        </a:solidFill>
                        <a:latin typeface="+mn-lt"/>
                      </a:endParaRPr>
                    </a:p>
                  </a:txBody>
                  <a:tcPr marL="68580" marR="68580" marT="0" marB="0" anchor="ctr">
                    <a:solidFill>
                      <a:schemeClr val="bg1"/>
                    </a:solidFill>
                  </a:tcPr>
                </a:tc>
                <a:tc>
                  <a:txBody>
                    <a:bodyPr/>
                    <a:lstStyle/>
                    <a:p>
                      <a:pPr marL="72000" marR="0" indent="0" algn="l" defTabSz="914400" rtl="0" eaLnBrk="1" fontAlgn="auto" latinLnBrk="0" hangingPunct="1">
                        <a:lnSpc>
                          <a:spcPct val="100000"/>
                        </a:lnSpc>
                        <a:spcBef>
                          <a:spcPts val="0"/>
                        </a:spcBef>
                        <a:spcAft>
                          <a:spcPts val="0"/>
                        </a:spcAft>
                        <a:buClrTx/>
                        <a:buSzTx/>
                        <a:buFontTx/>
                        <a:buNone/>
                        <a:tabLst/>
                        <a:defRPr/>
                      </a:pPr>
                      <a:r>
                        <a:rPr lang="en-GB" altLang="zh-CN" sz="1200" b="1" dirty="0" smtClean="0">
                          <a:solidFill>
                            <a:srgbClr val="FF0000"/>
                          </a:solidFill>
                          <a:effectLst/>
                          <a:latin typeface="+mn-lt"/>
                          <a:ea typeface="宋体"/>
                          <a:cs typeface="Times New Roman"/>
                        </a:rPr>
                        <a:t>Luminosity reached </a:t>
                      </a:r>
                      <a:r>
                        <a:rPr lang="en-US" altLang="zh-CN" sz="1200" b="1" dirty="0" smtClean="0">
                          <a:solidFill>
                            <a:srgbClr val="FF0000"/>
                          </a:solidFill>
                          <a:effectLst/>
                          <a:latin typeface="+mn-lt"/>
                          <a:ea typeface="宋体"/>
                          <a:cs typeface="Times New Roman"/>
                        </a:rPr>
                        <a:t>10.0×</a:t>
                      </a:r>
                      <a:r>
                        <a:rPr lang="en-GB" altLang="zh-CN" sz="1200" b="1" dirty="0" smtClean="0">
                          <a:solidFill>
                            <a:srgbClr val="FF0000"/>
                          </a:solidFill>
                          <a:effectLst/>
                          <a:latin typeface="+mn-lt"/>
                          <a:ea typeface="宋体"/>
                          <a:cs typeface="Times New Roman"/>
                        </a:rPr>
                        <a:t>10</a:t>
                      </a:r>
                      <a:r>
                        <a:rPr lang="en-GB" altLang="zh-CN" sz="1200" b="1" baseline="30000" dirty="0" smtClean="0">
                          <a:solidFill>
                            <a:srgbClr val="FF0000"/>
                          </a:solidFill>
                          <a:effectLst/>
                          <a:latin typeface="+mn-lt"/>
                          <a:ea typeface="宋体"/>
                          <a:cs typeface="Times New Roman"/>
                        </a:rPr>
                        <a:t>32</a:t>
                      </a:r>
                      <a:r>
                        <a:rPr lang="en-GB" altLang="zh-CN" sz="1200" b="1" dirty="0" smtClean="0">
                          <a:solidFill>
                            <a:srgbClr val="FF0000"/>
                          </a:solidFill>
                          <a:effectLst/>
                          <a:latin typeface="+mn-lt"/>
                          <a:ea typeface="宋体"/>
                          <a:cs typeface="Times New Roman"/>
                        </a:rPr>
                        <a:t>cm</a:t>
                      </a:r>
                      <a:r>
                        <a:rPr lang="en-GB" altLang="zh-CN" sz="1200" b="1" baseline="30000" dirty="0" smtClean="0">
                          <a:solidFill>
                            <a:srgbClr val="FF0000"/>
                          </a:solidFill>
                          <a:effectLst/>
                          <a:latin typeface="+mn-lt"/>
                          <a:ea typeface="宋体"/>
                          <a:cs typeface="Times New Roman"/>
                        </a:rPr>
                        <a:t>-2</a:t>
                      </a:r>
                      <a:r>
                        <a:rPr lang="en-GB" altLang="zh-CN" sz="1200" b="1" dirty="0" smtClean="0">
                          <a:solidFill>
                            <a:srgbClr val="FF0000"/>
                          </a:solidFill>
                          <a:effectLst/>
                          <a:latin typeface="+mn-lt"/>
                          <a:ea typeface="宋体"/>
                          <a:cs typeface="Times New Roman"/>
                        </a:rPr>
                        <a:t>s</a:t>
                      </a:r>
                      <a:r>
                        <a:rPr lang="en-GB" altLang="zh-CN" sz="1200" b="1" baseline="30000" dirty="0" smtClean="0">
                          <a:solidFill>
                            <a:srgbClr val="FF0000"/>
                          </a:solidFill>
                          <a:effectLst/>
                          <a:latin typeface="+mn-lt"/>
                          <a:ea typeface="宋体"/>
                          <a:cs typeface="Times New Roman"/>
                        </a:rPr>
                        <a:t>-1</a:t>
                      </a:r>
                      <a:endParaRPr lang="zh-CN" altLang="zh-CN" sz="1200" dirty="0" smtClean="0">
                        <a:effectLst/>
                        <a:latin typeface="+mn-lt"/>
                        <a:ea typeface="宋体"/>
                        <a:cs typeface="Times New Roman"/>
                      </a:endParaRPr>
                    </a:p>
                  </a:txBody>
                  <a:tcPr marL="68580" marR="68580" marT="0" marB="0" anchor="ctr">
                    <a:solidFill>
                      <a:schemeClr val="bg1"/>
                    </a:solidFill>
                  </a:tcPr>
                </a:tc>
              </a:tr>
            </a:tbl>
          </a:graphicData>
        </a:graphic>
      </p:graphicFrame>
      <p:pic>
        <p:nvPicPr>
          <p:cNvPr id="32" name="Picture 3"/>
          <p:cNvPicPr>
            <a:picLocks noChangeAspect="1" noChangeArrowheads="1"/>
          </p:cNvPicPr>
          <p:nvPr/>
        </p:nvPicPr>
        <p:blipFill>
          <a:blip r:embed="rId15" cstate="email">
            <a:extLst>
              <a:ext uri="{28A0092B-C50C-407E-A947-70E740481C1C}">
                <a14:useLocalDpi xmlns:a14="http://schemas.microsoft.com/office/drawing/2010/main" val="0"/>
              </a:ext>
            </a:extLst>
          </a:blip>
          <a:srcRect r="2602"/>
          <a:stretch>
            <a:fillRect/>
          </a:stretch>
        </p:blipFill>
        <p:spPr bwMode="auto">
          <a:xfrm>
            <a:off x="2484213" y="5504548"/>
            <a:ext cx="2090738" cy="13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25"/>
          <p:cNvSpPr txBox="1">
            <a:spLocks noChangeArrowheads="1"/>
          </p:cNvSpPr>
          <p:nvPr/>
        </p:nvSpPr>
        <p:spPr bwMode="auto">
          <a:xfrm>
            <a:off x="3855682" y="6508929"/>
            <a:ext cx="612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3333CC"/>
                </a:solidFill>
                <a:latin typeface="Calibri" panose="020F0502020204030204" pitchFamily="34" charset="0"/>
                <a:ea typeface="仿宋_GB2312" panose="02010600030101010101" charset="-122"/>
              </a:defRPr>
            </a:lvl1pPr>
            <a:lvl2pPr marL="742950" indent="-285750">
              <a:spcBef>
                <a:spcPct val="20000"/>
              </a:spcBef>
              <a:buChar char="–"/>
              <a:defRPr sz="2400" b="1">
                <a:solidFill>
                  <a:srgbClr val="660033"/>
                </a:solidFill>
                <a:latin typeface="Calibri" panose="020F0502020204030204" pitchFamily="34" charset="0"/>
                <a:ea typeface="宋体" panose="02010600030101010101" pitchFamily="2" charset="-122"/>
              </a:defRPr>
            </a:lvl2pPr>
            <a:lvl3pPr marL="1143000" indent="-228600">
              <a:spcBef>
                <a:spcPct val="20000"/>
              </a:spcBef>
              <a:buChar char="•"/>
              <a:defRPr sz="2000" b="1">
                <a:solidFill>
                  <a:srgbClr val="000066"/>
                </a:solidFill>
                <a:latin typeface="Calibri" panose="020F0502020204030204" pitchFamily="34" charset="0"/>
                <a:ea typeface="宋体" panose="02010600030101010101" pitchFamily="2" charset="-122"/>
              </a:defRPr>
            </a:lvl3pPr>
            <a:lvl4pPr marL="1600200" indent="-228600">
              <a:spcBef>
                <a:spcPct val="20000"/>
              </a:spcBef>
              <a:buChar char="–"/>
              <a:defRPr b="1">
                <a:solidFill>
                  <a:srgbClr val="006600"/>
                </a:solidFill>
                <a:latin typeface="Calibri" panose="020F0502020204030204" pitchFamily="34" charset="0"/>
                <a:ea typeface="宋体" panose="02010600030101010101" pitchFamily="2" charset="-122"/>
              </a:defRPr>
            </a:lvl4pPr>
            <a:lvl5pPr marL="2057400" indent="-228600">
              <a:spcBef>
                <a:spcPct val="20000"/>
              </a:spcBef>
              <a:buChar char="»"/>
              <a:defRPr sz="1600"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400" dirty="0" smtClean="0">
                <a:solidFill>
                  <a:schemeClr val="tx1"/>
                </a:solidFill>
                <a:latin typeface="Arial" panose="020B0604020202020204" pitchFamily="34" charset="0"/>
                <a:ea typeface="宋体" panose="02010600030101010101" pitchFamily="2" charset="-122"/>
              </a:rPr>
              <a:t>2013</a:t>
            </a:r>
            <a:endParaRPr lang="en-US" altLang="zh-CN" sz="1400" dirty="0">
              <a:solidFill>
                <a:schemeClr val="tx1"/>
              </a:solidFill>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4588590" y="5536518"/>
            <a:ext cx="2111401" cy="1264878"/>
          </a:xfrm>
          <a:prstGeom prst="rect">
            <a:avLst/>
          </a:prstGeom>
        </p:spPr>
      </p:pic>
      <p:sp>
        <p:nvSpPr>
          <p:cNvPr id="35" name="Text Box 25"/>
          <p:cNvSpPr txBox="1">
            <a:spLocks noChangeArrowheads="1"/>
          </p:cNvSpPr>
          <p:nvPr/>
        </p:nvSpPr>
        <p:spPr bwMode="auto">
          <a:xfrm>
            <a:off x="5562207" y="6450234"/>
            <a:ext cx="10461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rgbClr val="3333CC"/>
                </a:solidFill>
                <a:latin typeface="Calibri" panose="020F0502020204030204" pitchFamily="34" charset="0"/>
                <a:ea typeface="仿宋_GB2312" panose="02010600030101010101" charset="-122"/>
              </a:defRPr>
            </a:lvl1pPr>
            <a:lvl2pPr marL="742950" indent="-285750">
              <a:spcBef>
                <a:spcPct val="20000"/>
              </a:spcBef>
              <a:buChar char="–"/>
              <a:defRPr sz="2400" b="1">
                <a:solidFill>
                  <a:srgbClr val="660033"/>
                </a:solidFill>
                <a:latin typeface="Calibri" panose="020F0502020204030204" pitchFamily="34" charset="0"/>
                <a:ea typeface="宋体" panose="02010600030101010101" pitchFamily="2" charset="-122"/>
              </a:defRPr>
            </a:lvl2pPr>
            <a:lvl3pPr marL="1143000" indent="-228600">
              <a:spcBef>
                <a:spcPct val="20000"/>
              </a:spcBef>
              <a:buChar char="•"/>
              <a:defRPr sz="2000" b="1">
                <a:solidFill>
                  <a:srgbClr val="000066"/>
                </a:solidFill>
                <a:latin typeface="Calibri" panose="020F0502020204030204" pitchFamily="34" charset="0"/>
                <a:ea typeface="宋体" panose="02010600030101010101" pitchFamily="2" charset="-122"/>
              </a:defRPr>
            </a:lvl3pPr>
            <a:lvl4pPr marL="1600200" indent="-228600">
              <a:spcBef>
                <a:spcPct val="20000"/>
              </a:spcBef>
              <a:buChar char="–"/>
              <a:defRPr b="1">
                <a:solidFill>
                  <a:srgbClr val="006600"/>
                </a:solidFill>
                <a:latin typeface="Calibri" panose="020F0502020204030204" pitchFamily="34" charset="0"/>
                <a:ea typeface="宋体" panose="02010600030101010101" pitchFamily="2" charset="-122"/>
              </a:defRPr>
            </a:lvl4pPr>
            <a:lvl5pPr marL="2057400" indent="-228600">
              <a:spcBef>
                <a:spcPct val="20000"/>
              </a:spcBef>
              <a:buChar char="»"/>
              <a:defRPr sz="1600"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400" dirty="0" smtClean="0">
                <a:solidFill>
                  <a:srgbClr val="FFFF00"/>
                </a:solidFill>
                <a:latin typeface="Arial" panose="020B0604020202020204" pitchFamily="34" charset="0"/>
                <a:ea typeface="宋体" panose="02010600030101010101" pitchFamily="2" charset="-122"/>
              </a:rPr>
              <a:t>Nov</a:t>
            </a:r>
            <a:r>
              <a:rPr lang="en-US" altLang="zh-CN" sz="1400" dirty="0">
                <a:solidFill>
                  <a:srgbClr val="FFFF00"/>
                </a:solidFill>
                <a:latin typeface="Arial" panose="020B0604020202020204" pitchFamily="34" charset="0"/>
                <a:ea typeface="宋体" panose="02010600030101010101" pitchFamily="2" charset="-122"/>
              </a:rPr>
              <a:t>.</a:t>
            </a:r>
            <a:r>
              <a:rPr lang="zh-CN" altLang="en-US" sz="1400" dirty="0">
                <a:solidFill>
                  <a:srgbClr val="FFFF00"/>
                </a:solidFill>
                <a:latin typeface="Arial" panose="020B0604020202020204" pitchFamily="34" charset="0"/>
                <a:ea typeface="宋体" panose="02010600030101010101" pitchFamily="2" charset="-122"/>
              </a:rPr>
              <a:t> </a:t>
            </a:r>
            <a:r>
              <a:rPr lang="en-US" altLang="zh-CN" sz="1400" dirty="0">
                <a:solidFill>
                  <a:srgbClr val="FFFF00"/>
                </a:solidFill>
                <a:latin typeface="Arial" panose="020B0604020202020204" pitchFamily="34" charset="0"/>
                <a:ea typeface="宋体" panose="02010600030101010101" pitchFamily="2" charset="-122"/>
              </a:rPr>
              <a:t>2015</a:t>
            </a:r>
          </a:p>
        </p:txBody>
      </p:sp>
    </p:spTree>
    <p:extLst>
      <p:ext uri="{BB962C8B-B14F-4D97-AF65-F5344CB8AC3E}">
        <p14:creationId xmlns:p14="http://schemas.microsoft.com/office/powerpoint/2010/main" val="783352429"/>
      </p:ext>
    </p:extLst>
  </p:cSld>
  <p:clrMapOvr>
    <a:masterClrMapping/>
  </p:clrMapOvr>
  <p:transition advTm="9837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774478" y="621388"/>
            <a:ext cx="5369522" cy="2941946"/>
          </a:xfrm>
          <a:prstGeom prst="rect">
            <a:avLst/>
          </a:prstGeom>
          <a:solidFill>
            <a:schemeClr val="bg1"/>
          </a:solidFill>
        </p:spPr>
      </p:pic>
      <p:graphicFrame>
        <p:nvGraphicFramePr>
          <p:cNvPr id="6" name="内容占位符 4"/>
          <p:cNvGraphicFramePr>
            <a:graphicFrameLocks/>
          </p:cNvGraphicFramePr>
          <p:nvPr>
            <p:extLst>
              <p:ext uri="{D42A27DB-BD31-4B8C-83A1-F6EECF244321}">
                <p14:modId xmlns:p14="http://schemas.microsoft.com/office/powerpoint/2010/main" val="1989560542"/>
              </p:ext>
            </p:extLst>
          </p:nvPr>
        </p:nvGraphicFramePr>
        <p:xfrm>
          <a:off x="685800" y="3587750"/>
          <a:ext cx="7947929" cy="3302000"/>
        </p:xfrm>
        <a:graphic>
          <a:graphicData uri="http://schemas.openxmlformats.org/drawingml/2006/table">
            <a:tbl>
              <a:tblPr/>
              <a:tblGrid>
                <a:gridCol w="2247900"/>
                <a:gridCol w="2743200"/>
                <a:gridCol w="2956829"/>
              </a:tblGrid>
              <a:tr h="336550">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u="none" strike="noStrike" cap="none" normalizeH="0" baseline="0" dirty="0">
                          <a:ln>
                            <a:noFill/>
                          </a:ln>
                          <a:effectLst/>
                        </a:rPr>
                        <a:t>Beam energy</a:t>
                      </a:r>
                      <a:endParaRPr kumimoji="0" lang="zh-CN" altLang="en-US" sz="2000" b="1" i="0" u="none" strike="noStrike" cap="none" normalizeH="0" baseline="0" dirty="0">
                        <a:ln>
                          <a:noFill/>
                        </a:ln>
                        <a:solidFill>
                          <a:srgbClr val="0000FF"/>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a:ln>
                            <a:noFill/>
                          </a:ln>
                          <a:effectLst/>
                        </a:rPr>
                        <a:t>Peak </a:t>
                      </a:r>
                      <a:r>
                        <a:rPr kumimoji="0" lang="en-US" altLang="zh-CN" sz="2000" b="1" u="none" strike="noStrike" cap="none" normalizeH="0" baseline="0" dirty="0" smtClean="0">
                          <a:ln>
                            <a:noFill/>
                          </a:ln>
                          <a:effectLst/>
                        </a:rPr>
                        <a:t>luminosity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effectLst/>
                        </a:rPr>
                        <a:t> </a:t>
                      </a:r>
                      <a:r>
                        <a:rPr kumimoji="0" lang="en-US" altLang="zh-CN" sz="2000" b="1" u="none" strike="noStrike" cap="none" normalizeH="0" baseline="0" dirty="0" smtClean="0">
                          <a:ln>
                            <a:noFill/>
                          </a:ln>
                          <a:solidFill>
                            <a:srgbClr val="800000"/>
                          </a:solidFill>
                          <a:effectLst/>
                        </a:rPr>
                        <a:t>(world record)</a:t>
                      </a:r>
                      <a:endParaRPr kumimoji="0" lang="zh-CN" altLang="en-US" sz="2000" b="1" i="0" u="none" strike="noStrike" cap="none" normalizeH="0" baseline="0" dirty="0" smtClean="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u="none" strike="noStrike" cap="none" normalizeH="0" baseline="0" dirty="0">
                          <a:ln>
                            <a:noFill/>
                          </a:ln>
                          <a:effectLst/>
                        </a:rPr>
                        <a:t>Max. beam-beam </a:t>
                      </a:r>
                      <a:r>
                        <a:rPr kumimoji="0" lang="en-US" altLang="zh-CN" sz="2000" b="1" u="none" strike="noStrike" cap="none" normalizeH="0" baseline="0" dirty="0" err="1">
                          <a:ln>
                            <a:noFill/>
                          </a:ln>
                          <a:effectLst/>
                        </a:rPr>
                        <a:t>para</a:t>
                      </a:r>
                      <a:r>
                        <a:rPr kumimoji="0" lang="en-US" altLang="zh-CN" sz="2000" b="1" u="none" strike="noStrike" cap="none" normalizeH="0" baseline="0" dirty="0">
                          <a:ln>
                            <a:noFill/>
                          </a:ln>
                          <a:effectLst/>
                        </a:rPr>
                        <a:t>.</a:t>
                      </a:r>
                      <a:endParaRPr kumimoji="0" lang="zh-CN" altLang="en-US" sz="2000" b="1" i="0" u="none" strike="noStrike" cap="none" normalizeH="0" baseline="0" dirty="0">
                        <a:ln>
                          <a:noFill/>
                        </a:ln>
                        <a:solidFill>
                          <a:srgbClr val="0000FF"/>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r>
              <a:tr h="336550">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1.89 </a:t>
                      </a:r>
                      <a:r>
                        <a:rPr kumimoji="0" lang="en-US" altLang="zh-CN" sz="1600" b="1" u="none" strike="noStrike" cap="none" normalizeH="0" baseline="0" dirty="0" err="1">
                          <a:ln>
                            <a:noFill/>
                          </a:ln>
                          <a:solidFill>
                            <a:srgbClr val="800000"/>
                          </a:solidFill>
                          <a:effectLst/>
                        </a:rPr>
                        <a:t>GeV</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smtClean="0">
                          <a:ln>
                            <a:noFill/>
                          </a:ln>
                          <a:solidFill>
                            <a:srgbClr val="800000"/>
                          </a:solidFill>
                          <a:effectLst/>
                        </a:rPr>
                        <a:t>10.0 </a:t>
                      </a:r>
                      <a:r>
                        <a:rPr kumimoji="0" lang="en-US" altLang="zh-CN" sz="1600" b="1" u="none" strike="noStrike" cap="none" normalizeH="0" baseline="0" dirty="0">
                          <a:ln>
                            <a:noFill/>
                          </a:ln>
                          <a:solidFill>
                            <a:srgbClr val="800000"/>
                          </a:solidFill>
                          <a:effectLst/>
                        </a:rPr>
                        <a:t>E32 /</a:t>
                      </a:r>
                      <a:r>
                        <a:rPr kumimoji="0" lang="en-US" altLang="zh-CN" sz="1600" b="1" u="none" strike="noStrike" cap="none" normalizeH="0" baseline="0" dirty="0" smtClean="0">
                          <a:ln>
                            <a:noFill/>
                          </a:ln>
                          <a:solidFill>
                            <a:srgbClr val="800000"/>
                          </a:solidFill>
                          <a:effectLst/>
                        </a:rPr>
                        <a:t>cm^2/s</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0.040</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r>
              <a:tr h="336550">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1.55 </a:t>
                      </a:r>
                      <a:r>
                        <a:rPr kumimoji="0" lang="en-US" altLang="zh-CN" sz="1600" b="1" u="none" strike="noStrike" cap="none" normalizeH="0" baseline="0" dirty="0" err="1">
                          <a:ln>
                            <a:noFill/>
                          </a:ln>
                          <a:solidFill>
                            <a:srgbClr val="800000"/>
                          </a:solidFill>
                          <a:effectLst/>
                        </a:rPr>
                        <a:t>GeV</a:t>
                      </a:r>
                      <a:r>
                        <a:rPr kumimoji="0" lang="en-US" altLang="zh-CN" sz="1600" b="1" u="none" strike="noStrike" cap="none" normalizeH="0" baseline="0" dirty="0">
                          <a:ln>
                            <a:noFill/>
                          </a:ln>
                          <a:solidFill>
                            <a:srgbClr val="800000"/>
                          </a:solidFill>
                          <a:effectLst/>
                        </a:rPr>
                        <a:t> </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smtClean="0">
                          <a:ln>
                            <a:noFill/>
                          </a:ln>
                          <a:solidFill>
                            <a:srgbClr val="800000"/>
                          </a:solidFill>
                          <a:effectLst/>
                        </a:rPr>
                        <a:t>4.53 </a:t>
                      </a:r>
                      <a:r>
                        <a:rPr kumimoji="0" lang="en-US" altLang="zh-CN" sz="1600" b="1" u="none" strike="noStrike" cap="none" normalizeH="0" baseline="0" dirty="0">
                          <a:ln>
                            <a:noFill/>
                          </a:ln>
                          <a:solidFill>
                            <a:srgbClr val="800000"/>
                          </a:solidFill>
                          <a:effectLst/>
                        </a:rPr>
                        <a:t>E32 /cm^2/s</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smtClean="0">
                          <a:ln>
                            <a:noFill/>
                          </a:ln>
                          <a:solidFill>
                            <a:srgbClr val="800000"/>
                          </a:solidFill>
                          <a:effectLst/>
                        </a:rPr>
                        <a:t>0.032</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r>
              <a:tr h="336550">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1.84 </a:t>
                      </a:r>
                      <a:r>
                        <a:rPr kumimoji="0" lang="en-US" altLang="zh-CN" sz="1600" b="1" u="none" strike="noStrike" cap="none" normalizeH="0" baseline="0" dirty="0" err="1">
                          <a:ln>
                            <a:noFill/>
                          </a:ln>
                          <a:solidFill>
                            <a:srgbClr val="800000"/>
                          </a:solidFill>
                          <a:effectLst/>
                        </a:rPr>
                        <a:t>GeV</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smtClean="0">
                          <a:ln>
                            <a:noFill/>
                          </a:ln>
                          <a:solidFill>
                            <a:srgbClr val="800000"/>
                          </a:solidFill>
                          <a:effectLst/>
                        </a:rPr>
                        <a:t>6.75 </a:t>
                      </a:r>
                      <a:r>
                        <a:rPr kumimoji="0" lang="en-US" altLang="zh-CN" sz="1600" b="1" u="none" strike="noStrike" cap="none" normalizeH="0" baseline="0" dirty="0">
                          <a:ln>
                            <a:noFill/>
                          </a:ln>
                          <a:solidFill>
                            <a:srgbClr val="800000"/>
                          </a:solidFill>
                          <a:effectLst/>
                        </a:rPr>
                        <a:t>E32 /cm^2/s</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smtClean="0">
                          <a:ln>
                            <a:noFill/>
                          </a:ln>
                          <a:solidFill>
                            <a:srgbClr val="800000"/>
                          </a:solidFill>
                          <a:effectLst/>
                        </a:rPr>
                        <a:t>0.038</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r>
              <a:tr h="336550">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2.01 </a:t>
                      </a:r>
                      <a:r>
                        <a:rPr kumimoji="0" lang="en-US" altLang="zh-CN" sz="1600" b="1" u="none" strike="noStrike" cap="none" normalizeH="0" baseline="0" dirty="0" err="1">
                          <a:ln>
                            <a:noFill/>
                          </a:ln>
                          <a:solidFill>
                            <a:srgbClr val="800000"/>
                          </a:solidFill>
                          <a:effectLst/>
                        </a:rPr>
                        <a:t>GeV</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6.50 E32 /cm^2/s</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a:ln>
                            <a:noFill/>
                          </a:ln>
                          <a:solidFill>
                            <a:srgbClr val="800000"/>
                          </a:solidFill>
                          <a:effectLst/>
                        </a:rPr>
                        <a:t>0.032</a:t>
                      </a:r>
                      <a:endParaRPr kumimoji="0" lang="zh-CN" altLang="en-US" sz="1600" b="1" i="0" u="none" strike="noStrike" cap="none" normalizeH="0" baseline="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r>
              <a:tr h="336550">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a:ln>
                            <a:noFill/>
                          </a:ln>
                          <a:solidFill>
                            <a:srgbClr val="800000"/>
                          </a:solidFill>
                          <a:effectLst/>
                        </a:rPr>
                        <a:t>2.13 GeV</a:t>
                      </a:r>
                      <a:endParaRPr kumimoji="0" lang="zh-CN" altLang="en-US" sz="1600" b="1" i="0" u="none" strike="noStrike" cap="none" normalizeH="0" baseline="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6.28 E32 /cm^2/s</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0.035, 0.04@450mA</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r>
              <a:tr h="336550">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a:ln>
                            <a:noFill/>
                          </a:ln>
                          <a:solidFill>
                            <a:srgbClr val="800000"/>
                          </a:solidFill>
                          <a:effectLst/>
                        </a:rPr>
                        <a:t>2.18 GeV</a:t>
                      </a:r>
                      <a:endParaRPr kumimoji="0" lang="zh-CN" altLang="en-US" sz="1600" b="1" i="0" u="none" strike="noStrike" cap="none" normalizeH="0" baseline="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a:ln>
                            <a:noFill/>
                          </a:ln>
                          <a:solidFill>
                            <a:srgbClr val="800000"/>
                          </a:solidFill>
                          <a:effectLst/>
                        </a:rPr>
                        <a:t>5.37 E32/cm^2/s</a:t>
                      </a:r>
                      <a:endParaRPr kumimoji="0" lang="zh-CN" altLang="en-US" sz="1600" b="1" i="0" u="none" strike="noStrike" cap="none" normalizeH="0" baseline="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0.037</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r>
              <a:tr h="336550">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a:ln>
                            <a:noFill/>
                          </a:ln>
                          <a:solidFill>
                            <a:srgbClr val="800000"/>
                          </a:solidFill>
                          <a:effectLst/>
                        </a:rPr>
                        <a:t>2.21</a:t>
                      </a:r>
                      <a:r>
                        <a:rPr kumimoji="0" lang="zh-CN" altLang="en-US" sz="1600" b="1" u="none" strike="noStrike" cap="none" normalizeH="0" baseline="0">
                          <a:ln>
                            <a:noFill/>
                          </a:ln>
                          <a:solidFill>
                            <a:srgbClr val="800000"/>
                          </a:solidFill>
                          <a:effectLst/>
                        </a:rPr>
                        <a:t> </a:t>
                      </a:r>
                      <a:r>
                        <a:rPr kumimoji="0" lang="en-US" altLang="zh-CN" sz="1600" b="1" u="none" strike="noStrike" cap="none" normalizeH="0" baseline="0">
                          <a:ln>
                            <a:noFill/>
                          </a:ln>
                          <a:solidFill>
                            <a:srgbClr val="800000"/>
                          </a:solidFill>
                          <a:effectLst/>
                        </a:rPr>
                        <a:t>GeV</a:t>
                      </a:r>
                      <a:endParaRPr kumimoji="0" lang="zh-CN" altLang="en-US" sz="1600" b="1" i="0" u="none" strike="noStrike" cap="none" normalizeH="0" baseline="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a:ln>
                            <a:noFill/>
                          </a:ln>
                          <a:solidFill>
                            <a:srgbClr val="800000"/>
                          </a:solidFill>
                          <a:effectLst/>
                        </a:rPr>
                        <a:t>5.30</a:t>
                      </a:r>
                      <a:r>
                        <a:rPr kumimoji="0" lang="zh-CN" altLang="en-US" sz="1600" b="1" u="none" strike="noStrike" cap="none" normalizeH="0" baseline="0">
                          <a:ln>
                            <a:noFill/>
                          </a:ln>
                          <a:solidFill>
                            <a:srgbClr val="800000"/>
                          </a:solidFill>
                          <a:effectLst/>
                        </a:rPr>
                        <a:t> </a:t>
                      </a:r>
                      <a:r>
                        <a:rPr kumimoji="0" lang="en-US" altLang="zh-CN" sz="1600" b="1" u="none" strike="noStrike" cap="none" normalizeH="0" baseline="0">
                          <a:ln>
                            <a:noFill/>
                          </a:ln>
                          <a:solidFill>
                            <a:srgbClr val="800000"/>
                          </a:solidFill>
                          <a:effectLst/>
                        </a:rPr>
                        <a:t>E32/cm^2/s</a:t>
                      </a:r>
                      <a:endParaRPr kumimoji="0" lang="zh-CN" altLang="en-US" sz="1600" b="1" i="0" u="none" strike="noStrike" cap="none" normalizeH="0" baseline="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0.037</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r>
              <a:tr h="336550">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a:ln>
                            <a:noFill/>
                          </a:ln>
                          <a:solidFill>
                            <a:srgbClr val="800000"/>
                          </a:solidFill>
                          <a:effectLst/>
                        </a:rPr>
                        <a:t>2.30</a:t>
                      </a:r>
                      <a:r>
                        <a:rPr kumimoji="0" lang="zh-CN" altLang="en-US" sz="1600" b="1" u="none" strike="noStrike" cap="none" normalizeH="0" baseline="0">
                          <a:ln>
                            <a:noFill/>
                          </a:ln>
                          <a:solidFill>
                            <a:srgbClr val="800000"/>
                          </a:solidFill>
                          <a:effectLst/>
                        </a:rPr>
                        <a:t> </a:t>
                      </a:r>
                      <a:r>
                        <a:rPr kumimoji="0" lang="en-US" altLang="zh-CN" sz="1600" b="1" u="none" strike="noStrike" cap="none" normalizeH="0" baseline="0">
                          <a:ln>
                            <a:noFill/>
                          </a:ln>
                          <a:solidFill>
                            <a:srgbClr val="800000"/>
                          </a:solidFill>
                          <a:effectLst/>
                        </a:rPr>
                        <a:t>GeV</a:t>
                      </a:r>
                      <a:endParaRPr kumimoji="0" lang="zh-CN" altLang="en-US" sz="1600" b="1" i="0" u="none" strike="noStrike" cap="none" normalizeH="0" baseline="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3.0</a:t>
                      </a:r>
                      <a:r>
                        <a:rPr kumimoji="0" lang="zh-CN" altLang="en-US" sz="1600" b="1" u="none" strike="noStrike" cap="none" normalizeH="0" baseline="0" dirty="0">
                          <a:ln>
                            <a:noFill/>
                          </a:ln>
                          <a:solidFill>
                            <a:srgbClr val="800000"/>
                          </a:solidFill>
                          <a:effectLst/>
                        </a:rPr>
                        <a:t> </a:t>
                      </a:r>
                      <a:r>
                        <a:rPr kumimoji="0" lang="en-US" altLang="zh-CN" sz="1600" b="1" u="none" strike="noStrike" cap="none" normalizeH="0" baseline="0" dirty="0">
                          <a:ln>
                            <a:noFill/>
                          </a:ln>
                          <a:solidFill>
                            <a:srgbClr val="800000"/>
                          </a:solidFill>
                          <a:effectLst/>
                        </a:rPr>
                        <a:t>E32/cm^2/s</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Calibri"/>
                          <a:ea typeface="仿宋_GB2312"/>
                        </a:defRPr>
                      </a:lvl1pPr>
                      <a:lvl2pPr marL="457200" algn="l" defTabSz="914400" rtl="0" eaLnBrk="1" latinLnBrk="0" hangingPunct="1">
                        <a:defRPr sz="1800" kern="1200">
                          <a:solidFill>
                            <a:schemeClr val="tx1"/>
                          </a:solidFill>
                          <a:latin typeface="Calibri"/>
                          <a:ea typeface="仿宋_GB2312"/>
                        </a:defRPr>
                      </a:lvl2pPr>
                      <a:lvl3pPr marL="914400" algn="l" defTabSz="914400" rtl="0" eaLnBrk="1" latinLnBrk="0" hangingPunct="1">
                        <a:defRPr sz="1800" kern="1200">
                          <a:solidFill>
                            <a:schemeClr val="tx1"/>
                          </a:solidFill>
                          <a:latin typeface="Calibri"/>
                          <a:ea typeface="仿宋_GB2312"/>
                        </a:defRPr>
                      </a:lvl3pPr>
                      <a:lvl4pPr marL="1371600" algn="l" defTabSz="914400" rtl="0" eaLnBrk="1" latinLnBrk="0" hangingPunct="1">
                        <a:defRPr sz="1800" kern="1200">
                          <a:solidFill>
                            <a:schemeClr val="tx1"/>
                          </a:solidFill>
                          <a:latin typeface="Calibri"/>
                          <a:ea typeface="仿宋_GB2312"/>
                        </a:defRPr>
                      </a:lvl4pPr>
                      <a:lvl5pPr marL="1828800" algn="l" defTabSz="914400" rtl="0" eaLnBrk="1" latinLnBrk="0" hangingPunct="1">
                        <a:defRPr sz="1800" kern="1200">
                          <a:solidFill>
                            <a:schemeClr val="tx1"/>
                          </a:solidFill>
                          <a:latin typeface="Calibri"/>
                          <a:ea typeface="仿宋_GB2312"/>
                        </a:defRPr>
                      </a:lvl5pPr>
                      <a:lvl6pPr marL="2286000" algn="l" defTabSz="914400" rtl="0" eaLnBrk="1" latinLnBrk="0" hangingPunct="1">
                        <a:defRPr sz="1800" kern="1200">
                          <a:solidFill>
                            <a:schemeClr val="tx1"/>
                          </a:solidFill>
                          <a:latin typeface="Calibri"/>
                          <a:ea typeface="仿宋_GB2312"/>
                        </a:defRPr>
                      </a:lvl6pPr>
                      <a:lvl7pPr marL="2743200" algn="l" defTabSz="914400" rtl="0" eaLnBrk="1" latinLnBrk="0" hangingPunct="1">
                        <a:defRPr sz="1800" kern="1200">
                          <a:solidFill>
                            <a:schemeClr val="tx1"/>
                          </a:solidFill>
                          <a:latin typeface="Calibri"/>
                          <a:ea typeface="仿宋_GB2312"/>
                        </a:defRPr>
                      </a:lvl7pPr>
                      <a:lvl8pPr marL="3200400" algn="l" defTabSz="914400" rtl="0" eaLnBrk="1" latinLnBrk="0" hangingPunct="1">
                        <a:defRPr sz="1800" kern="1200">
                          <a:solidFill>
                            <a:schemeClr val="tx1"/>
                          </a:solidFill>
                          <a:latin typeface="Calibri"/>
                          <a:ea typeface="仿宋_GB2312"/>
                        </a:defRPr>
                      </a:lvl8pPr>
                      <a:lvl9pPr marL="3657600" algn="l" defTabSz="914400" rtl="0" eaLnBrk="1" latinLnBrk="0" hangingPunct="1">
                        <a:defRPr sz="1800" kern="1200">
                          <a:solidFill>
                            <a:schemeClr val="tx1"/>
                          </a:solidFill>
                          <a:latin typeface="Calibri"/>
                          <a:ea typeface="仿宋_GB231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u="none" strike="noStrike" cap="none" normalizeH="0" baseline="0" dirty="0">
                          <a:ln>
                            <a:noFill/>
                          </a:ln>
                          <a:solidFill>
                            <a:srgbClr val="800000"/>
                          </a:solidFill>
                          <a:effectLst/>
                        </a:rPr>
                        <a:t>0.023</a:t>
                      </a:r>
                      <a:endParaRPr kumimoji="0" lang="zh-CN" altLang="en-US" sz="1600" b="1" i="0" u="none" strike="noStrike" cap="none" normalizeH="0" baseline="0" dirty="0">
                        <a:ln>
                          <a:noFill/>
                        </a:ln>
                        <a:solidFill>
                          <a:srgbClr val="800000"/>
                        </a:solidFill>
                        <a:effectLst/>
                        <a:latin typeface="Verdana" charset="0"/>
                        <a:ea typeface="微软雅黑" charset="0"/>
                        <a:cs typeface="微软雅黑" charset="0"/>
                      </a:endParaRPr>
                    </a:p>
                  </a:txBody>
                  <a:tcPr marL="91436" marR="91436" marT="0" marB="0" anchor="ctr" horzOverflow="overflow">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99"/>
                    </a:solidFill>
                  </a:tcPr>
                </a:tc>
              </a:tr>
            </a:tbl>
          </a:graphicData>
        </a:graphic>
      </p:graphicFrame>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 y="1319557"/>
            <a:ext cx="3691890" cy="2202153"/>
          </a:xfrm>
          <a:prstGeom prst="rect">
            <a:avLst/>
          </a:prstGeom>
        </p:spPr>
      </p:pic>
      <p:sp>
        <p:nvSpPr>
          <p:cNvPr id="8" name="标题 7"/>
          <p:cNvSpPr>
            <a:spLocks noGrp="1"/>
          </p:cNvSpPr>
          <p:nvPr>
            <p:ph type="title"/>
          </p:nvPr>
        </p:nvSpPr>
        <p:spPr/>
        <p:txBody>
          <a:bodyPr/>
          <a:lstStyle/>
          <a:p>
            <a:endParaRPr lang="zh-CN" altLang="en-US"/>
          </a:p>
        </p:txBody>
      </p:sp>
      <p:sp>
        <p:nvSpPr>
          <p:cNvPr id="9" name="内容占位符 8"/>
          <p:cNvSpPr>
            <a:spLocks noGrp="1"/>
          </p:cNvSpPr>
          <p:nvPr>
            <p:ph idx="1"/>
          </p:nvPr>
        </p:nvSpPr>
        <p:spPr>
          <a:xfrm>
            <a:off x="392980" y="811888"/>
            <a:ext cx="7886700" cy="5190795"/>
          </a:xfrm>
        </p:spPr>
        <p:txBody>
          <a:bodyPr/>
          <a:lstStyle/>
          <a:p>
            <a:r>
              <a:rPr lang="en-US" altLang="zh-CN" dirty="0" smtClean="0"/>
              <a:t> HEP operation</a:t>
            </a:r>
            <a:endParaRPr lang="zh-CN" altLang="en-US" dirty="0"/>
          </a:p>
        </p:txBody>
      </p:sp>
    </p:spTree>
    <p:extLst>
      <p:ext uri="{BB962C8B-B14F-4D97-AF65-F5344CB8AC3E}">
        <p14:creationId xmlns:p14="http://schemas.microsoft.com/office/powerpoint/2010/main" val="4226300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92980" y="876658"/>
            <a:ext cx="7886700" cy="5190795"/>
          </a:xfrm>
        </p:spPr>
        <p:txBody>
          <a:bodyPr/>
          <a:lstStyle/>
          <a:p>
            <a:r>
              <a:rPr lang="en-US" altLang="zh-CN" dirty="0" smtClean="0"/>
              <a:t>Reached design luminosity at design beam energy in 2016</a:t>
            </a:r>
            <a:endParaRPr lang="zh-CN" altLang="en-US" dirty="0"/>
          </a:p>
        </p:txBody>
      </p:sp>
      <p:sp>
        <p:nvSpPr>
          <p:cNvPr id="3" name="标题 2"/>
          <p:cNvSpPr>
            <a:spLocks noGrp="1"/>
          </p:cNvSpPr>
          <p:nvPr>
            <p:ph type="title"/>
          </p:nvPr>
        </p:nvSpPr>
        <p:spPr/>
        <p:txBody>
          <a:bodyPr/>
          <a:lstStyle/>
          <a:p>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 y="1655996"/>
            <a:ext cx="4052738" cy="2178195"/>
          </a:xfrm>
          <a:prstGeom prst="rect">
            <a:avLst/>
          </a:prstGeom>
        </p:spPr>
      </p:pic>
      <p:pic>
        <p:nvPicPr>
          <p:cNvPr id="5" name="图片 4"/>
          <p:cNvPicPr>
            <a:picLocks noChangeAspect="1"/>
          </p:cNvPicPr>
          <p:nvPr/>
        </p:nvPicPr>
        <p:blipFill>
          <a:blip r:embed="rId3"/>
          <a:stretch>
            <a:fillRect/>
          </a:stretch>
        </p:blipFill>
        <p:spPr>
          <a:xfrm>
            <a:off x="4156540" y="1428061"/>
            <a:ext cx="4910710" cy="266106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85" y="4077917"/>
            <a:ext cx="8145780" cy="2768874"/>
          </a:xfrm>
          <a:prstGeom prst="rect">
            <a:avLst/>
          </a:prstGeom>
        </p:spPr>
      </p:pic>
    </p:spTree>
    <p:extLst>
      <p:ext uri="{BB962C8B-B14F-4D97-AF65-F5344CB8AC3E}">
        <p14:creationId xmlns:p14="http://schemas.microsoft.com/office/powerpoint/2010/main" val="794132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22910" y="777240"/>
            <a:ext cx="7886700" cy="5190795"/>
          </a:xfrm>
        </p:spPr>
        <p:txBody>
          <a:bodyPr/>
          <a:lstStyle/>
          <a:p>
            <a:r>
              <a:rPr lang="en-US" altLang="zh-CN" dirty="0" smtClean="0"/>
              <a:t> SR operation</a:t>
            </a:r>
            <a:endParaRPr lang="zh-CN" altLang="en-US" dirty="0"/>
          </a:p>
        </p:txBody>
      </p:sp>
      <p:sp>
        <p:nvSpPr>
          <p:cNvPr id="3" name="标题 2"/>
          <p:cNvSpPr>
            <a:spLocks noGrp="1"/>
          </p:cNvSpPr>
          <p:nvPr>
            <p:ph type="title"/>
          </p:nvPr>
        </p:nvSpPr>
        <p:spPr/>
        <p:txBody>
          <a:bodyPr/>
          <a:lstStyle/>
          <a:p>
            <a:endParaRPr lang="zh-CN" altLang="en-US"/>
          </a:p>
        </p:txBody>
      </p:sp>
      <p:pic>
        <p:nvPicPr>
          <p:cNvPr id="67" name="图片 66"/>
          <p:cNvPicPr>
            <a:picLocks noChangeAspect="1"/>
          </p:cNvPicPr>
          <p:nvPr/>
        </p:nvPicPr>
        <p:blipFill>
          <a:blip r:embed="rId2"/>
          <a:stretch>
            <a:fillRect/>
          </a:stretch>
        </p:blipFill>
        <p:spPr>
          <a:xfrm>
            <a:off x="246046" y="1235087"/>
            <a:ext cx="4396614" cy="3144356"/>
          </a:xfrm>
          <a:prstGeom prst="rect">
            <a:avLst/>
          </a:prstGeom>
        </p:spPr>
      </p:pic>
      <p:pic>
        <p:nvPicPr>
          <p:cNvPr id="93" name="图片 92"/>
          <p:cNvPicPr>
            <a:picLocks noChangeAspect="1"/>
          </p:cNvPicPr>
          <p:nvPr/>
        </p:nvPicPr>
        <p:blipFill>
          <a:blip r:embed="rId3"/>
          <a:stretch>
            <a:fillRect/>
          </a:stretch>
        </p:blipFill>
        <p:spPr>
          <a:xfrm>
            <a:off x="4819524" y="1235086"/>
            <a:ext cx="4324476" cy="3279763"/>
          </a:xfrm>
          <a:prstGeom prst="rect">
            <a:avLst/>
          </a:prstGeom>
        </p:spPr>
      </p:pic>
      <p:pic>
        <p:nvPicPr>
          <p:cNvPr id="98" name="图片 97"/>
          <p:cNvPicPr>
            <a:picLocks noChangeAspect="1"/>
          </p:cNvPicPr>
          <p:nvPr/>
        </p:nvPicPr>
        <p:blipFill rotWithShape="1">
          <a:blip r:embed="rId4"/>
          <a:srcRect l="6061" r="1552"/>
          <a:stretch/>
        </p:blipFill>
        <p:spPr>
          <a:xfrm>
            <a:off x="190374" y="4533199"/>
            <a:ext cx="4324476" cy="2324801"/>
          </a:xfrm>
          <a:prstGeom prst="rect">
            <a:avLst/>
          </a:prstGeom>
        </p:spPr>
      </p:pic>
      <p:pic>
        <p:nvPicPr>
          <p:cNvPr id="9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t="29413" b="5693"/>
          <a:stretch>
            <a:fillRect/>
          </a:stretch>
        </p:blipFill>
        <p:spPr bwMode="auto">
          <a:xfrm>
            <a:off x="4819524" y="4514848"/>
            <a:ext cx="4123755" cy="234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矩形 99"/>
          <p:cNvSpPr/>
          <p:nvPr/>
        </p:nvSpPr>
        <p:spPr>
          <a:xfrm>
            <a:off x="5057855" y="5648093"/>
            <a:ext cx="3772508" cy="584775"/>
          </a:xfrm>
          <a:prstGeom prst="rect">
            <a:avLst/>
          </a:prstGeom>
        </p:spPr>
        <p:txBody>
          <a:bodyPr wrap="none">
            <a:spAutoFit/>
          </a:bodyPr>
          <a:lstStyle/>
          <a:p>
            <a:r>
              <a:rPr lang="en-GB" altLang="zh-CN" sz="1600" b="1" dirty="0">
                <a:solidFill>
                  <a:srgbClr val="0000FF"/>
                </a:solidFill>
              </a:rPr>
              <a:t>Parasitic mode operation </a:t>
            </a:r>
            <a:r>
              <a:rPr lang="en-GB" altLang="zh-CN" sz="1600" b="1" dirty="0" smtClean="0"/>
              <a:t>w/ 2 </a:t>
            </a:r>
            <a:r>
              <a:rPr lang="en-GB" altLang="zh-CN" sz="1600" b="1" dirty="0"/>
              <a:t>wigglers </a:t>
            </a:r>
            <a:r>
              <a:rPr lang="en-GB" altLang="zh-CN" sz="1600" b="1" dirty="0" smtClean="0"/>
              <a:t>on</a:t>
            </a:r>
          </a:p>
          <a:p>
            <a:r>
              <a:rPr lang="en-GB" altLang="zh-CN" sz="1600" b="1" dirty="0" smtClean="0"/>
              <a:t>&amp; 10 </a:t>
            </a:r>
            <a:r>
              <a:rPr lang="en-GB" altLang="zh-CN" sz="1600" b="1" dirty="0" err="1" smtClean="0"/>
              <a:t>beamlines</a:t>
            </a:r>
            <a:r>
              <a:rPr lang="en-GB" altLang="zh-CN" sz="1600" b="1" dirty="0" smtClean="0"/>
              <a:t> to users</a:t>
            </a:r>
            <a:endParaRPr lang="zh-CN" altLang="en-US" sz="1600" b="1" dirty="0"/>
          </a:p>
        </p:txBody>
      </p:sp>
    </p:spTree>
    <p:extLst>
      <p:ext uri="{BB962C8B-B14F-4D97-AF65-F5344CB8AC3E}">
        <p14:creationId xmlns:p14="http://schemas.microsoft.com/office/powerpoint/2010/main" val="2690609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28650" y="865228"/>
            <a:ext cx="7886700" cy="5190795"/>
          </a:xfrm>
        </p:spPr>
        <p:txBody>
          <a:bodyPr/>
          <a:lstStyle/>
          <a:p>
            <a:r>
              <a:rPr lang="en-US" altLang="zh-CN" dirty="0" smtClean="0"/>
              <a:t>BEPCII operating statistics in last 5 years</a:t>
            </a:r>
            <a:endParaRPr lang="zh-CN" altLang="en-US" dirty="0"/>
          </a:p>
        </p:txBody>
      </p:sp>
      <p:sp>
        <p:nvSpPr>
          <p:cNvPr id="3" name="标题 2"/>
          <p:cNvSpPr>
            <a:spLocks noGrp="1"/>
          </p:cNvSpPr>
          <p:nvPr>
            <p:ph type="title"/>
          </p:nvPr>
        </p:nvSpPr>
        <p:spPr/>
        <p:txBody>
          <a:bodyPr/>
          <a:lstStyle/>
          <a:p>
            <a:endParaRPr lang="zh-CN" altLang="en-US"/>
          </a:p>
        </p:txBody>
      </p:sp>
      <p:graphicFrame>
        <p:nvGraphicFramePr>
          <p:cNvPr id="4" name="表格 3"/>
          <p:cNvGraphicFramePr>
            <a:graphicFrameLocks noGrp="1"/>
          </p:cNvGraphicFramePr>
          <p:nvPr>
            <p:extLst>
              <p:ext uri="{D42A27DB-BD31-4B8C-83A1-F6EECF244321}">
                <p14:modId xmlns:p14="http://schemas.microsoft.com/office/powerpoint/2010/main" val="997803374"/>
              </p:ext>
            </p:extLst>
          </p:nvPr>
        </p:nvGraphicFramePr>
        <p:xfrm>
          <a:off x="0" y="1434490"/>
          <a:ext cx="9151619" cy="2773140"/>
        </p:xfrm>
        <a:graphic>
          <a:graphicData uri="http://schemas.openxmlformats.org/drawingml/2006/table">
            <a:tbl>
              <a:tblPr firstRow="1" bandRow="1">
                <a:tableStyleId>{2D5ABB26-0587-4C30-8999-92F81FD0307C}</a:tableStyleId>
              </a:tblPr>
              <a:tblGrid>
                <a:gridCol w="817718">
                  <a:extLst>
                    <a:ext uri="{9D8B030D-6E8A-4147-A177-3AD203B41FA5}">
                      <a16:colId xmlns:a16="http://schemas.microsoft.com/office/drawing/2014/main" xmlns="" val="20000"/>
                    </a:ext>
                  </a:extLst>
                </a:gridCol>
                <a:gridCol w="1363216">
                  <a:extLst>
                    <a:ext uri="{9D8B030D-6E8A-4147-A177-3AD203B41FA5}">
                      <a16:colId xmlns:a16="http://schemas.microsoft.com/office/drawing/2014/main" xmlns="" val="20001"/>
                    </a:ext>
                  </a:extLst>
                </a:gridCol>
                <a:gridCol w="1330486">
                  <a:extLst>
                    <a:ext uri="{9D8B030D-6E8A-4147-A177-3AD203B41FA5}">
                      <a16:colId xmlns:a16="http://schemas.microsoft.com/office/drawing/2014/main" xmlns="" val="20002"/>
                    </a:ext>
                  </a:extLst>
                </a:gridCol>
                <a:gridCol w="1463535">
                  <a:extLst>
                    <a:ext uri="{9D8B030D-6E8A-4147-A177-3AD203B41FA5}">
                      <a16:colId xmlns:a16="http://schemas.microsoft.com/office/drawing/2014/main" xmlns="" val="20003"/>
                    </a:ext>
                  </a:extLst>
                </a:gridCol>
                <a:gridCol w="1064389">
                  <a:extLst>
                    <a:ext uri="{9D8B030D-6E8A-4147-A177-3AD203B41FA5}">
                      <a16:colId xmlns:a16="http://schemas.microsoft.com/office/drawing/2014/main" xmlns="" val="20004"/>
                    </a:ext>
                  </a:extLst>
                </a:gridCol>
                <a:gridCol w="1064389">
                  <a:extLst>
                    <a:ext uri="{9D8B030D-6E8A-4147-A177-3AD203B41FA5}">
                      <a16:colId xmlns:a16="http://schemas.microsoft.com/office/drawing/2014/main" xmlns="" val="20005"/>
                    </a:ext>
                  </a:extLst>
                </a:gridCol>
                <a:gridCol w="1059808">
                  <a:extLst>
                    <a:ext uri="{9D8B030D-6E8A-4147-A177-3AD203B41FA5}">
                      <a16:colId xmlns:a16="http://schemas.microsoft.com/office/drawing/2014/main" xmlns="" val="20006"/>
                    </a:ext>
                  </a:extLst>
                </a:gridCol>
                <a:gridCol w="988078">
                  <a:extLst>
                    <a:ext uri="{9D8B030D-6E8A-4147-A177-3AD203B41FA5}">
                      <a16:colId xmlns:a16="http://schemas.microsoft.com/office/drawing/2014/main" xmlns="" val="20007"/>
                    </a:ext>
                  </a:extLst>
                </a:gridCol>
              </a:tblGrid>
              <a:tr h="634340">
                <a:tc>
                  <a:txBody>
                    <a:bodyPr/>
                    <a:lstStyle>
                      <a:lvl1pPr marL="0" algn="l" defTabSz="914400" rtl="0" eaLnBrk="1" latinLnBrk="0" hangingPunct="1">
                        <a:defRPr sz="1800" b="1" kern="1200">
                          <a:solidFill>
                            <a:schemeClr val="lt1"/>
                          </a:solidFill>
                          <a:latin typeface="Calibri"/>
                          <a:ea typeface="仿宋_GB2312"/>
                          <a:cs typeface=""/>
                        </a:defRPr>
                      </a:lvl1pPr>
                      <a:lvl2pPr marL="457200" algn="l" defTabSz="914400" rtl="0" eaLnBrk="1" latinLnBrk="0" hangingPunct="1">
                        <a:defRPr sz="1800" b="1" kern="1200">
                          <a:solidFill>
                            <a:schemeClr val="lt1"/>
                          </a:solidFill>
                          <a:latin typeface="Calibri"/>
                          <a:ea typeface="仿宋_GB2312"/>
                          <a:cs typeface=""/>
                        </a:defRPr>
                      </a:lvl2pPr>
                      <a:lvl3pPr marL="914400" algn="l" defTabSz="914400" rtl="0" eaLnBrk="1" latinLnBrk="0" hangingPunct="1">
                        <a:defRPr sz="1800" b="1" kern="1200">
                          <a:solidFill>
                            <a:schemeClr val="lt1"/>
                          </a:solidFill>
                          <a:latin typeface="Calibri"/>
                          <a:ea typeface="仿宋_GB2312"/>
                          <a:cs typeface=""/>
                        </a:defRPr>
                      </a:lvl3pPr>
                      <a:lvl4pPr marL="1371600" algn="l" defTabSz="914400" rtl="0" eaLnBrk="1" latinLnBrk="0" hangingPunct="1">
                        <a:defRPr sz="1800" b="1" kern="1200">
                          <a:solidFill>
                            <a:schemeClr val="lt1"/>
                          </a:solidFill>
                          <a:latin typeface="Calibri"/>
                          <a:ea typeface="仿宋_GB2312"/>
                          <a:cs typeface=""/>
                        </a:defRPr>
                      </a:lvl4pPr>
                      <a:lvl5pPr marL="1828800" algn="l" defTabSz="914400" rtl="0" eaLnBrk="1" latinLnBrk="0" hangingPunct="1">
                        <a:defRPr sz="1800" b="1" kern="1200">
                          <a:solidFill>
                            <a:schemeClr val="lt1"/>
                          </a:solidFill>
                          <a:latin typeface="Calibri"/>
                          <a:ea typeface="仿宋_GB2312"/>
                          <a:cs typeface=""/>
                        </a:defRPr>
                      </a:lvl5pPr>
                      <a:lvl6pPr marL="2286000" algn="l" defTabSz="914400" rtl="0" eaLnBrk="1" latinLnBrk="0" hangingPunct="1">
                        <a:defRPr sz="1800" b="1" kern="1200">
                          <a:solidFill>
                            <a:schemeClr val="lt1"/>
                          </a:solidFill>
                          <a:latin typeface="Calibri"/>
                          <a:ea typeface="仿宋_GB2312"/>
                          <a:cs typeface=""/>
                        </a:defRPr>
                      </a:lvl6pPr>
                      <a:lvl7pPr marL="2743200" algn="l" defTabSz="914400" rtl="0" eaLnBrk="1" latinLnBrk="0" hangingPunct="1">
                        <a:defRPr sz="1800" b="1" kern="1200">
                          <a:solidFill>
                            <a:schemeClr val="lt1"/>
                          </a:solidFill>
                          <a:latin typeface="Calibri"/>
                          <a:ea typeface="仿宋_GB2312"/>
                          <a:cs typeface=""/>
                        </a:defRPr>
                      </a:lvl7pPr>
                      <a:lvl8pPr marL="3200400" algn="l" defTabSz="914400" rtl="0" eaLnBrk="1" latinLnBrk="0" hangingPunct="1">
                        <a:defRPr sz="1800" b="1" kern="1200">
                          <a:solidFill>
                            <a:schemeClr val="lt1"/>
                          </a:solidFill>
                          <a:latin typeface="Calibri"/>
                          <a:ea typeface="仿宋_GB2312"/>
                          <a:cs typeface=""/>
                        </a:defRPr>
                      </a:lvl8pPr>
                      <a:lvl9pPr marL="3657600" algn="l" defTabSz="914400" rtl="0" eaLnBrk="1" latinLnBrk="0" hangingPunct="1">
                        <a:defRPr sz="1800" b="1" kern="1200">
                          <a:solidFill>
                            <a:schemeClr val="lt1"/>
                          </a:solidFill>
                          <a:latin typeface="Calibri"/>
                          <a:ea typeface="仿宋_GB2312"/>
                          <a:cs typeface=""/>
                        </a:defRPr>
                      </a:lvl9pPr>
                    </a:lstStyle>
                    <a:p>
                      <a:pPr algn="ctr"/>
                      <a:endParaRPr lang="zh-CN" altLang="en-US" sz="1600"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a:ea typeface="仿宋_GB2312"/>
                          <a:cs typeface=""/>
                        </a:defRPr>
                      </a:lvl1pPr>
                      <a:lvl2pPr marL="457200" algn="l" defTabSz="914400" rtl="0" eaLnBrk="1" latinLnBrk="0" hangingPunct="1">
                        <a:defRPr sz="1800" b="1" kern="1200">
                          <a:solidFill>
                            <a:schemeClr val="lt1"/>
                          </a:solidFill>
                          <a:latin typeface="Calibri"/>
                          <a:ea typeface="仿宋_GB2312"/>
                          <a:cs typeface=""/>
                        </a:defRPr>
                      </a:lvl2pPr>
                      <a:lvl3pPr marL="914400" algn="l" defTabSz="914400" rtl="0" eaLnBrk="1" latinLnBrk="0" hangingPunct="1">
                        <a:defRPr sz="1800" b="1" kern="1200">
                          <a:solidFill>
                            <a:schemeClr val="lt1"/>
                          </a:solidFill>
                          <a:latin typeface="Calibri"/>
                          <a:ea typeface="仿宋_GB2312"/>
                          <a:cs typeface=""/>
                        </a:defRPr>
                      </a:lvl3pPr>
                      <a:lvl4pPr marL="1371600" algn="l" defTabSz="914400" rtl="0" eaLnBrk="1" latinLnBrk="0" hangingPunct="1">
                        <a:defRPr sz="1800" b="1" kern="1200">
                          <a:solidFill>
                            <a:schemeClr val="lt1"/>
                          </a:solidFill>
                          <a:latin typeface="Calibri"/>
                          <a:ea typeface="仿宋_GB2312"/>
                          <a:cs typeface=""/>
                        </a:defRPr>
                      </a:lvl4pPr>
                      <a:lvl5pPr marL="1828800" algn="l" defTabSz="914400" rtl="0" eaLnBrk="1" latinLnBrk="0" hangingPunct="1">
                        <a:defRPr sz="1800" b="1" kern="1200">
                          <a:solidFill>
                            <a:schemeClr val="lt1"/>
                          </a:solidFill>
                          <a:latin typeface="Calibri"/>
                          <a:ea typeface="仿宋_GB2312"/>
                          <a:cs typeface=""/>
                        </a:defRPr>
                      </a:lvl5pPr>
                      <a:lvl6pPr marL="2286000" algn="l" defTabSz="914400" rtl="0" eaLnBrk="1" latinLnBrk="0" hangingPunct="1">
                        <a:defRPr sz="1800" b="1" kern="1200">
                          <a:solidFill>
                            <a:schemeClr val="lt1"/>
                          </a:solidFill>
                          <a:latin typeface="Calibri"/>
                          <a:ea typeface="仿宋_GB2312"/>
                          <a:cs typeface=""/>
                        </a:defRPr>
                      </a:lvl6pPr>
                      <a:lvl7pPr marL="2743200" algn="l" defTabSz="914400" rtl="0" eaLnBrk="1" latinLnBrk="0" hangingPunct="1">
                        <a:defRPr sz="1800" b="1" kern="1200">
                          <a:solidFill>
                            <a:schemeClr val="lt1"/>
                          </a:solidFill>
                          <a:latin typeface="Calibri"/>
                          <a:ea typeface="仿宋_GB2312"/>
                          <a:cs typeface=""/>
                        </a:defRPr>
                      </a:lvl7pPr>
                      <a:lvl8pPr marL="3200400" algn="l" defTabSz="914400" rtl="0" eaLnBrk="1" latinLnBrk="0" hangingPunct="1">
                        <a:defRPr sz="1800" b="1" kern="1200">
                          <a:solidFill>
                            <a:schemeClr val="lt1"/>
                          </a:solidFill>
                          <a:latin typeface="Calibri"/>
                          <a:ea typeface="仿宋_GB2312"/>
                          <a:cs typeface=""/>
                        </a:defRPr>
                      </a:lvl8pPr>
                      <a:lvl9pPr marL="3657600" algn="l" defTabSz="914400" rtl="0" eaLnBrk="1" latinLnBrk="0" hangingPunct="1">
                        <a:defRPr sz="1800" b="1" kern="1200">
                          <a:solidFill>
                            <a:schemeClr val="lt1"/>
                          </a:solidFill>
                          <a:latin typeface="Calibri"/>
                          <a:ea typeface="仿宋_GB2312"/>
                          <a:cs typeface=""/>
                        </a:defRPr>
                      </a:lvl9pPr>
                    </a:lstStyle>
                    <a:p>
                      <a:pPr algn="ctr"/>
                      <a:r>
                        <a:rPr lang="en-US" altLang="zh-CN" sz="1400" dirty="0" smtClean="0">
                          <a:solidFill>
                            <a:srgbClr val="0000FF"/>
                          </a:solidFill>
                          <a:latin typeface="微软雅黑" panose="020B0503020204020204" pitchFamily="34" charset="-122"/>
                          <a:ea typeface="微软雅黑" panose="020B0503020204020204" pitchFamily="34" charset="-122"/>
                        </a:rPr>
                        <a:t>Experiment</a:t>
                      </a:r>
                      <a:endParaRPr lang="zh-CN" altLang="en-US" sz="1400"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lvl1pPr marL="0" algn="l" defTabSz="914400" rtl="0" eaLnBrk="1" latinLnBrk="0" hangingPunct="1">
                        <a:defRPr sz="1800" b="1" kern="1200">
                          <a:solidFill>
                            <a:schemeClr val="lt1"/>
                          </a:solidFill>
                          <a:latin typeface="Calibri"/>
                          <a:ea typeface="仿宋_GB2312"/>
                          <a:cs typeface=""/>
                        </a:defRPr>
                      </a:lvl1pPr>
                      <a:lvl2pPr marL="457200" algn="l" defTabSz="914400" rtl="0" eaLnBrk="1" latinLnBrk="0" hangingPunct="1">
                        <a:defRPr sz="1800" b="1" kern="1200">
                          <a:solidFill>
                            <a:schemeClr val="lt1"/>
                          </a:solidFill>
                          <a:latin typeface="Calibri"/>
                          <a:ea typeface="仿宋_GB2312"/>
                          <a:cs typeface=""/>
                        </a:defRPr>
                      </a:lvl2pPr>
                      <a:lvl3pPr marL="914400" algn="l" defTabSz="914400" rtl="0" eaLnBrk="1" latinLnBrk="0" hangingPunct="1">
                        <a:defRPr sz="1800" b="1" kern="1200">
                          <a:solidFill>
                            <a:schemeClr val="lt1"/>
                          </a:solidFill>
                          <a:latin typeface="Calibri"/>
                          <a:ea typeface="仿宋_GB2312"/>
                          <a:cs typeface=""/>
                        </a:defRPr>
                      </a:lvl3pPr>
                      <a:lvl4pPr marL="1371600" algn="l" defTabSz="914400" rtl="0" eaLnBrk="1" latinLnBrk="0" hangingPunct="1">
                        <a:defRPr sz="1800" b="1" kern="1200">
                          <a:solidFill>
                            <a:schemeClr val="lt1"/>
                          </a:solidFill>
                          <a:latin typeface="Calibri"/>
                          <a:ea typeface="仿宋_GB2312"/>
                          <a:cs typeface=""/>
                        </a:defRPr>
                      </a:lvl4pPr>
                      <a:lvl5pPr marL="1828800" algn="l" defTabSz="914400" rtl="0" eaLnBrk="1" latinLnBrk="0" hangingPunct="1">
                        <a:defRPr sz="1800" b="1" kern="1200">
                          <a:solidFill>
                            <a:schemeClr val="lt1"/>
                          </a:solidFill>
                          <a:latin typeface="Calibri"/>
                          <a:ea typeface="仿宋_GB2312"/>
                          <a:cs typeface=""/>
                        </a:defRPr>
                      </a:lvl5pPr>
                      <a:lvl6pPr marL="2286000" algn="l" defTabSz="914400" rtl="0" eaLnBrk="1" latinLnBrk="0" hangingPunct="1">
                        <a:defRPr sz="1800" b="1" kern="1200">
                          <a:solidFill>
                            <a:schemeClr val="lt1"/>
                          </a:solidFill>
                          <a:latin typeface="Calibri"/>
                          <a:ea typeface="仿宋_GB2312"/>
                          <a:cs typeface=""/>
                        </a:defRPr>
                      </a:lvl6pPr>
                      <a:lvl7pPr marL="2743200" algn="l" defTabSz="914400" rtl="0" eaLnBrk="1" latinLnBrk="0" hangingPunct="1">
                        <a:defRPr sz="1800" b="1" kern="1200">
                          <a:solidFill>
                            <a:schemeClr val="lt1"/>
                          </a:solidFill>
                          <a:latin typeface="Calibri"/>
                          <a:ea typeface="仿宋_GB2312"/>
                          <a:cs typeface=""/>
                        </a:defRPr>
                      </a:lvl7pPr>
                      <a:lvl8pPr marL="3200400" algn="l" defTabSz="914400" rtl="0" eaLnBrk="1" latinLnBrk="0" hangingPunct="1">
                        <a:defRPr sz="1800" b="1" kern="1200">
                          <a:solidFill>
                            <a:schemeClr val="lt1"/>
                          </a:solidFill>
                          <a:latin typeface="Calibri"/>
                          <a:ea typeface="仿宋_GB2312"/>
                          <a:cs typeface=""/>
                        </a:defRPr>
                      </a:lvl8pPr>
                      <a:lvl9pPr marL="3657600" algn="l" defTabSz="914400" rtl="0" eaLnBrk="1" latinLnBrk="0" hangingPunct="1">
                        <a:defRPr sz="1800" b="1" kern="1200">
                          <a:solidFill>
                            <a:schemeClr val="lt1"/>
                          </a:solidFill>
                          <a:latin typeface="Calibri"/>
                          <a:ea typeface="仿宋_GB2312"/>
                          <a:cs typeface=""/>
                        </a:defRPr>
                      </a:lvl9pPr>
                    </a:lstStyle>
                    <a:p>
                      <a:pPr algn="ctr"/>
                      <a:r>
                        <a:rPr lang="en-US" altLang="zh-CN" sz="1400" dirty="0" smtClean="0">
                          <a:solidFill>
                            <a:srgbClr val="0000FF"/>
                          </a:solidFill>
                          <a:latin typeface="微软雅黑" panose="020B0503020204020204" pitchFamily="34" charset="-122"/>
                          <a:ea typeface="微软雅黑" panose="020B0503020204020204" pitchFamily="34" charset="-122"/>
                        </a:rPr>
                        <a:t>Machine</a:t>
                      </a:r>
                      <a:r>
                        <a:rPr lang="en-US" altLang="zh-CN" sz="1400" baseline="0" dirty="0" smtClean="0">
                          <a:solidFill>
                            <a:srgbClr val="0000FF"/>
                          </a:solidFill>
                          <a:latin typeface="微软雅黑" panose="020B0503020204020204" pitchFamily="34" charset="-122"/>
                          <a:ea typeface="微软雅黑" panose="020B0503020204020204" pitchFamily="34" charset="-122"/>
                        </a:rPr>
                        <a:t> Dev.</a:t>
                      </a:r>
                      <a:endParaRPr lang="zh-CN" altLang="en-US" sz="1400"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lvl1pPr marL="0" algn="l" defTabSz="914400" rtl="0" eaLnBrk="1" latinLnBrk="0" hangingPunct="1">
                        <a:defRPr sz="1800" b="1" kern="1200">
                          <a:solidFill>
                            <a:schemeClr val="lt1"/>
                          </a:solidFill>
                          <a:latin typeface="Calibri"/>
                          <a:ea typeface="仿宋_GB2312"/>
                          <a:cs typeface=""/>
                        </a:defRPr>
                      </a:lvl1pPr>
                      <a:lvl2pPr marL="457200" algn="l" defTabSz="914400" rtl="0" eaLnBrk="1" latinLnBrk="0" hangingPunct="1">
                        <a:defRPr sz="1800" b="1" kern="1200">
                          <a:solidFill>
                            <a:schemeClr val="lt1"/>
                          </a:solidFill>
                          <a:latin typeface="Calibri"/>
                          <a:ea typeface="仿宋_GB2312"/>
                          <a:cs typeface=""/>
                        </a:defRPr>
                      </a:lvl2pPr>
                      <a:lvl3pPr marL="914400" algn="l" defTabSz="914400" rtl="0" eaLnBrk="1" latinLnBrk="0" hangingPunct="1">
                        <a:defRPr sz="1800" b="1" kern="1200">
                          <a:solidFill>
                            <a:schemeClr val="lt1"/>
                          </a:solidFill>
                          <a:latin typeface="Calibri"/>
                          <a:ea typeface="仿宋_GB2312"/>
                          <a:cs typeface=""/>
                        </a:defRPr>
                      </a:lvl3pPr>
                      <a:lvl4pPr marL="1371600" algn="l" defTabSz="914400" rtl="0" eaLnBrk="1" latinLnBrk="0" hangingPunct="1">
                        <a:defRPr sz="1800" b="1" kern="1200">
                          <a:solidFill>
                            <a:schemeClr val="lt1"/>
                          </a:solidFill>
                          <a:latin typeface="Calibri"/>
                          <a:ea typeface="仿宋_GB2312"/>
                          <a:cs typeface=""/>
                        </a:defRPr>
                      </a:lvl4pPr>
                      <a:lvl5pPr marL="1828800" algn="l" defTabSz="914400" rtl="0" eaLnBrk="1" latinLnBrk="0" hangingPunct="1">
                        <a:defRPr sz="1800" b="1" kern="1200">
                          <a:solidFill>
                            <a:schemeClr val="lt1"/>
                          </a:solidFill>
                          <a:latin typeface="Calibri"/>
                          <a:ea typeface="仿宋_GB2312"/>
                          <a:cs typeface=""/>
                        </a:defRPr>
                      </a:lvl5pPr>
                      <a:lvl6pPr marL="2286000" algn="l" defTabSz="914400" rtl="0" eaLnBrk="1" latinLnBrk="0" hangingPunct="1">
                        <a:defRPr sz="1800" b="1" kern="1200">
                          <a:solidFill>
                            <a:schemeClr val="lt1"/>
                          </a:solidFill>
                          <a:latin typeface="Calibri"/>
                          <a:ea typeface="仿宋_GB2312"/>
                          <a:cs typeface=""/>
                        </a:defRPr>
                      </a:lvl6pPr>
                      <a:lvl7pPr marL="2743200" algn="l" defTabSz="914400" rtl="0" eaLnBrk="1" latinLnBrk="0" hangingPunct="1">
                        <a:defRPr sz="1800" b="1" kern="1200">
                          <a:solidFill>
                            <a:schemeClr val="lt1"/>
                          </a:solidFill>
                          <a:latin typeface="Calibri"/>
                          <a:ea typeface="仿宋_GB2312"/>
                          <a:cs typeface=""/>
                        </a:defRPr>
                      </a:lvl7pPr>
                      <a:lvl8pPr marL="3200400" algn="l" defTabSz="914400" rtl="0" eaLnBrk="1" latinLnBrk="0" hangingPunct="1">
                        <a:defRPr sz="1800" b="1" kern="1200">
                          <a:solidFill>
                            <a:schemeClr val="lt1"/>
                          </a:solidFill>
                          <a:latin typeface="Calibri"/>
                          <a:ea typeface="仿宋_GB2312"/>
                          <a:cs typeface=""/>
                        </a:defRPr>
                      </a:lvl8pPr>
                      <a:lvl9pPr marL="3657600" algn="l" defTabSz="914400" rtl="0" eaLnBrk="1" latinLnBrk="0" hangingPunct="1">
                        <a:defRPr sz="1800" b="1" kern="1200">
                          <a:solidFill>
                            <a:schemeClr val="lt1"/>
                          </a:solidFill>
                          <a:latin typeface="Calibri"/>
                          <a:ea typeface="仿宋_GB2312"/>
                          <a:cs typeface=""/>
                        </a:defRPr>
                      </a:lvl9pPr>
                    </a:lstStyle>
                    <a:p>
                      <a:pPr algn="ctr"/>
                      <a:r>
                        <a:rPr lang="en-US" altLang="zh-CN" sz="1400" dirty="0" err="1" smtClean="0">
                          <a:solidFill>
                            <a:srgbClr val="0000FF"/>
                          </a:solidFill>
                          <a:latin typeface="微软雅黑" panose="020B0503020204020204" pitchFamily="34" charset="-122"/>
                          <a:ea typeface="微软雅黑" panose="020B0503020204020204" pitchFamily="34" charset="-122"/>
                        </a:rPr>
                        <a:t>Experiment+Machine</a:t>
                      </a:r>
                      <a:r>
                        <a:rPr lang="en-US" altLang="zh-CN" sz="1400" baseline="0" dirty="0" smtClean="0">
                          <a:solidFill>
                            <a:srgbClr val="0000FF"/>
                          </a:solidFill>
                          <a:latin typeface="微软雅黑" panose="020B0503020204020204" pitchFamily="34" charset="-122"/>
                          <a:ea typeface="微软雅黑" panose="020B0503020204020204" pitchFamily="34" charset="-122"/>
                        </a:rPr>
                        <a:t> Dev.</a:t>
                      </a:r>
                      <a:endParaRPr lang="zh-CN" altLang="en-US" sz="1400"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lvl1pPr marL="0" algn="l" defTabSz="914400" rtl="0" eaLnBrk="1" latinLnBrk="0" hangingPunct="1">
                        <a:defRPr sz="1800" b="1" kern="1200">
                          <a:solidFill>
                            <a:schemeClr val="lt1"/>
                          </a:solidFill>
                          <a:latin typeface="Calibri"/>
                          <a:ea typeface="仿宋_GB2312"/>
                          <a:cs typeface=""/>
                        </a:defRPr>
                      </a:lvl1pPr>
                      <a:lvl2pPr marL="457200" algn="l" defTabSz="914400" rtl="0" eaLnBrk="1" latinLnBrk="0" hangingPunct="1">
                        <a:defRPr sz="1800" b="1" kern="1200">
                          <a:solidFill>
                            <a:schemeClr val="lt1"/>
                          </a:solidFill>
                          <a:latin typeface="Calibri"/>
                          <a:ea typeface="仿宋_GB2312"/>
                          <a:cs typeface=""/>
                        </a:defRPr>
                      </a:lvl2pPr>
                      <a:lvl3pPr marL="914400" algn="l" defTabSz="914400" rtl="0" eaLnBrk="1" latinLnBrk="0" hangingPunct="1">
                        <a:defRPr sz="1800" b="1" kern="1200">
                          <a:solidFill>
                            <a:schemeClr val="lt1"/>
                          </a:solidFill>
                          <a:latin typeface="Calibri"/>
                          <a:ea typeface="仿宋_GB2312"/>
                          <a:cs typeface=""/>
                        </a:defRPr>
                      </a:lvl3pPr>
                      <a:lvl4pPr marL="1371600" algn="l" defTabSz="914400" rtl="0" eaLnBrk="1" latinLnBrk="0" hangingPunct="1">
                        <a:defRPr sz="1800" b="1" kern="1200">
                          <a:solidFill>
                            <a:schemeClr val="lt1"/>
                          </a:solidFill>
                          <a:latin typeface="Calibri"/>
                          <a:ea typeface="仿宋_GB2312"/>
                          <a:cs typeface=""/>
                        </a:defRPr>
                      </a:lvl4pPr>
                      <a:lvl5pPr marL="1828800" algn="l" defTabSz="914400" rtl="0" eaLnBrk="1" latinLnBrk="0" hangingPunct="1">
                        <a:defRPr sz="1800" b="1" kern="1200">
                          <a:solidFill>
                            <a:schemeClr val="lt1"/>
                          </a:solidFill>
                          <a:latin typeface="Calibri"/>
                          <a:ea typeface="仿宋_GB2312"/>
                          <a:cs typeface=""/>
                        </a:defRPr>
                      </a:lvl5pPr>
                      <a:lvl6pPr marL="2286000" algn="l" defTabSz="914400" rtl="0" eaLnBrk="1" latinLnBrk="0" hangingPunct="1">
                        <a:defRPr sz="1800" b="1" kern="1200">
                          <a:solidFill>
                            <a:schemeClr val="lt1"/>
                          </a:solidFill>
                          <a:latin typeface="Calibri"/>
                          <a:ea typeface="仿宋_GB2312"/>
                          <a:cs typeface=""/>
                        </a:defRPr>
                      </a:lvl6pPr>
                      <a:lvl7pPr marL="2743200" algn="l" defTabSz="914400" rtl="0" eaLnBrk="1" latinLnBrk="0" hangingPunct="1">
                        <a:defRPr sz="1800" b="1" kern="1200">
                          <a:solidFill>
                            <a:schemeClr val="lt1"/>
                          </a:solidFill>
                          <a:latin typeface="Calibri"/>
                          <a:ea typeface="仿宋_GB2312"/>
                          <a:cs typeface=""/>
                        </a:defRPr>
                      </a:lvl7pPr>
                      <a:lvl8pPr marL="3200400" algn="l" defTabSz="914400" rtl="0" eaLnBrk="1" latinLnBrk="0" hangingPunct="1">
                        <a:defRPr sz="1800" b="1" kern="1200">
                          <a:solidFill>
                            <a:schemeClr val="lt1"/>
                          </a:solidFill>
                          <a:latin typeface="Calibri"/>
                          <a:ea typeface="仿宋_GB2312"/>
                          <a:cs typeface=""/>
                        </a:defRPr>
                      </a:lvl8pPr>
                      <a:lvl9pPr marL="3657600" algn="l" defTabSz="914400" rtl="0" eaLnBrk="1" latinLnBrk="0" hangingPunct="1">
                        <a:defRPr sz="1800" b="1" kern="1200">
                          <a:solidFill>
                            <a:schemeClr val="lt1"/>
                          </a:solidFill>
                          <a:latin typeface="Calibri"/>
                          <a:ea typeface="仿宋_GB2312"/>
                          <a:cs typeface=""/>
                        </a:defRPr>
                      </a:lvl9pPr>
                    </a:lstStyle>
                    <a:p>
                      <a:pPr algn="ctr"/>
                      <a:r>
                        <a:rPr lang="en-US" altLang="zh-CN" sz="1400" dirty="0" smtClean="0">
                          <a:solidFill>
                            <a:srgbClr val="0000FF"/>
                          </a:solidFill>
                          <a:latin typeface="微软雅黑" panose="020B0503020204020204" pitchFamily="34" charset="-122"/>
                          <a:ea typeface="微软雅黑" panose="020B0503020204020204" pitchFamily="34" charset="-122"/>
                        </a:rPr>
                        <a:t>Injection</a:t>
                      </a:r>
                      <a:endParaRPr lang="zh-CN" altLang="en-US" sz="1400"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lvl1pPr marL="0" algn="l" defTabSz="914400" rtl="0" eaLnBrk="1" latinLnBrk="0" hangingPunct="1">
                        <a:defRPr sz="1800" b="1" kern="1200">
                          <a:solidFill>
                            <a:schemeClr val="lt1"/>
                          </a:solidFill>
                          <a:latin typeface="Calibri"/>
                          <a:ea typeface="仿宋_GB2312"/>
                          <a:cs typeface=""/>
                        </a:defRPr>
                      </a:lvl1pPr>
                      <a:lvl2pPr marL="457200" algn="l" defTabSz="914400" rtl="0" eaLnBrk="1" latinLnBrk="0" hangingPunct="1">
                        <a:defRPr sz="1800" b="1" kern="1200">
                          <a:solidFill>
                            <a:schemeClr val="lt1"/>
                          </a:solidFill>
                          <a:latin typeface="Calibri"/>
                          <a:ea typeface="仿宋_GB2312"/>
                          <a:cs typeface=""/>
                        </a:defRPr>
                      </a:lvl2pPr>
                      <a:lvl3pPr marL="914400" algn="l" defTabSz="914400" rtl="0" eaLnBrk="1" latinLnBrk="0" hangingPunct="1">
                        <a:defRPr sz="1800" b="1" kern="1200">
                          <a:solidFill>
                            <a:schemeClr val="lt1"/>
                          </a:solidFill>
                          <a:latin typeface="Calibri"/>
                          <a:ea typeface="仿宋_GB2312"/>
                          <a:cs typeface=""/>
                        </a:defRPr>
                      </a:lvl3pPr>
                      <a:lvl4pPr marL="1371600" algn="l" defTabSz="914400" rtl="0" eaLnBrk="1" latinLnBrk="0" hangingPunct="1">
                        <a:defRPr sz="1800" b="1" kern="1200">
                          <a:solidFill>
                            <a:schemeClr val="lt1"/>
                          </a:solidFill>
                          <a:latin typeface="Calibri"/>
                          <a:ea typeface="仿宋_GB2312"/>
                          <a:cs typeface=""/>
                        </a:defRPr>
                      </a:lvl4pPr>
                      <a:lvl5pPr marL="1828800" algn="l" defTabSz="914400" rtl="0" eaLnBrk="1" latinLnBrk="0" hangingPunct="1">
                        <a:defRPr sz="1800" b="1" kern="1200">
                          <a:solidFill>
                            <a:schemeClr val="lt1"/>
                          </a:solidFill>
                          <a:latin typeface="Calibri"/>
                          <a:ea typeface="仿宋_GB2312"/>
                          <a:cs typeface=""/>
                        </a:defRPr>
                      </a:lvl5pPr>
                      <a:lvl6pPr marL="2286000" algn="l" defTabSz="914400" rtl="0" eaLnBrk="1" latinLnBrk="0" hangingPunct="1">
                        <a:defRPr sz="1800" b="1" kern="1200">
                          <a:solidFill>
                            <a:schemeClr val="lt1"/>
                          </a:solidFill>
                          <a:latin typeface="Calibri"/>
                          <a:ea typeface="仿宋_GB2312"/>
                          <a:cs typeface=""/>
                        </a:defRPr>
                      </a:lvl6pPr>
                      <a:lvl7pPr marL="2743200" algn="l" defTabSz="914400" rtl="0" eaLnBrk="1" latinLnBrk="0" hangingPunct="1">
                        <a:defRPr sz="1800" b="1" kern="1200">
                          <a:solidFill>
                            <a:schemeClr val="lt1"/>
                          </a:solidFill>
                          <a:latin typeface="Calibri"/>
                          <a:ea typeface="仿宋_GB2312"/>
                          <a:cs typeface=""/>
                        </a:defRPr>
                      </a:lvl7pPr>
                      <a:lvl8pPr marL="3200400" algn="l" defTabSz="914400" rtl="0" eaLnBrk="1" latinLnBrk="0" hangingPunct="1">
                        <a:defRPr sz="1800" b="1" kern="1200">
                          <a:solidFill>
                            <a:schemeClr val="lt1"/>
                          </a:solidFill>
                          <a:latin typeface="Calibri"/>
                          <a:ea typeface="仿宋_GB2312"/>
                          <a:cs typeface=""/>
                        </a:defRPr>
                      </a:lvl8pPr>
                      <a:lvl9pPr marL="3657600" algn="l" defTabSz="914400" rtl="0" eaLnBrk="1" latinLnBrk="0" hangingPunct="1">
                        <a:defRPr sz="1800" b="1" kern="1200">
                          <a:solidFill>
                            <a:schemeClr val="lt1"/>
                          </a:solidFill>
                          <a:latin typeface="Calibri"/>
                          <a:ea typeface="仿宋_GB2312"/>
                          <a:cs typeface=""/>
                        </a:defRPr>
                      </a:lvl9pPr>
                    </a:lstStyle>
                    <a:p>
                      <a:pPr algn="ctr"/>
                      <a:r>
                        <a:rPr lang="en-US" altLang="zh-CN" sz="1400" dirty="0" smtClean="0">
                          <a:solidFill>
                            <a:srgbClr val="0000FF"/>
                          </a:solidFill>
                          <a:latin typeface="微软雅黑" panose="020B0503020204020204" pitchFamily="34" charset="-122"/>
                          <a:ea typeface="微软雅黑" panose="020B0503020204020204" pitchFamily="34" charset="-122"/>
                        </a:rPr>
                        <a:t>Tuning</a:t>
                      </a:r>
                      <a:endParaRPr lang="zh-CN" altLang="en-US" sz="1400"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lvl1pPr marL="0" algn="l" defTabSz="914400" rtl="0" eaLnBrk="1" latinLnBrk="0" hangingPunct="1">
                        <a:defRPr sz="1800" b="1" kern="1200">
                          <a:solidFill>
                            <a:schemeClr val="lt1"/>
                          </a:solidFill>
                          <a:latin typeface="Calibri"/>
                          <a:ea typeface="仿宋_GB2312"/>
                          <a:cs typeface=""/>
                        </a:defRPr>
                      </a:lvl1pPr>
                      <a:lvl2pPr marL="457200" algn="l" defTabSz="914400" rtl="0" eaLnBrk="1" latinLnBrk="0" hangingPunct="1">
                        <a:defRPr sz="1800" b="1" kern="1200">
                          <a:solidFill>
                            <a:schemeClr val="lt1"/>
                          </a:solidFill>
                          <a:latin typeface="Calibri"/>
                          <a:ea typeface="仿宋_GB2312"/>
                          <a:cs typeface=""/>
                        </a:defRPr>
                      </a:lvl2pPr>
                      <a:lvl3pPr marL="914400" algn="l" defTabSz="914400" rtl="0" eaLnBrk="1" latinLnBrk="0" hangingPunct="1">
                        <a:defRPr sz="1800" b="1" kern="1200">
                          <a:solidFill>
                            <a:schemeClr val="lt1"/>
                          </a:solidFill>
                          <a:latin typeface="Calibri"/>
                          <a:ea typeface="仿宋_GB2312"/>
                          <a:cs typeface=""/>
                        </a:defRPr>
                      </a:lvl3pPr>
                      <a:lvl4pPr marL="1371600" algn="l" defTabSz="914400" rtl="0" eaLnBrk="1" latinLnBrk="0" hangingPunct="1">
                        <a:defRPr sz="1800" b="1" kern="1200">
                          <a:solidFill>
                            <a:schemeClr val="lt1"/>
                          </a:solidFill>
                          <a:latin typeface="Calibri"/>
                          <a:ea typeface="仿宋_GB2312"/>
                          <a:cs typeface=""/>
                        </a:defRPr>
                      </a:lvl4pPr>
                      <a:lvl5pPr marL="1828800" algn="l" defTabSz="914400" rtl="0" eaLnBrk="1" latinLnBrk="0" hangingPunct="1">
                        <a:defRPr sz="1800" b="1" kern="1200">
                          <a:solidFill>
                            <a:schemeClr val="lt1"/>
                          </a:solidFill>
                          <a:latin typeface="Calibri"/>
                          <a:ea typeface="仿宋_GB2312"/>
                          <a:cs typeface=""/>
                        </a:defRPr>
                      </a:lvl5pPr>
                      <a:lvl6pPr marL="2286000" algn="l" defTabSz="914400" rtl="0" eaLnBrk="1" latinLnBrk="0" hangingPunct="1">
                        <a:defRPr sz="1800" b="1" kern="1200">
                          <a:solidFill>
                            <a:schemeClr val="lt1"/>
                          </a:solidFill>
                          <a:latin typeface="Calibri"/>
                          <a:ea typeface="仿宋_GB2312"/>
                          <a:cs typeface=""/>
                        </a:defRPr>
                      </a:lvl6pPr>
                      <a:lvl7pPr marL="2743200" algn="l" defTabSz="914400" rtl="0" eaLnBrk="1" latinLnBrk="0" hangingPunct="1">
                        <a:defRPr sz="1800" b="1" kern="1200">
                          <a:solidFill>
                            <a:schemeClr val="lt1"/>
                          </a:solidFill>
                          <a:latin typeface="Calibri"/>
                          <a:ea typeface="仿宋_GB2312"/>
                          <a:cs typeface=""/>
                        </a:defRPr>
                      </a:lvl7pPr>
                      <a:lvl8pPr marL="3200400" algn="l" defTabSz="914400" rtl="0" eaLnBrk="1" latinLnBrk="0" hangingPunct="1">
                        <a:defRPr sz="1800" b="1" kern="1200">
                          <a:solidFill>
                            <a:schemeClr val="lt1"/>
                          </a:solidFill>
                          <a:latin typeface="Calibri"/>
                          <a:ea typeface="仿宋_GB2312"/>
                          <a:cs typeface=""/>
                        </a:defRPr>
                      </a:lvl8pPr>
                      <a:lvl9pPr marL="3657600" algn="l" defTabSz="914400" rtl="0" eaLnBrk="1" latinLnBrk="0" hangingPunct="1">
                        <a:defRPr sz="1800" b="1" kern="1200">
                          <a:solidFill>
                            <a:schemeClr val="lt1"/>
                          </a:solidFill>
                          <a:latin typeface="Calibri"/>
                          <a:ea typeface="仿宋_GB2312"/>
                          <a:cs typeface=""/>
                        </a:defRPr>
                      </a:lvl9pPr>
                    </a:lstStyle>
                    <a:p>
                      <a:pPr algn="ctr"/>
                      <a:r>
                        <a:rPr lang="en-US" altLang="zh-CN" sz="1400" dirty="0" smtClean="0">
                          <a:solidFill>
                            <a:srgbClr val="0000FF"/>
                          </a:solidFill>
                          <a:latin typeface="微软雅黑" panose="020B0503020204020204" pitchFamily="34" charset="-122"/>
                          <a:ea typeface="微软雅黑" panose="020B0503020204020204" pitchFamily="34" charset="-122"/>
                        </a:rPr>
                        <a:t>Fault</a:t>
                      </a:r>
                      <a:endParaRPr lang="zh-CN" altLang="en-US" sz="1400"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lvl1pPr marL="0" algn="l" defTabSz="914400" rtl="0" eaLnBrk="1" latinLnBrk="0" hangingPunct="1">
                        <a:defRPr sz="1800" b="1" kern="1200">
                          <a:solidFill>
                            <a:schemeClr val="lt1"/>
                          </a:solidFill>
                          <a:latin typeface="Calibri"/>
                          <a:ea typeface="仿宋_GB2312"/>
                          <a:cs typeface=""/>
                        </a:defRPr>
                      </a:lvl1pPr>
                      <a:lvl2pPr marL="457200" algn="l" defTabSz="914400" rtl="0" eaLnBrk="1" latinLnBrk="0" hangingPunct="1">
                        <a:defRPr sz="1800" b="1" kern="1200">
                          <a:solidFill>
                            <a:schemeClr val="lt1"/>
                          </a:solidFill>
                          <a:latin typeface="Calibri"/>
                          <a:ea typeface="仿宋_GB2312"/>
                          <a:cs typeface=""/>
                        </a:defRPr>
                      </a:lvl2pPr>
                      <a:lvl3pPr marL="914400" algn="l" defTabSz="914400" rtl="0" eaLnBrk="1" latinLnBrk="0" hangingPunct="1">
                        <a:defRPr sz="1800" b="1" kern="1200">
                          <a:solidFill>
                            <a:schemeClr val="lt1"/>
                          </a:solidFill>
                          <a:latin typeface="Calibri"/>
                          <a:ea typeface="仿宋_GB2312"/>
                          <a:cs typeface=""/>
                        </a:defRPr>
                      </a:lvl3pPr>
                      <a:lvl4pPr marL="1371600" algn="l" defTabSz="914400" rtl="0" eaLnBrk="1" latinLnBrk="0" hangingPunct="1">
                        <a:defRPr sz="1800" b="1" kern="1200">
                          <a:solidFill>
                            <a:schemeClr val="lt1"/>
                          </a:solidFill>
                          <a:latin typeface="Calibri"/>
                          <a:ea typeface="仿宋_GB2312"/>
                          <a:cs typeface=""/>
                        </a:defRPr>
                      </a:lvl4pPr>
                      <a:lvl5pPr marL="1828800" algn="l" defTabSz="914400" rtl="0" eaLnBrk="1" latinLnBrk="0" hangingPunct="1">
                        <a:defRPr sz="1800" b="1" kern="1200">
                          <a:solidFill>
                            <a:schemeClr val="lt1"/>
                          </a:solidFill>
                          <a:latin typeface="Calibri"/>
                          <a:ea typeface="仿宋_GB2312"/>
                          <a:cs typeface=""/>
                        </a:defRPr>
                      </a:lvl5pPr>
                      <a:lvl6pPr marL="2286000" algn="l" defTabSz="914400" rtl="0" eaLnBrk="1" latinLnBrk="0" hangingPunct="1">
                        <a:defRPr sz="1800" b="1" kern="1200">
                          <a:solidFill>
                            <a:schemeClr val="lt1"/>
                          </a:solidFill>
                          <a:latin typeface="Calibri"/>
                          <a:ea typeface="仿宋_GB2312"/>
                          <a:cs typeface=""/>
                        </a:defRPr>
                      </a:lvl6pPr>
                      <a:lvl7pPr marL="2743200" algn="l" defTabSz="914400" rtl="0" eaLnBrk="1" latinLnBrk="0" hangingPunct="1">
                        <a:defRPr sz="1800" b="1" kern="1200">
                          <a:solidFill>
                            <a:schemeClr val="lt1"/>
                          </a:solidFill>
                          <a:latin typeface="Calibri"/>
                          <a:ea typeface="仿宋_GB2312"/>
                          <a:cs typeface=""/>
                        </a:defRPr>
                      </a:lvl7pPr>
                      <a:lvl8pPr marL="3200400" algn="l" defTabSz="914400" rtl="0" eaLnBrk="1" latinLnBrk="0" hangingPunct="1">
                        <a:defRPr sz="1800" b="1" kern="1200">
                          <a:solidFill>
                            <a:schemeClr val="lt1"/>
                          </a:solidFill>
                          <a:latin typeface="Calibri"/>
                          <a:ea typeface="仿宋_GB2312"/>
                          <a:cs typeface=""/>
                        </a:defRPr>
                      </a:lvl8pPr>
                      <a:lvl9pPr marL="3657600" algn="l" defTabSz="914400" rtl="0" eaLnBrk="1" latinLnBrk="0" hangingPunct="1">
                        <a:defRPr sz="1800" b="1" kern="1200">
                          <a:solidFill>
                            <a:schemeClr val="lt1"/>
                          </a:solidFill>
                          <a:latin typeface="Calibri"/>
                          <a:ea typeface="仿宋_GB2312"/>
                          <a:cs typeface=""/>
                        </a:defRPr>
                      </a:lvl9pPr>
                    </a:lstStyle>
                    <a:p>
                      <a:pPr algn="ctr"/>
                      <a:r>
                        <a:rPr lang="en-US" altLang="zh-CN" sz="1400" dirty="0" smtClean="0">
                          <a:solidFill>
                            <a:srgbClr val="0000FF"/>
                          </a:solidFill>
                          <a:latin typeface="微软雅黑" panose="020B0503020204020204" pitchFamily="34" charset="-122"/>
                          <a:ea typeface="微软雅黑" panose="020B0503020204020204" pitchFamily="34" charset="-122"/>
                        </a:rPr>
                        <a:t>Open</a:t>
                      </a:r>
                      <a:r>
                        <a:rPr lang="en-US" altLang="zh-CN" sz="1400" baseline="0" dirty="0" smtClean="0">
                          <a:solidFill>
                            <a:srgbClr val="0000FF"/>
                          </a:solidFill>
                          <a:latin typeface="微软雅黑" panose="020B0503020204020204" pitchFamily="34" charset="-122"/>
                          <a:ea typeface="微软雅黑" panose="020B0503020204020204" pitchFamily="34" charset="-122"/>
                        </a:rPr>
                        <a:t> to public</a:t>
                      </a:r>
                      <a:endParaRPr lang="zh-CN" altLang="en-US" sz="1400"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0"/>
                  </a:ext>
                </a:extLst>
              </a:tr>
              <a:tr h="469557">
                <a:tc>
                  <a:txBody>
                    <a:bodyPr/>
                    <a:lstStyle/>
                    <a:p>
                      <a:pPr algn="ctr">
                        <a:spcBef>
                          <a:spcPts val="600"/>
                        </a:spcBef>
                        <a:spcAft>
                          <a:spcPts val="600"/>
                        </a:spcAft>
                      </a:pPr>
                      <a:r>
                        <a:rPr lang="en-US" altLang="zh-CN" sz="1600" b="1" dirty="0" smtClean="0">
                          <a:solidFill>
                            <a:srgbClr val="0000FF"/>
                          </a:solidFill>
                          <a:latin typeface="微软雅黑" panose="020B0503020204020204" pitchFamily="34" charset="-122"/>
                          <a:ea typeface="微软雅黑" panose="020B0503020204020204" pitchFamily="34" charset="-122"/>
                        </a:rPr>
                        <a:t>2013</a:t>
                      </a:r>
                      <a:endParaRPr lang="zh-CN" altLang="en-US" sz="1600" b="1"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60.42%</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10.90%</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71.32%</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8.29%</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4.10%</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15.34%</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0.95%</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9557">
                <a:tc>
                  <a:txBody>
                    <a:bodyPr/>
                    <a:lstStyle>
                      <a:lvl1pPr marL="0" algn="l" defTabSz="914400" rtl="0" eaLnBrk="1" latinLnBrk="0" hangingPunct="1">
                        <a:defRPr sz="1800" kern="1200">
                          <a:solidFill>
                            <a:schemeClr val="dk1"/>
                          </a:solidFill>
                          <a:latin typeface="Calibri"/>
                          <a:ea typeface="仿宋_GB2312"/>
                          <a:cs typeface=""/>
                        </a:defRPr>
                      </a:lvl1pPr>
                      <a:lvl2pPr marL="457200" algn="l" defTabSz="914400" rtl="0" eaLnBrk="1" latinLnBrk="0" hangingPunct="1">
                        <a:defRPr sz="1800" kern="1200">
                          <a:solidFill>
                            <a:schemeClr val="dk1"/>
                          </a:solidFill>
                          <a:latin typeface="Calibri"/>
                          <a:ea typeface="仿宋_GB2312"/>
                          <a:cs typeface=""/>
                        </a:defRPr>
                      </a:lvl2pPr>
                      <a:lvl3pPr marL="914400" algn="l" defTabSz="914400" rtl="0" eaLnBrk="1" latinLnBrk="0" hangingPunct="1">
                        <a:defRPr sz="1800" kern="1200">
                          <a:solidFill>
                            <a:schemeClr val="dk1"/>
                          </a:solidFill>
                          <a:latin typeface="Calibri"/>
                          <a:ea typeface="仿宋_GB2312"/>
                          <a:cs typeface=""/>
                        </a:defRPr>
                      </a:lvl3pPr>
                      <a:lvl4pPr marL="1371600" algn="l" defTabSz="914400" rtl="0" eaLnBrk="1" latinLnBrk="0" hangingPunct="1">
                        <a:defRPr sz="1800" kern="1200">
                          <a:solidFill>
                            <a:schemeClr val="dk1"/>
                          </a:solidFill>
                          <a:latin typeface="Calibri"/>
                          <a:ea typeface="仿宋_GB2312"/>
                          <a:cs typeface=""/>
                        </a:defRPr>
                      </a:lvl4pPr>
                      <a:lvl5pPr marL="1828800" algn="l" defTabSz="914400" rtl="0" eaLnBrk="1" latinLnBrk="0" hangingPunct="1">
                        <a:defRPr sz="1800" kern="1200">
                          <a:solidFill>
                            <a:schemeClr val="dk1"/>
                          </a:solidFill>
                          <a:latin typeface="Calibri"/>
                          <a:ea typeface="仿宋_GB2312"/>
                          <a:cs typeface=""/>
                        </a:defRPr>
                      </a:lvl5pPr>
                      <a:lvl6pPr marL="2286000" algn="l" defTabSz="914400" rtl="0" eaLnBrk="1" latinLnBrk="0" hangingPunct="1">
                        <a:defRPr sz="1800" kern="1200">
                          <a:solidFill>
                            <a:schemeClr val="dk1"/>
                          </a:solidFill>
                          <a:latin typeface="Calibri"/>
                          <a:ea typeface="仿宋_GB2312"/>
                          <a:cs typeface=""/>
                        </a:defRPr>
                      </a:lvl6pPr>
                      <a:lvl7pPr marL="2743200" algn="l" defTabSz="914400" rtl="0" eaLnBrk="1" latinLnBrk="0" hangingPunct="1">
                        <a:defRPr sz="1800" kern="1200">
                          <a:solidFill>
                            <a:schemeClr val="dk1"/>
                          </a:solidFill>
                          <a:latin typeface="Calibri"/>
                          <a:ea typeface="仿宋_GB2312"/>
                          <a:cs typeface=""/>
                        </a:defRPr>
                      </a:lvl7pPr>
                      <a:lvl8pPr marL="3200400" algn="l" defTabSz="914400" rtl="0" eaLnBrk="1" latinLnBrk="0" hangingPunct="1">
                        <a:defRPr sz="1800" kern="1200">
                          <a:solidFill>
                            <a:schemeClr val="dk1"/>
                          </a:solidFill>
                          <a:latin typeface="Calibri"/>
                          <a:ea typeface="仿宋_GB2312"/>
                          <a:cs typeface=""/>
                        </a:defRPr>
                      </a:lvl8pPr>
                      <a:lvl9pPr marL="3657600" algn="l" defTabSz="914400" rtl="0" eaLnBrk="1" latinLnBrk="0" hangingPunct="1">
                        <a:defRPr sz="1800" kern="1200">
                          <a:solidFill>
                            <a:schemeClr val="dk1"/>
                          </a:solidFill>
                          <a:latin typeface="Calibri"/>
                          <a:ea typeface="仿宋_GB2312"/>
                          <a:cs typeface=""/>
                        </a:defRPr>
                      </a:lvl9pPr>
                    </a:lstStyle>
                    <a:p>
                      <a:pPr algn="ctr">
                        <a:spcBef>
                          <a:spcPts val="600"/>
                        </a:spcBef>
                        <a:spcAft>
                          <a:spcPts val="600"/>
                        </a:spcAft>
                      </a:pPr>
                      <a:r>
                        <a:rPr lang="en-US" altLang="zh-CN" sz="1600" b="1" dirty="0" smtClean="0">
                          <a:solidFill>
                            <a:srgbClr val="0000FF"/>
                          </a:solidFill>
                          <a:latin typeface="微软雅黑" panose="020B0503020204020204" pitchFamily="34" charset="-122"/>
                          <a:ea typeface="微软雅黑" panose="020B0503020204020204" pitchFamily="34" charset="-122"/>
                        </a:rPr>
                        <a:t>2014</a:t>
                      </a:r>
                      <a:endParaRPr lang="zh-CN" altLang="en-US" sz="1600" b="1"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ea typeface="仿宋_GB2312"/>
                          <a:cs typeface=""/>
                        </a:defRPr>
                      </a:lvl1pPr>
                      <a:lvl2pPr marL="457200" algn="l" defTabSz="914400" rtl="0" eaLnBrk="1" latinLnBrk="0" hangingPunct="1">
                        <a:defRPr sz="1800" kern="1200">
                          <a:solidFill>
                            <a:schemeClr val="dk1"/>
                          </a:solidFill>
                          <a:latin typeface="Calibri"/>
                          <a:ea typeface="仿宋_GB2312"/>
                          <a:cs typeface=""/>
                        </a:defRPr>
                      </a:lvl2pPr>
                      <a:lvl3pPr marL="914400" algn="l" defTabSz="914400" rtl="0" eaLnBrk="1" latinLnBrk="0" hangingPunct="1">
                        <a:defRPr sz="1800" kern="1200">
                          <a:solidFill>
                            <a:schemeClr val="dk1"/>
                          </a:solidFill>
                          <a:latin typeface="Calibri"/>
                          <a:ea typeface="仿宋_GB2312"/>
                          <a:cs typeface=""/>
                        </a:defRPr>
                      </a:lvl3pPr>
                      <a:lvl4pPr marL="1371600" algn="l" defTabSz="914400" rtl="0" eaLnBrk="1" latinLnBrk="0" hangingPunct="1">
                        <a:defRPr sz="1800" kern="1200">
                          <a:solidFill>
                            <a:schemeClr val="dk1"/>
                          </a:solidFill>
                          <a:latin typeface="Calibri"/>
                          <a:ea typeface="仿宋_GB2312"/>
                          <a:cs typeface=""/>
                        </a:defRPr>
                      </a:lvl4pPr>
                      <a:lvl5pPr marL="1828800" algn="l" defTabSz="914400" rtl="0" eaLnBrk="1" latinLnBrk="0" hangingPunct="1">
                        <a:defRPr sz="1800" kern="1200">
                          <a:solidFill>
                            <a:schemeClr val="dk1"/>
                          </a:solidFill>
                          <a:latin typeface="Calibri"/>
                          <a:ea typeface="仿宋_GB2312"/>
                          <a:cs typeface=""/>
                        </a:defRPr>
                      </a:lvl5pPr>
                      <a:lvl6pPr marL="2286000" algn="l" defTabSz="914400" rtl="0" eaLnBrk="1" latinLnBrk="0" hangingPunct="1">
                        <a:defRPr sz="1800" kern="1200">
                          <a:solidFill>
                            <a:schemeClr val="dk1"/>
                          </a:solidFill>
                          <a:latin typeface="Calibri"/>
                          <a:ea typeface="仿宋_GB2312"/>
                          <a:cs typeface=""/>
                        </a:defRPr>
                      </a:lvl6pPr>
                      <a:lvl7pPr marL="2743200" algn="l" defTabSz="914400" rtl="0" eaLnBrk="1" latinLnBrk="0" hangingPunct="1">
                        <a:defRPr sz="1800" kern="1200">
                          <a:solidFill>
                            <a:schemeClr val="dk1"/>
                          </a:solidFill>
                          <a:latin typeface="Calibri"/>
                          <a:ea typeface="仿宋_GB2312"/>
                          <a:cs typeface=""/>
                        </a:defRPr>
                      </a:lvl7pPr>
                      <a:lvl8pPr marL="3200400" algn="l" defTabSz="914400" rtl="0" eaLnBrk="1" latinLnBrk="0" hangingPunct="1">
                        <a:defRPr sz="1800" kern="1200">
                          <a:solidFill>
                            <a:schemeClr val="dk1"/>
                          </a:solidFill>
                          <a:latin typeface="Calibri"/>
                          <a:ea typeface="仿宋_GB2312"/>
                          <a:cs typeface=""/>
                        </a:defRPr>
                      </a:lvl8pPr>
                      <a:lvl9pPr marL="3657600" algn="l" defTabSz="914400" rtl="0" eaLnBrk="1" latinLnBrk="0" hangingPunct="1">
                        <a:defRPr sz="1800" kern="1200">
                          <a:solidFill>
                            <a:schemeClr val="dk1"/>
                          </a:solidFill>
                          <a:latin typeface="Calibri"/>
                          <a:ea typeface="仿宋_GB2312"/>
                          <a:cs typeface=""/>
                        </a:defRPr>
                      </a:lvl9p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56.75%</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仿宋_GB2312"/>
                          <a:cs typeface=""/>
                        </a:defRPr>
                      </a:lvl1pPr>
                      <a:lvl2pPr marL="457200" algn="l" defTabSz="914400" rtl="0" eaLnBrk="1" latinLnBrk="0" hangingPunct="1">
                        <a:defRPr sz="1800" kern="1200">
                          <a:solidFill>
                            <a:schemeClr val="dk1"/>
                          </a:solidFill>
                          <a:latin typeface="Calibri"/>
                          <a:ea typeface="仿宋_GB2312"/>
                          <a:cs typeface=""/>
                        </a:defRPr>
                      </a:lvl2pPr>
                      <a:lvl3pPr marL="914400" algn="l" defTabSz="914400" rtl="0" eaLnBrk="1" latinLnBrk="0" hangingPunct="1">
                        <a:defRPr sz="1800" kern="1200">
                          <a:solidFill>
                            <a:schemeClr val="dk1"/>
                          </a:solidFill>
                          <a:latin typeface="Calibri"/>
                          <a:ea typeface="仿宋_GB2312"/>
                          <a:cs typeface=""/>
                        </a:defRPr>
                      </a:lvl3pPr>
                      <a:lvl4pPr marL="1371600" algn="l" defTabSz="914400" rtl="0" eaLnBrk="1" latinLnBrk="0" hangingPunct="1">
                        <a:defRPr sz="1800" kern="1200">
                          <a:solidFill>
                            <a:schemeClr val="dk1"/>
                          </a:solidFill>
                          <a:latin typeface="Calibri"/>
                          <a:ea typeface="仿宋_GB2312"/>
                          <a:cs typeface=""/>
                        </a:defRPr>
                      </a:lvl4pPr>
                      <a:lvl5pPr marL="1828800" algn="l" defTabSz="914400" rtl="0" eaLnBrk="1" latinLnBrk="0" hangingPunct="1">
                        <a:defRPr sz="1800" kern="1200">
                          <a:solidFill>
                            <a:schemeClr val="dk1"/>
                          </a:solidFill>
                          <a:latin typeface="Calibri"/>
                          <a:ea typeface="仿宋_GB2312"/>
                          <a:cs typeface=""/>
                        </a:defRPr>
                      </a:lvl5pPr>
                      <a:lvl6pPr marL="2286000" algn="l" defTabSz="914400" rtl="0" eaLnBrk="1" latinLnBrk="0" hangingPunct="1">
                        <a:defRPr sz="1800" kern="1200">
                          <a:solidFill>
                            <a:schemeClr val="dk1"/>
                          </a:solidFill>
                          <a:latin typeface="Calibri"/>
                          <a:ea typeface="仿宋_GB2312"/>
                          <a:cs typeface=""/>
                        </a:defRPr>
                      </a:lvl6pPr>
                      <a:lvl7pPr marL="2743200" algn="l" defTabSz="914400" rtl="0" eaLnBrk="1" latinLnBrk="0" hangingPunct="1">
                        <a:defRPr sz="1800" kern="1200">
                          <a:solidFill>
                            <a:schemeClr val="dk1"/>
                          </a:solidFill>
                          <a:latin typeface="Calibri"/>
                          <a:ea typeface="仿宋_GB2312"/>
                          <a:cs typeface=""/>
                        </a:defRPr>
                      </a:lvl7pPr>
                      <a:lvl8pPr marL="3200400" algn="l" defTabSz="914400" rtl="0" eaLnBrk="1" latinLnBrk="0" hangingPunct="1">
                        <a:defRPr sz="1800" kern="1200">
                          <a:solidFill>
                            <a:schemeClr val="dk1"/>
                          </a:solidFill>
                          <a:latin typeface="Calibri"/>
                          <a:ea typeface="仿宋_GB2312"/>
                          <a:cs typeface=""/>
                        </a:defRPr>
                      </a:lvl8pPr>
                      <a:lvl9pPr marL="3657600" algn="l" defTabSz="914400" rtl="0" eaLnBrk="1" latinLnBrk="0" hangingPunct="1">
                        <a:defRPr sz="1800" kern="1200">
                          <a:solidFill>
                            <a:schemeClr val="dk1"/>
                          </a:solidFill>
                          <a:latin typeface="Calibri"/>
                          <a:ea typeface="仿宋_GB2312"/>
                          <a:cs typeface=""/>
                        </a:defRPr>
                      </a:lvl9p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26.26%</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仿宋_GB2312"/>
                          <a:cs typeface=""/>
                        </a:defRPr>
                      </a:lvl1pPr>
                      <a:lvl2pPr marL="457200" algn="l" defTabSz="914400" rtl="0" eaLnBrk="1" latinLnBrk="0" hangingPunct="1">
                        <a:defRPr sz="1800" kern="1200">
                          <a:solidFill>
                            <a:schemeClr val="dk1"/>
                          </a:solidFill>
                          <a:latin typeface="Calibri"/>
                          <a:ea typeface="仿宋_GB2312"/>
                          <a:cs typeface=""/>
                        </a:defRPr>
                      </a:lvl2pPr>
                      <a:lvl3pPr marL="914400" algn="l" defTabSz="914400" rtl="0" eaLnBrk="1" latinLnBrk="0" hangingPunct="1">
                        <a:defRPr sz="1800" kern="1200">
                          <a:solidFill>
                            <a:schemeClr val="dk1"/>
                          </a:solidFill>
                          <a:latin typeface="Calibri"/>
                          <a:ea typeface="仿宋_GB2312"/>
                          <a:cs typeface=""/>
                        </a:defRPr>
                      </a:lvl3pPr>
                      <a:lvl4pPr marL="1371600" algn="l" defTabSz="914400" rtl="0" eaLnBrk="1" latinLnBrk="0" hangingPunct="1">
                        <a:defRPr sz="1800" kern="1200">
                          <a:solidFill>
                            <a:schemeClr val="dk1"/>
                          </a:solidFill>
                          <a:latin typeface="Calibri"/>
                          <a:ea typeface="仿宋_GB2312"/>
                          <a:cs typeface=""/>
                        </a:defRPr>
                      </a:lvl4pPr>
                      <a:lvl5pPr marL="1828800" algn="l" defTabSz="914400" rtl="0" eaLnBrk="1" latinLnBrk="0" hangingPunct="1">
                        <a:defRPr sz="1800" kern="1200">
                          <a:solidFill>
                            <a:schemeClr val="dk1"/>
                          </a:solidFill>
                          <a:latin typeface="Calibri"/>
                          <a:ea typeface="仿宋_GB2312"/>
                          <a:cs typeface=""/>
                        </a:defRPr>
                      </a:lvl5pPr>
                      <a:lvl6pPr marL="2286000" algn="l" defTabSz="914400" rtl="0" eaLnBrk="1" latinLnBrk="0" hangingPunct="1">
                        <a:defRPr sz="1800" kern="1200">
                          <a:solidFill>
                            <a:schemeClr val="dk1"/>
                          </a:solidFill>
                          <a:latin typeface="Calibri"/>
                          <a:ea typeface="仿宋_GB2312"/>
                          <a:cs typeface=""/>
                        </a:defRPr>
                      </a:lvl6pPr>
                      <a:lvl7pPr marL="2743200" algn="l" defTabSz="914400" rtl="0" eaLnBrk="1" latinLnBrk="0" hangingPunct="1">
                        <a:defRPr sz="1800" kern="1200">
                          <a:solidFill>
                            <a:schemeClr val="dk1"/>
                          </a:solidFill>
                          <a:latin typeface="Calibri"/>
                          <a:ea typeface="仿宋_GB2312"/>
                          <a:cs typeface=""/>
                        </a:defRPr>
                      </a:lvl7pPr>
                      <a:lvl8pPr marL="3200400" algn="l" defTabSz="914400" rtl="0" eaLnBrk="1" latinLnBrk="0" hangingPunct="1">
                        <a:defRPr sz="1800" kern="1200">
                          <a:solidFill>
                            <a:schemeClr val="dk1"/>
                          </a:solidFill>
                          <a:latin typeface="Calibri"/>
                          <a:ea typeface="仿宋_GB2312"/>
                          <a:cs typeface=""/>
                        </a:defRPr>
                      </a:lvl8pPr>
                      <a:lvl9pPr marL="3657600" algn="l" defTabSz="914400" rtl="0" eaLnBrk="1" latinLnBrk="0" hangingPunct="1">
                        <a:defRPr sz="1800" kern="1200">
                          <a:solidFill>
                            <a:schemeClr val="dk1"/>
                          </a:solidFill>
                          <a:latin typeface="Calibri"/>
                          <a:ea typeface="仿宋_GB2312"/>
                          <a:cs typeface=""/>
                        </a:defRPr>
                      </a:lvl9p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83.01%</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仿宋_GB2312"/>
                          <a:cs typeface=""/>
                        </a:defRPr>
                      </a:lvl1pPr>
                      <a:lvl2pPr marL="457200" algn="l" defTabSz="914400" rtl="0" eaLnBrk="1" latinLnBrk="0" hangingPunct="1">
                        <a:defRPr sz="1800" kern="1200">
                          <a:solidFill>
                            <a:schemeClr val="dk1"/>
                          </a:solidFill>
                          <a:latin typeface="Calibri"/>
                          <a:ea typeface="仿宋_GB2312"/>
                          <a:cs typeface=""/>
                        </a:defRPr>
                      </a:lvl2pPr>
                      <a:lvl3pPr marL="914400" algn="l" defTabSz="914400" rtl="0" eaLnBrk="1" latinLnBrk="0" hangingPunct="1">
                        <a:defRPr sz="1800" kern="1200">
                          <a:solidFill>
                            <a:schemeClr val="dk1"/>
                          </a:solidFill>
                          <a:latin typeface="Calibri"/>
                          <a:ea typeface="仿宋_GB2312"/>
                          <a:cs typeface=""/>
                        </a:defRPr>
                      </a:lvl3pPr>
                      <a:lvl4pPr marL="1371600" algn="l" defTabSz="914400" rtl="0" eaLnBrk="1" latinLnBrk="0" hangingPunct="1">
                        <a:defRPr sz="1800" kern="1200">
                          <a:solidFill>
                            <a:schemeClr val="dk1"/>
                          </a:solidFill>
                          <a:latin typeface="Calibri"/>
                          <a:ea typeface="仿宋_GB2312"/>
                          <a:cs typeface=""/>
                        </a:defRPr>
                      </a:lvl4pPr>
                      <a:lvl5pPr marL="1828800" algn="l" defTabSz="914400" rtl="0" eaLnBrk="1" latinLnBrk="0" hangingPunct="1">
                        <a:defRPr sz="1800" kern="1200">
                          <a:solidFill>
                            <a:schemeClr val="dk1"/>
                          </a:solidFill>
                          <a:latin typeface="Calibri"/>
                          <a:ea typeface="仿宋_GB2312"/>
                          <a:cs typeface=""/>
                        </a:defRPr>
                      </a:lvl5pPr>
                      <a:lvl6pPr marL="2286000" algn="l" defTabSz="914400" rtl="0" eaLnBrk="1" latinLnBrk="0" hangingPunct="1">
                        <a:defRPr sz="1800" kern="1200">
                          <a:solidFill>
                            <a:schemeClr val="dk1"/>
                          </a:solidFill>
                          <a:latin typeface="Calibri"/>
                          <a:ea typeface="仿宋_GB2312"/>
                          <a:cs typeface=""/>
                        </a:defRPr>
                      </a:lvl6pPr>
                      <a:lvl7pPr marL="2743200" algn="l" defTabSz="914400" rtl="0" eaLnBrk="1" latinLnBrk="0" hangingPunct="1">
                        <a:defRPr sz="1800" kern="1200">
                          <a:solidFill>
                            <a:schemeClr val="dk1"/>
                          </a:solidFill>
                          <a:latin typeface="Calibri"/>
                          <a:ea typeface="仿宋_GB2312"/>
                          <a:cs typeface=""/>
                        </a:defRPr>
                      </a:lvl7pPr>
                      <a:lvl8pPr marL="3200400" algn="l" defTabSz="914400" rtl="0" eaLnBrk="1" latinLnBrk="0" hangingPunct="1">
                        <a:defRPr sz="1800" kern="1200">
                          <a:solidFill>
                            <a:schemeClr val="dk1"/>
                          </a:solidFill>
                          <a:latin typeface="Calibri"/>
                          <a:ea typeface="仿宋_GB2312"/>
                          <a:cs typeface=""/>
                        </a:defRPr>
                      </a:lvl8pPr>
                      <a:lvl9pPr marL="3657600" algn="l" defTabSz="914400" rtl="0" eaLnBrk="1" latinLnBrk="0" hangingPunct="1">
                        <a:defRPr sz="1800" kern="1200">
                          <a:solidFill>
                            <a:schemeClr val="dk1"/>
                          </a:solidFill>
                          <a:latin typeface="Calibri"/>
                          <a:ea typeface="仿宋_GB2312"/>
                          <a:cs typeface=""/>
                        </a:defRPr>
                      </a:lvl9p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3.97%</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仿宋_GB2312"/>
                          <a:cs typeface=""/>
                        </a:defRPr>
                      </a:lvl1pPr>
                      <a:lvl2pPr marL="457200" algn="l" defTabSz="914400" rtl="0" eaLnBrk="1" latinLnBrk="0" hangingPunct="1">
                        <a:defRPr sz="1800" kern="1200">
                          <a:solidFill>
                            <a:schemeClr val="dk1"/>
                          </a:solidFill>
                          <a:latin typeface="Calibri"/>
                          <a:ea typeface="仿宋_GB2312"/>
                          <a:cs typeface=""/>
                        </a:defRPr>
                      </a:lvl2pPr>
                      <a:lvl3pPr marL="914400" algn="l" defTabSz="914400" rtl="0" eaLnBrk="1" latinLnBrk="0" hangingPunct="1">
                        <a:defRPr sz="1800" kern="1200">
                          <a:solidFill>
                            <a:schemeClr val="dk1"/>
                          </a:solidFill>
                          <a:latin typeface="Calibri"/>
                          <a:ea typeface="仿宋_GB2312"/>
                          <a:cs typeface=""/>
                        </a:defRPr>
                      </a:lvl3pPr>
                      <a:lvl4pPr marL="1371600" algn="l" defTabSz="914400" rtl="0" eaLnBrk="1" latinLnBrk="0" hangingPunct="1">
                        <a:defRPr sz="1800" kern="1200">
                          <a:solidFill>
                            <a:schemeClr val="dk1"/>
                          </a:solidFill>
                          <a:latin typeface="Calibri"/>
                          <a:ea typeface="仿宋_GB2312"/>
                          <a:cs typeface=""/>
                        </a:defRPr>
                      </a:lvl4pPr>
                      <a:lvl5pPr marL="1828800" algn="l" defTabSz="914400" rtl="0" eaLnBrk="1" latinLnBrk="0" hangingPunct="1">
                        <a:defRPr sz="1800" kern="1200">
                          <a:solidFill>
                            <a:schemeClr val="dk1"/>
                          </a:solidFill>
                          <a:latin typeface="Calibri"/>
                          <a:ea typeface="仿宋_GB2312"/>
                          <a:cs typeface=""/>
                        </a:defRPr>
                      </a:lvl5pPr>
                      <a:lvl6pPr marL="2286000" algn="l" defTabSz="914400" rtl="0" eaLnBrk="1" latinLnBrk="0" hangingPunct="1">
                        <a:defRPr sz="1800" kern="1200">
                          <a:solidFill>
                            <a:schemeClr val="dk1"/>
                          </a:solidFill>
                          <a:latin typeface="Calibri"/>
                          <a:ea typeface="仿宋_GB2312"/>
                          <a:cs typeface=""/>
                        </a:defRPr>
                      </a:lvl6pPr>
                      <a:lvl7pPr marL="2743200" algn="l" defTabSz="914400" rtl="0" eaLnBrk="1" latinLnBrk="0" hangingPunct="1">
                        <a:defRPr sz="1800" kern="1200">
                          <a:solidFill>
                            <a:schemeClr val="dk1"/>
                          </a:solidFill>
                          <a:latin typeface="Calibri"/>
                          <a:ea typeface="仿宋_GB2312"/>
                          <a:cs typeface=""/>
                        </a:defRPr>
                      </a:lvl7pPr>
                      <a:lvl8pPr marL="3200400" algn="l" defTabSz="914400" rtl="0" eaLnBrk="1" latinLnBrk="0" hangingPunct="1">
                        <a:defRPr sz="1800" kern="1200">
                          <a:solidFill>
                            <a:schemeClr val="dk1"/>
                          </a:solidFill>
                          <a:latin typeface="Calibri"/>
                          <a:ea typeface="仿宋_GB2312"/>
                          <a:cs typeface=""/>
                        </a:defRPr>
                      </a:lvl8pPr>
                      <a:lvl9pPr marL="3657600" algn="l" defTabSz="914400" rtl="0" eaLnBrk="1" latinLnBrk="0" hangingPunct="1">
                        <a:defRPr sz="1800" kern="1200">
                          <a:solidFill>
                            <a:schemeClr val="dk1"/>
                          </a:solidFill>
                          <a:latin typeface="Calibri"/>
                          <a:ea typeface="仿宋_GB2312"/>
                          <a:cs typeface=""/>
                        </a:defRPr>
                      </a:lvl9p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4.76%</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仿宋_GB2312"/>
                          <a:cs typeface=""/>
                        </a:defRPr>
                      </a:lvl1pPr>
                      <a:lvl2pPr marL="457200" algn="l" defTabSz="914400" rtl="0" eaLnBrk="1" latinLnBrk="0" hangingPunct="1">
                        <a:defRPr sz="1800" kern="1200">
                          <a:solidFill>
                            <a:schemeClr val="dk1"/>
                          </a:solidFill>
                          <a:latin typeface="Calibri"/>
                          <a:ea typeface="仿宋_GB2312"/>
                          <a:cs typeface=""/>
                        </a:defRPr>
                      </a:lvl2pPr>
                      <a:lvl3pPr marL="914400" algn="l" defTabSz="914400" rtl="0" eaLnBrk="1" latinLnBrk="0" hangingPunct="1">
                        <a:defRPr sz="1800" kern="1200">
                          <a:solidFill>
                            <a:schemeClr val="dk1"/>
                          </a:solidFill>
                          <a:latin typeface="Calibri"/>
                          <a:ea typeface="仿宋_GB2312"/>
                          <a:cs typeface=""/>
                        </a:defRPr>
                      </a:lvl3pPr>
                      <a:lvl4pPr marL="1371600" algn="l" defTabSz="914400" rtl="0" eaLnBrk="1" latinLnBrk="0" hangingPunct="1">
                        <a:defRPr sz="1800" kern="1200">
                          <a:solidFill>
                            <a:schemeClr val="dk1"/>
                          </a:solidFill>
                          <a:latin typeface="Calibri"/>
                          <a:ea typeface="仿宋_GB2312"/>
                          <a:cs typeface=""/>
                        </a:defRPr>
                      </a:lvl4pPr>
                      <a:lvl5pPr marL="1828800" algn="l" defTabSz="914400" rtl="0" eaLnBrk="1" latinLnBrk="0" hangingPunct="1">
                        <a:defRPr sz="1800" kern="1200">
                          <a:solidFill>
                            <a:schemeClr val="dk1"/>
                          </a:solidFill>
                          <a:latin typeface="Calibri"/>
                          <a:ea typeface="仿宋_GB2312"/>
                          <a:cs typeface=""/>
                        </a:defRPr>
                      </a:lvl5pPr>
                      <a:lvl6pPr marL="2286000" algn="l" defTabSz="914400" rtl="0" eaLnBrk="1" latinLnBrk="0" hangingPunct="1">
                        <a:defRPr sz="1800" kern="1200">
                          <a:solidFill>
                            <a:schemeClr val="dk1"/>
                          </a:solidFill>
                          <a:latin typeface="Calibri"/>
                          <a:ea typeface="仿宋_GB2312"/>
                          <a:cs typeface=""/>
                        </a:defRPr>
                      </a:lvl6pPr>
                      <a:lvl7pPr marL="2743200" algn="l" defTabSz="914400" rtl="0" eaLnBrk="1" latinLnBrk="0" hangingPunct="1">
                        <a:defRPr sz="1800" kern="1200">
                          <a:solidFill>
                            <a:schemeClr val="dk1"/>
                          </a:solidFill>
                          <a:latin typeface="Calibri"/>
                          <a:ea typeface="仿宋_GB2312"/>
                          <a:cs typeface=""/>
                        </a:defRPr>
                      </a:lvl7pPr>
                      <a:lvl8pPr marL="3200400" algn="l" defTabSz="914400" rtl="0" eaLnBrk="1" latinLnBrk="0" hangingPunct="1">
                        <a:defRPr sz="1800" kern="1200">
                          <a:solidFill>
                            <a:schemeClr val="dk1"/>
                          </a:solidFill>
                          <a:latin typeface="Calibri"/>
                          <a:ea typeface="仿宋_GB2312"/>
                          <a:cs typeface=""/>
                        </a:defRPr>
                      </a:lvl8pPr>
                      <a:lvl9pPr marL="3657600" algn="l" defTabSz="914400" rtl="0" eaLnBrk="1" latinLnBrk="0" hangingPunct="1">
                        <a:defRPr sz="1800" kern="1200">
                          <a:solidFill>
                            <a:schemeClr val="dk1"/>
                          </a:solidFill>
                          <a:latin typeface="Calibri"/>
                          <a:ea typeface="仿宋_GB2312"/>
                          <a:cs typeface=""/>
                        </a:defRPr>
                      </a:lvl9p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7.98%</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仿宋_GB2312"/>
                          <a:cs typeface=""/>
                        </a:defRPr>
                      </a:lvl1pPr>
                      <a:lvl2pPr marL="457200" algn="l" defTabSz="914400" rtl="0" eaLnBrk="1" latinLnBrk="0" hangingPunct="1">
                        <a:defRPr sz="1800" kern="1200">
                          <a:solidFill>
                            <a:schemeClr val="dk1"/>
                          </a:solidFill>
                          <a:latin typeface="Calibri"/>
                          <a:ea typeface="仿宋_GB2312"/>
                          <a:cs typeface=""/>
                        </a:defRPr>
                      </a:lvl2pPr>
                      <a:lvl3pPr marL="914400" algn="l" defTabSz="914400" rtl="0" eaLnBrk="1" latinLnBrk="0" hangingPunct="1">
                        <a:defRPr sz="1800" kern="1200">
                          <a:solidFill>
                            <a:schemeClr val="dk1"/>
                          </a:solidFill>
                          <a:latin typeface="Calibri"/>
                          <a:ea typeface="仿宋_GB2312"/>
                          <a:cs typeface=""/>
                        </a:defRPr>
                      </a:lvl3pPr>
                      <a:lvl4pPr marL="1371600" algn="l" defTabSz="914400" rtl="0" eaLnBrk="1" latinLnBrk="0" hangingPunct="1">
                        <a:defRPr sz="1800" kern="1200">
                          <a:solidFill>
                            <a:schemeClr val="dk1"/>
                          </a:solidFill>
                          <a:latin typeface="Calibri"/>
                          <a:ea typeface="仿宋_GB2312"/>
                          <a:cs typeface=""/>
                        </a:defRPr>
                      </a:lvl4pPr>
                      <a:lvl5pPr marL="1828800" algn="l" defTabSz="914400" rtl="0" eaLnBrk="1" latinLnBrk="0" hangingPunct="1">
                        <a:defRPr sz="1800" kern="1200">
                          <a:solidFill>
                            <a:schemeClr val="dk1"/>
                          </a:solidFill>
                          <a:latin typeface="Calibri"/>
                          <a:ea typeface="仿宋_GB2312"/>
                          <a:cs typeface=""/>
                        </a:defRPr>
                      </a:lvl5pPr>
                      <a:lvl6pPr marL="2286000" algn="l" defTabSz="914400" rtl="0" eaLnBrk="1" latinLnBrk="0" hangingPunct="1">
                        <a:defRPr sz="1800" kern="1200">
                          <a:solidFill>
                            <a:schemeClr val="dk1"/>
                          </a:solidFill>
                          <a:latin typeface="Calibri"/>
                          <a:ea typeface="仿宋_GB2312"/>
                          <a:cs typeface=""/>
                        </a:defRPr>
                      </a:lvl6pPr>
                      <a:lvl7pPr marL="2743200" algn="l" defTabSz="914400" rtl="0" eaLnBrk="1" latinLnBrk="0" hangingPunct="1">
                        <a:defRPr sz="1800" kern="1200">
                          <a:solidFill>
                            <a:schemeClr val="dk1"/>
                          </a:solidFill>
                          <a:latin typeface="Calibri"/>
                          <a:ea typeface="仿宋_GB2312"/>
                          <a:cs typeface=""/>
                        </a:defRPr>
                      </a:lvl7pPr>
                      <a:lvl8pPr marL="3200400" algn="l" defTabSz="914400" rtl="0" eaLnBrk="1" latinLnBrk="0" hangingPunct="1">
                        <a:defRPr sz="1800" kern="1200">
                          <a:solidFill>
                            <a:schemeClr val="dk1"/>
                          </a:solidFill>
                          <a:latin typeface="Calibri"/>
                          <a:ea typeface="仿宋_GB2312"/>
                          <a:cs typeface=""/>
                        </a:defRPr>
                      </a:lvl8pPr>
                      <a:lvl9pPr marL="3657600" algn="l" defTabSz="914400" rtl="0" eaLnBrk="1" latinLnBrk="0" hangingPunct="1">
                        <a:defRPr sz="1800" kern="1200">
                          <a:solidFill>
                            <a:schemeClr val="dk1"/>
                          </a:solidFill>
                          <a:latin typeface="Calibri"/>
                          <a:ea typeface="仿宋_GB2312"/>
                          <a:cs typeface=""/>
                        </a:defRPr>
                      </a:lvl9p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0.27%</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95416">
                <a:tc>
                  <a:txBody>
                    <a:bodyPr/>
                    <a:lstStyle/>
                    <a:p>
                      <a:pPr algn="ctr">
                        <a:spcBef>
                          <a:spcPts val="600"/>
                        </a:spcBef>
                        <a:spcAft>
                          <a:spcPts val="600"/>
                        </a:spcAft>
                      </a:pPr>
                      <a:r>
                        <a:rPr lang="en-US" altLang="zh-CN" sz="1600" b="1" dirty="0" smtClean="0">
                          <a:solidFill>
                            <a:srgbClr val="0000FF"/>
                          </a:solidFill>
                          <a:latin typeface="微软雅黑" panose="020B0503020204020204" pitchFamily="34" charset="-122"/>
                          <a:ea typeface="微软雅黑" panose="020B0503020204020204" pitchFamily="34" charset="-122"/>
                        </a:rPr>
                        <a:t>2015</a:t>
                      </a:r>
                      <a:endParaRPr lang="zh-CN" altLang="en-US" sz="1600" b="1"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60.91%</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6.04%</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66.95%</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8.29%</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4.67%</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19.96%</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altLang="zh-CN" sz="1600" b="1" dirty="0" smtClean="0">
                          <a:solidFill>
                            <a:schemeClr val="tx1"/>
                          </a:solidFill>
                          <a:latin typeface="微软雅黑" panose="020B0503020204020204" pitchFamily="34" charset="-122"/>
                          <a:ea typeface="微软雅黑" panose="020B0503020204020204" pitchFamily="34" charset="-122"/>
                        </a:rPr>
                        <a:t>0.15%</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2135">
                <a:tc>
                  <a:txBody>
                    <a:bodyPr/>
                    <a:lstStyle/>
                    <a:p>
                      <a:pPr algn="ctr">
                        <a:spcBef>
                          <a:spcPts val="600"/>
                        </a:spcBef>
                        <a:spcAft>
                          <a:spcPts val="600"/>
                        </a:spcAft>
                      </a:pPr>
                      <a:r>
                        <a:rPr lang="en-US" altLang="zh-CN" sz="1600" b="1" dirty="0" smtClean="0">
                          <a:solidFill>
                            <a:srgbClr val="0000FF"/>
                          </a:solidFill>
                          <a:latin typeface="微软雅黑" panose="020B0503020204020204" pitchFamily="34" charset="-122"/>
                          <a:ea typeface="微软雅黑" panose="020B0503020204020204" pitchFamily="34" charset="-122"/>
                        </a:rPr>
                        <a:t>2016</a:t>
                      </a:r>
                      <a:endParaRPr lang="zh-CN" altLang="en-US" sz="1600" b="1" dirty="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spcBef>
                          <a:spcPts val="600"/>
                        </a:spcBef>
                        <a:spcAft>
                          <a:spcPts val="600"/>
                        </a:spcAft>
                      </a:pPr>
                      <a:r>
                        <a:rPr lang="en-US" sz="1600" b="1" kern="1200" dirty="0">
                          <a:solidFill>
                            <a:schemeClr val="tx1"/>
                          </a:solidFill>
                          <a:latin typeface="微软雅黑" panose="020B0503020204020204" pitchFamily="34" charset="-122"/>
                          <a:ea typeface="微软雅黑" panose="020B0503020204020204" pitchFamily="34" charset="-122"/>
                          <a:cs typeface="+mn-cs"/>
                        </a:rPr>
                        <a:t>66.28%</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sz="1600" b="1" kern="1200" dirty="0">
                          <a:solidFill>
                            <a:schemeClr val="tx1"/>
                          </a:solidFill>
                          <a:latin typeface="微软雅黑" panose="020B0503020204020204" pitchFamily="34" charset="-122"/>
                          <a:ea typeface="微软雅黑" panose="020B0503020204020204" pitchFamily="34" charset="-122"/>
                          <a:cs typeface="+mn-cs"/>
                        </a:rPr>
                        <a:t>6.94%</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sz="1600" b="1" kern="1200" dirty="0">
                          <a:solidFill>
                            <a:schemeClr val="tx1"/>
                          </a:solidFill>
                          <a:latin typeface="微软雅黑" panose="020B0503020204020204" pitchFamily="34" charset="-122"/>
                          <a:ea typeface="微软雅黑" panose="020B0503020204020204" pitchFamily="34" charset="-122"/>
                          <a:cs typeface="+mn-cs"/>
                        </a:rPr>
                        <a:t>73.22%</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sz="1600" b="1" kern="1200" dirty="0">
                          <a:solidFill>
                            <a:schemeClr val="tx1"/>
                          </a:solidFill>
                          <a:latin typeface="微软雅黑" panose="020B0503020204020204" pitchFamily="34" charset="-122"/>
                          <a:ea typeface="微软雅黑" panose="020B0503020204020204" pitchFamily="34" charset="-122"/>
                          <a:cs typeface="+mn-cs"/>
                        </a:rPr>
                        <a:t>3.55%</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sz="1600" b="1" kern="1200" dirty="0">
                          <a:solidFill>
                            <a:schemeClr val="tx1"/>
                          </a:solidFill>
                          <a:latin typeface="微软雅黑" panose="020B0503020204020204" pitchFamily="34" charset="-122"/>
                          <a:ea typeface="微软雅黑" panose="020B0503020204020204" pitchFamily="34" charset="-122"/>
                          <a:cs typeface="+mn-cs"/>
                        </a:rPr>
                        <a:t>15.59%</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sz="1600" b="1" kern="1200" dirty="0">
                          <a:solidFill>
                            <a:schemeClr val="tx1"/>
                          </a:solidFill>
                          <a:latin typeface="微软雅黑" panose="020B0503020204020204" pitchFamily="34" charset="-122"/>
                          <a:ea typeface="微软雅黑" panose="020B0503020204020204" pitchFamily="34" charset="-122"/>
                          <a:cs typeface="+mn-cs"/>
                        </a:rPr>
                        <a:t>7.41%</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sz="1600" b="1" kern="1200" dirty="0">
                          <a:solidFill>
                            <a:schemeClr val="tx1"/>
                          </a:solidFill>
                          <a:latin typeface="微软雅黑" panose="020B0503020204020204" pitchFamily="34" charset="-122"/>
                          <a:ea typeface="微软雅黑" panose="020B0503020204020204" pitchFamily="34" charset="-122"/>
                          <a:cs typeface="+mn-cs"/>
                        </a:rPr>
                        <a:t>0.23%</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2135">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altLang="zh-CN" sz="1600" b="1" dirty="0" smtClean="0">
                          <a:solidFill>
                            <a:srgbClr val="0000FF"/>
                          </a:solidFill>
                          <a:latin typeface="微软雅黑" panose="020B0503020204020204" pitchFamily="34" charset="-122"/>
                          <a:ea typeface="微软雅黑" panose="020B0503020204020204" pitchFamily="34" charset="-122"/>
                        </a:rPr>
                        <a:t>2017</a:t>
                      </a:r>
                      <a:endParaRPr lang="zh-CN" altLang="en-US" sz="1600" b="1" dirty="0" smtClean="0">
                        <a:solidFill>
                          <a:srgbClr val="0000FF"/>
                        </a:solidFill>
                        <a:latin typeface="微软雅黑" panose="020B0503020204020204" pitchFamily="34" charset="-122"/>
                        <a:ea typeface="微软雅黑" panose="020B0503020204020204" pitchFamily="34" charset="-122"/>
                      </a:endParaRPr>
                    </a:p>
                  </a:txBody>
                  <a:tcPr marL="103709" marR="103709" marT="51854" marB="518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spcBef>
                          <a:spcPts val="600"/>
                        </a:spcBef>
                        <a:spcAft>
                          <a:spcPts val="600"/>
                        </a:spcAft>
                      </a:pPr>
                      <a:r>
                        <a:rPr lang="en-US" altLang="zh-CN" sz="1600" b="1" kern="1200" dirty="0" smtClean="0">
                          <a:solidFill>
                            <a:schemeClr val="tx1"/>
                          </a:solidFill>
                          <a:latin typeface="微软雅黑" panose="020B0503020204020204" pitchFamily="34" charset="-122"/>
                          <a:ea typeface="微软雅黑" panose="020B0503020204020204" pitchFamily="34" charset="-122"/>
                          <a:cs typeface="+mn-cs"/>
                        </a:rPr>
                        <a:t>74.70%</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altLang="zh-CN" sz="1600" b="1" kern="1200" dirty="0" smtClean="0">
                          <a:solidFill>
                            <a:schemeClr val="tx1"/>
                          </a:solidFill>
                          <a:latin typeface="微软雅黑" panose="020B0503020204020204" pitchFamily="34" charset="-122"/>
                          <a:ea typeface="微软雅黑" panose="020B0503020204020204" pitchFamily="34" charset="-122"/>
                          <a:cs typeface="+mn-cs"/>
                        </a:rPr>
                        <a:t>1.79%</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altLang="zh-CN" sz="1600" b="1" kern="1200" dirty="0" smtClean="0">
                          <a:solidFill>
                            <a:schemeClr val="tx1"/>
                          </a:solidFill>
                          <a:latin typeface="微软雅黑" panose="020B0503020204020204" pitchFamily="34" charset="-122"/>
                          <a:ea typeface="微软雅黑" panose="020B0503020204020204" pitchFamily="34" charset="-122"/>
                          <a:cs typeface="+mn-cs"/>
                        </a:rPr>
                        <a:t>76.49%</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altLang="zh-CN" sz="1600" b="1" kern="1200" dirty="0" smtClean="0">
                          <a:solidFill>
                            <a:schemeClr val="tx1"/>
                          </a:solidFill>
                          <a:latin typeface="微软雅黑" panose="020B0503020204020204" pitchFamily="34" charset="-122"/>
                          <a:ea typeface="微软雅黑" panose="020B0503020204020204" pitchFamily="34" charset="-122"/>
                          <a:cs typeface="+mn-cs"/>
                        </a:rPr>
                        <a:t>6.04%</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altLang="zh-CN" sz="1600" b="1" kern="1200" dirty="0" smtClean="0">
                          <a:solidFill>
                            <a:schemeClr val="tx1"/>
                          </a:solidFill>
                          <a:latin typeface="微软雅黑" panose="020B0503020204020204" pitchFamily="34" charset="-122"/>
                          <a:ea typeface="微软雅黑" panose="020B0503020204020204" pitchFamily="34" charset="-122"/>
                          <a:cs typeface="+mn-cs"/>
                        </a:rPr>
                        <a:t>12.02%</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altLang="zh-CN" sz="1600" b="1" kern="1200" dirty="0" smtClean="0">
                          <a:solidFill>
                            <a:schemeClr val="tx1"/>
                          </a:solidFill>
                          <a:latin typeface="微软雅黑" panose="020B0503020204020204" pitchFamily="34" charset="-122"/>
                          <a:ea typeface="微软雅黑" panose="020B0503020204020204" pitchFamily="34" charset="-122"/>
                          <a:cs typeface="+mn-cs"/>
                        </a:rPr>
                        <a:t>5.30%</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Bef>
                          <a:spcPts val="600"/>
                        </a:spcBef>
                        <a:spcAft>
                          <a:spcPts val="600"/>
                        </a:spcAft>
                      </a:pPr>
                      <a:r>
                        <a:rPr lang="en-US" altLang="zh-CN" sz="1600" b="1" kern="1200" dirty="0" smtClean="0">
                          <a:solidFill>
                            <a:schemeClr val="tx1"/>
                          </a:solidFill>
                          <a:latin typeface="微软雅黑" panose="020B0503020204020204" pitchFamily="34" charset="-122"/>
                          <a:ea typeface="微软雅黑" panose="020B0503020204020204" pitchFamily="34" charset="-122"/>
                          <a:cs typeface="+mn-cs"/>
                        </a:rPr>
                        <a:t>0.15%</a:t>
                      </a:r>
                      <a:endParaRPr lang="zh-CN" sz="16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6" name="图片 5"/>
          <p:cNvPicPr>
            <a:picLocks noChangeAspect="1"/>
          </p:cNvPicPr>
          <p:nvPr/>
        </p:nvPicPr>
        <p:blipFill>
          <a:blip r:embed="rId2"/>
          <a:stretch>
            <a:fillRect/>
          </a:stretch>
        </p:blipFill>
        <p:spPr>
          <a:xfrm>
            <a:off x="4709160" y="4417577"/>
            <a:ext cx="4434840" cy="2229740"/>
          </a:xfrm>
          <a:prstGeom prst="rect">
            <a:avLst/>
          </a:prstGeom>
        </p:spPr>
      </p:pic>
      <p:graphicFrame>
        <p:nvGraphicFramePr>
          <p:cNvPr id="7" name="图表 6"/>
          <p:cNvGraphicFramePr>
            <a:graphicFrameLocks/>
          </p:cNvGraphicFramePr>
          <p:nvPr>
            <p:extLst>
              <p:ext uri="{D42A27DB-BD31-4B8C-83A1-F6EECF244321}">
                <p14:modId xmlns:p14="http://schemas.microsoft.com/office/powerpoint/2010/main" val="3399248564"/>
              </p:ext>
            </p:extLst>
          </p:nvPr>
        </p:nvGraphicFramePr>
        <p:xfrm>
          <a:off x="0" y="4417577"/>
          <a:ext cx="4823460" cy="2229740"/>
        </p:xfrm>
        <a:graphic>
          <a:graphicData uri="http://schemas.openxmlformats.org/drawingml/2006/chart">
            <c:chart xmlns:c="http://schemas.openxmlformats.org/drawingml/2006/chart" xmlns:r="http://schemas.openxmlformats.org/officeDocument/2006/relationships" r:id="rId3"/>
          </a:graphicData>
        </a:graphic>
      </p:graphicFrame>
      <p:sp>
        <p:nvSpPr>
          <p:cNvPr id="8" name="文本框 7"/>
          <p:cNvSpPr txBox="1"/>
          <p:nvPr/>
        </p:nvSpPr>
        <p:spPr>
          <a:xfrm>
            <a:off x="3600450" y="6320790"/>
            <a:ext cx="989245" cy="307777"/>
          </a:xfrm>
          <a:prstGeom prst="rect">
            <a:avLst/>
          </a:prstGeom>
          <a:solidFill>
            <a:srgbClr val="FFFF00"/>
          </a:solidFill>
        </p:spPr>
        <p:txBody>
          <a:bodyPr wrap="none" rtlCol="0">
            <a:spAutoFit/>
          </a:bodyPr>
          <a:lstStyle/>
          <a:p>
            <a:r>
              <a:rPr lang="en-US" altLang="zh-CN" sz="1400" dirty="0" smtClean="0"/>
              <a:t>M. </a:t>
            </a:r>
            <a:r>
              <a:rPr lang="en-US" altLang="zh-CN" sz="1400" dirty="0" err="1" smtClean="0"/>
              <a:t>Sulliven</a:t>
            </a:r>
            <a:endParaRPr lang="zh-CN" altLang="en-US" sz="1400" dirty="0"/>
          </a:p>
        </p:txBody>
      </p:sp>
    </p:spTree>
    <p:extLst>
      <p:ext uri="{BB962C8B-B14F-4D97-AF65-F5344CB8AC3E}">
        <p14:creationId xmlns:p14="http://schemas.microsoft.com/office/powerpoint/2010/main" val="1492693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95299" y="1146629"/>
            <a:ext cx="8002533" cy="5190795"/>
          </a:xfrm>
        </p:spPr>
        <p:txBody>
          <a:bodyPr>
            <a:normAutofit/>
          </a:bodyPr>
          <a:lstStyle/>
          <a:p>
            <a:r>
              <a:rPr lang="en-US" altLang="zh-CN" dirty="0" smtClean="0"/>
              <a:t> Progress on ADS, HEPS-TF &amp; HEPS will be presented in other talks </a:t>
            </a:r>
          </a:p>
          <a:p>
            <a:endParaRPr lang="en-US" altLang="zh-CN" dirty="0"/>
          </a:p>
          <a:p>
            <a:r>
              <a:rPr lang="zh-CN" altLang="en-US" dirty="0"/>
              <a:t> </a:t>
            </a:r>
            <a:r>
              <a:rPr lang="en-US" altLang="zh-CN" dirty="0" smtClean="0"/>
              <a:t>Leading scientists of accelerator-based projects:</a:t>
            </a:r>
          </a:p>
          <a:p>
            <a:pPr lvl="1"/>
            <a:r>
              <a:rPr lang="en-US" altLang="zh-CN" dirty="0" smtClean="0"/>
              <a:t>BEPCII </a:t>
            </a:r>
            <a:r>
              <a:rPr lang="mr-IN" altLang="zh-CN" dirty="0" smtClean="0"/>
              <a:t>–</a:t>
            </a:r>
            <a:r>
              <a:rPr lang="en-US" altLang="zh-CN" dirty="0" smtClean="0"/>
              <a:t> </a:t>
            </a:r>
            <a:r>
              <a:rPr lang="en-US" altLang="zh-CN" dirty="0" err="1" smtClean="0"/>
              <a:t>Jianshe</a:t>
            </a:r>
            <a:r>
              <a:rPr lang="en-US" altLang="zh-CN" dirty="0" smtClean="0"/>
              <a:t> Cao, </a:t>
            </a:r>
          </a:p>
          <a:p>
            <a:pPr marL="457200" lvl="1" indent="0">
              <a:buNone/>
            </a:pPr>
            <a:r>
              <a:rPr lang="en-US" altLang="zh-CN" dirty="0"/>
              <a:t> </a:t>
            </a:r>
            <a:r>
              <a:rPr lang="en-US" altLang="zh-CN" dirty="0" smtClean="0"/>
              <a:t>                  </a:t>
            </a:r>
            <a:r>
              <a:rPr lang="en-US" altLang="zh-CN" dirty="0" err="1" smtClean="0"/>
              <a:t>Chenghui</a:t>
            </a:r>
            <a:r>
              <a:rPr lang="en-US" altLang="zh-CN" dirty="0" smtClean="0"/>
              <a:t> Yu, </a:t>
            </a:r>
          </a:p>
          <a:p>
            <a:pPr marL="457200" lvl="1" indent="0">
              <a:buNone/>
            </a:pPr>
            <a:r>
              <a:rPr lang="en-US" altLang="zh-CN" dirty="0"/>
              <a:t> </a:t>
            </a:r>
            <a:r>
              <a:rPr lang="en-US" altLang="zh-CN" dirty="0" smtClean="0"/>
              <a:t>                  Qing Qin</a:t>
            </a:r>
          </a:p>
          <a:p>
            <a:pPr lvl="1"/>
            <a:r>
              <a:rPr lang="en-US" altLang="zh-CN" dirty="0" smtClean="0"/>
              <a:t>ADS </a:t>
            </a:r>
            <a:r>
              <a:rPr lang="mr-IN" altLang="zh-CN" dirty="0" smtClean="0"/>
              <a:t>–</a:t>
            </a:r>
            <a:r>
              <a:rPr lang="en-US" altLang="zh-CN" dirty="0" smtClean="0"/>
              <a:t> </a:t>
            </a:r>
            <a:r>
              <a:rPr lang="en-US" altLang="zh-CN" dirty="0" err="1" smtClean="0"/>
              <a:t>Weimin</a:t>
            </a:r>
            <a:r>
              <a:rPr lang="en-US" altLang="zh-CN" dirty="0" smtClean="0"/>
              <a:t> Pan, </a:t>
            </a:r>
          </a:p>
          <a:p>
            <a:pPr marL="457200" lvl="1" indent="0">
              <a:buNone/>
            </a:pPr>
            <a:r>
              <a:rPr lang="en-US" altLang="zh-CN" dirty="0"/>
              <a:t> </a:t>
            </a:r>
            <a:r>
              <a:rPr lang="en-US" altLang="zh-CN" dirty="0" smtClean="0"/>
              <a:t>              </a:t>
            </a:r>
            <a:r>
              <a:rPr lang="en-US" altLang="zh-CN" dirty="0" err="1" smtClean="0"/>
              <a:t>Yunlong</a:t>
            </a:r>
            <a:r>
              <a:rPr lang="en-US" altLang="zh-CN" dirty="0" smtClean="0"/>
              <a:t> Chi, </a:t>
            </a:r>
          </a:p>
          <a:p>
            <a:pPr marL="457200" lvl="1" indent="0">
              <a:buNone/>
            </a:pPr>
            <a:r>
              <a:rPr lang="en-US" altLang="zh-CN" dirty="0"/>
              <a:t> </a:t>
            </a:r>
            <a:r>
              <a:rPr lang="en-US" altLang="zh-CN" dirty="0" smtClean="0"/>
              <a:t>              </a:t>
            </a:r>
            <a:r>
              <a:rPr lang="en-US" altLang="zh-CN" dirty="0" err="1" smtClean="0"/>
              <a:t>Jianshe</a:t>
            </a:r>
            <a:r>
              <a:rPr lang="en-US" altLang="zh-CN" dirty="0" smtClean="0"/>
              <a:t> Cao</a:t>
            </a:r>
          </a:p>
          <a:p>
            <a:pPr lvl="1"/>
            <a:endParaRPr lang="en-US" altLang="zh-CN" dirty="0"/>
          </a:p>
        </p:txBody>
      </p:sp>
      <p:sp>
        <p:nvSpPr>
          <p:cNvPr id="3" name="标题 2"/>
          <p:cNvSpPr>
            <a:spLocks noGrp="1"/>
          </p:cNvSpPr>
          <p:nvPr>
            <p:ph type="title"/>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4268075" y="3111499"/>
            <a:ext cx="858192" cy="1130301"/>
          </a:xfrm>
          <a:prstGeom prst="rect">
            <a:avLst/>
          </a:prstGeom>
        </p:spPr>
      </p:pic>
      <p:pic>
        <p:nvPicPr>
          <p:cNvPr id="5" name="图片 4"/>
          <p:cNvPicPr>
            <a:picLocks noChangeAspect="1"/>
          </p:cNvPicPr>
          <p:nvPr/>
        </p:nvPicPr>
        <p:blipFill>
          <a:blip r:embed="rId3"/>
          <a:stretch>
            <a:fillRect/>
          </a:stretch>
        </p:blipFill>
        <p:spPr>
          <a:xfrm>
            <a:off x="5334001" y="3111499"/>
            <a:ext cx="837260" cy="1130301"/>
          </a:xfrm>
          <a:prstGeom prst="rect">
            <a:avLst/>
          </a:prstGeom>
        </p:spPr>
      </p:pic>
      <p:pic>
        <p:nvPicPr>
          <p:cNvPr id="6" name="图片 5"/>
          <p:cNvPicPr>
            <a:picLocks noChangeAspect="1"/>
          </p:cNvPicPr>
          <p:nvPr/>
        </p:nvPicPr>
        <p:blipFill>
          <a:blip r:embed="rId4"/>
          <a:stretch>
            <a:fillRect/>
          </a:stretch>
        </p:blipFill>
        <p:spPr>
          <a:xfrm>
            <a:off x="6376832" y="3111499"/>
            <a:ext cx="891040" cy="1130301"/>
          </a:xfrm>
          <a:prstGeom prst="rect">
            <a:avLst/>
          </a:prstGeom>
        </p:spPr>
      </p:pic>
      <p:pic>
        <p:nvPicPr>
          <p:cNvPr id="7" name="图片 6"/>
          <p:cNvPicPr>
            <a:picLocks noChangeAspect="1"/>
          </p:cNvPicPr>
          <p:nvPr/>
        </p:nvPicPr>
        <p:blipFill>
          <a:blip r:embed="rId5"/>
          <a:stretch>
            <a:fillRect/>
          </a:stretch>
        </p:blipFill>
        <p:spPr>
          <a:xfrm>
            <a:off x="4268076" y="4389727"/>
            <a:ext cx="861534" cy="1071273"/>
          </a:xfrm>
          <a:prstGeom prst="rect">
            <a:avLst/>
          </a:prstGeom>
        </p:spPr>
      </p:pic>
      <p:pic>
        <p:nvPicPr>
          <p:cNvPr id="8" name="图片 7"/>
          <p:cNvPicPr>
            <a:picLocks noChangeAspect="1"/>
          </p:cNvPicPr>
          <p:nvPr/>
        </p:nvPicPr>
        <p:blipFill>
          <a:blip r:embed="rId6"/>
          <a:stretch>
            <a:fillRect/>
          </a:stretch>
        </p:blipFill>
        <p:spPr>
          <a:xfrm>
            <a:off x="5334001" y="4389727"/>
            <a:ext cx="837260" cy="1066111"/>
          </a:xfrm>
          <a:prstGeom prst="rect">
            <a:avLst/>
          </a:prstGeom>
        </p:spPr>
      </p:pic>
      <p:pic>
        <p:nvPicPr>
          <p:cNvPr id="9" name="图片 8"/>
          <p:cNvPicPr>
            <a:picLocks noChangeAspect="1"/>
          </p:cNvPicPr>
          <p:nvPr/>
        </p:nvPicPr>
        <p:blipFill>
          <a:blip r:embed="rId2"/>
          <a:stretch>
            <a:fillRect/>
          </a:stretch>
        </p:blipFill>
        <p:spPr>
          <a:xfrm>
            <a:off x="6375652" y="4357631"/>
            <a:ext cx="858192" cy="1130301"/>
          </a:xfrm>
          <a:prstGeom prst="rect">
            <a:avLst/>
          </a:prstGeom>
        </p:spPr>
      </p:pic>
    </p:spTree>
    <p:extLst>
      <p:ext uri="{BB962C8B-B14F-4D97-AF65-F5344CB8AC3E}">
        <p14:creationId xmlns:p14="http://schemas.microsoft.com/office/powerpoint/2010/main" val="3907651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lvl="1"/>
            <a:r>
              <a:rPr lang="en-US" altLang="zh-CN" dirty="0"/>
              <a:t>HEPS-TF/HEPS </a:t>
            </a:r>
            <a:r>
              <a:rPr lang="mr-IN" altLang="zh-CN" dirty="0"/>
              <a:t>–</a:t>
            </a:r>
            <a:r>
              <a:rPr lang="en-US" altLang="zh-CN" dirty="0"/>
              <a:t> Qing Qin, </a:t>
            </a:r>
            <a:endParaRPr lang="en-US" altLang="zh-CN" dirty="0" smtClean="0"/>
          </a:p>
          <a:p>
            <a:pPr marL="457200" lvl="1" indent="0">
              <a:buNone/>
            </a:pPr>
            <a:r>
              <a:rPr lang="en-US" altLang="zh-CN" dirty="0"/>
              <a:t> </a:t>
            </a:r>
            <a:r>
              <a:rPr lang="en-US" altLang="zh-CN" dirty="0" smtClean="0"/>
              <a:t>                                 Gang </a:t>
            </a:r>
            <a:r>
              <a:rPr lang="en-US" altLang="zh-CN" dirty="0"/>
              <a:t>Xu, </a:t>
            </a:r>
          </a:p>
          <a:p>
            <a:pPr marL="457200" lvl="1" indent="0">
              <a:buNone/>
            </a:pPr>
            <a:r>
              <a:rPr lang="en-US" altLang="zh-CN" dirty="0"/>
              <a:t>                                  </a:t>
            </a:r>
            <a:r>
              <a:rPr lang="en-US" altLang="zh-CN" dirty="0" err="1"/>
              <a:t>Jiuqing</a:t>
            </a:r>
            <a:r>
              <a:rPr lang="en-US" altLang="zh-CN" dirty="0"/>
              <a:t> Wang, </a:t>
            </a:r>
            <a:endParaRPr lang="en-US" altLang="zh-CN" dirty="0" smtClean="0"/>
          </a:p>
          <a:p>
            <a:pPr marL="457200" lvl="1" indent="0">
              <a:buNone/>
            </a:pPr>
            <a:r>
              <a:rPr lang="en-US" altLang="zh-CN" dirty="0"/>
              <a:t> </a:t>
            </a:r>
            <a:r>
              <a:rPr lang="en-US" altLang="zh-CN" dirty="0" smtClean="0"/>
              <a:t>                                 Ping </a:t>
            </a:r>
            <a:r>
              <a:rPr lang="en-US" altLang="zh-CN" dirty="0"/>
              <a:t>He, </a:t>
            </a:r>
            <a:endParaRPr lang="en-US" altLang="zh-CN" dirty="0" smtClean="0"/>
          </a:p>
          <a:p>
            <a:pPr marL="457200" lvl="1" indent="0">
              <a:buNone/>
            </a:pPr>
            <a:r>
              <a:rPr lang="en-US" altLang="zh-CN" dirty="0"/>
              <a:t> </a:t>
            </a:r>
            <a:r>
              <a:rPr lang="en-US" altLang="zh-CN" dirty="0" smtClean="0"/>
              <a:t>                                 Paul Chu,</a:t>
            </a:r>
          </a:p>
          <a:p>
            <a:pPr marL="457200" lvl="1" indent="0">
              <a:buNone/>
            </a:pPr>
            <a:r>
              <a:rPr lang="en-US" altLang="zh-CN" dirty="0"/>
              <a:t> </a:t>
            </a:r>
            <a:r>
              <a:rPr lang="en-US" altLang="zh-CN" dirty="0" smtClean="0"/>
              <a:t>                                 </a:t>
            </a:r>
            <a:r>
              <a:rPr lang="en-US" altLang="zh-CN" dirty="0" err="1" smtClean="0"/>
              <a:t>Jingyi</a:t>
            </a:r>
            <a:r>
              <a:rPr lang="en-US" altLang="zh-CN" dirty="0" smtClean="0"/>
              <a:t> Li</a:t>
            </a:r>
            <a:endParaRPr lang="en-US" altLang="zh-CN" dirty="0"/>
          </a:p>
          <a:p>
            <a:pPr lvl="1"/>
            <a:endParaRPr lang="en-US" altLang="zh-CN" dirty="0" smtClean="0"/>
          </a:p>
          <a:p>
            <a:pPr lvl="1"/>
            <a:r>
              <a:rPr lang="en-US" altLang="zh-CN" dirty="0" smtClean="0"/>
              <a:t>CEPC/</a:t>
            </a:r>
            <a:r>
              <a:rPr lang="en-US" altLang="zh-CN" dirty="0" err="1" smtClean="0"/>
              <a:t>SppC</a:t>
            </a:r>
            <a:r>
              <a:rPr lang="en-US" altLang="zh-CN" dirty="0" smtClean="0"/>
              <a:t> </a:t>
            </a:r>
            <a:r>
              <a:rPr lang="mr-IN" altLang="zh-CN" dirty="0"/>
              <a:t>–</a:t>
            </a:r>
            <a:r>
              <a:rPr lang="en-US" altLang="zh-CN" dirty="0"/>
              <a:t> </a:t>
            </a:r>
            <a:r>
              <a:rPr lang="en-US" altLang="zh-CN" dirty="0" err="1"/>
              <a:t>Jie</a:t>
            </a:r>
            <a:r>
              <a:rPr lang="en-US" altLang="zh-CN" dirty="0"/>
              <a:t> Gao, </a:t>
            </a:r>
            <a:endParaRPr lang="en-US" altLang="zh-CN" dirty="0" smtClean="0"/>
          </a:p>
          <a:p>
            <a:pPr marL="457200" lvl="1" indent="0">
              <a:buNone/>
            </a:pPr>
            <a:r>
              <a:rPr lang="en-US" altLang="zh-CN" dirty="0"/>
              <a:t> </a:t>
            </a:r>
            <a:r>
              <a:rPr lang="en-US" altLang="zh-CN" dirty="0" smtClean="0"/>
              <a:t>                           </a:t>
            </a:r>
            <a:r>
              <a:rPr lang="en-US" altLang="zh-CN" dirty="0" err="1" smtClean="0"/>
              <a:t>Jingyu</a:t>
            </a:r>
            <a:r>
              <a:rPr lang="en-US" altLang="zh-CN" dirty="0" smtClean="0"/>
              <a:t> </a:t>
            </a:r>
            <a:r>
              <a:rPr lang="en-US" altLang="zh-CN" dirty="0"/>
              <a:t>Tang, </a:t>
            </a:r>
            <a:endParaRPr lang="en-US" altLang="zh-CN" dirty="0" smtClean="0"/>
          </a:p>
          <a:p>
            <a:pPr marL="457200" lvl="1" indent="0">
              <a:buNone/>
            </a:pPr>
            <a:r>
              <a:rPr lang="en-US" altLang="zh-CN" dirty="0"/>
              <a:t> </a:t>
            </a:r>
            <a:r>
              <a:rPr lang="en-US" altLang="zh-CN" dirty="0" smtClean="0"/>
              <a:t>                           </a:t>
            </a:r>
            <a:r>
              <a:rPr lang="en-US" altLang="zh-CN" dirty="0" err="1" smtClean="0"/>
              <a:t>Chenghui</a:t>
            </a:r>
            <a:r>
              <a:rPr lang="en-US" altLang="zh-CN" dirty="0" smtClean="0"/>
              <a:t> </a:t>
            </a:r>
            <a:r>
              <a:rPr lang="en-US" altLang="zh-CN" dirty="0"/>
              <a:t>Yu, </a:t>
            </a:r>
            <a:endParaRPr lang="en-US" altLang="zh-CN" dirty="0" smtClean="0"/>
          </a:p>
          <a:p>
            <a:pPr marL="457200" lvl="1" indent="0">
              <a:buNone/>
            </a:pPr>
            <a:r>
              <a:rPr lang="en-US" altLang="zh-CN" dirty="0"/>
              <a:t> </a:t>
            </a:r>
            <a:r>
              <a:rPr lang="en-US" altLang="zh-CN" dirty="0" smtClean="0"/>
              <a:t>                           Yuan Zhang,</a:t>
            </a:r>
          </a:p>
          <a:p>
            <a:pPr marL="457200" lvl="1" indent="0">
              <a:buNone/>
            </a:pPr>
            <a:r>
              <a:rPr lang="en-US" altLang="zh-CN" dirty="0"/>
              <a:t> </a:t>
            </a:r>
            <a:r>
              <a:rPr lang="en-US" altLang="zh-CN" dirty="0" smtClean="0"/>
              <a:t>                           Qing </a:t>
            </a:r>
            <a:r>
              <a:rPr lang="en-US" altLang="zh-CN" dirty="0"/>
              <a:t>Qin</a:t>
            </a:r>
          </a:p>
          <a:p>
            <a:endParaRPr lang="zh-CN" altLang="en-US" dirty="0"/>
          </a:p>
        </p:txBody>
      </p:sp>
      <p:sp>
        <p:nvSpPr>
          <p:cNvPr id="3" name="标题 2"/>
          <p:cNvSpPr>
            <a:spLocks noGrp="1"/>
          </p:cNvSpPr>
          <p:nvPr>
            <p:ph type="title"/>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5348132" y="1128118"/>
            <a:ext cx="891040" cy="1130301"/>
          </a:xfrm>
          <a:prstGeom prst="rect">
            <a:avLst/>
          </a:prstGeom>
        </p:spPr>
      </p:pic>
      <p:pic>
        <p:nvPicPr>
          <p:cNvPr id="1026" name="Picture 2" descr="http://sourcedb.ihep.cas.cn/zw/zjrc/yjy/200907/P0201610095305812432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5" y="1128118"/>
            <a:ext cx="880753" cy="11303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urcedb.ihep.cas.cn/zw/zjrc/yjy/200907/P0200910142886096893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1480" y="1128118"/>
            <a:ext cx="820728" cy="11303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ourcedb.ihep.cas.cn/zw/zjrc/yjy/201610/P0201610093816382976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76" y="2430463"/>
            <a:ext cx="901302" cy="120173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6"/>
          <a:stretch>
            <a:fillRect/>
          </a:stretch>
        </p:blipFill>
        <p:spPr>
          <a:xfrm>
            <a:off x="6411167" y="2430463"/>
            <a:ext cx="883015" cy="1201737"/>
          </a:xfrm>
          <a:prstGeom prst="rect">
            <a:avLst/>
          </a:prstGeom>
        </p:spPr>
      </p:pic>
      <p:pic>
        <p:nvPicPr>
          <p:cNvPr id="6" name="图片 5"/>
          <p:cNvPicPr>
            <a:picLocks noChangeAspect="1"/>
          </p:cNvPicPr>
          <p:nvPr/>
        </p:nvPicPr>
        <p:blipFill>
          <a:blip r:embed="rId7"/>
          <a:stretch>
            <a:fillRect/>
          </a:stretch>
        </p:blipFill>
        <p:spPr>
          <a:xfrm>
            <a:off x="7454172" y="2430463"/>
            <a:ext cx="841216" cy="1201737"/>
          </a:xfrm>
          <a:prstGeom prst="rect">
            <a:avLst/>
          </a:prstGeom>
        </p:spPr>
      </p:pic>
      <p:pic>
        <p:nvPicPr>
          <p:cNvPr id="7" name="图片 6"/>
          <p:cNvPicPr>
            <a:picLocks noChangeAspect="1"/>
          </p:cNvPicPr>
          <p:nvPr/>
        </p:nvPicPr>
        <p:blipFill>
          <a:blip r:embed="rId8"/>
          <a:stretch>
            <a:fillRect/>
          </a:stretch>
        </p:blipFill>
        <p:spPr>
          <a:xfrm>
            <a:off x="5348132" y="3804244"/>
            <a:ext cx="944609" cy="1130301"/>
          </a:xfrm>
          <a:prstGeom prst="rect">
            <a:avLst/>
          </a:prstGeom>
        </p:spPr>
      </p:pic>
      <p:pic>
        <p:nvPicPr>
          <p:cNvPr id="8" name="图片 7"/>
          <p:cNvPicPr>
            <a:picLocks noChangeAspect="1"/>
          </p:cNvPicPr>
          <p:nvPr/>
        </p:nvPicPr>
        <p:blipFill>
          <a:blip r:embed="rId9"/>
          <a:stretch>
            <a:fillRect/>
          </a:stretch>
        </p:blipFill>
        <p:spPr>
          <a:xfrm>
            <a:off x="6411167" y="3804244"/>
            <a:ext cx="847726" cy="1130301"/>
          </a:xfrm>
          <a:prstGeom prst="rect">
            <a:avLst/>
          </a:prstGeom>
        </p:spPr>
      </p:pic>
      <p:pic>
        <p:nvPicPr>
          <p:cNvPr id="12" name="图片 11"/>
          <p:cNvPicPr>
            <a:picLocks noChangeAspect="1"/>
          </p:cNvPicPr>
          <p:nvPr/>
        </p:nvPicPr>
        <p:blipFill>
          <a:blip r:embed="rId10"/>
          <a:stretch>
            <a:fillRect/>
          </a:stretch>
        </p:blipFill>
        <p:spPr>
          <a:xfrm>
            <a:off x="7443091" y="3845255"/>
            <a:ext cx="837260" cy="1130301"/>
          </a:xfrm>
          <a:prstGeom prst="rect">
            <a:avLst/>
          </a:prstGeom>
        </p:spPr>
      </p:pic>
      <p:pic>
        <p:nvPicPr>
          <p:cNvPr id="9" name="图片 8"/>
          <p:cNvPicPr>
            <a:picLocks noChangeAspect="1"/>
          </p:cNvPicPr>
          <p:nvPr/>
        </p:nvPicPr>
        <p:blipFill rotWithShape="1">
          <a:blip r:embed="rId11"/>
          <a:srcRect b="8734"/>
          <a:stretch/>
        </p:blipFill>
        <p:spPr>
          <a:xfrm>
            <a:off x="5348133" y="5075434"/>
            <a:ext cx="891040" cy="1134866"/>
          </a:xfrm>
          <a:prstGeom prst="rect">
            <a:avLst/>
          </a:prstGeom>
        </p:spPr>
      </p:pic>
      <p:pic>
        <p:nvPicPr>
          <p:cNvPr id="14" name="图片 13"/>
          <p:cNvPicPr>
            <a:picLocks noChangeAspect="1"/>
          </p:cNvPicPr>
          <p:nvPr/>
        </p:nvPicPr>
        <p:blipFill>
          <a:blip r:embed="rId2"/>
          <a:stretch>
            <a:fillRect/>
          </a:stretch>
        </p:blipFill>
        <p:spPr>
          <a:xfrm>
            <a:off x="6411167" y="5075434"/>
            <a:ext cx="891040" cy="1130301"/>
          </a:xfrm>
          <a:prstGeom prst="rect">
            <a:avLst/>
          </a:prstGeom>
        </p:spPr>
      </p:pic>
    </p:spTree>
    <p:extLst>
      <p:ext uri="{BB962C8B-B14F-4D97-AF65-F5344CB8AC3E}">
        <p14:creationId xmlns:p14="http://schemas.microsoft.com/office/powerpoint/2010/main" val="3841556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4" name="Picture 1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50000"/>
          <a:stretch/>
        </p:blipFill>
        <p:spPr bwMode="auto">
          <a:xfrm>
            <a:off x="4463761" y="4061023"/>
            <a:ext cx="2136361" cy="275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内容占位符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8133" y="1391825"/>
            <a:ext cx="3829904" cy="2594935"/>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79001" y="2673680"/>
            <a:ext cx="4272722" cy="1338786"/>
          </a:xfrm>
          <a:prstGeom prst="rect">
            <a:avLst/>
          </a:prstGeom>
        </p:spPr>
      </p:pic>
      <p:pic>
        <p:nvPicPr>
          <p:cNvPr id="13" name="图片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29953" y="1087025"/>
            <a:ext cx="2021770" cy="1516327"/>
          </a:xfrm>
          <a:prstGeom prst="rect">
            <a:avLst/>
          </a:prstGeom>
        </p:spPr>
      </p:pic>
      <p:pic>
        <p:nvPicPr>
          <p:cNvPr id="15" name="图片 14"/>
          <p:cNvPicPr>
            <a:picLocks noChangeAspect="1"/>
          </p:cNvPicPr>
          <p:nvPr/>
        </p:nvPicPr>
        <p:blipFill>
          <a:blip r:embed="rId7"/>
          <a:stretch>
            <a:fillRect/>
          </a:stretch>
        </p:blipFill>
        <p:spPr>
          <a:xfrm>
            <a:off x="4406448" y="1048393"/>
            <a:ext cx="2208914" cy="1554959"/>
          </a:xfrm>
          <a:prstGeom prst="rect">
            <a:avLst/>
          </a:prstGeom>
        </p:spPr>
      </p:pic>
      <p:pic>
        <p:nvPicPr>
          <p:cNvPr id="17" name="Picture 3"/>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12538" t="14382" r="20392"/>
          <a:stretch/>
        </p:blipFill>
        <p:spPr bwMode="auto">
          <a:xfrm>
            <a:off x="485550" y="4076261"/>
            <a:ext cx="3792007" cy="275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p:nvPicPr>
        <p:blipFill rotWithShape="1">
          <a:blip r:embed="rId9" cstate="email">
            <a:extLst>
              <a:ext uri="{28A0092B-C50C-407E-A947-70E740481C1C}">
                <a14:useLocalDpi xmlns:a14="http://schemas.microsoft.com/office/drawing/2010/main" val="0"/>
              </a:ext>
            </a:extLst>
          </a:blip>
          <a:srcRect t="4175" r="69161"/>
          <a:stretch/>
        </p:blipFill>
        <p:spPr>
          <a:xfrm>
            <a:off x="6790913" y="4076262"/>
            <a:ext cx="2021770" cy="2753403"/>
          </a:xfrm>
          <a:prstGeom prst="rect">
            <a:avLst/>
          </a:prstGeom>
        </p:spPr>
      </p:pic>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a:xfrm>
            <a:off x="628650" y="808078"/>
            <a:ext cx="7886700" cy="5190795"/>
          </a:xfrm>
        </p:spPr>
        <p:txBody>
          <a:bodyPr/>
          <a:lstStyle/>
          <a:p>
            <a:r>
              <a:rPr lang="zh-CN" altLang="en-US" dirty="0" smtClean="0"/>
              <a:t> </a:t>
            </a:r>
            <a:r>
              <a:rPr lang="en-US" altLang="zh-CN" dirty="0" smtClean="0"/>
              <a:t>Develop SRF tech</a:t>
            </a:r>
            <a:endParaRPr lang="en-US" dirty="0"/>
          </a:p>
        </p:txBody>
      </p:sp>
      <p:sp>
        <p:nvSpPr>
          <p:cNvPr id="2" name="文本框 1"/>
          <p:cNvSpPr txBox="1"/>
          <p:nvPr/>
        </p:nvSpPr>
        <p:spPr>
          <a:xfrm>
            <a:off x="485550" y="3768635"/>
            <a:ext cx="3811043" cy="584775"/>
          </a:xfrm>
          <a:prstGeom prst="rect">
            <a:avLst/>
          </a:prstGeom>
          <a:solidFill>
            <a:srgbClr val="FFFFCC"/>
          </a:solidFill>
        </p:spPr>
        <p:txBody>
          <a:bodyPr wrap="none" rtlCol="0">
            <a:spAutoFit/>
          </a:bodyPr>
          <a:lstStyle/>
          <a:p>
            <a:r>
              <a:rPr lang="en-US" altLang="zh-CN" sz="1600" b="1" dirty="0" smtClean="0"/>
              <a:t>The first SRF cavity used at the operational</a:t>
            </a:r>
          </a:p>
          <a:p>
            <a:r>
              <a:rPr lang="en-US" altLang="zh-CN" sz="1600" b="1" dirty="0" smtClean="0"/>
              <a:t>facility in China (500 MHz for e machine)</a:t>
            </a:r>
            <a:endParaRPr lang="zh-CN" altLang="en-US" sz="1600" b="1" dirty="0"/>
          </a:p>
        </p:txBody>
      </p:sp>
      <p:sp>
        <p:nvSpPr>
          <p:cNvPr id="12" name="文本框 1"/>
          <p:cNvSpPr txBox="1"/>
          <p:nvPr/>
        </p:nvSpPr>
        <p:spPr>
          <a:xfrm>
            <a:off x="4479001" y="4061022"/>
            <a:ext cx="2121121" cy="523220"/>
          </a:xfrm>
          <a:prstGeom prst="rect">
            <a:avLst/>
          </a:prstGeom>
          <a:solidFill>
            <a:srgbClr val="FFFFCC"/>
          </a:solidFill>
        </p:spPr>
        <p:txBody>
          <a:bodyPr wrap="square" rtlCol="0">
            <a:spAutoFit/>
          </a:bodyPr>
          <a:lstStyle/>
          <a:p>
            <a:r>
              <a:rPr lang="en-US" altLang="zh-CN" sz="1400" b="1" dirty="0" smtClean="0"/>
              <a:t>The first SRF spoke</a:t>
            </a:r>
            <a:r>
              <a:rPr lang="zh-CN" altLang="en-US" sz="1400" b="1" dirty="0" smtClean="0"/>
              <a:t> </a:t>
            </a:r>
            <a:r>
              <a:rPr lang="en-US" altLang="zh-CN" sz="1400" b="1" dirty="0" smtClean="0"/>
              <a:t>cavity w/ lowest beta (=0.12)</a:t>
            </a:r>
          </a:p>
        </p:txBody>
      </p:sp>
      <p:sp>
        <p:nvSpPr>
          <p:cNvPr id="14" name="文本框 1"/>
          <p:cNvSpPr txBox="1"/>
          <p:nvPr/>
        </p:nvSpPr>
        <p:spPr>
          <a:xfrm>
            <a:off x="6811726" y="6267750"/>
            <a:ext cx="1979068" cy="523220"/>
          </a:xfrm>
          <a:prstGeom prst="rect">
            <a:avLst/>
          </a:prstGeom>
          <a:solidFill>
            <a:srgbClr val="FFFFCC"/>
          </a:solidFill>
        </p:spPr>
        <p:txBody>
          <a:bodyPr wrap="none" rtlCol="0">
            <a:spAutoFit/>
          </a:bodyPr>
          <a:lstStyle/>
          <a:p>
            <a:r>
              <a:rPr lang="en-US" altLang="zh-CN" sz="1400" b="1" dirty="0" smtClean="0"/>
              <a:t>The first 166.6 MHz SRF </a:t>
            </a:r>
          </a:p>
          <a:p>
            <a:r>
              <a:rPr lang="en-US" altLang="zh-CN" sz="1400" b="1" dirty="0" smtClean="0"/>
              <a:t>cavity in the world</a:t>
            </a:r>
          </a:p>
        </p:txBody>
      </p:sp>
    </p:spTree>
    <p:extLst>
      <p:ext uri="{BB962C8B-B14F-4D97-AF65-F5344CB8AC3E}">
        <p14:creationId xmlns:p14="http://schemas.microsoft.com/office/powerpoint/2010/main" val="202151843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Contents</a:t>
            </a:r>
            <a:endParaRPr lang="zh-CN" altLang="en-US" dirty="0"/>
          </a:p>
        </p:txBody>
      </p:sp>
      <p:sp>
        <p:nvSpPr>
          <p:cNvPr id="33" name="流程图: 离页连接符 32"/>
          <p:cNvSpPr/>
          <p:nvPr/>
        </p:nvSpPr>
        <p:spPr>
          <a:xfrm>
            <a:off x="1217833" y="1296642"/>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algn="ctr">
              <a:defRPr/>
            </a:pPr>
            <a:r>
              <a:rPr lang="en-US" altLang="zh-CN" sz="3600" b="1" kern="0" dirty="0" smtClean="0">
                <a:solidFill>
                  <a:prstClr val="white"/>
                </a:solidFill>
                <a:ea typeface="微软雅黑" panose="020B0503020204020204" charset="-122"/>
              </a:rPr>
              <a:t>1</a:t>
            </a:r>
            <a:endParaRPr lang="zh-CN" altLang="en-US" sz="3600" b="1" kern="0" dirty="0" smtClean="0">
              <a:solidFill>
                <a:prstClr val="white"/>
              </a:solidFill>
              <a:ea typeface="微软雅黑" panose="020B0503020204020204" charset="-122"/>
            </a:endParaRPr>
          </a:p>
        </p:txBody>
      </p:sp>
      <p:sp>
        <p:nvSpPr>
          <p:cNvPr id="34" name="流程图: 离页连接符 33"/>
          <p:cNvSpPr/>
          <p:nvPr/>
        </p:nvSpPr>
        <p:spPr>
          <a:xfrm>
            <a:off x="1217833" y="2192653"/>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algn="ctr"/>
            <a:r>
              <a:rPr lang="en-US" altLang="zh-CN" sz="3600" b="1" kern="0" dirty="0">
                <a:solidFill>
                  <a:prstClr val="white"/>
                </a:solidFill>
                <a:ea typeface="微软雅黑" panose="020B0503020204020204" charset="-122"/>
              </a:rPr>
              <a:t>2</a:t>
            </a:r>
            <a:endParaRPr lang="zh-CN" altLang="en-US" sz="3600" b="1" kern="0" dirty="0">
              <a:solidFill>
                <a:prstClr val="white"/>
              </a:solidFill>
              <a:ea typeface="微软雅黑" panose="020B0503020204020204" charset="-122"/>
            </a:endParaRPr>
          </a:p>
        </p:txBody>
      </p:sp>
      <p:cxnSp>
        <p:nvCxnSpPr>
          <p:cNvPr id="37" name="直接连接符 36"/>
          <p:cNvCxnSpPr/>
          <p:nvPr/>
        </p:nvCxnSpPr>
        <p:spPr>
          <a:xfrm>
            <a:off x="2127015" y="1877096"/>
            <a:ext cx="5707731" cy="0"/>
          </a:xfrm>
          <a:prstGeom prst="line">
            <a:avLst/>
          </a:prstGeom>
          <a:noFill/>
          <a:ln w="12700" cap="flat" cmpd="sng" algn="ctr">
            <a:solidFill>
              <a:srgbClr val="314371"/>
            </a:solidFill>
            <a:prstDash val="solid"/>
            <a:miter lim="800000"/>
          </a:ln>
          <a:effectLst/>
        </p:spPr>
      </p:cxnSp>
      <p:sp>
        <p:nvSpPr>
          <p:cNvPr id="41" name="文本框 5"/>
          <p:cNvSpPr txBox="1"/>
          <p:nvPr/>
        </p:nvSpPr>
        <p:spPr>
          <a:xfrm>
            <a:off x="2328467" y="1270953"/>
            <a:ext cx="3166316" cy="523220"/>
          </a:xfrm>
          <a:prstGeom prst="rect">
            <a:avLst/>
          </a:prstGeom>
          <a:noFill/>
        </p:spPr>
        <p:txBody>
          <a:bodyPr wrap="none" rtlCol="0">
            <a:spAutoFit/>
          </a:bodyPr>
          <a:lstStyle/>
          <a:p>
            <a:r>
              <a:rPr lang="en-US" altLang="zh-CN" sz="2800" dirty="0" smtClean="0">
                <a:ea typeface="微软雅黑" panose="020B0503020204020204" charset="-122"/>
              </a:rPr>
              <a:t>Mission &amp; Structure </a:t>
            </a:r>
            <a:endParaRPr lang="en-US" altLang="zh-CN" sz="2800" dirty="0">
              <a:ea typeface="微软雅黑" panose="020B0503020204020204" charset="-122"/>
            </a:endParaRPr>
          </a:p>
        </p:txBody>
      </p:sp>
      <p:sp>
        <p:nvSpPr>
          <p:cNvPr id="42" name="文本框 43"/>
          <p:cNvSpPr txBox="1"/>
          <p:nvPr/>
        </p:nvSpPr>
        <p:spPr>
          <a:xfrm>
            <a:off x="2328468" y="2166934"/>
            <a:ext cx="5360806" cy="523220"/>
          </a:xfrm>
          <a:prstGeom prst="rect">
            <a:avLst/>
          </a:prstGeom>
          <a:noFill/>
        </p:spPr>
        <p:txBody>
          <a:bodyPr wrap="square" rtlCol="0">
            <a:spAutoFit/>
          </a:bodyPr>
          <a:lstStyle/>
          <a:p>
            <a:r>
              <a:rPr lang="en-US" altLang="zh-CN" sz="2800" dirty="0" smtClean="0">
                <a:ea typeface="微软雅黑" panose="020B0503020204020204" charset="-122"/>
              </a:rPr>
              <a:t>Improvements since 2013</a:t>
            </a:r>
          </a:p>
        </p:txBody>
      </p:sp>
      <p:cxnSp>
        <p:nvCxnSpPr>
          <p:cNvPr id="9" name="直接连接符 8"/>
          <p:cNvCxnSpPr/>
          <p:nvPr/>
        </p:nvCxnSpPr>
        <p:spPr>
          <a:xfrm>
            <a:off x="2137406" y="2783184"/>
            <a:ext cx="5707731" cy="0"/>
          </a:xfrm>
          <a:prstGeom prst="line">
            <a:avLst/>
          </a:prstGeom>
          <a:noFill/>
          <a:ln w="12700" cap="flat" cmpd="sng" algn="ctr">
            <a:solidFill>
              <a:srgbClr val="314371"/>
            </a:solidFill>
            <a:prstDash val="solid"/>
            <a:miter lim="800000"/>
          </a:ln>
          <a:effectLst/>
        </p:spPr>
      </p:cxnSp>
      <p:sp>
        <p:nvSpPr>
          <p:cNvPr id="10" name="流程图: 离页连接符 9"/>
          <p:cNvSpPr/>
          <p:nvPr/>
        </p:nvSpPr>
        <p:spPr>
          <a:xfrm>
            <a:off x="1245719" y="3119027"/>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algn="ctr"/>
            <a:r>
              <a:rPr lang="en-US" altLang="zh-CN" sz="3600" b="1" kern="0" dirty="0">
                <a:solidFill>
                  <a:prstClr val="white"/>
                </a:solidFill>
                <a:ea typeface="微软雅黑" panose="020B0503020204020204" charset="-122"/>
              </a:rPr>
              <a:t>3</a:t>
            </a:r>
            <a:endParaRPr lang="zh-CN" altLang="en-US" sz="3600" b="1" kern="0" dirty="0">
              <a:solidFill>
                <a:prstClr val="white"/>
              </a:solidFill>
              <a:ea typeface="微软雅黑" panose="020B0503020204020204" charset="-122"/>
            </a:endParaRPr>
          </a:p>
        </p:txBody>
      </p:sp>
      <p:sp>
        <p:nvSpPr>
          <p:cNvPr id="11" name="文本框 43"/>
          <p:cNvSpPr txBox="1"/>
          <p:nvPr/>
        </p:nvSpPr>
        <p:spPr>
          <a:xfrm>
            <a:off x="2356354" y="3093308"/>
            <a:ext cx="5360806" cy="523220"/>
          </a:xfrm>
          <a:prstGeom prst="rect">
            <a:avLst/>
          </a:prstGeom>
          <a:noFill/>
        </p:spPr>
        <p:txBody>
          <a:bodyPr wrap="square" rtlCol="0">
            <a:spAutoFit/>
          </a:bodyPr>
          <a:lstStyle/>
          <a:p>
            <a:r>
              <a:rPr lang="en-US" altLang="zh-CN" sz="2800" dirty="0" smtClean="0">
                <a:ea typeface="微软雅黑" panose="020B0503020204020204" charset="-122"/>
              </a:rPr>
              <a:t>Main Activities &amp; Achievements </a:t>
            </a:r>
          </a:p>
        </p:txBody>
      </p:sp>
      <p:cxnSp>
        <p:nvCxnSpPr>
          <p:cNvPr id="12" name="直接连接符 11"/>
          <p:cNvCxnSpPr/>
          <p:nvPr/>
        </p:nvCxnSpPr>
        <p:spPr>
          <a:xfrm>
            <a:off x="2165292" y="3709558"/>
            <a:ext cx="5707731" cy="0"/>
          </a:xfrm>
          <a:prstGeom prst="line">
            <a:avLst/>
          </a:prstGeom>
          <a:noFill/>
          <a:ln w="12700" cap="flat" cmpd="sng" algn="ctr">
            <a:solidFill>
              <a:srgbClr val="314371"/>
            </a:solidFill>
            <a:prstDash val="solid"/>
            <a:miter lim="800000"/>
          </a:ln>
          <a:effectLst/>
        </p:spPr>
      </p:cxnSp>
      <p:sp>
        <p:nvSpPr>
          <p:cNvPr id="13" name="流程图: 离页连接符 12"/>
          <p:cNvSpPr/>
          <p:nvPr/>
        </p:nvSpPr>
        <p:spPr>
          <a:xfrm>
            <a:off x="1238099" y="4082957"/>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algn="ctr"/>
            <a:r>
              <a:rPr lang="en-US" altLang="zh-CN" sz="3600" b="1" kern="0" dirty="0">
                <a:solidFill>
                  <a:prstClr val="white"/>
                </a:solidFill>
                <a:ea typeface="微软雅黑" panose="020B0503020204020204" charset="-122"/>
              </a:rPr>
              <a:t>4</a:t>
            </a:r>
            <a:endParaRPr lang="zh-CN" altLang="en-US" sz="3600" b="1" kern="0" dirty="0">
              <a:solidFill>
                <a:prstClr val="white"/>
              </a:solidFill>
              <a:ea typeface="微软雅黑" panose="020B0503020204020204" charset="-122"/>
            </a:endParaRPr>
          </a:p>
        </p:txBody>
      </p:sp>
      <p:sp>
        <p:nvSpPr>
          <p:cNvPr id="14" name="文本框 43"/>
          <p:cNvSpPr txBox="1"/>
          <p:nvPr/>
        </p:nvSpPr>
        <p:spPr>
          <a:xfrm>
            <a:off x="2348734" y="4057238"/>
            <a:ext cx="5360806" cy="523220"/>
          </a:xfrm>
          <a:prstGeom prst="rect">
            <a:avLst/>
          </a:prstGeom>
          <a:noFill/>
        </p:spPr>
        <p:txBody>
          <a:bodyPr wrap="square" rtlCol="0">
            <a:spAutoFit/>
          </a:bodyPr>
          <a:lstStyle/>
          <a:p>
            <a:r>
              <a:rPr lang="en-US" altLang="zh-CN" sz="2800" dirty="0" smtClean="0">
                <a:ea typeface="微软雅黑" panose="020B0503020204020204" charset="-122"/>
              </a:rPr>
              <a:t>Personnel &amp; Budget</a:t>
            </a:r>
          </a:p>
        </p:txBody>
      </p:sp>
      <p:cxnSp>
        <p:nvCxnSpPr>
          <p:cNvPr id="15" name="直接连接符 14"/>
          <p:cNvCxnSpPr/>
          <p:nvPr/>
        </p:nvCxnSpPr>
        <p:spPr>
          <a:xfrm>
            <a:off x="2157672" y="4673488"/>
            <a:ext cx="5707731" cy="0"/>
          </a:xfrm>
          <a:prstGeom prst="line">
            <a:avLst/>
          </a:prstGeom>
          <a:noFill/>
          <a:ln w="12700" cap="flat" cmpd="sng" algn="ctr">
            <a:solidFill>
              <a:srgbClr val="314371"/>
            </a:solidFill>
            <a:prstDash val="solid"/>
            <a:miter lim="800000"/>
          </a:ln>
          <a:effectLst/>
        </p:spPr>
      </p:cxnSp>
      <p:sp>
        <p:nvSpPr>
          <p:cNvPr id="16" name="流程图: 离页连接符 15"/>
          <p:cNvSpPr/>
          <p:nvPr/>
        </p:nvSpPr>
        <p:spPr>
          <a:xfrm>
            <a:off x="1260959" y="5065937"/>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algn="ctr"/>
            <a:r>
              <a:rPr lang="en-US" altLang="zh-CN" sz="3600" b="1" kern="0" dirty="0">
                <a:solidFill>
                  <a:prstClr val="white"/>
                </a:solidFill>
                <a:ea typeface="微软雅黑" panose="020B0503020204020204" charset="-122"/>
              </a:rPr>
              <a:t>5</a:t>
            </a:r>
            <a:endParaRPr lang="zh-CN" altLang="en-US" sz="3600" b="1" kern="0" dirty="0">
              <a:solidFill>
                <a:prstClr val="white"/>
              </a:solidFill>
              <a:ea typeface="微软雅黑" panose="020B0503020204020204" charset="-122"/>
            </a:endParaRPr>
          </a:p>
        </p:txBody>
      </p:sp>
      <p:sp>
        <p:nvSpPr>
          <p:cNvPr id="17" name="文本框 43"/>
          <p:cNvSpPr txBox="1"/>
          <p:nvPr/>
        </p:nvSpPr>
        <p:spPr>
          <a:xfrm>
            <a:off x="2371594" y="5040218"/>
            <a:ext cx="5360806" cy="523220"/>
          </a:xfrm>
          <a:prstGeom prst="rect">
            <a:avLst/>
          </a:prstGeom>
          <a:noFill/>
        </p:spPr>
        <p:txBody>
          <a:bodyPr wrap="square" rtlCol="0">
            <a:spAutoFit/>
          </a:bodyPr>
          <a:lstStyle/>
          <a:p>
            <a:r>
              <a:rPr lang="en-US" altLang="zh-CN" sz="2800" dirty="0" smtClean="0">
                <a:ea typeface="微软雅黑" panose="020B0503020204020204" charset="-122"/>
              </a:rPr>
              <a:t>Vision &amp; Future Plans</a:t>
            </a:r>
          </a:p>
        </p:txBody>
      </p:sp>
      <p:cxnSp>
        <p:nvCxnSpPr>
          <p:cNvPr id="18" name="直接连接符 17"/>
          <p:cNvCxnSpPr/>
          <p:nvPr/>
        </p:nvCxnSpPr>
        <p:spPr>
          <a:xfrm>
            <a:off x="2180532" y="5656468"/>
            <a:ext cx="5707731" cy="0"/>
          </a:xfrm>
          <a:prstGeom prst="line">
            <a:avLst/>
          </a:prstGeom>
          <a:noFill/>
          <a:ln w="12700" cap="flat" cmpd="sng" algn="ctr">
            <a:solidFill>
              <a:srgbClr val="314371"/>
            </a:solidFill>
            <a:prstDash val="solid"/>
            <a:miter lim="800000"/>
          </a:ln>
          <a:effectLst/>
        </p:spPr>
      </p:cxnSp>
    </p:spTree>
    <p:extLst>
      <p:ext uri="{BB962C8B-B14F-4D97-AF65-F5344CB8AC3E}">
        <p14:creationId xmlns:p14="http://schemas.microsoft.com/office/powerpoint/2010/main" val="3342725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dirty="0"/>
          </a:p>
        </p:txBody>
      </p:sp>
      <p:sp>
        <p:nvSpPr>
          <p:cNvPr id="3" name="内容占位符 2"/>
          <p:cNvSpPr>
            <a:spLocks noGrp="1"/>
          </p:cNvSpPr>
          <p:nvPr>
            <p:ph idx="1"/>
          </p:nvPr>
        </p:nvSpPr>
        <p:spPr/>
        <p:txBody>
          <a:bodyPr/>
          <a:lstStyle/>
          <a:p>
            <a:endParaRPr kumimoji="1" lang="zh-CN" altLang="en-US" dirty="0"/>
          </a:p>
        </p:txBody>
      </p:sp>
      <p:pic>
        <p:nvPicPr>
          <p:cNvPr id="11" name="图片 5" descr="D:\CEPC\650MHz单cell超导腔\20170503垂直测试\3#腔\IMG_20170323_110748.jpg">
            <a:extLst>
              <a:ext uri="{FF2B5EF4-FFF2-40B4-BE49-F238E27FC236}">
                <a16:creationId xmlns="" xmlns:a16="http://schemas.microsoft.com/office/drawing/2014/main" id="{DA6CAAFA-0E34-4561-B4A8-644B1761140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23749" b="1449"/>
          <a:stretch/>
        </p:blipFill>
        <p:spPr bwMode="auto">
          <a:xfrm>
            <a:off x="238558" y="217266"/>
            <a:ext cx="2364515" cy="3168540"/>
          </a:xfrm>
          <a:prstGeom prst="rect">
            <a:avLst/>
          </a:prstGeom>
          <a:noFill/>
          <a:ln>
            <a:noFill/>
          </a:ln>
          <a:extLst>
            <a:ext uri="{53640926-AAD7-44D8-BBD7-CCE9431645EC}">
              <a14:shadowObscured xmlns:a14="http://schemas.microsoft.com/office/drawing/2010/main"/>
            </a:ext>
          </a:extLst>
        </p:spPr>
      </p:pic>
      <p:grpSp>
        <p:nvGrpSpPr>
          <p:cNvPr id="12" name="组合 7"/>
          <p:cNvGrpSpPr/>
          <p:nvPr/>
        </p:nvGrpSpPr>
        <p:grpSpPr>
          <a:xfrm>
            <a:off x="2949262" y="-1"/>
            <a:ext cx="5864972" cy="3287203"/>
            <a:chOff x="3482997" y="3842977"/>
            <a:chExt cx="4445718" cy="2770346"/>
          </a:xfrm>
        </p:grpSpPr>
        <p:pic>
          <p:nvPicPr>
            <p:cNvPr id="13" name="图片 8">
              <a:extLst>
                <a:ext uri="{FF2B5EF4-FFF2-40B4-BE49-F238E27FC236}">
                  <a16:creationId xmlns="" xmlns:a16="http://schemas.microsoft.com/office/drawing/2014/main" id="{8B1FC1BE-936E-4728-AA8C-6F236410EC46}"/>
                </a:ext>
              </a:extLst>
            </p:cNvPr>
            <p:cNvPicPr>
              <a:picLocks noChangeAspect="1"/>
            </p:cNvPicPr>
            <p:nvPr/>
          </p:nvPicPr>
          <p:blipFill rotWithShape="1">
            <a:blip r:embed="rId3" cstate="print"/>
            <a:srcRect t="-1539"/>
            <a:stretch/>
          </p:blipFill>
          <p:spPr>
            <a:xfrm>
              <a:off x="3482997" y="3842977"/>
              <a:ext cx="4445718" cy="2770346"/>
            </a:xfrm>
            <a:prstGeom prst="rect">
              <a:avLst/>
            </a:prstGeom>
          </p:spPr>
        </p:pic>
        <p:sp>
          <p:nvSpPr>
            <p:cNvPr id="14" name="下箭头 10"/>
            <p:cNvSpPr/>
            <p:nvPr/>
          </p:nvSpPr>
          <p:spPr>
            <a:xfrm flipV="1">
              <a:off x="4634755" y="4586273"/>
              <a:ext cx="118535" cy="42471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rgbClr val="FF0000"/>
                </a:solidFill>
              </a:endParaRPr>
            </a:p>
          </p:txBody>
        </p:sp>
      </p:grpSp>
      <p:pic>
        <p:nvPicPr>
          <p:cNvPr id="15" name="图片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97915" y="5164572"/>
            <a:ext cx="680159" cy="1199387"/>
          </a:xfrm>
          <a:prstGeom prst="rect">
            <a:avLst/>
          </a:prstGeom>
        </p:spPr>
      </p:pic>
      <p:pic>
        <p:nvPicPr>
          <p:cNvPr id="16" name="图片 7"/>
          <p:cNvPicPr/>
          <p:nvPr/>
        </p:nvPicPr>
        <p:blipFill rotWithShape="1">
          <a:blip r:embed="rId5" cstate="email">
            <a:extLst>
              <a:ext uri="{28A0092B-C50C-407E-A947-70E740481C1C}">
                <a14:useLocalDpi xmlns:a14="http://schemas.microsoft.com/office/drawing/2010/main" val="0"/>
              </a:ext>
            </a:extLst>
          </a:blip>
          <a:srcRect r="32280"/>
          <a:stretch/>
        </p:blipFill>
        <p:spPr bwMode="auto">
          <a:xfrm>
            <a:off x="7481021" y="3602870"/>
            <a:ext cx="1269496" cy="1246403"/>
          </a:xfrm>
          <a:prstGeom prst="rect">
            <a:avLst/>
          </a:prstGeom>
          <a:noFill/>
        </p:spPr>
      </p:pic>
      <p:pic>
        <p:nvPicPr>
          <p:cNvPr id="17" name="图片 8"/>
          <p:cNvPicPr>
            <a:picLocks noChangeAspect="1"/>
          </p:cNvPicPr>
          <p:nvPr/>
        </p:nvPicPr>
        <p:blipFill>
          <a:blip r:embed="rId6" cstate="email">
            <a:extLst>
              <a:ext uri="{28A0092B-C50C-407E-A947-70E740481C1C}">
                <a14:useLocalDpi xmlns:a14="http://schemas.microsoft.com/office/drawing/2010/main" val="0"/>
              </a:ext>
            </a:extLst>
          </a:blip>
          <a:srcRect l="44933" t="17122" r="36836" b="10844"/>
          <a:stretch>
            <a:fillRect/>
          </a:stretch>
        </p:blipFill>
        <p:spPr bwMode="auto">
          <a:xfrm rot="5400000">
            <a:off x="4257483" y="4419021"/>
            <a:ext cx="1221104" cy="2712206"/>
          </a:xfrm>
          <a:prstGeom prst="rect">
            <a:avLst/>
          </a:prstGeom>
          <a:noFill/>
          <a:ln>
            <a:noFill/>
          </a:ln>
        </p:spPr>
      </p:pic>
      <p:pic>
        <p:nvPicPr>
          <p:cNvPr id="18" name="图片 10"/>
          <p:cNvPicPr>
            <a:picLocks noChangeAspect="1"/>
          </p:cNvPicPr>
          <p:nvPr/>
        </p:nvPicPr>
        <p:blipFill>
          <a:blip r:embed="rId7" cstate="print"/>
          <a:stretch>
            <a:fillRect/>
          </a:stretch>
        </p:blipFill>
        <p:spPr>
          <a:xfrm>
            <a:off x="261054" y="3581064"/>
            <a:ext cx="1761491" cy="1246403"/>
          </a:xfrm>
          <a:prstGeom prst="rect">
            <a:avLst/>
          </a:prstGeom>
        </p:spPr>
      </p:pic>
      <p:pic>
        <p:nvPicPr>
          <p:cNvPr id="19" name="图片 11"/>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452737" y="5164572"/>
            <a:ext cx="2367697" cy="1221102"/>
          </a:xfrm>
          <a:prstGeom prst="rect">
            <a:avLst/>
          </a:prstGeom>
        </p:spPr>
      </p:pic>
      <p:pic>
        <p:nvPicPr>
          <p:cNvPr id="20" name="图片 12"/>
          <p:cNvPicPr>
            <a:picLocks noChangeAspect="1"/>
          </p:cNvPicPr>
          <p:nvPr/>
        </p:nvPicPr>
        <p:blipFill rotWithShape="1">
          <a:blip r:embed="rId9" cstate="email">
            <a:extLst>
              <a:ext uri="{28A0092B-C50C-407E-A947-70E740481C1C}">
                <a14:useLocalDpi xmlns:a14="http://schemas.microsoft.com/office/drawing/2010/main" val="0"/>
              </a:ext>
            </a:extLst>
          </a:blip>
          <a:srcRect l="17040" t="29177" r="18417" b="11372"/>
          <a:stretch/>
        </p:blipFill>
        <p:spPr>
          <a:xfrm>
            <a:off x="2238569" y="3598694"/>
            <a:ext cx="2413659" cy="1250579"/>
          </a:xfrm>
          <a:prstGeom prst="rect">
            <a:avLst/>
          </a:prstGeom>
        </p:spPr>
      </p:pic>
      <p:pic>
        <p:nvPicPr>
          <p:cNvPr id="21" name="图片 13"/>
          <p:cNvPicPr>
            <a:picLocks noChangeAspect="1"/>
          </p:cNvPicPr>
          <p:nvPr/>
        </p:nvPicPr>
        <p:blipFill rotWithShape="1">
          <a:blip r:embed="rId10" cstate="print"/>
          <a:srcRect l="6086" r="4167"/>
          <a:stretch/>
        </p:blipFill>
        <p:spPr>
          <a:xfrm>
            <a:off x="4868252" y="3602870"/>
            <a:ext cx="2184794" cy="1246403"/>
          </a:xfrm>
          <a:prstGeom prst="rect">
            <a:avLst/>
          </a:prstGeom>
        </p:spPr>
      </p:pic>
      <p:pic>
        <p:nvPicPr>
          <p:cNvPr id="22" name="图片 1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2054" y="5187979"/>
            <a:ext cx="683030" cy="1199387"/>
          </a:xfrm>
          <a:prstGeom prst="rect">
            <a:avLst/>
          </a:prstGeom>
        </p:spPr>
      </p:pic>
      <p:pic>
        <p:nvPicPr>
          <p:cNvPr id="23" name="图片 15"/>
          <p:cNvPicPr>
            <a:picLocks noChangeAspect="1"/>
          </p:cNvPicPr>
          <p:nvPr/>
        </p:nvPicPr>
        <p:blipFill rotWithShape="1">
          <a:blip r:embed="rId12" cstate="print"/>
          <a:srcRect l="50716" t="11054" r="25078" b="22311"/>
          <a:stretch/>
        </p:blipFill>
        <p:spPr>
          <a:xfrm>
            <a:off x="1299003" y="5187979"/>
            <a:ext cx="882061" cy="1199387"/>
          </a:xfrm>
          <a:prstGeom prst="rect">
            <a:avLst/>
          </a:prstGeom>
        </p:spPr>
      </p:pic>
    </p:spTree>
    <p:extLst>
      <p:ext uri="{BB962C8B-B14F-4D97-AF65-F5344CB8AC3E}">
        <p14:creationId xmlns:p14="http://schemas.microsoft.com/office/powerpoint/2010/main" val="1636538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 30"/>
          <p:cNvGrpSpPr/>
          <p:nvPr/>
        </p:nvGrpSpPr>
        <p:grpSpPr>
          <a:xfrm>
            <a:off x="4340325" y="3344123"/>
            <a:ext cx="4712235" cy="3315758"/>
            <a:chOff x="-22225" y="822326"/>
            <a:chExt cx="9017815" cy="5991225"/>
          </a:xfrm>
        </p:grpSpPr>
        <p:sp>
          <p:nvSpPr>
            <p:cNvPr id="7" name="Text Box 5"/>
            <p:cNvSpPr txBox="1">
              <a:spLocks noChangeArrowheads="1"/>
            </p:cNvSpPr>
            <p:nvPr/>
          </p:nvSpPr>
          <p:spPr bwMode="auto">
            <a:xfrm>
              <a:off x="7380289" y="893764"/>
              <a:ext cx="936625" cy="38148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a:solidFill>
                    <a:srgbClr val="000000"/>
                  </a:solidFill>
                </a:rPr>
                <a:t>POST</a:t>
              </a:r>
            </a:p>
          </p:txBody>
        </p:sp>
        <p:sp>
          <p:nvSpPr>
            <p:cNvPr id="9" name="Text Box 7"/>
            <p:cNvSpPr txBox="1">
              <a:spLocks noChangeArrowheads="1"/>
            </p:cNvSpPr>
            <p:nvPr/>
          </p:nvSpPr>
          <p:spPr bwMode="auto">
            <a:xfrm>
              <a:off x="7380288" y="1470024"/>
              <a:ext cx="1584325" cy="61991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dirty="0">
                  <a:solidFill>
                    <a:srgbClr val="000000"/>
                  </a:solidFill>
                </a:rPr>
                <a:t>He gas return pipe </a:t>
              </a:r>
            </a:p>
          </p:txBody>
        </p:sp>
        <p:sp>
          <p:nvSpPr>
            <p:cNvPr id="11" name="Text Box 9"/>
            <p:cNvSpPr txBox="1">
              <a:spLocks noChangeArrowheads="1"/>
            </p:cNvSpPr>
            <p:nvPr/>
          </p:nvSpPr>
          <p:spPr bwMode="auto">
            <a:xfrm>
              <a:off x="7339829" y="4422774"/>
              <a:ext cx="1368425" cy="38148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a:solidFill>
                    <a:srgbClr val="000000"/>
                  </a:solidFill>
                </a:rPr>
                <a:t>80K shield</a:t>
              </a:r>
            </a:p>
          </p:txBody>
        </p:sp>
        <p:sp>
          <p:nvSpPr>
            <p:cNvPr id="13" name="Text Box 11"/>
            <p:cNvSpPr txBox="1">
              <a:spLocks noChangeArrowheads="1"/>
            </p:cNvSpPr>
            <p:nvPr/>
          </p:nvSpPr>
          <p:spPr bwMode="auto">
            <a:xfrm>
              <a:off x="7355315" y="5214939"/>
              <a:ext cx="1511299" cy="38148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dirty="0">
                  <a:solidFill>
                    <a:srgbClr val="000000"/>
                  </a:solidFill>
                </a:rPr>
                <a:t>8K shield</a:t>
              </a:r>
            </a:p>
          </p:txBody>
        </p:sp>
        <p:sp>
          <p:nvSpPr>
            <p:cNvPr id="14" name="Text Box 12"/>
            <p:cNvSpPr txBox="1">
              <a:spLocks noChangeArrowheads="1"/>
            </p:cNvSpPr>
            <p:nvPr/>
          </p:nvSpPr>
          <p:spPr bwMode="auto">
            <a:xfrm>
              <a:off x="7339827" y="6047558"/>
              <a:ext cx="1655763" cy="61991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a:solidFill>
                    <a:srgbClr val="000000"/>
                  </a:solidFill>
                </a:rPr>
                <a:t>2K two-phase helium</a:t>
              </a:r>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l="4642" r="24411" b="13812"/>
            <a:stretch>
              <a:fillRect/>
            </a:stretch>
          </p:blipFill>
          <p:spPr bwMode="auto">
            <a:xfrm>
              <a:off x="1116014" y="822326"/>
              <a:ext cx="6192837"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5"/>
            <p:cNvSpPr txBox="1">
              <a:spLocks noChangeArrowheads="1"/>
            </p:cNvSpPr>
            <p:nvPr/>
          </p:nvSpPr>
          <p:spPr bwMode="auto">
            <a:xfrm>
              <a:off x="0" y="3773488"/>
              <a:ext cx="1690688" cy="61991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dirty="0">
                  <a:solidFill>
                    <a:srgbClr val="000000"/>
                  </a:solidFill>
                </a:rPr>
                <a:t>High power coupler</a:t>
              </a:r>
            </a:p>
          </p:txBody>
        </p:sp>
        <p:sp>
          <p:nvSpPr>
            <p:cNvPr id="15" name="Text Box 13"/>
            <p:cNvSpPr txBox="1">
              <a:spLocks noChangeArrowheads="1"/>
            </p:cNvSpPr>
            <p:nvPr/>
          </p:nvSpPr>
          <p:spPr bwMode="auto">
            <a:xfrm>
              <a:off x="1" y="1325564"/>
              <a:ext cx="1511299" cy="38148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dirty="0">
                  <a:solidFill>
                    <a:srgbClr val="000000"/>
                  </a:solidFill>
                </a:rPr>
                <a:t>Vacuum port</a:t>
              </a:r>
            </a:p>
          </p:txBody>
        </p:sp>
        <p:sp>
          <p:nvSpPr>
            <p:cNvPr id="19" name="Text Box 17"/>
            <p:cNvSpPr txBox="1">
              <a:spLocks noChangeArrowheads="1"/>
            </p:cNvSpPr>
            <p:nvPr/>
          </p:nvSpPr>
          <p:spPr bwMode="auto">
            <a:xfrm>
              <a:off x="1589" y="2182813"/>
              <a:ext cx="1690686" cy="38148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dirty="0">
                  <a:solidFill>
                    <a:srgbClr val="000000"/>
                  </a:solidFill>
                </a:rPr>
                <a:t>4.5K forward</a:t>
              </a:r>
            </a:p>
          </p:txBody>
        </p:sp>
        <p:sp>
          <p:nvSpPr>
            <p:cNvPr id="20" name="Line 18"/>
            <p:cNvSpPr>
              <a:spLocks noChangeShapeType="1"/>
            </p:cNvSpPr>
            <p:nvPr/>
          </p:nvSpPr>
          <p:spPr bwMode="auto">
            <a:xfrm>
              <a:off x="1692275" y="2406651"/>
              <a:ext cx="1727200" cy="1582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Text Box 19"/>
            <p:cNvSpPr txBox="1">
              <a:spLocks noChangeArrowheads="1"/>
            </p:cNvSpPr>
            <p:nvPr/>
          </p:nvSpPr>
          <p:spPr bwMode="auto">
            <a:xfrm>
              <a:off x="-22225" y="2974976"/>
              <a:ext cx="1690688" cy="38148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dirty="0">
                  <a:solidFill>
                    <a:srgbClr val="000000"/>
                  </a:solidFill>
                </a:rPr>
                <a:t>40K forward</a:t>
              </a:r>
            </a:p>
          </p:txBody>
        </p:sp>
        <p:sp>
          <p:nvSpPr>
            <p:cNvPr id="22" name="Line 20"/>
            <p:cNvSpPr>
              <a:spLocks noChangeShapeType="1"/>
            </p:cNvSpPr>
            <p:nvPr/>
          </p:nvSpPr>
          <p:spPr bwMode="auto">
            <a:xfrm>
              <a:off x="1692275" y="3125788"/>
              <a:ext cx="1150939"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Line 21"/>
            <p:cNvSpPr>
              <a:spLocks noChangeShapeType="1"/>
            </p:cNvSpPr>
            <p:nvPr/>
          </p:nvSpPr>
          <p:spPr bwMode="auto">
            <a:xfrm flipH="1">
              <a:off x="5651501" y="2622551"/>
              <a:ext cx="1728788"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Text Box 22"/>
            <p:cNvSpPr txBox="1">
              <a:spLocks noChangeArrowheads="1"/>
            </p:cNvSpPr>
            <p:nvPr/>
          </p:nvSpPr>
          <p:spPr bwMode="auto">
            <a:xfrm>
              <a:off x="7380291" y="2406652"/>
              <a:ext cx="1512887" cy="38148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dirty="0">
                  <a:solidFill>
                    <a:srgbClr val="000000"/>
                  </a:solidFill>
                </a:rPr>
                <a:t>8K return</a:t>
              </a:r>
            </a:p>
          </p:txBody>
        </p:sp>
        <p:sp>
          <p:nvSpPr>
            <p:cNvPr id="25" name="Line 23"/>
            <p:cNvSpPr>
              <a:spLocks noChangeShapeType="1"/>
            </p:cNvSpPr>
            <p:nvPr/>
          </p:nvSpPr>
          <p:spPr bwMode="auto">
            <a:xfrm flipH="1">
              <a:off x="6084888" y="3341688"/>
              <a:ext cx="1295400"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Text Box 24"/>
            <p:cNvSpPr txBox="1">
              <a:spLocks noChangeArrowheads="1"/>
            </p:cNvSpPr>
            <p:nvPr/>
          </p:nvSpPr>
          <p:spPr bwMode="auto">
            <a:xfrm>
              <a:off x="7380288" y="3125789"/>
              <a:ext cx="1295399" cy="38148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1000">
                  <a:solidFill>
                    <a:srgbClr val="000000"/>
                  </a:solidFill>
                </a:rPr>
                <a:t>80K return</a:t>
              </a:r>
            </a:p>
          </p:txBody>
        </p:sp>
        <p:sp>
          <p:nvSpPr>
            <p:cNvPr id="27" name="Line 25"/>
            <p:cNvSpPr>
              <a:spLocks noChangeShapeType="1"/>
            </p:cNvSpPr>
            <p:nvPr/>
          </p:nvSpPr>
          <p:spPr bwMode="auto">
            <a:xfrm flipH="1" flipV="1">
              <a:off x="5466576" y="4519180"/>
              <a:ext cx="1873251" cy="1728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 name="Line 4"/>
            <p:cNvSpPr>
              <a:spLocks noChangeShapeType="1"/>
            </p:cNvSpPr>
            <p:nvPr/>
          </p:nvSpPr>
          <p:spPr bwMode="auto">
            <a:xfrm flipH="1">
              <a:off x="5148265" y="1109664"/>
              <a:ext cx="2232025" cy="16557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 name="Line 6"/>
            <p:cNvSpPr>
              <a:spLocks noChangeShapeType="1"/>
            </p:cNvSpPr>
            <p:nvPr/>
          </p:nvSpPr>
          <p:spPr bwMode="auto">
            <a:xfrm flipH="1">
              <a:off x="5148265" y="1901826"/>
              <a:ext cx="2232025" cy="1728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Line 8"/>
            <p:cNvSpPr>
              <a:spLocks noChangeShapeType="1"/>
            </p:cNvSpPr>
            <p:nvPr/>
          </p:nvSpPr>
          <p:spPr bwMode="auto">
            <a:xfrm flipH="1" flipV="1">
              <a:off x="6156326" y="4422776"/>
              <a:ext cx="1152525"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 name="Line 10"/>
            <p:cNvSpPr>
              <a:spLocks noChangeShapeType="1"/>
            </p:cNvSpPr>
            <p:nvPr/>
          </p:nvSpPr>
          <p:spPr bwMode="auto">
            <a:xfrm flipH="1" flipV="1">
              <a:off x="5795964" y="4781550"/>
              <a:ext cx="1584325"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Line 14"/>
            <p:cNvSpPr>
              <a:spLocks noChangeShapeType="1"/>
            </p:cNvSpPr>
            <p:nvPr/>
          </p:nvSpPr>
          <p:spPr bwMode="auto">
            <a:xfrm>
              <a:off x="1547813" y="1541464"/>
              <a:ext cx="1655763"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Line 16"/>
            <p:cNvSpPr>
              <a:spLocks noChangeShapeType="1"/>
            </p:cNvSpPr>
            <p:nvPr/>
          </p:nvSpPr>
          <p:spPr bwMode="auto">
            <a:xfrm>
              <a:off x="1692275" y="4062414"/>
              <a:ext cx="1584325" cy="1081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pic>
        <p:nvPicPr>
          <p:cNvPr id="3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3816" y="520748"/>
            <a:ext cx="2758852" cy="18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文本框 33"/>
          <p:cNvSpPr txBox="1"/>
          <p:nvPr/>
        </p:nvSpPr>
        <p:spPr>
          <a:xfrm>
            <a:off x="44739" y="932565"/>
            <a:ext cx="1906035" cy="830997"/>
          </a:xfrm>
          <a:prstGeom prst="rect">
            <a:avLst/>
          </a:prstGeom>
          <a:noFill/>
        </p:spPr>
        <p:txBody>
          <a:bodyPr wrap="none" rtlCol="0">
            <a:spAutoFit/>
          </a:bodyPr>
          <a:lstStyle/>
          <a:p>
            <a:r>
              <a:rPr kumimoji="1" lang="en-US" altLang="zh-CN" sz="2400" b="1" dirty="0" err="1" smtClean="0">
                <a:solidFill>
                  <a:srgbClr val="002060"/>
                </a:solidFill>
                <a:latin typeface="+mn-lt"/>
              </a:rPr>
              <a:t>Cryo</a:t>
            </a:r>
            <a:r>
              <a:rPr kumimoji="1" lang="en-US" altLang="zh-CN" sz="2400" b="1" dirty="0" smtClean="0">
                <a:solidFill>
                  <a:srgbClr val="002060"/>
                </a:solidFill>
                <a:latin typeface="+mn-lt"/>
              </a:rPr>
              <a:t>-module </a:t>
            </a:r>
          </a:p>
          <a:p>
            <a:r>
              <a:rPr kumimoji="1" lang="en-US" altLang="zh-CN" sz="2400" b="1" dirty="0" smtClean="0">
                <a:solidFill>
                  <a:srgbClr val="002060"/>
                </a:solidFill>
                <a:latin typeface="+mn-lt"/>
              </a:rPr>
              <a:t>for EXFEL</a:t>
            </a:r>
            <a:endParaRPr kumimoji="1" lang="zh-CN" altLang="en-US" sz="2400" b="1" dirty="0">
              <a:solidFill>
                <a:srgbClr val="002060"/>
              </a:solidFill>
              <a:latin typeface="+mn-lt"/>
            </a:endParaRPr>
          </a:p>
        </p:txBody>
      </p:sp>
      <p:sp>
        <p:nvSpPr>
          <p:cNvPr id="35" name="文本框 34"/>
          <p:cNvSpPr txBox="1"/>
          <p:nvPr/>
        </p:nvSpPr>
        <p:spPr>
          <a:xfrm>
            <a:off x="4068568" y="2399498"/>
            <a:ext cx="4882931" cy="461665"/>
          </a:xfrm>
          <a:prstGeom prst="rect">
            <a:avLst/>
          </a:prstGeom>
          <a:noFill/>
        </p:spPr>
        <p:txBody>
          <a:bodyPr wrap="square" rtlCol="0">
            <a:spAutoFit/>
          </a:bodyPr>
          <a:lstStyle/>
          <a:p>
            <a:r>
              <a:rPr kumimoji="1" lang="en-US" altLang="zh-CN" sz="2400" b="1" dirty="0" err="1" smtClean="0">
                <a:solidFill>
                  <a:srgbClr val="0000FF"/>
                </a:solidFill>
                <a:latin typeface="+mn-lt"/>
              </a:rPr>
              <a:t>Cryo</a:t>
            </a:r>
            <a:r>
              <a:rPr kumimoji="1" lang="en-US" altLang="zh-CN" sz="2400" b="1" dirty="0" smtClean="0">
                <a:solidFill>
                  <a:srgbClr val="0000FF"/>
                </a:solidFill>
                <a:latin typeface="+mn-lt"/>
              </a:rPr>
              <a:t>-module for 9-cell SC cavity</a:t>
            </a:r>
            <a:endParaRPr kumimoji="1" lang="zh-CN" altLang="en-US" sz="2400" b="1" dirty="0">
              <a:solidFill>
                <a:srgbClr val="0000FF"/>
              </a:solidFill>
              <a:latin typeface="+mn-lt"/>
            </a:endParaRPr>
          </a:p>
        </p:txBody>
      </p:sp>
      <p:pic>
        <p:nvPicPr>
          <p:cNvPr id="36" name="内容占位符 3" descr="总图半剖1.jpg"/>
          <p:cNvPicPr>
            <a:picLocks noChangeAspect="1"/>
          </p:cNvPicPr>
          <p:nvPr/>
        </p:nvPicPr>
        <p:blipFill>
          <a:blip r:embed="rId4" cstate="email">
            <a:extLst>
              <a:ext uri="{28A0092B-C50C-407E-A947-70E740481C1C}">
                <a14:useLocalDpi xmlns:a14="http://schemas.microsoft.com/office/drawing/2010/main" val="0"/>
              </a:ext>
            </a:extLst>
          </a:blip>
          <a:srcRect l="9444" r="10236" b="2200"/>
          <a:stretch>
            <a:fillRect/>
          </a:stretch>
        </p:blipFill>
        <p:spPr bwMode="auto">
          <a:xfrm>
            <a:off x="-15488" y="3132027"/>
            <a:ext cx="4275799" cy="350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36"/>
          <p:cNvSpPr txBox="1"/>
          <p:nvPr/>
        </p:nvSpPr>
        <p:spPr>
          <a:xfrm>
            <a:off x="90459" y="2382948"/>
            <a:ext cx="2351926" cy="830997"/>
          </a:xfrm>
          <a:prstGeom prst="rect">
            <a:avLst/>
          </a:prstGeom>
          <a:noFill/>
        </p:spPr>
        <p:txBody>
          <a:bodyPr wrap="none" rtlCol="0">
            <a:spAutoFit/>
          </a:bodyPr>
          <a:lstStyle/>
          <a:p>
            <a:r>
              <a:rPr kumimoji="1" lang="en-US" altLang="zh-CN" sz="2400" b="1" dirty="0" err="1" smtClean="0">
                <a:solidFill>
                  <a:srgbClr val="0000FF"/>
                </a:solidFill>
                <a:latin typeface="+mn-lt"/>
              </a:rPr>
              <a:t>Cryo</a:t>
            </a:r>
            <a:r>
              <a:rPr kumimoji="1" lang="en-US" altLang="zh-CN" sz="2400" b="1" dirty="0" smtClean="0">
                <a:solidFill>
                  <a:srgbClr val="0000FF"/>
                </a:solidFill>
                <a:latin typeface="+mn-lt"/>
              </a:rPr>
              <a:t>-module for</a:t>
            </a:r>
          </a:p>
          <a:p>
            <a:r>
              <a:rPr kumimoji="1" lang="en-US" altLang="zh-CN" sz="2400" b="1" dirty="0" smtClean="0">
                <a:solidFill>
                  <a:srgbClr val="0000FF"/>
                </a:solidFill>
                <a:latin typeface="+mn-lt"/>
              </a:rPr>
              <a:t>BEPCII SRF cavity</a:t>
            </a:r>
            <a:endParaRPr kumimoji="1" lang="zh-CN" altLang="en-US" sz="2400" b="1" dirty="0">
              <a:solidFill>
                <a:srgbClr val="0000FF"/>
              </a:solidFill>
              <a:latin typeface="+mn-lt"/>
            </a:endParaRPr>
          </a:p>
        </p:txBody>
      </p:sp>
      <p:pic>
        <p:nvPicPr>
          <p:cNvPr id="38" name="图片 14" descr="http://www.xfel.eu/sites/site_xfel-gmbh/content/e63581/e265427/e276153/e276159/2016-11-24_AH-Liu-Yandong_2_811_eng.jpg"/>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14276" y="493848"/>
            <a:ext cx="4392488" cy="1888435"/>
          </a:xfrm>
          <a:prstGeom prst="rect">
            <a:avLst/>
          </a:prstGeom>
          <a:noFill/>
          <a:ln>
            <a:noFill/>
          </a:ln>
        </p:spPr>
      </p:pic>
    </p:spTree>
    <p:extLst>
      <p:ext uri="{BB962C8B-B14F-4D97-AF65-F5344CB8AC3E}">
        <p14:creationId xmlns:p14="http://schemas.microsoft.com/office/powerpoint/2010/main" val="337111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3761"/>
            <a:ext cx="8229600" cy="850900"/>
          </a:xfrm>
        </p:spPr>
        <p:txBody>
          <a:bodyPr>
            <a:normAutofit/>
          </a:bodyPr>
          <a:lstStyle/>
          <a:p>
            <a:r>
              <a:rPr kumimoji="1" lang="en-US" altLang="zh-CN" sz="2800" dirty="0" smtClean="0">
                <a:latin typeface="+mn-lt"/>
              </a:rPr>
              <a:t>Microwave Element &amp;</a:t>
            </a:r>
            <a:r>
              <a:rPr kumimoji="1" lang="zh-CN" altLang="en-US" sz="2800" dirty="0" smtClean="0">
                <a:latin typeface="+mn-lt"/>
              </a:rPr>
              <a:t> </a:t>
            </a:r>
            <a:r>
              <a:rPr kumimoji="1" lang="en-GB" altLang="zh-CN" sz="2800" dirty="0" smtClean="0">
                <a:latin typeface="+mn-lt"/>
              </a:rPr>
              <a:t>A</a:t>
            </a:r>
            <a:r>
              <a:rPr kumimoji="1" lang="en-US" altLang="zh-CN" sz="2800" dirty="0" err="1" smtClean="0">
                <a:latin typeface="+mn-lt"/>
              </a:rPr>
              <a:t>ccelerating</a:t>
            </a:r>
            <a:r>
              <a:rPr kumimoji="1" lang="en-US" altLang="zh-CN" sz="2800" dirty="0" smtClean="0">
                <a:latin typeface="+mn-lt"/>
              </a:rPr>
              <a:t> Tube</a:t>
            </a:r>
            <a:endParaRPr kumimoji="1" lang="zh-CN" altLang="en-US" sz="2800" dirty="0">
              <a:latin typeface="+mn-lt"/>
            </a:endParaRPr>
          </a:p>
        </p:txBody>
      </p:sp>
      <p:sp>
        <p:nvSpPr>
          <p:cNvPr id="3" name="内容占位符 2"/>
          <p:cNvSpPr>
            <a:spLocks noGrp="1"/>
          </p:cNvSpPr>
          <p:nvPr>
            <p:ph idx="1"/>
          </p:nvPr>
        </p:nvSpPr>
        <p:spPr/>
        <p:txBody>
          <a:bodyPr/>
          <a:lstStyle/>
          <a:p>
            <a:endParaRPr kumimoji="1" lang="zh-CN" altLang="en-US" dirty="0"/>
          </a:p>
        </p:txBody>
      </p:sp>
      <p:pic>
        <p:nvPicPr>
          <p:cNvPr id="11" name="图片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45634" y="1036420"/>
            <a:ext cx="2463085" cy="3284113"/>
          </a:xfrm>
          <a:prstGeom prst="rect">
            <a:avLst/>
          </a:prstGeom>
        </p:spPr>
      </p:pic>
      <p:pic>
        <p:nvPicPr>
          <p:cNvPr id="1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68170" y="4313237"/>
            <a:ext cx="3775829" cy="240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25"/>
          <p:cNvPicPr/>
          <p:nvPr/>
        </p:nvPicPr>
        <p:blipFill>
          <a:blip r:embed="rId4" cstate="email">
            <a:extLst>
              <a:ext uri="{28A0092B-C50C-407E-A947-70E740481C1C}">
                <a14:useLocalDpi xmlns:a14="http://schemas.microsoft.com/office/drawing/2010/main" val="0"/>
              </a:ext>
            </a:extLst>
          </a:blip>
          <a:stretch>
            <a:fillRect/>
          </a:stretch>
        </p:blipFill>
        <p:spPr>
          <a:xfrm>
            <a:off x="350520" y="1036420"/>
            <a:ext cx="2363273" cy="2731509"/>
          </a:xfrm>
          <a:prstGeom prst="rect">
            <a:avLst/>
          </a:prstGeom>
          <a:ln w="28575">
            <a:noFill/>
          </a:ln>
        </p:spPr>
      </p:pic>
      <p:pic>
        <p:nvPicPr>
          <p:cNvPr id="15" name="图片 8"/>
          <p:cNvPicPr>
            <a:picLocks noChangeAspect="1"/>
          </p:cNvPicPr>
          <p:nvPr/>
        </p:nvPicPr>
        <p:blipFill>
          <a:blip r:embed="rId5"/>
          <a:stretch>
            <a:fillRect/>
          </a:stretch>
        </p:blipFill>
        <p:spPr>
          <a:xfrm>
            <a:off x="2938043" y="1036420"/>
            <a:ext cx="3178992" cy="2731509"/>
          </a:xfrm>
          <a:prstGeom prst="rect">
            <a:avLst/>
          </a:prstGeom>
        </p:spPr>
      </p:pic>
      <p:pic>
        <p:nvPicPr>
          <p:cNvPr id="17" name="Picture 3"/>
          <p:cNvPicPr>
            <a:picLocks noChangeAspect="1" noChangeArrowheads="1"/>
          </p:cNvPicPr>
          <p:nvPr/>
        </p:nvPicPr>
        <p:blipFill>
          <a:blip r:embed="rId6" cstate="email">
            <a:extLst>
              <a:ext uri="{28A0092B-C50C-407E-A947-70E740481C1C}">
                <a14:useLocalDpi xmlns:a14="http://schemas.microsoft.com/office/drawing/2010/main" val="0"/>
              </a:ext>
            </a:extLst>
          </a:blip>
          <a:stretch>
            <a:fillRect/>
          </a:stretch>
        </p:blipFill>
        <p:spPr bwMode="auto">
          <a:xfrm>
            <a:off x="221195" y="4261914"/>
            <a:ext cx="2370219" cy="2131976"/>
          </a:xfrm>
          <a:prstGeom prst="rect">
            <a:avLst/>
          </a:prstGeom>
          <a:solidFill>
            <a:srgbClr val="F59600"/>
          </a:solidFill>
          <a:ln w="38100" cap="sq">
            <a:noFill/>
            <a:miter lim="800000"/>
          </a:ln>
          <a:effectLst/>
          <a:extLst>
            <a:ext uri="{91240B29-F687-4F45-9708-019B960494DF}">
              <a14:hiddenLine xmlns:a14="http://schemas.microsoft.com/office/drawing/2010/main" w="9525">
                <a:solidFill>
                  <a:srgbClr val="000000"/>
                </a:solidFill>
                <a:miter lim="800000"/>
                <a:headEnd/>
                <a:tailEnd/>
              </a14:hiddenLine>
            </a:ext>
          </a:extLst>
        </p:spPr>
      </p:pic>
      <p:pic>
        <p:nvPicPr>
          <p:cNvPr id="10" name="图片 9" descr="IMG_7934.JPG"/>
          <p:cNvPicPr>
            <a:picLocks noChangeAspect="1"/>
          </p:cNvPicPr>
          <p:nvPr/>
        </p:nvPicPr>
        <p:blipFill>
          <a:blip r:embed="rId7" cstate="print"/>
          <a:srcRect l="3380" t="9662" r="2410" b="9181"/>
          <a:stretch>
            <a:fillRect/>
          </a:stretch>
        </p:blipFill>
        <p:spPr bwMode="auto">
          <a:xfrm>
            <a:off x="2998869" y="3742817"/>
            <a:ext cx="2376264" cy="1535432"/>
          </a:xfrm>
          <a:prstGeom prst="rect">
            <a:avLst/>
          </a:prstGeom>
          <a:noFill/>
          <a:ln w="9525">
            <a:noFill/>
            <a:miter lim="800000"/>
            <a:headEnd/>
            <a:tailEnd/>
          </a:ln>
        </p:spPr>
      </p:pic>
      <p:sp>
        <p:nvSpPr>
          <p:cNvPr id="4" name="文本框 3"/>
          <p:cNvSpPr txBox="1"/>
          <p:nvPr/>
        </p:nvSpPr>
        <p:spPr>
          <a:xfrm>
            <a:off x="3091315" y="5437315"/>
            <a:ext cx="2121093" cy="646331"/>
          </a:xfrm>
          <a:prstGeom prst="rect">
            <a:avLst/>
          </a:prstGeom>
          <a:solidFill>
            <a:srgbClr val="FFFFCC"/>
          </a:solidFill>
        </p:spPr>
        <p:txBody>
          <a:bodyPr wrap="none" rtlCol="0">
            <a:spAutoFit/>
          </a:bodyPr>
          <a:lstStyle/>
          <a:p>
            <a:r>
              <a:rPr lang="en-US" altLang="zh-CN" b="1" dirty="0" smtClean="0"/>
              <a:t>C/S-band SLED type </a:t>
            </a:r>
          </a:p>
          <a:p>
            <a:r>
              <a:rPr lang="en-US" altLang="zh-CN" b="1" dirty="0" smtClean="0"/>
              <a:t>energy </a:t>
            </a:r>
            <a:r>
              <a:rPr lang="en-US" altLang="zh-CN" b="1" dirty="0" err="1" smtClean="0"/>
              <a:t>doubler</a:t>
            </a:r>
            <a:endParaRPr lang="zh-CN" altLang="en-US" b="1" dirty="0"/>
          </a:p>
        </p:txBody>
      </p:sp>
    </p:spTree>
    <p:extLst>
      <p:ext uri="{BB962C8B-B14F-4D97-AF65-F5344CB8AC3E}">
        <p14:creationId xmlns:p14="http://schemas.microsoft.com/office/powerpoint/2010/main" val="766833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80" y="121125"/>
            <a:ext cx="7859456" cy="582619"/>
          </a:xfrm>
        </p:spPr>
        <p:txBody>
          <a:bodyPr/>
          <a:lstStyle/>
          <a:p>
            <a:pPr algn="l"/>
            <a:r>
              <a:rPr lang="en-US" sz="2800" dirty="0" smtClean="0">
                <a:latin typeface="+mn-lt"/>
              </a:rPr>
              <a:t>Supporting Platform for Technology </a:t>
            </a:r>
            <a:r>
              <a:rPr lang="en-US" sz="2800" dirty="0">
                <a:latin typeface="+mn-lt"/>
              </a:rPr>
              <a:t>D</a:t>
            </a:r>
            <a:r>
              <a:rPr lang="en-US" sz="2800" dirty="0" smtClean="0">
                <a:latin typeface="+mn-lt"/>
              </a:rPr>
              <a:t>evelopment</a:t>
            </a:r>
            <a:endParaRPr lang="en-US" sz="2800" dirty="0">
              <a:latin typeface="+mn-lt"/>
            </a:endParaRPr>
          </a:p>
        </p:txBody>
      </p:sp>
      <p:pic>
        <p:nvPicPr>
          <p:cNvPr id="4" name="图片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7994" y="1310389"/>
            <a:ext cx="2949764" cy="2078130"/>
          </a:xfrm>
          <a:prstGeom prst="rect">
            <a:avLst/>
          </a:prstGeom>
          <a:ln w="28575">
            <a:solidFill>
              <a:srgbClr val="4774AB"/>
            </a:solidFill>
          </a:ln>
        </p:spPr>
      </p:pic>
      <p:pic>
        <p:nvPicPr>
          <p:cNvPr id="5" name="图片 9"/>
          <p:cNvPicPr>
            <a:picLocks noChangeAspect="1"/>
          </p:cNvPicPr>
          <p:nvPr/>
        </p:nvPicPr>
        <p:blipFill rotWithShape="1">
          <a:blip r:embed="rId3" cstate="email">
            <a:extLst>
              <a:ext uri="{28A0092B-C50C-407E-A947-70E740481C1C}">
                <a14:useLocalDpi xmlns:a14="http://schemas.microsoft.com/office/drawing/2010/main" val="0"/>
              </a:ext>
            </a:extLst>
          </a:blip>
          <a:srcRect t="10278"/>
          <a:stretch/>
        </p:blipFill>
        <p:spPr>
          <a:xfrm>
            <a:off x="137995" y="4091056"/>
            <a:ext cx="2949764" cy="2067367"/>
          </a:xfrm>
          <a:prstGeom prst="rect">
            <a:avLst/>
          </a:prstGeom>
          <a:ln w="28575">
            <a:solidFill>
              <a:srgbClr val="0070C0"/>
            </a:solidFill>
          </a:ln>
        </p:spPr>
      </p:pic>
      <p:pic>
        <p:nvPicPr>
          <p:cNvPr id="6" name="Picture 2" descr="J:\实验室报告\微信图片_2018020915263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20269" y="1310390"/>
            <a:ext cx="2768916" cy="2078130"/>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1778"/>
          <a:stretch/>
        </p:blipFill>
        <p:spPr bwMode="auto">
          <a:xfrm>
            <a:off x="3220269" y="4101798"/>
            <a:ext cx="2768916" cy="2053773"/>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21695" y="1310389"/>
            <a:ext cx="2884310" cy="2110225"/>
          </a:xfrm>
          <a:prstGeom prst="rect">
            <a:avLst/>
          </a:prstGeom>
          <a:ln w="28575">
            <a:solidFill>
              <a:srgbClr val="0070C0"/>
            </a:solidFill>
          </a:ln>
        </p:spPr>
      </p:pic>
      <p:pic>
        <p:nvPicPr>
          <p:cNvPr id="9"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121695" y="4107696"/>
            <a:ext cx="2884310" cy="2047875"/>
          </a:xfrm>
          <a:prstGeom prst="rect">
            <a:avLst/>
          </a:prstGeom>
          <a:noFill/>
          <a:ln w="5715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10" name="文本框 9"/>
          <p:cNvSpPr txBox="1"/>
          <p:nvPr/>
        </p:nvSpPr>
        <p:spPr>
          <a:xfrm>
            <a:off x="390977" y="3547394"/>
            <a:ext cx="8583953" cy="369332"/>
          </a:xfrm>
          <a:prstGeom prst="rect">
            <a:avLst/>
          </a:prstGeom>
          <a:solidFill>
            <a:srgbClr val="FFFFCC"/>
          </a:solidFill>
        </p:spPr>
        <p:txBody>
          <a:bodyPr wrap="none" rtlCol="0">
            <a:spAutoFit/>
          </a:bodyPr>
          <a:lstStyle/>
          <a:p>
            <a:r>
              <a:rPr lang="en-US" altLang="zh-CN" b="1" dirty="0" smtClean="0"/>
              <a:t>Magnet measurement lab, power supply test platform, cryogenics lab, klystron testbed </a:t>
            </a:r>
            <a:endParaRPr lang="zh-CN" altLang="en-US" b="1" dirty="0"/>
          </a:p>
        </p:txBody>
      </p:sp>
    </p:spTree>
    <p:extLst>
      <p:ext uri="{BB962C8B-B14F-4D97-AF65-F5344CB8AC3E}">
        <p14:creationId xmlns:p14="http://schemas.microsoft.com/office/powerpoint/2010/main" val="1128479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80" y="-33815"/>
            <a:ext cx="7859456" cy="582619"/>
          </a:xfrm>
        </p:spPr>
        <p:txBody>
          <a:bodyPr/>
          <a:lstStyle/>
          <a:p>
            <a:endParaRPr lang="en-US"/>
          </a:p>
        </p:txBody>
      </p:sp>
      <p:pic>
        <p:nvPicPr>
          <p:cNvPr id="5" name="内容占位符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 y="58738"/>
            <a:ext cx="2443443" cy="4351338"/>
          </a:xfrm>
          <a:prstGeom prst="rect">
            <a:avLst/>
          </a:prstGeom>
          <a:ln w="57150">
            <a:solidFill>
              <a:srgbClr val="0070C0"/>
            </a:solidFill>
          </a:ln>
        </p:spPr>
      </p:pic>
      <p:pic>
        <p:nvPicPr>
          <p:cNvPr id="6" name="内容占位符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60683" y="58738"/>
            <a:ext cx="2444228" cy="4351338"/>
          </a:xfrm>
          <a:prstGeom prst="rect">
            <a:avLst/>
          </a:prstGeom>
          <a:ln w="57150">
            <a:solidFill>
              <a:srgbClr val="0070C0"/>
            </a:solidFill>
          </a:ln>
        </p:spPr>
      </p:pic>
      <p:pic>
        <p:nvPicPr>
          <p:cNvPr id="7" name="Picture 2" descr="IMG_053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5516" y="4815372"/>
            <a:ext cx="8712967" cy="1931653"/>
          </a:xfrm>
          <a:prstGeom prst="rect">
            <a:avLst/>
          </a:prstGeom>
          <a:noFill/>
          <a:ln w="571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8" name="内容占位符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64528" y="71990"/>
            <a:ext cx="2835315" cy="4356482"/>
          </a:xfrm>
          <a:prstGeom prst="rect">
            <a:avLst/>
          </a:prstGeom>
          <a:ln w="57150">
            <a:solidFill>
              <a:srgbClr val="0070C0"/>
            </a:solidFill>
          </a:ln>
        </p:spPr>
      </p:pic>
      <p:sp>
        <p:nvSpPr>
          <p:cNvPr id="4" name="文本框 3"/>
          <p:cNvSpPr txBox="1"/>
          <p:nvPr/>
        </p:nvSpPr>
        <p:spPr>
          <a:xfrm>
            <a:off x="1502280" y="4420640"/>
            <a:ext cx="6242030" cy="369332"/>
          </a:xfrm>
          <a:prstGeom prst="rect">
            <a:avLst/>
          </a:prstGeom>
          <a:solidFill>
            <a:srgbClr val="FFFFCC"/>
          </a:solidFill>
        </p:spPr>
        <p:txBody>
          <a:bodyPr wrap="none" rtlCol="0">
            <a:spAutoFit/>
          </a:bodyPr>
          <a:lstStyle/>
          <a:p>
            <a:r>
              <a:rPr lang="en-US" altLang="zh-CN" b="1" dirty="0" smtClean="0"/>
              <a:t>Superconducting RF test platform, coupler measurement, BI lab</a:t>
            </a:r>
            <a:endParaRPr lang="zh-CN" altLang="en-US" b="1" dirty="0"/>
          </a:p>
        </p:txBody>
      </p:sp>
    </p:spTree>
    <p:extLst>
      <p:ext uri="{BB962C8B-B14F-4D97-AF65-F5344CB8AC3E}">
        <p14:creationId xmlns:p14="http://schemas.microsoft.com/office/powerpoint/2010/main" val="1919407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just"/>
            <a:r>
              <a:rPr kumimoji="1" lang="en-US" altLang="zh-CN" dirty="0" smtClean="0">
                <a:latin typeface="+mn-lt"/>
              </a:rPr>
              <a:t>Accelerator Physics Studies</a:t>
            </a:r>
            <a:endParaRPr kumimoji="1" lang="zh-CN" altLang="en-US" dirty="0">
              <a:latin typeface="+mn-lt"/>
            </a:endParaRPr>
          </a:p>
        </p:txBody>
      </p:sp>
      <p:sp>
        <p:nvSpPr>
          <p:cNvPr id="3" name="内容占位符 2"/>
          <p:cNvSpPr>
            <a:spLocks noGrp="1"/>
          </p:cNvSpPr>
          <p:nvPr>
            <p:ph idx="1"/>
          </p:nvPr>
        </p:nvSpPr>
        <p:spPr>
          <a:xfrm>
            <a:off x="457199" y="1341438"/>
            <a:ext cx="8229601" cy="4525962"/>
          </a:xfrm>
        </p:spPr>
        <p:txBody>
          <a:bodyPr/>
          <a:lstStyle/>
          <a:p>
            <a:r>
              <a:rPr kumimoji="1" lang="en-US" altLang="zh-CN" dirty="0" smtClean="0">
                <a:latin typeface="+mn-lt"/>
              </a:rPr>
              <a:t>Design study on ADS, HEPS, and CEPC/</a:t>
            </a:r>
            <a:r>
              <a:rPr kumimoji="1" lang="en-US" altLang="zh-CN" dirty="0" err="1" smtClean="0">
                <a:latin typeface="+mn-lt"/>
              </a:rPr>
              <a:t>SppC</a:t>
            </a:r>
            <a:endParaRPr kumimoji="1" lang="en-US" altLang="zh-CN" dirty="0" smtClean="0">
              <a:latin typeface="+mn-lt"/>
            </a:endParaRPr>
          </a:p>
          <a:p>
            <a:r>
              <a:rPr kumimoji="1" lang="en-US" altLang="zh-CN" dirty="0" smtClean="0">
                <a:latin typeface="+mn-lt"/>
              </a:rPr>
              <a:t>Codes developed in AP group:</a:t>
            </a:r>
          </a:p>
          <a:p>
            <a:pPr lvl="1"/>
            <a:r>
              <a:rPr kumimoji="1" lang="en-US" altLang="zh-CN" dirty="0" smtClean="0">
                <a:latin typeface="+mn-lt"/>
              </a:rPr>
              <a:t>Beam-beam simulation – BEPCII &amp; CEPC beam-beam study</a:t>
            </a:r>
          </a:p>
          <a:p>
            <a:pPr lvl="1"/>
            <a:r>
              <a:rPr kumimoji="1" lang="en-US" altLang="zh-CN" dirty="0" smtClean="0">
                <a:latin typeface="+mn-lt"/>
              </a:rPr>
              <a:t>ECI simulation – used to estimate the ECI in BEPCII &amp; CSNS</a:t>
            </a:r>
          </a:p>
          <a:p>
            <a:pPr lvl="1"/>
            <a:r>
              <a:rPr kumimoji="1" lang="en-US" altLang="zh-CN" dirty="0" smtClean="0">
                <a:latin typeface="+mn-lt"/>
              </a:rPr>
              <a:t>ATOM </a:t>
            </a:r>
            <a:r>
              <a:rPr kumimoji="1" lang="mr-IN" altLang="zh-CN" dirty="0" smtClean="0">
                <a:latin typeface="+mn-lt"/>
              </a:rPr>
              <a:t>–</a:t>
            </a:r>
            <a:r>
              <a:rPr kumimoji="1" lang="en-US" altLang="zh-CN" dirty="0" smtClean="0">
                <a:latin typeface="+mn-lt"/>
              </a:rPr>
              <a:t> AP design and simulation, used in HEPS design</a:t>
            </a:r>
          </a:p>
          <a:p>
            <a:pPr lvl="1"/>
            <a:r>
              <a:rPr kumimoji="1" lang="en-US" altLang="zh-CN" dirty="0" smtClean="0">
                <a:latin typeface="+mn-lt"/>
              </a:rPr>
              <a:t>P-TOPO </a:t>
            </a:r>
            <a:r>
              <a:rPr kumimoji="1" lang="mr-IN" altLang="zh-CN" dirty="0" smtClean="0">
                <a:latin typeface="+mn-lt"/>
              </a:rPr>
              <a:t>–</a:t>
            </a:r>
            <a:r>
              <a:rPr kumimoji="1" lang="en-US" altLang="zh-CN" dirty="0" smtClean="0">
                <a:latin typeface="+mn-lt"/>
              </a:rPr>
              <a:t> front-to-end tracking of particle in hadron </a:t>
            </a:r>
            <a:r>
              <a:rPr kumimoji="1" lang="en-US" altLang="zh-CN" dirty="0" err="1" smtClean="0">
                <a:latin typeface="+mn-lt"/>
              </a:rPr>
              <a:t>linac</a:t>
            </a:r>
            <a:endParaRPr kumimoji="1" lang="en-US" altLang="zh-CN" dirty="0" smtClean="0">
              <a:latin typeface="+mn-lt"/>
            </a:endParaRPr>
          </a:p>
          <a:p>
            <a:r>
              <a:rPr kumimoji="1" lang="en-US" altLang="zh-CN" dirty="0" smtClean="0">
                <a:latin typeface="+mn-lt"/>
              </a:rPr>
              <a:t>Nonlinearity optimization </a:t>
            </a:r>
            <a:r>
              <a:rPr kumimoji="1" lang="mr-IN" altLang="zh-CN" dirty="0" smtClean="0">
                <a:latin typeface="+mn-lt"/>
              </a:rPr>
              <a:t>–</a:t>
            </a:r>
            <a:r>
              <a:rPr kumimoji="1" lang="en-US" altLang="zh-CN" dirty="0" smtClean="0">
                <a:latin typeface="+mn-lt"/>
              </a:rPr>
              <a:t> MOPSO (MOGA +PSO)</a:t>
            </a:r>
          </a:p>
          <a:p>
            <a:pPr lvl="1"/>
            <a:r>
              <a:rPr kumimoji="1" lang="en-US" altLang="zh-CN" dirty="0">
                <a:latin typeface="+mn-lt"/>
              </a:rPr>
              <a:t>A</a:t>
            </a:r>
            <a:r>
              <a:rPr kumimoji="1" lang="en-US" altLang="zh-CN" dirty="0" smtClean="0">
                <a:latin typeface="+mn-lt"/>
              </a:rPr>
              <a:t>dopted in HEPS design</a:t>
            </a:r>
          </a:p>
          <a:p>
            <a:r>
              <a:rPr kumimoji="1" lang="en-US" altLang="zh-CN" dirty="0" smtClean="0">
                <a:latin typeface="+mn-lt"/>
              </a:rPr>
              <a:t>Join the laser plasma acceleration collaboration in China</a:t>
            </a:r>
            <a:endParaRPr kumimoji="1" lang="zh-CN" altLang="en-US" dirty="0">
              <a:latin typeface="+mn-lt"/>
            </a:endParaRPr>
          </a:p>
        </p:txBody>
      </p:sp>
    </p:spTree>
    <p:extLst>
      <p:ext uri="{BB962C8B-B14F-4D97-AF65-F5344CB8AC3E}">
        <p14:creationId xmlns:p14="http://schemas.microsoft.com/office/powerpoint/2010/main" val="2130579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92980" y="973540"/>
            <a:ext cx="4857143" cy="5190795"/>
          </a:xfrm>
        </p:spPr>
        <p:txBody>
          <a:bodyPr/>
          <a:lstStyle/>
          <a:p>
            <a:r>
              <a:rPr lang="en-US" altLang="zh-CN" dirty="0" smtClean="0"/>
              <a:t>P-TOPO -- </a:t>
            </a:r>
            <a:r>
              <a:rPr lang="en-US" altLang="zh-CN" dirty="0"/>
              <a:t>Parallel Trace Of </a:t>
            </a:r>
            <a:endParaRPr lang="en-US" altLang="zh-CN" dirty="0" smtClean="0"/>
          </a:p>
          <a:p>
            <a:pPr marL="0" indent="0">
              <a:lnSpc>
                <a:spcPct val="100000"/>
              </a:lnSpc>
              <a:spcBef>
                <a:spcPts val="300"/>
              </a:spcBef>
              <a:buNone/>
            </a:pPr>
            <a:r>
              <a:rPr lang="en-US" altLang="zh-CN" dirty="0"/>
              <a:t> </a:t>
            </a:r>
            <a:r>
              <a:rPr lang="en-US" altLang="zh-CN" dirty="0" smtClean="0"/>
              <a:t>                      Particle Orbit</a:t>
            </a:r>
          </a:p>
          <a:p>
            <a:pPr lvl="1"/>
            <a:r>
              <a:rPr lang="en-US" altLang="zh-CN" dirty="0"/>
              <a:t>Study on high current high power beam dynamics</a:t>
            </a:r>
          </a:p>
          <a:p>
            <a:pPr lvl="1"/>
            <a:r>
              <a:rPr lang="en-US" altLang="zh-CN" dirty="0"/>
              <a:t>Accelerator simulation</a:t>
            </a:r>
          </a:p>
          <a:p>
            <a:pPr lvl="1"/>
            <a:r>
              <a:rPr lang="en-US" altLang="zh-CN" dirty="0"/>
              <a:t>Developed by C++, and Parallelized using MPI/</a:t>
            </a:r>
            <a:r>
              <a:rPr lang="en-US" altLang="zh-CN" dirty="0" err="1"/>
              <a:t>OpenMP</a:t>
            </a:r>
            <a:endParaRPr lang="en-US" altLang="zh-CN" dirty="0"/>
          </a:p>
          <a:p>
            <a:pPr lvl="1"/>
            <a:r>
              <a:rPr lang="en-US" altLang="zh-CN" dirty="0" smtClean="0"/>
              <a:t>Includes </a:t>
            </a:r>
            <a:r>
              <a:rPr lang="en-US" altLang="zh-CN" dirty="0"/>
              <a:t>different Poisson </a:t>
            </a:r>
            <a:r>
              <a:rPr lang="en-US" altLang="zh-CN" dirty="0" smtClean="0"/>
              <a:t>Solvers</a:t>
            </a:r>
            <a:endParaRPr lang="en-US" altLang="zh-CN" dirty="0"/>
          </a:p>
          <a:p>
            <a:pPr lvl="1"/>
            <a:endParaRPr lang="zh-CN" altLang="en-US" dirty="0"/>
          </a:p>
        </p:txBody>
      </p:sp>
      <p:sp>
        <p:nvSpPr>
          <p:cNvPr id="3" name="标题 2"/>
          <p:cNvSpPr>
            <a:spLocks noGrp="1"/>
          </p:cNvSpPr>
          <p:nvPr>
            <p:ph type="title"/>
          </p:nvPr>
        </p:nvSpPr>
        <p:spPr/>
        <p:txBody>
          <a:bodyPr/>
          <a:lstStyle/>
          <a:p>
            <a:endParaRPr lang="zh-CN" altLang="en-US"/>
          </a:p>
        </p:txBody>
      </p:sp>
      <p:pic>
        <p:nvPicPr>
          <p:cNvPr id="4" name="图片 3">
            <a:extLst>
              <a:ext uri="{FF2B5EF4-FFF2-40B4-BE49-F238E27FC236}">
                <a16:creationId xmlns="" xmlns:a16="http://schemas.microsoft.com/office/drawing/2014/main" id="{844D9A97-1FA5-4117-9366-8E1A7332B0EE}"/>
              </a:ext>
            </a:extLst>
          </p:cNvPr>
          <p:cNvPicPr>
            <a:picLocks noChangeAspect="1"/>
          </p:cNvPicPr>
          <p:nvPr/>
        </p:nvPicPr>
        <p:blipFill>
          <a:blip r:embed="rId2"/>
          <a:stretch>
            <a:fillRect/>
          </a:stretch>
        </p:blipFill>
        <p:spPr>
          <a:xfrm>
            <a:off x="977180" y="4038838"/>
            <a:ext cx="3483487" cy="2570905"/>
          </a:xfrm>
          <a:prstGeom prst="rect">
            <a:avLst/>
          </a:prstGeom>
        </p:spPr>
      </p:pic>
      <p:pic>
        <p:nvPicPr>
          <p:cNvPr id="5" name="图片 4">
            <a:extLst>
              <a:ext uri="{FF2B5EF4-FFF2-40B4-BE49-F238E27FC236}">
                <a16:creationId xmlns="" xmlns:a16="http://schemas.microsoft.com/office/drawing/2014/main" id="{2862181D-36AC-4938-B8F7-F42C69A73D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8183" y="210598"/>
            <a:ext cx="4085817" cy="803155"/>
          </a:xfrm>
          <a:prstGeom prst="rect">
            <a:avLst/>
          </a:prstGeom>
        </p:spPr>
      </p:pic>
      <p:pic>
        <p:nvPicPr>
          <p:cNvPr id="6" name="图片 5" descr="E:\sth\2016年6月22日 MEBT bench\15mA\MEBT_15mA_sigma_x (2).eps">
            <a:extLst>
              <a:ext uri="{FF2B5EF4-FFF2-40B4-BE49-F238E27FC236}">
                <a16:creationId xmlns="" xmlns:a16="http://schemas.microsoft.com/office/drawing/2014/main" id="{BE89F809-4B42-45FE-96E1-2B8C1849F8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74330" y="5126383"/>
            <a:ext cx="3483487" cy="1098392"/>
          </a:xfrm>
          <a:prstGeom prst="rect">
            <a:avLst/>
          </a:prstGeom>
          <a:noFill/>
          <a:ln>
            <a:noFill/>
          </a:ln>
        </p:spPr>
      </p:pic>
      <p:pic>
        <p:nvPicPr>
          <p:cNvPr id="7" name="图片 6" descr="E:\sth\2016年4月30日markwithTRACK\both\sigmax.eps">
            <a:extLst>
              <a:ext uri="{FF2B5EF4-FFF2-40B4-BE49-F238E27FC236}">
                <a16:creationId xmlns="" xmlns:a16="http://schemas.microsoft.com/office/drawing/2014/main" id="{986AE9CB-60A9-4AFC-BB37-4C1D86AC3D9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165605" y="2255612"/>
            <a:ext cx="3492212" cy="1097211"/>
          </a:xfrm>
          <a:prstGeom prst="rect">
            <a:avLst/>
          </a:prstGeom>
          <a:noFill/>
          <a:ln>
            <a:noFill/>
          </a:ln>
        </p:spPr>
      </p:pic>
      <p:pic>
        <p:nvPicPr>
          <p:cNvPr id="8" name="图片 7" descr="E:\sth\2016年4月30日markwithTRACK\both\emitx.eps">
            <a:extLst>
              <a:ext uri="{FF2B5EF4-FFF2-40B4-BE49-F238E27FC236}">
                <a16:creationId xmlns="" xmlns:a16="http://schemas.microsoft.com/office/drawing/2014/main" id="{FA592A64-50BA-4B3A-B715-D7781EDDDB1D}"/>
              </a:ext>
            </a:extLst>
          </p:cNvPr>
          <p:cNvPicPr/>
          <p:nvPr/>
        </p:nvPicPr>
        <p:blipFill rotWithShape="1">
          <a:blip r:embed="rId6">
            <a:extLst>
              <a:ext uri="{28A0092B-C50C-407E-A947-70E740481C1C}">
                <a14:useLocalDpi xmlns:a14="http://schemas.microsoft.com/office/drawing/2010/main" val="0"/>
              </a:ext>
            </a:extLst>
          </a:blip>
          <a:srcRect t="51737"/>
          <a:stretch/>
        </p:blipFill>
        <p:spPr bwMode="auto">
          <a:xfrm>
            <a:off x="5250123" y="1175118"/>
            <a:ext cx="3407694" cy="1121894"/>
          </a:xfrm>
          <a:prstGeom prst="rect">
            <a:avLst/>
          </a:prstGeom>
          <a:noFill/>
          <a:ln>
            <a:noFill/>
          </a:ln>
        </p:spPr>
      </p:pic>
      <p:sp>
        <p:nvSpPr>
          <p:cNvPr id="9" name="文本框 8">
            <a:extLst>
              <a:ext uri="{FF2B5EF4-FFF2-40B4-BE49-F238E27FC236}">
                <a16:creationId xmlns="" xmlns:a16="http://schemas.microsoft.com/office/drawing/2014/main" id="{2C43D232-5AF9-4CA5-827C-6AAFAE62909E}"/>
              </a:ext>
            </a:extLst>
          </p:cNvPr>
          <p:cNvSpPr txBox="1"/>
          <p:nvPr/>
        </p:nvSpPr>
        <p:spPr>
          <a:xfrm>
            <a:off x="5401795" y="3333359"/>
            <a:ext cx="3240877" cy="646331"/>
          </a:xfrm>
          <a:prstGeom prst="rect">
            <a:avLst/>
          </a:prstGeom>
          <a:noFill/>
        </p:spPr>
        <p:txBody>
          <a:bodyPr wrap="square" rtlCol="0">
            <a:spAutoFit/>
          </a:bodyPr>
          <a:lstStyle/>
          <a:p>
            <a:pPr algn="ctr"/>
            <a:r>
              <a:rPr lang="en-US" altLang="zh-CN" dirty="0"/>
              <a:t>Transverse beam emittance and rms size in the RFQ</a:t>
            </a:r>
            <a:endParaRPr lang="en-US" dirty="0"/>
          </a:p>
        </p:txBody>
      </p:sp>
      <p:pic>
        <p:nvPicPr>
          <p:cNvPr id="10" name="图片 9" descr="MEBT_15mA_emitX">
            <a:extLst>
              <a:ext uri="{FF2B5EF4-FFF2-40B4-BE49-F238E27FC236}">
                <a16:creationId xmlns="" xmlns:a16="http://schemas.microsoft.com/office/drawing/2014/main" id="{95F57981-214C-418A-B914-4ADDC16E47B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192123" y="3997988"/>
            <a:ext cx="3465694" cy="1212289"/>
          </a:xfrm>
          <a:prstGeom prst="rect">
            <a:avLst/>
          </a:prstGeom>
          <a:noFill/>
          <a:ln>
            <a:noFill/>
          </a:ln>
        </p:spPr>
      </p:pic>
      <p:sp>
        <p:nvSpPr>
          <p:cNvPr id="11" name="文本框 10">
            <a:extLst>
              <a:ext uri="{FF2B5EF4-FFF2-40B4-BE49-F238E27FC236}">
                <a16:creationId xmlns="" xmlns:a16="http://schemas.microsoft.com/office/drawing/2014/main" id="{20AEFD8F-A43F-47FF-A538-C81DB2A221AD}"/>
              </a:ext>
            </a:extLst>
          </p:cNvPr>
          <p:cNvSpPr txBox="1"/>
          <p:nvPr/>
        </p:nvSpPr>
        <p:spPr>
          <a:xfrm>
            <a:off x="5331752" y="6205725"/>
            <a:ext cx="3240877" cy="646331"/>
          </a:xfrm>
          <a:prstGeom prst="rect">
            <a:avLst/>
          </a:prstGeom>
          <a:noFill/>
        </p:spPr>
        <p:txBody>
          <a:bodyPr wrap="square" rtlCol="0">
            <a:spAutoFit/>
          </a:bodyPr>
          <a:lstStyle/>
          <a:p>
            <a:pPr algn="ctr"/>
            <a:r>
              <a:rPr lang="en-US" altLang="zh-CN" dirty="0"/>
              <a:t>Transverse beam emittance and rms size in the SC section</a:t>
            </a:r>
            <a:endParaRPr lang="en-US" dirty="0"/>
          </a:p>
        </p:txBody>
      </p:sp>
    </p:spTree>
    <p:extLst>
      <p:ext uri="{BB962C8B-B14F-4D97-AF65-F5344CB8AC3E}">
        <p14:creationId xmlns:p14="http://schemas.microsoft.com/office/powerpoint/2010/main" val="457995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14400"/>
            <a:ext cx="7886700" cy="5404513"/>
          </a:xfrm>
        </p:spPr>
        <p:txBody>
          <a:bodyPr/>
          <a:lstStyle/>
          <a:p>
            <a:r>
              <a:rPr lang="en-US" altLang="zh-CN" dirty="0" smtClean="0">
                <a:latin typeface="Calibri" charset="0"/>
                <a:ea typeface="Calibri" charset="0"/>
                <a:cs typeface="Calibri" charset="0"/>
              </a:rPr>
              <a:t>HEPS accelerator physics studies</a:t>
            </a:r>
          </a:p>
          <a:p>
            <a:pPr lvl="1"/>
            <a:r>
              <a:rPr lang="en-US" dirty="0" smtClean="0">
                <a:latin typeface="Calibri" charset="0"/>
                <a:ea typeface="Calibri" charset="0"/>
                <a:cs typeface="Calibri" charset="0"/>
              </a:rPr>
              <a:t>Linear lattice design -- </a:t>
            </a:r>
            <a:r>
              <a:rPr lang="en-US" altLang="zh-CN" dirty="0">
                <a:latin typeface="Calibri" charset="0"/>
                <a:ea typeface="Calibri" charset="0"/>
                <a:cs typeface="Calibri" charset="0"/>
              </a:rPr>
              <a:t>hybrid 7BAs with </a:t>
            </a:r>
            <a:r>
              <a:rPr lang="en-US" altLang="zh-CN" dirty="0" err="1">
                <a:latin typeface="Calibri" charset="0"/>
                <a:ea typeface="Calibri" charset="0"/>
                <a:cs typeface="Calibri" charset="0"/>
              </a:rPr>
              <a:t>antibends</a:t>
            </a:r>
            <a:r>
              <a:rPr lang="en-US" altLang="zh-CN" dirty="0">
                <a:latin typeface="Calibri" charset="0"/>
                <a:ea typeface="Calibri" charset="0"/>
                <a:cs typeface="Calibri" charset="0"/>
              </a:rPr>
              <a:t> and </a:t>
            </a:r>
            <a:r>
              <a:rPr lang="en-US" altLang="zh-CN" dirty="0" err="1" smtClean="0">
                <a:latin typeface="Calibri" charset="0"/>
                <a:ea typeface="Calibri" charset="0"/>
                <a:cs typeface="Calibri" charset="0"/>
              </a:rPr>
              <a:t>superbends</a:t>
            </a:r>
            <a:r>
              <a:rPr lang="en-US" altLang="zh-CN" dirty="0" smtClean="0">
                <a:latin typeface="Calibri" charset="0"/>
                <a:ea typeface="Calibri" charset="0"/>
                <a:cs typeface="Calibri" charset="0"/>
              </a:rPr>
              <a:t>, which leads the smallest emittance of 34 </a:t>
            </a:r>
            <a:r>
              <a:rPr lang="en-US" altLang="zh-CN" dirty="0" err="1" smtClean="0">
                <a:latin typeface="Calibri" charset="0"/>
                <a:ea typeface="Calibri" charset="0"/>
                <a:cs typeface="Calibri" charset="0"/>
              </a:rPr>
              <a:t>pm.rad</a:t>
            </a:r>
            <a:r>
              <a:rPr lang="en-US" altLang="zh-CN" dirty="0" smtClean="0">
                <a:latin typeface="Calibri" charset="0"/>
                <a:ea typeface="Calibri" charset="0"/>
                <a:cs typeface="Calibri" charset="0"/>
              </a:rPr>
              <a:t> with a circumference of 1360 m ring</a:t>
            </a:r>
          </a:p>
          <a:p>
            <a:pPr lvl="1"/>
            <a:r>
              <a:rPr lang="en-US" dirty="0" smtClean="0">
                <a:latin typeface="Calibri" charset="0"/>
                <a:ea typeface="Calibri" charset="0"/>
                <a:cs typeface="Calibri" charset="0"/>
              </a:rPr>
              <a:t>MOPSO (Multi-Objective Particle Swarm Optimization) adopted in lattice design and optimization of dynamic aperture</a:t>
            </a:r>
          </a:p>
          <a:p>
            <a:pPr lvl="1"/>
            <a:endParaRPr lang="en-US" dirty="0">
              <a:latin typeface="Calibri" charset="0"/>
              <a:ea typeface="Calibri" charset="0"/>
              <a:cs typeface="Calibri" charset="0"/>
            </a:endParaRPr>
          </a:p>
          <a:p>
            <a:pPr lvl="1"/>
            <a:endParaRPr lang="en-US" dirty="0" smtClean="0">
              <a:latin typeface="Calibri" charset="0"/>
              <a:ea typeface="Calibri" charset="0"/>
              <a:cs typeface="Calibri" charset="0"/>
            </a:endParaRPr>
          </a:p>
          <a:p>
            <a:pPr lvl="1"/>
            <a:endParaRPr lang="en-US" dirty="0">
              <a:latin typeface="Calibri" charset="0"/>
              <a:ea typeface="Calibri" charset="0"/>
              <a:cs typeface="Calibri" charset="0"/>
            </a:endParaRPr>
          </a:p>
          <a:p>
            <a:pPr lvl="1"/>
            <a:endParaRPr lang="en-US" dirty="0" smtClean="0">
              <a:latin typeface="Calibri" charset="0"/>
              <a:ea typeface="Calibri" charset="0"/>
              <a:cs typeface="Calibri" charset="0"/>
            </a:endParaRPr>
          </a:p>
          <a:p>
            <a:pPr lvl="1"/>
            <a:endParaRPr lang="en-US" dirty="0">
              <a:latin typeface="Calibri" charset="0"/>
              <a:ea typeface="Calibri" charset="0"/>
              <a:cs typeface="Calibri" charset="0"/>
            </a:endParaRPr>
          </a:p>
          <a:p>
            <a:pPr lvl="1"/>
            <a:r>
              <a:rPr lang="en-US" dirty="0" smtClean="0">
                <a:latin typeface="Calibri" charset="0"/>
                <a:ea typeface="Calibri" charset="0"/>
                <a:cs typeface="Calibri" charset="0"/>
              </a:rPr>
              <a:t>Longitudinal on-axis injection with 3 RF systems proposed </a:t>
            </a:r>
          </a:p>
          <a:p>
            <a:pPr lvl="2"/>
            <a:r>
              <a:rPr lang="en-US" dirty="0" smtClean="0">
                <a:latin typeface="Calibri" charset="0"/>
                <a:ea typeface="Calibri" charset="0"/>
                <a:cs typeface="Calibri" charset="0"/>
              </a:rPr>
              <a:t>166.6 + 333.2 </a:t>
            </a:r>
          </a:p>
          <a:p>
            <a:pPr marL="914400" lvl="2" indent="0">
              <a:buNone/>
            </a:pPr>
            <a:r>
              <a:rPr lang="en-US" dirty="0" smtClean="0">
                <a:latin typeface="Calibri" charset="0"/>
                <a:ea typeface="Calibri" charset="0"/>
                <a:cs typeface="Calibri" charset="0"/>
              </a:rPr>
              <a:t>     + 499.8 (MHz) </a:t>
            </a:r>
            <a:endParaRPr lang="en-US" dirty="0">
              <a:latin typeface="Calibri" charset="0"/>
              <a:ea typeface="Calibri" charset="0"/>
              <a:cs typeface="Calibri" charset="0"/>
            </a:endParaRPr>
          </a:p>
        </p:txBody>
      </p:sp>
      <p:sp>
        <p:nvSpPr>
          <p:cNvPr id="3" name="Title 2"/>
          <p:cNvSpPr>
            <a:spLocks noGrp="1"/>
          </p:cNvSpPr>
          <p:nvPr>
            <p:ph type="title"/>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39" r="5891"/>
          <a:stretch/>
        </p:blipFill>
        <p:spPr bwMode="auto">
          <a:xfrm>
            <a:off x="628650" y="3206682"/>
            <a:ext cx="8051524" cy="184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553" y="5412367"/>
            <a:ext cx="3183540" cy="14456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302" y="5412367"/>
            <a:ext cx="2705528" cy="1445633"/>
          </a:xfrm>
          <a:prstGeom prst="rect">
            <a:avLst/>
          </a:prstGeom>
        </p:spPr>
      </p:pic>
    </p:spTree>
    <p:extLst>
      <p:ext uri="{BB962C8B-B14F-4D97-AF65-F5344CB8AC3E}">
        <p14:creationId xmlns:p14="http://schemas.microsoft.com/office/powerpoint/2010/main" val="121008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980" y="121125"/>
            <a:ext cx="7859456" cy="582619"/>
          </a:xfrm>
        </p:spPr>
        <p:txBody>
          <a:bodyPr/>
          <a:lstStyle/>
          <a:p>
            <a:r>
              <a:rPr kumimoji="1" lang="en-US" altLang="zh-CN" dirty="0" smtClean="0">
                <a:latin typeface="+mn-lt"/>
              </a:rPr>
              <a:t>Outcomes - Accelerator Technology Transfer</a:t>
            </a:r>
            <a:endParaRPr kumimoji="1" lang="zh-CN" altLang="en-US" dirty="0">
              <a:latin typeface="+mn-lt"/>
            </a:endParaRPr>
          </a:p>
        </p:txBody>
      </p:sp>
      <p:sp>
        <p:nvSpPr>
          <p:cNvPr id="3" name="内容占位符 2"/>
          <p:cNvSpPr>
            <a:spLocks noGrp="1"/>
          </p:cNvSpPr>
          <p:nvPr>
            <p:ph idx="1"/>
          </p:nvPr>
        </p:nvSpPr>
        <p:spPr>
          <a:xfrm>
            <a:off x="278130" y="1036678"/>
            <a:ext cx="7886700" cy="5190795"/>
          </a:xfrm>
        </p:spPr>
        <p:txBody>
          <a:bodyPr/>
          <a:lstStyle/>
          <a:p>
            <a:r>
              <a:rPr kumimoji="1" lang="en-US" altLang="zh-CN" dirty="0" smtClean="0">
                <a:latin typeface="+mn-lt"/>
              </a:rPr>
              <a:t>Waveguide components</a:t>
            </a:r>
          </a:p>
          <a:p>
            <a:r>
              <a:rPr kumimoji="1" lang="en-US" altLang="zh-CN" dirty="0" smtClean="0">
                <a:latin typeface="+mn-lt"/>
              </a:rPr>
              <a:t>Various kinds of magnets &amp; power supplies</a:t>
            </a:r>
          </a:p>
          <a:p>
            <a:r>
              <a:rPr kumimoji="1" lang="en-US" altLang="zh-CN" dirty="0" smtClean="0">
                <a:latin typeface="+mn-lt"/>
              </a:rPr>
              <a:t>Acceleration tube &amp; turn-key </a:t>
            </a:r>
            <a:r>
              <a:rPr kumimoji="1" lang="en-US" altLang="zh-CN" dirty="0" err="1" smtClean="0">
                <a:latin typeface="+mn-lt"/>
              </a:rPr>
              <a:t>linac</a:t>
            </a:r>
            <a:r>
              <a:rPr kumimoji="1" lang="en-US" altLang="zh-CN" dirty="0" smtClean="0">
                <a:latin typeface="+mn-lt"/>
              </a:rPr>
              <a:t> for KIPT</a:t>
            </a:r>
          </a:p>
          <a:p>
            <a:r>
              <a:rPr kumimoji="1" lang="en-US" altLang="zh-CN" dirty="0" smtClean="0">
                <a:latin typeface="+mn-lt"/>
              </a:rPr>
              <a:t>Others</a:t>
            </a:r>
          </a:p>
          <a:p>
            <a:pPr marL="0" indent="0">
              <a:buNone/>
            </a:pPr>
            <a:endParaRPr kumimoji="1" lang="zh-CN" altLang="en-US" dirty="0">
              <a:latin typeface="+mn-lt"/>
            </a:endParaRPr>
          </a:p>
        </p:txBody>
      </p:sp>
      <p:pic>
        <p:nvPicPr>
          <p:cNvPr id="7" name="Picture 5" descr="DSC0148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49973" y="4947050"/>
            <a:ext cx="2729917" cy="190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SC0387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3822" y="4947050"/>
            <a:ext cx="2957112" cy="192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srcRect/>
          <a:stretch>
            <a:fillRect/>
          </a:stretch>
        </p:blipFill>
        <p:spPr bwMode="auto">
          <a:xfrm>
            <a:off x="233823" y="3526314"/>
            <a:ext cx="2957112" cy="1325731"/>
          </a:xfrm>
          <a:prstGeom prst="rect">
            <a:avLst/>
          </a:prstGeom>
          <a:noFill/>
          <a:ln w="9525">
            <a:noFill/>
            <a:miter lim="800000"/>
            <a:headEnd/>
            <a:tailEnd/>
          </a:ln>
        </p:spPr>
      </p:pic>
      <p:pic>
        <p:nvPicPr>
          <p:cNvPr id="12" name="Picture 5" descr="PDR_0128"/>
          <p:cNvPicPr>
            <a:picLocks noChangeAspect="1" noChangeArrowheads="1"/>
          </p:cNvPicPr>
          <p:nvPr/>
        </p:nvPicPr>
        <p:blipFill>
          <a:blip r:embed="rId5" cstate="email">
            <a:lum bright="8000" contrast="12000"/>
            <a:extLst>
              <a:ext uri="{28A0092B-C50C-407E-A947-70E740481C1C}">
                <a14:useLocalDpi xmlns:a14="http://schemas.microsoft.com/office/drawing/2010/main" val="0"/>
              </a:ext>
            </a:extLst>
          </a:blip>
          <a:srcRect/>
          <a:stretch>
            <a:fillRect/>
          </a:stretch>
        </p:blipFill>
        <p:spPr bwMode="auto">
          <a:xfrm>
            <a:off x="6290254" y="1018572"/>
            <a:ext cx="2711920" cy="2034937"/>
          </a:xfrm>
          <a:prstGeom prst="rect">
            <a:avLst/>
          </a:prstGeom>
          <a:noFill/>
          <a:ln w="57150" cmpd="thinThick">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4" name="图片 3" descr="IMG_8181"/>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2162" b="12404"/>
          <a:stretch/>
        </p:blipFill>
        <p:spPr bwMode="auto">
          <a:xfrm>
            <a:off x="6290254" y="3102037"/>
            <a:ext cx="2711919" cy="175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49972" y="3065890"/>
            <a:ext cx="2729917" cy="1822301"/>
          </a:xfrm>
          <a:prstGeom prst="rect">
            <a:avLst/>
          </a:prstGeom>
        </p:spPr>
      </p:pic>
      <p:pic>
        <p:nvPicPr>
          <p:cNvPr id="13" name="图片 12"/>
          <p:cNvPicPr>
            <a:picLocks noChangeAspect="1"/>
          </p:cNvPicPr>
          <p:nvPr/>
        </p:nvPicPr>
        <p:blipFill>
          <a:blip r:embed="rId8"/>
          <a:stretch>
            <a:fillRect/>
          </a:stretch>
        </p:blipFill>
        <p:spPr>
          <a:xfrm>
            <a:off x="6290254" y="4947050"/>
            <a:ext cx="2691220" cy="1908591"/>
          </a:xfrm>
          <a:prstGeom prst="rect">
            <a:avLst/>
          </a:prstGeom>
        </p:spPr>
      </p:pic>
    </p:spTree>
    <p:extLst>
      <p:ext uri="{BB962C8B-B14F-4D97-AF65-F5344CB8AC3E}">
        <p14:creationId xmlns:p14="http://schemas.microsoft.com/office/powerpoint/2010/main" val="300867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intra_e_kek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5830094"/>
            <a:ext cx="221615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667" y="1224825"/>
            <a:ext cx="15033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6"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064" y="5795169"/>
            <a:ext cx="1906686" cy="68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argonne_heade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4" y="2258219"/>
            <a:ext cx="2162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8" descr="masthead_960_careers"/>
          <p:cNvPicPr>
            <a:picLocks noChangeAspect="1" noChangeArrowheads="1"/>
          </p:cNvPicPr>
          <p:nvPr/>
        </p:nvPicPr>
        <p:blipFill>
          <a:blip r:embed="rId6" cstate="email">
            <a:extLst>
              <a:ext uri="{28A0092B-C50C-407E-A947-70E740481C1C}">
                <a14:useLocalDpi xmlns:a14="http://schemas.microsoft.com/office/drawing/2010/main" val="0"/>
              </a:ext>
            </a:extLst>
          </a:blip>
          <a:srcRect r="49600"/>
          <a:stretch>
            <a:fillRect/>
          </a:stretch>
        </p:blipFill>
        <p:spPr bwMode="auto">
          <a:xfrm>
            <a:off x="4737100" y="2449058"/>
            <a:ext cx="3962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9" descr="BNL_headlogo_new"/>
          <p:cNvPicPr>
            <a:picLocks noChangeAspect="1" noChangeArrowheads="1"/>
          </p:cNvPicPr>
          <p:nvPr/>
        </p:nvPicPr>
        <p:blipFill>
          <a:blip r:embed="rId7">
            <a:extLst>
              <a:ext uri="{28A0092B-C50C-407E-A947-70E740481C1C}">
                <a14:useLocalDpi xmlns:a14="http://schemas.microsoft.com/office/drawing/2010/main" val="0"/>
              </a:ext>
            </a:extLst>
          </a:blip>
          <a:srcRect l="82108" b="5400"/>
          <a:stretch>
            <a:fillRect/>
          </a:stretch>
        </p:blipFill>
        <p:spPr bwMode="auto">
          <a:xfrm>
            <a:off x="569914" y="3472657"/>
            <a:ext cx="22161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0" descr="slacHeaderLogo"/>
          <p:cNvPicPr>
            <a:picLocks noChangeAspect="1" noChangeArrowheads="1"/>
          </p:cNvPicPr>
          <p:nvPr/>
        </p:nvPicPr>
        <p:blipFill rotWithShape="1">
          <a:blip r:embed="rId8">
            <a:extLst>
              <a:ext uri="{28A0092B-C50C-407E-A947-70E740481C1C}">
                <a14:useLocalDpi xmlns:a14="http://schemas.microsoft.com/office/drawing/2010/main" val="0"/>
              </a:ext>
            </a:extLst>
          </a:blip>
          <a:srcRect t="730" r="61288"/>
          <a:stretch/>
        </p:blipFill>
        <p:spPr bwMode="auto">
          <a:xfrm>
            <a:off x="3034230" y="3480083"/>
            <a:ext cx="1874724" cy="63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1" desc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914" y="1245394"/>
            <a:ext cx="2667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2" descr="header_l1"/>
          <p:cNvPicPr>
            <a:picLocks noChangeAspect="1" noChangeArrowheads="1"/>
          </p:cNvPicPr>
          <p:nvPr/>
        </p:nvPicPr>
        <p:blipFill>
          <a:blip r:embed="rId10">
            <a:extLst>
              <a:ext uri="{28A0092B-C50C-407E-A947-70E740481C1C}">
                <a14:useLocalDpi xmlns:a14="http://schemas.microsoft.com/office/drawing/2010/main" val="0"/>
              </a:ext>
            </a:extLst>
          </a:blip>
          <a:srcRect r="75159" b="-6047"/>
          <a:stretch>
            <a:fillRect/>
          </a:stretch>
        </p:blipFill>
        <p:spPr bwMode="auto">
          <a:xfrm>
            <a:off x="5981700" y="1298575"/>
            <a:ext cx="271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5" descr="cer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0226" y="4401745"/>
            <a:ext cx="1309867" cy="129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图片 13" descr="logo.gif"/>
          <p:cNvPicPr>
            <a:picLocks noChangeAspect="1"/>
          </p:cNvPicPr>
          <p:nvPr/>
        </p:nvPicPr>
        <p:blipFill>
          <a:blip r:embed="rId12">
            <a:extLst>
              <a:ext uri="{28A0092B-C50C-407E-A947-70E740481C1C}">
                <a14:useLocalDpi xmlns:a14="http://schemas.microsoft.com/office/drawing/2010/main" val="0"/>
              </a:ext>
            </a:extLst>
          </a:blip>
          <a:srcRect r="77719"/>
          <a:stretch>
            <a:fillRect/>
          </a:stretch>
        </p:blipFill>
        <p:spPr bwMode="auto">
          <a:xfrm>
            <a:off x="7608926" y="5682456"/>
            <a:ext cx="1303338"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4" descr="header985"/>
          <p:cNvPicPr>
            <a:picLocks noChangeAspect="1" noChangeArrowheads="1"/>
          </p:cNvPicPr>
          <p:nvPr/>
        </p:nvPicPr>
        <p:blipFill>
          <a:blip r:embed="rId13">
            <a:extLst>
              <a:ext uri="{28A0092B-C50C-407E-A947-70E740481C1C}">
                <a14:useLocalDpi xmlns:a14="http://schemas.microsoft.com/office/drawing/2010/main" val="0"/>
              </a:ext>
            </a:extLst>
          </a:blip>
          <a:srcRect r="85298"/>
          <a:stretch>
            <a:fillRect/>
          </a:stretch>
        </p:blipFill>
        <p:spPr bwMode="auto">
          <a:xfrm>
            <a:off x="3141664" y="2560342"/>
            <a:ext cx="97948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3" descr="logo"/>
          <p:cNvPicPr>
            <a:picLocks noChangeAspect="1" noChangeArrowheads="1"/>
          </p:cNvPicPr>
          <p:nvPr/>
        </p:nvPicPr>
        <p:blipFill>
          <a:blip r:embed="rId14">
            <a:extLst>
              <a:ext uri="{28A0092B-C50C-407E-A947-70E740481C1C}">
                <a14:useLocalDpi xmlns:a14="http://schemas.microsoft.com/office/drawing/2010/main" val="0"/>
              </a:ext>
            </a:extLst>
          </a:blip>
          <a:srcRect l="13310" r="19884"/>
          <a:stretch>
            <a:fillRect/>
          </a:stretch>
        </p:blipFill>
        <p:spPr bwMode="auto">
          <a:xfrm>
            <a:off x="6666093" y="4160838"/>
            <a:ext cx="2082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15" descr="banner_1"/>
          <p:cNvPicPr>
            <a:picLocks noChangeAspect="1" noChangeArrowheads="1"/>
          </p:cNvPicPr>
          <p:nvPr/>
        </p:nvPicPr>
        <p:blipFill>
          <a:blip r:embed="rId15">
            <a:extLst>
              <a:ext uri="{28A0092B-C50C-407E-A947-70E740481C1C}">
                <a14:useLocalDpi xmlns:a14="http://schemas.microsoft.com/office/drawing/2010/main" val="0"/>
              </a:ext>
            </a:extLst>
          </a:blip>
          <a:srcRect r="77925"/>
          <a:stretch>
            <a:fillRect/>
          </a:stretch>
        </p:blipFill>
        <p:spPr bwMode="auto">
          <a:xfrm>
            <a:off x="569914" y="4544219"/>
            <a:ext cx="2071687"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图片 16" descr="logo_desy.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965686" y="1248568"/>
            <a:ext cx="95091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3"/>
          <p:cNvSpPr>
            <a:spLocks noGrp="1"/>
          </p:cNvSpPr>
          <p:nvPr>
            <p:ph type="title"/>
          </p:nvPr>
        </p:nvSpPr>
        <p:spPr>
          <a:xfrm>
            <a:off x="469900" y="271532"/>
            <a:ext cx="8229600" cy="850106"/>
          </a:xfrm>
        </p:spPr>
        <p:txBody>
          <a:bodyPr>
            <a:normAutofit/>
          </a:bodyPr>
          <a:lstStyle/>
          <a:p>
            <a:r>
              <a:rPr lang="en-US" altLang="zh-CN" b="0" dirty="0" smtClean="0">
                <a:latin typeface="+mn-lt"/>
              </a:rPr>
              <a:t>International Collaborations</a:t>
            </a:r>
            <a:endParaRPr lang="zh-CN" altLang="en-US" b="0" dirty="0">
              <a:latin typeface="+mn-lt"/>
            </a:endParaRPr>
          </a:p>
        </p:txBody>
      </p:sp>
      <p:pic>
        <p:nvPicPr>
          <p:cNvPr id="2" name="图片 1" descr="MM3_logo.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8642" y="4176028"/>
            <a:ext cx="1838626" cy="674815"/>
          </a:xfrm>
          <a:prstGeom prst="rect">
            <a:avLst/>
          </a:prstGeom>
        </p:spPr>
      </p:pic>
      <p:pic>
        <p:nvPicPr>
          <p:cNvPr id="5" name="图片 4"/>
          <p:cNvPicPr>
            <a:picLocks noChangeAspect="1"/>
          </p:cNvPicPr>
          <p:nvPr/>
        </p:nvPicPr>
        <p:blipFill>
          <a:blip r:embed="rId18"/>
          <a:stretch>
            <a:fillRect/>
          </a:stretch>
        </p:blipFill>
        <p:spPr>
          <a:xfrm>
            <a:off x="4755425" y="5691982"/>
            <a:ext cx="2790825" cy="800100"/>
          </a:xfrm>
          <a:prstGeom prst="rect">
            <a:avLst/>
          </a:prstGeom>
        </p:spPr>
      </p:pic>
      <p:pic>
        <p:nvPicPr>
          <p:cNvPr id="6" name="图片 5"/>
          <p:cNvPicPr>
            <a:picLocks noChangeAspect="1"/>
          </p:cNvPicPr>
          <p:nvPr/>
        </p:nvPicPr>
        <p:blipFill>
          <a:blip r:embed="rId19"/>
          <a:stretch>
            <a:fillRect/>
          </a:stretch>
        </p:blipFill>
        <p:spPr>
          <a:xfrm>
            <a:off x="5157120" y="3475711"/>
            <a:ext cx="3541921" cy="547871"/>
          </a:xfrm>
          <a:prstGeom prst="rect">
            <a:avLst/>
          </a:prstGeom>
        </p:spPr>
      </p:pic>
      <p:pic>
        <p:nvPicPr>
          <p:cNvPr id="7" name="图片 6"/>
          <p:cNvPicPr>
            <a:picLocks noChangeAspect="1"/>
          </p:cNvPicPr>
          <p:nvPr/>
        </p:nvPicPr>
        <p:blipFill>
          <a:blip r:embed="rId20"/>
          <a:stretch>
            <a:fillRect/>
          </a:stretch>
        </p:blipFill>
        <p:spPr>
          <a:xfrm>
            <a:off x="4380093" y="4948434"/>
            <a:ext cx="2286000" cy="676275"/>
          </a:xfrm>
          <a:prstGeom prst="rect">
            <a:avLst/>
          </a:prstGeom>
        </p:spPr>
      </p:pic>
      <p:pic>
        <p:nvPicPr>
          <p:cNvPr id="8" name="图片 7"/>
          <p:cNvPicPr>
            <a:picLocks noChangeAspect="1"/>
          </p:cNvPicPr>
          <p:nvPr/>
        </p:nvPicPr>
        <p:blipFill>
          <a:blip r:embed="rId21"/>
          <a:stretch>
            <a:fillRect/>
          </a:stretch>
        </p:blipFill>
        <p:spPr>
          <a:xfrm>
            <a:off x="6666094" y="4900395"/>
            <a:ext cx="2082800" cy="764804"/>
          </a:xfrm>
          <a:prstGeom prst="rect">
            <a:avLst/>
          </a:prstGeom>
        </p:spPr>
      </p:pic>
    </p:spTree>
    <p:extLst>
      <p:ext uri="{BB962C8B-B14F-4D97-AF65-F5344CB8AC3E}">
        <p14:creationId xmlns:p14="http://schemas.microsoft.com/office/powerpoint/2010/main" val="490255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558030" y="764705"/>
            <a:ext cx="5563110" cy="6093296"/>
          </a:xfrm>
          <a:prstGeom prst="rect">
            <a:avLst/>
          </a:prstGeom>
        </p:spPr>
      </p:pic>
      <p:sp>
        <p:nvSpPr>
          <p:cNvPr id="4" name="内容占位符 3"/>
          <p:cNvSpPr>
            <a:spLocks noGrp="1"/>
          </p:cNvSpPr>
          <p:nvPr>
            <p:ph idx="1"/>
          </p:nvPr>
        </p:nvSpPr>
        <p:spPr>
          <a:xfrm>
            <a:off x="228600" y="945238"/>
            <a:ext cx="3417570" cy="5190795"/>
          </a:xfrm>
        </p:spPr>
        <p:txBody>
          <a:bodyPr>
            <a:normAutofit fontScale="92500" lnSpcReduction="20000"/>
          </a:bodyPr>
          <a:lstStyle/>
          <a:p>
            <a:r>
              <a:rPr kumimoji="1" lang="en-US" altLang="zh-CN" sz="2000" dirty="0">
                <a:latin typeface="+mn-lt"/>
              </a:rPr>
              <a:t>One of the key divisions</a:t>
            </a:r>
            <a:r>
              <a:rPr kumimoji="1" lang="zh-CN" altLang="en-US" sz="2000" dirty="0">
                <a:latin typeface="+mn-lt"/>
              </a:rPr>
              <a:t> </a:t>
            </a:r>
            <a:r>
              <a:rPr kumimoji="1" lang="en-US" altLang="zh-CN" sz="2000" dirty="0">
                <a:latin typeface="+mn-lt"/>
              </a:rPr>
              <a:t>in IHEP </a:t>
            </a:r>
            <a:r>
              <a:rPr kumimoji="1" lang="en-US" altLang="zh-CN" sz="2000" dirty="0" smtClean="0">
                <a:latin typeface="+mn-lt"/>
              </a:rPr>
              <a:t>since 1973</a:t>
            </a:r>
            <a:r>
              <a:rPr kumimoji="1" lang="en-US" altLang="zh-CN" sz="2000" dirty="0">
                <a:latin typeface="+mn-lt"/>
              </a:rPr>
              <a:t>, when</a:t>
            </a:r>
            <a:r>
              <a:rPr kumimoji="1" lang="zh-CN" altLang="en-US" sz="2000" dirty="0">
                <a:latin typeface="+mn-lt"/>
              </a:rPr>
              <a:t> </a:t>
            </a:r>
            <a:r>
              <a:rPr kumimoji="1" lang="en-US" altLang="zh-CN" sz="2000" dirty="0">
                <a:latin typeface="+mn-lt"/>
              </a:rPr>
              <a:t>IHEP was founded.</a:t>
            </a:r>
          </a:p>
          <a:p>
            <a:r>
              <a:rPr kumimoji="1" lang="en-US" altLang="zh-CN" sz="2000" dirty="0">
                <a:latin typeface="+mn-lt"/>
              </a:rPr>
              <a:t>Main </a:t>
            </a:r>
            <a:r>
              <a:rPr kumimoji="1" lang="en-US" altLang="zh-CN" sz="2000" dirty="0" smtClean="0">
                <a:latin typeface="+mn-lt"/>
              </a:rPr>
              <a:t>force </a:t>
            </a:r>
            <a:r>
              <a:rPr kumimoji="1" lang="en-US" altLang="zh-CN" sz="2000" dirty="0">
                <a:latin typeface="+mn-lt"/>
              </a:rPr>
              <a:t>i</a:t>
            </a:r>
            <a:r>
              <a:rPr kumimoji="1" lang="en-US" altLang="zh-CN" sz="2000" dirty="0" smtClean="0">
                <a:latin typeface="+mn-lt"/>
              </a:rPr>
              <a:t>n large </a:t>
            </a:r>
            <a:r>
              <a:rPr kumimoji="1" lang="en-US" altLang="zh-CN" sz="2000" dirty="0">
                <a:latin typeface="+mn-lt"/>
              </a:rPr>
              <a:t>science facility </a:t>
            </a:r>
            <a:r>
              <a:rPr kumimoji="1" lang="en-US" altLang="zh-CN" sz="2000" dirty="0" smtClean="0">
                <a:latin typeface="+mn-lt"/>
              </a:rPr>
              <a:t>construction since </a:t>
            </a:r>
            <a:r>
              <a:rPr kumimoji="1" lang="en-US" altLang="zh-CN" sz="2000" dirty="0">
                <a:latin typeface="+mn-lt"/>
              </a:rPr>
              <a:t>BEPC.</a:t>
            </a:r>
          </a:p>
          <a:p>
            <a:r>
              <a:rPr kumimoji="1" lang="en-US" altLang="zh-CN" sz="2000" dirty="0" smtClean="0">
                <a:latin typeface="+mn-lt"/>
              </a:rPr>
              <a:t>Develop </a:t>
            </a:r>
            <a:r>
              <a:rPr kumimoji="1" lang="en-US" altLang="zh-CN" sz="2000" dirty="0">
                <a:latin typeface="+mn-lt"/>
              </a:rPr>
              <a:t>accelerator physics and technology</a:t>
            </a:r>
          </a:p>
          <a:p>
            <a:r>
              <a:rPr kumimoji="1" lang="en-US" altLang="zh-CN" sz="2000" dirty="0">
                <a:latin typeface="+mn-lt"/>
              </a:rPr>
              <a:t>Design, construct, and operate the accelerator-based large scientific facilities</a:t>
            </a:r>
          </a:p>
          <a:p>
            <a:r>
              <a:rPr kumimoji="1" lang="en-US" altLang="zh-CN" sz="2000" dirty="0">
                <a:latin typeface="+mn-lt"/>
              </a:rPr>
              <a:t>Support</a:t>
            </a:r>
            <a:r>
              <a:rPr kumimoji="1" lang="zh-CN" altLang="en-US" sz="2000" dirty="0">
                <a:latin typeface="+mn-lt"/>
              </a:rPr>
              <a:t> </a:t>
            </a:r>
            <a:r>
              <a:rPr kumimoji="1" lang="en-US" altLang="zh-CN" sz="2000" dirty="0">
                <a:latin typeface="+mn-lt"/>
              </a:rPr>
              <a:t>the transfer of accelerator technology to civilian technology</a:t>
            </a:r>
          </a:p>
          <a:p>
            <a:r>
              <a:rPr kumimoji="1" lang="en-US" altLang="zh-CN" sz="2000" dirty="0">
                <a:latin typeface="+mn-lt"/>
              </a:rPr>
              <a:t>Train</a:t>
            </a:r>
            <a:r>
              <a:rPr kumimoji="1" lang="zh-CN" altLang="en-US" sz="2000" dirty="0">
                <a:latin typeface="+mn-lt"/>
              </a:rPr>
              <a:t> </a:t>
            </a:r>
            <a:r>
              <a:rPr kumimoji="1" lang="en-US" altLang="zh-CN" sz="2000" dirty="0" smtClean="0">
                <a:latin typeface="+mn-lt"/>
              </a:rPr>
              <a:t>students</a:t>
            </a:r>
            <a:r>
              <a:rPr kumimoji="1" lang="zh-CN" altLang="en-US" sz="2000" dirty="0" smtClean="0">
                <a:latin typeface="+mn-lt"/>
              </a:rPr>
              <a:t> </a:t>
            </a:r>
            <a:r>
              <a:rPr kumimoji="1" lang="en-US" altLang="zh-CN" sz="2000" dirty="0">
                <a:latin typeface="+mn-lt"/>
              </a:rPr>
              <a:t>and young scientists/technicians for future projects</a:t>
            </a:r>
          </a:p>
          <a:p>
            <a:endParaRPr kumimoji="1" lang="en-US" altLang="zh-CN" sz="2000" dirty="0">
              <a:latin typeface="+mn-lt"/>
            </a:endParaRPr>
          </a:p>
          <a:p>
            <a:endParaRPr lang="zh-CN" altLang="en-US" sz="2000" dirty="0">
              <a:latin typeface="+mn-lt"/>
            </a:endParaRPr>
          </a:p>
        </p:txBody>
      </p:sp>
      <p:sp>
        <p:nvSpPr>
          <p:cNvPr id="3" name="标题 2"/>
          <p:cNvSpPr>
            <a:spLocks noGrp="1"/>
          </p:cNvSpPr>
          <p:nvPr>
            <p:ph type="title"/>
          </p:nvPr>
        </p:nvSpPr>
        <p:spPr/>
        <p:txBody>
          <a:bodyPr/>
          <a:lstStyle/>
          <a:p>
            <a:r>
              <a:rPr lang="en-US" altLang="zh-CN" dirty="0" smtClean="0"/>
              <a:t>1. Mission and Structure</a:t>
            </a:r>
            <a:endParaRPr lang="zh-CN" altLang="en-US" dirty="0"/>
          </a:p>
        </p:txBody>
      </p:sp>
      <p:sp>
        <p:nvSpPr>
          <p:cNvPr id="6" name="椭圆 5"/>
          <p:cNvSpPr/>
          <p:nvPr/>
        </p:nvSpPr>
        <p:spPr>
          <a:xfrm>
            <a:off x="5611578" y="1831742"/>
            <a:ext cx="2152796" cy="30133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155331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28650" y="874118"/>
            <a:ext cx="7886700" cy="5190795"/>
          </a:xfrm>
        </p:spPr>
        <p:txBody>
          <a:bodyPr/>
          <a:lstStyle/>
          <a:p>
            <a:pPr marL="0" indent="0">
              <a:lnSpc>
                <a:spcPct val="100000"/>
              </a:lnSpc>
              <a:spcBef>
                <a:spcPts val="600"/>
              </a:spcBef>
            </a:pPr>
            <a:r>
              <a:rPr lang="en-US" altLang="zh-CN" dirty="0" smtClean="0"/>
              <a:t>ILC damping ring design</a:t>
            </a:r>
          </a:p>
          <a:p>
            <a:pPr marL="0" indent="0">
              <a:lnSpc>
                <a:spcPct val="100000"/>
              </a:lnSpc>
              <a:spcBef>
                <a:spcPts val="600"/>
              </a:spcBef>
            </a:pPr>
            <a:r>
              <a:rPr lang="en-US" altLang="zh-CN" dirty="0" smtClean="0"/>
              <a:t>Attend KEK ATF-2 beam dynamics and machine study,</a:t>
            </a:r>
          </a:p>
          <a:p>
            <a:pPr marL="0" indent="0">
              <a:lnSpc>
                <a:spcPct val="100000"/>
              </a:lnSpc>
              <a:spcBef>
                <a:spcPts val="600"/>
              </a:spcBef>
            </a:pPr>
            <a:r>
              <a:rPr lang="en-US" altLang="zh-CN" dirty="0" smtClean="0"/>
              <a:t>ILC 9-cell SRF cavity manufacture and test</a:t>
            </a:r>
          </a:p>
          <a:p>
            <a:pPr marL="0" indent="0">
              <a:lnSpc>
                <a:spcPct val="100000"/>
              </a:lnSpc>
              <a:spcBef>
                <a:spcPts val="600"/>
              </a:spcBef>
            </a:pPr>
            <a:r>
              <a:rPr lang="en-US" altLang="zh-CN" dirty="0" smtClean="0"/>
              <a:t>SRF related parts, </a:t>
            </a:r>
            <a:r>
              <a:rPr lang="en-US" altLang="zh-CN" dirty="0" err="1" smtClean="0"/>
              <a:t>cryomodule</a:t>
            </a:r>
            <a:r>
              <a:rPr lang="en-US" altLang="zh-CN" dirty="0" smtClean="0"/>
              <a:t>, coupler, etc. </a:t>
            </a:r>
            <a:endParaRPr lang="zh-CN" altLang="en-US" dirty="0"/>
          </a:p>
        </p:txBody>
      </p:sp>
      <p:sp>
        <p:nvSpPr>
          <p:cNvPr id="3" name="标题 2"/>
          <p:cNvSpPr>
            <a:spLocks noGrp="1"/>
          </p:cNvSpPr>
          <p:nvPr>
            <p:ph type="title"/>
          </p:nvPr>
        </p:nvSpPr>
        <p:spPr/>
        <p:txBody>
          <a:bodyPr/>
          <a:lstStyle/>
          <a:p>
            <a:r>
              <a:rPr lang="en-US" altLang="zh-CN" dirty="0" smtClean="0"/>
              <a:t>International collaboration on ILC</a:t>
            </a:r>
            <a:endParaRPr lang="zh-CN" altLang="en-US" dirty="0"/>
          </a:p>
        </p:txBody>
      </p:sp>
      <p:pic>
        <p:nvPicPr>
          <p:cNvPr id="4" name="图片 3"/>
          <p:cNvPicPr/>
          <p:nvPr/>
        </p:nvPicPr>
        <p:blipFill>
          <a:blip r:embed="rId2"/>
          <a:stretch>
            <a:fillRect/>
          </a:stretch>
        </p:blipFill>
        <p:spPr>
          <a:xfrm>
            <a:off x="3714750" y="2823210"/>
            <a:ext cx="5429250" cy="3945890"/>
          </a:xfrm>
          <a:prstGeom prst="rect">
            <a:avLst/>
          </a:prstGeom>
        </p:spPr>
      </p:pic>
      <p:pic>
        <p:nvPicPr>
          <p:cNvPr id="5" name="图片 4"/>
          <p:cNvPicPr/>
          <p:nvPr/>
        </p:nvPicPr>
        <p:blipFill>
          <a:blip r:embed="rId3"/>
          <a:stretch>
            <a:fillRect/>
          </a:stretch>
        </p:blipFill>
        <p:spPr>
          <a:xfrm>
            <a:off x="628650" y="2823210"/>
            <a:ext cx="3086100" cy="1355090"/>
          </a:xfrm>
          <a:prstGeom prst="rect">
            <a:avLst/>
          </a:prstGeom>
        </p:spPr>
      </p:pic>
      <p:pic>
        <p:nvPicPr>
          <p:cNvPr id="6" name="图片 5"/>
          <p:cNvPicPr/>
          <p:nvPr/>
        </p:nvPicPr>
        <p:blipFill>
          <a:blip r:embed="rId4"/>
          <a:stretch>
            <a:fillRect/>
          </a:stretch>
        </p:blipFill>
        <p:spPr>
          <a:xfrm>
            <a:off x="628650" y="4699321"/>
            <a:ext cx="3086100" cy="1448103"/>
          </a:xfrm>
          <a:prstGeom prst="rect">
            <a:avLst/>
          </a:prstGeom>
        </p:spPr>
      </p:pic>
      <p:sp>
        <p:nvSpPr>
          <p:cNvPr id="7" name="矩形 6"/>
          <p:cNvSpPr/>
          <p:nvPr/>
        </p:nvSpPr>
        <p:spPr>
          <a:xfrm>
            <a:off x="704850" y="6140746"/>
            <a:ext cx="2933700" cy="646331"/>
          </a:xfrm>
          <a:prstGeom prst="rect">
            <a:avLst/>
          </a:prstGeom>
          <a:solidFill>
            <a:srgbClr val="FFFFCC"/>
          </a:solidFill>
        </p:spPr>
        <p:txBody>
          <a:bodyPr wrap="square">
            <a:spAutoFit/>
          </a:bodyPr>
          <a:lstStyle/>
          <a:p>
            <a:r>
              <a:rPr lang="en-US" altLang="zh-CN" b="1" kern="100" dirty="0">
                <a:latin typeface="Calibri" panose="020F0502020204030204" pitchFamily="34" charset="0"/>
                <a:cs typeface="Times New Roman" panose="02020603050405020304" pitchFamily="18" charset="0"/>
              </a:rPr>
              <a:t>L band </a:t>
            </a:r>
            <a:r>
              <a:rPr lang="en-US" altLang="zh-CN" b="1" kern="100" dirty="0" err="1">
                <a:latin typeface="Calibri" panose="020F0502020204030204" pitchFamily="34" charset="0"/>
                <a:cs typeface="Times New Roman" panose="02020603050405020304" pitchFamily="18" charset="0"/>
              </a:rPr>
              <a:t>MarX</a:t>
            </a:r>
            <a:r>
              <a:rPr lang="en-US" altLang="zh-CN" b="1" kern="100" dirty="0">
                <a:latin typeface="Calibri" panose="020F0502020204030204" pitchFamily="34" charset="0"/>
                <a:cs typeface="Times New Roman" panose="02020603050405020304" pitchFamily="18" charset="0"/>
              </a:rPr>
              <a:t> Modulator and ILC 10MW klystron</a:t>
            </a:r>
            <a:endParaRPr lang="zh-CN" altLang="en-US" b="1" dirty="0"/>
          </a:p>
        </p:txBody>
      </p:sp>
      <p:sp>
        <p:nvSpPr>
          <p:cNvPr id="8" name="矩形 7"/>
          <p:cNvSpPr/>
          <p:nvPr/>
        </p:nvSpPr>
        <p:spPr>
          <a:xfrm>
            <a:off x="717550" y="4057946"/>
            <a:ext cx="2933700" cy="646331"/>
          </a:xfrm>
          <a:prstGeom prst="rect">
            <a:avLst/>
          </a:prstGeom>
          <a:solidFill>
            <a:srgbClr val="FFFFCC"/>
          </a:solidFill>
        </p:spPr>
        <p:txBody>
          <a:bodyPr wrap="square">
            <a:spAutoFit/>
          </a:bodyPr>
          <a:lstStyle/>
          <a:p>
            <a:r>
              <a:rPr lang="en-US" altLang="zh-CN" b="1" kern="100" dirty="0" smtClean="0">
                <a:latin typeface="Calibri" panose="020F0502020204030204" pitchFamily="34" charset="0"/>
                <a:cs typeface="Times New Roman" panose="02020603050405020304" pitchFamily="18" charset="0"/>
              </a:rPr>
              <a:t>ILC damping ring design and fast kicker power supply</a:t>
            </a:r>
            <a:endParaRPr lang="zh-CN" altLang="en-US" b="1" dirty="0"/>
          </a:p>
        </p:txBody>
      </p:sp>
    </p:spTree>
    <p:extLst>
      <p:ext uri="{BB962C8B-B14F-4D97-AF65-F5344CB8AC3E}">
        <p14:creationId xmlns:p14="http://schemas.microsoft.com/office/powerpoint/2010/main" val="859341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 Human resources</a:t>
            </a:r>
          </a:p>
          <a:p>
            <a:pPr lvl="1"/>
            <a:r>
              <a:rPr lang="en-US" altLang="zh-CN" dirty="0" smtClean="0"/>
              <a:t>Staff: 183 (including 4 secretaries, as of April 2018)</a:t>
            </a:r>
          </a:p>
          <a:p>
            <a:pPr lvl="1"/>
            <a:r>
              <a:rPr lang="en-US" altLang="zh-CN" dirty="0" smtClean="0"/>
              <a:t>Graduate students: 75</a:t>
            </a:r>
          </a:p>
          <a:p>
            <a:pPr lvl="1"/>
            <a:r>
              <a:rPr lang="en-US" altLang="zh-CN" dirty="0" smtClean="0"/>
              <a:t>Temporary staff: 12</a:t>
            </a:r>
            <a:endParaRPr lang="zh-CN" altLang="en-US" dirty="0"/>
          </a:p>
        </p:txBody>
      </p:sp>
      <p:sp>
        <p:nvSpPr>
          <p:cNvPr id="3" name="标题 2"/>
          <p:cNvSpPr>
            <a:spLocks noGrp="1"/>
          </p:cNvSpPr>
          <p:nvPr>
            <p:ph type="title"/>
          </p:nvPr>
        </p:nvSpPr>
        <p:spPr/>
        <p:txBody>
          <a:bodyPr/>
          <a:lstStyle/>
          <a:p>
            <a:r>
              <a:rPr lang="en-US" altLang="zh-CN" dirty="0" smtClean="0"/>
              <a:t>4. Personnel &amp; Budget</a:t>
            </a:r>
            <a:endParaRPr lang="zh-CN" altLang="en-US" dirty="0"/>
          </a:p>
        </p:txBody>
      </p:sp>
      <p:sp>
        <p:nvSpPr>
          <p:cNvPr id="4" name="剪去对角的矩形 3"/>
          <p:cNvSpPr/>
          <p:nvPr/>
        </p:nvSpPr>
        <p:spPr>
          <a:xfrm>
            <a:off x="53392" y="3427844"/>
            <a:ext cx="3672407" cy="2232248"/>
          </a:xfrm>
          <a:prstGeom prst="snip2DiagRect">
            <a:avLst/>
          </a:prstGeom>
          <a:ln>
            <a:solidFill>
              <a:schemeClr val="accent6"/>
            </a:solidFill>
          </a:ln>
        </p:spPr>
        <p:style>
          <a:lnRef idx="1">
            <a:schemeClr val="accent3"/>
          </a:lnRef>
          <a:fillRef idx="2">
            <a:schemeClr val="accent3"/>
          </a:fillRef>
          <a:effectRef idx="1">
            <a:schemeClr val="accent3"/>
          </a:effectRef>
          <a:fontRef idx="minor">
            <a:schemeClr val="dk1"/>
          </a:fontRef>
        </p:style>
        <p:txBody>
          <a:bodyPr rtlCol="0" anchor="ctr"/>
          <a:lstStyle/>
          <a:p>
            <a:r>
              <a:rPr lang="en-US" altLang="zh-CN" sz="2400" dirty="0" smtClean="0"/>
              <a:t>Researchers:             </a:t>
            </a:r>
            <a:r>
              <a:rPr lang="zh-CN" altLang="en-US" sz="2400" dirty="0" smtClean="0"/>
              <a:t> </a:t>
            </a:r>
            <a:r>
              <a:rPr lang="en-US" altLang="zh-CN" sz="2400" dirty="0" smtClean="0"/>
              <a:t>50%</a:t>
            </a:r>
          </a:p>
          <a:p>
            <a:r>
              <a:rPr lang="en-US" altLang="zh-CN" sz="2400" dirty="0" smtClean="0"/>
              <a:t>Engineers:                  40%</a:t>
            </a:r>
          </a:p>
          <a:p>
            <a:r>
              <a:rPr lang="en-US" altLang="zh-CN" sz="2400" dirty="0" smtClean="0"/>
              <a:t>Admin. &amp; </a:t>
            </a:r>
          </a:p>
          <a:p>
            <a:r>
              <a:rPr lang="en-US" altLang="zh-CN" sz="2400" dirty="0" smtClean="0"/>
              <a:t>Supporting Staff:     10%</a:t>
            </a:r>
            <a:endParaRPr lang="zh-CN" altLang="en-US" sz="2400" dirty="0"/>
          </a:p>
        </p:txBody>
      </p:sp>
      <p:sp>
        <p:nvSpPr>
          <p:cNvPr id="5" name="剪去对角的矩形 4"/>
          <p:cNvSpPr/>
          <p:nvPr/>
        </p:nvSpPr>
        <p:spPr>
          <a:xfrm>
            <a:off x="5700976" y="3427844"/>
            <a:ext cx="3374769" cy="2232248"/>
          </a:xfrm>
          <a:prstGeom prst="snip2DiagRect">
            <a:avLst/>
          </a:prstGeom>
        </p:spPr>
        <p:style>
          <a:lnRef idx="1">
            <a:schemeClr val="dk1"/>
          </a:lnRef>
          <a:fillRef idx="2">
            <a:schemeClr val="dk1"/>
          </a:fillRef>
          <a:effectRef idx="1">
            <a:schemeClr val="dk1"/>
          </a:effectRef>
          <a:fontRef idx="minor">
            <a:schemeClr val="dk1"/>
          </a:fontRef>
        </p:style>
        <p:txBody>
          <a:bodyPr rtlCol="0" anchor="ctr"/>
          <a:lstStyle/>
          <a:p>
            <a:r>
              <a:rPr lang="en-US" altLang="zh-CN" sz="2400" dirty="0" smtClean="0"/>
              <a:t>BEPCII:                       51</a:t>
            </a:r>
          </a:p>
          <a:p>
            <a:r>
              <a:rPr lang="en-US" altLang="zh-CN" sz="2400" dirty="0" smtClean="0"/>
              <a:t>ADS:                           13</a:t>
            </a:r>
          </a:p>
          <a:p>
            <a:r>
              <a:rPr lang="en-US" altLang="zh-CN" sz="2400" dirty="0" smtClean="0"/>
              <a:t>HEPS-TF:	</a:t>
            </a:r>
            <a:r>
              <a:rPr lang="en-US" altLang="zh-CN" sz="2400" dirty="0"/>
              <a:t> </a:t>
            </a:r>
            <a:r>
              <a:rPr lang="en-US" altLang="zh-CN" sz="2400" dirty="0" smtClean="0"/>
              <a:t>        54</a:t>
            </a:r>
          </a:p>
          <a:p>
            <a:r>
              <a:rPr lang="en-US" altLang="zh-CN" sz="2400" dirty="0" smtClean="0"/>
              <a:t>CEPC:                         17</a:t>
            </a:r>
          </a:p>
          <a:p>
            <a:r>
              <a:rPr lang="en-US" altLang="zh-CN" sz="2400" dirty="0" smtClean="0"/>
              <a:t>PAPS:                          15</a:t>
            </a:r>
          </a:p>
          <a:p>
            <a:r>
              <a:rPr lang="en-US" altLang="zh-CN" sz="2400" dirty="0" smtClean="0"/>
              <a:t>Other task:                29</a:t>
            </a:r>
            <a:endParaRPr lang="zh-CN" altLang="en-US" sz="2400" dirty="0"/>
          </a:p>
        </p:txBody>
      </p:sp>
      <p:cxnSp>
        <p:nvCxnSpPr>
          <p:cNvPr id="6" name="直接连接符 5"/>
          <p:cNvCxnSpPr>
            <a:stCxn id="4" idx="0"/>
            <a:endCxn id="5" idx="2"/>
          </p:cNvCxnSpPr>
          <p:nvPr/>
        </p:nvCxnSpPr>
        <p:spPr>
          <a:xfrm>
            <a:off x="3725799" y="4543968"/>
            <a:ext cx="1975177"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11"/>
          <p:cNvSpPr txBox="1"/>
          <p:nvPr/>
        </p:nvSpPr>
        <p:spPr>
          <a:xfrm>
            <a:off x="3773689" y="3357016"/>
            <a:ext cx="1826731" cy="923330"/>
          </a:xfrm>
          <a:prstGeom prst="rect">
            <a:avLst/>
          </a:prstGeom>
          <a:noFill/>
        </p:spPr>
        <p:txBody>
          <a:bodyPr wrap="square" rtlCol="0">
            <a:spAutoFit/>
          </a:bodyPr>
          <a:lstStyle/>
          <a:p>
            <a:pPr algn="ctr"/>
            <a:r>
              <a:rPr lang="en-US" altLang="zh-CN" dirty="0" smtClean="0"/>
              <a:t>2013-18 </a:t>
            </a:r>
          </a:p>
          <a:p>
            <a:pPr algn="ctr"/>
            <a:r>
              <a:rPr lang="en-US" altLang="zh-CN" dirty="0" smtClean="0"/>
              <a:t>new staff       </a:t>
            </a:r>
          </a:p>
          <a:p>
            <a:r>
              <a:rPr lang="en-US" altLang="zh-CN" dirty="0">
                <a:sym typeface="Symbol"/>
              </a:rPr>
              <a:t> </a:t>
            </a:r>
            <a:r>
              <a:rPr lang="en-US" altLang="zh-CN" dirty="0" smtClean="0">
                <a:sym typeface="Symbol"/>
              </a:rPr>
              <a:t>        &gt;</a:t>
            </a:r>
            <a:r>
              <a:rPr lang="en-US" altLang="zh-CN" dirty="0">
                <a:sym typeface="Symbol"/>
              </a:rPr>
              <a:t>2</a:t>
            </a:r>
            <a:r>
              <a:rPr lang="en-US" altLang="zh-CN" dirty="0" smtClean="0">
                <a:sym typeface="Symbol"/>
              </a:rPr>
              <a:t>0%</a:t>
            </a:r>
            <a:endParaRPr lang="zh-CN" altLang="en-US" dirty="0"/>
          </a:p>
        </p:txBody>
      </p:sp>
      <p:sp>
        <p:nvSpPr>
          <p:cNvPr id="8" name="TextBox 13"/>
          <p:cNvSpPr txBox="1"/>
          <p:nvPr/>
        </p:nvSpPr>
        <p:spPr>
          <a:xfrm>
            <a:off x="3773689" y="4376743"/>
            <a:ext cx="1904242" cy="923330"/>
          </a:xfrm>
          <a:prstGeom prst="rect">
            <a:avLst/>
          </a:prstGeom>
          <a:solidFill>
            <a:srgbClr val="FFFF66"/>
          </a:solidFill>
        </p:spPr>
        <p:txBody>
          <a:bodyPr wrap="square" rtlCol="0">
            <a:spAutoFit/>
          </a:bodyPr>
          <a:lstStyle/>
          <a:p>
            <a:r>
              <a:rPr lang="en-US" altLang="zh-CN" b="1" dirty="0" smtClean="0">
                <a:solidFill>
                  <a:srgbClr val="C00000"/>
                </a:solidFill>
                <a:latin typeface="+mn-lt"/>
                <a:ea typeface="+mj-ea"/>
              </a:rPr>
              <a:t>Will keep increasing in the near future</a:t>
            </a:r>
            <a:endParaRPr lang="zh-CN" altLang="en-US" b="1" dirty="0">
              <a:solidFill>
                <a:srgbClr val="C00000"/>
              </a:solidFill>
              <a:latin typeface="+mn-lt"/>
              <a:ea typeface="+mj-ea"/>
            </a:endParaRPr>
          </a:p>
        </p:txBody>
      </p:sp>
      <p:sp>
        <p:nvSpPr>
          <p:cNvPr id="9" name="圆角矩形 8"/>
          <p:cNvSpPr/>
          <p:nvPr/>
        </p:nvSpPr>
        <p:spPr>
          <a:xfrm>
            <a:off x="6249592" y="5925274"/>
            <a:ext cx="2446188" cy="723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rgbClr val="800000"/>
                </a:solidFill>
              </a:rPr>
              <a:t>Total: 179</a:t>
            </a:r>
            <a:endParaRPr lang="zh-CN" altLang="en-US" sz="3600" dirty="0">
              <a:solidFill>
                <a:srgbClr val="800000"/>
              </a:solidFill>
            </a:endParaRPr>
          </a:p>
        </p:txBody>
      </p:sp>
    </p:spTree>
    <p:extLst>
      <p:ext uri="{BB962C8B-B14F-4D97-AF65-F5344CB8AC3E}">
        <p14:creationId xmlns:p14="http://schemas.microsoft.com/office/powerpoint/2010/main" val="1089173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 Support team</a:t>
            </a:r>
            <a:endParaRPr lang="zh-CN" altLang="en-US" dirty="0"/>
          </a:p>
        </p:txBody>
      </p:sp>
      <p:sp>
        <p:nvSpPr>
          <p:cNvPr id="3" name="标题 2"/>
          <p:cNvSpPr>
            <a:spLocks noGrp="1"/>
          </p:cNvSpPr>
          <p:nvPr>
            <p:ph type="title"/>
          </p:nvPr>
        </p:nvSpPr>
        <p:spPr/>
        <p:txBody>
          <a:bodyPr/>
          <a:lstStyle/>
          <a:p>
            <a:endParaRPr lang="zh-CN" altLang="en-US"/>
          </a:p>
        </p:txBody>
      </p:sp>
      <p:sp>
        <p:nvSpPr>
          <p:cNvPr id="4" name="内容占位符 2"/>
          <p:cNvSpPr txBox="1">
            <a:spLocks/>
          </p:cNvSpPr>
          <p:nvPr/>
        </p:nvSpPr>
        <p:spPr>
          <a:xfrm>
            <a:off x="913852" y="1593782"/>
            <a:ext cx="8230148"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000" dirty="0"/>
              <a:t>E</a:t>
            </a:r>
            <a:r>
              <a:rPr lang="en-US" altLang="zh-CN" sz="2000" dirty="0" smtClean="0"/>
              <a:t>xperienced technicians</a:t>
            </a:r>
            <a:endParaRPr lang="en-US" altLang="zh-CN" sz="2800" dirty="0" smtClean="0"/>
          </a:p>
          <a:p>
            <a:r>
              <a:rPr lang="en-US" altLang="zh-CN" sz="2000" dirty="0" smtClean="0"/>
              <a:t>80% of technicians have a university/college diploma</a:t>
            </a:r>
          </a:p>
          <a:p>
            <a:r>
              <a:rPr lang="en-US" altLang="zh-CN" sz="2000" dirty="0" smtClean="0"/>
              <a:t>Responsible for recruiting and training new </a:t>
            </a:r>
            <a:r>
              <a:rPr lang="en-US" altLang="zh-CN" sz="2000" dirty="0"/>
              <a:t>technicians</a:t>
            </a:r>
            <a:r>
              <a:rPr lang="en-US" altLang="zh-CN" sz="2800" dirty="0"/>
              <a:t> </a:t>
            </a:r>
            <a:r>
              <a:rPr lang="en-US" altLang="zh-CN" sz="2000" dirty="0"/>
              <a:t>with </a:t>
            </a:r>
            <a:r>
              <a:rPr lang="en-US" altLang="zh-CN" sz="2000" dirty="0" smtClean="0"/>
              <a:t>higher degrees</a:t>
            </a:r>
            <a:endParaRPr lang="en-US" altLang="zh-CN" sz="2000" dirty="0"/>
          </a:p>
        </p:txBody>
      </p:sp>
      <p:graphicFrame>
        <p:nvGraphicFramePr>
          <p:cNvPr id="5" name="表格 4"/>
          <p:cNvGraphicFramePr>
            <a:graphicFrameLocks noGrp="1"/>
          </p:cNvGraphicFramePr>
          <p:nvPr>
            <p:extLst>
              <p:ext uri="{D42A27DB-BD31-4B8C-83A1-F6EECF244321}">
                <p14:modId xmlns:p14="http://schemas.microsoft.com/office/powerpoint/2010/main" val="2104272622"/>
              </p:ext>
            </p:extLst>
          </p:nvPr>
        </p:nvGraphicFramePr>
        <p:xfrm>
          <a:off x="782705" y="3595148"/>
          <a:ext cx="7560841" cy="2593208"/>
        </p:xfrm>
        <a:graphic>
          <a:graphicData uri="http://schemas.openxmlformats.org/drawingml/2006/table">
            <a:tbl>
              <a:tblPr firstRow="1" firstCol="1" bandRow="1" bandCol="1">
                <a:tableStyleId>{5C22544A-7EE6-4342-B048-85BDC9FD1C3A}</a:tableStyleId>
              </a:tblPr>
              <a:tblGrid>
                <a:gridCol w="1296146"/>
                <a:gridCol w="1008112"/>
                <a:gridCol w="936104"/>
                <a:gridCol w="1080120"/>
                <a:gridCol w="936104"/>
                <a:gridCol w="1008112"/>
                <a:gridCol w="1296143"/>
              </a:tblGrid>
              <a:tr h="557239">
                <a:tc>
                  <a:txBody>
                    <a:bodyPr/>
                    <a:lstStyle/>
                    <a:p>
                      <a:pPr algn="ctr">
                        <a:spcAft>
                          <a:spcPts val="0"/>
                        </a:spcAft>
                      </a:pPr>
                      <a:r>
                        <a:rPr lang="en-US" sz="1800" kern="0" dirty="0" smtClean="0">
                          <a:solidFill>
                            <a:srgbClr val="800000"/>
                          </a:solidFill>
                          <a:effectLst/>
                        </a:rPr>
                        <a:t>Title/Age</a:t>
                      </a:r>
                      <a:endParaRPr lang="zh-CN" sz="1800" kern="100" dirty="0">
                        <a:solidFill>
                          <a:srgbClr val="800000"/>
                        </a:solidFill>
                        <a:effectLst/>
                        <a:latin typeface="Calibri"/>
                        <a:ea typeface="宋体"/>
                        <a:cs typeface="Times New Roman"/>
                      </a:endParaRPr>
                    </a:p>
                  </a:txBody>
                  <a:tcPr marL="68580" marR="68580" marT="0" marB="0" anchor="ctr"/>
                </a:tc>
                <a:tc>
                  <a:txBody>
                    <a:bodyPr/>
                    <a:lstStyle/>
                    <a:p>
                      <a:pPr algn="ctr">
                        <a:spcAft>
                          <a:spcPts val="0"/>
                        </a:spcAft>
                      </a:pPr>
                      <a:r>
                        <a:rPr lang="en-US" altLang="zh-CN" sz="1800" kern="0" dirty="0" smtClean="0">
                          <a:solidFill>
                            <a:srgbClr val="800000"/>
                          </a:solidFill>
                          <a:effectLst/>
                        </a:rPr>
                        <a:t>&lt;</a:t>
                      </a:r>
                      <a:r>
                        <a:rPr lang="en-US" sz="1800" kern="0" dirty="0" smtClean="0">
                          <a:solidFill>
                            <a:srgbClr val="800000"/>
                          </a:solidFill>
                          <a:effectLst/>
                        </a:rPr>
                        <a:t>36</a:t>
                      </a:r>
                      <a:endParaRPr lang="zh-CN" sz="1800" kern="100" dirty="0">
                        <a:solidFill>
                          <a:srgbClr val="800000"/>
                        </a:solidFill>
                        <a:effectLst/>
                        <a:latin typeface="Calibri"/>
                        <a:ea typeface="宋体"/>
                        <a:cs typeface="Times New Roman"/>
                      </a:endParaRPr>
                    </a:p>
                  </a:txBody>
                  <a:tcPr marL="68580" marR="68580" marT="0" marB="0" anchor="ctr"/>
                </a:tc>
                <a:tc>
                  <a:txBody>
                    <a:bodyPr/>
                    <a:lstStyle/>
                    <a:p>
                      <a:pPr algn="ctr">
                        <a:spcAft>
                          <a:spcPts val="0"/>
                        </a:spcAft>
                      </a:pPr>
                      <a:r>
                        <a:rPr lang="en-US" sz="1800" kern="0" dirty="0">
                          <a:solidFill>
                            <a:srgbClr val="800000"/>
                          </a:solidFill>
                          <a:effectLst/>
                        </a:rPr>
                        <a:t>36-45</a:t>
                      </a:r>
                      <a:endParaRPr lang="zh-CN" sz="1800" kern="100" dirty="0">
                        <a:solidFill>
                          <a:srgbClr val="800000"/>
                        </a:solidFill>
                        <a:effectLst/>
                        <a:latin typeface="Calibri"/>
                        <a:ea typeface="宋体"/>
                        <a:cs typeface="Times New Roman"/>
                      </a:endParaRPr>
                    </a:p>
                  </a:txBody>
                  <a:tcPr marL="68580" marR="68580" marT="0" marB="0" anchor="ctr"/>
                </a:tc>
                <a:tc>
                  <a:txBody>
                    <a:bodyPr/>
                    <a:lstStyle/>
                    <a:p>
                      <a:pPr algn="ctr">
                        <a:spcAft>
                          <a:spcPts val="0"/>
                        </a:spcAft>
                      </a:pPr>
                      <a:r>
                        <a:rPr lang="en-US" sz="1800" kern="0" dirty="0">
                          <a:solidFill>
                            <a:srgbClr val="800000"/>
                          </a:solidFill>
                          <a:effectLst/>
                        </a:rPr>
                        <a:t>46-55</a:t>
                      </a:r>
                      <a:endParaRPr lang="zh-CN" sz="1800" kern="100" dirty="0">
                        <a:solidFill>
                          <a:srgbClr val="800000"/>
                        </a:solidFill>
                        <a:effectLst/>
                        <a:latin typeface="Calibri"/>
                        <a:ea typeface="宋体"/>
                        <a:cs typeface="Times New Roman"/>
                      </a:endParaRPr>
                    </a:p>
                  </a:txBody>
                  <a:tcPr marL="68580" marR="68580" marT="0" marB="0" anchor="ctr"/>
                </a:tc>
                <a:tc>
                  <a:txBody>
                    <a:bodyPr/>
                    <a:lstStyle/>
                    <a:p>
                      <a:pPr algn="ctr">
                        <a:spcAft>
                          <a:spcPts val="0"/>
                        </a:spcAft>
                      </a:pPr>
                      <a:r>
                        <a:rPr lang="en-US" sz="1800" kern="0" dirty="0" smtClean="0">
                          <a:solidFill>
                            <a:srgbClr val="800000"/>
                          </a:solidFill>
                          <a:effectLst/>
                        </a:rPr>
                        <a:t>&gt;55</a:t>
                      </a:r>
                      <a:endParaRPr lang="zh-CN" sz="1800" kern="100" dirty="0">
                        <a:solidFill>
                          <a:srgbClr val="800000"/>
                        </a:solidFill>
                        <a:effectLst/>
                        <a:latin typeface="Calibri"/>
                        <a:ea typeface="宋体"/>
                        <a:cs typeface="Times New Roman"/>
                      </a:endParaRPr>
                    </a:p>
                  </a:txBody>
                  <a:tcPr marL="68580" marR="68580" marT="0" marB="0" anchor="ctr"/>
                </a:tc>
                <a:tc>
                  <a:txBody>
                    <a:bodyPr/>
                    <a:lstStyle/>
                    <a:p>
                      <a:pPr algn="ctr">
                        <a:spcAft>
                          <a:spcPts val="0"/>
                        </a:spcAft>
                      </a:pPr>
                      <a:r>
                        <a:rPr lang="en-US" altLang="zh-CN" sz="1800" kern="0" dirty="0" smtClean="0">
                          <a:solidFill>
                            <a:srgbClr val="800000"/>
                          </a:solidFill>
                          <a:effectLst/>
                        </a:rPr>
                        <a:t>Total</a:t>
                      </a:r>
                      <a:endParaRPr lang="zh-CN" sz="1800" kern="100" dirty="0">
                        <a:solidFill>
                          <a:srgbClr val="800000"/>
                        </a:solidFill>
                        <a:effectLst/>
                        <a:latin typeface="Calibri"/>
                        <a:ea typeface="宋体"/>
                        <a:cs typeface="Times New Roman"/>
                      </a:endParaRPr>
                    </a:p>
                  </a:txBody>
                  <a:tcPr marL="68580" marR="68580" marT="0" marB="0" anchor="ctr"/>
                </a:tc>
                <a:tc>
                  <a:txBody>
                    <a:bodyPr/>
                    <a:lstStyle/>
                    <a:p>
                      <a:pPr algn="ctr">
                        <a:spcAft>
                          <a:spcPts val="0"/>
                        </a:spcAft>
                      </a:pPr>
                      <a:r>
                        <a:rPr lang="en-US" altLang="zh-CN" sz="1800" kern="0" dirty="0" smtClean="0">
                          <a:solidFill>
                            <a:srgbClr val="800000"/>
                          </a:solidFill>
                          <a:effectLst/>
                        </a:rPr>
                        <a:t>Percentage</a:t>
                      </a:r>
                      <a:endParaRPr lang="zh-CN" sz="1800" kern="100" dirty="0">
                        <a:solidFill>
                          <a:srgbClr val="800000"/>
                        </a:solidFill>
                        <a:effectLst/>
                        <a:latin typeface="Calibri"/>
                        <a:ea typeface="宋体"/>
                        <a:cs typeface="Times New Roman"/>
                      </a:endParaRPr>
                    </a:p>
                  </a:txBody>
                  <a:tcPr marL="68580" marR="68580" marT="0" marB="0" anchor="ctr"/>
                </a:tc>
              </a:tr>
              <a:tr h="451536">
                <a:tc>
                  <a:txBody>
                    <a:bodyPr/>
                    <a:lstStyle/>
                    <a:p>
                      <a:pPr algn="ctr">
                        <a:spcAft>
                          <a:spcPts val="0"/>
                        </a:spcAft>
                      </a:pPr>
                      <a:r>
                        <a:rPr lang="en-US" altLang="zh-CN" sz="1800" b="1" kern="0" dirty="0" smtClean="0">
                          <a:solidFill>
                            <a:srgbClr val="800000"/>
                          </a:solidFill>
                          <a:effectLst/>
                          <a:latin typeface="+mn-lt"/>
                          <a:ea typeface="+mn-ea"/>
                          <a:cs typeface="+mn-cs"/>
                        </a:rPr>
                        <a:t>Senior technician</a:t>
                      </a:r>
                      <a:endParaRPr lang="zh-CN" sz="1800" b="1" kern="0" dirty="0">
                        <a:solidFill>
                          <a:srgbClr val="800000"/>
                        </a:solidFill>
                        <a:effectLst/>
                        <a:latin typeface="+mn-lt"/>
                        <a:ea typeface="+mn-ea"/>
                        <a:cs typeface="+mn-cs"/>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0</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3</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3</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2</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8</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sz="1800" kern="0" dirty="0" smtClean="0">
                          <a:effectLst/>
                        </a:rPr>
                        <a:t>53.3%</a:t>
                      </a:r>
                      <a:endParaRPr lang="zh-CN" sz="1800" kern="100" dirty="0">
                        <a:effectLst/>
                        <a:latin typeface="Calibri"/>
                        <a:ea typeface="宋体"/>
                        <a:cs typeface="Calibri"/>
                      </a:endParaRPr>
                    </a:p>
                  </a:txBody>
                  <a:tcPr marL="68580" marR="68580" marT="0" marB="0" anchor="ctr"/>
                </a:tc>
              </a:tr>
              <a:tr h="475664">
                <a:tc>
                  <a:txBody>
                    <a:bodyPr/>
                    <a:lstStyle/>
                    <a:p>
                      <a:pPr algn="ctr">
                        <a:spcAft>
                          <a:spcPts val="0"/>
                        </a:spcAft>
                      </a:pPr>
                      <a:r>
                        <a:rPr lang="en-US" altLang="zh-CN" sz="1800" b="1" kern="0" dirty="0" smtClean="0">
                          <a:solidFill>
                            <a:srgbClr val="800000"/>
                          </a:solidFill>
                          <a:effectLst/>
                          <a:latin typeface="+mn-lt"/>
                          <a:ea typeface="+mn-ea"/>
                          <a:cs typeface="+mn-cs"/>
                        </a:rPr>
                        <a:t>Technician</a:t>
                      </a:r>
                      <a:endParaRPr lang="zh-CN" sz="1800" b="1" kern="0" dirty="0">
                        <a:solidFill>
                          <a:srgbClr val="800000"/>
                        </a:solidFill>
                        <a:effectLst/>
                        <a:latin typeface="+mn-lt"/>
                        <a:ea typeface="+mn-ea"/>
                        <a:cs typeface="+mn-cs"/>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0</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0</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6</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0</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6</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sz="1800" kern="0" dirty="0" smtClean="0">
                          <a:effectLst/>
                        </a:rPr>
                        <a:t>40.0%</a:t>
                      </a:r>
                      <a:endParaRPr lang="zh-CN" sz="1800" kern="100" dirty="0">
                        <a:effectLst/>
                        <a:latin typeface="Calibri"/>
                        <a:ea typeface="宋体"/>
                        <a:cs typeface="Calibri"/>
                      </a:endParaRPr>
                    </a:p>
                  </a:txBody>
                  <a:tcPr marL="68580" marR="68580" marT="0" marB="0" anchor="ctr"/>
                </a:tc>
              </a:tr>
              <a:tr h="4653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kern="0" dirty="0" smtClean="0">
                          <a:solidFill>
                            <a:srgbClr val="800000"/>
                          </a:solidFill>
                          <a:effectLst/>
                          <a:latin typeface="+mn-lt"/>
                          <a:ea typeface="+mn-ea"/>
                          <a:cs typeface="+mn-cs"/>
                        </a:rPr>
                        <a:t>Assistant technician</a:t>
                      </a:r>
                      <a:endParaRPr lang="zh-CN" altLang="zh-CN" sz="1800" b="1" kern="0" dirty="0" smtClean="0">
                        <a:solidFill>
                          <a:srgbClr val="800000"/>
                        </a:solidFill>
                        <a:effectLst/>
                        <a:latin typeface="+mn-lt"/>
                        <a:ea typeface="+mn-ea"/>
                        <a:cs typeface="+mn-cs"/>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0</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1</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0</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0</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1</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sz="1800" kern="0" dirty="0" smtClean="0">
                          <a:effectLst/>
                        </a:rPr>
                        <a:t>6.7%</a:t>
                      </a:r>
                      <a:endParaRPr lang="zh-CN" sz="1800" kern="100" dirty="0">
                        <a:effectLst/>
                        <a:latin typeface="Calibri"/>
                        <a:ea typeface="宋体"/>
                        <a:cs typeface="Calibri"/>
                      </a:endParaRPr>
                    </a:p>
                  </a:txBody>
                  <a:tcPr marL="68580" marR="68580" marT="0" marB="0" anchor="ctr"/>
                </a:tc>
              </a:tr>
              <a:tr h="463025">
                <a:tc>
                  <a:txBody>
                    <a:bodyPr/>
                    <a:lstStyle/>
                    <a:p>
                      <a:pPr algn="ctr">
                        <a:spcAft>
                          <a:spcPts val="0"/>
                        </a:spcAft>
                      </a:pPr>
                      <a:r>
                        <a:rPr lang="en-US" altLang="zh-CN" sz="1800" b="1" kern="0" dirty="0" smtClean="0">
                          <a:solidFill>
                            <a:srgbClr val="800000"/>
                          </a:solidFill>
                          <a:effectLst/>
                          <a:latin typeface="+mn-lt"/>
                          <a:ea typeface="+mn-ea"/>
                          <a:cs typeface="+mn-cs"/>
                        </a:rPr>
                        <a:t>Total</a:t>
                      </a:r>
                      <a:endParaRPr lang="zh-CN" sz="1800" b="1" kern="0" dirty="0">
                        <a:solidFill>
                          <a:srgbClr val="800000"/>
                        </a:solidFill>
                        <a:effectLst/>
                        <a:latin typeface="+mn-lt"/>
                        <a:ea typeface="+mn-ea"/>
                        <a:cs typeface="+mn-cs"/>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0</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4</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9</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2</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altLang="zh-CN" sz="1800" kern="100" dirty="0" smtClean="0">
                          <a:effectLst/>
                          <a:latin typeface="Calibri"/>
                          <a:ea typeface="宋体"/>
                          <a:cs typeface="Calibri"/>
                        </a:rPr>
                        <a:t>15</a:t>
                      </a:r>
                      <a:endParaRPr lang="zh-CN" sz="1800" kern="100" dirty="0">
                        <a:effectLst/>
                        <a:latin typeface="Calibri"/>
                        <a:ea typeface="宋体"/>
                        <a:cs typeface="Calibri"/>
                      </a:endParaRPr>
                    </a:p>
                  </a:txBody>
                  <a:tcPr marL="68580" marR="68580" marT="0" marB="0" anchor="ctr"/>
                </a:tc>
                <a:tc>
                  <a:txBody>
                    <a:bodyPr/>
                    <a:lstStyle/>
                    <a:p>
                      <a:pPr algn="ctr">
                        <a:spcAft>
                          <a:spcPts val="0"/>
                        </a:spcAft>
                      </a:pPr>
                      <a:r>
                        <a:rPr lang="en-US" sz="1800" kern="0" dirty="0" smtClean="0">
                          <a:effectLst/>
                        </a:rPr>
                        <a:t>100%</a:t>
                      </a:r>
                      <a:endParaRPr lang="zh-CN" sz="1800" kern="100" dirty="0">
                        <a:effectLst/>
                        <a:latin typeface="Calibri"/>
                        <a:ea typeface="宋体"/>
                        <a:cs typeface="Calibri"/>
                      </a:endParaRPr>
                    </a:p>
                  </a:txBody>
                  <a:tcPr marL="68580" marR="68580" marT="0" marB="0" anchor="ctr"/>
                </a:tc>
              </a:tr>
            </a:tbl>
          </a:graphicData>
        </a:graphic>
      </p:graphicFrame>
    </p:spTree>
    <p:extLst>
      <p:ext uri="{BB962C8B-B14F-4D97-AF65-F5344CB8AC3E}">
        <p14:creationId xmlns:p14="http://schemas.microsoft.com/office/powerpoint/2010/main" val="2311045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 Funding for 2013 – 2017 (Unit: MCNY)</a:t>
            </a:r>
            <a:endParaRPr lang="zh-CN" altLang="en-US" dirty="0"/>
          </a:p>
        </p:txBody>
      </p:sp>
      <p:sp>
        <p:nvSpPr>
          <p:cNvPr id="3" name="标题 2"/>
          <p:cNvSpPr>
            <a:spLocks noGrp="1"/>
          </p:cNvSpPr>
          <p:nvPr>
            <p:ph type="title"/>
          </p:nvPr>
        </p:nvSpPr>
        <p:spPr/>
        <p:txBody>
          <a:bodyPr/>
          <a:lstStyle/>
          <a:p>
            <a:endParaRPr lang="zh-CN" altLang="en-US"/>
          </a:p>
        </p:txBody>
      </p:sp>
      <p:graphicFrame>
        <p:nvGraphicFramePr>
          <p:cNvPr id="4" name="表格 3"/>
          <p:cNvGraphicFramePr>
            <a:graphicFrameLocks noGrp="1"/>
          </p:cNvGraphicFramePr>
          <p:nvPr>
            <p:extLst>
              <p:ext uri="{D42A27DB-BD31-4B8C-83A1-F6EECF244321}">
                <p14:modId xmlns:p14="http://schemas.microsoft.com/office/powerpoint/2010/main" val="1302207429"/>
              </p:ext>
            </p:extLst>
          </p:nvPr>
        </p:nvGraphicFramePr>
        <p:xfrm>
          <a:off x="347243" y="1732591"/>
          <a:ext cx="8339557" cy="4190027"/>
        </p:xfrm>
        <a:graphic>
          <a:graphicData uri="http://schemas.openxmlformats.org/drawingml/2006/table">
            <a:tbl>
              <a:tblPr firstRow="1" firstCol="1" bandRow="1">
                <a:tableStyleId>{5C22544A-7EE6-4342-B048-85BDC9FD1C3A}</a:tableStyleId>
              </a:tblPr>
              <a:tblGrid>
                <a:gridCol w="2381879"/>
                <a:gridCol w="1011850"/>
                <a:gridCol w="1011850"/>
                <a:gridCol w="1011850"/>
                <a:gridCol w="1011850"/>
                <a:gridCol w="1011850"/>
                <a:gridCol w="898428"/>
              </a:tblGrid>
              <a:tr h="316981">
                <a:tc>
                  <a:txBody>
                    <a:bodyPr/>
                    <a:lstStyle/>
                    <a:p>
                      <a:pPr algn="ctr">
                        <a:spcAft>
                          <a:spcPts val="0"/>
                        </a:spcAft>
                      </a:pPr>
                      <a:r>
                        <a:rPr lang="en-US" sz="1600" kern="100" dirty="0" smtClean="0">
                          <a:solidFill>
                            <a:srgbClr val="002060"/>
                          </a:solidFill>
                          <a:effectLst/>
                        </a:rPr>
                        <a:t>F</a:t>
                      </a:r>
                      <a:r>
                        <a:rPr lang="en-US" altLang="zh-CN" sz="1600" kern="100" dirty="0" smtClean="0">
                          <a:solidFill>
                            <a:srgbClr val="002060"/>
                          </a:solidFill>
                          <a:effectLst/>
                        </a:rPr>
                        <a:t>u</a:t>
                      </a:r>
                      <a:r>
                        <a:rPr lang="en-US" sz="1600" kern="100" dirty="0" smtClean="0">
                          <a:solidFill>
                            <a:srgbClr val="002060"/>
                          </a:solidFill>
                          <a:effectLst/>
                        </a:rPr>
                        <a:t>nding </a:t>
                      </a:r>
                      <a:r>
                        <a:rPr lang="en-US" sz="1600" kern="100" dirty="0">
                          <a:solidFill>
                            <a:srgbClr val="002060"/>
                          </a:solidFill>
                          <a:effectLst/>
                        </a:rPr>
                        <a:t>Source</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solidFill>
                            <a:srgbClr val="002060"/>
                          </a:solidFill>
                          <a:effectLst/>
                        </a:rPr>
                        <a:t>2013</a:t>
                      </a:r>
                      <a:endParaRPr lang="zh-CN" sz="16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002060"/>
                          </a:solidFill>
                          <a:effectLst/>
                        </a:rPr>
                        <a:t>2014</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002060"/>
                          </a:solidFill>
                          <a:effectLst/>
                        </a:rPr>
                        <a:t>2015</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002060"/>
                          </a:solidFill>
                          <a:effectLst/>
                        </a:rPr>
                        <a:t>2016</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002060"/>
                          </a:solidFill>
                          <a:effectLst/>
                        </a:rPr>
                        <a:t>2017</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002060"/>
                          </a:solidFill>
                          <a:effectLst/>
                        </a:rPr>
                        <a:t>Total</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dirty="0">
                          <a:solidFill>
                            <a:srgbClr val="002060"/>
                          </a:solidFill>
                          <a:effectLst/>
                        </a:rPr>
                        <a:t>CSNS</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140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140</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599567">
                <a:tc>
                  <a:txBody>
                    <a:bodyPr/>
                    <a:lstStyle/>
                    <a:p>
                      <a:pPr algn="ctr">
                        <a:lnSpc>
                          <a:spcPts val="1600"/>
                        </a:lnSpc>
                        <a:spcAft>
                          <a:spcPts val="0"/>
                        </a:spcAft>
                      </a:pPr>
                      <a:r>
                        <a:rPr lang="en-US" sz="1600" kern="100" dirty="0">
                          <a:solidFill>
                            <a:srgbClr val="002060"/>
                          </a:solidFill>
                          <a:effectLst/>
                        </a:rPr>
                        <a:t>Strategic Priority Research Program of CAS</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43.65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40.60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91.31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21.36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2.00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198.92</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dirty="0">
                          <a:solidFill>
                            <a:srgbClr val="002060"/>
                          </a:solidFill>
                          <a:effectLst/>
                        </a:rPr>
                        <a:t>BEPCII Operation</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19.87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22.87</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30.60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39.97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37.23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150.54</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a:solidFill>
                            <a:srgbClr val="002060"/>
                          </a:solidFill>
                          <a:effectLst/>
                        </a:rPr>
                        <a:t>Misc. from IHEP</a:t>
                      </a:r>
                      <a:endParaRPr lang="zh-CN" sz="16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9.70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10.65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3.33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6.06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7.41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37.15</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dirty="0">
                          <a:solidFill>
                            <a:srgbClr val="002060"/>
                          </a:solidFill>
                          <a:effectLst/>
                        </a:rPr>
                        <a:t>Misc. from CAS</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5.66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7.63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2.80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3.05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16.71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35.85</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dirty="0" smtClean="0">
                          <a:solidFill>
                            <a:srgbClr val="002060"/>
                          </a:solidFill>
                          <a:effectLst/>
                        </a:rPr>
                        <a:t>NSFC Grants</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1.91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5.72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4.62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8.40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4.01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solidFill>
                            <a:srgbClr val="C00000"/>
                          </a:solidFill>
                          <a:effectLst/>
                        </a:rPr>
                        <a:t>24.66</a:t>
                      </a:r>
                      <a:endParaRPr lang="zh-CN" sz="1600" kern="10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dirty="0" smtClean="0">
                          <a:solidFill>
                            <a:srgbClr val="002060"/>
                          </a:solidFill>
                          <a:effectLst/>
                        </a:rPr>
                        <a:t>MOST Grants</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2.20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2.97</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15.61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11.09</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31.87</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a:solidFill>
                            <a:srgbClr val="002060"/>
                          </a:solidFill>
                          <a:effectLst/>
                        </a:rPr>
                        <a:t>HEPS-TF</a:t>
                      </a:r>
                      <a:endParaRPr lang="zh-CN" sz="16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73.00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38.46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111.46</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dirty="0">
                          <a:solidFill>
                            <a:srgbClr val="002060"/>
                          </a:solidFill>
                          <a:effectLst/>
                        </a:rPr>
                        <a:t>PAPS</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39.36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39.36</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dirty="0">
                          <a:solidFill>
                            <a:srgbClr val="002060"/>
                          </a:solidFill>
                          <a:effectLst/>
                        </a:rPr>
                        <a:t>Local government</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4.997</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0.50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5.50</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dirty="0">
                          <a:solidFill>
                            <a:srgbClr val="002060"/>
                          </a:solidFill>
                          <a:effectLst/>
                        </a:rPr>
                        <a:t>Others</a:t>
                      </a:r>
                      <a:endParaRPr lang="zh-CN" sz="1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0.35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0.047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1.40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effectLst/>
                        </a:rPr>
                        <a:t>0.55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2.35</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r h="297589">
                <a:tc>
                  <a:txBody>
                    <a:bodyPr/>
                    <a:lstStyle/>
                    <a:p>
                      <a:pPr algn="ctr">
                        <a:spcAft>
                          <a:spcPts val="0"/>
                        </a:spcAft>
                      </a:pPr>
                      <a:r>
                        <a:rPr lang="en-US" sz="1600" kern="100" dirty="0">
                          <a:solidFill>
                            <a:srgbClr val="C00000"/>
                          </a:solidFill>
                          <a:effectLst/>
                        </a:rPr>
                        <a:t>Total</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221.14</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89.72</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137.03</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172.45</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157.32</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c>
                  <a:txBody>
                    <a:bodyPr/>
                    <a:lstStyle/>
                    <a:p>
                      <a:pPr algn="ctr">
                        <a:spcAft>
                          <a:spcPts val="0"/>
                        </a:spcAft>
                      </a:pPr>
                      <a:r>
                        <a:rPr lang="en-US" sz="1600" kern="100" dirty="0">
                          <a:solidFill>
                            <a:srgbClr val="C00000"/>
                          </a:solidFill>
                          <a:effectLst/>
                        </a:rPr>
                        <a:t>777.66</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3485" marR="63485" marT="0" marB="0" anchor="ctr"/>
                </a:tc>
              </a:tr>
            </a:tbl>
          </a:graphicData>
        </a:graphic>
      </p:graphicFrame>
    </p:spTree>
    <p:extLst>
      <p:ext uri="{BB962C8B-B14F-4D97-AF65-F5344CB8AC3E}">
        <p14:creationId xmlns:p14="http://schemas.microsoft.com/office/powerpoint/2010/main" val="1553174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a:p>
        </p:txBody>
      </p:sp>
      <p:sp>
        <p:nvSpPr>
          <p:cNvPr id="3" name="标题 2"/>
          <p:cNvSpPr>
            <a:spLocks noGrp="1"/>
          </p:cNvSpPr>
          <p:nvPr>
            <p:ph type="title"/>
          </p:nvPr>
        </p:nvSpPr>
        <p:spPr/>
        <p:txBody>
          <a:bodyPr/>
          <a:lstStyle/>
          <a:p>
            <a:endParaRPr lang="zh-CN" altLang="en-US"/>
          </a:p>
        </p:txBody>
      </p:sp>
      <p:graphicFrame>
        <p:nvGraphicFramePr>
          <p:cNvPr id="7" name="Chart 2"/>
          <p:cNvGraphicFramePr>
            <a:graphicFrameLocks/>
          </p:cNvGraphicFramePr>
          <p:nvPr>
            <p:extLst>
              <p:ext uri="{D42A27DB-BD31-4B8C-83A1-F6EECF244321}">
                <p14:modId xmlns:p14="http://schemas.microsoft.com/office/powerpoint/2010/main" val="3805016159"/>
              </p:ext>
            </p:extLst>
          </p:nvPr>
        </p:nvGraphicFramePr>
        <p:xfrm>
          <a:off x="628650" y="1726565"/>
          <a:ext cx="7531100" cy="39306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3"/>
          <p:cNvSpPr txBox="1"/>
          <p:nvPr/>
        </p:nvSpPr>
        <p:spPr>
          <a:xfrm rot="16200000">
            <a:off x="44702" y="2956540"/>
            <a:ext cx="2385427" cy="10049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800" b="0"/>
              <a:t>Staff</a:t>
            </a:r>
            <a:r>
              <a:rPr lang="en-US" altLang="zh-CN" sz="1800" b="0" baseline="0"/>
              <a:t> &amp; </a:t>
            </a:r>
            <a:r>
              <a:rPr lang="en-US" altLang="zh-CN" sz="1800" b="0"/>
              <a:t>Budget (MCNY)</a:t>
            </a:r>
            <a:endParaRPr lang="en-US" sz="1800" b="0"/>
          </a:p>
        </p:txBody>
      </p:sp>
    </p:spTree>
    <p:extLst>
      <p:ext uri="{BB962C8B-B14F-4D97-AF65-F5344CB8AC3E}">
        <p14:creationId xmlns:p14="http://schemas.microsoft.com/office/powerpoint/2010/main" val="3558837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792838"/>
            <a:ext cx="7886700" cy="5190795"/>
          </a:xfrm>
        </p:spPr>
        <p:txBody>
          <a:bodyPr/>
          <a:lstStyle/>
          <a:p>
            <a:r>
              <a:rPr lang="en-US" dirty="0" smtClean="0"/>
              <a:t>Education and publication</a:t>
            </a:r>
          </a:p>
          <a:p>
            <a:pPr lvl="1"/>
            <a:r>
              <a:rPr lang="en-US" dirty="0"/>
              <a:t>Graduate student courses (Accelerator physics, Accelerator technology, etc.) at </a:t>
            </a:r>
            <a:r>
              <a:rPr lang="en-US" dirty="0" smtClean="0"/>
              <a:t>UCAS</a:t>
            </a:r>
            <a:endParaRPr lang="en-US" dirty="0"/>
          </a:p>
          <a:p>
            <a:pPr lvl="1"/>
            <a:r>
              <a:rPr lang="en-US" dirty="0" smtClean="0"/>
              <a:t>Accelerator </a:t>
            </a:r>
            <a:r>
              <a:rPr lang="en-US" dirty="0"/>
              <a:t>introduction course at the University of Electronic Science and Technology of China, </a:t>
            </a:r>
            <a:r>
              <a:rPr lang="en-US" dirty="0" smtClean="0"/>
              <a:t>Chengdu </a:t>
            </a:r>
            <a:endParaRPr lang="en-US" dirty="0"/>
          </a:p>
          <a:p>
            <a:pPr lvl="1"/>
            <a:r>
              <a:rPr lang="en-US" dirty="0"/>
              <a:t>BEPC training </a:t>
            </a:r>
            <a:r>
              <a:rPr lang="en-US" dirty="0" smtClean="0"/>
              <a:t>course</a:t>
            </a:r>
            <a:endParaRPr lang="en-US" dirty="0"/>
          </a:p>
          <a:p>
            <a:pPr lvl="1"/>
            <a:r>
              <a:rPr lang="en-US" dirty="0"/>
              <a:t>Number of graduate student </a:t>
            </a:r>
            <a:r>
              <a:rPr lang="en-US" dirty="0" smtClean="0"/>
              <a:t>remains 16-17 </a:t>
            </a:r>
            <a:r>
              <a:rPr lang="en-US" dirty="0"/>
              <a:t>/</a:t>
            </a:r>
            <a:r>
              <a:rPr lang="en-US" dirty="0" err="1" smtClean="0"/>
              <a:t>yr</a:t>
            </a:r>
            <a:r>
              <a:rPr lang="en-US" dirty="0" smtClean="0"/>
              <a:t>, similar to the period 2008 </a:t>
            </a:r>
            <a:r>
              <a:rPr lang="mr-IN" dirty="0" smtClean="0"/>
              <a:t>–</a:t>
            </a:r>
            <a:r>
              <a:rPr lang="en-US" dirty="0" smtClean="0"/>
              <a:t> 2012  </a:t>
            </a:r>
          </a:p>
          <a:p>
            <a:r>
              <a:rPr lang="en-US" dirty="0" smtClean="0"/>
              <a:t>Publications in past 5</a:t>
            </a:r>
          </a:p>
          <a:p>
            <a:pPr marL="0" indent="0">
              <a:spcBef>
                <a:spcPts val="0"/>
              </a:spcBef>
              <a:buNone/>
            </a:pPr>
            <a:r>
              <a:rPr lang="en-US" dirty="0"/>
              <a:t> </a:t>
            </a:r>
            <a:r>
              <a:rPr lang="en-US" dirty="0" smtClean="0"/>
              <a:t>  years</a:t>
            </a:r>
            <a:endParaRPr lang="en-US" dirty="0"/>
          </a:p>
        </p:txBody>
      </p:sp>
      <p:sp>
        <p:nvSpPr>
          <p:cNvPr id="3" name="Title 2"/>
          <p:cNvSpPr>
            <a:spLocks noGrp="1"/>
          </p:cNvSpPr>
          <p:nvPr>
            <p:ph type="title"/>
          </p:nvPr>
        </p:nvSpPr>
        <p:spPr/>
        <p:txBody>
          <a:bodyPr/>
          <a:lstStyle/>
          <a:p>
            <a:endParaRPr lang="en-US"/>
          </a:p>
        </p:txBody>
      </p:sp>
      <p:pic>
        <p:nvPicPr>
          <p:cNvPr id="4" name="图片 7"/>
          <p:cNvPicPr>
            <a:picLocks noChangeAspect="1"/>
          </p:cNvPicPr>
          <p:nvPr/>
        </p:nvPicPr>
        <p:blipFill>
          <a:blip r:embed="rId2"/>
          <a:stretch>
            <a:fillRect/>
          </a:stretch>
        </p:blipFill>
        <p:spPr>
          <a:xfrm>
            <a:off x="4012029" y="3901516"/>
            <a:ext cx="4918751" cy="2956484"/>
          </a:xfrm>
          <a:prstGeom prst="rect">
            <a:avLst/>
          </a:prstGeom>
        </p:spPr>
      </p:pic>
    </p:spTree>
    <p:extLst>
      <p:ext uri="{BB962C8B-B14F-4D97-AF65-F5344CB8AC3E}">
        <p14:creationId xmlns:p14="http://schemas.microsoft.com/office/powerpoint/2010/main" val="1722732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838558"/>
            <a:ext cx="7886700" cy="5653682"/>
          </a:xfrm>
        </p:spPr>
        <p:txBody>
          <a:bodyPr>
            <a:normAutofit/>
          </a:bodyPr>
          <a:lstStyle/>
          <a:p>
            <a:r>
              <a:rPr lang="en-US" sz="2000" dirty="0" smtClean="0"/>
              <a:t>IAC members</a:t>
            </a:r>
          </a:p>
          <a:p>
            <a:pPr lvl="1"/>
            <a:r>
              <a:rPr lang="en-US" sz="1800" dirty="0"/>
              <a:t>BINP </a:t>
            </a:r>
            <a:r>
              <a:rPr lang="en-US" sz="1800" dirty="0" err="1"/>
              <a:t>SuperT</a:t>
            </a:r>
            <a:r>
              <a:rPr lang="en-US" sz="1800" dirty="0"/>
              <a:t>-C MAC </a:t>
            </a:r>
            <a:r>
              <a:rPr lang="mr-IN" sz="1800" dirty="0"/>
              <a:t>–</a:t>
            </a:r>
            <a:r>
              <a:rPr lang="en-US" sz="1800" dirty="0"/>
              <a:t> Qing Qin</a:t>
            </a:r>
          </a:p>
          <a:p>
            <a:pPr lvl="1"/>
            <a:r>
              <a:rPr lang="en-US" sz="1800" dirty="0" smtClean="0"/>
              <a:t>CERN Machine Advisory Committee </a:t>
            </a:r>
            <a:r>
              <a:rPr lang="mr-IN" sz="1800" dirty="0" smtClean="0"/>
              <a:t>–</a:t>
            </a:r>
            <a:r>
              <a:rPr lang="en-US" sz="1800" dirty="0" smtClean="0"/>
              <a:t> Qing Qin</a:t>
            </a:r>
          </a:p>
          <a:p>
            <a:pPr lvl="1"/>
            <a:r>
              <a:rPr lang="en-US" sz="1800" dirty="0" smtClean="0"/>
              <a:t>KEK </a:t>
            </a:r>
            <a:r>
              <a:rPr lang="en-US" sz="1800" dirty="0" err="1" smtClean="0"/>
              <a:t>SuperKEKB</a:t>
            </a:r>
            <a:r>
              <a:rPr lang="en-US" sz="1800" dirty="0" smtClean="0"/>
              <a:t> MAC </a:t>
            </a:r>
            <a:r>
              <a:rPr lang="mr-IN" sz="1800" dirty="0" smtClean="0"/>
              <a:t>–</a:t>
            </a:r>
            <a:r>
              <a:rPr lang="en-US" sz="1800" dirty="0" smtClean="0"/>
              <a:t> Qing Qin</a:t>
            </a:r>
          </a:p>
          <a:p>
            <a:pPr lvl="1"/>
            <a:r>
              <a:rPr lang="en-US" sz="1800" dirty="0" smtClean="0"/>
              <a:t>SLAC Accelerator Review Committee -- </a:t>
            </a:r>
            <a:r>
              <a:rPr lang="en-US" sz="1800" dirty="0" err="1" smtClean="0"/>
              <a:t>Jie</a:t>
            </a:r>
            <a:r>
              <a:rPr lang="en-US" sz="1800" dirty="0" smtClean="0"/>
              <a:t> Gao</a:t>
            </a:r>
          </a:p>
          <a:p>
            <a:r>
              <a:rPr lang="en-US" sz="2000" dirty="0" smtClean="0"/>
              <a:t>International Organizations</a:t>
            </a:r>
          </a:p>
          <a:p>
            <a:pPr lvl="1"/>
            <a:r>
              <a:rPr lang="en-US" sz="1800" dirty="0"/>
              <a:t>ACFA </a:t>
            </a:r>
            <a:r>
              <a:rPr lang="mr-IN" sz="1800" dirty="0"/>
              <a:t>–</a:t>
            </a:r>
            <a:r>
              <a:rPr lang="en-US" sz="1800" dirty="0"/>
              <a:t> </a:t>
            </a:r>
            <a:r>
              <a:rPr lang="en-US" sz="1800" dirty="0" err="1"/>
              <a:t>Jie</a:t>
            </a:r>
            <a:r>
              <a:rPr lang="en-US" sz="1800" dirty="0"/>
              <a:t> Gao, </a:t>
            </a:r>
            <a:r>
              <a:rPr lang="en-US" sz="1800" dirty="0" err="1"/>
              <a:t>Jingyu</a:t>
            </a:r>
            <a:r>
              <a:rPr lang="en-US" sz="1800" dirty="0"/>
              <a:t> </a:t>
            </a:r>
            <a:r>
              <a:rPr lang="en-US" sz="1800" dirty="0" smtClean="0"/>
              <a:t>Tang</a:t>
            </a:r>
          </a:p>
          <a:p>
            <a:pPr lvl="1"/>
            <a:r>
              <a:rPr lang="en-US" sz="1800" dirty="0" smtClean="0"/>
              <a:t>ICFA </a:t>
            </a:r>
            <a:r>
              <a:rPr lang="en-US" sz="1800" dirty="0"/>
              <a:t>BD Panel -- </a:t>
            </a:r>
            <a:r>
              <a:rPr lang="en-US" sz="1800" dirty="0" err="1"/>
              <a:t>Jiuqing</a:t>
            </a:r>
            <a:r>
              <a:rPr lang="en-US" sz="1800" dirty="0"/>
              <a:t> Wang, </a:t>
            </a:r>
            <a:r>
              <a:rPr lang="en-US" sz="1800" dirty="0" err="1"/>
              <a:t>Jie</a:t>
            </a:r>
            <a:r>
              <a:rPr lang="en-US" sz="1800" dirty="0"/>
              <a:t> </a:t>
            </a:r>
            <a:r>
              <a:rPr lang="en-US" sz="1800" dirty="0" smtClean="0"/>
              <a:t>Gao</a:t>
            </a:r>
          </a:p>
          <a:p>
            <a:pPr lvl="1"/>
            <a:r>
              <a:rPr lang="en-US" sz="1800" dirty="0" smtClean="0"/>
              <a:t>ILC SC </a:t>
            </a:r>
            <a:r>
              <a:rPr lang="mr-IN" sz="1800" dirty="0" smtClean="0"/>
              <a:t>–</a:t>
            </a:r>
            <a:r>
              <a:rPr lang="en-US" sz="1800" dirty="0" smtClean="0"/>
              <a:t> </a:t>
            </a:r>
            <a:r>
              <a:rPr lang="en-US" sz="1800" dirty="0" err="1" smtClean="0"/>
              <a:t>Jie</a:t>
            </a:r>
            <a:r>
              <a:rPr lang="en-US" sz="1800" dirty="0" smtClean="0"/>
              <a:t> Gao</a:t>
            </a:r>
            <a:r>
              <a:rPr lang="zh-CN" altLang="en-US" sz="1800" dirty="0" smtClean="0"/>
              <a:t> </a:t>
            </a:r>
            <a:r>
              <a:rPr lang="en-US" altLang="zh-CN" sz="1800" dirty="0" smtClean="0"/>
              <a:t>(Chair of Asia LC SC)</a:t>
            </a:r>
            <a:endParaRPr lang="en-US" sz="1800" dirty="0" smtClean="0"/>
          </a:p>
          <a:p>
            <a:pPr lvl="1"/>
            <a:r>
              <a:rPr lang="en-US" sz="1800" dirty="0" smtClean="0"/>
              <a:t>IUPAP member/WG14 </a:t>
            </a:r>
            <a:r>
              <a:rPr lang="mr-IN" sz="1800" dirty="0" smtClean="0"/>
              <a:t>–</a:t>
            </a:r>
            <a:r>
              <a:rPr lang="en-US" sz="1800" dirty="0" smtClean="0"/>
              <a:t> Qing Qin</a:t>
            </a:r>
          </a:p>
          <a:p>
            <a:pPr lvl="1"/>
            <a:r>
              <a:rPr lang="en-US" sz="1800" dirty="0" smtClean="0"/>
              <a:t>LC Board </a:t>
            </a:r>
            <a:r>
              <a:rPr lang="mr-IN" sz="1800" dirty="0" smtClean="0"/>
              <a:t>–</a:t>
            </a:r>
            <a:r>
              <a:rPr lang="en-US" sz="1800" dirty="0" smtClean="0"/>
              <a:t> </a:t>
            </a:r>
            <a:r>
              <a:rPr lang="en-US" sz="1800" dirty="0" err="1" smtClean="0"/>
              <a:t>Jie</a:t>
            </a:r>
            <a:r>
              <a:rPr lang="en-US" sz="1800" dirty="0" smtClean="0"/>
              <a:t> Gao</a:t>
            </a:r>
          </a:p>
          <a:p>
            <a:pPr lvl="1"/>
            <a:r>
              <a:rPr lang="en-US" sz="1800" dirty="0" smtClean="0"/>
              <a:t>TTC Committee </a:t>
            </a:r>
            <a:r>
              <a:rPr lang="mr-IN" sz="1800" dirty="0"/>
              <a:t>–</a:t>
            </a:r>
            <a:r>
              <a:rPr lang="en-US" sz="1800" dirty="0"/>
              <a:t> </a:t>
            </a:r>
            <a:r>
              <a:rPr lang="en-US" sz="1800" dirty="0" err="1"/>
              <a:t>Jiyuan</a:t>
            </a:r>
            <a:r>
              <a:rPr lang="en-US" sz="1800" dirty="0"/>
              <a:t> </a:t>
            </a:r>
            <a:r>
              <a:rPr lang="en-US" sz="1800" dirty="0" err="1"/>
              <a:t>Zhai</a:t>
            </a:r>
            <a:r>
              <a:rPr lang="en-US" sz="1800" dirty="0"/>
              <a:t>, </a:t>
            </a:r>
            <a:r>
              <a:rPr lang="en-US" sz="1800" dirty="0" err="1"/>
              <a:t>Jie</a:t>
            </a:r>
            <a:r>
              <a:rPr lang="en-US" sz="1800" dirty="0"/>
              <a:t> </a:t>
            </a:r>
            <a:r>
              <a:rPr lang="en-US" sz="1800" dirty="0" smtClean="0"/>
              <a:t>Gao</a:t>
            </a:r>
          </a:p>
          <a:p>
            <a:r>
              <a:rPr lang="en-US" sz="2000" dirty="0" smtClean="0"/>
              <a:t>Editorial boards of journals</a:t>
            </a:r>
          </a:p>
          <a:p>
            <a:pPr lvl="1"/>
            <a:r>
              <a:rPr lang="en-US" sz="1800" dirty="0" smtClean="0"/>
              <a:t>PRAB </a:t>
            </a:r>
            <a:r>
              <a:rPr lang="mr-IN" sz="1800" dirty="0" smtClean="0"/>
              <a:t>–</a:t>
            </a:r>
            <a:r>
              <a:rPr lang="en-US" sz="1800" dirty="0" smtClean="0"/>
              <a:t> Qing Qin (2013-2016)</a:t>
            </a:r>
          </a:p>
          <a:p>
            <a:pPr lvl="1"/>
            <a:r>
              <a:rPr lang="en-US" sz="1800" dirty="0" smtClean="0"/>
              <a:t>CPC </a:t>
            </a:r>
            <a:r>
              <a:rPr lang="mr-IN" sz="1800" dirty="0" smtClean="0"/>
              <a:t>–</a:t>
            </a:r>
            <a:r>
              <a:rPr lang="en-US" sz="1800" dirty="0" smtClean="0"/>
              <a:t> </a:t>
            </a:r>
            <a:r>
              <a:rPr lang="en-US" sz="1800" dirty="0" err="1" smtClean="0"/>
              <a:t>Jianping</a:t>
            </a:r>
            <a:r>
              <a:rPr lang="en-US" sz="1800" dirty="0" smtClean="0"/>
              <a:t> Dai, </a:t>
            </a:r>
            <a:r>
              <a:rPr lang="en-US" sz="1800" dirty="0" err="1" smtClean="0"/>
              <a:t>Chenghui</a:t>
            </a:r>
            <a:r>
              <a:rPr lang="en-US" sz="1800" dirty="0" smtClean="0"/>
              <a:t> Yu, </a:t>
            </a:r>
            <a:r>
              <a:rPr lang="en-US" sz="1800" dirty="0" err="1" smtClean="0"/>
              <a:t>Weimin</a:t>
            </a:r>
            <a:r>
              <a:rPr lang="en-US" sz="1800" dirty="0" smtClean="0"/>
              <a:t> Pan, Qing Qin</a:t>
            </a:r>
          </a:p>
          <a:p>
            <a:pPr marL="0" indent="0">
              <a:buNone/>
            </a:pPr>
            <a:endParaRPr lang="en-US" sz="1800" dirty="0" smtClean="0"/>
          </a:p>
          <a:p>
            <a:endParaRPr lang="en-US" sz="2000" dirty="0"/>
          </a:p>
        </p:txBody>
      </p:sp>
      <p:sp>
        <p:nvSpPr>
          <p:cNvPr id="3" name="Title 2"/>
          <p:cNvSpPr>
            <a:spLocks noGrp="1"/>
          </p:cNvSpPr>
          <p:nvPr>
            <p:ph type="title"/>
          </p:nvPr>
        </p:nvSpPr>
        <p:spPr/>
        <p:txBody>
          <a:bodyPr/>
          <a:lstStyle/>
          <a:p>
            <a:r>
              <a:rPr lang="en-US" dirty="0" smtClean="0"/>
              <a:t>International Academic Service</a:t>
            </a:r>
            <a:endParaRPr lang="en-US" dirty="0"/>
          </a:p>
        </p:txBody>
      </p:sp>
    </p:spTree>
    <p:extLst>
      <p:ext uri="{BB962C8B-B14F-4D97-AF65-F5344CB8AC3E}">
        <p14:creationId xmlns:p14="http://schemas.microsoft.com/office/powerpoint/2010/main" val="1918974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zh-CN" dirty="0" smtClean="0"/>
              <a:t>Aim to be a world-leading accelerator team, with the opportunity for new accelerator-based projects to be constructed by IHEP, and the CAS Key Lab platform, although there is still a long way to go.</a:t>
            </a:r>
          </a:p>
          <a:p>
            <a:r>
              <a:rPr lang="en-US" altLang="zh-CN" dirty="0" smtClean="0"/>
              <a:t>With the development of AP and key accelerator tech., we are confident of the future light source (HEPS) and collider (CEPC) projects as our mid- and long-term plan. </a:t>
            </a:r>
          </a:p>
          <a:p>
            <a:r>
              <a:rPr lang="en-US" dirty="0" smtClean="0"/>
              <a:t>Try to attract more excellent researchers from around</a:t>
            </a:r>
            <a:r>
              <a:rPr lang="en-US" altLang="zh-CN" dirty="0" smtClean="0"/>
              <a:t> the world</a:t>
            </a:r>
            <a:r>
              <a:rPr lang="en-US" dirty="0" smtClean="0"/>
              <a:t> to join the Accelerator Division, influencing our young scientists and technicians.</a:t>
            </a:r>
            <a:endParaRPr lang="en-US" dirty="0"/>
          </a:p>
        </p:txBody>
      </p:sp>
      <p:sp>
        <p:nvSpPr>
          <p:cNvPr id="3" name="Title 2"/>
          <p:cNvSpPr>
            <a:spLocks noGrp="1"/>
          </p:cNvSpPr>
          <p:nvPr>
            <p:ph type="title"/>
          </p:nvPr>
        </p:nvSpPr>
        <p:spPr/>
        <p:txBody>
          <a:bodyPr/>
          <a:lstStyle/>
          <a:p>
            <a:r>
              <a:rPr lang="en-US" altLang="zh-CN" dirty="0" smtClean="0"/>
              <a:t>5.</a:t>
            </a:r>
            <a:r>
              <a:rPr lang="zh-CN" altLang="en-US" dirty="0" smtClean="0"/>
              <a:t> </a:t>
            </a:r>
            <a:r>
              <a:rPr lang="en-US" altLang="zh-CN" dirty="0" smtClean="0"/>
              <a:t>Vision &amp; Future Plans</a:t>
            </a:r>
            <a:endParaRPr lang="en-US" dirty="0"/>
          </a:p>
        </p:txBody>
      </p:sp>
    </p:spTree>
    <p:extLst>
      <p:ext uri="{BB962C8B-B14F-4D97-AF65-F5344CB8AC3E}">
        <p14:creationId xmlns:p14="http://schemas.microsoft.com/office/powerpoint/2010/main" val="1590079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the past 5 years, the Accelerator Division has made progress, not only on project-oriented tasks (BEPCII, ADS, HEPS-TF, </a:t>
            </a:r>
            <a:r>
              <a:rPr lang="en-US" dirty="0" err="1" smtClean="0"/>
              <a:t>etc</a:t>
            </a:r>
            <a:r>
              <a:rPr lang="en-US" dirty="0" smtClean="0"/>
              <a:t>), but on accelerator physics studies and key technologies, with the continuous support from CAS and other funding. </a:t>
            </a:r>
          </a:p>
          <a:p>
            <a:r>
              <a:rPr lang="en-US" dirty="0" smtClean="0"/>
              <a:t>Research funding has increased annually, while manpower has remained nearly the same in these 5 years. </a:t>
            </a:r>
          </a:p>
          <a:p>
            <a:r>
              <a:rPr lang="en-US" dirty="0" smtClean="0"/>
              <a:t>5 top researchers from other countries joined the AD, strengthening the accelerator research team. </a:t>
            </a:r>
          </a:p>
          <a:p>
            <a:r>
              <a:rPr lang="en-US" dirty="0" smtClean="0"/>
              <a:t>Education &amp; output are similar to 2008-2012. </a:t>
            </a:r>
            <a:endParaRPr lang="en-US" dirty="0"/>
          </a:p>
        </p:txBody>
      </p:sp>
      <p:sp>
        <p:nvSpPr>
          <p:cNvPr id="3" name="Title 2"/>
          <p:cNvSpPr>
            <a:spLocks noGrp="1"/>
          </p:cNvSpPr>
          <p:nvPr>
            <p:ph type="title"/>
          </p:nvPr>
        </p:nvSpPr>
        <p:spPr/>
        <p:txBody>
          <a:bodyPr/>
          <a:lstStyle/>
          <a:p>
            <a:pPr algn="ctr"/>
            <a:r>
              <a:rPr lang="en-US" dirty="0" smtClean="0"/>
              <a:t>Summary</a:t>
            </a:r>
            <a:endParaRPr lang="en-US" dirty="0"/>
          </a:p>
        </p:txBody>
      </p:sp>
    </p:spTree>
    <p:extLst>
      <p:ext uri="{BB962C8B-B14F-4D97-AF65-F5344CB8AC3E}">
        <p14:creationId xmlns:p14="http://schemas.microsoft.com/office/powerpoint/2010/main" val="209885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74520"/>
            <a:ext cx="7886700" cy="444439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smtClean="0">
                <a:solidFill>
                  <a:srgbClr val="C00000"/>
                </a:solidFill>
              </a:rPr>
              <a:t>Thank you for your attention!</a:t>
            </a:r>
            <a:endParaRPr lang="en-US" sz="4000" dirty="0">
              <a:solidFill>
                <a:srgbClr val="C00000"/>
              </a:solidFill>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9682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内容占位符 14"/>
          <p:cNvSpPr>
            <a:spLocks noGrp="1"/>
          </p:cNvSpPr>
          <p:nvPr>
            <p:ph idx="1"/>
          </p:nvPr>
        </p:nvSpPr>
        <p:spPr>
          <a:xfrm>
            <a:off x="36458" y="1128118"/>
            <a:ext cx="8478892" cy="5190795"/>
          </a:xfrm>
        </p:spPr>
        <p:txBody>
          <a:bodyPr>
            <a:normAutofit/>
          </a:bodyPr>
          <a:lstStyle/>
          <a:p>
            <a:endParaRPr lang="en-US" altLang="zh-CN" sz="1800" dirty="0" smtClean="0"/>
          </a:p>
          <a:p>
            <a:endParaRPr lang="en-US" altLang="zh-CN" sz="1800" dirty="0"/>
          </a:p>
          <a:p>
            <a:endParaRPr lang="en-US" altLang="zh-CN" sz="1800" dirty="0" smtClean="0"/>
          </a:p>
          <a:p>
            <a:r>
              <a:rPr lang="en-US" altLang="zh-CN" sz="1800" dirty="0" smtClean="0">
                <a:solidFill>
                  <a:srgbClr val="C00000"/>
                </a:solidFill>
              </a:rPr>
              <a:t>Division Head: Qing Qin</a:t>
            </a:r>
          </a:p>
          <a:p>
            <a:r>
              <a:rPr lang="en-US" altLang="zh-CN" sz="1800" dirty="0" smtClean="0">
                <a:solidFill>
                  <a:srgbClr val="C00000"/>
                </a:solidFill>
              </a:rPr>
              <a:t>Deputy: </a:t>
            </a:r>
            <a:r>
              <a:rPr lang="en-US" altLang="zh-CN" sz="1800" dirty="0" err="1" smtClean="0">
                <a:solidFill>
                  <a:srgbClr val="C00000"/>
                </a:solidFill>
              </a:rPr>
              <a:t>Jianshe</a:t>
            </a:r>
            <a:r>
              <a:rPr lang="en-US" altLang="zh-CN" sz="1800" dirty="0" smtClean="0">
                <a:solidFill>
                  <a:srgbClr val="C00000"/>
                </a:solidFill>
              </a:rPr>
              <a:t> Cao</a:t>
            </a:r>
          </a:p>
          <a:p>
            <a:pPr marL="0" indent="0">
              <a:buNone/>
            </a:pPr>
            <a:r>
              <a:rPr lang="en-US" altLang="zh-CN" sz="1800" dirty="0">
                <a:solidFill>
                  <a:srgbClr val="C00000"/>
                </a:solidFill>
              </a:rPr>
              <a:t> </a:t>
            </a:r>
            <a:r>
              <a:rPr lang="en-US" altLang="zh-CN" sz="1800" dirty="0" smtClean="0">
                <a:solidFill>
                  <a:srgbClr val="C00000"/>
                </a:solidFill>
              </a:rPr>
              <a:t>                  </a:t>
            </a:r>
            <a:r>
              <a:rPr lang="en-US" altLang="zh-CN" sz="1800" dirty="0" err="1" smtClean="0">
                <a:solidFill>
                  <a:srgbClr val="C00000"/>
                </a:solidFill>
              </a:rPr>
              <a:t>Yunlong</a:t>
            </a:r>
            <a:r>
              <a:rPr lang="en-US" altLang="zh-CN" sz="1800" dirty="0" smtClean="0">
                <a:solidFill>
                  <a:srgbClr val="C00000"/>
                </a:solidFill>
              </a:rPr>
              <a:t> Chi</a:t>
            </a:r>
          </a:p>
          <a:p>
            <a:pPr marL="0" indent="0">
              <a:buNone/>
            </a:pPr>
            <a:r>
              <a:rPr lang="en-US" altLang="zh-CN" sz="1800" dirty="0">
                <a:solidFill>
                  <a:srgbClr val="C00000"/>
                </a:solidFill>
              </a:rPr>
              <a:t> </a:t>
            </a:r>
            <a:r>
              <a:rPr lang="en-US" altLang="zh-CN" sz="1800" dirty="0" smtClean="0">
                <a:solidFill>
                  <a:srgbClr val="C00000"/>
                </a:solidFill>
              </a:rPr>
              <a:t>                  </a:t>
            </a:r>
            <a:r>
              <a:rPr lang="en-US" altLang="zh-CN" sz="1800" dirty="0" err="1" smtClean="0">
                <a:solidFill>
                  <a:srgbClr val="C00000"/>
                </a:solidFill>
              </a:rPr>
              <a:t>Jinhui</a:t>
            </a:r>
            <a:r>
              <a:rPr lang="en-US" altLang="zh-CN" sz="1800" dirty="0" smtClean="0">
                <a:solidFill>
                  <a:srgbClr val="C00000"/>
                </a:solidFill>
              </a:rPr>
              <a:t> Chen</a:t>
            </a:r>
          </a:p>
          <a:p>
            <a:r>
              <a:rPr lang="en-US" altLang="zh-CN" sz="1800" dirty="0" smtClean="0">
                <a:solidFill>
                  <a:srgbClr val="C00000"/>
                </a:solidFill>
              </a:rPr>
              <a:t>Science Committee:</a:t>
            </a:r>
          </a:p>
          <a:p>
            <a:pPr marL="0" indent="0">
              <a:buNone/>
            </a:pPr>
            <a:r>
              <a:rPr lang="en-US" altLang="zh-CN" sz="1800" dirty="0">
                <a:solidFill>
                  <a:srgbClr val="C00000"/>
                </a:solidFill>
              </a:rPr>
              <a:t> </a:t>
            </a:r>
            <a:r>
              <a:rPr lang="en-US" altLang="zh-CN" sz="1800" dirty="0" smtClean="0">
                <a:solidFill>
                  <a:srgbClr val="C00000"/>
                </a:solidFill>
              </a:rPr>
              <a:t>                   Gang Xu</a:t>
            </a:r>
          </a:p>
          <a:p>
            <a:pPr marL="0" indent="0">
              <a:buNone/>
            </a:pPr>
            <a:endParaRPr lang="en-US" altLang="zh-CN" sz="1800" dirty="0"/>
          </a:p>
          <a:p>
            <a:pPr marL="0" indent="0">
              <a:buNone/>
            </a:pPr>
            <a:r>
              <a:rPr lang="en-US" altLang="zh-CN" sz="1800" dirty="0" smtClean="0">
                <a:solidFill>
                  <a:srgbClr val="0000FF"/>
                </a:solidFill>
              </a:rPr>
              <a:t>Graduate students: 75</a:t>
            </a:r>
          </a:p>
          <a:p>
            <a:pPr marL="0" indent="0">
              <a:buNone/>
            </a:pPr>
            <a:r>
              <a:rPr lang="en-US" altLang="zh-CN" sz="1800" dirty="0" smtClean="0">
                <a:solidFill>
                  <a:srgbClr val="0000FF"/>
                </a:solidFill>
              </a:rPr>
              <a:t>Temporary staff:     12</a:t>
            </a:r>
            <a:endParaRPr lang="zh-CN" altLang="en-US" sz="1800" dirty="0">
              <a:solidFill>
                <a:srgbClr val="0000FF"/>
              </a:solidFill>
            </a:endParaRPr>
          </a:p>
        </p:txBody>
      </p:sp>
      <p:sp>
        <p:nvSpPr>
          <p:cNvPr id="14" name="标题 13"/>
          <p:cNvSpPr>
            <a:spLocks noGrp="1"/>
          </p:cNvSpPr>
          <p:nvPr>
            <p:ph type="title"/>
          </p:nvPr>
        </p:nvSpPr>
        <p:spPr/>
        <p:txBody>
          <a:bodyPr/>
          <a:lstStyle/>
          <a:p>
            <a:endParaRPr lang="zh-CN" altLang="en-US"/>
          </a:p>
        </p:txBody>
      </p:sp>
      <p:pic>
        <p:nvPicPr>
          <p:cNvPr id="6" name="图片 5"/>
          <p:cNvPicPr>
            <a:picLocks noChangeAspect="1"/>
          </p:cNvPicPr>
          <p:nvPr/>
        </p:nvPicPr>
        <p:blipFill>
          <a:blip r:embed="rId2"/>
          <a:stretch>
            <a:fillRect/>
          </a:stretch>
        </p:blipFill>
        <p:spPr>
          <a:xfrm>
            <a:off x="3006090" y="1225775"/>
            <a:ext cx="6853599" cy="4329205"/>
          </a:xfrm>
          <a:prstGeom prst="rect">
            <a:avLst/>
          </a:prstGeom>
        </p:spPr>
      </p:pic>
      <p:pic>
        <p:nvPicPr>
          <p:cNvPr id="12" name="图片 11"/>
          <p:cNvPicPr>
            <a:picLocks noChangeAspect="1"/>
          </p:cNvPicPr>
          <p:nvPr/>
        </p:nvPicPr>
        <p:blipFill>
          <a:blip r:embed="rId3"/>
          <a:stretch>
            <a:fillRect/>
          </a:stretch>
        </p:blipFill>
        <p:spPr>
          <a:xfrm>
            <a:off x="36458" y="193204"/>
            <a:ext cx="6331086" cy="2202113"/>
          </a:xfrm>
          <a:prstGeom prst="rect">
            <a:avLst/>
          </a:prstGeom>
        </p:spPr>
      </p:pic>
      <p:pic>
        <p:nvPicPr>
          <p:cNvPr id="13" name="图片 12"/>
          <p:cNvPicPr>
            <a:picLocks noChangeAspect="1"/>
          </p:cNvPicPr>
          <p:nvPr/>
        </p:nvPicPr>
        <p:blipFill rotWithShape="1">
          <a:blip r:embed="rId4"/>
          <a:srcRect l="1743" t="1019" r="1219" b="1785"/>
          <a:stretch/>
        </p:blipFill>
        <p:spPr>
          <a:xfrm>
            <a:off x="2681795" y="4610760"/>
            <a:ext cx="3993326" cy="2178660"/>
          </a:xfrm>
          <a:prstGeom prst="rect">
            <a:avLst/>
          </a:prstGeom>
        </p:spPr>
      </p:pic>
    </p:spTree>
    <p:extLst>
      <p:ext uri="{BB962C8B-B14F-4D97-AF65-F5344CB8AC3E}">
        <p14:creationId xmlns:p14="http://schemas.microsoft.com/office/powerpoint/2010/main" val="265780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80060" y="228600"/>
            <a:ext cx="8252460" cy="6629400"/>
          </a:xfrm>
          <a:solidFill>
            <a:schemeClr val="bg1"/>
          </a:solidFill>
        </p:spPr>
        <p:txBody>
          <a:bodyPr>
            <a:normAutofit/>
          </a:bodyPr>
          <a:lstStyle/>
          <a:p>
            <a:pPr algn="just"/>
            <a:r>
              <a:rPr lang="en-US" altLang="zh-CN" dirty="0">
                <a:latin typeface="+mn-lt"/>
              </a:rPr>
              <a:t> </a:t>
            </a:r>
            <a:r>
              <a:rPr lang="en-US" altLang="zh-CN" dirty="0" smtClean="0">
                <a:latin typeface="+mn-lt"/>
              </a:rPr>
              <a:t>Evaluation </a:t>
            </a:r>
            <a:r>
              <a:rPr lang="en-US" altLang="zh-CN" dirty="0">
                <a:latin typeface="+mn-lt"/>
              </a:rPr>
              <a:t>of International </a:t>
            </a:r>
            <a:r>
              <a:rPr lang="en-US" altLang="zh-CN" dirty="0" smtClean="0">
                <a:latin typeface="+mn-lt"/>
              </a:rPr>
              <a:t>Position</a:t>
            </a:r>
          </a:p>
          <a:p>
            <a:pPr algn="just"/>
            <a:endParaRPr lang="en-US" altLang="zh-CN" dirty="0">
              <a:latin typeface="+mn-lt"/>
            </a:endParaRPr>
          </a:p>
          <a:p>
            <a:pPr algn="just"/>
            <a:endParaRPr lang="en-US" altLang="zh-CN" dirty="0" smtClean="0">
              <a:latin typeface="+mn-lt"/>
            </a:endParaRPr>
          </a:p>
          <a:p>
            <a:pPr marL="0" indent="0" algn="just">
              <a:buNone/>
            </a:pPr>
            <a:endParaRPr lang="en-US" altLang="zh-CN" dirty="0" smtClean="0">
              <a:latin typeface="+mn-lt"/>
            </a:endParaRPr>
          </a:p>
          <a:p>
            <a:pPr algn="just"/>
            <a:r>
              <a:rPr lang="en-US" altLang="zh-CN" dirty="0" smtClean="0">
                <a:latin typeface="+mn-lt"/>
              </a:rPr>
              <a:t> Evaluation </a:t>
            </a:r>
            <a:r>
              <a:rPr lang="en-US" altLang="zh-CN" dirty="0">
                <a:latin typeface="+mn-lt"/>
              </a:rPr>
              <a:t>of Domestic </a:t>
            </a:r>
            <a:r>
              <a:rPr lang="en-US" altLang="zh-CN" dirty="0" smtClean="0">
                <a:latin typeface="+mn-lt"/>
              </a:rPr>
              <a:t>Position</a:t>
            </a:r>
          </a:p>
          <a:p>
            <a:pPr algn="just"/>
            <a:endParaRPr lang="en-US" altLang="zh-CN" dirty="0">
              <a:latin typeface="+mn-lt"/>
            </a:endParaRPr>
          </a:p>
          <a:p>
            <a:pPr algn="just"/>
            <a:endParaRPr lang="en-US" altLang="zh-CN" dirty="0" smtClean="0">
              <a:latin typeface="+mn-lt"/>
            </a:endParaRPr>
          </a:p>
          <a:p>
            <a:pPr algn="just"/>
            <a:r>
              <a:rPr lang="en-US" altLang="zh-CN" dirty="0">
                <a:latin typeface="+mn-lt"/>
              </a:rPr>
              <a:t> </a:t>
            </a:r>
            <a:r>
              <a:rPr lang="en-US" altLang="zh-CN" dirty="0" smtClean="0">
                <a:latin typeface="+mn-lt"/>
              </a:rPr>
              <a:t>Reviewers’ suggestions:</a:t>
            </a:r>
          </a:p>
          <a:p>
            <a:pPr lvl="1" algn="just"/>
            <a:r>
              <a:rPr lang="en-US" altLang="zh-CN" dirty="0" smtClean="0">
                <a:latin typeface="+mn-lt"/>
              </a:rPr>
              <a:t>“No </a:t>
            </a:r>
            <a:r>
              <a:rPr lang="en-US" altLang="zh-CN" dirty="0">
                <a:latin typeface="+mn-lt"/>
              </a:rPr>
              <a:t>direct line of support for Accelerator R&amp;D funding for non-operation and non-project related topics to the Accelerator </a:t>
            </a:r>
            <a:r>
              <a:rPr lang="en-US" altLang="zh-CN" dirty="0" smtClean="0">
                <a:latin typeface="+mn-lt"/>
              </a:rPr>
              <a:t>Division. ……, </a:t>
            </a:r>
            <a:r>
              <a:rPr lang="en-US" altLang="zh-CN" dirty="0">
                <a:latin typeface="+mn-lt"/>
              </a:rPr>
              <a:t>it would be advisable to create a direct funding line from CAS, similar to general practices in other laboratories</a:t>
            </a:r>
            <a:r>
              <a:rPr lang="en-US" altLang="zh-CN" dirty="0" smtClean="0">
                <a:latin typeface="+mn-lt"/>
              </a:rPr>
              <a:t>.”</a:t>
            </a:r>
          </a:p>
          <a:p>
            <a:pPr lvl="2" algn="just"/>
            <a:r>
              <a:rPr lang="en-US" altLang="zh-CN" dirty="0" smtClean="0">
                <a:solidFill>
                  <a:srgbClr val="C00000"/>
                </a:solidFill>
                <a:latin typeface="+mn-lt"/>
              </a:rPr>
              <a:t>Key Lab of Accelerator Phys &amp; Tech of CAS was founded in 2015.</a:t>
            </a:r>
            <a:endParaRPr lang="zh-CN" altLang="en-US" dirty="0">
              <a:solidFill>
                <a:srgbClr val="C00000"/>
              </a:solidFill>
              <a:latin typeface="+mn-lt"/>
            </a:endParaRPr>
          </a:p>
        </p:txBody>
      </p:sp>
      <p:graphicFrame>
        <p:nvGraphicFramePr>
          <p:cNvPr id="5" name="表格 4"/>
          <p:cNvGraphicFramePr>
            <a:graphicFrameLocks noGrp="1"/>
          </p:cNvGraphicFramePr>
          <p:nvPr>
            <p:extLst>
              <p:ext uri="{D42A27DB-BD31-4B8C-83A1-F6EECF244321}">
                <p14:modId xmlns:p14="http://schemas.microsoft.com/office/powerpoint/2010/main" val="2716382473"/>
              </p:ext>
            </p:extLst>
          </p:nvPr>
        </p:nvGraphicFramePr>
        <p:xfrm>
          <a:off x="162188" y="808514"/>
          <a:ext cx="8298180" cy="1524000"/>
        </p:xfrm>
        <a:graphic>
          <a:graphicData uri="http://schemas.openxmlformats.org/drawingml/2006/table">
            <a:tbl>
              <a:tblPr firstRow="1" firstCol="1" bandRow="1"/>
              <a:tblGrid>
                <a:gridCol w="4800600"/>
                <a:gridCol w="2441265"/>
                <a:gridCol w="1056315"/>
              </a:tblGrid>
              <a:tr h="0">
                <a:tc>
                  <a:txBody>
                    <a:bodyPr/>
                    <a:lstStyle/>
                    <a:p>
                      <a:pPr algn="just" fontAlgn="t">
                        <a:lnSpc>
                          <a:spcPts val="2000"/>
                        </a:lnSpc>
                        <a:spcAft>
                          <a:spcPts val="0"/>
                        </a:spcAft>
                      </a:pPr>
                      <a:r>
                        <a:rPr lang="en-US" sz="1600" b="1" kern="100"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Position</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Please Tick if Applicable</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Remarks</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fontAlgn="t">
                        <a:lnSpc>
                          <a:spcPts val="2000"/>
                        </a:lnSpc>
                        <a:spcAft>
                          <a:spcPts val="0"/>
                        </a:spcAft>
                      </a:pPr>
                      <a:r>
                        <a:rPr lang="en-US" sz="1600" b="1" kern="100" dirty="0">
                          <a:effectLst/>
                          <a:latin typeface="Times New Roman" panose="02020603050405020304" pitchFamily="18" charset="0"/>
                          <a:ea typeface="黑体" panose="02010609060101010101" pitchFamily="49" charset="-122"/>
                          <a:cs typeface="Times New Roman" panose="02020603050405020304" pitchFamily="18" charset="0"/>
                        </a:rPr>
                        <a:t>Leader </a:t>
                      </a:r>
                      <a:r>
                        <a:rPr lang="en-US" sz="1600" b="1" kern="100" dirty="0" smtClean="0">
                          <a:effectLst/>
                          <a:latin typeface="Times New Roman" panose="02020603050405020304" pitchFamily="18" charset="0"/>
                          <a:ea typeface="黑体" panose="02010609060101010101" pitchFamily="49" charset="-122"/>
                          <a:cs typeface="Times New Roman" panose="02020603050405020304" pitchFamily="18" charset="0"/>
                        </a:rPr>
                        <a:t>infield</a:t>
                      </a:r>
                      <a:r>
                        <a:rPr lang="en-US" sz="1600" b="0" kern="100" baseline="0" dirty="0" smtClean="0">
                          <a:effectLst/>
                          <a:latin typeface="Calibri" panose="020F0502020204030204" pitchFamily="34" charset="0"/>
                          <a:ea typeface="宋体" panose="02010600030101010101" pitchFamily="2" charset="-122"/>
                          <a:cs typeface="Times New Roman" panose="02020603050405020304" pitchFamily="18" charset="0"/>
                        </a:rPr>
                        <a:t> </a:t>
                      </a:r>
                      <a:r>
                        <a:rPr lang="en-US" sz="1600" b="1" kern="100" dirty="0" smtClean="0">
                          <a:effectLst/>
                          <a:latin typeface="Times New Roman" panose="02020603050405020304" pitchFamily="18" charset="0"/>
                          <a:ea typeface="黑体" panose="02010609060101010101" pitchFamily="49" charset="-122"/>
                          <a:cs typeface="Times New Roman" panose="02020603050405020304" pitchFamily="18" charset="0"/>
                        </a:rPr>
                        <a:t>(international </a:t>
                      </a:r>
                      <a:r>
                        <a:rPr lang="en-US" sz="1600" b="1" kern="100" dirty="0">
                          <a:effectLst/>
                          <a:latin typeface="Times New Roman" panose="02020603050405020304" pitchFamily="18" charset="0"/>
                          <a:ea typeface="黑体" panose="02010609060101010101" pitchFamily="49" charset="-122"/>
                          <a:cs typeface="Times New Roman" panose="02020603050405020304" pitchFamily="18" charset="0"/>
                        </a:rPr>
                        <a:t>first-tier)</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Closely follows the international cutting edge, internationally influential</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dirty="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Making great progress, has distinctive characteristics</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2000"/>
                        </a:lnSpc>
                        <a:spcAft>
                          <a:spcPts val="0"/>
                        </a:spcAft>
                      </a:pPr>
                      <a:r>
                        <a:rPr lang="en-US" sz="1600" b="1" kern="100" dirty="0">
                          <a:effectLst/>
                          <a:latin typeface="Times New Roman" panose="02020603050405020304" pitchFamily="18" charset="0"/>
                          <a:ea typeface="黑体" panose="02010609060101010101" pitchFamily="49" charset="-122"/>
                          <a:cs typeface="Times New Roman" panose="02020603050405020304" pitchFamily="18" charset="0"/>
                        </a:rPr>
                        <a:t>X</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Ordinary</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dirty="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850189016"/>
              </p:ext>
            </p:extLst>
          </p:nvPr>
        </p:nvGraphicFramePr>
        <p:xfrm>
          <a:off x="171793" y="2857181"/>
          <a:ext cx="8366074" cy="1016000"/>
        </p:xfrm>
        <a:graphic>
          <a:graphicData uri="http://schemas.openxmlformats.org/drawingml/2006/table">
            <a:tbl>
              <a:tblPr firstRow="1" firstCol="1" bandRow="1"/>
              <a:tblGrid>
                <a:gridCol w="4834204"/>
                <a:gridCol w="2457450"/>
                <a:gridCol w="1074420"/>
              </a:tblGrid>
              <a:tr h="0">
                <a:tc>
                  <a:txBody>
                    <a:bodyPr/>
                    <a:lstStyle/>
                    <a:p>
                      <a:pPr algn="just" fontAlgn="t">
                        <a:lnSpc>
                          <a:spcPts val="2000"/>
                        </a:lnSpc>
                        <a:spcAft>
                          <a:spcPts val="0"/>
                        </a:spcAft>
                      </a:pPr>
                      <a:r>
                        <a:rPr lang="en-US" sz="1600" b="1" kern="100"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Position</a:t>
                      </a:r>
                      <a:endParaRPr lang="zh-CN" sz="16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Please Tick if Applicable</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Remarks</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Domestic highest level</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X</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Competitive with its own characteristics</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fontAlgn="t">
                        <a:lnSpc>
                          <a:spcPts val="2000"/>
                        </a:lnSpc>
                        <a:spcAft>
                          <a:spcPts val="0"/>
                        </a:spcAft>
                      </a:pPr>
                      <a:r>
                        <a:rPr lang="en-US" sz="1600" b="1" kern="100" dirty="0">
                          <a:effectLst/>
                          <a:latin typeface="Times New Roman" panose="02020603050405020304" pitchFamily="18" charset="0"/>
                          <a:ea typeface="黑体" panose="02010609060101010101" pitchFamily="49" charset="-122"/>
                          <a:cs typeface="Times New Roman" panose="02020603050405020304" pitchFamily="18" charset="0"/>
                        </a:rPr>
                        <a:t>Ordinary</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2000"/>
                        </a:lnSpc>
                        <a:spcAft>
                          <a:spcPts val="0"/>
                        </a:spcAft>
                      </a:pPr>
                      <a:r>
                        <a:rPr lang="en-US" sz="1600" b="1" kern="10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2000"/>
                        </a:lnSpc>
                        <a:spcAft>
                          <a:spcPts val="0"/>
                        </a:spcAft>
                      </a:pPr>
                      <a:r>
                        <a:rPr lang="en-US" sz="1600" b="1" kern="100" dirty="0">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33450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02920" y="888088"/>
            <a:ext cx="7886700" cy="5729882"/>
          </a:xfrm>
        </p:spPr>
        <p:txBody>
          <a:bodyPr>
            <a:normAutofit fontScale="92500" lnSpcReduction="20000"/>
          </a:bodyPr>
          <a:lstStyle/>
          <a:p>
            <a:pPr lvl="1"/>
            <a:r>
              <a:rPr lang="en-US" altLang="zh-CN" dirty="0" smtClean="0">
                <a:latin typeface="+mn-lt"/>
              </a:rPr>
              <a:t>“Must </a:t>
            </a:r>
            <a:r>
              <a:rPr lang="en-US" altLang="zh-CN" dirty="0">
                <a:latin typeface="+mn-lt"/>
              </a:rPr>
              <a:t>provide the training of young staff and education of master and PhD students as well as perform general accelerator physics and technology research</a:t>
            </a:r>
            <a:r>
              <a:rPr lang="en-US" altLang="zh-CN" dirty="0" smtClean="0">
                <a:latin typeface="+mn-lt"/>
              </a:rPr>
              <a:t>.”</a:t>
            </a:r>
          </a:p>
          <a:p>
            <a:pPr lvl="2"/>
            <a:r>
              <a:rPr lang="en-US" altLang="zh-CN" dirty="0" smtClean="0">
                <a:solidFill>
                  <a:srgbClr val="C00000"/>
                </a:solidFill>
                <a:latin typeface="+mn-lt"/>
              </a:rPr>
              <a:t>Assign experienced staff as senior mentors of young staff, encourage them to pursue high academic degrees.</a:t>
            </a:r>
            <a:endParaRPr lang="en-US" altLang="zh-CN" dirty="0">
              <a:solidFill>
                <a:srgbClr val="C00000"/>
              </a:solidFill>
              <a:latin typeface="+mn-lt"/>
            </a:endParaRPr>
          </a:p>
          <a:p>
            <a:pPr lvl="1"/>
            <a:r>
              <a:rPr lang="en-US" altLang="zh-CN" dirty="0" smtClean="0">
                <a:latin typeface="+mn-lt"/>
              </a:rPr>
              <a:t>“In </a:t>
            </a:r>
            <a:r>
              <a:rPr lang="en-US" altLang="zh-CN" dirty="0">
                <a:latin typeface="+mn-lt"/>
              </a:rPr>
              <a:t>the face of the many new accelerator initiatives such as CSNS, ADS R&amp;D, and </a:t>
            </a:r>
            <a:r>
              <a:rPr lang="en-US" altLang="zh-CN" dirty="0" smtClean="0">
                <a:latin typeface="+mn-lt"/>
              </a:rPr>
              <a:t>HEPS</a:t>
            </a:r>
            <a:r>
              <a:rPr lang="en-US" altLang="zh-CN" dirty="0">
                <a:latin typeface="+mn-lt"/>
              </a:rPr>
              <a:t>, it is necessary to have a systematic approach to the recruitment, training, and mentoring of young accelerator physicists</a:t>
            </a:r>
            <a:r>
              <a:rPr lang="en-US" altLang="zh-CN" dirty="0" smtClean="0">
                <a:latin typeface="+mn-lt"/>
              </a:rPr>
              <a:t>.”</a:t>
            </a:r>
          </a:p>
          <a:p>
            <a:pPr lvl="2"/>
            <a:r>
              <a:rPr lang="en-US" altLang="zh-CN" dirty="0" smtClean="0">
                <a:solidFill>
                  <a:srgbClr val="C00000"/>
                </a:solidFill>
                <a:latin typeface="+mn-lt"/>
              </a:rPr>
              <a:t>Done</a:t>
            </a:r>
          </a:p>
          <a:p>
            <a:pPr lvl="1"/>
            <a:r>
              <a:rPr lang="en-US" altLang="zh-CN" dirty="0" smtClean="0">
                <a:latin typeface="+mn-lt"/>
              </a:rPr>
              <a:t>“Prioritize </a:t>
            </a:r>
            <a:r>
              <a:rPr lang="en-US" altLang="zh-CN" dirty="0">
                <a:latin typeface="+mn-lt"/>
              </a:rPr>
              <a:t>the number of research topics that the accelerator staff needs to address to reduce the work loading</a:t>
            </a:r>
            <a:r>
              <a:rPr lang="en-US" altLang="zh-CN" dirty="0" smtClean="0">
                <a:latin typeface="+mn-lt"/>
              </a:rPr>
              <a:t>.”</a:t>
            </a:r>
          </a:p>
          <a:p>
            <a:pPr lvl="2"/>
            <a:r>
              <a:rPr lang="en-US" altLang="zh-CN" dirty="0" smtClean="0">
                <a:solidFill>
                  <a:srgbClr val="C00000"/>
                </a:solidFill>
                <a:latin typeface="+mn-lt"/>
              </a:rPr>
              <a:t>AP, SRF, SC magnet, BI, VA, etc.</a:t>
            </a:r>
          </a:p>
          <a:p>
            <a:pPr lvl="1"/>
            <a:r>
              <a:rPr lang="en-US" altLang="zh-CN" dirty="0" smtClean="0">
                <a:latin typeface="+mn-lt"/>
              </a:rPr>
              <a:t>“To </a:t>
            </a:r>
            <a:r>
              <a:rPr lang="en-US" altLang="zh-CN" dirty="0">
                <a:latin typeface="+mn-lt"/>
              </a:rPr>
              <a:t>allow for some freedom to pursue new cutting edge accelerator science for young researchers with a separate source of R&amp;D funding, independent from construction projects</a:t>
            </a:r>
            <a:r>
              <a:rPr lang="en-US" altLang="zh-CN" dirty="0" smtClean="0">
                <a:latin typeface="+mn-lt"/>
              </a:rPr>
              <a:t>.”</a:t>
            </a:r>
          </a:p>
          <a:p>
            <a:pPr lvl="2"/>
            <a:r>
              <a:rPr lang="en-US" altLang="zh-CN" dirty="0" smtClean="0">
                <a:solidFill>
                  <a:srgbClr val="C00000"/>
                </a:solidFill>
                <a:latin typeface="+mn-lt"/>
              </a:rPr>
              <a:t>Done</a:t>
            </a:r>
          </a:p>
          <a:p>
            <a:pPr lvl="1"/>
            <a:r>
              <a:rPr lang="en-US" altLang="zh-CN" dirty="0" smtClean="0">
                <a:latin typeface="+mn-lt"/>
              </a:rPr>
              <a:t>“Provide </a:t>
            </a:r>
            <a:r>
              <a:rPr lang="en-US" altLang="zh-CN" dirty="0">
                <a:latin typeface="+mn-lt"/>
              </a:rPr>
              <a:t>opportunities for the students to go abroad as part of their education to expand their knowledge and practical experience as well as to increase the depth and the creativity of their research</a:t>
            </a:r>
            <a:r>
              <a:rPr lang="en-US" altLang="zh-CN" dirty="0" smtClean="0">
                <a:latin typeface="+mn-lt"/>
              </a:rPr>
              <a:t>.”</a:t>
            </a:r>
          </a:p>
          <a:p>
            <a:pPr lvl="2"/>
            <a:r>
              <a:rPr lang="en-US" altLang="zh-CN" dirty="0" smtClean="0">
                <a:solidFill>
                  <a:srgbClr val="C00000"/>
                </a:solidFill>
                <a:latin typeface="+mn-lt"/>
              </a:rPr>
              <a:t>Significant progress</a:t>
            </a:r>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474840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28650" y="1128118"/>
            <a:ext cx="8274050" cy="5190795"/>
          </a:xfrm>
        </p:spPr>
        <p:txBody>
          <a:bodyPr/>
          <a:lstStyle/>
          <a:p>
            <a:r>
              <a:rPr lang="en-US" altLang="zh-CN" dirty="0" smtClean="0"/>
              <a:t>                                                         </a:t>
            </a:r>
            <a:endParaRPr lang="zh-CN" altLang="en-US" dirty="0"/>
          </a:p>
        </p:txBody>
      </p:sp>
      <p:sp>
        <p:nvSpPr>
          <p:cNvPr id="3" name="标题 2"/>
          <p:cNvSpPr>
            <a:spLocks noGrp="1"/>
          </p:cNvSpPr>
          <p:nvPr>
            <p:ph type="title"/>
          </p:nvPr>
        </p:nvSpPr>
        <p:spPr/>
        <p:txBody>
          <a:bodyPr/>
          <a:lstStyle/>
          <a:p>
            <a:endParaRPr lang="zh-CN" altLang="en-US"/>
          </a:p>
        </p:txBody>
      </p:sp>
      <p:pic>
        <p:nvPicPr>
          <p:cNvPr id="5" name="图片 4"/>
          <p:cNvPicPr>
            <a:picLocks noChangeAspect="1"/>
          </p:cNvPicPr>
          <p:nvPr/>
        </p:nvPicPr>
        <p:blipFill>
          <a:blip r:embed="rId2"/>
          <a:stretch>
            <a:fillRect/>
          </a:stretch>
        </p:blipFill>
        <p:spPr>
          <a:xfrm>
            <a:off x="0" y="37243"/>
            <a:ext cx="5233120" cy="3145440"/>
          </a:xfrm>
          <a:prstGeom prst="rect">
            <a:avLst/>
          </a:prstGeom>
        </p:spPr>
      </p:pic>
      <p:pic>
        <p:nvPicPr>
          <p:cNvPr id="8" name="图片 7"/>
          <p:cNvPicPr>
            <a:picLocks noChangeAspect="1"/>
          </p:cNvPicPr>
          <p:nvPr/>
        </p:nvPicPr>
        <p:blipFill>
          <a:blip r:embed="rId3"/>
          <a:stretch>
            <a:fillRect/>
          </a:stretch>
        </p:blipFill>
        <p:spPr>
          <a:xfrm>
            <a:off x="2032000" y="3522673"/>
            <a:ext cx="5156209" cy="3304911"/>
          </a:xfrm>
          <a:prstGeom prst="rect">
            <a:avLst/>
          </a:prstGeom>
        </p:spPr>
      </p:pic>
      <p:sp>
        <p:nvSpPr>
          <p:cNvPr id="4" name="文本框 3"/>
          <p:cNvSpPr txBox="1"/>
          <p:nvPr/>
        </p:nvSpPr>
        <p:spPr>
          <a:xfrm>
            <a:off x="5067299" y="3142859"/>
            <a:ext cx="3897157" cy="369332"/>
          </a:xfrm>
          <a:prstGeom prst="rect">
            <a:avLst/>
          </a:prstGeom>
          <a:noFill/>
        </p:spPr>
        <p:txBody>
          <a:bodyPr wrap="none" rtlCol="0">
            <a:spAutoFit/>
          </a:bodyPr>
          <a:lstStyle/>
          <a:p>
            <a:r>
              <a:rPr lang="en-US" altLang="zh-CN" dirty="0"/>
              <a:t> Invited + contributed </a:t>
            </a:r>
            <a:r>
              <a:rPr lang="en-US" altLang="zh-CN" dirty="0" smtClean="0"/>
              <a:t>oral talks at IPACs</a:t>
            </a:r>
            <a:endParaRPr lang="zh-CN" altLang="en-US" dirty="0"/>
          </a:p>
        </p:txBody>
      </p:sp>
      <p:graphicFrame>
        <p:nvGraphicFramePr>
          <p:cNvPr id="6" name="表格 5"/>
          <p:cNvGraphicFramePr>
            <a:graphicFrameLocks noGrp="1"/>
          </p:cNvGraphicFramePr>
          <p:nvPr>
            <p:extLst>
              <p:ext uri="{D42A27DB-BD31-4B8C-83A1-F6EECF244321}">
                <p14:modId xmlns:p14="http://schemas.microsoft.com/office/powerpoint/2010/main" val="876721124"/>
              </p:ext>
            </p:extLst>
          </p:nvPr>
        </p:nvGraphicFramePr>
        <p:xfrm>
          <a:off x="5313737" y="55085"/>
          <a:ext cx="3567349" cy="3017520"/>
        </p:xfrm>
        <a:graphic>
          <a:graphicData uri="http://schemas.openxmlformats.org/drawingml/2006/table">
            <a:tbl>
              <a:tblPr firstRow="1" bandRow="1">
                <a:tableStyleId>{5C22544A-7EE6-4342-B048-85BDC9FD1C3A}</a:tableStyleId>
              </a:tblPr>
              <a:tblGrid>
                <a:gridCol w="735249"/>
                <a:gridCol w="889000"/>
                <a:gridCol w="1231900"/>
                <a:gridCol w="711200"/>
              </a:tblGrid>
              <a:tr h="322714">
                <a:tc>
                  <a:txBody>
                    <a:bodyPr/>
                    <a:lstStyle/>
                    <a:p>
                      <a:endParaRPr lang="zh-CN" altLang="en-US" sz="1600" dirty="0"/>
                    </a:p>
                  </a:txBody>
                  <a:tcPr/>
                </a:tc>
                <a:tc>
                  <a:txBody>
                    <a:bodyPr/>
                    <a:lstStyle/>
                    <a:p>
                      <a:r>
                        <a:rPr lang="en-US" altLang="zh-CN" sz="1600" dirty="0" smtClean="0"/>
                        <a:t>Invited</a:t>
                      </a:r>
                      <a:endParaRPr lang="zh-CN" altLang="en-US" sz="1600" dirty="0"/>
                    </a:p>
                  </a:txBody>
                  <a:tcPr/>
                </a:tc>
                <a:tc>
                  <a:txBody>
                    <a:bodyPr/>
                    <a:lstStyle/>
                    <a:p>
                      <a:r>
                        <a:rPr lang="en-US" altLang="zh-CN" sz="1600" dirty="0" smtClean="0"/>
                        <a:t>Contributed</a:t>
                      </a:r>
                      <a:endParaRPr lang="zh-CN" altLang="en-US" sz="1600" dirty="0"/>
                    </a:p>
                  </a:txBody>
                  <a:tcPr/>
                </a:tc>
                <a:tc>
                  <a:txBody>
                    <a:bodyPr/>
                    <a:lstStyle/>
                    <a:p>
                      <a:r>
                        <a:rPr lang="en-US" altLang="zh-CN" sz="1600" dirty="0" smtClean="0"/>
                        <a:t>Total</a:t>
                      </a:r>
                      <a:endParaRPr lang="zh-CN" altLang="en-US" sz="1600" dirty="0"/>
                    </a:p>
                  </a:txBody>
                  <a:tcPr/>
                </a:tc>
              </a:tr>
              <a:tr h="322714">
                <a:tc>
                  <a:txBody>
                    <a:bodyPr/>
                    <a:lstStyle/>
                    <a:p>
                      <a:pPr algn="r"/>
                      <a:r>
                        <a:rPr lang="en-US" altLang="zh-CN" sz="1600" dirty="0" smtClean="0"/>
                        <a:t>2010</a:t>
                      </a:r>
                      <a:endParaRPr lang="zh-CN" altLang="en-US" sz="1600" dirty="0"/>
                    </a:p>
                  </a:txBody>
                  <a:tcPr/>
                </a:tc>
                <a:tc>
                  <a:txBody>
                    <a:bodyPr/>
                    <a:lstStyle/>
                    <a:p>
                      <a:pPr algn="ctr"/>
                      <a:r>
                        <a:rPr lang="en-US" altLang="zh-CN" sz="1600" dirty="0" smtClean="0"/>
                        <a:t>1</a:t>
                      </a:r>
                      <a:endParaRPr lang="zh-CN" altLang="en-US" sz="1600" dirty="0"/>
                    </a:p>
                  </a:txBody>
                  <a:tcPr/>
                </a:tc>
                <a:tc>
                  <a:txBody>
                    <a:bodyPr/>
                    <a:lstStyle/>
                    <a:p>
                      <a:pPr algn="ctr"/>
                      <a:r>
                        <a:rPr lang="en-US" altLang="zh-CN" sz="1600" dirty="0" smtClean="0"/>
                        <a:t>1</a:t>
                      </a:r>
                      <a:endParaRPr lang="zh-CN" altLang="en-US" sz="1600" dirty="0"/>
                    </a:p>
                  </a:txBody>
                  <a:tcPr/>
                </a:tc>
                <a:tc>
                  <a:txBody>
                    <a:bodyPr/>
                    <a:lstStyle/>
                    <a:p>
                      <a:pPr algn="ctr"/>
                      <a:r>
                        <a:rPr lang="en-US" altLang="zh-CN" sz="1600" dirty="0" smtClean="0"/>
                        <a:t>2</a:t>
                      </a:r>
                      <a:endParaRPr lang="zh-CN" altLang="en-US" sz="1600" dirty="0"/>
                    </a:p>
                  </a:txBody>
                  <a:tcPr/>
                </a:tc>
              </a:tr>
              <a:tr h="322714">
                <a:tc>
                  <a:txBody>
                    <a:bodyPr/>
                    <a:lstStyle/>
                    <a:p>
                      <a:pPr algn="r"/>
                      <a:r>
                        <a:rPr lang="en-US" altLang="zh-CN" sz="1600" dirty="0" smtClean="0"/>
                        <a:t>2011</a:t>
                      </a:r>
                      <a:endParaRPr lang="zh-CN" altLang="en-US" sz="1600" dirty="0"/>
                    </a:p>
                  </a:txBody>
                  <a:tcPr/>
                </a:tc>
                <a:tc>
                  <a:txBody>
                    <a:bodyPr/>
                    <a:lstStyle/>
                    <a:p>
                      <a:pPr algn="ctr"/>
                      <a:r>
                        <a:rPr lang="en-US" altLang="zh-CN" sz="1600" dirty="0" smtClean="0"/>
                        <a:t>0</a:t>
                      </a:r>
                      <a:endParaRPr lang="zh-CN" altLang="en-US" sz="1600" dirty="0"/>
                    </a:p>
                  </a:txBody>
                  <a:tcPr/>
                </a:tc>
                <a:tc>
                  <a:txBody>
                    <a:bodyPr/>
                    <a:lstStyle/>
                    <a:p>
                      <a:pPr algn="ctr"/>
                      <a:r>
                        <a:rPr lang="en-US" altLang="zh-CN" sz="1600" dirty="0" smtClean="0"/>
                        <a:t>0</a:t>
                      </a:r>
                      <a:endParaRPr lang="zh-CN" altLang="en-US" sz="1600" dirty="0"/>
                    </a:p>
                  </a:txBody>
                  <a:tcPr/>
                </a:tc>
                <a:tc>
                  <a:txBody>
                    <a:bodyPr/>
                    <a:lstStyle/>
                    <a:p>
                      <a:pPr algn="ctr"/>
                      <a:r>
                        <a:rPr lang="en-US" altLang="zh-CN" sz="1600" dirty="0" smtClean="0"/>
                        <a:t>0</a:t>
                      </a:r>
                      <a:endParaRPr lang="zh-CN" altLang="en-US" sz="1600" dirty="0"/>
                    </a:p>
                  </a:txBody>
                  <a:tcPr/>
                </a:tc>
              </a:tr>
              <a:tr h="322714">
                <a:tc>
                  <a:txBody>
                    <a:bodyPr/>
                    <a:lstStyle/>
                    <a:p>
                      <a:pPr algn="r"/>
                      <a:r>
                        <a:rPr lang="en-US" altLang="zh-CN" sz="1600" dirty="0" smtClean="0"/>
                        <a:t>2012</a:t>
                      </a:r>
                      <a:endParaRPr lang="zh-CN" altLang="en-US" sz="1600" dirty="0"/>
                    </a:p>
                  </a:txBody>
                  <a:tcPr/>
                </a:tc>
                <a:tc>
                  <a:txBody>
                    <a:bodyPr/>
                    <a:lstStyle/>
                    <a:p>
                      <a:pPr algn="ctr"/>
                      <a:r>
                        <a:rPr lang="en-US" altLang="zh-CN" sz="1600" dirty="0" smtClean="0"/>
                        <a:t>1</a:t>
                      </a:r>
                      <a:endParaRPr lang="zh-CN" altLang="en-US" sz="1600" dirty="0"/>
                    </a:p>
                  </a:txBody>
                  <a:tcPr/>
                </a:tc>
                <a:tc>
                  <a:txBody>
                    <a:bodyPr/>
                    <a:lstStyle/>
                    <a:p>
                      <a:pPr algn="ctr"/>
                      <a:r>
                        <a:rPr lang="en-US" altLang="zh-CN" sz="1600" dirty="0" smtClean="0"/>
                        <a:t>0</a:t>
                      </a:r>
                      <a:endParaRPr lang="zh-CN" altLang="en-US" sz="1600" dirty="0"/>
                    </a:p>
                  </a:txBody>
                  <a:tcPr/>
                </a:tc>
                <a:tc>
                  <a:txBody>
                    <a:bodyPr/>
                    <a:lstStyle/>
                    <a:p>
                      <a:pPr algn="ctr"/>
                      <a:r>
                        <a:rPr lang="en-US" altLang="zh-CN" sz="1600" dirty="0" smtClean="0"/>
                        <a:t>1</a:t>
                      </a:r>
                      <a:endParaRPr lang="zh-CN" altLang="en-US" sz="1600" dirty="0"/>
                    </a:p>
                  </a:txBody>
                  <a:tcPr/>
                </a:tc>
              </a:tr>
              <a:tr h="322714">
                <a:tc>
                  <a:txBody>
                    <a:bodyPr/>
                    <a:lstStyle/>
                    <a:p>
                      <a:pPr algn="r"/>
                      <a:r>
                        <a:rPr lang="en-US" altLang="zh-CN" sz="1600" dirty="0" smtClean="0"/>
                        <a:t>2013</a:t>
                      </a:r>
                      <a:endParaRPr lang="zh-CN" altLang="en-US" sz="1600" dirty="0"/>
                    </a:p>
                  </a:txBody>
                  <a:tcPr/>
                </a:tc>
                <a:tc>
                  <a:txBody>
                    <a:bodyPr/>
                    <a:lstStyle/>
                    <a:p>
                      <a:pPr algn="ctr"/>
                      <a:r>
                        <a:rPr lang="en-US" altLang="zh-CN" sz="1600" dirty="0" smtClean="0"/>
                        <a:t>1</a:t>
                      </a:r>
                      <a:endParaRPr lang="zh-CN" altLang="en-US" sz="1600" dirty="0"/>
                    </a:p>
                  </a:txBody>
                  <a:tcPr/>
                </a:tc>
                <a:tc>
                  <a:txBody>
                    <a:bodyPr/>
                    <a:lstStyle/>
                    <a:p>
                      <a:pPr algn="ctr"/>
                      <a:r>
                        <a:rPr lang="en-US" altLang="zh-CN" sz="1600" dirty="0" smtClean="0"/>
                        <a:t>0</a:t>
                      </a:r>
                      <a:endParaRPr lang="zh-CN" altLang="en-US" sz="1600" dirty="0"/>
                    </a:p>
                  </a:txBody>
                  <a:tcPr/>
                </a:tc>
                <a:tc>
                  <a:txBody>
                    <a:bodyPr/>
                    <a:lstStyle/>
                    <a:p>
                      <a:pPr algn="ctr"/>
                      <a:r>
                        <a:rPr lang="en-US" altLang="zh-CN" sz="1600" dirty="0" smtClean="0"/>
                        <a:t>1</a:t>
                      </a:r>
                      <a:endParaRPr lang="zh-CN" altLang="en-US" sz="1600" dirty="0"/>
                    </a:p>
                  </a:txBody>
                  <a:tcPr/>
                </a:tc>
              </a:tr>
              <a:tr h="322714">
                <a:tc>
                  <a:txBody>
                    <a:bodyPr/>
                    <a:lstStyle/>
                    <a:p>
                      <a:pPr algn="r"/>
                      <a:r>
                        <a:rPr lang="en-US" altLang="zh-CN" sz="1600" dirty="0" smtClean="0"/>
                        <a:t>2014</a:t>
                      </a:r>
                      <a:endParaRPr lang="zh-CN" altLang="en-US" sz="1600" dirty="0"/>
                    </a:p>
                  </a:txBody>
                  <a:tcPr/>
                </a:tc>
                <a:tc>
                  <a:txBody>
                    <a:bodyPr/>
                    <a:lstStyle/>
                    <a:p>
                      <a:pPr algn="ctr"/>
                      <a:r>
                        <a:rPr lang="en-US" altLang="zh-CN" sz="1600" dirty="0" smtClean="0"/>
                        <a:t>2</a:t>
                      </a:r>
                      <a:endParaRPr lang="zh-CN" altLang="en-US" sz="1600" dirty="0"/>
                    </a:p>
                  </a:txBody>
                  <a:tcPr/>
                </a:tc>
                <a:tc>
                  <a:txBody>
                    <a:bodyPr/>
                    <a:lstStyle/>
                    <a:p>
                      <a:pPr algn="ctr"/>
                      <a:r>
                        <a:rPr lang="en-US" altLang="zh-CN" sz="1600" dirty="0" smtClean="0"/>
                        <a:t>2</a:t>
                      </a:r>
                      <a:endParaRPr lang="zh-CN" altLang="en-US" sz="1600" dirty="0"/>
                    </a:p>
                  </a:txBody>
                  <a:tcPr/>
                </a:tc>
                <a:tc>
                  <a:txBody>
                    <a:bodyPr/>
                    <a:lstStyle/>
                    <a:p>
                      <a:pPr algn="ctr"/>
                      <a:r>
                        <a:rPr lang="en-US" altLang="zh-CN" sz="1600" dirty="0" smtClean="0"/>
                        <a:t>4</a:t>
                      </a:r>
                      <a:endParaRPr lang="zh-CN" altLang="en-US" sz="1600" dirty="0"/>
                    </a:p>
                  </a:txBody>
                  <a:tcPr/>
                </a:tc>
              </a:tr>
              <a:tr h="322714">
                <a:tc>
                  <a:txBody>
                    <a:bodyPr/>
                    <a:lstStyle/>
                    <a:p>
                      <a:pPr algn="r"/>
                      <a:r>
                        <a:rPr lang="en-US" altLang="zh-CN" sz="1600" dirty="0" smtClean="0"/>
                        <a:t>2015</a:t>
                      </a:r>
                      <a:endParaRPr lang="zh-CN" altLang="en-US" sz="1600" dirty="0"/>
                    </a:p>
                  </a:txBody>
                  <a:tcPr/>
                </a:tc>
                <a:tc>
                  <a:txBody>
                    <a:bodyPr/>
                    <a:lstStyle/>
                    <a:p>
                      <a:pPr algn="ctr"/>
                      <a:r>
                        <a:rPr lang="en-US" altLang="zh-CN" sz="1600" dirty="0" smtClean="0"/>
                        <a:t>1</a:t>
                      </a:r>
                      <a:endParaRPr lang="zh-CN" altLang="en-US" sz="1600" dirty="0"/>
                    </a:p>
                  </a:txBody>
                  <a:tcPr/>
                </a:tc>
                <a:tc>
                  <a:txBody>
                    <a:bodyPr/>
                    <a:lstStyle/>
                    <a:p>
                      <a:pPr algn="ctr"/>
                      <a:r>
                        <a:rPr lang="en-US" altLang="zh-CN" sz="1600" dirty="0" smtClean="0"/>
                        <a:t>2</a:t>
                      </a:r>
                      <a:endParaRPr lang="zh-CN" altLang="en-US" sz="1600" dirty="0"/>
                    </a:p>
                  </a:txBody>
                  <a:tcPr/>
                </a:tc>
                <a:tc>
                  <a:txBody>
                    <a:bodyPr/>
                    <a:lstStyle/>
                    <a:p>
                      <a:pPr algn="ctr"/>
                      <a:r>
                        <a:rPr lang="en-US" altLang="zh-CN" sz="1600" dirty="0" smtClean="0"/>
                        <a:t>3</a:t>
                      </a:r>
                      <a:endParaRPr lang="zh-CN" altLang="en-US" sz="1600" dirty="0"/>
                    </a:p>
                  </a:txBody>
                  <a:tcPr/>
                </a:tc>
              </a:tr>
              <a:tr h="322714">
                <a:tc>
                  <a:txBody>
                    <a:bodyPr/>
                    <a:lstStyle/>
                    <a:p>
                      <a:pPr algn="r"/>
                      <a:r>
                        <a:rPr lang="en-US" altLang="zh-CN" sz="1600" dirty="0" smtClean="0"/>
                        <a:t>2016</a:t>
                      </a:r>
                      <a:endParaRPr lang="zh-CN" altLang="en-US" sz="1600" dirty="0"/>
                    </a:p>
                  </a:txBody>
                  <a:tcPr/>
                </a:tc>
                <a:tc>
                  <a:txBody>
                    <a:bodyPr/>
                    <a:lstStyle/>
                    <a:p>
                      <a:pPr algn="ctr"/>
                      <a:r>
                        <a:rPr lang="en-US" altLang="zh-CN" sz="1600" dirty="0" smtClean="0"/>
                        <a:t>1</a:t>
                      </a:r>
                      <a:endParaRPr lang="zh-CN" altLang="en-US" sz="1600" dirty="0"/>
                    </a:p>
                  </a:txBody>
                  <a:tcPr/>
                </a:tc>
                <a:tc>
                  <a:txBody>
                    <a:bodyPr/>
                    <a:lstStyle/>
                    <a:p>
                      <a:pPr algn="ctr"/>
                      <a:r>
                        <a:rPr lang="en-US" altLang="zh-CN" sz="1600" dirty="0" smtClean="0"/>
                        <a:t>4</a:t>
                      </a:r>
                      <a:endParaRPr lang="zh-CN" altLang="en-US" sz="1600" dirty="0"/>
                    </a:p>
                  </a:txBody>
                  <a:tcPr/>
                </a:tc>
                <a:tc>
                  <a:txBody>
                    <a:bodyPr/>
                    <a:lstStyle/>
                    <a:p>
                      <a:pPr algn="ctr"/>
                      <a:r>
                        <a:rPr lang="en-US" altLang="zh-CN" sz="1600" dirty="0" smtClean="0"/>
                        <a:t>5</a:t>
                      </a:r>
                      <a:endParaRPr lang="zh-CN" altLang="en-US" sz="1600" dirty="0"/>
                    </a:p>
                  </a:txBody>
                  <a:tcPr/>
                </a:tc>
              </a:tr>
              <a:tr h="322714">
                <a:tc>
                  <a:txBody>
                    <a:bodyPr/>
                    <a:lstStyle/>
                    <a:p>
                      <a:pPr algn="r"/>
                      <a:r>
                        <a:rPr lang="en-US" altLang="zh-CN" sz="1600" dirty="0" smtClean="0"/>
                        <a:t>2017</a:t>
                      </a:r>
                      <a:endParaRPr lang="zh-CN" altLang="en-US" sz="1600" dirty="0"/>
                    </a:p>
                  </a:txBody>
                  <a:tcPr/>
                </a:tc>
                <a:tc>
                  <a:txBody>
                    <a:bodyPr/>
                    <a:lstStyle/>
                    <a:p>
                      <a:pPr algn="ctr"/>
                      <a:r>
                        <a:rPr lang="en-US" altLang="zh-CN" sz="1600" dirty="0" smtClean="0"/>
                        <a:t>2</a:t>
                      </a:r>
                      <a:endParaRPr lang="zh-CN" altLang="en-US" sz="1600" dirty="0"/>
                    </a:p>
                  </a:txBody>
                  <a:tcPr/>
                </a:tc>
                <a:tc>
                  <a:txBody>
                    <a:bodyPr/>
                    <a:lstStyle/>
                    <a:p>
                      <a:pPr algn="ctr"/>
                      <a:r>
                        <a:rPr lang="en-US" altLang="zh-CN" sz="1600" dirty="0" smtClean="0"/>
                        <a:t>2</a:t>
                      </a:r>
                      <a:endParaRPr lang="zh-CN" altLang="en-US" sz="1600" dirty="0"/>
                    </a:p>
                  </a:txBody>
                  <a:tcPr/>
                </a:tc>
                <a:tc>
                  <a:txBody>
                    <a:bodyPr/>
                    <a:lstStyle/>
                    <a:p>
                      <a:pPr algn="ctr"/>
                      <a:r>
                        <a:rPr lang="en-US" altLang="zh-CN" sz="1600" dirty="0" smtClean="0"/>
                        <a:t>4</a:t>
                      </a:r>
                      <a:endParaRPr lang="zh-CN" altLang="en-US" sz="1600" dirty="0"/>
                    </a:p>
                  </a:txBody>
                  <a:tcPr/>
                </a:tc>
              </a:tr>
            </a:tbl>
          </a:graphicData>
        </a:graphic>
      </p:graphicFrame>
    </p:spTree>
    <p:extLst>
      <p:ext uri="{BB962C8B-B14F-4D97-AF65-F5344CB8AC3E}">
        <p14:creationId xmlns:p14="http://schemas.microsoft.com/office/powerpoint/2010/main" val="3252269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92980" y="945238"/>
            <a:ext cx="7886700" cy="5190795"/>
          </a:xfrm>
        </p:spPr>
        <p:txBody>
          <a:bodyPr/>
          <a:lstStyle/>
          <a:p>
            <a:r>
              <a:rPr lang="en-US" altLang="zh-CN" dirty="0" smtClean="0">
                <a:latin typeface="+mn-lt"/>
              </a:rPr>
              <a:t>Key Laboratory of Particle Acceleration Physics and Technology, CAS, founded in 2014, supports the development of acc. phys. &amp; tech, with an annual budget of 1.2 – 1.5 M CNY.</a:t>
            </a:r>
          </a:p>
          <a:p>
            <a:r>
              <a:rPr lang="en-US" altLang="zh-CN" dirty="0" smtClean="0">
                <a:latin typeface="+mn-lt"/>
              </a:rPr>
              <a:t>Tech platform development &amp; accelerator topics study.</a:t>
            </a:r>
            <a:endParaRPr lang="zh-CN" altLang="en-US" dirty="0">
              <a:latin typeface="+mn-lt"/>
            </a:endParaRPr>
          </a:p>
        </p:txBody>
      </p:sp>
      <p:sp>
        <p:nvSpPr>
          <p:cNvPr id="3" name="标题 2"/>
          <p:cNvSpPr>
            <a:spLocks noGrp="1"/>
          </p:cNvSpPr>
          <p:nvPr>
            <p:ph type="title"/>
          </p:nvPr>
        </p:nvSpPr>
        <p:spPr/>
        <p:txBody>
          <a:bodyPr/>
          <a:lstStyle/>
          <a:p>
            <a:r>
              <a:rPr lang="en-US" altLang="zh-CN" dirty="0" smtClean="0"/>
              <a:t>2. Improvements since 2013</a:t>
            </a:r>
            <a:endParaRPr lang="zh-CN" altLang="en-US" dirty="0"/>
          </a:p>
        </p:txBody>
      </p:sp>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390" y="3615428"/>
            <a:ext cx="4185457" cy="2793091"/>
          </a:xfrm>
          <a:prstGeom prst="rect">
            <a:avLst/>
          </a:prstGeom>
          <a:noFill/>
          <a:ln w="28575">
            <a:solidFill>
              <a:srgbClr val="4F81BD"/>
            </a:solidFill>
          </a:ln>
          <a:extLst>
            <a:ext uri="{909E8E84-426E-40DD-AFC4-6F175D3DCCD1}">
              <a14:hiddenFill xmlns:a14="http://schemas.microsoft.com/office/drawing/2010/main">
                <a:solidFill>
                  <a:srgbClr val="FFFFFF"/>
                </a:solidFill>
              </a14:hiddenFill>
            </a:ext>
          </a:extLst>
        </p:spPr>
      </p:pic>
      <p:pic>
        <p:nvPicPr>
          <p:cNvPr id="5" name="内容占位符 3" descr="未命名.tiff"/>
          <p:cNvPicPr>
            <a:picLocks noChangeAspect="1"/>
          </p:cNvPicPr>
          <p:nvPr/>
        </p:nvPicPr>
        <p:blipFill>
          <a:blip r:embed="rId3">
            <a:extLst>
              <a:ext uri="{28A0092B-C50C-407E-A947-70E740481C1C}">
                <a14:useLocalDpi xmlns:a14="http://schemas.microsoft.com/office/drawing/2010/main" val="0"/>
              </a:ext>
            </a:extLst>
          </a:blip>
          <a:srcRect l="29945" t="31548" r="30946" b="21938"/>
          <a:stretch>
            <a:fillRect/>
          </a:stretch>
        </p:blipFill>
        <p:spPr bwMode="auto">
          <a:xfrm>
            <a:off x="4674870" y="3600929"/>
            <a:ext cx="4200064" cy="282029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34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28650" y="899518"/>
            <a:ext cx="7886700" cy="5190795"/>
          </a:xfrm>
        </p:spPr>
        <p:txBody>
          <a:bodyPr/>
          <a:lstStyle/>
          <a:p>
            <a:r>
              <a:rPr lang="en-US" altLang="zh-CN" dirty="0" smtClean="0"/>
              <a:t> Accelerator Phys. &amp; Tech seminars, salons, symposia, </a:t>
            </a:r>
            <a:r>
              <a:rPr lang="en-US" altLang="zh-CN" dirty="0" err="1" smtClean="0"/>
              <a:t>etc</a:t>
            </a:r>
            <a:r>
              <a:rPr lang="en-US" altLang="zh-CN" dirty="0" smtClean="0"/>
              <a:t> </a:t>
            </a:r>
            <a:endParaRPr lang="zh-CN" altLang="en-US" dirty="0"/>
          </a:p>
        </p:txBody>
      </p:sp>
      <p:sp>
        <p:nvSpPr>
          <p:cNvPr id="3" name="标题 2"/>
          <p:cNvSpPr>
            <a:spLocks noGrp="1"/>
          </p:cNvSpPr>
          <p:nvPr>
            <p:ph type="title"/>
          </p:nvPr>
        </p:nvSpPr>
        <p:spPr/>
        <p:txBody>
          <a:bodyPr/>
          <a:lstStyle/>
          <a:p>
            <a:endParaRPr lang="zh-CN" altLang="en-US"/>
          </a:p>
        </p:txBody>
      </p:sp>
      <p:pic>
        <p:nvPicPr>
          <p:cNvPr id="2050" name="Picture 2" descr="http://acc1.ihep.ac.cn/images/jsqzx/jsqwlyjsjz/2018/03/15/56E58448A8707C5721BEA193EF5DCFD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4" y="1955936"/>
            <a:ext cx="2957448" cy="16635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cc1.ihep.ac.cn/images/jsqzx/jsqwlyjsjz/2014/04/14/C3E739959287B9C7D8F0ED6FC4BA74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2" y="4119913"/>
            <a:ext cx="2937572" cy="19704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a:stretch>
            <a:fillRect/>
          </a:stretch>
        </p:blipFill>
        <p:spPr>
          <a:xfrm>
            <a:off x="3029438" y="1654145"/>
            <a:ext cx="3130061" cy="4213255"/>
          </a:xfrm>
          <a:prstGeom prst="rect">
            <a:avLst/>
          </a:prstGeom>
        </p:spPr>
      </p:pic>
      <p:pic>
        <p:nvPicPr>
          <p:cNvPr id="5" name="图片 4"/>
          <p:cNvPicPr>
            <a:picLocks noChangeAspect="1"/>
          </p:cNvPicPr>
          <p:nvPr/>
        </p:nvPicPr>
        <p:blipFill>
          <a:blip r:embed="rId5"/>
          <a:stretch>
            <a:fillRect/>
          </a:stretch>
        </p:blipFill>
        <p:spPr>
          <a:xfrm>
            <a:off x="6286500" y="1480542"/>
            <a:ext cx="2843168" cy="4294690"/>
          </a:xfrm>
          <a:prstGeom prst="rect">
            <a:avLst/>
          </a:prstGeom>
        </p:spPr>
      </p:pic>
    </p:spTree>
    <p:extLst>
      <p:ext uri="{BB962C8B-B14F-4D97-AF65-F5344CB8AC3E}">
        <p14:creationId xmlns:p14="http://schemas.microsoft.com/office/powerpoint/2010/main" val="245119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Introduction of IHEP-international Review_模板" id="{36654E91-A33F-45E0-B76F-1DD139CD54F7}" vid="{0B05C67F-B6BC-4D74-91C4-5B26404E58F9}"/>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国际评估</Template>
  <TotalTime>18892</TotalTime>
  <Words>2135</Words>
  <Application>Microsoft Office PowerPoint</Application>
  <PresentationFormat>全屏显示(4:3)</PresentationFormat>
  <Paragraphs>556</Paragraphs>
  <Slides>39</Slides>
  <Notes>3</Notes>
  <HiddenSlides>0</HiddenSlides>
  <MMClips>0</MMClips>
  <ScaleCrop>false</ScaleCrop>
  <HeadingPairs>
    <vt:vector size="4" baseType="variant">
      <vt:variant>
        <vt:lpstr>主题</vt:lpstr>
      </vt:variant>
      <vt:variant>
        <vt:i4>1</vt:i4>
      </vt:variant>
      <vt:variant>
        <vt:lpstr>幻灯片标题</vt:lpstr>
      </vt:variant>
      <vt:variant>
        <vt:i4>39</vt:i4>
      </vt:variant>
    </vt:vector>
  </HeadingPairs>
  <TitlesOfParts>
    <vt:vector size="40" baseType="lpstr">
      <vt:lpstr>Office 主题</vt:lpstr>
      <vt:lpstr> Accelerator Division</vt:lpstr>
      <vt:lpstr>Contents</vt:lpstr>
      <vt:lpstr>1. Mission and Structure</vt:lpstr>
      <vt:lpstr>PowerPoint 演示文稿</vt:lpstr>
      <vt:lpstr>PowerPoint 演示文稿</vt:lpstr>
      <vt:lpstr>PowerPoint 演示文稿</vt:lpstr>
      <vt:lpstr>PowerPoint 演示文稿</vt:lpstr>
      <vt:lpstr>2. Improvements since 2013</vt:lpstr>
      <vt:lpstr>PowerPoint 演示文稿</vt:lpstr>
      <vt:lpstr>PowerPoint 演示文稿</vt:lpstr>
      <vt:lpstr>3. Main Activities and Achievements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Microwave Element &amp; Accelerating Tube</vt:lpstr>
      <vt:lpstr>Supporting Platform for Technology Development</vt:lpstr>
      <vt:lpstr>PowerPoint 演示文稿</vt:lpstr>
      <vt:lpstr>Accelerator Physics Studies</vt:lpstr>
      <vt:lpstr>PowerPoint 演示文稿</vt:lpstr>
      <vt:lpstr>PowerPoint 演示文稿</vt:lpstr>
      <vt:lpstr>Outcomes - Accelerator Technology Transfer</vt:lpstr>
      <vt:lpstr>International Collaborations</vt:lpstr>
      <vt:lpstr>International collaboration on ILC</vt:lpstr>
      <vt:lpstr>4. Personnel &amp; Budget</vt:lpstr>
      <vt:lpstr>PowerPoint 演示文稿</vt:lpstr>
      <vt:lpstr>PowerPoint 演示文稿</vt:lpstr>
      <vt:lpstr>PowerPoint 演示文稿</vt:lpstr>
      <vt:lpstr>PowerPoint 演示文稿</vt:lpstr>
      <vt:lpstr>International Academic Service</vt:lpstr>
      <vt:lpstr>5. Vision &amp; Future Plans</vt:lpstr>
      <vt:lpstr>Summary</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Division</dc:title>
  <dc:creator>秦庆</dc:creator>
  <cp:lastModifiedBy>??</cp:lastModifiedBy>
  <cp:revision>93</cp:revision>
  <dcterms:created xsi:type="dcterms:W3CDTF">2018-05-18T16:11:57Z</dcterms:created>
  <dcterms:modified xsi:type="dcterms:W3CDTF">2018-06-14T00:26:30Z</dcterms:modified>
</cp:coreProperties>
</file>