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8"/>
  </p:notesMasterIdLst>
  <p:sldIdLst>
    <p:sldId id="260" r:id="rId2"/>
    <p:sldId id="258" r:id="rId3"/>
    <p:sldId id="261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64132-EC46-4365-BA7C-37D541E25D1C}" type="datetimeFigureOut">
              <a:rPr lang="zh-CN" altLang="en-US" smtClean="0"/>
              <a:t>2018/6/13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635B3-BF5E-4EA5-AE5C-3637E08079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1419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92B7-0882-48A0-95C5-39A8371B447B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760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52E756-CFBE-4DB4-9769-AC8800052947}" type="datetimeFigureOut">
              <a:rPr lang="zh-CN" altLang="en-US">
                <a:solidFill>
                  <a:prstClr val="black"/>
                </a:solidFill>
              </a:rPr>
              <a:pPr/>
              <a:t>2018/6/13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AE203A2-D78F-4469-96D9-FE4450EF57DC}" type="slidenum">
              <a:rPr lang="zh-CN" altLang="en-US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28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71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8314346" y="0"/>
            <a:ext cx="829653" cy="76470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altLang="zh-CN" kern="0" dirty="0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  <a:p>
            <a:pPr algn="ctr"/>
            <a:endParaRPr lang="zh-CN" altLang="en-US" kern="0" dirty="0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92980" y="182085"/>
            <a:ext cx="7859456" cy="582619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endParaRPr lang="en-US" altLang="zh-CN" dirty="0" smtClean="0"/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554" y="193960"/>
            <a:ext cx="547792" cy="35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34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71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28650" y="1128118"/>
            <a:ext cx="7886700" cy="5190795"/>
          </a:xfrm>
        </p:spPr>
        <p:txBody>
          <a:bodyPr/>
          <a:lstStyle>
            <a:lvl1pPr marL="228600" indent="-228600">
              <a:lnSpc>
                <a:spcPct val="110000"/>
              </a:lnSpc>
              <a:buFont typeface="Wingdings" panose="05000000000000000000" pitchFamily="2" charset="2"/>
              <a:buChar char="n"/>
              <a:defRPr sz="2400" b="1">
                <a:solidFill>
                  <a:srgbClr val="071F65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/>
            </a:lvl2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92980" y="182085"/>
            <a:ext cx="7859456" cy="582619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9" name="矩形 8"/>
          <p:cNvSpPr/>
          <p:nvPr userDrawn="1"/>
        </p:nvSpPr>
        <p:spPr>
          <a:xfrm>
            <a:off x="8314346" y="0"/>
            <a:ext cx="829653" cy="76470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altLang="zh-CN" kern="0" dirty="0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  <a:p>
            <a:pPr algn="ctr"/>
            <a:endParaRPr lang="zh-CN" altLang="en-US" kern="0" dirty="0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554" y="193960"/>
            <a:ext cx="547792" cy="35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213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r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28118"/>
            <a:ext cx="7886700" cy="5190795"/>
          </a:xfrm>
        </p:spPr>
        <p:txBody>
          <a:bodyPr/>
          <a:lstStyle>
            <a:lvl1pPr marL="228600" indent="-228600">
              <a:lnSpc>
                <a:spcPct val="110000"/>
              </a:lnSpc>
              <a:buFont typeface="Wingdings" panose="05000000000000000000" pitchFamily="2" charset="2"/>
              <a:buChar char="n"/>
              <a:defRPr sz="2400" b="1">
                <a:solidFill>
                  <a:srgbClr val="071F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/>
            </a:lvl2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71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980" y="182085"/>
            <a:ext cx="7859456" cy="582619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8" name="流程图: 离页连接符 7"/>
          <p:cNvSpPr/>
          <p:nvPr userDrawn="1"/>
        </p:nvSpPr>
        <p:spPr>
          <a:xfrm>
            <a:off x="8352148" y="627537"/>
            <a:ext cx="791852" cy="560241"/>
          </a:xfrm>
          <a:prstGeom prst="flowChartOffpageConnector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496" y="698083"/>
            <a:ext cx="547792" cy="359489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8352148" y="-28281"/>
            <a:ext cx="791852" cy="627536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sp>
        <p:nvSpPr>
          <p:cNvPr id="14" name="TextBox 15"/>
          <p:cNvSpPr txBox="1"/>
          <p:nvPr userDrawn="1"/>
        </p:nvSpPr>
        <p:spPr>
          <a:xfrm>
            <a:off x="8352148" y="182086"/>
            <a:ext cx="7918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071F65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Part 1</a:t>
            </a:r>
            <a:endParaRPr lang="zh-CN" altLang="en-US" sz="1400" dirty="0">
              <a:solidFill>
                <a:prstClr val="white"/>
              </a:solidFill>
              <a:latin typeface="Arial Black" panose="020B0A04020102020204" pitchFamily="34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890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-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71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流程图: 离页连接符 7"/>
          <p:cNvSpPr/>
          <p:nvPr userDrawn="1"/>
        </p:nvSpPr>
        <p:spPr>
          <a:xfrm>
            <a:off x="8352148" y="627537"/>
            <a:ext cx="791852" cy="560241"/>
          </a:xfrm>
          <a:prstGeom prst="flowChartOffpageConnector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496" y="698083"/>
            <a:ext cx="547792" cy="359489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8352148" y="-28281"/>
            <a:ext cx="791852" cy="627536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sp>
        <p:nvSpPr>
          <p:cNvPr id="11" name="TextBox 15"/>
          <p:cNvSpPr txBox="1"/>
          <p:nvPr userDrawn="1"/>
        </p:nvSpPr>
        <p:spPr>
          <a:xfrm>
            <a:off x="8352148" y="182086"/>
            <a:ext cx="7918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071F65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Part 1</a:t>
            </a:r>
            <a:endParaRPr lang="zh-CN" altLang="en-US" sz="1400" dirty="0">
              <a:solidFill>
                <a:prstClr val="white"/>
              </a:solidFill>
              <a:latin typeface="Arial Black" panose="020B0A04020102020204" pitchFamily="34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92980" y="182085"/>
            <a:ext cx="7859456" cy="582619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472305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71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流程图: 离页连接符 7"/>
          <p:cNvSpPr/>
          <p:nvPr userDrawn="1"/>
        </p:nvSpPr>
        <p:spPr>
          <a:xfrm>
            <a:off x="8352148" y="627537"/>
            <a:ext cx="791852" cy="560241"/>
          </a:xfrm>
          <a:prstGeom prst="flowChartOffpageConnector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496" y="698083"/>
            <a:ext cx="547792" cy="359489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8352148" y="-28281"/>
            <a:ext cx="791852" cy="627536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sp>
        <p:nvSpPr>
          <p:cNvPr id="14" name="TextBox 15"/>
          <p:cNvSpPr txBox="1"/>
          <p:nvPr userDrawn="1"/>
        </p:nvSpPr>
        <p:spPr>
          <a:xfrm>
            <a:off x="8285467" y="182086"/>
            <a:ext cx="926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071F65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Part 2</a:t>
            </a:r>
            <a:endParaRPr lang="zh-CN" altLang="en-US" sz="1400" dirty="0">
              <a:solidFill>
                <a:prstClr val="white"/>
              </a:solidFill>
              <a:latin typeface="Arial Black" panose="020B0A04020102020204" pitchFamily="34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28650" y="1128118"/>
            <a:ext cx="7886700" cy="5190795"/>
          </a:xfrm>
        </p:spPr>
        <p:txBody>
          <a:bodyPr/>
          <a:lstStyle>
            <a:lvl1pPr marL="228600" indent="-228600">
              <a:lnSpc>
                <a:spcPct val="110000"/>
              </a:lnSpc>
              <a:buFont typeface="Wingdings" panose="05000000000000000000" pitchFamily="2" charset="2"/>
              <a:buChar char="n"/>
              <a:defRPr sz="2400" b="1">
                <a:solidFill>
                  <a:srgbClr val="071F65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/>
            </a:lvl2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92980" y="182085"/>
            <a:ext cx="7859456" cy="582619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87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2-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71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流程图: 离页连接符 7"/>
          <p:cNvSpPr/>
          <p:nvPr userDrawn="1"/>
        </p:nvSpPr>
        <p:spPr>
          <a:xfrm>
            <a:off x="8352148" y="627537"/>
            <a:ext cx="791852" cy="560241"/>
          </a:xfrm>
          <a:prstGeom prst="flowChartOffpageConnector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496" y="698083"/>
            <a:ext cx="547792" cy="359489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8352148" y="-28281"/>
            <a:ext cx="791852" cy="627536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sp>
        <p:nvSpPr>
          <p:cNvPr id="13" name="TextBox 15"/>
          <p:cNvSpPr txBox="1"/>
          <p:nvPr userDrawn="1"/>
        </p:nvSpPr>
        <p:spPr>
          <a:xfrm>
            <a:off x="8285467" y="182086"/>
            <a:ext cx="926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071F65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Part 2</a:t>
            </a:r>
            <a:endParaRPr lang="zh-CN" altLang="en-US" sz="1400" dirty="0">
              <a:solidFill>
                <a:prstClr val="white"/>
              </a:solidFill>
              <a:latin typeface="Arial Black" panose="020B0A04020102020204" pitchFamily="34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92980" y="182085"/>
            <a:ext cx="7859456" cy="582619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670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71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流程图: 离页连接符 7"/>
          <p:cNvSpPr/>
          <p:nvPr userDrawn="1"/>
        </p:nvSpPr>
        <p:spPr>
          <a:xfrm>
            <a:off x="8352148" y="627537"/>
            <a:ext cx="791852" cy="560241"/>
          </a:xfrm>
          <a:prstGeom prst="flowChartOffpageConnector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496" y="698083"/>
            <a:ext cx="547792" cy="359489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8352148" y="-28281"/>
            <a:ext cx="791852" cy="627536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sp>
        <p:nvSpPr>
          <p:cNvPr id="14" name="TextBox 15"/>
          <p:cNvSpPr txBox="1"/>
          <p:nvPr userDrawn="1"/>
        </p:nvSpPr>
        <p:spPr>
          <a:xfrm>
            <a:off x="8285467" y="182086"/>
            <a:ext cx="926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071F65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Part 3</a:t>
            </a:r>
            <a:endParaRPr lang="zh-CN" altLang="en-US" sz="1400" dirty="0">
              <a:solidFill>
                <a:prstClr val="white"/>
              </a:solidFill>
              <a:latin typeface="Arial Black" panose="020B0A04020102020204" pitchFamily="34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28650" y="1128118"/>
            <a:ext cx="7886700" cy="5190795"/>
          </a:xfrm>
        </p:spPr>
        <p:txBody>
          <a:bodyPr/>
          <a:lstStyle>
            <a:lvl1pPr marL="228600" indent="-228600">
              <a:lnSpc>
                <a:spcPct val="110000"/>
              </a:lnSpc>
              <a:buFont typeface="Wingdings" panose="05000000000000000000" pitchFamily="2" charset="2"/>
              <a:buChar char="n"/>
              <a:defRPr sz="2400" b="1">
                <a:solidFill>
                  <a:srgbClr val="071F65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/>
            </a:lvl2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92980" y="182085"/>
            <a:ext cx="7859456" cy="582619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32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71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流程图: 离页连接符 7"/>
          <p:cNvSpPr/>
          <p:nvPr userDrawn="1"/>
        </p:nvSpPr>
        <p:spPr>
          <a:xfrm>
            <a:off x="8352148" y="627537"/>
            <a:ext cx="791852" cy="560241"/>
          </a:xfrm>
          <a:prstGeom prst="flowChartOffpageConnector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496" y="698083"/>
            <a:ext cx="547792" cy="359489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8352148" y="-28281"/>
            <a:ext cx="791852" cy="627536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sp>
        <p:nvSpPr>
          <p:cNvPr id="13" name="TextBox 15"/>
          <p:cNvSpPr txBox="1"/>
          <p:nvPr userDrawn="1"/>
        </p:nvSpPr>
        <p:spPr>
          <a:xfrm>
            <a:off x="8285467" y="182086"/>
            <a:ext cx="926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071F65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Part 3</a:t>
            </a:r>
            <a:endParaRPr lang="zh-CN" altLang="en-US" sz="1400" dirty="0">
              <a:solidFill>
                <a:prstClr val="white"/>
              </a:solidFill>
              <a:latin typeface="Arial Black" panose="020B0A04020102020204" pitchFamily="34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92980" y="182085"/>
            <a:ext cx="7859456" cy="582619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0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71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流程图: 离页连接符 7"/>
          <p:cNvSpPr/>
          <p:nvPr userDrawn="1"/>
        </p:nvSpPr>
        <p:spPr>
          <a:xfrm>
            <a:off x="8352148" y="627537"/>
            <a:ext cx="791852" cy="560241"/>
          </a:xfrm>
          <a:prstGeom prst="flowChartOffpageConnector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496" y="698083"/>
            <a:ext cx="547792" cy="359489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8352148" y="-28281"/>
            <a:ext cx="791852" cy="627536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sp>
        <p:nvSpPr>
          <p:cNvPr id="14" name="TextBox 15"/>
          <p:cNvSpPr txBox="1"/>
          <p:nvPr userDrawn="1"/>
        </p:nvSpPr>
        <p:spPr>
          <a:xfrm>
            <a:off x="8285467" y="182086"/>
            <a:ext cx="926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071F65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Part 4</a:t>
            </a:r>
            <a:endParaRPr lang="zh-CN" altLang="en-US" sz="1400" dirty="0">
              <a:solidFill>
                <a:prstClr val="white"/>
              </a:solidFill>
              <a:latin typeface="Arial Black" panose="020B0A04020102020204" pitchFamily="34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28650" y="1128118"/>
            <a:ext cx="7886700" cy="5190795"/>
          </a:xfrm>
        </p:spPr>
        <p:txBody>
          <a:bodyPr/>
          <a:lstStyle>
            <a:lvl1pPr marL="228600" indent="-228600">
              <a:lnSpc>
                <a:spcPct val="110000"/>
              </a:lnSpc>
              <a:buFont typeface="Wingdings" panose="05000000000000000000" pitchFamily="2" charset="2"/>
              <a:buChar char="n"/>
              <a:defRPr sz="2400" b="1">
                <a:solidFill>
                  <a:srgbClr val="071F65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000"/>
            </a:lvl2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92980" y="182085"/>
            <a:ext cx="7859456" cy="582619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033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71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流程图: 离页连接符 7"/>
          <p:cNvSpPr/>
          <p:nvPr userDrawn="1"/>
        </p:nvSpPr>
        <p:spPr>
          <a:xfrm>
            <a:off x="8352148" y="627537"/>
            <a:ext cx="791852" cy="560241"/>
          </a:xfrm>
          <a:prstGeom prst="flowChartOffpageConnector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496" y="698083"/>
            <a:ext cx="547792" cy="359489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8352148" y="-28281"/>
            <a:ext cx="791852" cy="627536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kern="0">
              <a:solidFill>
                <a:prstClr val="white"/>
              </a:solidFill>
              <a:latin typeface="Arial" panose="020B0604020202020204"/>
              <a:ea typeface="微软雅黑" panose="020B0503020204020204" charset="-122"/>
            </a:endParaRPr>
          </a:p>
        </p:txBody>
      </p:sp>
      <p:sp>
        <p:nvSpPr>
          <p:cNvPr id="13" name="TextBox 15"/>
          <p:cNvSpPr txBox="1"/>
          <p:nvPr userDrawn="1"/>
        </p:nvSpPr>
        <p:spPr>
          <a:xfrm>
            <a:off x="8285467" y="182086"/>
            <a:ext cx="926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071F65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Part 4</a:t>
            </a:r>
            <a:endParaRPr lang="zh-CN" altLang="en-US" sz="1400" dirty="0">
              <a:solidFill>
                <a:prstClr val="white"/>
              </a:solidFill>
              <a:latin typeface="Arial Black" panose="020B0A04020102020204" pitchFamily="34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92980" y="182085"/>
            <a:ext cx="7859456" cy="582619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074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7" name="矩形 6"/>
          <p:cNvSpPr/>
          <p:nvPr userDrawn="1"/>
        </p:nvSpPr>
        <p:spPr>
          <a:xfrm>
            <a:off x="-4" y="6542051"/>
            <a:ext cx="32437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cap="all" dirty="0">
                <a:solidFill>
                  <a:srgbClr val="C0C5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assessment 2018</a:t>
            </a:r>
            <a:endParaRPr lang="zh-CN" altLang="en-US" sz="1200" cap="all" dirty="0">
              <a:solidFill>
                <a:srgbClr val="C0C5C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8581878" y="6534676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AAE203A2-D78F-4469-96D9-FE4450EF57DC}" type="slidenum">
              <a:rPr lang="zh-CN" altLang="en-US" sz="1200" cap="all">
                <a:solidFill>
                  <a:srgbClr val="C0C5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zh-CN" altLang="en-US" sz="1200" cap="all" dirty="0">
              <a:solidFill>
                <a:srgbClr val="C0C5C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616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133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0607" y="0"/>
            <a:ext cx="9939382" cy="686138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2043801"/>
            <a:ext cx="9144000" cy="2833000"/>
          </a:xfrm>
          <a:prstGeom prst="rect">
            <a:avLst/>
          </a:prstGeom>
          <a:solidFill>
            <a:srgbClr val="071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6D265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38413" y="2337859"/>
            <a:ext cx="8518984" cy="2224616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标题 3"/>
          <p:cNvSpPr txBox="1">
            <a:spLocks/>
          </p:cNvSpPr>
          <p:nvPr/>
        </p:nvSpPr>
        <p:spPr>
          <a:xfrm>
            <a:off x="379357" y="2939069"/>
            <a:ext cx="8478040" cy="9832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Welcome to IHEP</a:t>
            </a:r>
            <a:endParaRPr lang="zh-CN" alt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58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 Evaluation and diagnostics for CAS</a:t>
            </a:r>
          </a:p>
          <a:p>
            <a:pPr lvl="1"/>
            <a:r>
              <a:rPr lang="en-US" altLang="zh-CN" dirty="0" smtClean="0"/>
              <a:t>Important for the Institute: funding, political support, and etc.</a:t>
            </a:r>
          </a:p>
          <a:p>
            <a:r>
              <a:rPr lang="en-US" altLang="zh-CN" dirty="0"/>
              <a:t> Evaluation and diagnostics for </a:t>
            </a:r>
            <a:r>
              <a:rPr lang="en-US" altLang="zh-CN" dirty="0" smtClean="0"/>
              <a:t>IHEP</a:t>
            </a:r>
          </a:p>
          <a:p>
            <a:pPr lvl="1"/>
            <a:r>
              <a:rPr lang="en-US" altLang="zh-CN" dirty="0" smtClean="0"/>
              <a:t>Important for improvements: roadmap and planning, resource allocation, improved management, and etc.</a:t>
            </a:r>
          </a:p>
          <a:p>
            <a:r>
              <a:rPr lang="en-US" altLang="zh-CN" dirty="0"/>
              <a:t> Evaluation and diagnostics for </a:t>
            </a:r>
            <a:r>
              <a:rPr lang="en-US" altLang="zh-CN" dirty="0" smtClean="0"/>
              <a:t>divisions, projects and staff development</a:t>
            </a:r>
          </a:p>
          <a:p>
            <a:pPr lvl="1"/>
            <a:r>
              <a:rPr lang="en-US" altLang="zh-CN" dirty="0" smtClean="0"/>
              <a:t>Proper planning, find issues and better solutions, improve management, and etc. 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Purpose of the Assessment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954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2000" dirty="0"/>
              <a:t>Members of the International Review Committee</a:t>
            </a:r>
            <a:endParaRPr lang="zh-CN" altLang="en-US" sz="20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910353"/>
              </p:ext>
            </p:extLst>
          </p:nvPr>
        </p:nvGraphicFramePr>
        <p:xfrm>
          <a:off x="2403561" y="879964"/>
          <a:ext cx="5542704" cy="5715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10107"/>
                <a:gridCol w="3232597"/>
              </a:tblGrid>
              <a:tr h="283781">
                <a:tc>
                  <a:txBody>
                    <a:bodyPr/>
                    <a:lstStyle/>
                    <a:p>
                      <a:r>
                        <a:rPr lang="en-US" altLang="zh-CN" sz="1800" b="1" kern="1200" dirty="0" smtClean="0">
                          <a:effectLst/>
                        </a:rPr>
                        <a:t>Barry </a:t>
                      </a:r>
                      <a:r>
                        <a:rPr lang="en-US" altLang="zh-CN" sz="1800" b="1" kern="1200" dirty="0" err="1" smtClean="0">
                          <a:effectLst/>
                        </a:rPr>
                        <a:t>Barish</a:t>
                      </a:r>
                      <a:r>
                        <a:rPr lang="en-US" altLang="zh-CN" sz="1800" b="1" kern="1200" dirty="0" smtClean="0">
                          <a:effectLst/>
                        </a:rPr>
                        <a:t> (Chair)</a:t>
                      </a:r>
                      <a:endParaRPr lang="zh-CN" altLang="en-US" sz="1800" b="1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1" kern="1200" dirty="0" smtClean="0">
                          <a:effectLst/>
                        </a:rPr>
                        <a:t>Caltech (USA)</a:t>
                      </a:r>
                      <a:endParaRPr lang="zh-CN" altLang="en-US" sz="1800" b="1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</a:tr>
              <a:tr h="283781"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effectLst/>
                        </a:rPr>
                        <a:t>Alex W. Chao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effectLst/>
                        </a:rPr>
                        <a:t>Stanford University (USA)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</a:tr>
              <a:tr h="283781">
                <a:tc>
                  <a:txBody>
                    <a:bodyPr/>
                    <a:lstStyle/>
                    <a:p>
                      <a:r>
                        <a:rPr lang="en-US" altLang="zh-CN" sz="1800" kern="1200" dirty="0" err="1" smtClean="0">
                          <a:effectLst/>
                        </a:rPr>
                        <a:t>Amares</a:t>
                      </a:r>
                      <a:r>
                        <a:rPr lang="en-US" altLang="zh-CN" sz="1800" kern="1200" dirty="0" smtClean="0">
                          <a:effectLst/>
                        </a:rPr>
                        <a:t> </a:t>
                      </a:r>
                      <a:r>
                        <a:rPr lang="en-US" altLang="zh-CN" sz="1800" kern="1200" dirty="0" err="1" smtClean="0">
                          <a:effectLst/>
                        </a:rPr>
                        <a:t>Chatt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effectLst/>
                        </a:rPr>
                        <a:t>Dalhousie U (Canada)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</a:tr>
              <a:tr h="283781"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effectLst/>
                        </a:rPr>
                        <a:t>Michel </a:t>
                      </a:r>
                      <a:r>
                        <a:rPr lang="en-US" altLang="zh-CN" sz="1800" kern="1200" dirty="0" err="1" smtClean="0">
                          <a:effectLst/>
                        </a:rPr>
                        <a:t>Davier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effectLst/>
                        </a:rPr>
                        <a:t>LAL (France)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</a:tr>
              <a:tr h="283781">
                <a:tc>
                  <a:txBody>
                    <a:bodyPr/>
                    <a:lstStyle/>
                    <a:p>
                      <a:r>
                        <a:rPr lang="en-US" altLang="zh-CN" sz="1800" kern="1200" dirty="0" err="1" smtClean="0">
                          <a:effectLst/>
                        </a:rPr>
                        <a:t>Quan</a:t>
                      </a:r>
                      <a:r>
                        <a:rPr lang="en-US" altLang="zh-CN" sz="1800" kern="1200" dirty="0" smtClean="0">
                          <a:effectLst/>
                        </a:rPr>
                        <a:t> </a:t>
                      </a:r>
                      <a:r>
                        <a:rPr lang="en-US" altLang="zh-CN" sz="1800" kern="1200" dirty="0" err="1" smtClean="0">
                          <a:effectLst/>
                        </a:rPr>
                        <a:t>Hao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effectLst/>
                        </a:rPr>
                        <a:t>HKU (HK, China)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</a:tr>
              <a:tr h="283781"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effectLst/>
                        </a:rPr>
                        <a:t>Tetsuya Ishikawa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effectLst/>
                        </a:rPr>
                        <a:t>RIKEN (Japan)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</a:tr>
              <a:tr h="283781"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effectLst/>
                        </a:rPr>
                        <a:t>Michel </a:t>
                      </a:r>
                      <a:r>
                        <a:rPr lang="en-US" altLang="zh-CN" sz="1800" kern="1200" dirty="0" err="1" smtClean="0">
                          <a:effectLst/>
                        </a:rPr>
                        <a:t>Kenzelmann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effectLst/>
                        </a:rPr>
                        <a:t>PSI (Switzerland)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</a:tr>
              <a:tr h="283781">
                <a:tc>
                  <a:txBody>
                    <a:bodyPr/>
                    <a:lstStyle/>
                    <a:p>
                      <a:r>
                        <a:rPr lang="en-US" altLang="zh-CN" sz="1800" kern="1200" dirty="0" err="1" smtClean="0">
                          <a:effectLst/>
                        </a:rPr>
                        <a:t>Chryssa</a:t>
                      </a:r>
                      <a:r>
                        <a:rPr lang="en-US" altLang="zh-CN" sz="1800" kern="1200" dirty="0" smtClean="0">
                          <a:effectLst/>
                        </a:rPr>
                        <a:t> </a:t>
                      </a:r>
                      <a:r>
                        <a:rPr lang="en-US" altLang="zh-CN" sz="1800" kern="1200" dirty="0" err="1" smtClean="0">
                          <a:effectLst/>
                        </a:rPr>
                        <a:t>Kouveliotou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effectLst/>
                        </a:rPr>
                        <a:t>GWU (USA)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</a:tr>
              <a:tr h="283781"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effectLst/>
                        </a:rPr>
                        <a:t>Luciano </a:t>
                      </a:r>
                      <a:r>
                        <a:rPr lang="en-US" altLang="zh-CN" sz="1800" kern="1200" dirty="0" err="1" smtClean="0">
                          <a:effectLst/>
                        </a:rPr>
                        <a:t>Maiani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effectLst/>
                        </a:rPr>
                        <a:t>INFN (Italy)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</a:tr>
              <a:tr h="283781"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effectLst/>
                        </a:rPr>
                        <a:t>Robert McGreevy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effectLst/>
                        </a:rPr>
                        <a:t>ISIS (UK)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</a:tr>
              <a:tr h="283781"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effectLst/>
                        </a:rPr>
                        <a:t>Ulf-G. </a:t>
                      </a:r>
                      <a:r>
                        <a:rPr lang="en-US" altLang="zh-CN" sz="1800" kern="1200" dirty="0" err="1" smtClean="0">
                          <a:effectLst/>
                        </a:rPr>
                        <a:t>Meissner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effectLst/>
                        </a:rPr>
                        <a:t>Bonn U/F.Z. </a:t>
                      </a:r>
                      <a:r>
                        <a:rPr lang="en-US" altLang="zh-CN" sz="1800" kern="1200" dirty="0" err="1" smtClean="0">
                          <a:effectLst/>
                        </a:rPr>
                        <a:t>Juelich</a:t>
                      </a:r>
                      <a:r>
                        <a:rPr lang="en-US" altLang="zh-CN" sz="1800" kern="1200" dirty="0" smtClean="0">
                          <a:effectLst/>
                        </a:rPr>
                        <a:t> (Germany)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</a:tr>
              <a:tr h="283781">
                <a:tc>
                  <a:txBody>
                    <a:bodyPr/>
                    <a:lstStyle/>
                    <a:p>
                      <a:r>
                        <a:rPr lang="en-US" altLang="zh-CN" sz="1800" kern="1200" dirty="0" err="1" smtClean="0">
                          <a:effectLst/>
                        </a:rPr>
                        <a:t>Katsunobu</a:t>
                      </a:r>
                      <a:r>
                        <a:rPr lang="en-US" altLang="zh-CN" sz="1800" kern="1200" dirty="0" smtClean="0">
                          <a:effectLst/>
                        </a:rPr>
                        <a:t> </a:t>
                      </a:r>
                      <a:r>
                        <a:rPr lang="en-US" altLang="zh-CN" sz="1800" kern="1200" dirty="0" err="1" smtClean="0">
                          <a:effectLst/>
                        </a:rPr>
                        <a:t>Oide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effectLst/>
                        </a:rPr>
                        <a:t>KEK (Japan)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</a:tr>
              <a:tr h="283781"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effectLst/>
                        </a:rPr>
                        <a:t>Peter </a:t>
                      </a:r>
                      <a:r>
                        <a:rPr lang="en-US" altLang="zh-CN" sz="1800" kern="1200" dirty="0" err="1" smtClean="0">
                          <a:effectLst/>
                        </a:rPr>
                        <a:t>Ratoff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err="1" smtClean="0">
                          <a:effectLst/>
                        </a:rPr>
                        <a:t>Cockroft</a:t>
                      </a:r>
                      <a:r>
                        <a:rPr lang="en-US" altLang="zh-CN" sz="1800" kern="1200" dirty="0" smtClean="0">
                          <a:effectLst/>
                        </a:rPr>
                        <a:t> (UK)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</a:tr>
              <a:tr h="283781"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effectLst/>
                        </a:rPr>
                        <a:t>Ian </a:t>
                      </a:r>
                      <a:r>
                        <a:rPr lang="en-US" altLang="zh-CN" sz="1800" kern="1200" dirty="0" err="1" smtClean="0">
                          <a:effectLst/>
                        </a:rPr>
                        <a:t>Shipsey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effectLst/>
                        </a:rPr>
                        <a:t>Oxford (UK)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</a:tr>
              <a:tr h="283781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George Smoot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UC Berkeley (USA)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</a:tr>
              <a:tr h="283781">
                <a:tc>
                  <a:txBody>
                    <a:bodyPr/>
                    <a:lstStyle/>
                    <a:p>
                      <a:r>
                        <a:rPr lang="en-US" altLang="zh-CN" sz="1800" dirty="0" err="1" smtClean="0"/>
                        <a:t>Yoshishige</a:t>
                      </a:r>
                      <a:r>
                        <a:rPr lang="en-US" altLang="zh-CN" sz="1800" dirty="0" smtClean="0"/>
                        <a:t> Yamazaki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MSU (USA)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</a:tr>
              <a:tr h="283781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Lu Yu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err="1" smtClean="0"/>
                        <a:t>IoP</a:t>
                      </a:r>
                      <a:r>
                        <a:rPr lang="en-US" altLang="zh-CN" sz="1800" dirty="0" smtClean="0"/>
                        <a:t> (China)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</a:tr>
              <a:tr h="283781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Frank Zimmermann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CERN</a:t>
                      </a:r>
                      <a:endParaRPr lang="zh-CN" altLang="en-US" sz="1800" dirty="0"/>
                    </a:p>
                  </a:txBody>
                  <a:tcPr marT="21600" marB="216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85374" y="926629"/>
            <a:ext cx="15263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0000FF"/>
                </a:solidFill>
                <a:latin typeface="Times New Roman"/>
                <a:ea typeface="黑体"/>
                <a:cs typeface="Times New Roman"/>
              </a:rPr>
              <a:t>18 </a:t>
            </a:r>
            <a:r>
              <a:rPr lang="en-US" altLang="zh-CN" sz="2400" b="1" dirty="0">
                <a:solidFill>
                  <a:srgbClr val="0000FF"/>
                </a:solidFill>
                <a:latin typeface="Times New Roman"/>
                <a:ea typeface="黑体"/>
                <a:cs typeface="Times New Roman"/>
              </a:rPr>
              <a:t>experts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3106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Charge of this assessment </a:t>
            </a:r>
            <a:endParaRPr lang="zh-CN" altLang="en-US" dirty="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83127" y="1446809"/>
            <a:ext cx="3604979" cy="224505"/>
          </a:xfrm>
          <a:custGeom>
            <a:avLst/>
            <a:gdLst>
              <a:gd name="T0" fmla="*/ 0 w 3093568"/>
              <a:gd name="T1" fmla="*/ 0 h 271442"/>
              <a:gd name="T2" fmla="*/ 12668 w 3093568"/>
              <a:gd name="T3" fmla="*/ 0 h 271442"/>
              <a:gd name="T4" fmla="*/ 12668 w 3093568"/>
              <a:gd name="T5" fmla="*/ 19986 h 271442"/>
              <a:gd name="T6" fmla="*/ 0 w 3093568"/>
              <a:gd name="T7" fmla="*/ 19986 h 271442"/>
              <a:gd name="T8" fmla="*/ 0 w 3093568"/>
              <a:gd name="T9" fmla="*/ 0 h 2714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93568"/>
              <a:gd name="T16" fmla="*/ 0 h 271442"/>
              <a:gd name="T17" fmla="*/ 3093568 w 3093568"/>
              <a:gd name="T18" fmla="*/ 271442 h 2714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93568" h="271442">
                <a:moveTo>
                  <a:pt x="0" y="0"/>
                </a:moveTo>
                <a:lnTo>
                  <a:pt x="3093568" y="0"/>
                </a:lnTo>
                <a:lnTo>
                  <a:pt x="3093568" y="271442"/>
                </a:lnTo>
                <a:cubicBezTo>
                  <a:pt x="1777407" y="81360"/>
                  <a:pt x="1788744" y="3494"/>
                  <a:pt x="0" y="271442"/>
                </a:cubicBezTo>
                <a:lnTo>
                  <a:pt x="0" y="0"/>
                </a:lnTo>
                <a:close/>
              </a:path>
            </a:pathLst>
          </a:custGeom>
          <a:solidFill>
            <a:srgbClr val="DDDDDD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883179" y="1091493"/>
            <a:ext cx="0" cy="2857788"/>
          </a:xfrm>
          <a:prstGeom prst="line">
            <a:avLst/>
          </a:prstGeom>
          <a:ln>
            <a:solidFill>
              <a:srgbClr val="8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38"/>
          <p:cNvSpPr>
            <a:spLocks noChangeArrowheads="1"/>
          </p:cNvSpPr>
          <p:nvPr/>
        </p:nvSpPr>
        <p:spPr bwMode="auto">
          <a:xfrm>
            <a:off x="262748" y="901912"/>
            <a:ext cx="3824509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dirty="0" smtClean="0">
                <a:solidFill>
                  <a:srgbClr val="FFFFFF"/>
                </a:solidFill>
                <a:latin typeface="Arial Black" panose="020B0A04020102020204" pitchFamily="34" charset="0"/>
                <a:ea typeface="微软雅黑" panose="020B0503020204020204" pitchFamily="34" charset="-122"/>
                <a:cs typeface="Lao UI" panose="020B0502040204020203" pitchFamily="34" charset="0"/>
              </a:rPr>
              <a:t>Assessment </a:t>
            </a:r>
            <a:r>
              <a:rPr lang="en-US" altLang="zh-CN" dirty="0">
                <a:solidFill>
                  <a:srgbClr val="FFFFFF"/>
                </a:solidFill>
                <a:latin typeface="Arial Black" panose="020B0A04020102020204" pitchFamily="34" charset="0"/>
                <a:ea typeface="微软雅黑" panose="020B0503020204020204" pitchFamily="34" charset="-122"/>
                <a:cs typeface="Lao UI" panose="020B0502040204020203" pitchFamily="34" charset="0"/>
              </a:rPr>
              <a:t>of </a:t>
            </a:r>
            <a:endParaRPr lang="en-US" altLang="zh-CN" dirty="0" smtClean="0">
              <a:solidFill>
                <a:srgbClr val="FFFFFF"/>
              </a:solidFill>
              <a:latin typeface="Arial Black" panose="020B0A04020102020204" pitchFamily="34" charset="0"/>
              <a:ea typeface="微软雅黑" panose="020B0503020204020204" pitchFamily="34" charset="-122"/>
              <a:cs typeface="Lao UI" panose="020B0502040204020203" pitchFamily="34" charset="0"/>
            </a:endParaRPr>
          </a:p>
          <a:p>
            <a:pPr algn="ctr" eaLnBrk="1" hangingPunct="1"/>
            <a:r>
              <a:rPr lang="en-US" altLang="zh-CN" dirty="0" smtClean="0">
                <a:solidFill>
                  <a:srgbClr val="FFFFFF"/>
                </a:solidFill>
                <a:latin typeface="Arial Black" panose="020B0A04020102020204" pitchFamily="34" charset="0"/>
                <a:ea typeface="微软雅黑" panose="020B0503020204020204" pitchFamily="34" charset="-122"/>
                <a:cs typeface="Lao UI" panose="020B0502040204020203" pitchFamily="34" charset="0"/>
              </a:rPr>
              <a:t>the </a:t>
            </a:r>
            <a:r>
              <a:rPr lang="en-US" altLang="zh-CN" dirty="0">
                <a:solidFill>
                  <a:srgbClr val="FFFFFF"/>
                </a:solidFill>
                <a:latin typeface="Arial Black" panose="020B0A04020102020204" pitchFamily="34" charset="0"/>
                <a:ea typeface="微软雅黑" panose="020B0503020204020204" pitchFamily="34" charset="-122"/>
                <a:cs typeface="Lao UI" panose="020B0502040204020203" pitchFamily="34" charset="0"/>
              </a:rPr>
              <a:t>institute and </a:t>
            </a:r>
            <a:r>
              <a:rPr lang="en-US" altLang="zh-CN" dirty="0" smtClean="0">
                <a:solidFill>
                  <a:srgbClr val="FFFFFF"/>
                </a:solidFill>
                <a:latin typeface="Arial Black" panose="020B0A04020102020204" pitchFamily="34" charset="0"/>
                <a:ea typeface="微软雅黑" panose="020B0503020204020204" pitchFamily="34" charset="-122"/>
                <a:cs typeface="Lao UI" panose="020B0502040204020203" pitchFamily="34" charset="0"/>
              </a:rPr>
              <a:t>Divisions</a:t>
            </a:r>
            <a:endParaRPr lang="zh-CN" altLang="en-US" dirty="0">
              <a:solidFill>
                <a:srgbClr val="FFFFFF"/>
              </a:solidFill>
              <a:latin typeface="Arial Black" panose="020B0A04020102020204" pitchFamily="34" charset="0"/>
              <a:ea typeface="微软雅黑" panose="020B0503020204020204" pitchFamily="34" charset="-122"/>
              <a:cs typeface="Lao UI" panose="020B0502040204020203" pitchFamily="34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5610492" y="4559054"/>
            <a:ext cx="3177448" cy="209551"/>
          </a:xfrm>
          <a:custGeom>
            <a:avLst/>
            <a:gdLst>
              <a:gd name="T0" fmla="*/ 0 w 3093568"/>
              <a:gd name="T1" fmla="*/ 0 h 271442"/>
              <a:gd name="T2" fmla="*/ 12668 w 3093568"/>
              <a:gd name="T3" fmla="*/ 0 h 271442"/>
              <a:gd name="T4" fmla="*/ 12668 w 3093568"/>
              <a:gd name="T5" fmla="*/ 19986 h 271442"/>
              <a:gd name="T6" fmla="*/ 0 w 3093568"/>
              <a:gd name="T7" fmla="*/ 19986 h 271442"/>
              <a:gd name="T8" fmla="*/ 0 w 3093568"/>
              <a:gd name="T9" fmla="*/ 0 h 2714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93568"/>
              <a:gd name="T16" fmla="*/ 0 h 271442"/>
              <a:gd name="T17" fmla="*/ 3093568 w 3093568"/>
              <a:gd name="T18" fmla="*/ 271442 h 2714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93568" h="271442">
                <a:moveTo>
                  <a:pt x="0" y="0"/>
                </a:moveTo>
                <a:lnTo>
                  <a:pt x="3093568" y="0"/>
                </a:lnTo>
                <a:lnTo>
                  <a:pt x="3093568" y="271442"/>
                </a:lnTo>
                <a:cubicBezTo>
                  <a:pt x="1777407" y="81360"/>
                  <a:pt x="1788744" y="3494"/>
                  <a:pt x="0" y="271442"/>
                </a:cubicBezTo>
                <a:lnTo>
                  <a:pt x="0" y="0"/>
                </a:lnTo>
                <a:close/>
              </a:path>
            </a:pathLst>
          </a:custGeom>
          <a:solidFill>
            <a:srgbClr val="DDDDDD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cxnSp>
        <p:nvCxnSpPr>
          <p:cNvPr id="20" name="直接连接符 19"/>
          <p:cNvCxnSpPr/>
          <p:nvPr/>
        </p:nvCxnSpPr>
        <p:spPr bwMode="auto">
          <a:xfrm>
            <a:off x="8628798" y="4580037"/>
            <a:ext cx="0" cy="1940884"/>
          </a:xfrm>
          <a:prstGeom prst="line">
            <a:avLst/>
          </a:prstGeom>
          <a:ln>
            <a:solidFill>
              <a:srgbClr val="80808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911739" y="1632677"/>
            <a:ext cx="787981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the Institute/Division have a clear </a:t>
            </a:r>
            <a:r>
              <a:rPr lang="en-US" altLang="zh-C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vision and mission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the Institute/Division developed a clear and executable</a:t>
            </a:r>
            <a:r>
              <a:rPr lang="en-US" altLang="zh-C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plan and/or program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is </a:t>
            </a:r>
            <a:r>
              <a:rPr lang="en-US" altLang="zh-C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 aligned with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vision and the mission?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has the Institute/Division </a:t>
            </a:r>
            <a:r>
              <a:rPr lang="en-US" altLang="zh-C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performed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over the last 5 years? 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the </a:t>
            </a:r>
            <a:r>
              <a:rPr lang="en-US" altLang="zh-C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resources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including but not limited to manpower, funding, and laboratories, </a:t>
            </a:r>
            <a:r>
              <a:rPr lang="en-US" altLang="zh-C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adequate to support the strategy and programs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especially the highlighted research?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</a:t>
            </a:r>
            <a:r>
              <a:rPr lang="en-US" altLang="zh-C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standing 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Institute/division and what can IHEP/division do to </a:t>
            </a:r>
            <a:r>
              <a:rPr lang="en-US" altLang="zh-C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 its standing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1" name="矩形 30"/>
          <p:cNvSpPr/>
          <p:nvPr/>
        </p:nvSpPr>
        <p:spPr>
          <a:xfrm>
            <a:off x="275627" y="4851436"/>
            <a:ext cx="84479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</a:t>
            </a:r>
            <a:r>
              <a:rPr lang="en-US" altLang="zh-C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scientific goal(s) 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 defined, significant, and credible?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there a clear and credible </a:t>
            </a:r>
            <a:r>
              <a:rPr lang="en-US" altLang="zh-C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and R&amp;D plan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realize the scientific goal(s)?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has the program </a:t>
            </a:r>
            <a:r>
              <a:rPr lang="en-US" altLang="zh-C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performed 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 the last 5 years?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progress of </a:t>
            </a:r>
            <a:r>
              <a:rPr lang="en-US" altLang="zh-C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research, R&amp;D and personnel development 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going according to plan?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the </a:t>
            </a:r>
            <a:r>
              <a:rPr lang="en-US" altLang="zh-C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resources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e.g. funding and laboratories, adequate to support the R&amp;D?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851648" y="1083212"/>
            <a:ext cx="1674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C00000"/>
                </a:solidFill>
              </a:rPr>
              <a:t>8 divisions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080223" y="4387958"/>
            <a:ext cx="1815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C00000"/>
                </a:solidFill>
              </a:rPr>
              <a:t>10 programs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5412142" y="4686013"/>
            <a:ext cx="3604979" cy="224505"/>
          </a:xfrm>
          <a:custGeom>
            <a:avLst/>
            <a:gdLst>
              <a:gd name="T0" fmla="*/ 0 w 3093568"/>
              <a:gd name="T1" fmla="*/ 0 h 271442"/>
              <a:gd name="T2" fmla="*/ 12668 w 3093568"/>
              <a:gd name="T3" fmla="*/ 0 h 271442"/>
              <a:gd name="T4" fmla="*/ 12668 w 3093568"/>
              <a:gd name="T5" fmla="*/ 19986 h 271442"/>
              <a:gd name="T6" fmla="*/ 0 w 3093568"/>
              <a:gd name="T7" fmla="*/ 19986 h 271442"/>
              <a:gd name="T8" fmla="*/ 0 w 3093568"/>
              <a:gd name="T9" fmla="*/ 0 h 2714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93568"/>
              <a:gd name="T16" fmla="*/ 0 h 271442"/>
              <a:gd name="T17" fmla="*/ 3093568 w 3093568"/>
              <a:gd name="T18" fmla="*/ 271442 h 2714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93568" h="271442">
                <a:moveTo>
                  <a:pt x="0" y="0"/>
                </a:moveTo>
                <a:lnTo>
                  <a:pt x="3093568" y="0"/>
                </a:lnTo>
                <a:lnTo>
                  <a:pt x="3093568" y="271442"/>
                </a:lnTo>
                <a:cubicBezTo>
                  <a:pt x="1777407" y="81360"/>
                  <a:pt x="1788744" y="3494"/>
                  <a:pt x="0" y="271442"/>
                </a:cubicBezTo>
                <a:lnTo>
                  <a:pt x="0" y="0"/>
                </a:lnTo>
                <a:close/>
              </a:path>
            </a:pathLst>
          </a:custGeom>
          <a:solidFill>
            <a:srgbClr val="DDDDDD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2" name="矩形 46"/>
          <p:cNvSpPr>
            <a:spLocks noChangeArrowheads="1"/>
          </p:cNvSpPr>
          <p:nvPr/>
        </p:nvSpPr>
        <p:spPr bwMode="auto">
          <a:xfrm>
            <a:off x="5397805" y="4115418"/>
            <a:ext cx="3602822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altLang="zh-CN" dirty="0">
                <a:solidFill>
                  <a:srgbClr val="FFFFFF"/>
                </a:solidFill>
                <a:latin typeface="Arial Black" panose="020B0A04020102020204" pitchFamily="34" charset="0"/>
                <a:ea typeface="微软雅黑" panose="020B0503020204020204" pitchFamily="34" charset="-122"/>
                <a:cs typeface="Lao UI" panose="020B0502040204020203" pitchFamily="34" charset="0"/>
              </a:rPr>
              <a:t>Assessment of </a:t>
            </a:r>
          </a:p>
          <a:p>
            <a:pPr algn="ctr"/>
            <a:r>
              <a:rPr lang="en-US" altLang="zh-CN" dirty="0">
                <a:solidFill>
                  <a:srgbClr val="FFFFFF"/>
                </a:solidFill>
                <a:latin typeface="Arial Black" panose="020B0A04020102020204" pitchFamily="34" charset="0"/>
                <a:ea typeface="微软雅黑" panose="020B0503020204020204" pitchFamily="34" charset="-122"/>
                <a:cs typeface="Lao UI" panose="020B0502040204020203" pitchFamily="34" charset="0"/>
              </a:rPr>
              <a:t>the key research programs</a:t>
            </a:r>
            <a:endParaRPr lang="zh-CN" altLang="en-US" dirty="0">
              <a:solidFill>
                <a:srgbClr val="FFFFFF"/>
              </a:solidFill>
              <a:latin typeface="Arial Black" panose="020B0A04020102020204" pitchFamily="34" charset="0"/>
              <a:ea typeface="微软雅黑" panose="020B0503020204020204" pitchFamily="34" charset="-122"/>
              <a:cs typeface="Lao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01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Ranking and Comments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491047" y="1129471"/>
            <a:ext cx="8417645" cy="5191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60"/>
              </a:spcBef>
              <a:spcAft>
                <a:spcPts val="0"/>
              </a:spcAft>
            </a:pPr>
            <a:r>
              <a:rPr lang="en-US" altLang="zh-CN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Vrinda" panose="020B0502040204020203" pitchFamily="34" charset="0"/>
              </a:rPr>
              <a:t>Ranking </a:t>
            </a:r>
            <a:r>
              <a:rPr lang="en-US" altLang="zh-CN" b="1" dirty="0">
                <a:solidFill>
                  <a:srgbClr val="C00000"/>
                </a:solidFill>
                <a:latin typeface="Times New Roman" panose="02020603050405020304" pitchFamily="18" charset="0"/>
                <a:cs typeface="Vrinda" panose="020B0502040204020203" pitchFamily="34" charset="0"/>
              </a:rPr>
              <a:t>Standard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cs typeface="Vrinda" panose="020B0502040204020203" pitchFamily="34" charset="0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Vrinda" panose="020B0502040204020203" pitchFamily="34" charset="0"/>
              </a:rPr>
              <a:t>for institute/division’s mission/vision/plans/resources:</a:t>
            </a:r>
            <a:endParaRPr lang="zh-CN" altLang="zh-CN" sz="1400" kern="100" dirty="0">
              <a:latin typeface="Calibri" panose="020F0502020204030204" pitchFamily="34" charset="0"/>
              <a:cs typeface="Vrinda" panose="020B0502040204020203" pitchFamily="34" charset="0"/>
            </a:endParaRPr>
          </a:p>
          <a:p>
            <a:pPr algn="just">
              <a:spcBef>
                <a:spcPts val="360"/>
              </a:spcBef>
              <a:spcAft>
                <a:spcPts val="0"/>
              </a:spcAft>
            </a:pPr>
            <a:r>
              <a:rPr lang="en-US" altLang="zh-CN" b="1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A+: Outstanding. </a:t>
            </a:r>
            <a:r>
              <a:rPr lang="en-US" altLang="zh-CN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Best possible internationally. </a:t>
            </a:r>
            <a:endParaRPr lang="zh-CN" altLang="zh-CN" sz="1400" kern="100" dirty="0">
              <a:latin typeface="Calibri" panose="020F0502020204030204" pitchFamily="34" charset="0"/>
              <a:cs typeface="Vrinda" panose="020B0502040204020203" pitchFamily="34" charset="0"/>
            </a:endParaRPr>
          </a:p>
          <a:p>
            <a:pPr algn="just">
              <a:spcBef>
                <a:spcPts val="360"/>
              </a:spcBef>
              <a:spcAft>
                <a:spcPts val="0"/>
              </a:spcAft>
            </a:pPr>
            <a:r>
              <a:rPr lang="en-US" altLang="zh-CN" b="1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A: Excellent. </a:t>
            </a:r>
            <a:r>
              <a:rPr lang="en-US" altLang="zh-CN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Very good internationally.</a:t>
            </a:r>
            <a:endParaRPr lang="zh-CN" altLang="zh-CN" sz="1400" kern="100" dirty="0">
              <a:latin typeface="Calibri" panose="020F0502020204030204" pitchFamily="34" charset="0"/>
              <a:cs typeface="Vrinda" panose="020B0502040204020203" pitchFamily="34" charset="0"/>
            </a:endParaRPr>
          </a:p>
          <a:p>
            <a:pPr algn="just">
              <a:spcBef>
                <a:spcPts val="360"/>
              </a:spcBef>
              <a:spcAft>
                <a:spcPts val="0"/>
              </a:spcAft>
            </a:pPr>
            <a:r>
              <a:rPr lang="en-US" altLang="zh-CN" b="1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B: Good. </a:t>
            </a:r>
            <a:r>
              <a:rPr lang="en-US" altLang="zh-CN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International average.</a:t>
            </a:r>
            <a:endParaRPr lang="zh-CN" altLang="zh-CN" sz="1400" kern="100" dirty="0">
              <a:latin typeface="Calibri" panose="020F0502020204030204" pitchFamily="34" charset="0"/>
              <a:cs typeface="Vrinda" panose="020B0502040204020203" pitchFamily="34" charset="0"/>
            </a:endParaRPr>
          </a:p>
          <a:p>
            <a:pPr algn="just">
              <a:spcBef>
                <a:spcPts val="360"/>
              </a:spcBef>
              <a:spcAft>
                <a:spcPts val="0"/>
              </a:spcAft>
            </a:pPr>
            <a:r>
              <a:rPr lang="en-US" altLang="zh-CN" b="1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C: Fair. </a:t>
            </a:r>
            <a:r>
              <a:rPr lang="en-US" altLang="zh-CN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Below average internationally.</a:t>
            </a:r>
            <a:endParaRPr lang="zh-CN" altLang="zh-CN" sz="1400" kern="100" dirty="0">
              <a:latin typeface="Calibri" panose="020F0502020204030204" pitchFamily="34" charset="0"/>
              <a:cs typeface="Vrinda" panose="020B0502040204020203" pitchFamily="34" charset="0"/>
            </a:endParaRPr>
          </a:p>
          <a:p>
            <a:pPr algn="just">
              <a:spcBef>
                <a:spcPts val="360"/>
              </a:spcBef>
              <a:spcAft>
                <a:spcPts val="0"/>
              </a:spcAft>
            </a:pPr>
            <a:r>
              <a:rPr lang="en-US" altLang="zh-CN" b="1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D:</a:t>
            </a:r>
            <a:r>
              <a:rPr lang="en-US" altLang="zh-CN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 </a:t>
            </a:r>
            <a:r>
              <a:rPr lang="en-US" altLang="zh-CN" b="1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Poor.</a:t>
            </a:r>
            <a:r>
              <a:rPr lang="en-US" altLang="zh-CN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 Poor by international standard.</a:t>
            </a:r>
            <a:endParaRPr lang="zh-CN" altLang="zh-CN" sz="1400" kern="100" dirty="0">
              <a:latin typeface="Calibri" panose="020F0502020204030204" pitchFamily="34" charset="0"/>
              <a:cs typeface="Vrinda" panose="020B0502040204020203" pitchFamily="34" charset="0"/>
            </a:endParaRPr>
          </a:p>
          <a:p>
            <a:pPr algn="just">
              <a:spcBef>
                <a:spcPts val="360"/>
              </a:spcBef>
              <a:spcAft>
                <a:spcPts val="0"/>
              </a:spcAft>
            </a:pPr>
            <a:endParaRPr lang="en-US" altLang="zh-CN" b="1" dirty="0" smtClean="0">
              <a:solidFill>
                <a:srgbClr val="000000"/>
              </a:solidFill>
              <a:latin typeface="Times New Roman" panose="02020603050405020304" pitchFamily="18" charset="0"/>
              <a:cs typeface="Vrinda" panose="020B0502040204020203" pitchFamily="34" charset="0"/>
            </a:endParaRPr>
          </a:p>
          <a:p>
            <a:pPr algn="just">
              <a:spcBef>
                <a:spcPts val="360"/>
              </a:spcBef>
              <a:spcAft>
                <a:spcPts val="0"/>
              </a:spcAft>
            </a:pPr>
            <a:endParaRPr lang="en-US" altLang="zh-CN" b="1" dirty="0">
              <a:solidFill>
                <a:srgbClr val="000000"/>
              </a:solidFill>
              <a:latin typeface="Times New Roman" panose="02020603050405020304" pitchFamily="18" charset="0"/>
              <a:cs typeface="Vrinda" panose="020B0502040204020203" pitchFamily="34" charset="0"/>
            </a:endParaRPr>
          </a:p>
          <a:p>
            <a:pPr algn="just">
              <a:spcBef>
                <a:spcPts val="360"/>
              </a:spcBef>
              <a:spcAft>
                <a:spcPts val="0"/>
              </a:spcAft>
            </a:pPr>
            <a:r>
              <a:rPr lang="en-US" altLang="zh-CN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Vrinda" panose="020B0502040204020203" pitchFamily="34" charset="0"/>
              </a:rPr>
              <a:t>Ranking </a:t>
            </a:r>
            <a:r>
              <a:rPr lang="en-US" altLang="zh-CN" b="1" dirty="0">
                <a:solidFill>
                  <a:srgbClr val="C00000"/>
                </a:solidFill>
                <a:latin typeface="Times New Roman" panose="02020603050405020304" pitchFamily="18" charset="0"/>
                <a:cs typeface="Vrinda" panose="020B0502040204020203" pitchFamily="34" charset="0"/>
              </a:rPr>
              <a:t>Standard 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Vrinda" panose="020B0502040204020203" pitchFamily="34" charset="0"/>
              </a:rPr>
              <a:t>for research programs and performance:</a:t>
            </a:r>
            <a:endParaRPr lang="zh-CN" altLang="zh-CN" sz="1400" kern="100" dirty="0">
              <a:latin typeface="Calibri" panose="020F0502020204030204" pitchFamily="34" charset="0"/>
              <a:cs typeface="Vrinda" panose="020B0502040204020203" pitchFamily="34" charset="0"/>
            </a:endParaRPr>
          </a:p>
          <a:p>
            <a:pPr algn="just">
              <a:spcBef>
                <a:spcPts val="360"/>
              </a:spcBef>
              <a:spcAft>
                <a:spcPts val="0"/>
              </a:spcAft>
            </a:pPr>
            <a:r>
              <a:rPr lang="en-US" altLang="zh-CN" b="1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A+: Outstanding. </a:t>
            </a:r>
            <a:r>
              <a:rPr lang="en-US" altLang="zh-CN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International leadership in this area, with internationally recognized major breakthroughs or significant achievements.</a:t>
            </a:r>
            <a:endParaRPr lang="zh-CN" altLang="zh-CN" sz="1400" kern="100" dirty="0">
              <a:latin typeface="Calibri" panose="020F0502020204030204" pitchFamily="34" charset="0"/>
              <a:cs typeface="Vrinda" panose="020B0502040204020203" pitchFamily="34" charset="0"/>
            </a:endParaRPr>
          </a:p>
          <a:p>
            <a:pPr algn="just">
              <a:spcBef>
                <a:spcPts val="360"/>
              </a:spcBef>
              <a:spcAft>
                <a:spcPts val="0"/>
              </a:spcAft>
            </a:pPr>
            <a:r>
              <a:rPr lang="en-US" altLang="zh-CN" b="1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A: Excellent. </a:t>
            </a:r>
            <a:r>
              <a:rPr lang="en-US" altLang="zh-CN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International first-tier, possessing first-class academic standards and research quality; highly recognized by international peers.</a:t>
            </a:r>
            <a:endParaRPr lang="zh-CN" altLang="zh-CN" sz="1400" kern="100" dirty="0">
              <a:latin typeface="Calibri" panose="020F0502020204030204" pitchFamily="34" charset="0"/>
              <a:cs typeface="Vrinda" panose="020B0502040204020203" pitchFamily="34" charset="0"/>
            </a:endParaRPr>
          </a:p>
          <a:p>
            <a:pPr algn="just">
              <a:spcBef>
                <a:spcPts val="360"/>
              </a:spcBef>
              <a:spcAft>
                <a:spcPts val="0"/>
              </a:spcAft>
            </a:pPr>
            <a:r>
              <a:rPr lang="en-US" altLang="zh-CN" b="1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B: Good. </a:t>
            </a:r>
            <a:r>
              <a:rPr lang="en-US" altLang="zh-CN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International average, recognized but not in the international first-tier.</a:t>
            </a:r>
            <a:endParaRPr lang="zh-CN" altLang="zh-CN" sz="1400" kern="100" dirty="0">
              <a:latin typeface="Calibri" panose="020F0502020204030204" pitchFamily="34" charset="0"/>
              <a:cs typeface="Vrinda" panose="020B0502040204020203" pitchFamily="34" charset="0"/>
            </a:endParaRPr>
          </a:p>
          <a:p>
            <a:pPr algn="just">
              <a:spcBef>
                <a:spcPts val="360"/>
              </a:spcBef>
              <a:spcAft>
                <a:spcPts val="0"/>
              </a:spcAft>
            </a:pPr>
            <a:r>
              <a:rPr lang="en-US" altLang="zh-CN" b="1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C: Fair. </a:t>
            </a:r>
            <a:r>
              <a:rPr lang="en-US" altLang="zh-CN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Below average internationally.</a:t>
            </a:r>
            <a:endParaRPr lang="zh-CN" altLang="zh-CN" sz="1400" kern="100" dirty="0">
              <a:latin typeface="Calibri" panose="020F0502020204030204" pitchFamily="34" charset="0"/>
              <a:cs typeface="Vrinda" panose="020B0502040204020203" pitchFamily="34" charset="0"/>
            </a:endParaRPr>
          </a:p>
          <a:p>
            <a:pPr algn="just">
              <a:spcBef>
                <a:spcPts val="360"/>
              </a:spcBef>
              <a:spcAft>
                <a:spcPts val="0"/>
              </a:spcAft>
            </a:pPr>
            <a:r>
              <a:rPr lang="en-US" altLang="zh-CN" b="1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D:</a:t>
            </a:r>
            <a:r>
              <a:rPr lang="en-US" altLang="zh-CN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 </a:t>
            </a:r>
            <a:r>
              <a:rPr lang="en-US" altLang="zh-CN" b="1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Poor.</a:t>
            </a:r>
            <a:r>
              <a:rPr lang="en-US" altLang="zh-CN" kern="0" dirty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 Has little international impact</a:t>
            </a:r>
            <a:r>
              <a:rPr lang="en-US" altLang="zh-CN" kern="0" dirty="0" smtClean="0">
                <a:latin typeface="Times New Roman" panose="02020603050405020304" pitchFamily="18" charset="0"/>
                <a:ea typeface="Arial Unicode MS" panose="020B0604020202020204" pitchFamily="34" charset="-122"/>
                <a:cs typeface="Vrinda" panose="020B0502040204020203" pitchFamily="34" charset="0"/>
              </a:rPr>
              <a:t>.</a:t>
            </a:r>
            <a:r>
              <a:rPr lang="en-US" altLang="zh-CN" kern="0" dirty="0">
                <a:latin typeface="Times New Roman" panose="02020603050405020304" pitchFamily="18" charset="0"/>
                <a:cs typeface="Vrinda" panose="020B0502040204020203" pitchFamily="34" charset="0"/>
              </a:rPr>
              <a:t> </a:t>
            </a:r>
            <a:endParaRPr lang="zh-CN" altLang="zh-CN" sz="1400" kern="100" dirty="0">
              <a:latin typeface="Calibri" panose="020F0502020204030204" pitchFamily="34" charset="0"/>
              <a:cs typeface="Vrind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32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Agenda</a:t>
            </a:r>
            <a:endParaRPr lang="zh-CN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16492"/>
              </p:ext>
            </p:extLst>
          </p:nvPr>
        </p:nvGraphicFramePr>
        <p:xfrm>
          <a:off x="302828" y="1569120"/>
          <a:ext cx="8429048" cy="360908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35065"/>
                <a:gridCol w="1841679"/>
                <a:gridCol w="2026048"/>
                <a:gridCol w="2726256"/>
              </a:tblGrid>
              <a:tr h="671289">
                <a:tc>
                  <a:txBody>
                    <a:bodyPr/>
                    <a:lstStyle/>
                    <a:p>
                      <a:pPr algn="ctr" fontAlgn="b"/>
                      <a:endParaRPr lang="zh-CN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Jun.13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Jun.14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Jun.15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6712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1st AM session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Presentation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Presentation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Discussion w/ staff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712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2nd AM session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Presentation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Presentation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Discussion w/ staff/student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712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1st PM session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Presentation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Presentation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Committee meeting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712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2nd PM session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IHEP Tour (physics)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IHEP Tour </a:t>
                      </a:r>
                      <a:r>
                        <a:rPr lang="en-US" sz="2000" u="none" strike="noStrike">
                          <a:effectLst/>
                        </a:rPr>
                        <a:t>(</a:t>
                      </a:r>
                      <a:r>
                        <a:rPr lang="en-US" sz="2000" u="none" strike="noStrike" smtClean="0">
                          <a:effectLst/>
                        </a:rPr>
                        <a:t>accelerator &amp; BSRF)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Committee </a:t>
                      </a:r>
                      <a:r>
                        <a:rPr lang="en-US" altLang="zh-CN" sz="2000" u="none" strike="noStrike" dirty="0" smtClean="0">
                          <a:effectLst/>
                        </a:rPr>
                        <a:t>report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25230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560</Words>
  <Application>Microsoft Office PowerPoint</Application>
  <PresentationFormat>全屏显示(4:3)</PresentationFormat>
  <Paragraphs>100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 Unicode MS</vt:lpstr>
      <vt:lpstr>黑体</vt:lpstr>
      <vt:lpstr>宋体</vt:lpstr>
      <vt:lpstr>微软雅黑</vt:lpstr>
      <vt:lpstr>Arial</vt:lpstr>
      <vt:lpstr>Arial Black</vt:lpstr>
      <vt:lpstr>Calibri</vt:lpstr>
      <vt:lpstr>Lao UI</vt:lpstr>
      <vt:lpstr>Times New Roman</vt:lpstr>
      <vt:lpstr>Vrinda</vt:lpstr>
      <vt:lpstr>Wingdings</vt:lpstr>
      <vt:lpstr>2_Office 主题</vt:lpstr>
      <vt:lpstr>PowerPoint 演示文稿</vt:lpstr>
      <vt:lpstr>Purpose of the Assessment</vt:lpstr>
      <vt:lpstr>Members of the International Review Committee</vt:lpstr>
      <vt:lpstr>Charge of this assessment </vt:lpstr>
      <vt:lpstr>Ranking and Comments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Purpose</dc:title>
  <dc:creator>王晨芳</dc:creator>
  <cp:lastModifiedBy>A415</cp:lastModifiedBy>
  <cp:revision>14</cp:revision>
  <dcterms:created xsi:type="dcterms:W3CDTF">2018-06-12T01:53:40Z</dcterms:created>
  <dcterms:modified xsi:type="dcterms:W3CDTF">2018-06-12T23:33:44Z</dcterms:modified>
</cp:coreProperties>
</file>