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2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31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15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16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02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62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39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00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27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59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2D7-95DE-4B2E-A504-49083FC9CF77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57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2B2D7-95DE-4B2E-A504-49083FC9CF77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C3D8-1BA1-4FF3-B3D9-9D34BD8D9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85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275464"/>
          </a:xfrm>
        </p:spPr>
        <p:txBody>
          <a:bodyPr>
            <a:normAutofit/>
          </a:bodyPr>
          <a:lstStyle/>
          <a:p>
            <a:r>
              <a:rPr lang="en-US" altLang="zh-CN" sz="4000" dirty="0" err="1"/>
              <a:t>B</a:t>
            </a:r>
            <a:r>
              <a:rPr lang="en-US" altLang="zh-CN" sz="4000" dirty="0" err="1" smtClean="0"/>
              <a:t>esvis</a:t>
            </a:r>
            <a:r>
              <a:rPr lang="zh-CN" altLang="en-US" sz="4000" dirty="0" smtClean="0"/>
              <a:t>视图变换简介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083626"/>
            <a:ext cx="6858000" cy="1174173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龙沛洵</a:t>
            </a:r>
            <a:endParaRPr lang="en-US" altLang="zh-CN" sz="2000" dirty="0" smtClean="0"/>
          </a:p>
          <a:p>
            <a:r>
              <a:rPr lang="en-US" altLang="zh-CN" sz="2000" dirty="0" smtClean="0"/>
              <a:t>2017.11.16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273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复合变换举例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1700" dirty="0" smtClean="0"/>
                  <a:t>相对于参考点</a:t>
                </a:r>
                <a14:m>
                  <m:oMath xmlns:m="http://schemas.openxmlformats.org/officeDocument/2006/math">
                    <m:r>
                      <a:rPr lang="en-US" altLang="zh-CN" sz="1700" b="0" i="1" smtClean="0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altLang="zh-CN" sz="1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1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7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zh-CN" sz="17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sz="1700" dirty="0" smtClean="0"/>
                  <a:t>的缩放变换</a:t>
                </a:r>
                <a:endParaRPr lang="en-US" altLang="zh-CN" sz="1700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7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CN" sz="17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7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7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7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 0 </m:t>
                                      </m:r>
                                    </m:e>
                                    <m:e>
                                      <m:r>
                                        <a:rPr lang="en-US" altLang="zh-CN" sz="1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7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60" t="6970" r="27979" b="5757"/>
          <a:stretch/>
        </p:blipFill>
        <p:spPr>
          <a:xfrm rot="16200000">
            <a:off x="3387435" y="1999818"/>
            <a:ext cx="2369129" cy="59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中的平行视图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741284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变换矩阵</a:t>
                </a:r>
                <a:endParaRPr lang="en-US" altLang="zh-CN" dirty="0" smtClean="0"/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box>
                                        <m:box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box>
                                        <m:box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box>
                                        <m:box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box>
                                        <m:box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box>
                                    </m:e>
                                  </m:mr>
                                  <m:mr>
                                    <m:e>
                                      <m:box>
                                        <m:box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box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 marL="342900" lvl="1" indent="0">
                  <a:buNone/>
                </a:pPr>
                <a:r>
                  <a:rPr lang="zh-CN" altLang="en-US" dirty="0" smtClean="0"/>
                  <a:t>其中</a:t>
                </a:r>
                <a:endParaRPr lang="en-US" altLang="zh-CN" dirty="0" smtClean="0"/>
              </a:p>
              <a:p>
                <a:pPr marL="342900" lvl="1" indent="0">
                  <a:buNone/>
                </a:pPr>
                <a:endParaRPr lang="en-US" altLang="zh-CN" dirty="0"/>
              </a:p>
              <a:p>
                <a:pPr marL="342900" lvl="1" indent="0">
                  <a:buNone/>
                </a:pPr>
                <a:endParaRPr lang="en-US" altLang="zh-CN" dirty="0" smtClean="0"/>
              </a:p>
              <a:p>
                <a:pPr marL="342900" lvl="1" indent="0">
                  <a:buNone/>
                </a:pPr>
                <a:endParaRPr lang="en-US" altLang="zh-CN" dirty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dirty="0" smtClean="0"/>
                  <a:t>是描述视线方向的两个角度参数，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 smtClean="0"/>
                  <a:t>为视线与</a:t>
                </a:r>
                <a:r>
                  <a:rPr lang="en-US" altLang="zh-CN" dirty="0" smtClean="0"/>
                  <a:t>z</a:t>
                </a:r>
                <a:r>
                  <a:rPr lang="zh-CN" altLang="en-US" dirty="0" smtClean="0"/>
                  <a:t>轴的夹角（纬度），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dirty="0" smtClean="0"/>
                  <a:t>为视线在</a:t>
                </a:r>
                <a:r>
                  <a:rPr lang="en-US" altLang="zh-CN" dirty="0" smtClean="0"/>
                  <a:t>Oxy</a:t>
                </a:r>
                <a:r>
                  <a:rPr lang="zh-CN" altLang="en-US" dirty="0" smtClean="0"/>
                  <a:t>平面上的投影与</a:t>
                </a:r>
                <a:r>
                  <a:rPr lang="en-US" altLang="zh-CN" dirty="0" smtClean="0"/>
                  <a:t>x</a:t>
                </a:r>
                <a:r>
                  <a:rPr lang="zh-CN" altLang="en-US" dirty="0" smtClean="0"/>
                  <a:t>轴的夹角（经度）</a:t>
                </a:r>
                <a:r>
                  <a:rPr lang="en-US" altLang="zh-CN" dirty="0" smtClean="0"/>
                  <a:t>.</a:t>
                </a:r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dirty="0" smtClean="0"/>
                  <a:t>为描述“头顶”所在方向的角度参数</a:t>
                </a:r>
                <a:r>
                  <a:rPr lang="en-US" altLang="zh-CN" dirty="0" smtClean="0"/>
                  <a:t>.</a:t>
                </a:r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CN" altLang="en-US" dirty="0" smtClean="0"/>
                  <a:t>为输入的缩放因子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CN" altLang="en-US" dirty="0" smtClean="0"/>
                  <a:t>为输入的图形中心坐标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741284"/>
              </a:xfrm>
              <a:blipFill rotWithShape="0">
                <a:blip r:embed="rId2"/>
                <a:stretch>
                  <a:fillRect l="-773" t="-19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70163" y="3673599"/>
                <a:ext cx="9559636" cy="679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1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3" y="3673599"/>
                <a:ext cx="9559636" cy="6792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84" y="4848076"/>
            <a:ext cx="2067213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中的平行视图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矩阵</a:t>
            </a:r>
            <a:r>
              <a:rPr lang="en-US" altLang="zh-CN" b="1" i="1" dirty="0" smtClean="0"/>
              <a:t>R</a:t>
            </a:r>
            <a:r>
              <a:rPr lang="zh-CN" altLang="en-US" dirty="0" smtClean="0"/>
              <a:t>的分解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矩阵</a:t>
            </a:r>
            <a:r>
              <a:rPr lang="en-US" altLang="zh-CN" b="1" i="1" dirty="0" smtClean="0"/>
              <a:t>R</a:t>
            </a:r>
            <a:r>
              <a:rPr lang="zh-CN" altLang="en-US" dirty="0" smtClean="0"/>
              <a:t>的变换效果：将视线方向旋转到与</a:t>
            </a:r>
            <a:r>
              <a:rPr lang="en-US" altLang="zh-CN" dirty="0" smtClean="0"/>
              <a:t>z</a:t>
            </a:r>
            <a:r>
              <a:rPr lang="zh-CN" altLang="en-US" dirty="0" smtClean="0"/>
              <a:t>轴重合</a:t>
            </a:r>
            <a:endParaRPr lang="en-US" altLang="zh-CN" dirty="0" smtClean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28650" y="2316463"/>
                <a:ext cx="8510154" cy="873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°+</m:t>
                                        </m:r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316463"/>
                <a:ext cx="8510154" cy="8737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770851" y="3171273"/>
                <a:ext cx="27276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 smtClean="0">
                    <a:solidFill>
                      <a:srgbClr val="7030A0"/>
                    </a:solidFill>
                  </a:rPr>
                  <a:t>绕</a:t>
                </a:r>
                <a:r>
                  <a:rPr lang="en-US" altLang="zh-CN" sz="1600" dirty="0" smtClean="0">
                    <a:solidFill>
                      <a:srgbClr val="7030A0"/>
                    </a:solidFill>
                  </a:rPr>
                  <a:t>z</a:t>
                </a:r>
                <a:r>
                  <a:rPr lang="zh-CN" altLang="en-US" sz="1600" dirty="0" smtClean="0">
                    <a:solidFill>
                      <a:srgbClr val="7030A0"/>
                    </a:solidFill>
                  </a:rPr>
                  <a:t>轴顺时针旋转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altLang="zh-CN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°+</m:t>
                    </m:r>
                    <m:r>
                      <a:rPr lang="zh-CN" altLang="en-US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zh-CN" alt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851" y="3171273"/>
                <a:ext cx="2727614" cy="338554"/>
              </a:xfrm>
              <a:prstGeom prst="rect">
                <a:avLst/>
              </a:prstGeom>
              <a:blipFill rotWithShape="0">
                <a:blip r:embed="rId3"/>
                <a:stretch>
                  <a:fillRect t="-8929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948421" y="3171275"/>
                <a:ext cx="27276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 smtClean="0">
                    <a:solidFill>
                      <a:srgbClr val="00B050"/>
                    </a:solidFill>
                  </a:rPr>
                  <a:t>绕</a:t>
                </a:r>
                <a:r>
                  <a:rPr lang="en-US" altLang="zh-CN" sz="1600" dirty="0" smtClean="0">
                    <a:solidFill>
                      <a:srgbClr val="00B050"/>
                    </a:solidFill>
                  </a:rPr>
                  <a:t>x</a:t>
                </a:r>
                <a:r>
                  <a:rPr lang="zh-CN" altLang="en-US" sz="1600" dirty="0" smtClean="0">
                    <a:solidFill>
                      <a:srgbClr val="00B050"/>
                    </a:solidFill>
                  </a:rPr>
                  <a:t>轴顺时针旋转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zh-CN" alt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421" y="3171275"/>
                <a:ext cx="2727614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8929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013114" y="3171272"/>
                <a:ext cx="27276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 smtClean="0">
                    <a:solidFill>
                      <a:srgbClr val="7030A0"/>
                    </a:solidFill>
                  </a:rPr>
                  <a:t>绕</a:t>
                </a:r>
                <a:r>
                  <a:rPr lang="en-US" altLang="zh-CN" sz="1600" dirty="0" smtClean="0">
                    <a:solidFill>
                      <a:srgbClr val="7030A0"/>
                    </a:solidFill>
                  </a:rPr>
                  <a:t>z</a:t>
                </a:r>
                <a:r>
                  <a:rPr lang="zh-CN" altLang="en-US" sz="1600" dirty="0" smtClean="0">
                    <a:solidFill>
                      <a:srgbClr val="7030A0"/>
                    </a:solidFill>
                  </a:rPr>
                  <a:t>轴顺时针旋转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zh-CN" alt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14" y="3171272"/>
                <a:ext cx="2727614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8929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2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中的平行视图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平行视图的生成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矩阵</a:t>
                </a:r>
                <a:r>
                  <a:rPr lang="en-US" altLang="zh-CN" b="1" i="1" dirty="0" smtClean="0"/>
                  <a:t>T</a:t>
                </a:r>
                <a:r>
                  <a:rPr lang="zh-CN" altLang="en-US" dirty="0"/>
                  <a:t>的变换效果</a:t>
                </a:r>
                <a:r>
                  <a:rPr lang="zh-CN" altLang="en-US" dirty="0" smtClean="0"/>
                  <a:t>：先将图形的</a:t>
                </a:r>
                <a:r>
                  <a:rPr lang="zh-CN" altLang="en-US" dirty="0"/>
                  <a:t>中心移到原点，</a:t>
                </a:r>
                <a:r>
                  <a:rPr lang="zh-CN" altLang="en-US" dirty="0" smtClean="0"/>
                  <a:t>然后图形的尺度</a:t>
                </a:r>
                <a:r>
                  <a:rPr lang="zh-CN" altLang="en-US" dirty="0"/>
                  <a:t>分别缩小为原来的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 smtClean="0"/>
                  <a:t>，最后绕原点旋转，使得视线方向与</a:t>
                </a:r>
                <a:r>
                  <a:rPr lang="en-US" altLang="zh-CN" dirty="0" smtClean="0"/>
                  <a:t>z</a:t>
                </a:r>
                <a:r>
                  <a:rPr lang="zh-CN" altLang="en-US" dirty="0" smtClean="0"/>
                  <a:t>轴重合</a:t>
                </a:r>
                <a:r>
                  <a:rPr lang="en-US" altLang="zh-CN" dirty="0"/>
                  <a:t>.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变换完成后，直接取变换后的图形在</a:t>
                </a:r>
                <a:r>
                  <a:rPr lang="en-US" altLang="zh-CN" dirty="0" smtClean="0"/>
                  <a:t>Oxy</a:t>
                </a:r>
                <a:r>
                  <a:rPr lang="zh-CN" altLang="en-US" dirty="0" smtClean="0"/>
                  <a:t>平面上的投影，即忽略</a:t>
                </a:r>
                <a:r>
                  <a:rPr lang="en-US" altLang="zh-CN" dirty="0" smtClean="0"/>
                  <a:t>z</a:t>
                </a:r>
                <a:r>
                  <a:rPr lang="zh-CN" altLang="en-US" dirty="0" smtClean="0"/>
                  <a:t>坐标，即得平行投影视图</a:t>
                </a:r>
                <a:r>
                  <a:rPr lang="en-US" altLang="zh-CN" dirty="0" smtClean="0"/>
                  <a:t>.</a:t>
                </a:r>
              </a:p>
              <a:p>
                <a:endParaRPr lang="en-US" altLang="zh-CN" dirty="0" smtClean="0"/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2101" r="-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93" y="3894615"/>
            <a:ext cx="4759940" cy="2282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572000" y="827866"/>
                <a:ext cx="3624647" cy="1189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box>
                                        <m:box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box>
                                        <m:box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box>
                                        <m:box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box>
                                        <m:box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box>
                                    </m:e>
                                  </m:mr>
                                  <m:mr>
                                    <m:e>
                                      <m:box>
                                        <m:box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box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827866"/>
                <a:ext cx="3624647" cy="11898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中的鱼眼视图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鱼眼视图的生成</a:t>
            </a:r>
            <a:endParaRPr lang="en-US" altLang="zh-CN" dirty="0" smtClean="0"/>
          </a:p>
          <a:p>
            <a:pPr marL="342900" lvl="1" indent="0">
              <a:buNone/>
            </a:pPr>
            <a:r>
              <a:rPr lang="zh-CN" altLang="en-US" dirty="0" smtClean="0"/>
              <a:t>在平行视图的基础上，拉伸靠近视图中央的点，压缩视图外围的点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77" y="3402176"/>
            <a:ext cx="4830523" cy="23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中的鱼眼视图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Besvis</a:t>
                </a:r>
                <a:r>
                  <a:rPr lang="zh-CN" altLang="en-US" dirty="0" smtClean="0"/>
                  <a:t>中生成鱼眼视图所使用的公式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设在生成的平行视图中点的坐标为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en-US" altLang="zh-CN" dirty="0" smtClean="0"/>
                  <a:t>XY</a:t>
                </a:r>
                <a:r>
                  <a:rPr lang="zh-CN" altLang="en-US" dirty="0" smtClean="0"/>
                  <a:t>视图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en-US" altLang="zh-CN" dirty="0" smtClean="0"/>
                  <a:t>ZR</a:t>
                </a:r>
                <a:r>
                  <a:rPr lang="zh-CN" altLang="en-US" dirty="0" smtClean="0"/>
                  <a:t>视图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3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参考文献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孙家广</a:t>
            </a:r>
            <a:r>
              <a:rPr lang="en-US" altLang="zh-CN" dirty="0"/>
              <a:t>,</a:t>
            </a:r>
            <a:r>
              <a:rPr lang="zh-CN" altLang="zh-CN" dirty="0"/>
              <a:t>胡事民</a:t>
            </a:r>
            <a:r>
              <a:rPr lang="en-US" altLang="zh-CN" dirty="0"/>
              <a:t>. </a:t>
            </a:r>
            <a:r>
              <a:rPr lang="zh-CN" altLang="zh-CN" dirty="0"/>
              <a:t>计算机图形学基础</a:t>
            </a:r>
            <a:r>
              <a:rPr lang="zh-CN" altLang="zh-CN" dirty="0" smtClean="0"/>
              <a:t>教程</a:t>
            </a:r>
            <a:r>
              <a:rPr lang="en-US" altLang="zh-CN" dirty="0" smtClean="0"/>
              <a:t>[</a:t>
            </a:r>
            <a:r>
              <a:rPr lang="en-US" altLang="zh-CN" dirty="0"/>
              <a:t>M]. </a:t>
            </a:r>
            <a:r>
              <a:rPr lang="zh-CN" altLang="zh-CN" dirty="0"/>
              <a:t>第</a:t>
            </a:r>
            <a:r>
              <a:rPr lang="en-US" altLang="zh-CN" dirty="0"/>
              <a:t>2</a:t>
            </a:r>
            <a:r>
              <a:rPr lang="zh-CN" altLang="zh-CN" dirty="0"/>
              <a:t>版</a:t>
            </a:r>
            <a:r>
              <a:rPr lang="en-US" altLang="zh-CN" dirty="0"/>
              <a:t>. </a:t>
            </a:r>
            <a:r>
              <a:rPr lang="zh-CN" altLang="zh-CN" dirty="0"/>
              <a:t>北京</a:t>
            </a:r>
            <a:r>
              <a:rPr lang="en-US" altLang="zh-CN" dirty="0"/>
              <a:t>: </a:t>
            </a:r>
            <a:r>
              <a:rPr lang="zh-CN" altLang="zh-CN" dirty="0"/>
              <a:t>清华大学出版社</a:t>
            </a:r>
            <a:r>
              <a:rPr lang="en-US" altLang="zh-CN" dirty="0"/>
              <a:t>, 2009.</a:t>
            </a:r>
            <a:endParaRPr lang="zh-CN" altLang="zh-CN" dirty="0"/>
          </a:p>
          <a:p>
            <a:r>
              <a:rPr lang="zh-CN" altLang="en-US" dirty="0" smtClean="0"/>
              <a:t>丘维声</a:t>
            </a:r>
            <a:r>
              <a:rPr lang="en-US" altLang="zh-CN" dirty="0" smtClean="0"/>
              <a:t>. </a:t>
            </a:r>
            <a:r>
              <a:rPr lang="zh-CN" altLang="en-US" dirty="0" smtClean="0"/>
              <a:t>解析几何</a:t>
            </a:r>
            <a:r>
              <a:rPr lang="en-US" altLang="zh-CN" dirty="0" smtClean="0"/>
              <a:t>[M]. </a:t>
            </a:r>
            <a:r>
              <a:rPr lang="zh-CN" altLang="en-US" dirty="0" smtClean="0"/>
              <a:t>第三版</a:t>
            </a:r>
            <a:r>
              <a:rPr lang="en-US" altLang="zh-CN" dirty="0" smtClean="0"/>
              <a:t>. </a:t>
            </a:r>
            <a:r>
              <a:rPr lang="zh-CN" altLang="en-US" dirty="0" smtClean="0"/>
              <a:t>北京</a:t>
            </a:r>
            <a:r>
              <a:rPr lang="en-US" altLang="zh-CN" dirty="0" smtClean="0"/>
              <a:t>: </a:t>
            </a:r>
            <a:r>
              <a:rPr lang="zh-CN" altLang="en-US" dirty="0" smtClean="0"/>
              <a:t>北京大学出版社</a:t>
            </a:r>
            <a:r>
              <a:rPr lang="en-US" altLang="zh-CN" dirty="0" smtClean="0"/>
              <a:t>, 2015.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15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几何的表示</a:t>
            </a:r>
            <a:endParaRPr lang="en-US" altLang="zh-CN" dirty="0" smtClean="0"/>
          </a:p>
          <a:p>
            <a:r>
              <a:rPr lang="zh-CN" altLang="en-US" dirty="0" smtClean="0"/>
              <a:t>基本几何变换</a:t>
            </a:r>
            <a:endParaRPr lang="en-US" altLang="zh-CN" dirty="0" smtClean="0"/>
          </a:p>
          <a:p>
            <a:r>
              <a:rPr lang="zh-CN" altLang="en-US" dirty="0" smtClean="0"/>
              <a:t>齐次坐标</a:t>
            </a:r>
            <a:endParaRPr lang="en-US" altLang="zh-CN" dirty="0" smtClean="0"/>
          </a:p>
          <a:p>
            <a:r>
              <a:rPr lang="zh-CN" altLang="en-US" dirty="0" smtClean="0"/>
              <a:t>齐次坐标中的几何变换</a:t>
            </a:r>
            <a:endParaRPr lang="en-US" altLang="zh-CN" dirty="0" smtClean="0"/>
          </a:p>
          <a:p>
            <a:r>
              <a:rPr lang="zh-CN" altLang="en-US" dirty="0" smtClean="0"/>
              <a:t>复合变换举例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中的平行视图</a:t>
            </a:r>
            <a:r>
              <a:rPr lang="en-US" altLang="zh-CN" dirty="0" smtClean="0"/>
              <a:t>(Parallel View)</a:t>
            </a:r>
          </a:p>
          <a:p>
            <a:r>
              <a:rPr lang="en-US" altLang="zh-CN" dirty="0" err="1" smtClean="0"/>
              <a:t>Besvis</a:t>
            </a:r>
            <a:r>
              <a:rPr lang="zh-CN" altLang="en-US" dirty="0" smtClean="0"/>
              <a:t>中的鱼眼视图</a:t>
            </a:r>
            <a:r>
              <a:rPr lang="en-US" altLang="zh-CN" dirty="0" smtClean="0"/>
              <a:t>(Fisheye View)</a:t>
            </a:r>
          </a:p>
        </p:txBody>
      </p:sp>
    </p:spTree>
    <p:extLst>
      <p:ext uri="{BB962C8B-B14F-4D97-AF65-F5344CB8AC3E}">
        <p14:creationId xmlns:p14="http://schemas.microsoft.com/office/powerpoint/2010/main" val="26214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几何的表示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 smtClean="0"/>
                  <a:t>直角坐标系、向量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空间中的点可用三维列向量表示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，称为该点的坐标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左手系和右手系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空间中的平面：三元一次方程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空间中的直线：直线上一点</a:t>
                </a:r>
                <a:r>
                  <a:rPr lang="en-US" altLang="zh-CN" dirty="0" smtClean="0"/>
                  <a:t>+</a:t>
                </a:r>
                <a:r>
                  <a:rPr lang="zh-CN" altLang="en-US" dirty="0" smtClean="0"/>
                  <a:t>方向向量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几何变换：将空间中的点</a:t>
                </a:r>
                <a:r>
                  <a:rPr lang="en-US" altLang="zh-CN" dirty="0" smtClean="0"/>
                  <a:t>x</a:t>
                </a:r>
                <a:r>
                  <a:rPr lang="zh-CN" altLang="en-US" dirty="0" smtClean="0"/>
                  <a:t>映射为其他点</a:t>
                </a:r>
                <a:r>
                  <a:rPr lang="en-US" altLang="zh-CN" dirty="0" smtClean="0"/>
                  <a:t>x’</a:t>
                </a:r>
                <a:r>
                  <a:rPr lang="zh-CN" altLang="en-US" dirty="0" smtClean="0"/>
                  <a:t>的函数</a:t>
                </a: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7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14091" r="23544" b="5758"/>
          <a:stretch/>
        </p:blipFill>
        <p:spPr>
          <a:xfrm rot="16200000">
            <a:off x="6172231" y="2099731"/>
            <a:ext cx="1610531" cy="30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基本几何变换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5668241" cy="435133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平移</a:t>
                </a:r>
                <a:endParaRPr lang="en-US" altLang="zh-CN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缩放</a:t>
                </a:r>
                <a:r>
                  <a:rPr lang="zh-CN" altLang="en-US" dirty="0"/>
                  <a:t>（</a:t>
                </a:r>
                <a:r>
                  <a:rPr lang="zh-CN" altLang="en-US" dirty="0" smtClean="0"/>
                  <a:t>相对于原点</a:t>
                </a:r>
                <a:r>
                  <a:rPr lang="zh-CN" altLang="en-US" dirty="0"/>
                  <a:t>）</a:t>
                </a:r>
                <a:endParaRPr lang="en-US" altLang="zh-CN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错切</a:t>
                </a:r>
                <a:endParaRPr lang="en-US" altLang="zh-CN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5668241" cy="4351338"/>
              </a:xfrm>
              <a:blipFill rotWithShape="0">
                <a:blip r:embed="rId2"/>
                <a:stretch>
                  <a:fillRect l="-1075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7"/>
          <a:stretch/>
        </p:blipFill>
        <p:spPr>
          <a:xfrm>
            <a:off x="5457803" y="4870028"/>
            <a:ext cx="3452399" cy="1306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30455" r="12020" b="16817"/>
          <a:stretch/>
        </p:blipFill>
        <p:spPr>
          <a:xfrm rot="16200000">
            <a:off x="6291429" y="1075714"/>
            <a:ext cx="1785144" cy="17352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85" t="31515" r="27979" b="26970"/>
          <a:stretch/>
        </p:blipFill>
        <p:spPr>
          <a:xfrm rot="16200000">
            <a:off x="6472642" y="2586206"/>
            <a:ext cx="1422719" cy="234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基本几何变换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 smtClean="0"/>
                  <a:t>在右手坐标系中，逆时针旋转角度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/>
                  <a:t>，这里的逆时针</a:t>
                </a:r>
                <a:r>
                  <a:rPr lang="zh-CN" altLang="en-US" dirty="0" smtClean="0"/>
                  <a:t>是以绕</a:t>
                </a:r>
                <a:r>
                  <a:rPr lang="zh-CN" altLang="en-US" dirty="0"/>
                  <a:t>转坐标轴的</a:t>
                </a:r>
                <a:r>
                  <a:rPr lang="zh-CN" altLang="en-US" dirty="0" smtClean="0"/>
                  <a:t>正向朝原点观察的</a:t>
                </a:r>
                <a:r>
                  <a:rPr lang="en-US" altLang="zh-CN" dirty="0" smtClean="0"/>
                  <a:t>.</a:t>
                </a:r>
              </a:p>
              <a:p>
                <a:r>
                  <a:rPr lang="zh-CN" altLang="en-US" dirty="0" smtClean="0"/>
                  <a:t>绕</a:t>
                </a:r>
                <a:r>
                  <a:rPr lang="en-US" altLang="zh-CN" dirty="0" smtClean="0"/>
                  <a:t>x</a:t>
                </a:r>
                <a:r>
                  <a:rPr lang="zh-CN" altLang="en-US" dirty="0" smtClean="0"/>
                  <a:t>轴旋转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r>
                  <a:rPr lang="zh-CN" altLang="en-US" dirty="0" smtClean="0"/>
                  <a:t>绕</a:t>
                </a:r>
                <a:r>
                  <a:rPr lang="en-US" altLang="zh-CN" dirty="0" smtClean="0"/>
                  <a:t>y</a:t>
                </a:r>
                <a:r>
                  <a:rPr lang="zh-CN" altLang="en-US" dirty="0" smtClean="0"/>
                  <a:t>轴旋转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r>
                  <a:rPr lang="zh-CN" altLang="en-US" dirty="0" smtClean="0"/>
                  <a:t>绕</a:t>
                </a:r>
                <a:r>
                  <a:rPr lang="en-US" altLang="zh-CN" dirty="0" smtClean="0"/>
                  <a:t>z</a:t>
                </a:r>
                <a:r>
                  <a:rPr lang="zh-CN" altLang="en-US" dirty="0" smtClean="0"/>
                  <a:t>轴旋转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  <a:blipFill rotWithShape="0">
                <a:blip r:embed="rId2"/>
                <a:stretch>
                  <a:fillRect l="-927" t="-1902" r="-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9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齐次坐标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使用四维向量表示三维空间中的点</a:t>
                </a:r>
                <a:r>
                  <a:rPr lang="en-US" altLang="zh-CN" dirty="0" smtClean="0"/>
                  <a:t>.</a:t>
                </a:r>
              </a:p>
              <a:p>
                <a:r>
                  <a:rPr lang="zh-CN" altLang="en-US" dirty="0" smtClean="0"/>
                  <a:t>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的齐次坐标表示为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h𝑧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，</a:t>
                </a:r>
                <a:r>
                  <a:rPr lang="en-US" altLang="zh-CN" i="1" dirty="0" smtClean="0"/>
                  <a:t>h</a:t>
                </a:r>
                <a:r>
                  <a:rPr lang="zh-CN" altLang="en-US" dirty="0" smtClean="0"/>
                  <a:t>为一个实数</a:t>
                </a:r>
                <a:r>
                  <a:rPr lang="en-US" altLang="zh-CN" dirty="0" smtClean="0"/>
                  <a:t>.</a:t>
                </a:r>
              </a:p>
              <a:p>
                <a:r>
                  <a:rPr lang="zh-CN" altLang="en-US" dirty="0" smtClean="0"/>
                  <a:t>显然，一个点的齐次坐标表示不是唯一的</a:t>
                </a:r>
                <a:r>
                  <a:rPr lang="en-US" altLang="zh-CN" dirty="0" smtClean="0"/>
                  <a:t>.</a:t>
                </a:r>
              </a:p>
              <a:p>
                <a:pPr marL="342900" lvl="1" indent="0">
                  <a:buNone/>
                </a:pPr>
                <a:r>
                  <a:rPr lang="en-US" altLang="zh-CN" dirty="0" smtClean="0"/>
                  <a:t>	</a:t>
                </a:r>
                <a:r>
                  <a:rPr lang="zh-CN" altLang="en-US" dirty="0" smtClean="0"/>
                  <a:t>例：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6,8,4,2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3,4,2,1</m:t>
                            </m:r>
                          </m:e>
                        </m:d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表示同一个点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3,4,2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齐次坐标的优点</a:t>
                </a:r>
                <a:endParaRPr lang="en-US" altLang="zh-CN" dirty="0" smtClean="0"/>
              </a:p>
              <a:p>
                <a:pPr marL="342900" lvl="1" indent="0">
                  <a:buNone/>
                </a:pPr>
                <a:r>
                  <a:rPr lang="en-US" altLang="zh-CN" dirty="0" smtClean="0"/>
                  <a:t>1.</a:t>
                </a:r>
                <a:r>
                  <a:rPr lang="zh-CN" altLang="en-US" dirty="0" smtClean="0"/>
                  <a:t>可以表示无穷远点</a:t>
                </a:r>
                <a:endParaRPr lang="en-US" altLang="zh-CN" dirty="0" smtClean="0"/>
              </a:p>
              <a:p>
                <a:pPr marL="342900" lvl="1" indent="0">
                  <a:buNone/>
                </a:pPr>
                <a:r>
                  <a:rPr lang="en-US" altLang="zh-CN" dirty="0"/>
                  <a:t>	</a:t>
                </a:r>
                <a:r>
                  <a:rPr lang="zh-CN" altLang="en-US" dirty="0" smtClean="0"/>
                  <a:t>例：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1,2,3,0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表示由原点沿向量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移动到无穷远处的点</a:t>
                </a:r>
                <a:r>
                  <a:rPr lang="en-US" altLang="zh-CN" dirty="0" smtClean="0"/>
                  <a:t>.</a:t>
                </a:r>
              </a:p>
              <a:p>
                <a:pPr marL="342900" lvl="1" indent="0">
                  <a:buNone/>
                </a:pPr>
                <a:r>
                  <a:rPr lang="en-US" altLang="zh-CN" dirty="0" smtClean="0"/>
                  <a:t>2.</a:t>
                </a:r>
                <a:r>
                  <a:rPr lang="zh-CN" altLang="en-US" dirty="0" smtClean="0"/>
                  <a:t>可以用矩阵乘法来表示变换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en-US" altLang="zh-CN" dirty="0"/>
                  <a:t>	</a:t>
                </a:r>
                <a:r>
                  <a:rPr lang="zh-CN" altLang="en-US" dirty="0" smtClean="0"/>
                  <a:t>例：非齐次坐标中，平移变换不能表示为矩阵乘法，而在齐次坐标中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7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齐次坐标中的几何变换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sz="1800" dirty="0" smtClean="0"/>
                  <a:t>平移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1800" dirty="0"/>
                  <a:t>缩放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1800" dirty="0"/>
                  <a:t>错切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940" t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sz="1800" dirty="0" smtClean="0"/>
                  <a:t>绕</a:t>
                </a:r>
                <a:r>
                  <a:rPr lang="en-US" altLang="zh-CN" sz="1800" dirty="0"/>
                  <a:t>x</a:t>
                </a:r>
                <a:r>
                  <a:rPr lang="zh-CN" altLang="en-US" sz="1800" dirty="0"/>
                  <a:t>轴旋转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1800" dirty="0"/>
                  <a:t>绕</a:t>
                </a:r>
                <a:r>
                  <a:rPr lang="en-US" altLang="zh-CN" sz="1800" dirty="0"/>
                  <a:t>y</a:t>
                </a:r>
                <a:r>
                  <a:rPr lang="zh-CN" altLang="en-US" sz="1800" dirty="0"/>
                  <a:t>轴旋转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1800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sz="1800" dirty="0"/>
                  <a:t>绕</a:t>
                </a:r>
                <a:r>
                  <a:rPr lang="en-US" altLang="zh-CN" sz="1800" dirty="0"/>
                  <a:t>z</a:t>
                </a:r>
                <a:r>
                  <a:rPr lang="zh-CN" altLang="en-US" sz="1800" dirty="0"/>
                  <a:t>轴旋转</a:t>
                </a: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940" t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5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齐次坐标中的几何变换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>
                    <a:latin typeface="Cambria Math" panose="02040503050406030204" pitchFamily="18" charset="0"/>
                  </a:rPr>
                  <a:t>投影</a:t>
                </a:r>
                <a:r>
                  <a:rPr lang="zh-CN" altLang="en-US" b="0" dirty="0" smtClean="0">
                    <a:latin typeface="Cambria Math" panose="02040503050406030204" pitchFamily="18" charset="0"/>
                  </a:rPr>
                  <a:t>变换</a:t>
                </a:r>
                <a:endParaRPr lang="en-US" altLang="zh-CN" b="0" dirty="0" smtClean="0">
                  <a:latin typeface="Cambria Math" panose="02040503050406030204" pitchFamily="18" charset="0"/>
                </a:endParaRPr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𝑎𝑥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𝑏𝑦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𝑐𝑧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𝑎𝑥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𝑏𝑦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𝑐𝑧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𝑎𝑥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𝑏𝑦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𝑐𝑧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可以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发现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，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在平面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 smtClean="0"/>
                  <a:t>上，且原点、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 smtClean="0"/>
                  <a:t>三点共线，故矩阵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表示以原点为投影中心，将几何图形投影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到平面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 smtClean="0"/>
                  <a:t>的投影变换，投影</a:t>
                </a:r>
                <a:endParaRPr lang="en-US" altLang="zh-CN" dirty="0" smtClean="0"/>
              </a:p>
              <a:p>
                <a:pPr marL="342900" lvl="1" indent="0">
                  <a:lnSpc>
                    <a:spcPct val="100000"/>
                  </a:lnSpc>
                  <a:buNone/>
                </a:pPr>
                <a:r>
                  <a:rPr lang="zh-CN" altLang="en-US" dirty="0" smtClean="0"/>
                  <a:t>变换不是可逆的</a:t>
                </a:r>
                <a:r>
                  <a:rPr lang="en-US" altLang="zh-CN" dirty="0" smtClean="0"/>
                  <a:t>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50" y="4452072"/>
            <a:ext cx="2238375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0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齐次坐标中的几何变换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85358"/>
          </a:xfrm>
        </p:spPr>
        <p:txBody>
          <a:bodyPr/>
          <a:lstStyle/>
          <a:p>
            <a:r>
              <a:rPr lang="zh-CN" altLang="en-US" dirty="0" smtClean="0"/>
              <a:t>变换矩阵</a:t>
            </a:r>
            <a:r>
              <a:rPr lang="zh-CN" altLang="en-US" dirty="0"/>
              <a:t>小结</a:t>
            </a:r>
            <a:endParaRPr lang="en-US" altLang="zh-CN" dirty="0" smtClean="0"/>
          </a:p>
          <a:p>
            <a:endParaRPr lang="en-US" altLang="zh-CN" dirty="0" smtClean="0"/>
          </a:p>
        </p:txBody>
      </p:sp>
      <p:grpSp>
        <p:nvGrpSpPr>
          <p:cNvPr id="13" name="组合 12"/>
          <p:cNvGrpSpPr/>
          <p:nvPr/>
        </p:nvGrpSpPr>
        <p:grpSpPr>
          <a:xfrm>
            <a:off x="2291195" y="2545919"/>
            <a:ext cx="4561609" cy="2481524"/>
            <a:chOff x="2202873" y="3402860"/>
            <a:chExt cx="4561609" cy="24815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2202873" y="3719945"/>
                  <a:ext cx="4416136" cy="2164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13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22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23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31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32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33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en-US" sz="2800" dirty="0"/>
                </a:p>
                <a:p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2873" y="3719945"/>
                  <a:ext cx="4416136" cy="216443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矩形 3"/>
            <p:cNvSpPr/>
            <p:nvPr/>
          </p:nvSpPr>
          <p:spPr>
            <a:xfrm>
              <a:off x="2899065" y="3772192"/>
              <a:ext cx="2350942" cy="126739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496791" y="3772192"/>
              <a:ext cx="405245" cy="1267399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899065" y="5091838"/>
              <a:ext cx="2350942" cy="342608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496790" y="5091838"/>
              <a:ext cx="405245" cy="342608"/>
            </a:xfrm>
            <a:prstGeom prst="rect">
              <a:avLst/>
            </a:prstGeom>
            <a:noFill/>
            <a:ln w="1905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899065" y="3402860"/>
              <a:ext cx="2350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</a:rPr>
                <a:t>缩放、旋转、错切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73398" y="3402860"/>
              <a:ext cx="1245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0070C0"/>
                  </a:solidFill>
                </a:rPr>
                <a:t>平移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899065" y="5434446"/>
              <a:ext cx="2350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00B050"/>
                  </a:solidFill>
                </a:rPr>
                <a:t>投影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409117" y="5434446"/>
              <a:ext cx="1355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7030A0"/>
                  </a:solidFill>
                </a:rPr>
                <a:t>整体缩放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2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330</Words>
  <Application>Microsoft Office PowerPoint</Application>
  <PresentationFormat>全屏显示(4:3)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Cambria Math</vt:lpstr>
      <vt:lpstr>Office 主题</vt:lpstr>
      <vt:lpstr>Besvis视图变换简介</vt:lpstr>
      <vt:lpstr>提纲</vt:lpstr>
      <vt:lpstr>几何的表示</vt:lpstr>
      <vt:lpstr>基本几何变换</vt:lpstr>
      <vt:lpstr>基本几何变换</vt:lpstr>
      <vt:lpstr>齐次坐标</vt:lpstr>
      <vt:lpstr>齐次坐标中的几何变换</vt:lpstr>
      <vt:lpstr>齐次坐标中的几何变换</vt:lpstr>
      <vt:lpstr>齐次坐标中的几何变换</vt:lpstr>
      <vt:lpstr>复合变换举例</vt:lpstr>
      <vt:lpstr>Besvis中的平行视图</vt:lpstr>
      <vt:lpstr>Besvis中的平行视图</vt:lpstr>
      <vt:lpstr>Besvis中的平行视图</vt:lpstr>
      <vt:lpstr>Besvis中的鱼眼视图</vt:lpstr>
      <vt:lpstr>Besvis中的鱼眼视图</vt:lpstr>
      <vt:lpstr>参考文献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Besvis视图投影变换简介</dc:title>
  <dc:creator>LongPeixun</dc:creator>
  <cp:lastModifiedBy>LongPeixun</cp:lastModifiedBy>
  <cp:revision>55</cp:revision>
  <dcterms:created xsi:type="dcterms:W3CDTF">2017-11-10T07:56:25Z</dcterms:created>
  <dcterms:modified xsi:type="dcterms:W3CDTF">2017-11-16T03:05:50Z</dcterms:modified>
</cp:coreProperties>
</file>