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95"/>
  </p:notesMasterIdLst>
  <p:handoutMasterIdLst>
    <p:handoutMasterId r:id="rId96"/>
  </p:handoutMasterIdLst>
  <p:sldIdLst>
    <p:sldId id="492" r:id="rId2"/>
    <p:sldId id="682" r:id="rId3"/>
    <p:sldId id="683" r:id="rId4"/>
    <p:sldId id="628" r:id="rId5"/>
    <p:sldId id="673" r:id="rId6"/>
    <p:sldId id="678" r:id="rId7"/>
    <p:sldId id="679" r:id="rId8"/>
    <p:sldId id="680" r:id="rId9"/>
    <p:sldId id="681" r:id="rId10"/>
    <p:sldId id="684" r:id="rId11"/>
    <p:sldId id="671" r:id="rId12"/>
    <p:sldId id="672" r:id="rId13"/>
    <p:sldId id="695" r:id="rId14"/>
    <p:sldId id="689" r:id="rId15"/>
    <p:sldId id="690" r:id="rId16"/>
    <p:sldId id="724" r:id="rId17"/>
    <p:sldId id="651" r:id="rId18"/>
    <p:sldId id="730" r:id="rId19"/>
    <p:sldId id="685" r:id="rId20"/>
    <p:sldId id="697" r:id="rId21"/>
    <p:sldId id="729" r:id="rId22"/>
    <p:sldId id="632" r:id="rId23"/>
    <p:sldId id="696" r:id="rId24"/>
    <p:sldId id="676" r:id="rId25"/>
    <p:sldId id="703" r:id="rId26"/>
    <p:sldId id="704" r:id="rId27"/>
    <p:sldId id="705" r:id="rId28"/>
    <p:sldId id="706" r:id="rId29"/>
    <p:sldId id="686" r:id="rId30"/>
    <p:sldId id="635" r:id="rId31"/>
    <p:sldId id="636" r:id="rId32"/>
    <p:sldId id="719" r:id="rId33"/>
    <p:sldId id="637" r:id="rId34"/>
    <p:sldId id="720" r:id="rId35"/>
    <p:sldId id="638" r:id="rId36"/>
    <p:sldId id="650" r:id="rId37"/>
    <p:sldId id="639" r:id="rId38"/>
    <p:sldId id="710" r:id="rId39"/>
    <p:sldId id="721" r:id="rId40"/>
    <p:sldId id="734" r:id="rId41"/>
    <p:sldId id="735" r:id="rId42"/>
    <p:sldId id="656" r:id="rId43"/>
    <p:sldId id="641" r:id="rId44"/>
    <p:sldId id="642" r:id="rId45"/>
    <p:sldId id="663" r:id="rId46"/>
    <p:sldId id="664" r:id="rId47"/>
    <p:sldId id="643" r:id="rId48"/>
    <p:sldId id="665" r:id="rId49"/>
    <p:sldId id="644" r:id="rId50"/>
    <p:sldId id="647" r:id="rId51"/>
    <p:sldId id="714" r:id="rId52"/>
    <p:sldId id="717" r:id="rId53"/>
    <p:sldId id="715" r:id="rId54"/>
    <p:sldId id="712" r:id="rId55"/>
    <p:sldId id="645" r:id="rId56"/>
    <p:sldId id="667" r:id="rId57"/>
    <p:sldId id="668" r:id="rId58"/>
    <p:sldId id="657" r:id="rId59"/>
    <p:sldId id="687" r:id="rId60"/>
    <p:sldId id="561" r:id="rId61"/>
    <p:sldId id="610" r:id="rId62"/>
    <p:sldId id="615" r:id="rId63"/>
    <p:sldId id="723" r:id="rId64"/>
    <p:sldId id="616" r:id="rId65"/>
    <p:sldId id="617" r:id="rId66"/>
    <p:sldId id="688" r:id="rId67"/>
    <p:sldId id="480" r:id="rId68"/>
    <p:sldId id="648" r:id="rId69"/>
    <p:sldId id="713" r:id="rId70"/>
    <p:sldId id="692" r:id="rId71"/>
    <p:sldId id="725" r:id="rId72"/>
    <p:sldId id="726" r:id="rId73"/>
    <p:sldId id="733" r:id="rId74"/>
    <p:sldId id="728" r:id="rId75"/>
    <p:sldId id="568" r:id="rId76"/>
    <p:sldId id="718" r:id="rId77"/>
    <p:sldId id="691" r:id="rId78"/>
    <p:sldId id="677" r:id="rId79"/>
    <p:sldId id="693" r:id="rId80"/>
    <p:sldId id="694" r:id="rId81"/>
    <p:sldId id="646" r:id="rId82"/>
    <p:sldId id="722" r:id="rId83"/>
    <p:sldId id="731" r:id="rId84"/>
    <p:sldId id="732" r:id="rId85"/>
    <p:sldId id="660" r:id="rId86"/>
    <p:sldId id="649" r:id="rId87"/>
    <p:sldId id="709" r:id="rId88"/>
    <p:sldId id="707" r:id="rId89"/>
    <p:sldId id="708" r:id="rId90"/>
    <p:sldId id="612" r:id="rId91"/>
    <p:sldId id="613" r:id="rId92"/>
    <p:sldId id="569" r:id="rId93"/>
    <p:sldId id="711" r:id="rId9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432FF"/>
    <a:srgbClr val="DC52CA"/>
    <a:srgbClr val="5F015B"/>
    <a:srgbClr val="1BF8F9"/>
    <a:srgbClr val="FD6108"/>
    <a:srgbClr val="806C1A"/>
    <a:srgbClr val="9E3B91"/>
    <a:srgbClr val="CA6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22"/>
    <p:restoredTop sz="97500" autoAdjust="0"/>
  </p:normalViewPr>
  <p:slideViewPr>
    <p:cSldViewPr>
      <p:cViewPr>
        <p:scale>
          <a:sx n="100" d="100"/>
          <a:sy n="100" d="100"/>
        </p:scale>
        <p:origin x="57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BF9227-0B7F-40C7-BB04-8B457F6AA460}" type="doc">
      <dgm:prSet loTypeId="urn:microsoft.com/office/officeart/2005/8/layout/bProcess4" loCatId="process" qsTypeId="urn:microsoft.com/office/officeart/2005/8/quickstyle/simple1" qsCatId="simple" csTypeId="urn:microsoft.com/office/officeart/2005/8/colors/colorful1#4" csCatId="colorful" phldr="1"/>
      <dgm:spPr/>
    </dgm:pt>
    <dgm:pt modelId="{59D825E2-C7E8-477D-ABDC-0AC7C273647E}">
      <dgm:prSet phldrT="[文本]" custT="1"/>
      <dgm:spPr>
        <a:solidFill>
          <a:srgbClr val="008000"/>
        </a:solidFill>
      </dgm:spPr>
      <dgm:t>
        <a:bodyPr/>
        <a:lstStyle/>
        <a:p>
          <a:r>
            <a:rPr lang="en-US" altLang="zh-CN" sz="1200" b="1" dirty="0" smtClean="0">
              <a:latin typeface="Comic Sans MS" pitchFamily="66" charset="0"/>
            </a:rPr>
            <a:t>Likelihood function: L(</a:t>
          </a:r>
          <a:r>
            <a:rPr lang="el-GR" altLang="zh-CN" sz="1200" b="1" dirty="0" smtClean="0">
              <a:latin typeface="Comic Sans MS" pitchFamily="66" charset="0"/>
              <a:ea typeface="宋体"/>
            </a:rPr>
            <a:t>μ</a:t>
          </a:r>
          <a:r>
            <a:rPr lang="en-US" altLang="zh-CN" sz="1200" b="1" dirty="0" smtClean="0">
              <a:latin typeface="Comic Sans MS" pitchFamily="66" charset="0"/>
              <a:ea typeface="宋体"/>
            </a:rPr>
            <a:t>,</a:t>
          </a:r>
          <a:r>
            <a:rPr lang="el-GR" altLang="zh-CN" sz="1200" b="1" dirty="0" smtClean="0">
              <a:latin typeface="Comic Sans MS" pitchFamily="66" charset="0"/>
              <a:ea typeface="宋体"/>
            </a:rPr>
            <a:t>θ</a:t>
          </a:r>
          <a:r>
            <a:rPr lang="en-US" altLang="zh-CN" sz="1200" b="1" dirty="0" smtClean="0">
              <a:latin typeface="Comic Sans MS" pitchFamily="66" charset="0"/>
            </a:rPr>
            <a:t>)</a:t>
          </a:r>
        </a:p>
        <a:p>
          <a:r>
            <a:rPr lang="en-US" altLang="zh-CN" sz="1200" b="1" dirty="0" smtClean="0">
              <a:latin typeface="Comic Sans MS" pitchFamily="66" charset="0"/>
              <a:ea typeface="宋体"/>
            </a:rPr>
            <a:t> </a:t>
          </a:r>
          <a:r>
            <a:rPr lang="el-GR" altLang="zh-CN" sz="1200" b="1" dirty="0" smtClean="0">
              <a:latin typeface="Comic Sans MS" pitchFamily="66" charset="0"/>
              <a:ea typeface="宋体"/>
            </a:rPr>
            <a:t>μ</a:t>
          </a:r>
          <a:r>
            <a:rPr lang="en-US" altLang="zh-CN" sz="1200" b="1" dirty="0" smtClean="0">
              <a:latin typeface="Comic Sans MS" pitchFamily="66" charset="0"/>
              <a:ea typeface="宋体"/>
            </a:rPr>
            <a:t>: signal strength (POI);  </a:t>
          </a:r>
        </a:p>
        <a:p>
          <a:r>
            <a:rPr lang="el-GR" altLang="zh-CN" sz="1200" b="1" dirty="0" smtClean="0">
              <a:latin typeface="Comic Sans MS" pitchFamily="66" charset="0"/>
              <a:ea typeface="宋体"/>
            </a:rPr>
            <a:t>θ</a:t>
          </a:r>
          <a:r>
            <a:rPr lang="en-US" altLang="zh-CN" sz="1200" b="1" dirty="0" smtClean="0">
              <a:latin typeface="Comic Sans MS" pitchFamily="66" charset="0"/>
              <a:ea typeface="宋体"/>
            </a:rPr>
            <a:t>: nuisance parameters(NP)</a:t>
          </a:r>
        </a:p>
        <a:p>
          <a:r>
            <a:rPr lang="en-US" altLang="zh-CN" sz="1200" b="1" dirty="0" smtClean="0">
              <a:latin typeface="Comic Sans MS" pitchFamily="66" charset="0"/>
              <a:ea typeface="宋体"/>
            </a:rPr>
            <a:t>Profile Likelihood: constrain uncertainty (NP) as part of a likelihood fit</a:t>
          </a:r>
          <a:endParaRPr lang="zh-CN" altLang="en-US" sz="1200" b="1" dirty="0">
            <a:latin typeface="Comic Sans MS" pitchFamily="66" charset="0"/>
          </a:endParaRPr>
        </a:p>
      </dgm:t>
    </dgm:pt>
    <dgm:pt modelId="{0335B05F-CB90-4D2D-8C71-CF056D0855C4}" type="parTrans" cxnId="{444934D4-8B62-4EB6-B07D-9FFC6C0FB730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7179FE37-4DE7-4D8D-A16D-C247858EA2CF}" type="sibTrans" cxnId="{444934D4-8B62-4EB6-B07D-9FFC6C0FB730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4BF7BBFC-B01B-45A4-9454-1F60C42FC6DE}">
      <dgm:prSet phldrT="[文本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altLang="zh-CN" sz="1400" b="1" dirty="0" smtClean="0">
              <a:latin typeface="Comic Sans MS" pitchFamily="66" charset="0"/>
            </a:rPr>
            <a:t>Construct test statistics  t</a:t>
          </a:r>
          <a:r>
            <a:rPr lang="el-GR" altLang="zh-CN" sz="1400" b="1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400" b="1" dirty="0" smtClean="0">
              <a:latin typeface="Comic Sans MS" pitchFamily="66" charset="0"/>
            </a:rPr>
            <a:t> based on likelihood ratio </a:t>
          </a:r>
          <a:r>
            <a:rPr lang="el-GR" altLang="zh-CN" sz="1400" b="1" dirty="0" smtClean="0">
              <a:latin typeface="Comic Sans MS" pitchFamily="66" charset="0"/>
              <a:ea typeface="宋体"/>
            </a:rPr>
            <a:t>λ</a:t>
          </a:r>
          <a:r>
            <a:rPr lang="en-US" altLang="zh-CN" sz="1400" b="1" dirty="0" smtClean="0">
              <a:latin typeface="Comic Sans MS" pitchFamily="66" charset="0"/>
            </a:rPr>
            <a:t>:</a:t>
          </a:r>
        </a:p>
        <a:p>
          <a:endParaRPr lang="en-US" altLang="zh-CN" sz="1400" b="1" dirty="0" smtClean="0">
            <a:latin typeface="Comic Sans MS" pitchFamily="66" charset="0"/>
          </a:endParaRPr>
        </a:p>
        <a:p>
          <a:endParaRPr lang="en-US" altLang="zh-CN" sz="1400" b="1" dirty="0" smtClean="0">
            <a:latin typeface="Comic Sans MS" pitchFamily="66" charset="0"/>
          </a:endParaRPr>
        </a:p>
      </dgm:t>
    </dgm:pt>
    <dgm:pt modelId="{CD5A40A4-D3E7-4060-B298-0C24EE768A21}" type="parTrans" cxnId="{19EC4ACC-5381-414B-A230-C518FCC248C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702C8129-2A03-430F-9F1D-5682F728A7F0}" type="sibTrans" cxnId="{19EC4ACC-5381-414B-A230-C518FCC248C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CE2DC93F-1B5A-4382-AF05-D928C27520DA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altLang="zh-CN" sz="1050" b="1" dirty="0" smtClean="0">
              <a:latin typeface="Comic Sans MS" pitchFamily="66" charset="0"/>
            </a:rPr>
            <a:t>Construct the PDF of test statistic t</a:t>
          </a:r>
          <a:r>
            <a:rPr lang="el-GR" altLang="zh-CN" sz="1050" b="1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050" b="1" baseline="-25000" dirty="0" smtClean="0">
              <a:latin typeface="Comic Sans MS" pitchFamily="66" charset="0"/>
              <a:ea typeface="宋体"/>
            </a:rPr>
            <a:t>: </a:t>
          </a:r>
          <a:r>
            <a:rPr lang="en-US" altLang="zh-CN" sz="1050" b="1" dirty="0" smtClean="0">
              <a:latin typeface="Comic Sans MS" pitchFamily="66" charset="0"/>
            </a:rPr>
            <a:t>generate toy Monte Carlo or using asymptotic formula</a:t>
          </a:r>
          <a:endParaRPr lang="en-US" altLang="zh-CN" sz="1600" b="1" dirty="0" smtClean="0">
            <a:latin typeface="Comic Sans MS" pitchFamily="66" charset="0"/>
          </a:endParaRPr>
        </a:p>
        <a:p>
          <a:endParaRPr lang="en-US" altLang="zh-CN" sz="1600" b="1" dirty="0" smtClean="0">
            <a:latin typeface="Comic Sans MS" pitchFamily="66" charset="0"/>
          </a:endParaRPr>
        </a:p>
        <a:p>
          <a:endParaRPr lang="zh-CN" altLang="en-US" sz="1400" b="1" dirty="0" smtClean="0">
            <a:latin typeface="Comic Sans MS" pitchFamily="66" charset="0"/>
          </a:endParaRPr>
        </a:p>
      </dgm:t>
    </dgm:pt>
    <dgm:pt modelId="{FDE2B058-3174-4C44-A787-51DBF283831F}" type="parTrans" cxnId="{C961C01A-F733-4E8A-AB0A-E55AC4B87A3C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97CC894C-3863-4A1A-9762-D1ED6AD256D4}" type="sibTrans" cxnId="{C961C01A-F733-4E8A-AB0A-E55AC4B87A3C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1B0ED2F9-6345-413B-8328-4A2D92EF41DB}">
      <dgm:prSet custT="1"/>
      <dgm:spPr>
        <a:solidFill>
          <a:srgbClr val="800000"/>
        </a:solidFill>
      </dgm:spPr>
      <dgm:t>
        <a:bodyPr/>
        <a:lstStyle/>
        <a:p>
          <a:r>
            <a:rPr lang="en-US" altLang="zh-CN" sz="1200" b="1" dirty="0" smtClean="0">
              <a:latin typeface="Comic Sans MS" pitchFamily="66" charset="0"/>
            </a:rPr>
            <a:t>From the constructed distribution of test statistic for </a:t>
          </a:r>
          <a:r>
            <a:rPr lang="en-US" altLang="zh-CN" sz="1200" b="1" dirty="0" err="1" smtClean="0">
              <a:latin typeface="Comic Sans MS" pitchFamily="66" charset="0"/>
            </a:rPr>
            <a:t>s+b</a:t>
          </a:r>
          <a:r>
            <a:rPr lang="en-US" altLang="zh-CN" sz="1200" b="1" dirty="0" smtClean="0">
              <a:latin typeface="Comic Sans MS" pitchFamily="66" charset="0"/>
            </a:rPr>
            <a:t>, find the p-value of the observation</a:t>
          </a:r>
          <a:endParaRPr lang="en-US" altLang="zh-CN" sz="1400" b="1" dirty="0" smtClean="0">
            <a:latin typeface="Comic Sans MS" pitchFamily="66" charset="0"/>
          </a:endParaRPr>
        </a:p>
        <a:p>
          <a:endParaRPr lang="en-US" altLang="zh-CN" sz="1400" b="1" dirty="0" smtClean="0">
            <a:latin typeface="Comic Sans MS" pitchFamily="66" charset="0"/>
          </a:endParaRPr>
        </a:p>
        <a:p>
          <a:endParaRPr lang="zh-CN" altLang="en-US" sz="1400" b="1" dirty="0">
            <a:latin typeface="Comic Sans MS" pitchFamily="66" charset="0"/>
          </a:endParaRPr>
        </a:p>
      </dgm:t>
    </dgm:pt>
    <dgm:pt modelId="{1E988533-15B6-443A-8728-05B9A19DDD9E}" type="parTrans" cxnId="{71025AC6-1CC1-4B52-8451-78BF7D0262E3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3FB936C0-3635-495F-AD74-3D4BCAB742AF}" type="sibTrans" cxnId="{71025AC6-1CC1-4B52-8451-78BF7D0262E3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833AC863-E973-4448-8CE2-4F6711D3FAE7}">
      <dgm:prSet custT="1"/>
      <dgm:spPr>
        <a:solidFill>
          <a:srgbClr val="800000"/>
        </a:solidFill>
      </dgm:spPr>
      <dgm:t>
        <a:bodyPr/>
        <a:lstStyle/>
        <a:p>
          <a:r>
            <a:rPr lang="en-US" altLang="zh-CN" sz="1400" b="1" dirty="0" smtClean="0">
              <a:latin typeface="Comic Sans MS" pitchFamily="66" charset="0"/>
            </a:rPr>
            <a:t>Based on the number of observed, expected events in all regions with all uncertainties: Probability density function (PDF)</a:t>
          </a:r>
          <a:endParaRPr lang="zh-CN" altLang="en-US" sz="1400" b="1" dirty="0">
            <a:latin typeface="Comic Sans MS" pitchFamily="66" charset="0"/>
          </a:endParaRPr>
        </a:p>
      </dgm:t>
    </dgm:pt>
    <dgm:pt modelId="{BFA4F10A-0C55-4FB2-B5FB-52DFF9D6D318}" type="parTrans" cxnId="{1EF1CE3B-F675-4291-B2E1-0A0EB0939D9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BF6BFC5D-73DB-4216-8394-B80372DB2095}" type="sibTrans" cxnId="{1EF1CE3B-F675-4291-B2E1-0A0EB0939D9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149C1E0F-9351-478B-AFB2-8EAF9FC9CC0F}">
      <dgm:prSet custT="1"/>
      <dgm:spPr>
        <a:solidFill>
          <a:srgbClr val="008000"/>
        </a:solidFill>
      </dgm:spPr>
      <dgm:t>
        <a:bodyPr/>
        <a:lstStyle/>
        <a:p>
          <a:r>
            <a:rPr lang="en-US" altLang="zh-CN" sz="1400" b="1" dirty="0" smtClean="0">
              <a:latin typeface="Comic Sans MS" pitchFamily="66" charset="0"/>
            </a:rPr>
            <a:t>If CLs&lt;0.05: the value of signal is excluded at 95% CL……….</a:t>
          </a:r>
        </a:p>
        <a:p>
          <a:endParaRPr lang="en-US" altLang="zh-CN" sz="1400" b="1" dirty="0" smtClean="0">
            <a:latin typeface="Comic Sans MS" pitchFamily="66" charset="0"/>
          </a:endParaRPr>
        </a:p>
        <a:p>
          <a:endParaRPr lang="zh-CN" altLang="en-US" sz="1400" b="1" dirty="0">
            <a:latin typeface="Comic Sans MS" pitchFamily="66" charset="0"/>
          </a:endParaRPr>
        </a:p>
      </dgm:t>
    </dgm:pt>
    <dgm:pt modelId="{0E081D97-B761-4BC5-B8EA-BAE6D6BF4E4C}" type="parTrans" cxnId="{C0BD9D66-403C-46FA-B567-8A8903C5606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BA9045FC-5794-4E5A-B234-4E3BC2CD34E7}" type="sibTrans" cxnId="{C0BD9D66-403C-46FA-B567-8A8903C56068}">
      <dgm:prSet/>
      <dgm:spPr/>
      <dgm:t>
        <a:bodyPr/>
        <a:lstStyle/>
        <a:p>
          <a:endParaRPr lang="zh-CN" altLang="en-US" sz="1400" b="1">
            <a:latin typeface="Comic Sans MS" pitchFamily="66" charset="0"/>
          </a:endParaRPr>
        </a:p>
      </dgm:t>
    </dgm:pt>
    <dgm:pt modelId="{66ECFB07-9FE3-4F8B-A7D4-9C7B5CAA8614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altLang="zh-CN" b="1" dirty="0" smtClean="0">
              <a:latin typeface="Comic Sans MS" pitchFamily="66" charset="0"/>
            </a:rPr>
            <a:t>The above check has been done for each signal grid points on the SUSY model.</a:t>
          </a:r>
        </a:p>
        <a:p>
          <a:r>
            <a:rPr lang="en-US" altLang="zh-CN" b="1" dirty="0" smtClean="0">
              <a:latin typeface="Comic Sans MS" pitchFamily="66" charset="0"/>
            </a:rPr>
            <a:t>The line can be drawn for the area where points are excluded</a:t>
          </a:r>
          <a:endParaRPr lang="zh-CN" altLang="en-US" b="1" dirty="0">
            <a:latin typeface="Comic Sans MS" pitchFamily="66" charset="0"/>
          </a:endParaRPr>
        </a:p>
      </dgm:t>
    </dgm:pt>
    <dgm:pt modelId="{118DFC06-EFDE-4600-AA38-F4D33FD052E8}" type="parTrans" cxnId="{33CFCF4C-EAFA-4512-B360-B96B15F4EA28}">
      <dgm:prSet/>
      <dgm:spPr/>
      <dgm:t>
        <a:bodyPr/>
        <a:lstStyle/>
        <a:p>
          <a:endParaRPr lang="zh-CN" altLang="en-US" b="1">
            <a:latin typeface="Comic Sans MS" pitchFamily="66" charset="0"/>
          </a:endParaRPr>
        </a:p>
      </dgm:t>
    </dgm:pt>
    <dgm:pt modelId="{7D189B09-162D-438B-BBBB-8997D9EB5BAF}" type="sibTrans" cxnId="{33CFCF4C-EAFA-4512-B360-B96B15F4EA28}">
      <dgm:prSet/>
      <dgm:spPr/>
      <dgm:t>
        <a:bodyPr/>
        <a:lstStyle/>
        <a:p>
          <a:endParaRPr lang="zh-CN" altLang="en-US" b="1">
            <a:latin typeface="Comic Sans MS" pitchFamily="66" charset="0"/>
          </a:endParaRPr>
        </a:p>
      </dgm:t>
    </dgm:pt>
    <dgm:pt modelId="{2C1AF7DC-8851-4414-A2DB-C250F0CE6F2C}">
      <dgm:prSet/>
      <dgm:spPr/>
      <dgm:t>
        <a:bodyPr/>
        <a:lstStyle/>
        <a:p>
          <a:endParaRPr lang="zh-CN" altLang="en-US" dirty="0"/>
        </a:p>
      </dgm:t>
    </dgm:pt>
    <dgm:pt modelId="{069918E6-5E3E-4B30-82B1-7183681D4391}" type="parTrans" cxnId="{CB289A4F-951D-4BED-A4DE-0CE3F7F7BD48}">
      <dgm:prSet/>
      <dgm:spPr/>
      <dgm:t>
        <a:bodyPr/>
        <a:lstStyle/>
        <a:p>
          <a:endParaRPr lang="zh-CN" altLang="en-US"/>
        </a:p>
      </dgm:t>
    </dgm:pt>
    <dgm:pt modelId="{74687E27-53DF-4A4B-9613-3C37A163CAF9}" type="sibTrans" cxnId="{CB289A4F-951D-4BED-A4DE-0CE3F7F7BD48}">
      <dgm:prSet/>
      <dgm:spPr/>
      <dgm:t>
        <a:bodyPr/>
        <a:lstStyle/>
        <a:p>
          <a:endParaRPr lang="zh-CN" altLang="en-US"/>
        </a:p>
      </dgm:t>
    </dgm:pt>
    <dgm:pt modelId="{0396DCDD-6176-4D0E-8B74-A0C647012840}">
      <dgm:prSet custT="1"/>
      <dgm:spPr>
        <a:solidFill>
          <a:srgbClr val="0000FF"/>
        </a:solidFill>
      </dgm:spPr>
      <dgm:t>
        <a:bodyPr/>
        <a:lstStyle/>
        <a:p>
          <a:r>
            <a:rPr lang="en-US" altLang="zh-CN" sz="1600" b="1" dirty="0" smtClean="0">
              <a:latin typeface="Comic Sans MS" pitchFamily="66" charset="0"/>
            </a:rPr>
            <a:t>Find the observed test statistic for tested </a:t>
          </a:r>
          <a:r>
            <a:rPr lang="el-GR" altLang="zh-CN" sz="1600" b="1" dirty="0" smtClean="0">
              <a:latin typeface="Comic Sans MS" pitchFamily="66" charset="0"/>
              <a:ea typeface="宋体"/>
            </a:rPr>
            <a:t>μ</a:t>
          </a:r>
          <a:r>
            <a:rPr lang="en-US" altLang="zh-CN" sz="1600" b="1" dirty="0" smtClean="0">
              <a:latin typeface="Comic Sans MS" pitchFamily="66" charset="0"/>
            </a:rPr>
            <a:t>: t</a:t>
          </a:r>
          <a:r>
            <a:rPr lang="el-GR" altLang="zh-CN" sz="1600" b="1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600" b="1" baseline="-25000" dirty="0" smtClean="0">
              <a:latin typeface="Comic Sans MS" pitchFamily="66" charset="0"/>
              <a:ea typeface="宋体"/>
            </a:rPr>
            <a:t>,obs</a:t>
          </a:r>
          <a:endParaRPr lang="en-US" altLang="zh-CN" sz="1600" b="1" dirty="0" smtClean="0">
            <a:latin typeface="Comic Sans MS" pitchFamily="66" charset="0"/>
          </a:endParaRPr>
        </a:p>
      </dgm:t>
    </dgm:pt>
    <dgm:pt modelId="{5B46743F-1CCA-4C31-8023-217814810709}" type="parTrans" cxnId="{A6240586-A3DA-41EC-AA5F-8EAB128355F7}">
      <dgm:prSet/>
      <dgm:spPr/>
      <dgm:t>
        <a:bodyPr/>
        <a:lstStyle/>
        <a:p>
          <a:endParaRPr lang="zh-CN" altLang="en-US"/>
        </a:p>
      </dgm:t>
    </dgm:pt>
    <dgm:pt modelId="{3B5679CD-23FF-4FEA-BF4A-7950EB498293}" type="sibTrans" cxnId="{A6240586-A3DA-41EC-AA5F-8EAB128355F7}">
      <dgm:prSet/>
      <dgm:spPr/>
      <dgm:t>
        <a:bodyPr/>
        <a:lstStyle/>
        <a:p>
          <a:endParaRPr lang="zh-CN" altLang="en-US"/>
        </a:p>
      </dgm:t>
    </dgm:pt>
    <dgm:pt modelId="{D688C8F9-A12D-4076-8660-4D1BC5F9A769}" type="pres">
      <dgm:prSet presAssocID="{71BF9227-0B7F-40C7-BB04-8B457F6AA460}" presName="Name0" presStyleCnt="0">
        <dgm:presLayoutVars>
          <dgm:dir/>
          <dgm:resizeHandles/>
        </dgm:presLayoutVars>
      </dgm:prSet>
      <dgm:spPr/>
    </dgm:pt>
    <dgm:pt modelId="{E8559AE8-7B2D-4613-91FD-E5DB664D5B36}" type="pres">
      <dgm:prSet presAssocID="{833AC863-E973-4448-8CE2-4F6711D3FAE7}" presName="compNode" presStyleCnt="0"/>
      <dgm:spPr/>
    </dgm:pt>
    <dgm:pt modelId="{7A3EF6FE-DCD8-4E91-97EE-3CC7EC681A8F}" type="pres">
      <dgm:prSet presAssocID="{833AC863-E973-4448-8CE2-4F6711D3FAE7}" presName="dummyConnPt" presStyleCnt="0"/>
      <dgm:spPr/>
    </dgm:pt>
    <dgm:pt modelId="{50E9C2BF-5A95-41D5-B2DD-EA288A43B26E}" type="pres">
      <dgm:prSet presAssocID="{833AC863-E973-4448-8CE2-4F6711D3FAE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04449D6-AD6D-4575-A7BE-3AC2804CDEE2}" type="pres">
      <dgm:prSet presAssocID="{BF6BFC5D-73DB-4216-8394-B80372DB2095}" presName="sibTrans" presStyleLbl="bgSibTrans2D1" presStyleIdx="0" presStyleCnt="8"/>
      <dgm:spPr/>
      <dgm:t>
        <a:bodyPr/>
        <a:lstStyle/>
        <a:p>
          <a:endParaRPr lang="zh-CN" altLang="en-US"/>
        </a:p>
      </dgm:t>
    </dgm:pt>
    <dgm:pt modelId="{9158CC51-78CF-4E7F-BB6D-3C75FD2CBCAA}" type="pres">
      <dgm:prSet presAssocID="{59D825E2-C7E8-477D-ABDC-0AC7C273647E}" presName="compNode" presStyleCnt="0"/>
      <dgm:spPr/>
    </dgm:pt>
    <dgm:pt modelId="{E16E8EE1-4DA3-480E-973F-79080FC30FA7}" type="pres">
      <dgm:prSet presAssocID="{59D825E2-C7E8-477D-ABDC-0AC7C273647E}" presName="dummyConnPt" presStyleCnt="0"/>
      <dgm:spPr/>
    </dgm:pt>
    <dgm:pt modelId="{1F147E02-EDFF-4F39-9884-A8C2830BA532}" type="pres">
      <dgm:prSet presAssocID="{59D825E2-C7E8-477D-ABDC-0AC7C273647E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07A33CE-82EF-4A6F-8CF3-5174C0819952}" type="pres">
      <dgm:prSet presAssocID="{7179FE37-4DE7-4D8D-A16D-C247858EA2CF}" presName="sibTrans" presStyleLbl="bgSibTrans2D1" presStyleIdx="1" presStyleCnt="8"/>
      <dgm:spPr/>
      <dgm:t>
        <a:bodyPr/>
        <a:lstStyle/>
        <a:p>
          <a:endParaRPr lang="zh-CN" altLang="en-US"/>
        </a:p>
      </dgm:t>
    </dgm:pt>
    <dgm:pt modelId="{27927981-9878-4EF0-8A3D-23D3CF20E663}" type="pres">
      <dgm:prSet presAssocID="{4BF7BBFC-B01B-45A4-9454-1F60C42FC6DE}" presName="compNode" presStyleCnt="0"/>
      <dgm:spPr/>
    </dgm:pt>
    <dgm:pt modelId="{D4BC396C-0EA5-4E8C-9200-BC8C091F2BEC}" type="pres">
      <dgm:prSet presAssocID="{4BF7BBFC-B01B-45A4-9454-1F60C42FC6DE}" presName="dummyConnPt" presStyleCnt="0"/>
      <dgm:spPr/>
    </dgm:pt>
    <dgm:pt modelId="{0F31AF24-878A-405C-B52B-65A91DB25121}" type="pres">
      <dgm:prSet presAssocID="{4BF7BBFC-B01B-45A4-9454-1F60C42FC6D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B01966-03E1-4C17-A937-FACC29A474E6}" type="pres">
      <dgm:prSet presAssocID="{702C8129-2A03-430F-9F1D-5682F728A7F0}" presName="sibTrans" presStyleLbl="bgSibTrans2D1" presStyleIdx="2" presStyleCnt="8"/>
      <dgm:spPr/>
      <dgm:t>
        <a:bodyPr/>
        <a:lstStyle/>
        <a:p>
          <a:endParaRPr lang="zh-CN" altLang="en-US"/>
        </a:p>
      </dgm:t>
    </dgm:pt>
    <dgm:pt modelId="{CEA50DC7-E9E0-4819-BDE7-881960BCB20C}" type="pres">
      <dgm:prSet presAssocID="{0396DCDD-6176-4D0E-8B74-A0C647012840}" presName="compNode" presStyleCnt="0"/>
      <dgm:spPr/>
    </dgm:pt>
    <dgm:pt modelId="{3B8C6FEA-8B8A-47E4-9345-2B28DD03166C}" type="pres">
      <dgm:prSet presAssocID="{0396DCDD-6176-4D0E-8B74-A0C647012840}" presName="dummyConnPt" presStyleCnt="0"/>
      <dgm:spPr/>
    </dgm:pt>
    <dgm:pt modelId="{C1490FDD-2DAA-43A3-89D3-FD4CA6412D00}" type="pres">
      <dgm:prSet presAssocID="{0396DCDD-6176-4D0E-8B74-A0C64701284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C640995-02C3-4FFF-8536-91A3616DAEDA}" type="pres">
      <dgm:prSet presAssocID="{3B5679CD-23FF-4FEA-BF4A-7950EB498293}" presName="sibTrans" presStyleLbl="bgSibTrans2D1" presStyleIdx="3" presStyleCnt="8"/>
      <dgm:spPr/>
      <dgm:t>
        <a:bodyPr/>
        <a:lstStyle/>
        <a:p>
          <a:endParaRPr lang="zh-CN" altLang="en-US"/>
        </a:p>
      </dgm:t>
    </dgm:pt>
    <dgm:pt modelId="{CBC7C22D-F70B-4CA0-8BD5-FF047F5EAEA2}" type="pres">
      <dgm:prSet presAssocID="{CE2DC93F-1B5A-4382-AF05-D928C27520DA}" presName="compNode" presStyleCnt="0"/>
      <dgm:spPr/>
    </dgm:pt>
    <dgm:pt modelId="{D0FFAD77-7D9E-4F99-9CC2-42F624307F6A}" type="pres">
      <dgm:prSet presAssocID="{CE2DC93F-1B5A-4382-AF05-D928C27520DA}" presName="dummyConnPt" presStyleCnt="0"/>
      <dgm:spPr/>
    </dgm:pt>
    <dgm:pt modelId="{0703A6F1-65B8-497A-8E46-73D00548D9F8}" type="pres">
      <dgm:prSet presAssocID="{CE2DC93F-1B5A-4382-AF05-D928C27520D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ABC9FA-0BBA-4257-894E-DB5591BB48FB}" type="pres">
      <dgm:prSet presAssocID="{97CC894C-3863-4A1A-9762-D1ED6AD256D4}" presName="sibTrans" presStyleLbl="bgSibTrans2D1" presStyleIdx="4" presStyleCnt="8"/>
      <dgm:spPr/>
      <dgm:t>
        <a:bodyPr/>
        <a:lstStyle/>
        <a:p>
          <a:endParaRPr lang="zh-CN" altLang="en-US"/>
        </a:p>
      </dgm:t>
    </dgm:pt>
    <dgm:pt modelId="{049D6A9A-6C77-4D0A-9B37-9EC46AD814A2}" type="pres">
      <dgm:prSet presAssocID="{1B0ED2F9-6345-413B-8328-4A2D92EF41DB}" presName="compNode" presStyleCnt="0"/>
      <dgm:spPr/>
    </dgm:pt>
    <dgm:pt modelId="{C35AD829-5EA5-456F-BCEC-ABB5D528D925}" type="pres">
      <dgm:prSet presAssocID="{1B0ED2F9-6345-413B-8328-4A2D92EF41DB}" presName="dummyConnPt" presStyleCnt="0"/>
      <dgm:spPr/>
    </dgm:pt>
    <dgm:pt modelId="{347A5704-A823-41C0-B014-9FFF4500B571}" type="pres">
      <dgm:prSet presAssocID="{1B0ED2F9-6345-413B-8328-4A2D92EF41D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C65202-10D3-413E-892E-F66584D48D92}" type="pres">
      <dgm:prSet presAssocID="{3FB936C0-3635-495F-AD74-3D4BCAB742AF}" presName="sibTrans" presStyleLbl="bgSibTrans2D1" presStyleIdx="5" presStyleCnt="8"/>
      <dgm:spPr/>
      <dgm:t>
        <a:bodyPr/>
        <a:lstStyle/>
        <a:p>
          <a:endParaRPr lang="zh-CN" altLang="en-US"/>
        </a:p>
      </dgm:t>
    </dgm:pt>
    <dgm:pt modelId="{D24A6024-151F-4B3E-B9B9-496BACC8A425}" type="pres">
      <dgm:prSet presAssocID="{149C1E0F-9351-478B-AFB2-8EAF9FC9CC0F}" presName="compNode" presStyleCnt="0"/>
      <dgm:spPr/>
    </dgm:pt>
    <dgm:pt modelId="{FE5BF932-A028-4097-948C-16D27B6E303F}" type="pres">
      <dgm:prSet presAssocID="{149C1E0F-9351-478B-AFB2-8EAF9FC9CC0F}" presName="dummyConnPt" presStyleCnt="0"/>
      <dgm:spPr/>
    </dgm:pt>
    <dgm:pt modelId="{15BAEF14-B0C5-4013-9107-49A34E75DDD7}" type="pres">
      <dgm:prSet presAssocID="{149C1E0F-9351-478B-AFB2-8EAF9FC9CC0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CD27548-F138-4191-B730-CA72F8D980FA}" type="pres">
      <dgm:prSet presAssocID="{BA9045FC-5794-4E5A-B234-4E3BC2CD34E7}" presName="sibTrans" presStyleLbl="bgSibTrans2D1" presStyleIdx="6" presStyleCnt="8"/>
      <dgm:spPr/>
      <dgm:t>
        <a:bodyPr/>
        <a:lstStyle/>
        <a:p>
          <a:endParaRPr lang="zh-CN" altLang="en-US"/>
        </a:p>
      </dgm:t>
    </dgm:pt>
    <dgm:pt modelId="{82B04C58-F18C-4B7E-80AD-F6441DD69791}" type="pres">
      <dgm:prSet presAssocID="{66ECFB07-9FE3-4F8B-A7D4-9C7B5CAA8614}" presName="compNode" presStyleCnt="0"/>
      <dgm:spPr/>
    </dgm:pt>
    <dgm:pt modelId="{62CD1762-D8A4-4704-AA8A-7C87836BDDC8}" type="pres">
      <dgm:prSet presAssocID="{66ECFB07-9FE3-4F8B-A7D4-9C7B5CAA8614}" presName="dummyConnPt" presStyleCnt="0"/>
      <dgm:spPr/>
    </dgm:pt>
    <dgm:pt modelId="{DF453628-4B0F-452D-A962-F1B8DC4C37D5}" type="pres">
      <dgm:prSet presAssocID="{66ECFB07-9FE3-4F8B-A7D4-9C7B5CAA861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22DFBB5-7B13-4C0D-BAB9-EC70B691E560}" type="pres">
      <dgm:prSet presAssocID="{7D189B09-162D-438B-BBBB-8997D9EB5BAF}" presName="sibTrans" presStyleLbl="bgSibTrans2D1" presStyleIdx="7" presStyleCnt="8"/>
      <dgm:spPr/>
      <dgm:t>
        <a:bodyPr/>
        <a:lstStyle/>
        <a:p>
          <a:endParaRPr lang="zh-CN" altLang="en-US"/>
        </a:p>
      </dgm:t>
    </dgm:pt>
    <dgm:pt modelId="{36EE3685-46E5-49FC-854A-A43A4C4E8918}" type="pres">
      <dgm:prSet presAssocID="{2C1AF7DC-8851-4414-A2DB-C250F0CE6F2C}" presName="compNode" presStyleCnt="0"/>
      <dgm:spPr/>
    </dgm:pt>
    <dgm:pt modelId="{3A05C5BA-350D-452E-9A31-7D38EABF076C}" type="pres">
      <dgm:prSet presAssocID="{2C1AF7DC-8851-4414-A2DB-C250F0CE6F2C}" presName="dummyConnPt" presStyleCnt="0"/>
      <dgm:spPr/>
    </dgm:pt>
    <dgm:pt modelId="{53A2C0C9-4050-46B0-A222-A4E4A76C96E1}" type="pres">
      <dgm:prSet presAssocID="{2C1AF7DC-8851-4414-A2DB-C250F0CE6F2C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6240586-A3DA-41EC-AA5F-8EAB128355F7}" srcId="{71BF9227-0B7F-40C7-BB04-8B457F6AA460}" destId="{0396DCDD-6176-4D0E-8B74-A0C647012840}" srcOrd="3" destOrd="0" parTransId="{5B46743F-1CCA-4C31-8023-217814810709}" sibTransId="{3B5679CD-23FF-4FEA-BF4A-7950EB498293}"/>
    <dgm:cxn modelId="{19EC4ACC-5381-414B-A230-C518FCC248C8}" srcId="{71BF9227-0B7F-40C7-BB04-8B457F6AA460}" destId="{4BF7BBFC-B01B-45A4-9454-1F60C42FC6DE}" srcOrd="2" destOrd="0" parTransId="{CD5A40A4-D3E7-4060-B298-0C24EE768A21}" sibTransId="{702C8129-2A03-430F-9F1D-5682F728A7F0}"/>
    <dgm:cxn modelId="{4B9DE830-EE11-B248-AB75-06332239C0B6}" type="presOf" srcId="{BA9045FC-5794-4E5A-B234-4E3BC2CD34E7}" destId="{BCD27548-F138-4191-B730-CA72F8D980FA}" srcOrd="0" destOrd="0" presId="urn:microsoft.com/office/officeart/2005/8/layout/bProcess4"/>
    <dgm:cxn modelId="{444934D4-8B62-4EB6-B07D-9FFC6C0FB730}" srcId="{71BF9227-0B7F-40C7-BB04-8B457F6AA460}" destId="{59D825E2-C7E8-477D-ABDC-0AC7C273647E}" srcOrd="1" destOrd="0" parTransId="{0335B05F-CB90-4D2D-8C71-CF056D0855C4}" sibTransId="{7179FE37-4DE7-4D8D-A16D-C247858EA2CF}"/>
    <dgm:cxn modelId="{2A4424E9-CA94-4B42-BD05-B4CE0C899B9F}" type="presOf" srcId="{1B0ED2F9-6345-413B-8328-4A2D92EF41DB}" destId="{347A5704-A823-41C0-B014-9FFF4500B571}" srcOrd="0" destOrd="0" presId="urn:microsoft.com/office/officeart/2005/8/layout/bProcess4"/>
    <dgm:cxn modelId="{E7A7B806-7DCC-1845-AEC3-FDF09CA8A1DE}" type="presOf" srcId="{702C8129-2A03-430F-9F1D-5682F728A7F0}" destId="{C8B01966-03E1-4C17-A937-FACC29A474E6}" srcOrd="0" destOrd="0" presId="urn:microsoft.com/office/officeart/2005/8/layout/bProcess4"/>
    <dgm:cxn modelId="{1EF1CE3B-F675-4291-B2E1-0A0EB0939D98}" srcId="{71BF9227-0B7F-40C7-BB04-8B457F6AA460}" destId="{833AC863-E973-4448-8CE2-4F6711D3FAE7}" srcOrd="0" destOrd="0" parTransId="{BFA4F10A-0C55-4FB2-B5FB-52DFF9D6D318}" sibTransId="{BF6BFC5D-73DB-4216-8394-B80372DB2095}"/>
    <dgm:cxn modelId="{3ACCDF58-9B99-F748-A6BB-F4705E8618AC}" type="presOf" srcId="{0396DCDD-6176-4D0E-8B74-A0C647012840}" destId="{C1490FDD-2DAA-43A3-89D3-FD4CA6412D00}" srcOrd="0" destOrd="0" presId="urn:microsoft.com/office/officeart/2005/8/layout/bProcess4"/>
    <dgm:cxn modelId="{D12918A7-6BFF-C844-ABD6-73B9C654D547}" type="presOf" srcId="{149C1E0F-9351-478B-AFB2-8EAF9FC9CC0F}" destId="{15BAEF14-B0C5-4013-9107-49A34E75DDD7}" srcOrd="0" destOrd="0" presId="urn:microsoft.com/office/officeart/2005/8/layout/bProcess4"/>
    <dgm:cxn modelId="{C0BD9D66-403C-46FA-B567-8A8903C56068}" srcId="{71BF9227-0B7F-40C7-BB04-8B457F6AA460}" destId="{149C1E0F-9351-478B-AFB2-8EAF9FC9CC0F}" srcOrd="6" destOrd="0" parTransId="{0E081D97-B761-4BC5-B8EA-BAE6D6BF4E4C}" sibTransId="{BA9045FC-5794-4E5A-B234-4E3BC2CD34E7}"/>
    <dgm:cxn modelId="{CA572369-82A3-1149-B645-61462378F4DF}" type="presOf" srcId="{97CC894C-3863-4A1A-9762-D1ED6AD256D4}" destId="{93ABC9FA-0BBA-4257-894E-DB5591BB48FB}" srcOrd="0" destOrd="0" presId="urn:microsoft.com/office/officeart/2005/8/layout/bProcess4"/>
    <dgm:cxn modelId="{F8B0EABE-9EA5-D443-AA4F-DFA4F0F20F86}" type="presOf" srcId="{7179FE37-4DE7-4D8D-A16D-C247858EA2CF}" destId="{C07A33CE-82EF-4A6F-8CF3-5174C0819952}" srcOrd="0" destOrd="0" presId="urn:microsoft.com/office/officeart/2005/8/layout/bProcess4"/>
    <dgm:cxn modelId="{5DD21469-FCAF-4B46-8AF0-E0262DAB4317}" type="presOf" srcId="{7D189B09-162D-438B-BBBB-8997D9EB5BAF}" destId="{522DFBB5-7B13-4C0D-BAB9-EC70B691E560}" srcOrd="0" destOrd="0" presId="urn:microsoft.com/office/officeart/2005/8/layout/bProcess4"/>
    <dgm:cxn modelId="{E1E93F30-8892-5E43-B635-7C8255789ADC}" type="presOf" srcId="{59D825E2-C7E8-477D-ABDC-0AC7C273647E}" destId="{1F147E02-EDFF-4F39-9884-A8C2830BA532}" srcOrd="0" destOrd="0" presId="urn:microsoft.com/office/officeart/2005/8/layout/bProcess4"/>
    <dgm:cxn modelId="{27CBA35E-21C0-304A-BF2A-92119168177F}" type="presOf" srcId="{66ECFB07-9FE3-4F8B-A7D4-9C7B5CAA8614}" destId="{DF453628-4B0F-452D-A962-F1B8DC4C37D5}" srcOrd="0" destOrd="0" presId="urn:microsoft.com/office/officeart/2005/8/layout/bProcess4"/>
    <dgm:cxn modelId="{E3084E6D-6070-3549-BAFF-A89782000695}" type="presOf" srcId="{2C1AF7DC-8851-4414-A2DB-C250F0CE6F2C}" destId="{53A2C0C9-4050-46B0-A222-A4E4A76C96E1}" srcOrd="0" destOrd="0" presId="urn:microsoft.com/office/officeart/2005/8/layout/bProcess4"/>
    <dgm:cxn modelId="{71025AC6-1CC1-4B52-8451-78BF7D0262E3}" srcId="{71BF9227-0B7F-40C7-BB04-8B457F6AA460}" destId="{1B0ED2F9-6345-413B-8328-4A2D92EF41DB}" srcOrd="5" destOrd="0" parTransId="{1E988533-15B6-443A-8728-05B9A19DDD9E}" sibTransId="{3FB936C0-3635-495F-AD74-3D4BCAB742AF}"/>
    <dgm:cxn modelId="{3580988A-8CD3-A040-B0DA-048CD1B34666}" type="presOf" srcId="{3FB936C0-3635-495F-AD74-3D4BCAB742AF}" destId="{F2C65202-10D3-413E-892E-F66584D48D92}" srcOrd="0" destOrd="0" presId="urn:microsoft.com/office/officeart/2005/8/layout/bProcess4"/>
    <dgm:cxn modelId="{D6A57507-F38C-6A41-80FE-3E036D020DF2}" type="presOf" srcId="{CE2DC93F-1B5A-4382-AF05-D928C27520DA}" destId="{0703A6F1-65B8-497A-8E46-73D00548D9F8}" srcOrd="0" destOrd="0" presId="urn:microsoft.com/office/officeart/2005/8/layout/bProcess4"/>
    <dgm:cxn modelId="{A469D709-FFE8-5D42-992E-0584AC774BD2}" type="presOf" srcId="{3B5679CD-23FF-4FEA-BF4A-7950EB498293}" destId="{CC640995-02C3-4FFF-8536-91A3616DAEDA}" srcOrd="0" destOrd="0" presId="urn:microsoft.com/office/officeart/2005/8/layout/bProcess4"/>
    <dgm:cxn modelId="{B22BE7BF-9BA5-1948-9CC8-13688BE7C392}" type="presOf" srcId="{833AC863-E973-4448-8CE2-4F6711D3FAE7}" destId="{50E9C2BF-5A95-41D5-B2DD-EA288A43B26E}" srcOrd="0" destOrd="0" presId="urn:microsoft.com/office/officeart/2005/8/layout/bProcess4"/>
    <dgm:cxn modelId="{33CFCF4C-EAFA-4512-B360-B96B15F4EA28}" srcId="{71BF9227-0B7F-40C7-BB04-8B457F6AA460}" destId="{66ECFB07-9FE3-4F8B-A7D4-9C7B5CAA8614}" srcOrd="7" destOrd="0" parTransId="{118DFC06-EFDE-4600-AA38-F4D33FD052E8}" sibTransId="{7D189B09-162D-438B-BBBB-8997D9EB5BAF}"/>
    <dgm:cxn modelId="{CB289A4F-951D-4BED-A4DE-0CE3F7F7BD48}" srcId="{71BF9227-0B7F-40C7-BB04-8B457F6AA460}" destId="{2C1AF7DC-8851-4414-A2DB-C250F0CE6F2C}" srcOrd="8" destOrd="0" parTransId="{069918E6-5E3E-4B30-82B1-7183681D4391}" sibTransId="{74687E27-53DF-4A4B-9613-3C37A163CAF9}"/>
    <dgm:cxn modelId="{6B4C9D55-172B-074B-BFC4-EAAA5AE77332}" type="presOf" srcId="{4BF7BBFC-B01B-45A4-9454-1F60C42FC6DE}" destId="{0F31AF24-878A-405C-B52B-65A91DB25121}" srcOrd="0" destOrd="0" presId="urn:microsoft.com/office/officeart/2005/8/layout/bProcess4"/>
    <dgm:cxn modelId="{4760CD79-3C31-424E-B4FF-C0B945E90C0E}" type="presOf" srcId="{71BF9227-0B7F-40C7-BB04-8B457F6AA460}" destId="{D688C8F9-A12D-4076-8660-4D1BC5F9A769}" srcOrd="0" destOrd="0" presId="urn:microsoft.com/office/officeart/2005/8/layout/bProcess4"/>
    <dgm:cxn modelId="{9035C38B-45BB-5642-B0B9-27C3023CAE97}" type="presOf" srcId="{BF6BFC5D-73DB-4216-8394-B80372DB2095}" destId="{C04449D6-AD6D-4575-A7BE-3AC2804CDEE2}" srcOrd="0" destOrd="0" presId="urn:microsoft.com/office/officeart/2005/8/layout/bProcess4"/>
    <dgm:cxn modelId="{C961C01A-F733-4E8A-AB0A-E55AC4B87A3C}" srcId="{71BF9227-0B7F-40C7-BB04-8B457F6AA460}" destId="{CE2DC93F-1B5A-4382-AF05-D928C27520DA}" srcOrd="4" destOrd="0" parTransId="{FDE2B058-3174-4C44-A787-51DBF283831F}" sibTransId="{97CC894C-3863-4A1A-9762-D1ED6AD256D4}"/>
    <dgm:cxn modelId="{573CF6DA-5FEB-B64A-BE05-410DCA16340D}" type="presParOf" srcId="{D688C8F9-A12D-4076-8660-4D1BC5F9A769}" destId="{E8559AE8-7B2D-4613-91FD-E5DB664D5B36}" srcOrd="0" destOrd="0" presId="urn:microsoft.com/office/officeart/2005/8/layout/bProcess4"/>
    <dgm:cxn modelId="{219E72BC-C94B-3D4B-A9A2-964C27F72E9A}" type="presParOf" srcId="{E8559AE8-7B2D-4613-91FD-E5DB664D5B36}" destId="{7A3EF6FE-DCD8-4E91-97EE-3CC7EC681A8F}" srcOrd="0" destOrd="0" presId="urn:microsoft.com/office/officeart/2005/8/layout/bProcess4"/>
    <dgm:cxn modelId="{687EF716-532E-714D-9C83-A656BA6AC47F}" type="presParOf" srcId="{E8559AE8-7B2D-4613-91FD-E5DB664D5B36}" destId="{50E9C2BF-5A95-41D5-B2DD-EA288A43B26E}" srcOrd="1" destOrd="0" presId="urn:microsoft.com/office/officeart/2005/8/layout/bProcess4"/>
    <dgm:cxn modelId="{B209BBE0-1D60-0E42-9103-01DB47119EA6}" type="presParOf" srcId="{D688C8F9-A12D-4076-8660-4D1BC5F9A769}" destId="{C04449D6-AD6D-4575-A7BE-3AC2804CDEE2}" srcOrd="1" destOrd="0" presId="urn:microsoft.com/office/officeart/2005/8/layout/bProcess4"/>
    <dgm:cxn modelId="{3322CAD1-2B19-0D4E-B514-DC8A9986CA6F}" type="presParOf" srcId="{D688C8F9-A12D-4076-8660-4D1BC5F9A769}" destId="{9158CC51-78CF-4E7F-BB6D-3C75FD2CBCAA}" srcOrd="2" destOrd="0" presId="urn:microsoft.com/office/officeart/2005/8/layout/bProcess4"/>
    <dgm:cxn modelId="{E92833E6-1D94-C94C-ACD2-1DA4F634C684}" type="presParOf" srcId="{9158CC51-78CF-4E7F-BB6D-3C75FD2CBCAA}" destId="{E16E8EE1-4DA3-480E-973F-79080FC30FA7}" srcOrd="0" destOrd="0" presId="urn:microsoft.com/office/officeart/2005/8/layout/bProcess4"/>
    <dgm:cxn modelId="{2CED2509-F5BB-2C40-80E8-79DC13C789B3}" type="presParOf" srcId="{9158CC51-78CF-4E7F-BB6D-3C75FD2CBCAA}" destId="{1F147E02-EDFF-4F39-9884-A8C2830BA532}" srcOrd="1" destOrd="0" presId="urn:microsoft.com/office/officeart/2005/8/layout/bProcess4"/>
    <dgm:cxn modelId="{1BBA9290-86C6-F34A-930B-8B2953ED90EE}" type="presParOf" srcId="{D688C8F9-A12D-4076-8660-4D1BC5F9A769}" destId="{C07A33CE-82EF-4A6F-8CF3-5174C0819952}" srcOrd="3" destOrd="0" presId="urn:microsoft.com/office/officeart/2005/8/layout/bProcess4"/>
    <dgm:cxn modelId="{CF9BB905-43E9-4B42-9DFE-313B1765412A}" type="presParOf" srcId="{D688C8F9-A12D-4076-8660-4D1BC5F9A769}" destId="{27927981-9878-4EF0-8A3D-23D3CF20E663}" srcOrd="4" destOrd="0" presId="urn:microsoft.com/office/officeart/2005/8/layout/bProcess4"/>
    <dgm:cxn modelId="{3F3E6CF7-A321-C44C-A3E4-5C489E71455D}" type="presParOf" srcId="{27927981-9878-4EF0-8A3D-23D3CF20E663}" destId="{D4BC396C-0EA5-4E8C-9200-BC8C091F2BEC}" srcOrd="0" destOrd="0" presId="urn:microsoft.com/office/officeart/2005/8/layout/bProcess4"/>
    <dgm:cxn modelId="{E443A99A-7546-2747-B129-638B8E17DC9A}" type="presParOf" srcId="{27927981-9878-4EF0-8A3D-23D3CF20E663}" destId="{0F31AF24-878A-405C-B52B-65A91DB25121}" srcOrd="1" destOrd="0" presId="urn:microsoft.com/office/officeart/2005/8/layout/bProcess4"/>
    <dgm:cxn modelId="{1BA96DA0-95B8-E447-9083-0347BF258199}" type="presParOf" srcId="{D688C8F9-A12D-4076-8660-4D1BC5F9A769}" destId="{C8B01966-03E1-4C17-A937-FACC29A474E6}" srcOrd="5" destOrd="0" presId="urn:microsoft.com/office/officeart/2005/8/layout/bProcess4"/>
    <dgm:cxn modelId="{756B9C9A-C9B9-6F40-9E91-D6F1324ECB24}" type="presParOf" srcId="{D688C8F9-A12D-4076-8660-4D1BC5F9A769}" destId="{CEA50DC7-E9E0-4819-BDE7-881960BCB20C}" srcOrd="6" destOrd="0" presId="urn:microsoft.com/office/officeart/2005/8/layout/bProcess4"/>
    <dgm:cxn modelId="{A9B23C73-535A-954F-8D17-AE32A89148FA}" type="presParOf" srcId="{CEA50DC7-E9E0-4819-BDE7-881960BCB20C}" destId="{3B8C6FEA-8B8A-47E4-9345-2B28DD03166C}" srcOrd="0" destOrd="0" presId="urn:microsoft.com/office/officeart/2005/8/layout/bProcess4"/>
    <dgm:cxn modelId="{20A8B22C-DA8A-6E49-9B32-A0072588A925}" type="presParOf" srcId="{CEA50DC7-E9E0-4819-BDE7-881960BCB20C}" destId="{C1490FDD-2DAA-43A3-89D3-FD4CA6412D00}" srcOrd="1" destOrd="0" presId="urn:microsoft.com/office/officeart/2005/8/layout/bProcess4"/>
    <dgm:cxn modelId="{90C4689D-B13F-6149-A430-6CED5ACEA536}" type="presParOf" srcId="{D688C8F9-A12D-4076-8660-4D1BC5F9A769}" destId="{CC640995-02C3-4FFF-8536-91A3616DAEDA}" srcOrd="7" destOrd="0" presId="urn:microsoft.com/office/officeart/2005/8/layout/bProcess4"/>
    <dgm:cxn modelId="{4996DF46-BAF5-694A-80C8-3C42484CF540}" type="presParOf" srcId="{D688C8F9-A12D-4076-8660-4D1BC5F9A769}" destId="{CBC7C22D-F70B-4CA0-8BD5-FF047F5EAEA2}" srcOrd="8" destOrd="0" presId="urn:microsoft.com/office/officeart/2005/8/layout/bProcess4"/>
    <dgm:cxn modelId="{F59E7583-F8F6-A847-8CD6-CE7C82BB2BD1}" type="presParOf" srcId="{CBC7C22D-F70B-4CA0-8BD5-FF047F5EAEA2}" destId="{D0FFAD77-7D9E-4F99-9CC2-42F624307F6A}" srcOrd="0" destOrd="0" presId="urn:microsoft.com/office/officeart/2005/8/layout/bProcess4"/>
    <dgm:cxn modelId="{256EAB55-6024-E14D-98A8-84FEB58CD482}" type="presParOf" srcId="{CBC7C22D-F70B-4CA0-8BD5-FF047F5EAEA2}" destId="{0703A6F1-65B8-497A-8E46-73D00548D9F8}" srcOrd="1" destOrd="0" presId="urn:microsoft.com/office/officeart/2005/8/layout/bProcess4"/>
    <dgm:cxn modelId="{738940C3-453D-2A4A-BAB8-31E1B096EF95}" type="presParOf" srcId="{D688C8F9-A12D-4076-8660-4D1BC5F9A769}" destId="{93ABC9FA-0BBA-4257-894E-DB5591BB48FB}" srcOrd="9" destOrd="0" presId="urn:microsoft.com/office/officeart/2005/8/layout/bProcess4"/>
    <dgm:cxn modelId="{3A957B10-C84B-A044-8FB4-74FAB05FBF71}" type="presParOf" srcId="{D688C8F9-A12D-4076-8660-4D1BC5F9A769}" destId="{049D6A9A-6C77-4D0A-9B37-9EC46AD814A2}" srcOrd="10" destOrd="0" presId="urn:microsoft.com/office/officeart/2005/8/layout/bProcess4"/>
    <dgm:cxn modelId="{65274819-70D6-674E-B2D7-AEB1ACAC5461}" type="presParOf" srcId="{049D6A9A-6C77-4D0A-9B37-9EC46AD814A2}" destId="{C35AD829-5EA5-456F-BCEC-ABB5D528D925}" srcOrd="0" destOrd="0" presId="urn:microsoft.com/office/officeart/2005/8/layout/bProcess4"/>
    <dgm:cxn modelId="{83FAB986-69D1-7348-B18E-55AF1A6930EF}" type="presParOf" srcId="{049D6A9A-6C77-4D0A-9B37-9EC46AD814A2}" destId="{347A5704-A823-41C0-B014-9FFF4500B571}" srcOrd="1" destOrd="0" presId="urn:microsoft.com/office/officeart/2005/8/layout/bProcess4"/>
    <dgm:cxn modelId="{154CB2C9-3CC3-694E-94D6-287E83FF106E}" type="presParOf" srcId="{D688C8F9-A12D-4076-8660-4D1BC5F9A769}" destId="{F2C65202-10D3-413E-892E-F66584D48D92}" srcOrd="11" destOrd="0" presId="urn:microsoft.com/office/officeart/2005/8/layout/bProcess4"/>
    <dgm:cxn modelId="{4B796C53-9E4D-3F4D-BCAE-DA0A8C3E337F}" type="presParOf" srcId="{D688C8F9-A12D-4076-8660-4D1BC5F9A769}" destId="{D24A6024-151F-4B3E-B9B9-496BACC8A425}" srcOrd="12" destOrd="0" presId="urn:microsoft.com/office/officeart/2005/8/layout/bProcess4"/>
    <dgm:cxn modelId="{2198457A-D740-BF4B-9970-E5F3ADD57465}" type="presParOf" srcId="{D24A6024-151F-4B3E-B9B9-496BACC8A425}" destId="{FE5BF932-A028-4097-948C-16D27B6E303F}" srcOrd="0" destOrd="0" presId="urn:microsoft.com/office/officeart/2005/8/layout/bProcess4"/>
    <dgm:cxn modelId="{6A462332-3C1B-0946-9380-9ACAEB3792BC}" type="presParOf" srcId="{D24A6024-151F-4B3E-B9B9-496BACC8A425}" destId="{15BAEF14-B0C5-4013-9107-49A34E75DDD7}" srcOrd="1" destOrd="0" presId="urn:microsoft.com/office/officeart/2005/8/layout/bProcess4"/>
    <dgm:cxn modelId="{C32B5928-88EF-9A42-8C66-43FA0036E687}" type="presParOf" srcId="{D688C8F9-A12D-4076-8660-4D1BC5F9A769}" destId="{BCD27548-F138-4191-B730-CA72F8D980FA}" srcOrd="13" destOrd="0" presId="urn:microsoft.com/office/officeart/2005/8/layout/bProcess4"/>
    <dgm:cxn modelId="{3A6B87A1-EF42-0241-A392-172CF67D0C21}" type="presParOf" srcId="{D688C8F9-A12D-4076-8660-4D1BC5F9A769}" destId="{82B04C58-F18C-4B7E-80AD-F6441DD69791}" srcOrd="14" destOrd="0" presId="urn:microsoft.com/office/officeart/2005/8/layout/bProcess4"/>
    <dgm:cxn modelId="{DEAC38DE-B5F4-A54C-AD7A-F021385A7AFA}" type="presParOf" srcId="{82B04C58-F18C-4B7E-80AD-F6441DD69791}" destId="{62CD1762-D8A4-4704-AA8A-7C87836BDDC8}" srcOrd="0" destOrd="0" presId="urn:microsoft.com/office/officeart/2005/8/layout/bProcess4"/>
    <dgm:cxn modelId="{4A808E2C-3EB8-9A4E-A216-37AF11DFA643}" type="presParOf" srcId="{82B04C58-F18C-4B7E-80AD-F6441DD69791}" destId="{DF453628-4B0F-452D-A962-F1B8DC4C37D5}" srcOrd="1" destOrd="0" presId="urn:microsoft.com/office/officeart/2005/8/layout/bProcess4"/>
    <dgm:cxn modelId="{08498B3E-DC23-2945-8B56-575C7D4182C7}" type="presParOf" srcId="{D688C8F9-A12D-4076-8660-4D1BC5F9A769}" destId="{522DFBB5-7B13-4C0D-BAB9-EC70B691E560}" srcOrd="15" destOrd="0" presId="urn:microsoft.com/office/officeart/2005/8/layout/bProcess4"/>
    <dgm:cxn modelId="{F3483FD9-B50F-2641-8BDA-BEEF8606BD86}" type="presParOf" srcId="{D688C8F9-A12D-4076-8660-4D1BC5F9A769}" destId="{36EE3685-46E5-49FC-854A-A43A4C4E8918}" srcOrd="16" destOrd="0" presId="urn:microsoft.com/office/officeart/2005/8/layout/bProcess4"/>
    <dgm:cxn modelId="{955F6596-856D-0846-8F24-5D6C219087D7}" type="presParOf" srcId="{36EE3685-46E5-49FC-854A-A43A4C4E8918}" destId="{3A05C5BA-350D-452E-9A31-7D38EABF076C}" srcOrd="0" destOrd="0" presId="urn:microsoft.com/office/officeart/2005/8/layout/bProcess4"/>
    <dgm:cxn modelId="{D3F11535-4BFC-2247-B2B8-A79BE0E97D42}" type="presParOf" srcId="{36EE3685-46E5-49FC-854A-A43A4C4E8918}" destId="{53A2C0C9-4050-46B0-A222-A4E4A76C96E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449D6-AD6D-4575-A7BE-3AC2804CDEE2}">
      <dsp:nvSpPr>
        <dsp:cNvPr id="0" name=""/>
        <dsp:cNvSpPr/>
      </dsp:nvSpPr>
      <dsp:spPr>
        <a:xfrm rot="5400000">
          <a:off x="-402093" y="1673177"/>
          <a:ext cx="1774327" cy="2140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9C2BF-5A95-41D5-B2DD-EA288A43B26E}">
      <dsp:nvSpPr>
        <dsp:cNvPr id="0" name=""/>
        <dsp:cNvSpPr/>
      </dsp:nvSpPr>
      <dsp:spPr>
        <a:xfrm>
          <a:off x="4383" y="538299"/>
          <a:ext cx="2378871" cy="1427322"/>
        </a:xfrm>
        <a:prstGeom prst="roundRect">
          <a:avLst>
            <a:gd name="adj" fmla="val 10000"/>
          </a:avLst>
        </a:prstGeom>
        <a:solidFill>
          <a:srgbClr val="8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>
              <a:latin typeface="Comic Sans MS" pitchFamily="66" charset="0"/>
            </a:rPr>
            <a:t>Based on the number of observed, expected events in all regions with all uncertainties: Probability density function (PDF)</a:t>
          </a:r>
          <a:endParaRPr lang="zh-CN" altLang="en-US" sz="1400" b="1" kern="1200" dirty="0">
            <a:latin typeface="Comic Sans MS" pitchFamily="66" charset="0"/>
          </a:endParaRPr>
        </a:p>
      </dsp:txBody>
      <dsp:txXfrm>
        <a:off x="46188" y="580104"/>
        <a:ext cx="2295261" cy="1343712"/>
      </dsp:txXfrm>
    </dsp:sp>
    <dsp:sp modelId="{C07A33CE-82EF-4A6F-8CF3-5174C0819952}">
      <dsp:nvSpPr>
        <dsp:cNvPr id="0" name=""/>
        <dsp:cNvSpPr/>
      </dsp:nvSpPr>
      <dsp:spPr>
        <a:xfrm rot="5400000">
          <a:off x="-402093" y="3457330"/>
          <a:ext cx="1774327" cy="2140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47E02-EDFF-4F39-9884-A8C2830BA532}">
      <dsp:nvSpPr>
        <dsp:cNvPr id="0" name=""/>
        <dsp:cNvSpPr/>
      </dsp:nvSpPr>
      <dsp:spPr>
        <a:xfrm>
          <a:off x="4383" y="2322453"/>
          <a:ext cx="2378871" cy="1427322"/>
        </a:xfrm>
        <a:prstGeom prst="roundRect">
          <a:avLst>
            <a:gd name="adj" fmla="val 10000"/>
          </a:avLst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</a:rPr>
            <a:t>Likelihood function: L(</a:t>
          </a:r>
          <a:r>
            <a:rPr lang="el-GR" altLang="zh-CN" sz="1200" b="1" kern="12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200" b="1" kern="1200" dirty="0" smtClean="0">
              <a:latin typeface="Comic Sans MS" pitchFamily="66" charset="0"/>
              <a:ea typeface="宋体"/>
            </a:rPr>
            <a:t>,</a:t>
          </a:r>
          <a:r>
            <a:rPr lang="el-GR" altLang="zh-CN" sz="1200" b="1" kern="1200" dirty="0" smtClean="0">
              <a:latin typeface="Comic Sans MS" pitchFamily="66" charset="0"/>
              <a:ea typeface="宋体"/>
            </a:rPr>
            <a:t>θ</a:t>
          </a:r>
          <a:r>
            <a:rPr lang="en-US" altLang="zh-CN" sz="1200" b="1" kern="1200" dirty="0" smtClean="0">
              <a:latin typeface="Comic Sans MS" pitchFamily="66" charset="0"/>
            </a:rPr>
            <a:t>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  <a:ea typeface="宋体"/>
            </a:rPr>
            <a:t> </a:t>
          </a:r>
          <a:r>
            <a:rPr lang="el-GR" altLang="zh-CN" sz="1200" b="1" kern="12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200" b="1" kern="1200" dirty="0" smtClean="0">
              <a:latin typeface="Comic Sans MS" pitchFamily="66" charset="0"/>
              <a:ea typeface="宋体"/>
            </a:rPr>
            <a:t>: signal strength (POI);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altLang="zh-CN" sz="1200" b="1" kern="1200" dirty="0" smtClean="0">
              <a:latin typeface="Comic Sans MS" pitchFamily="66" charset="0"/>
              <a:ea typeface="宋体"/>
            </a:rPr>
            <a:t>θ</a:t>
          </a:r>
          <a:r>
            <a:rPr lang="en-US" altLang="zh-CN" sz="1200" b="1" kern="1200" dirty="0" smtClean="0">
              <a:latin typeface="Comic Sans MS" pitchFamily="66" charset="0"/>
              <a:ea typeface="宋体"/>
            </a:rPr>
            <a:t>: nuisance parameters(NP)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  <a:ea typeface="宋体"/>
            </a:rPr>
            <a:t>Profile Likelihood: constrain uncertainty (NP) as part of a likelihood fit</a:t>
          </a:r>
          <a:endParaRPr lang="zh-CN" altLang="en-US" sz="1200" b="1" kern="1200" dirty="0">
            <a:latin typeface="Comic Sans MS" pitchFamily="66" charset="0"/>
          </a:endParaRPr>
        </a:p>
      </dsp:txBody>
      <dsp:txXfrm>
        <a:off x="46188" y="2364258"/>
        <a:ext cx="2295261" cy="1343712"/>
      </dsp:txXfrm>
    </dsp:sp>
    <dsp:sp modelId="{C8B01966-03E1-4C17-A937-FACC29A474E6}">
      <dsp:nvSpPr>
        <dsp:cNvPr id="0" name=""/>
        <dsp:cNvSpPr/>
      </dsp:nvSpPr>
      <dsp:spPr>
        <a:xfrm>
          <a:off x="489983" y="4349407"/>
          <a:ext cx="3154072" cy="2140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1AF24-878A-405C-B52B-65A91DB25121}">
      <dsp:nvSpPr>
        <dsp:cNvPr id="0" name=""/>
        <dsp:cNvSpPr/>
      </dsp:nvSpPr>
      <dsp:spPr>
        <a:xfrm>
          <a:off x="4383" y="4106607"/>
          <a:ext cx="2378871" cy="1427322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>
              <a:latin typeface="Comic Sans MS" pitchFamily="66" charset="0"/>
            </a:rPr>
            <a:t>Construct test statistics  t</a:t>
          </a:r>
          <a:r>
            <a:rPr lang="el-GR" altLang="zh-CN" sz="1400" b="1" kern="1200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400" b="1" kern="1200" dirty="0" smtClean="0">
              <a:latin typeface="Comic Sans MS" pitchFamily="66" charset="0"/>
            </a:rPr>
            <a:t> based on likelihood ratio </a:t>
          </a:r>
          <a:r>
            <a:rPr lang="el-GR" altLang="zh-CN" sz="1400" b="1" kern="1200" dirty="0" smtClean="0">
              <a:latin typeface="Comic Sans MS" pitchFamily="66" charset="0"/>
              <a:ea typeface="宋体"/>
            </a:rPr>
            <a:t>λ</a:t>
          </a:r>
          <a:r>
            <a:rPr lang="en-US" altLang="zh-CN" sz="1400" b="1" kern="1200" dirty="0" smtClean="0">
              <a:latin typeface="Comic Sans MS" pitchFamily="66" charset="0"/>
            </a:rPr>
            <a:t>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400" b="1" kern="1200" dirty="0" smtClean="0">
            <a:latin typeface="Comic Sans MS" pitchFamily="66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400" b="1" kern="1200" dirty="0" smtClean="0">
            <a:latin typeface="Comic Sans MS" pitchFamily="66" charset="0"/>
          </a:endParaRPr>
        </a:p>
      </dsp:txBody>
      <dsp:txXfrm>
        <a:off x="46188" y="4148412"/>
        <a:ext cx="2295261" cy="1343712"/>
      </dsp:txXfrm>
    </dsp:sp>
    <dsp:sp modelId="{CC640995-02C3-4FFF-8536-91A3616DAEDA}">
      <dsp:nvSpPr>
        <dsp:cNvPr id="0" name=""/>
        <dsp:cNvSpPr/>
      </dsp:nvSpPr>
      <dsp:spPr>
        <a:xfrm rot="16200000">
          <a:off x="2761805" y="3457330"/>
          <a:ext cx="1774327" cy="2140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90FDD-2DAA-43A3-89D3-FD4CA6412D00}">
      <dsp:nvSpPr>
        <dsp:cNvPr id="0" name=""/>
        <dsp:cNvSpPr/>
      </dsp:nvSpPr>
      <dsp:spPr>
        <a:xfrm>
          <a:off x="3168282" y="4106607"/>
          <a:ext cx="2378871" cy="1427322"/>
        </a:xfrm>
        <a:prstGeom prst="roundRect">
          <a:avLst>
            <a:gd name="adj" fmla="val 10000"/>
          </a:avLst>
        </a:prstGeom>
        <a:solidFill>
          <a:srgbClr val="0000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kern="1200" dirty="0" smtClean="0">
              <a:latin typeface="Comic Sans MS" pitchFamily="66" charset="0"/>
            </a:rPr>
            <a:t>Find the observed test statistic for tested </a:t>
          </a:r>
          <a:r>
            <a:rPr lang="el-GR" altLang="zh-CN" sz="1600" b="1" kern="12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600" b="1" kern="1200" dirty="0" smtClean="0">
              <a:latin typeface="Comic Sans MS" pitchFamily="66" charset="0"/>
            </a:rPr>
            <a:t>: t</a:t>
          </a:r>
          <a:r>
            <a:rPr lang="el-GR" altLang="zh-CN" sz="1600" b="1" kern="1200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600" b="1" kern="1200" baseline="-25000" dirty="0" smtClean="0">
              <a:latin typeface="Comic Sans MS" pitchFamily="66" charset="0"/>
              <a:ea typeface="宋体"/>
            </a:rPr>
            <a:t>,obs</a:t>
          </a:r>
          <a:endParaRPr lang="en-US" altLang="zh-CN" sz="1600" b="1" kern="1200" dirty="0" smtClean="0">
            <a:latin typeface="Comic Sans MS" pitchFamily="66" charset="0"/>
          </a:endParaRPr>
        </a:p>
      </dsp:txBody>
      <dsp:txXfrm>
        <a:off x="3210087" y="4148412"/>
        <a:ext cx="2295261" cy="1343712"/>
      </dsp:txXfrm>
    </dsp:sp>
    <dsp:sp modelId="{93ABC9FA-0BBA-4257-894E-DB5591BB48FB}">
      <dsp:nvSpPr>
        <dsp:cNvPr id="0" name=""/>
        <dsp:cNvSpPr/>
      </dsp:nvSpPr>
      <dsp:spPr>
        <a:xfrm rot="16200000">
          <a:off x="2761805" y="1673177"/>
          <a:ext cx="1774327" cy="2140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3A6F1-65B8-497A-8E46-73D00548D9F8}">
      <dsp:nvSpPr>
        <dsp:cNvPr id="0" name=""/>
        <dsp:cNvSpPr/>
      </dsp:nvSpPr>
      <dsp:spPr>
        <a:xfrm>
          <a:off x="3168282" y="2322453"/>
          <a:ext cx="2378871" cy="1427322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1" kern="1200" dirty="0" smtClean="0">
              <a:latin typeface="Comic Sans MS" pitchFamily="66" charset="0"/>
            </a:rPr>
            <a:t>Construct the PDF of test statistic t</a:t>
          </a:r>
          <a:r>
            <a:rPr lang="el-GR" altLang="zh-CN" sz="1050" b="1" kern="1200" baseline="-25000" dirty="0" smtClean="0">
              <a:latin typeface="Comic Sans MS" pitchFamily="66" charset="0"/>
              <a:ea typeface="宋体"/>
            </a:rPr>
            <a:t>μ</a:t>
          </a:r>
          <a:r>
            <a:rPr lang="en-US" altLang="zh-CN" sz="1050" b="1" kern="1200" baseline="-25000" dirty="0" smtClean="0">
              <a:latin typeface="Comic Sans MS" pitchFamily="66" charset="0"/>
              <a:ea typeface="宋体"/>
            </a:rPr>
            <a:t>: </a:t>
          </a:r>
          <a:r>
            <a:rPr lang="en-US" altLang="zh-CN" sz="1050" b="1" kern="1200" dirty="0" smtClean="0">
              <a:latin typeface="Comic Sans MS" pitchFamily="66" charset="0"/>
            </a:rPr>
            <a:t>generate toy Monte Carlo or using asymptotic formula</a:t>
          </a:r>
          <a:endParaRPr lang="en-US" altLang="zh-CN" sz="1600" b="1" kern="1200" dirty="0" smtClean="0">
            <a:latin typeface="Comic Sans MS" pitchFamily="66" charset="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600" b="1" kern="1200" dirty="0" smtClean="0">
            <a:latin typeface="Comic Sans MS" pitchFamily="66" charset="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b="1" kern="1200" dirty="0" smtClean="0">
            <a:latin typeface="Comic Sans MS" pitchFamily="66" charset="0"/>
          </a:endParaRPr>
        </a:p>
      </dsp:txBody>
      <dsp:txXfrm>
        <a:off x="3210087" y="2364258"/>
        <a:ext cx="2295261" cy="1343712"/>
      </dsp:txXfrm>
    </dsp:sp>
    <dsp:sp modelId="{F2C65202-10D3-413E-892E-F66584D48D92}">
      <dsp:nvSpPr>
        <dsp:cNvPr id="0" name=""/>
        <dsp:cNvSpPr/>
      </dsp:nvSpPr>
      <dsp:spPr>
        <a:xfrm>
          <a:off x="3653882" y="781100"/>
          <a:ext cx="3154072" cy="2140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A5704-A823-41C0-B014-9FFF4500B571}">
      <dsp:nvSpPr>
        <dsp:cNvPr id="0" name=""/>
        <dsp:cNvSpPr/>
      </dsp:nvSpPr>
      <dsp:spPr>
        <a:xfrm>
          <a:off x="3168282" y="538299"/>
          <a:ext cx="2378871" cy="1427322"/>
        </a:xfrm>
        <a:prstGeom prst="roundRect">
          <a:avLst>
            <a:gd name="adj" fmla="val 10000"/>
          </a:avLst>
        </a:prstGeom>
        <a:solidFill>
          <a:srgbClr val="8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</a:rPr>
            <a:t>From the constructed distribution of test statistic for </a:t>
          </a:r>
          <a:r>
            <a:rPr lang="en-US" altLang="zh-CN" sz="1200" b="1" kern="1200" dirty="0" err="1" smtClean="0">
              <a:latin typeface="Comic Sans MS" pitchFamily="66" charset="0"/>
            </a:rPr>
            <a:t>s+b</a:t>
          </a:r>
          <a:r>
            <a:rPr lang="en-US" altLang="zh-CN" sz="1200" b="1" kern="1200" dirty="0" smtClean="0">
              <a:latin typeface="Comic Sans MS" pitchFamily="66" charset="0"/>
            </a:rPr>
            <a:t>, find the p-value of the observation</a:t>
          </a:r>
          <a:endParaRPr lang="en-US" altLang="zh-CN" sz="1400" b="1" kern="1200" dirty="0" smtClean="0">
            <a:latin typeface="Comic Sans MS" pitchFamily="66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400" b="1" kern="1200" dirty="0" smtClean="0">
            <a:latin typeface="Comic Sans MS" pitchFamily="66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b="1" kern="1200" dirty="0">
            <a:latin typeface="Comic Sans MS" pitchFamily="66" charset="0"/>
          </a:endParaRPr>
        </a:p>
      </dsp:txBody>
      <dsp:txXfrm>
        <a:off x="3210087" y="580104"/>
        <a:ext cx="2295261" cy="1343712"/>
      </dsp:txXfrm>
    </dsp:sp>
    <dsp:sp modelId="{BCD27548-F138-4191-B730-CA72F8D980FA}">
      <dsp:nvSpPr>
        <dsp:cNvPr id="0" name=""/>
        <dsp:cNvSpPr/>
      </dsp:nvSpPr>
      <dsp:spPr>
        <a:xfrm rot="5400000">
          <a:off x="5925704" y="1673177"/>
          <a:ext cx="1774327" cy="2140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AEF14-B0C5-4013-9107-49A34E75DDD7}">
      <dsp:nvSpPr>
        <dsp:cNvPr id="0" name=""/>
        <dsp:cNvSpPr/>
      </dsp:nvSpPr>
      <dsp:spPr>
        <a:xfrm>
          <a:off x="6332181" y="538299"/>
          <a:ext cx="2378871" cy="1427322"/>
        </a:xfrm>
        <a:prstGeom prst="roundRect">
          <a:avLst>
            <a:gd name="adj" fmla="val 10000"/>
          </a:avLst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b="1" kern="1200" dirty="0" smtClean="0">
              <a:latin typeface="Comic Sans MS" pitchFamily="66" charset="0"/>
            </a:rPr>
            <a:t>If CLs&lt;0.05: the value of signal is excluded at 95% CL……….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400" b="1" kern="1200" dirty="0" smtClean="0">
            <a:latin typeface="Comic Sans MS" pitchFamily="66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400" b="1" kern="1200" dirty="0">
            <a:latin typeface="Comic Sans MS" pitchFamily="66" charset="0"/>
          </a:endParaRPr>
        </a:p>
      </dsp:txBody>
      <dsp:txXfrm>
        <a:off x="6373986" y="580104"/>
        <a:ext cx="2295261" cy="1343712"/>
      </dsp:txXfrm>
    </dsp:sp>
    <dsp:sp modelId="{522DFBB5-7B13-4C0D-BAB9-EC70B691E560}">
      <dsp:nvSpPr>
        <dsp:cNvPr id="0" name=""/>
        <dsp:cNvSpPr/>
      </dsp:nvSpPr>
      <dsp:spPr>
        <a:xfrm rot="5400000">
          <a:off x="5925704" y="3457330"/>
          <a:ext cx="1774327" cy="2140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53628-4B0F-452D-A962-F1B8DC4C37D5}">
      <dsp:nvSpPr>
        <dsp:cNvPr id="0" name=""/>
        <dsp:cNvSpPr/>
      </dsp:nvSpPr>
      <dsp:spPr>
        <a:xfrm>
          <a:off x="6332181" y="2322453"/>
          <a:ext cx="2378871" cy="1427322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</a:rPr>
            <a:t>The above check has been done for each signal grid points on the SUSY model.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 smtClean="0">
              <a:latin typeface="Comic Sans MS" pitchFamily="66" charset="0"/>
            </a:rPr>
            <a:t>The line can be drawn for the area where points are excluded</a:t>
          </a:r>
          <a:endParaRPr lang="zh-CN" altLang="en-US" sz="1200" b="1" kern="1200" dirty="0">
            <a:latin typeface="Comic Sans MS" pitchFamily="66" charset="0"/>
          </a:endParaRPr>
        </a:p>
      </dsp:txBody>
      <dsp:txXfrm>
        <a:off x="6373986" y="2364258"/>
        <a:ext cx="2295261" cy="1343712"/>
      </dsp:txXfrm>
    </dsp:sp>
    <dsp:sp modelId="{53A2C0C9-4050-46B0-A222-A4E4A76C96E1}">
      <dsp:nvSpPr>
        <dsp:cNvPr id="0" name=""/>
        <dsp:cNvSpPr/>
      </dsp:nvSpPr>
      <dsp:spPr>
        <a:xfrm>
          <a:off x="6332181" y="4106607"/>
          <a:ext cx="2378871" cy="14273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 dirty="0"/>
        </a:p>
      </dsp:txBody>
      <dsp:txXfrm>
        <a:off x="6373986" y="4148412"/>
        <a:ext cx="2295261" cy="1343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2F809-39BE-3A43-A672-FE68FA6514A0}" type="datetimeFigureOut">
              <a:rPr kumimoji="1" lang="zh-CN" altLang="en-US" smtClean="0"/>
              <a:pPr/>
              <a:t>2017/11/16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8F25F-5D2F-444F-BBA3-D9EAF8615AA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26807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EB2FD-F773-4E08-A2E4-AB641C8C6DBF}" type="datetimeFigureOut">
              <a:rPr lang="zh-CN" altLang="en-US" smtClean="0"/>
              <a:pPr/>
              <a:t>2017/11/16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42079-0FA3-4DAD-BDBF-7A869A8448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888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685817" indent="-263776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055103" indent="-211021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477145" indent="-211021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1899186" indent="-211021" eaLnBrk="0" hangingPunct="0"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8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/>
            <a:fld id="{06B3D6A2-46BD-C24D-AB0F-C7EDC3A443F8}" type="slidenum">
              <a:rPr lang="zh-CN" altLang="en-US" sz="1100">
                <a:solidFill>
                  <a:schemeClr val="tx1"/>
                </a:solidFill>
                <a:latin typeface="Times New Roman" charset="0"/>
              </a:rPr>
              <a:pPr eaLnBrk="1" hangingPunct="1"/>
              <a:t>6</a:t>
            </a:fld>
            <a:endParaRPr lang="en-US" altLang="zh-CN" sz="11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zh-CN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9pPr>
          </a:lstStyle>
          <a:p>
            <a:fld id="{3698A6FC-FFAC-4969-92C0-9494400A85E3}" type="slidenum">
              <a:rPr kumimoji="0" lang="en-US" altLang="zh-CN" sz="1200">
                <a:latin typeface="Arial" pitchFamily="34" charset="0"/>
              </a:rPr>
              <a:pPr/>
              <a:t>11</a:t>
            </a:fld>
            <a:endParaRPr kumimoji="0" lang="en-US" altLang="zh-CN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976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02756" indent="-270291" defTabSz="906976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081164" indent="-216233" defTabSz="906976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513629" indent="-216233" defTabSz="906976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1946095" indent="-216233" defTabSz="906976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378560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811026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243491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675957" indent="-216233" defTabSz="906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fld id="{2248FD7F-E0C6-F746-827A-2388175B8CCB}" type="slidenum">
              <a:rPr lang="en-US" altLang="zh-CN"/>
              <a:pPr eaLnBrk="1" hangingPunct="1"/>
              <a:t>13</a:t>
            </a:fld>
            <a:endParaRPr lang="en-US" altLang="zh-CN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294" y="4343703"/>
            <a:ext cx="5027414" cy="4115405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zh-CN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3BDFDEB8-DDDA-5A40-9CC7-036CC0DC4E6C}" type="slidenum">
              <a:rPr kumimoji="0" lang="zh-CN" altLang="en-US" sz="1200">
                <a:latin typeface="Calibri" charset="0"/>
              </a:rPr>
              <a:pPr/>
              <a:t>14</a:t>
            </a:fld>
            <a:endParaRPr kumimoji="0" lang="en-US" altLang="zh-CN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659440" indent="-252052"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021399" indent="-197832"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430251" indent="-197832"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842035" indent="-197832"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264076" indent="-19783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686118" indent="-19783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108159" indent="-19783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530200" indent="-19783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B9DBCCD-9068-A34C-940B-5ACD94D40A35}" type="slidenum">
              <a:rPr lang="en-US" sz="1000">
                <a:latin typeface="Arial" charset="0"/>
              </a:rPr>
              <a:pPr/>
              <a:t>15</a:t>
            </a:fld>
            <a:endParaRPr lang="en-US" sz="10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ECFE34-57A3-FF43-B3E3-42FE456C3BA9}" type="slidenum">
              <a:rPr lang="zh-CN" altLang="en-US"/>
              <a:pPr/>
              <a:t>23</a:t>
            </a:fld>
            <a:endParaRPr lang="en-US" altLang="zh-CN"/>
          </a:p>
        </p:txBody>
      </p:sp>
      <p:sp>
        <p:nvSpPr>
          <p:cNvPr id="163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4113" y="701675"/>
            <a:ext cx="4586287" cy="34401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0594" y="4352774"/>
            <a:ext cx="5015508" cy="414110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9D8CC-D7CD-B549-888A-0791D528F721}" type="slidenum">
              <a:rPr lang="zh-CN" altLang="en-US"/>
              <a:pPr/>
              <a:t>88</a:t>
            </a:fld>
            <a:endParaRPr lang="en-US" altLang="zh-CN"/>
          </a:p>
        </p:txBody>
      </p:sp>
      <p:sp>
        <p:nvSpPr>
          <p:cNvPr id="1562626" name="Text Box 2"/>
          <p:cNvSpPr txBox="1">
            <a:spLocks noChangeArrowheads="1"/>
          </p:cNvSpPr>
          <p:nvPr/>
        </p:nvSpPr>
        <p:spPr bwMode="auto">
          <a:xfrm>
            <a:off x="2143125" y="695476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6493" tIns="43247" rIns="86493" bIns="43247" anchor="ctr"/>
          <a:lstStyle/>
          <a:p>
            <a:endParaRPr lang="zh-CN" altLang="en-US"/>
          </a:p>
        </p:txBody>
      </p:sp>
      <p:sp>
        <p:nvSpPr>
          <p:cNvPr id="156262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6098" y="4343703"/>
            <a:ext cx="5466457" cy="4095750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1432" tIns="45716" rIns="91432" bIns="45716" anchor="ctr"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747F7CF-4E4F-774C-9577-933398F45E82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C2A-63C0-6547-955B-6B4D24D03FC7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E383-C3E7-9F49-A99B-2EDF04EC2CF1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228600" y="320675"/>
            <a:ext cx="7543800" cy="57753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0122F-3106-AF4F-9524-AAC62E1878F1}" type="datetime1">
              <a:rPr lang="zh-CN" altLang="en-US" smtClean="0"/>
              <a:t>2017/11/16</a:t>
            </a:fld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iSTEP2015</a:t>
            </a: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63E5F-8782-8A49-B04F-93428C03471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6780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218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056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/>
        </p:nvSpPr>
        <p:spPr>
          <a:xfrm>
            <a:off x="-2605" y="1721"/>
            <a:ext cx="9149209" cy="8045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59" name="Title Text"/>
          <p:cNvSpPr>
            <a:spLocks noGrp="1"/>
          </p:cNvSpPr>
          <p:nvPr>
            <p:ph type="title"/>
          </p:nvPr>
        </p:nvSpPr>
        <p:spPr>
          <a:xfrm>
            <a:off x="669727" y="1721"/>
            <a:ext cx="7804547" cy="804510"/>
          </a:xfrm>
          <a:prstGeom prst="rect">
            <a:avLst/>
          </a:prstGeom>
        </p:spPr>
        <p:txBody>
          <a:bodyPr/>
          <a:lstStyle>
            <a:lvl1pPr>
              <a:defRPr sz="3867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Body Level One…"/>
          <p:cNvSpPr>
            <a:spLocks noGrp="1"/>
          </p:cNvSpPr>
          <p:nvPr>
            <p:ph type="body" idx="1"/>
          </p:nvPr>
        </p:nvSpPr>
        <p:spPr>
          <a:xfrm>
            <a:off x="233800" y="997101"/>
            <a:ext cx="8676401" cy="5253680"/>
          </a:xfrm>
          <a:prstGeom prst="rect">
            <a:avLst/>
          </a:prstGeom>
        </p:spPr>
        <p:txBody>
          <a:bodyPr anchor="t"/>
          <a:lstStyle>
            <a:lvl1pPr>
              <a:buChar char="▣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SzPct val="150000"/>
              <a:buChar char="▪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>
            <a:spLocks noGrp="1"/>
          </p:cNvSpPr>
          <p:nvPr>
            <p:ph type="sldNum" sz="quarter" idx="2"/>
          </p:nvPr>
        </p:nvSpPr>
        <p:spPr>
          <a:xfrm>
            <a:off x="8745212" y="6529089"/>
            <a:ext cx="373184" cy="315512"/>
          </a:xfrm>
          <a:prstGeom prst="rect">
            <a:avLst/>
          </a:prstGeom>
        </p:spPr>
        <p:txBody>
          <a:bodyPr wrap="square"/>
          <a:lstStyle>
            <a:lvl1pPr>
              <a:defRPr sz="1617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4057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289-21DC-8645-976C-B4982ABA3DC0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628F0B2-0BDE-D14D-9388-B17B817D1C1C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C7D20-FA1D-044F-AD3E-D7E83E457929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B742-B19D-F940-BA45-3248D6B47A70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387E83-3164-0642-AF1A-E68E025A2B62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BE37-D177-8B4E-A61C-2AE7D5ED9271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F88131-4500-0349-980D-564A5587E248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05A8D71-6174-9C40-9519-E655852E913C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33077642-6B55-2740-9AFF-E60544E328B7}" type="datetime1">
              <a:rPr lang="zh-CN" altLang="en-US" smtClean="0"/>
              <a:t>2017/11/16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r>
              <a:rPr lang="en-US" altLang="zh-CN" smtClean="0"/>
              <a:t>iSTEP2015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</p:sldLayoutIdLst>
  <p:hf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xuai.zhuang@cern.c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hyperlink" Target="https://twiki.cern.ch/twiki/bin/view/AtlasPublic/SupersymmetryPublicResults" TargetMode="External"/><Relationship Id="rId7" Type="http://schemas.openxmlformats.org/officeDocument/2006/relationships/hyperlink" Target="https://twiki.cern.ch/twiki/bin/view/CMSPublic/PhysicsResultsSUS#Moriond_2017_36_fb_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emf"/><Relationship Id="rId10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hyperlink" Target="https://atlas.web.cern.ch/Atlas/GROUPS/PHYSICS/CONFNOTES/ATLAS-CONF-2017-022/" TargetMode="External"/><Relationship Id="rId5" Type="http://schemas.openxmlformats.org/officeDocument/2006/relationships/hyperlink" Target="https://arxiv.org/abs/1711.01901" TargetMode="External"/><Relationship Id="rId6" Type="http://schemas.openxmlformats.org/officeDocument/2006/relationships/hyperlink" Target="https://arxiv.org/abs/1708.02794" TargetMode="External"/><Relationship Id="rId7" Type="http://schemas.openxmlformats.org/officeDocument/2006/relationships/hyperlink" Target="https://arxiv.org/ct?url=http%3A%2F%2Fdx.doi.org%2F10%252E1103%2FPhysRevD%252E96%252E032003&amp;v=8bfde50b" TargetMode="External"/><Relationship Id="rId8" Type="http://schemas.openxmlformats.org/officeDocument/2006/relationships/hyperlink" Target="http://dx.doi.org/10.1140/epjc/s10052-017-5267-x" TargetMode="External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5.jpe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hyperlink" Target="http://dx.doi.org/10.1140/epjc/s10052-017-5267-x" TargetMode="External"/><Relationship Id="rId9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78.png"/><Relationship Id="rId5" Type="http://schemas.openxmlformats.org/officeDocument/2006/relationships/image" Target="../media/image82.png"/><Relationship Id="rId6" Type="http://schemas.openxmlformats.org/officeDocument/2006/relationships/hyperlink" Target="http://dx.doi.org/10.1140/epjc/s10052-017-5267-x" TargetMode="External"/><Relationship Id="rId7" Type="http://schemas.openxmlformats.org/officeDocument/2006/relationships/image" Target="../media/image75.png"/><Relationship Id="rId8" Type="http://schemas.openxmlformats.org/officeDocument/2006/relationships/image" Target="../media/image83.png"/><Relationship Id="rId9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emf"/><Relationship Id="rId5" Type="http://schemas.openxmlformats.org/officeDocument/2006/relationships/image" Target="../media/image6.png"/><Relationship Id="rId6" Type="http://schemas.openxmlformats.org/officeDocument/2006/relationships/image" Target="../media/image86.png"/><Relationship Id="rId7" Type="http://schemas.openxmlformats.org/officeDocument/2006/relationships/hyperlink" Target="http://dx.doi.org/10.1103/PhysRevD.96.032003" TargetMode="External"/><Relationship Id="rId8" Type="http://schemas.openxmlformats.org/officeDocument/2006/relationships/image" Target="../media/image87.png"/><Relationship Id="rId9" Type="http://schemas.openxmlformats.org/officeDocument/2006/relationships/hyperlink" Target="https://arxiv.org/abs/1711.01901" TargetMode="External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8.08232" TargetMode="External"/><Relationship Id="rId4" Type="http://schemas.openxmlformats.org/officeDocument/2006/relationships/image" Target="../media/image89.png"/><Relationship Id="rId5" Type="http://schemas.openxmlformats.org/officeDocument/2006/relationships/hyperlink" Target="http://arxiv.org/abs/1709.09814" TargetMode="External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hyperlink" Target="http://link.springer.com/article/10.1140/epjc/s10052-016-4095-8" TargetMode="External"/><Relationship Id="rId5" Type="http://schemas.openxmlformats.org/officeDocument/2006/relationships/image" Target="../media/image92.png"/><Relationship Id="rId6" Type="http://schemas.openxmlformats.org/officeDocument/2006/relationships/hyperlink" Target="http://cms-results.web.cern.ch/cms-results/public-results/publications/SUS-16-035/inde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hyperlink" Target="https://cds.cern.ch/record/2206209" TargetMode="External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Relationship Id="rId3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ms-results.web.cern.ch/cms-results/public-results/publications/SUS-16-049/index.html" TargetMode="External"/><Relationship Id="rId4" Type="http://schemas.openxmlformats.org/officeDocument/2006/relationships/image" Target="../media/image106.emf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709.04183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hyperlink" Target="https://arxiv.org/ct?url=http%3A%2F%2Fdx.doi.org%2F10%252E1007%2FJHEP10%25282017%2529019&amp;v=63cf3d3e" TargetMode="External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Relationship Id="rId3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116.emf"/><Relationship Id="rId5" Type="http://schemas.openxmlformats.org/officeDocument/2006/relationships/image" Target="../media/image117.emf"/><Relationship Id="rId6" Type="http://schemas.openxmlformats.org/officeDocument/2006/relationships/image" Target="../media/image118.emf"/><Relationship Id="rId7" Type="http://schemas.openxmlformats.org/officeDocument/2006/relationships/image" Target="../media/image119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0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hyperlink" Target="https://arxiv.org/abs/1708.07875" TargetMode="External"/><Relationship Id="rId5" Type="http://schemas.openxmlformats.org/officeDocument/2006/relationships/image" Target="../media/image125.png"/><Relationship Id="rId6" Type="http://schemas.openxmlformats.org/officeDocument/2006/relationships/hyperlink" Target="http://arxiv.org/abs/1709.05406" TargetMode="External"/><Relationship Id="rId7" Type="http://schemas.openxmlformats.org/officeDocument/2006/relationships/image" Target="../media/image116.emf"/><Relationship Id="rId8" Type="http://schemas.openxmlformats.org/officeDocument/2006/relationships/image" Target="../media/image126.png"/><Relationship Id="rId9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hyperlink" Target="http://arxiv.org/abs/1709.05406" TargetMode="External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33.emf"/><Relationship Id="rId5" Type="http://schemas.openxmlformats.org/officeDocument/2006/relationships/image" Target="../media/image134.png"/><Relationship Id="rId6" Type="http://schemas.openxmlformats.org/officeDocument/2006/relationships/hyperlink" Target="https://arxiv.org/abs/1708.07875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14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1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png"/><Relationship Id="rId5" Type="http://schemas.openxmlformats.org/officeDocument/2006/relationships/image" Target="../media/image19.w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4" Type="http://schemas.openxmlformats.org/officeDocument/2006/relationships/image" Target="../media/image160.jpe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jpeg"/><Relationship Id="rId8" Type="http://schemas.openxmlformats.org/officeDocument/2006/relationships/image" Target="../media/image164.jpeg"/><Relationship Id="rId9" Type="http://schemas.openxmlformats.org/officeDocument/2006/relationships/image" Target="../media/image165.png"/><Relationship Id="rId10" Type="http://schemas.openxmlformats.org/officeDocument/2006/relationships/image" Target="../media/image166.JPG"/><Relationship Id="rId11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journals.aps.org/prd/abstract/10.1103/PhysRevD.93.052002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72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1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177.png"/><Relationship Id="rId5" Type="http://schemas.openxmlformats.org/officeDocument/2006/relationships/image" Target="../media/image148.png"/><Relationship Id="rId6" Type="http://schemas.openxmlformats.org/officeDocument/2006/relationships/image" Target="../media/image178.png"/><Relationship Id="rId7" Type="http://schemas.openxmlformats.org/officeDocument/2006/relationships/image" Target="../media/image142.png"/><Relationship Id="rId8" Type="http://schemas.openxmlformats.org/officeDocument/2006/relationships/image" Target="../media/image137.png"/><Relationship Id="rId9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709.05406" TargetMode="External"/><Relationship Id="rId4" Type="http://schemas.openxmlformats.org/officeDocument/2006/relationships/image" Target="../media/image116.emf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hyperlink" Target="https://arxiv.org/abs/1708.07875" TargetMode="External"/><Relationship Id="rId5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hyperlink" Target="https://arxiv.org/abs/1708.07875" TargetMode="External"/><Relationship Id="rId5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eg"/><Relationship Id="rId3" Type="http://schemas.openxmlformats.org/officeDocument/2006/relationships/image" Target="../media/image19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png"/></Relationships>
</file>

<file path=ppt/slides/_rels/slide9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3.png"/><Relationship Id="rId1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99.png"/><Relationship Id="rId8" Type="http://schemas.openxmlformats.org/officeDocument/2006/relationships/image" Target="../media/image200.png"/><Relationship Id="rId9" Type="http://schemas.openxmlformats.org/officeDocument/2006/relationships/image" Target="../media/image201.png"/><Relationship Id="rId10" Type="http://schemas.openxmlformats.org/officeDocument/2006/relationships/image" Target="../media/image2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407.5066" TargetMode="External"/><Relationship Id="rId4" Type="http://schemas.openxmlformats.org/officeDocument/2006/relationships/image" Target="../media/image206.emf"/><Relationship Id="rId5" Type="http://schemas.openxmlformats.org/officeDocument/2006/relationships/image" Target="../media/image20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标题 4"/>
          <p:cNvSpPr>
            <a:spLocks noGrp="1"/>
          </p:cNvSpPr>
          <p:nvPr>
            <p:ph type="subTitle" idx="1"/>
          </p:nvPr>
        </p:nvSpPr>
        <p:spPr>
          <a:xfrm>
            <a:off x="3851920" y="4725144"/>
            <a:ext cx="5040560" cy="1872208"/>
          </a:xfrm>
          <a:noFill/>
        </p:spPr>
        <p:txBody>
          <a:bodyPr>
            <a:normAutofit fontScale="32500" lnSpcReduction="20000"/>
          </a:bodyPr>
          <a:lstStyle/>
          <a:p>
            <a:pPr algn="ctr">
              <a:lnSpc>
                <a:spcPct val="120000"/>
              </a:lnSpc>
              <a:buNone/>
            </a:pPr>
            <a:endParaRPr lang="en-US" altLang="zh-CN" sz="2200" dirty="0" smtClean="0">
              <a:solidFill>
                <a:schemeClr val="accent3">
                  <a:lumMod val="50000"/>
                </a:schemeClr>
              </a:solidFill>
              <a:latin typeface="Arial Black" pitchFamily="34" charset="0"/>
              <a:ea typeface="黑体"/>
              <a:cs typeface="Arial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7400" b="1" dirty="0" smtClean="0">
                <a:solidFill>
                  <a:srgbClr val="000000"/>
                </a:solidFill>
                <a:latin typeface="Arial Black" pitchFamily="34" charset="0"/>
                <a:ea typeface="헤드라인A"/>
                <a:cs typeface="Hannotate SC Regular"/>
              </a:rPr>
              <a:t>Xuai Zhuang </a:t>
            </a:r>
            <a:r>
              <a:rPr lang="en-US" altLang="zh-CN" sz="7400" b="1" dirty="0" smtClean="0">
                <a:solidFill>
                  <a:srgbClr val="000000"/>
                </a:solidFill>
                <a:latin typeface="Wide Latin"/>
                <a:ea typeface="华文琥珀"/>
                <a:cs typeface="Wide Latin"/>
              </a:rPr>
              <a:t>(</a:t>
            </a:r>
            <a:r>
              <a:rPr lang="zh-CN" altLang="en-US" sz="7400" dirty="0" smtClean="0">
                <a:solidFill>
                  <a:srgbClr val="000000"/>
                </a:solidFill>
                <a:latin typeface="Wide Latin"/>
                <a:ea typeface="华文琥珀"/>
                <a:cs typeface="Wide Latin"/>
              </a:rPr>
              <a:t>庄胥爱</a:t>
            </a:r>
            <a:r>
              <a:rPr lang="en-US" altLang="zh-CN" sz="7400" b="1" dirty="0">
                <a:solidFill>
                  <a:srgbClr val="000000"/>
                </a:solidFill>
                <a:latin typeface="Wide Latin"/>
                <a:ea typeface="华文琥珀"/>
                <a:cs typeface="Wide Latin"/>
              </a:rPr>
              <a:t>)</a:t>
            </a:r>
            <a:endParaRPr lang="en-US" altLang="zh-CN" sz="7400" b="1" dirty="0" smtClean="0">
              <a:solidFill>
                <a:srgbClr val="000000"/>
              </a:solidFill>
              <a:latin typeface="Wide Latin"/>
              <a:ea typeface="华文琥珀"/>
              <a:cs typeface="Wide Latin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7400" dirty="0">
                <a:solidFill>
                  <a:srgbClr val="000000"/>
                </a:solidFill>
                <a:ea typeface="헤드라인A"/>
                <a:cs typeface="Hannotate SC Regular"/>
                <a:hlinkClick r:id="rId2"/>
              </a:rPr>
              <a:t>x</a:t>
            </a:r>
            <a:r>
              <a:rPr lang="en-US" altLang="zh-CN" sz="7400" dirty="0" smtClean="0">
                <a:solidFill>
                  <a:srgbClr val="000000"/>
                </a:solidFill>
                <a:ea typeface="헤드라인A"/>
                <a:cs typeface="Hannotate SC Regular"/>
                <a:hlinkClick r:id="rId2"/>
              </a:rPr>
              <a:t>uai.zhuang@cern.ch</a:t>
            </a:r>
            <a:r>
              <a:rPr lang="en-US" altLang="zh-CN" sz="7400" dirty="0" smtClean="0">
                <a:solidFill>
                  <a:srgbClr val="000000"/>
                </a:solidFill>
                <a:ea typeface="헤드라인A"/>
                <a:cs typeface="Hannotate SC Regular"/>
              </a:rPr>
              <a:t>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4900" b="1" dirty="0" smtClean="0">
                <a:solidFill>
                  <a:srgbClr val="000000"/>
                </a:solidFill>
                <a:latin typeface="Arial Black" pitchFamily="34" charset="0"/>
                <a:ea typeface="헤드라인A"/>
                <a:cs typeface="Hannotate SC Regular"/>
              </a:rPr>
              <a:t>IHEP</a:t>
            </a:r>
            <a:r>
              <a:rPr lang="zh-CN" altLang="en-US" sz="4900" b="1" dirty="0" smtClean="0">
                <a:solidFill>
                  <a:srgbClr val="000000"/>
                </a:solidFill>
                <a:latin typeface="Arial Black" pitchFamily="34" charset="0"/>
                <a:ea typeface="헤드라인A"/>
                <a:cs typeface="Hannotate SC Regular"/>
              </a:rPr>
              <a:t> </a:t>
            </a:r>
            <a:r>
              <a:rPr lang="en-US" altLang="zh-CN" sz="4900" b="1" dirty="0" smtClean="0">
                <a:solidFill>
                  <a:srgbClr val="000000"/>
                </a:solidFill>
                <a:latin typeface="Arial Black" pitchFamily="34" charset="0"/>
                <a:ea typeface="헤드라인A"/>
                <a:cs typeface="Hannotate SC Regular"/>
              </a:rPr>
              <a:t>B305</a:t>
            </a:r>
            <a:r>
              <a:rPr lang="en-US" altLang="zh-CN" sz="4900" b="1" dirty="0" smtClean="0">
                <a:solidFill>
                  <a:srgbClr val="000000"/>
                </a:solidFill>
                <a:latin typeface="Arial Black" pitchFamily="34" charset="0"/>
                <a:ea typeface="헤드라인A"/>
                <a:cs typeface="Hannotate SC Regular"/>
              </a:rPr>
              <a:t>, </a:t>
            </a:r>
            <a:r>
              <a:rPr lang="en-US" altLang="zh-CN" sz="4900" b="1" dirty="0" smtClean="0">
                <a:solidFill>
                  <a:srgbClr val="000000"/>
                </a:solidFill>
                <a:latin typeface="Arial Black" pitchFamily="34" charset="0"/>
                <a:ea typeface="헤드라인A"/>
                <a:cs typeface="Hannotate SC Regular"/>
              </a:rPr>
              <a:t>Beijing, China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altLang="zh-CN" sz="5000" b="1" dirty="0" smtClean="0">
                <a:solidFill>
                  <a:srgbClr val="000000"/>
                </a:solidFill>
                <a:latin typeface="Arial Black" pitchFamily="34" charset="0"/>
                <a:ea typeface="헤드라인A"/>
                <a:cs typeface="Hannotate SC Regular"/>
              </a:rPr>
              <a:t>22 </a:t>
            </a:r>
            <a:r>
              <a:rPr lang="en-US" altLang="zh-CN" sz="5000" b="1" dirty="0" smtClean="0">
                <a:solidFill>
                  <a:srgbClr val="000000"/>
                </a:solidFill>
                <a:latin typeface="Arial Black" pitchFamily="34" charset="0"/>
                <a:ea typeface="헤드라인A"/>
                <a:cs typeface="Hannotate SC Regular"/>
              </a:rPr>
              <a:t>Nov. 2017 </a:t>
            </a:r>
            <a:endParaRPr lang="en-US" altLang="zh-CN" sz="4500" b="1" dirty="0" smtClean="0">
              <a:solidFill>
                <a:srgbClr val="000000"/>
              </a:solidFill>
              <a:latin typeface="Arial Black" pitchFamily="34" charset="0"/>
              <a:ea typeface="黑体"/>
              <a:cs typeface="Hannotate SC Regular"/>
            </a:endParaRPr>
          </a:p>
          <a:p>
            <a:endParaRPr lang="en-US" altLang="zh-CN" dirty="0" smtClean="0">
              <a:solidFill>
                <a:srgbClr val="000090"/>
              </a:solidFill>
              <a:latin typeface="Arial"/>
              <a:ea typeface="黑体"/>
              <a:cs typeface="Arial"/>
            </a:endParaRPr>
          </a:p>
        </p:txBody>
      </p:sp>
      <p:pic>
        <p:nvPicPr>
          <p:cNvPr id="15" name="Picture 17"/>
          <p:cNvPicPr>
            <a:picLocks noChangeAspect="1"/>
          </p:cNvPicPr>
          <p:nvPr/>
        </p:nvPicPr>
        <p:blipFill>
          <a:blip r:embed="rId3">
            <a:grayscl/>
            <a:lum bright="20000"/>
          </a:blip>
          <a:stretch>
            <a:fillRect/>
          </a:stretch>
        </p:blipFill>
        <p:spPr>
          <a:xfrm>
            <a:off x="4167509" y="38409"/>
            <a:ext cx="4339965" cy="316835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5000"/>
                    </a14:imgEffect>
                    <a14:imgEffect>
                      <a14:saturation sat="0"/>
                    </a14:imgEffect>
                    <a14:imgEffect>
                      <a14:brightnessContrast bright="-20000" contrast="-13000"/>
                    </a14:imgEffect>
                  </a14:imgLayer>
                </a14:imgProps>
              </a:ext>
            </a:extLst>
          </a:blip>
          <a:srcRect r="49889"/>
          <a:stretch>
            <a:fillRect/>
          </a:stretch>
        </p:blipFill>
        <p:spPr>
          <a:xfrm flipH="1">
            <a:off x="6354025" y="44624"/>
            <a:ext cx="2178415" cy="3173595"/>
          </a:xfrm>
          <a:prstGeom prst="rect">
            <a:avLst/>
          </a:prstGeom>
          <a:solidFill>
            <a:srgbClr val="9E3B91"/>
          </a:solidFill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355976" y="0"/>
            <a:ext cx="410445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bIns="612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rebuchet MS"/>
                <a:ea typeface="Calibri" charset="0"/>
                <a:cs typeface="Trebuchet MS"/>
              </a:rPr>
              <a:t>Supersymmetry (SUSY)</a:t>
            </a:r>
          </a:p>
        </p:txBody>
      </p:sp>
      <p:pic>
        <p:nvPicPr>
          <p:cNvPr id="10" name="Picture 6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705"/>
            <a:ext cx="2880320" cy="18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1" descr="atlas_logo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1080120" cy="125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 descr="屏幕快照 2013-08-30 下午12.48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126568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76162"/>
            <a:ext cx="2952328" cy="1146767"/>
          </a:xfrm>
          <a:prstGeom prst="rect">
            <a:avLst/>
          </a:prstGeom>
        </p:spPr>
      </p:pic>
      <p:sp>
        <p:nvSpPr>
          <p:cNvPr id="18" name="标题 3"/>
          <p:cNvSpPr txBox="1">
            <a:spLocks/>
          </p:cNvSpPr>
          <p:nvPr/>
        </p:nvSpPr>
        <p:spPr>
          <a:xfrm>
            <a:off x="3455368" y="3284984"/>
            <a:ext cx="5688632" cy="13681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smtClean="0">
                <a:solidFill>
                  <a:srgbClr val="000000"/>
                </a:solidFill>
                <a:latin typeface="Arial Black" pitchFamily="34" charset="0"/>
                <a:ea typeface="黑体"/>
                <a:cs typeface="Hannotate SC Regular"/>
              </a:rPr>
              <a:t>SUSY Search at LHC </a:t>
            </a:r>
          </a:p>
          <a:p>
            <a:pPr algn="ctr"/>
            <a:r>
              <a:rPr lang="en-US" altLang="zh-CN" sz="3200" b="1" dirty="0" smtClean="0">
                <a:solidFill>
                  <a:srgbClr val="000000"/>
                </a:solidFill>
                <a:latin typeface="Arial Black" pitchFamily="34" charset="0"/>
                <a:ea typeface="黑体"/>
                <a:cs typeface="Hannotate SC Regular"/>
              </a:rPr>
              <a:t>and beyond</a:t>
            </a:r>
          </a:p>
          <a:p>
            <a:pPr algn="ctr"/>
            <a:endParaRPr lang="en-US" altLang="zh-CN" sz="1000" b="1" dirty="0" smtClean="0">
              <a:solidFill>
                <a:srgbClr val="0000FF"/>
              </a:solidFill>
              <a:latin typeface="Arial Black" pitchFamily="34" charset="0"/>
              <a:ea typeface="黑体"/>
              <a:cs typeface="Hannotate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777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600" b="0" dirty="0" smtClean="0">
                <a:solidFill>
                  <a:srgbClr val="000000"/>
                </a:solidFill>
                <a:latin typeface="Arial Black"/>
                <a:cs typeface="Arial Black"/>
              </a:rPr>
              <a:t>Outline</a:t>
            </a:r>
            <a:endParaRPr kumimoji="1" lang="zh-CN" altLang="en-US" sz="32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13" name="内容占位符 1"/>
          <p:cNvSpPr>
            <a:spLocks noGrp="1"/>
          </p:cNvSpPr>
          <p:nvPr>
            <p:ph idx="4294967295"/>
          </p:nvPr>
        </p:nvSpPr>
        <p:spPr>
          <a:xfrm>
            <a:off x="395537" y="1196752"/>
            <a:ext cx="5400599" cy="5184575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Introduction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The LHC and ATLAS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search strategy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search @ LHC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lang="en-US" altLang="zh-CN" sz="2600" dirty="0">
                <a:solidFill>
                  <a:srgbClr val="F2F2F2"/>
                </a:solidFill>
                <a:latin typeface="Arial Black"/>
                <a:cs typeface="Arial Black"/>
                <a:sym typeface="Wingdings"/>
              </a:rPr>
              <a:t>Longer term prospects @ LHC and Future Colliders (14, 33, 100 TeV</a:t>
            </a:r>
            <a:r>
              <a:rPr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  <a:sym typeface="Wingdings"/>
              </a:rPr>
              <a:t>)</a:t>
            </a:r>
            <a:endParaRPr kumimoji="1" lang="en-US" altLang="zh-CN" sz="2600" dirty="0" smtClean="0">
              <a:solidFill>
                <a:srgbClr val="F2F2F2"/>
              </a:solidFill>
              <a:latin typeface="Arial Black"/>
              <a:cs typeface="Arial Black"/>
            </a:endParaRP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Outlook and Summary</a:t>
            </a:r>
            <a:endParaRPr kumimoji="1" lang="zh-CN" altLang="en-US" sz="2600" dirty="0">
              <a:solidFill>
                <a:srgbClr val="F2F2F2"/>
              </a:solidFill>
              <a:latin typeface="Arial Black"/>
              <a:cs typeface="Arial Black"/>
            </a:endParaRPr>
          </a:p>
        </p:txBody>
      </p:sp>
      <p:sp>
        <p:nvSpPr>
          <p:cNvPr id="8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图片 10" descr="LHC_hall_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6752"/>
            <a:ext cx="3076781" cy="2304256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3"/>
          <a:srcRect l="5407" r="6721"/>
          <a:stretch>
            <a:fillRect/>
          </a:stretch>
        </p:blipFill>
        <p:spPr>
          <a:xfrm>
            <a:off x="5172506" y="3789040"/>
            <a:ext cx="3872255" cy="1368152"/>
          </a:xfrm>
          <a:prstGeom prst="rect">
            <a:avLst/>
          </a:prstGeom>
          <a:effectLst>
            <a:outerShdw blurRad="393700" dist="38100" dir="270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4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11"/>
          <p:cNvGrpSpPr>
            <a:grpSpLocks/>
          </p:cNvGrpSpPr>
          <p:nvPr/>
        </p:nvGrpSpPr>
        <p:grpSpPr bwMode="auto">
          <a:xfrm>
            <a:off x="0" y="0"/>
            <a:ext cx="9181837" cy="6324600"/>
            <a:chOff x="133" y="624"/>
            <a:chExt cx="5339" cy="3600"/>
          </a:xfrm>
        </p:grpSpPr>
        <p:pic>
          <p:nvPicPr>
            <p:cNvPr id="2355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" y="624"/>
              <a:ext cx="5317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Text Box 4"/>
            <p:cNvSpPr txBox="1">
              <a:spLocks noChangeArrowheads="1"/>
            </p:cNvSpPr>
            <p:nvPr/>
          </p:nvSpPr>
          <p:spPr bwMode="auto">
            <a:xfrm>
              <a:off x="4215" y="1262"/>
              <a:ext cx="1257" cy="2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US" altLang="zh-CN" sz="2000" b="1" dirty="0" smtClean="0">
                  <a:solidFill>
                    <a:srgbClr val="FF0066"/>
                  </a:solidFill>
                  <a:latin typeface="Tahoma" charset="0"/>
                </a:rPr>
                <a:t>Lake of Geneva</a:t>
              </a:r>
              <a:endParaRPr lang="en-US" altLang="zh-CN" sz="2000" b="1" dirty="0" smtClean="0">
                <a:solidFill>
                  <a:srgbClr val="FF0066"/>
                </a:solidFill>
                <a:latin typeface="Tahoma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22" y="720"/>
              <a:ext cx="1807" cy="26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9pPr>
            </a:lstStyle>
            <a:p>
              <a:pPr algn="ctr" eaLnBrk="0" hangingPunct="0"/>
              <a:r>
                <a:rPr lang="en-US" altLang="zh-CN" sz="800">
                  <a:solidFill>
                    <a:srgbClr val="FFF23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楷体_GB2312" pitchFamily="49" charset="-122"/>
                </a:rPr>
                <a:t>Large </a:t>
              </a:r>
              <a:r>
                <a:rPr lang="de-DE" altLang="zh-CN" sz="800">
                  <a:solidFill>
                    <a:srgbClr val="FFF23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楷体_GB2312" pitchFamily="49" charset="-122"/>
                </a:rPr>
                <a:t>Hadron</a:t>
              </a:r>
              <a:r>
                <a:rPr lang="en-US" altLang="zh-CN" sz="800">
                  <a:solidFill>
                    <a:srgbClr val="FFF23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楷体_GB2312" pitchFamily="49" charset="-122"/>
                </a:rPr>
                <a:t> Collider</a:t>
              </a:r>
              <a:endParaRPr lang="en-US" altLang="zh-CN" sz="800">
                <a:latin typeface="Tahoma" pitchFamily="34" charset="0"/>
                <a:ea typeface="楷体_GB2312" pitchFamily="49" charset="-122"/>
              </a:endParaRPr>
            </a:p>
          </p:txBody>
        </p:sp>
        <p:sp>
          <p:nvSpPr>
            <p:cNvPr id="23561" name="Text Box 6"/>
            <p:cNvSpPr txBox="1">
              <a:spLocks noChangeArrowheads="1"/>
            </p:cNvSpPr>
            <p:nvPr/>
          </p:nvSpPr>
          <p:spPr bwMode="auto">
            <a:xfrm rot="4040175">
              <a:off x="4976" y="2524"/>
              <a:ext cx="60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9pPr>
            </a:lstStyle>
            <a:p>
              <a:pPr algn="ctr" eaLnBrk="0" hangingPunct="0"/>
              <a:r>
                <a:rPr lang="en-US" altLang="zh-CN" sz="2000" b="1" dirty="0" smtClean="0">
                  <a:solidFill>
                    <a:srgbClr val="FF0066"/>
                  </a:solidFill>
                  <a:latin typeface="Tahoma" pitchFamily="34" charset="0"/>
                </a:rPr>
                <a:t>airport</a:t>
              </a:r>
              <a:endParaRPr lang="en-US" altLang="zh-CN" sz="2000" b="1" dirty="0">
                <a:solidFill>
                  <a:srgbClr val="FF0066"/>
                </a:solidFill>
                <a:latin typeface="Tahoma" pitchFamily="34" charset="0"/>
              </a:endParaRPr>
            </a:p>
          </p:txBody>
        </p:sp>
        <p:sp>
          <p:nvSpPr>
            <p:cNvPr id="20490" name="Text Box 7"/>
            <p:cNvSpPr txBox="1">
              <a:spLocks noChangeArrowheads="1"/>
            </p:cNvSpPr>
            <p:nvPr/>
          </p:nvSpPr>
          <p:spPr bwMode="auto">
            <a:xfrm>
              <a:off x="2057" y="1392"/>
              <a:ext cx="503" cy="2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US" altLang="zh-CN" sz="2000" b="1" smtClean="0">
                  <a:solidFill>
                    <a:srgbClr val="FF0066"/>
                  </a:solidFill>
                  <a:latin typeface="Tahoma" charset="0"/>
                </a:rPr>
                <a:t>CMS</a:t>
              </a:r>
            </a:p>
          </p:txBody>
        </p:sp>
        <p:sp>
          <p:nvSpPr>
            <p:cNvPr id="20491" name="Text Box 8"/>
            <p:cNvSpPr txBox="1">
              <a:spLocks noChangeArrowheads="1"/>
            </p:cNvSpPr>
            <p:nvPr/>
          </p:nvSpPr>
          <p:spPr bwMode="auto">
            <a:xfrm>
              <a:off x="3063" y="3120"/>
              <a:ext cx="652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eaLnBrk="0" hangingPunct="0">
                <a:buFont typeface="Wingdings" charset="0"/>
                <a:defRPr sz="20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ctr" eaLnBrk="0" hangingPunct="0">
                <a:defRPr/>
              </a:pPr>
              <a:r>
                <a:rPr lang="en-US" altLang="zh-CN" sz="2000" b="1" smtClean="0">
                  <a:solidFill>
                    <a:srgbClr val="FF0066"/>
                  </a:solidFill>
                  <a:latin typeface="Tahoma" charset="0"/>
                </a:rPr>
                <a:t>ATLAS</a:t>
              </a:r>
            </a:p>
          </p:txBody>
        </p:sp>
        <p:sp>
          <p:nvSpPr>
            <p:cNvPr id="20492" name="Text Box 9"/>
            <p:cNvSpPr txBox="1">
              <a:spLocks noChangeArrowheads="1"/>
            </p:cNvSpPr>
            <p:nvPr/>
          </p:nvSpPr>
          <p:spPr bwMode="auto">
            <a:xfrm>
              <a:off x="4342" y="2400"/>
              <a:ext cx="414" cy="2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9pPr>
            </a:lstStyle>
            <a:p>
              <a:pPr algn="ctr" eaLnBrk="0" hangingPunct="0"/>
              <a:r>
                <a:rPr lang="en-US" altLang="zh-CN" sz="2000">
                  <a:solidFill>
                    <a:srgbClr val="B5E8FF"/>
                  </a:solidFill>
                  <a:latin typeface="Tahoma" pitchFamily="34" charset="0"/>
                </a:rPr>
                <a:t>LHCb</a:t>
              </a:r>
              <a:endParaRPr lang="en-US" altLang="zh-CN" sz="2000">
                <a:latin typeface="Tahoma" pitchFamily="34" charset="0"/>
              </a:endParaRPr>
            </a:p>
          </p:txBody>
        </p:sp>
        <p:sp>
          <p:nvSpPr>
            <p:cNvPr id="20493" name="Text Box 10"/>
            <p:cNvSpPr txBox="1">
              <a:spLocks noChangeArrowheads="1"/>
            </p:cNvSpPr>
            <p:nvPr/>
          </p:nvSpPr>
          <p:spPr bwMode="auto">
            <a:xfrm>
              <a:off x="1519" y="3072"/>
              <a:ext cx="462" cy="2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ndara" pitchFamily="34" charset="0"/>
                  <a:ea typeface="宋体" pitchFamily="2" charset="-122"/>
                </a:defRPr>
              </a:lvl9pPr>
            </a:lstStyle>
            <a:p>
              <a:pPr algn="ctr" eaLnBrk="0" hangingPunct="0"/>
              <a:r>
                <a:rPr lang="en-US" altLang="zh-CN" sz="2000">
                  <a:solidFill>
                    <a:srgbClr val="B5E8FF"/>
                  </a:solidFill>
                  <a:latin typeface="Tahoma" pitchFamily="34" charset="0"/>
                </a:rPr>
                <a:t>ALICE</a:t>
              </a:r>
              <a:endParaRPr lang="en-US" altLang="zh-CN" sz="2000">
                <a:latin typeface="Tahoma" pitchFamily="34" charset="0"/>
              </a:endParaRPr>
            </a:p>
          </p:txBody>
        </p:sp>
      </p:grp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8920" y="21821"/>
            <a:ext cx="9144000" cy="10772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9pPr>
          </a:lstStyle>
          <a:p>
            <a:pPr algn="ctr" eaLnBrk="0" hangingPunct="0"/>
            <a:r>
              <a:rPr lang="en-US" altLang="zh-CN" sz="3200" b="1" dirty="0">
                <a:solidFill>
                  <a:srgbClr val="FF0000"/>
                </a:solidFill>
                <a:latin typeface="Arial" pitchFamily="34" charset="0"/>
                <a:ea typeface="黑体" pitchFamily="49" charset="-122"/>
              </a:rPr>
              <a:t>Large Hadron Collider——LHC</a:t>
            </a:r>
            <a:endParaRPr lang="zh-CN" altLang="en-US" sz="3200" b="1" dirty="0">
              <a:solidFill>
                <a:srgbClr val="FF0000"/>
              </a:solidFill>
              <a:latin typeface="Arial" pitchFamily="34" charset="0"/>
              <a:ea typeface="黑体" pitchFamily="49" charset="-122"/>
            </a:endParaRPr>
          </a:p>
          <a:p>
            <a:pPr algn="ctr" eaLnBrk="0" hangingPunct="0"/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ea typeface="黑体" pitchFamily="49" charset="-122"/>
              </a:rPr>
              <a:t>@CERN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itchFamily="34" charset="0"/>
                <a:ea typeface="黑体" pitchFamily="49" charset="-122"/>
              </a:rPr>
              <a:t>, Geneva</a:t>
            </a:r>
            <a:endParaRPr lang="en-US" altLang="zh-CN" sz="3200" b="1" dirty="0">
              <a:solidFill>
                <a:srgbClr val="FF0000"/>
              </a:solidFill>
              <a:latin typeface="Arial" pitchFamily="34" charset="0"/>
              <a:ea typeface="黑体" pitchFamily="49" charset="-122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635625" y="4868863"/>
            <a:ext cx="898525" cy="4000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algn="ctr">
              <a:defRPr/>
            </a:pPr>
            <a:r>
              <a:rPr lang="en-US" altLang="zh-CN" b="1" dirty="0" smtClean="0">
                <a:solidFill>
                  <a:srgbClr val="FF0066"/>
                </a:solidFill>
                <a:latin typeface="Tahoma" charset="0"/>
              </a:rPr>
              <a:t>CERN</a:t>
            </a:r>
            <a:endParaRPr lang="en-US" altLang="zh-CN" b="1" dirty="0">
              <a:solidFill>
                <a:srgbClr val="FF0066"/>
              </a:solidFill>
              <a:latin typeface="Tahoma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-10823" y="6021288"/>
            <a:ext cx="915482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FF0000"/>
                </a:solidFill>
                <a:latin typeface="Arial" charset="0"/>
              </a:rPr>
              <a:t>The Large Hadron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Arial" charset="0"/>
              </a:rPr>
              <a:t>Collider is </a:t>
            </a:r>
            <a:r>
              <a:rPr lang="en-US" altLang="en-US" sz="2400" b="1" i="1" dirty="0">
                <a:solidFill>
                  <a:srgbClr val="FF0000"/>
                </a:solidFill>
                <a:latin typeface="Arial" charset="0"/>
              </a:rPr>
              <a:t>a 27 km long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Arial" charset="0"/>
              </a:rPr>
              <a:t>collider ring housed </a:t>
            </a:r>
            <a:r>
              <a:rPr lang="en-US" altLang="en-US" sz="2400" b="1" i="1" dirty="0">
                <a:solidFill>
                  <a:srgbClr val="FF0000"/>
                </a:solidFill>
                <a:latin typeface="Arial" charset="0"/>
              </a:rPr>
              <a:t>in a tunnel about 100 m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Arial" charset="0"/>
              </a:rPr>
              <a:t>underground </a:t>
            </a:r>
            <a:r>
              <a:rPr lang="en-US" altLang="en-US" sz="2400" b="1" i="1" dirty="0">
                <a:solidFill>
                  <a:srgbClr val="FF0000"/>
                </a:solidFill>
                <a:latin typeface="Arial" charset="0"/>
              </a:rPr>
              <a:t>near Geneva</a:t>
            </a:r>
          </a:p>
        </p:txBody>
      </p:sp>
      <p:sp>
        <p:nvSpPr>
          <p:cNvPr id="17" name="幻灯片编号占位符 1"/>
          <p:cNvSpPr>
            <a:spLocks noGrp="1"/>
          </p:cNvSpPr>
          <p:nvPr/>
        </p:nvSpPr>
        <p:spPr>
          <a:xfrm>
            <a:off x="8101013" y="6381750"/>
            <a:ext cx="876300" cy="2921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>
              <a:lnSpc>
                <a:spcPct val="80000"/>
              </a:lnSpc>
            </a:pPr>
            <a:fld id="{FC80EF3D-40FB-4518-B262-74F9DC2CB287}" type="slidenum">
              <a:rPr kumimoji="0" lang="zh-CN" altLang="en-US" sz="1500" b="1">
                <a:solidFill>
                  <a:srgbClr val="000000"/>
                </a:solidFill>
                <a:ea typeface="楷体" pitchFamily="49" charset="-122"/>
              </a:rPr>
              <a:pPr algn="r">
                <a:lnSpc>
                  <a:spcPct val="80000"/>
                </a:lnSpc>
              </a:pPr>
              <a:t>11</a:t>
            </a:fld>
            <a:endParaRPr kumimoji="0" lang="zh-CN" altLang="en-US" sz="1500" b="1" dirty="0">
              <a:solidFill>
                <a:srgbClr val="000000"/>
              </a:solidFill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69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4274" name="Slide Number Placeholder 1"/>
          <p:cNvSpPr txBox="1">
            <a:spLocks/>
          </p:cNvSpPr>
          <p:nvPr/>
        </p:nvSpPr>
        <p:spPr bwMode="auto">
          <a:xfrm>
            <a:off x="8610600" y="64166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9pPr>
          </a:lstStyle>
          <a:p>
            <a:fld id="{F0E5DAFA-08E5-4413-A75E-8793B6C120AA}" type="slidenum">
              <a:rPr lang="en-US" altLang="zh-CN" sz="800">
                <a:latin typeface="Calibri" pitchFamily="34" charset="0"/>
                <a:ea typeface="楷体_GB2312" pitchFamily="49" charset="-122"/>
              </a:rPr>
              <a:pPr/>
              <a:t>12</a:t>
            </a:fld>
            <a:endParaRPr lang="en-US" altLang="zh-CN" sz="800">
              <a:latin typeface="Calibri" pitchFamily="34" charset="0"/>
              <a:ea typeface="楷体_GB2312" pitchFamily="49" charset="-122"/>
            </a:endParaRPr>
          </a:p>
        </p:txBody>
      </p:sp>
      <p:sp>
        <p:nvSpPr>
          <p:cNvPr id="54275" name="Title 2"/>
          <p:cNvSpPr>
            <a:spLocks noGrp="1"/>
          </p:cNvSpPr>
          <p:nvPr>
            <p:ph type="title"/>
          </p:nvPr>
        </p:nvSpPr>
        <p:spPr>
          <a:xfrm>
            <a:off x="1627188" y="131763"/>
            <a:ext cx="6754812" cy="554037"/>
          </a:xfrm>
        </p:spPr>
        <p:txBody>
          <a:bodyPr/>
          <a:lstStyle/>
          <a:p>
            <a:pPr eaLnBrk="1" hangingPunct="1"/>
            <a:r>
              <a:rPr lang="en-US" altLang="zh-CN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CERN’s particle accelerator chain</a:t>
            </a:r>
          </a:p>
        </p:txBody>
      </p:sp>
      <p:sp>
        <p:nvSpPr>
          <p:cNvPr id="54276" name="Slide Number Placeholder 2"/>
          <p:cNvSpPr txBox="1">
            <a:spLocks/>
          </p:cNvSpPr>
          <p:nvPr/>
        </p:nvSpPr>
        <p:spPr bwMode="auto">
          <a:xfrm>
            <a:off x="8610600" y="6416675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9pPr>
          </a:lstStyle>
          <a:p>
            <a:fld id="{6BAF553C-2831-4A76-8C46-6F7FB7991453}" type="slidenum">
              <a:rPr lang="en-US" altLang="zh-CN" sz="800">
                <a:solidFill>
                  <a:schemeClr val="bg1"/>
                </a:solidFill>
                <a:latin typeface="Calibri" pitchFamily="34" charset="0"/>
                <a:ea typeface="楷体_GB2312" pitchFamily="49" charset="-122"/>
              </a:rPr>
              <a:pPr/>
              <a:t>12</a:t>
            </a:fld>
            <a:endParaRPr lang="en-US" altLang="zh-CN" sz="800">
              <a:solidFill>
                <a:schemeClr val="bg1"/>
              </a:solidFill>
              <a:latin typeface="Calibri" pitchFamily="34" charset="0"/>
              <a:ea typeface="楷体_GB2312" pitchFamily="49" charset="-122"/>
            </a:endParaRPr>
          </a:p>
        </p:txBody>
      </p:sp>
      <p:pic>
        <p:nvPicPr>
          <p:cNvPr id="7" name="Picture 6" descr="Cern_compl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0608" r="10001" b="23386"/>
          <a:stretch>
            <a:fillRect/>
          </a:stretch>
        </p:blipFill>
        <p:spPr bwMode="auto">
          <a:xfrm>
            <a:off x="533400" y="1044575"/>
            <a:ext cx="82962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4191000" y="5387975"/>
            <a:ext cx="76200" cy="762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94175" y="5387975"/>
            <a:ext cx="73025" cy="7302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11" name="Picture 11" descr="MCDD00942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163888"/>
            <a:ext cx="8763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tl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25575"/>
            <a:ext cx="76819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llision_pre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4240">
            <a:off x="2705100" y="1965325"/>
            <a:ext cx="35052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8991600" y="3846513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200" y="3167063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7" name="幻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9pPr>
          </a:lstStyle>
          <a:p>
            <a:pPr>
              <a:lnSpc>
                <a:spcPct val="80000"/>
              </a:lnSpc>
            </a:pPr>
            <a:fld id="{422D5330-16FD-443C-8338-406BD1292500}" type="slidenum">
              <a:rPr kumimoji="0" lang="zh-CN" altLang="en-US" sz="1500">
                <a:solidFill>
                  <a:srgbClr val="000000"/>
                </a:solidFill>
                <a:ea typeface="楷体" pitchFamily="49" charset="-122"/>
              </a:rPr>
              <a:pPr>
                <a:lnSpc>
                  <a:spcPct val="80000"/>
                </a:lnSpc>
              </a:pPr>
              <a:t>12</a:t>
            </a:fld>
            <a:endParaRPr kumimoji="0" lang="zh-CN" altLang="en-US" sz="1500">
              <a:solidFill>
                <a:srgbClr val="000000"/>
              </a:solidFill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41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00486 -0.01041 0.00972 -0.02083 0.01458 -0.0294 C 0.01944 -0.0375 0.02291 -0.04259 0.02916 -0.05 C 0.03524 -0.05764 0.04548 -0.06875 0.05191 -0.075 C 0.05868 -0.08125 0.06198 -0.08426 0.06875 -0.08703 C 0.07517 -0.08981 0.08333 -0.09028 0.09114 -0.09213 C 0.09896 -0.09398 0.10902 -0.0956 0.11441 -0.09815 C 0.11996 -0.10069 0.12309 -0.10416 0.12361 -0.10694 C 0.12448 -0.10972 0.12257 -0.11203 0.11875 -0.11435 C 0.11475 -0.11666 0.10902 -0.11991 0.10104 -0.12129 C 0.09305 -0.12268 0.07951 -0.12315 0.07083 -0.12222 C 0.06198 -0.12129 0.0533 -0.11852 0.0493 -0.11574 C 0.04496 -0.11296 0.04357 -0.10926 0.04461 -0.10555 C 0.046 -0.10208 0.04896 -0.09768 0.05659 -0.09537 C 0.06389 -0.09305 0.0809 -0.09166 0.09097 -0.09213 C 0.10104 -0.09259 0.11198 -0.09514 0.11736 -0.09815 C 0.12257 -0.10116 0.12361 -0.10648 0.12257 -0.10972 C 0.12118 -0.11296 0.11805 -0.11597 0.11076 -0.11805 C 0.10347 -0.12014 0.08871 -0.12268 0.07951 -0.12268 C 0.07014 -0.12268 0.05989 -0.12083 0.05416 -0.11805 C 0.04826 -0.11528 0.04357 -0.10926 0.04409 -0.10555 C 0.04409 -0.10185 0.04948 -0.09768 0.05659 -0.09537 C 0.06354 -0.09305 0.08003 -0.09236 0.0868 -0.09213 C 0.09357 -0.0919 0.09392 -0.09491 0.09739 -0.09352 C 0.10086 -0.09213 0.10173 -0.08588 0.10659 -0.08333 C 0.11146 -0.08078 0.11875 -0.07986 0.12621 -0.0787 C 0.13402 -0.07754 0.14566 -0.07708 0.15243 -0.07592 C 0.1592 -0.07477 0.16267 -0.07338 0.16649 -0.07222 C 0.17048 -0.07106 0.17291 -0.06967 0.17569 -0.06852 C 0.17812 -0.06736 0.17274 -0.06666 0.18194 -0.06481 C 0.19114 -0.06296 0.2184 -0.06065 0.2309 -0.05787 C 0.24375 -0.05509 0.25139 -0.05278 0.25868 -0.04861 C 0.26597 -0.04444 0.27187 -0.03727 0.275 -0.03333 C 0.27812 -0.0294 0.27916 -0.02893 0.27777 -0.02453 C 0.27639 -0.02037 0.27534 -0.01227 0.26632 -0.00648 C 0.25729 -0.00069 0.23836 0.00648 0.22378 0.01019 C 0.20937 0.01389 0.19427 0.01482 0.17968 0.01505 C 0.1651 0.01574 0.14965 0.01435 0.13646 0.0125 C 0.12309 0.01065 0.10902 0.00834 0.09896 0.00417 C 0.08871 -2.22222E-6 0.07951 -0.00671 0.075 -0.0125 C 0.07014 -0.01828 0.06961 -0.02616 0.06979 -0.03055 C 0.06979 -0.03518 0.07083 -0.03634 0.07639 -0.04028 C 0.08194 -0.04421 0.09166 -0.05069 0.10277 -0.05463 C 0.11389 -0.05856 0.12847 -0.0618 0.14288 -0.06342 C 0.15746 -0.06504 0.17569 -0.06528 0.19027 -0.06435 C 0.20451 -0.06342 0.21753 -0.06134 0.22916 -0.05833 C 0.2408 -0.05532 0.25139 -0.05116 0.26007 -0.04629 C 0.26788 -0.04143 0.27378 -0.03472 0.27639 -0.02963 C 0.27899 -0.02453 0.27986 -0.02153 0.27534 -0.0162 C 0.27083 -0.01088 0.26041 -0.00208 0.24896 0.00278 C 0.23732 0.00764 0.22048 0.01088 0.20642 0.01297 C 0.19236 0.01505 0.17864 0.01597 0.16354 0.01505 C 0.14809 0.01459 0.12656 0.01134 0.11336 0.00834 C 0.09982 0.00533 0.09062 0.00255 0.08333 -0.00278 C 0.07569 -0.0081 0.06909 -0.01713 0.0684 -0.02361 C 0.06771 -0.03009 0.07257 -0.0368 0.07899 -0.04213 C 0.08576 -0.04745 0.096 -0.05254 0.10764 -0.05602 C 0.11927 -0.05949 0.1342 -0.06203 0.14861 -0.06342 C 0.16284 -0.06481 0.17968 -0.06597 0.19409 -0.06481 C 0.20833 -0.06366 0.22291 -0.05995 0.23437 -0.05694 C 0.24514 -0.05393 0.25434 -0.05069 0.26111 -0.04676 C 0.26788 -0.04282 0.27326 -0.03842 0.27534 -0.03287 C 0.27743 -0.02778 0.27986 -0.02106 0.27326 -0.01458 C 0.26666 -0.00764 0.24982 0.00232 0.23576 0.00695 C 0.2217 0.01158 0.20399 0.01273 0.18836 0.01389 C 0.17291 0.01505 0.15781 0.01574 0.14271 0.01389 C 0.12743 0.01181 0.10798 0.00718 0.09652 0.00278 C 0.08472 -0.00162 0.08003 -0.0081 0.07413 -0.0125 C 0.0684 -0.0169 0.06736 -0.01944 0.0625 -0.02361 C 0.05729 -0.02778 0.05121 -0.03379 0.04548 -0.0375 C 0.03975 -0.0412 0.03524 -0.04259 0.0276 -0.04537 C 0.02031 -0.04815 0.01527 -0.05162 0.00104 -0.05416 C -0.0132 -0.05671 -0.04011 -0.05741 -0.05764 -0.06065 C -0.07518 -0.06412 -0.09219 -0.06991 -0.104 -0.07546 C -0.11563 -0.08125 -0.12049 -0.08565 -0.12726 -0.09444 C -0.13368 -0.10324 -0.14011 -0.11597 -0.14393 -0.12778 C -0.14809 -0.13958 -0.14983 -0.15254 -0.15104 -0.16528 C -0.15243 -0.17801 -0.15295 -0.18819 -0.15209 -0.20463 C -0.15174 -0.22106 -0.14931 -0.24722 -0.14809 -0.26389 C -0.14688 -0.28055 -0.14566 -0.29143 -0.14323 -0.30416 C -0.14063 -0.3169 -0.14011 -0.32986 -0.13351 -0.34028 C -0.12691 -0.35069 -0.11459 -0.35995 -0.1033 -0.36713 C -0.09184 -0.3743 -0.08108 -0.37847 -0.06563 -0.38333 C -0.05018 -0.38819 -0.03073 -0.39259 -0.01042 -0.39583 C 0.00989 -0.39907 0.03333 -0.40208 0.05607 -0.40278 C 0.07882 -0.40347 0.10364 -0.40185 0.12552 -0.39953 C 0.14739 -0.39722 0.16892 -0.39305 0.18646 -0.38842 C 0.20347 -0.38379 0.21736 -0.37847 0.23021 -0.37176 C 0.24271 -0.36504 0.25573 -0.35694 0.26319 -0.34861 C 0.27066 -0.34028 0.27343 -0.3287 0.275 -0.32222 C 0.27656 -0.31574 0.27656 -0.31528 0.27291 -0.30879 C 0.26927 -0.30231 0.26284 -0.29051 0.25295 -0.28333 C 0.24323 -0.27616 0.22673 -0.27037 0.21458 -0.26528 C 0.20208 -0.26018 0.19566 -0.25625 0.18003 -0.25278 C 0.16423 -0.2493 0.13593 -0.24653 0.11979 -0.24444 C 0.10347 -0.24236 0.09878 -0.24051 0.08194 -0.24028 C 0.06493 -0.24004 0.03732 -0.24166 0.01944 -0.24305 C 0.00139 -0.24444 -0.01007 -0.24583 -0.02604 -0.24907 C -0.04202 -0.25231 -0.06337 -0.25787 -0.07674 -0.2625 C -0.09011 -0.26713 -0.09757 -0.27129 -0.10643 -0.27685 C -0.11511 -0.28241 -0.12361 -0.28842 -0.12917 -0.29583 C -0.1349 -0.30324 -0.14063 -0.31273 -0.14098 -0.32083 C -0.1415 -0.32893 -0.1382 -0.33634 -0.13229 -0.34398 C -0.12657 -0.35162 -0.11459 -0.36065 -0.10643 -0.3662 C -0.09792 -0.37176 -0.09497 -0.37245 -0.08229 -0.37685 C -0.06962 -0.38125 -0.04792 -0.38912 -0.03021 -0.39305 C -0.0125 -0.39699 0.00764 -0.39838 0.02396 -0.4 C 0.04027 -0.40162 0.05173 -0.40231 0.06771 -0.40231 C 0.08333 -0.40231 0.10416 -0.40139 0.11996 -0.4 C 0.13524 -0.39861 0.14861 -0.39629 0.16111 -0.39398 C 0.17326 -0.39166 0.18194 -0.38889 0.19288 -0.38565 C 0.20399 -0.38241 0.21649 -0.3794 0.22673 -0.37407 C 0.23836 -0.36875 0.25034 -0.36157 0.25833 -0.3537 C 0.26632 -0.34583 0.27291 -0.33449 0.275 -0.32639 C 0.27708 -0.31852 0.27482 -0.31157 0.27118 -0.30463 C 0.26753 -0.29768 0.2651 -0.29259 0.25295 -0.28472 C 0.24114 -0.27685 0.21649 -0.26319 0.19965 -0.25694 C 0.18264 -0.25069 0.16944 -0.25 0.15104 -0.24722 C 0.13177 -0.24444 0.10416 -0.24143 0.08611 -0.24028 C 0.0684 -0.23912 0.05729 -0.24028 0.04271 -0.24028 C 0.0276 -0.24028 0.01527 -0.24028 -0.00313 -0.24028 C -0.02153 -0.24028 -0.05018 -0.24028 -0.06771 -0.24028 C -0.08525 -0.24028 -0.09983 -0.24028 -0.10834 -0.24028 C -0.11736 -0.24028 -0.11528 -0.2419 -0.11997 -0.24028 C -0.12448 -0.23866 -0.12778 -0.23449 -0.13611 -0.23055 C -0.14462 -0.22662 -0.15782 -0.2206 -0.16945 -0.21713 C -0.18125 -0.21366 -0.19289 -0.20995 -0.20695 -0.21018 C -0.22101 -0.21041 -0.23993 -0.21319 -0.25348 -0.21852 C -0.26702 -0.22384 -0.27934 -0.23403 -0.28854 -0.24166 C -0.29775 -0.2493 -0.30157 -0.25393 -0.30834 -0.26389 C -0.31511 -0.27384 -0.32379 -0.28889 -0.32952 -0.30139 C -0.33525 -0.31389 -0.33872 -0.32708 -0.34236 -0.33842 C -0.34601 -0.34977 -0.34931 -0.35972 -0.35174 -0.36991 C -0.35417 -0.38009 -0.35591 -0.3912 -0.35729 -0.39953 C -0.35868 -0.40787 -0.3599 -0.41065 -0.36042 -0.41944 C -0.36094 -0.42824 -0.3625 -0.44236 -0.36042 -0.45278 C -0.35834 -0.46319 -0.35799 -0.46991 -0.34792 -0.48194 C -0.33785 -0.49398 -0.32188 -0.51134 -0.3 -0.525 C -0.27813 -0.53866 -0.24705 -0.55347 -0.21667 -0.56389 C -0.18629 -0.5743 -0.14514 -0.58194 -0.11754 -0.58703 C -0.08993 -0.59213 -0.07778 -0.59259 -0.05104 -0.59444 C -0.02431 -0.59629 0.01354 -0.59884 0.04271 -0.59861 C 0.0717 -0.59838 0.09253 -0.59768 0.1243 -0.59352 C 0.1559 -0.58935 0.20573 -0.5787 0.23194 -0.57315 C 0.25816 -0.56759 0.26232 -0.56736 0.28125 -0.55972 C 0.30017 -0.55208 0.32847 -0.53773 0.34514 -0.52778 C 0.3618 -0.51782 0.37152 -0.50949 0.38125 -0.5 C 0.39097 -0.49051 0.39809 -0.47986 0.40312 -0.47083 C 0.40816 -0.4618 0.41007 -0.45278 0.41146 -0.44583 C 0.41284 -0.43889 0.41354 -0.43773 0.41146 -0.42916 C 0.40937 -0.4206 0.4059 -0.40555 0.39896 -0.39444 C 0.39201 -0.38333 0.38489 -0.37338 0.37014 -0.36203 C 0.35538 -0.35069 0.32795 -0.33565 0.31076 -0.32685 C 0.29357 -0.31805 0.28455 -0.31528 0.26666 -0.30972 C 0.24861 -0.30416 0.2217 -0.29745 0.20295 -0.29305 C 0.18368 -0.28866 0.17048 -0.28565 0.15243 -0.28287 C 0.1342 -0.28009 0.11701 -0.27778 0.09444 -0.27639 C 0.0717 -0.275 0.04652 -0.27338 0.01701 -0.27407 C -0.0125 -0.27477 -0.05278 -0.27708 -0.08299 -0.28055 C -0.1132 -0.28403 -0.13889 -0.28819 -0.16493 -0.29444 C -0.19063 -0.30069 -0.21754 -0.30995 -0.23854 -0.31805 C -0.25955 -0.32616 -0.27448 -0.33264 -0.29098 -0.34259 C -0.30747 -0.35254 -0.32604 -0.36597 -0.3375 -0.37778 C -0.34896 -0.38958 -0.35556 -0.40393 -0.35973 -0.41389 C -0.36389 -0.42384 -0.36302 -0.42847 -0.3625 -0.4375 C -0.36198 -0.44653 -0.36268 -0.45694 -0.35625 -0.46852 C -0.34983 -0.48009 -0.33854 -0.49467 -0.32396 -0.50694 C -0.30938 -0.51921 -0.28907 -0.53241 -0.26875 -0.54259 C -0.24844 -0.55278 -0.22622 -0.56134 -0.20209 -0.56852 C -0.17795 -0.57569 -0.14705 -0.58171 -0.12414 -0.58611 C -0.10104 -0.59051 -0.08698 -0.59236 -0.0632 -0.59444 C -0.03941 -0.59653 -0.00452 -0.59791 0.01875 -0.59861 C 0.04201 -0.5993 0.05191 -0.60046 0.07604 -0.59861 C 0.09982 -0.59676 0.13889 -0.5919 0.16371 -0.58796 C 0.18889 -0.58403 0.20382 -0.58102 0.22621 -0.575 C 0.24861 -0.56898 0.27691 -0.56041 0.29791 -0.55185 C 0.31892 -0.54328 0.33698 -0.5331 0.35208 -0.52315 C 0.36718 -0.51319 0.37882 -0.50278 0.38819 -0.49259 C 0.39757 -0.48241 0.40434 -0.47176 0.40833 -0.4625 C 0.41232 -0.45324 0.41267 -0.44629 0.4125 -0.4375 C 0.41232 -0.4287 0.41128 -0.41991 0.40694 -0.41018 C 0.4026 -0.40046 0.39375 -0.38819 0.38646 -0.37916 C 0.37916 -0.37014 0.38125 -0.36736 0.36319 -0.35648 C 0.34514 -0.3456 0.30312 -0.32361 0.27847 -0.31342 C 0.25382 -0.30324 0.24461 -0.30185 0.2151 -0.29583 C 0.18559 -0.28981 0.13368 -0.28055 0.10173 -0.27685 C 0.06961 -0.27315 0.0533 -0.27315 0.02291 -0.27361 C -0.00747 -0.27407 -0.04723 -0.27616 -0.08021 -0.28009 C -0.1132 -0.28403 -0.14688 -0.29004 -0.175 -0.29722 C -0.20348 -0.3044 -0.22848 -0.31389 -0.25104 -0.32361 C -0.27361 -0.33333 -0.2941 -0.34398 -0.31042 -0.35555 C -0.32674 -0.36713 -0.34063 -0.38125 -0.34931 -0.39352 C -0.35799 -0.40578 -0.36233 -0.41504 -0.3625 -0.42916 C -0.36268 -0.44328 -0.36354 -0.46111 -0.3507 -0.4787 C -0.33785 -0.49629 -0.30851 -0.52014 -0.28542 -0.53472 C -0.26233 -0.5493 -0.23941 -0.55694 -0.21181 -0.56574 C -0.1842 -0.57453 -0.14809 -0.5831 -0.12014 -0.58796 C -0.09219 -0.59282 -0.06841 -0.59259 -0.04375 -0.59444 C -0.0191 -0.59629 0.00538 -0.59815 0.02812 -0.59861 C 0.05086 -0.59907 0.06979 -0.59861 0.09201 -0.59722 C 0.11493 -0.59583 0.13784 -0.59467 0.16354 -0.59028 C 0.18923 -0.58588 0.22378 -0.57731 0.24652 -0.57083 C 0.26996 -0.56435 0.28593 -0.55833 0.30208 -0.55139 C 0.31823 -0.54444 0.33003 -0.53796 0.34375 -0.5287 C 0.35746 -0.51944 0.37326 -0.50972 0.38437 -0.49583 C 0.39548 -0.48194 0.40659 -0.45995 0.41041 -0.44583 C 0.41423 -0.43171 0.41093 -0.42153 0.40764 -0.41111 C 0.40434 -0.40069 0.39896 -0.39282 0.39062 -0.38333 C 0.38229 -0.37384 0.36961 -0.36342 0.35764 -0.35463 C 0.34566 -0.34583 0.3335 -0.33842 0.31875 -0.33055 C 0.30399 -0.32268 0.28993 -0.31366 0.26875 -0.30694 C 0.24757 -0.30023 0.21701 -0.29514 0.19166 -0.29028 C 0.16614 -0.28541 0.13663 -0.28078 0.1158 -0.27824 C 0.09496 -0.27569 0.08246 -0.27616 0.06736 -0.27546 C 0.05191 -0.27477 0.03333 -0.2743 0.0243 -0.27407 " pathEditMode="relative" rAng="0" ptsTypes="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15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9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7 -0.00092 C 0.0026 -0.00833 0.00607 -0.01551 0.01041 -0.02315 C 0.01475 -0.03078 0.01961 -0.03912 0.02569 -0.04722 C 0.03177 -0.05532 0.03993 -0.06458 0.04687 -0.07129 C 0.05434 -0.07801 0.06128 -0.08356 0.06805 -0.08703 C 0.07448 -0.09051 0.07986 -0.09028 0.0868 -0.09166 C 0.09357 -0.09305 0.10243 -0.09421 0.10833 -0.09537 C 0.11389 -0.09653 0.11753 -0.09745 0.12014 -0.09907 C 0.12274 -0.10069 0.12291 -0.10347 0.12343 -0.10555 C 0.12413 -0.10764 0.12465 -0.10903 0.12343 -0.11111 C 0.12205 -0.11319 0.12031 -0.11574 0.11666 -0.11759 C 0.11267 -0.11944 0.10538 -0.12129 0.0993 -0.12222 C 0.09323 -0.12315 0.08819 -0.12407 0.07986 -0.12315 C 0.07152 -0.12222 0.05555 -0.11921 0.04965 -0.11666 C 0.04375 -0.11412 0.04461 -0.11134 0.04392 -0.10833 C 0.04392 -0.10532 0.04496 -0.10208 0.0493 -0.09907 C 0.0533 -0.09606 0.06215 -0.09143 0.06979 -0.09074 C 0.07812 -0.09004 0.08906 -0.09328 0.09722 -0.09444 C 0.10521 -0.0956 0.11371 -0.09606 0.11805 -0.09815 C 0.12205 -0.10023 0.12291 -0.1037 0.12343 -0.10648 C 0.12378 -0.10926 0.12465 -0.11203 0.11944 -0.11481 C 0.11406 -0.11759 0.09878 -0.12199 0.09097 -0.12315 C 0.08316 -0.1243 0.07951 -0.12315 0.07257 -0.12222 C 0.06614 -0.12129 0.05607 -0.11967 0.05121 -0.11759 C 0.04635 -0.11551 0.04479 -0.1118 0.04375 -0.10926 C 0.04271 -0.10671 0.04305 -0.10486 0.04514 -0.10278 C 0.04687 -0.10069 0.05 -0.09815 0.05416 -0.09629 C 0.05798 -0.09444 0.06406 -0.09236 0.06944 -0.09166 C 0.07448 -0.09097 0.08177 -0.09166 0.0868 -0.09166 C 0.09149 -0.09166 0.09531 -0.09236 0.09791 -0.09166 C 0.10017 -0.09097 0.10017 -0.08958 0.10243 -0.08796 C 0.10486 -0.08634 0.10659 -0.08403 0.11093 -0.08241 C 0.11545 -0.08078 0.12309 -0.07986 0.12916 -0.0787 C 0.13524 -0.07754 0.14271 -0.07662 0.14774 -0.07592 C 0.15277 -0.07523 0.15503 -0.07569 0.15937 -0.07453 C 0.16371 -0.07338 0.16718 -0.07153 0.17361 -0.06944 C 0.18003 -0.06736 0.19027 -0.06366 0.19843 -0.06203 C 0.20659 -0.06041 0.21389 -0.06041 0.22152 -0.05926 C 0.22864 -0.0581 0.23316 -0.05787 0.24062 -0.05463 C 0.24861 -0.05139 0.26267 -0.04398 0.26875 -0.03981 C 0.27482 -0.03565 0.27569 -0.03287 0.27708 -0.02963 C 0.27847 -0.02639 0.27864 -0.02407 0.27708 -0.02037 C 0.27552 -0.01666 0.27465 -0.01227 0.26736 -0.00741 C 0.26007 -0.00254 0.24409 0.00579 0.23333 0.00926 C 0.22239 0.01273 0.21371 0.01297 0.20173 0.01389 C 0.18975 0.01482 0.17552 0.01551 0.1618 0.01482 C 0.14791 0.01412 0.13159 0.01181 0.11944 0.00926 C 0.10729 0.00672 0.09705 0.00324 0.08871 -0.00092 C 0.08073 -0.00509 0.07378 -0.01018 0.07083 -0.01574 C 0.06771 -0.02129 0.06909 -0.0294 0.07152 -0.03426 C 0.07378 -0.03912 0.07934 -0.0419 0.08541 -0.04537 C 0.09149 -0.04884 0.09878 -0.05254 0.10833 -0.05555 C 0.11771 -0.05856 0.13073 -0.06134 0.14305 -0.06296 C 0.15503 -0.06458 0.16927 -0.06597 0.1809 -0.06574 C 0.19271 -0.06551 0.20104 -0.06412 0.2125 -0.06203 C 0.22396 -0.05995 0.24045 -0.05648 0.25 -0.05278 C 0.25955 -0.04907 0.26545 -0.04421 0.27014 -0.03981 C 0.27482 -0.03541 0.27708 -0.03125 0.27777 -0.02685 C 0.27847 -0.02245 0.27951 -0.01805 0.2743 -0.01296 C 0.26909 -0.00787 0.25607 -0.00046 0.24635 0.00371 C 0.23646 0.00787 0.22795 0.00996 0.21597 0.01204 C 0.20399 0.01412 0.18836 0.01574 0.1743 0.01574 C 0.15989 0.01574 0.14305 0.01459 0.12951 0.01204 C 0.11666 0.00949 0.10451 0.00486 0.09514 0.00093 C 0.08559 -0.00301 0.07795 -0.00694 0.07343 -0.01111 C 0.06892 -0.01528 0.06771 -0.01921 0.06857 -0.02407 C 0.06927 -0.02893 0.07205 -0.03541 0.07777 -0.04074 C 0.0835 -0.04606 0.09184 -0.05162 0.10277 -0.05555 C 0.11371 -0.05949 0.13055 -0.06227 0.14305 -0.06389 C 0.15555 -0.06551 0.16527 -0.0662 0.17777 -0.06574 C 0.19027 -0.06528 0.20538 -0.06366 0.21788 -0.06111 C 0.23073 -0.05856 0.24409 -0.05393 0.25347 -0.05 C 0.26267 -0.04606 0.26979 -0.0412 0.27361 -0.03703 C 0.27743 -0.03287 0.27777 -0.0294 0.27708 -0.025 C 0.27639 -0.0206 0.27552 -0.01551 0.26944 -0.01018 C 0.26336 -0.00486 0.25173 0.00255 0.23993 0.00648 C 0.22882 0.01042 0.21475 0.01227 0.20034 0.01389 C 0.18663 0.01551 0.16944 0.01667 0.15538 0.01574 C 0.14132 0.01482 0.12708 0.01181 0.11545 0.0088 C 0.10382 0.00579 0.09305 0.00185 0.08541 -0.00278 C 0.07777 -0.00741 0.07448 -0.01389 0.06944 -0.01852 C 0.06441 -0.02315 0.06232 -0.02569 0.05555 -0.03055 C 0.04843 -0.03541 0.03593 -0.04328 0.02621 -0.04722 C 0.01684 -0.05116 0.00746 -0.05278 -0.00209 -0.05463 C -0.01164 -0.05648 -0.01615 -0.05578 -0.03056 -0.05833 C -0.04497 -0.06088 -0.07379 -0.06458 -0.08889 -0.06944 C -0.104 -0.0743 -0.11198 -0.0787 -0.12101 -0.08796 C -0.12986 -0.09722 -0.13681 -0.11273 -0.14167 -0.125 C -0.1467 -0.13727 -0.14861 -0.14907 -0.15 -0.16203 C -0.15174 -0.175 -0.15261 -0.18541 -0.15226 -0.20278 C -0.15209 -0.22014 -0.14983 -0.24745 -0.14792 -0.26666 C -0.14601 -0.28588 -0.14427 -0.30509 -0.14115 -0.31852 C -0.13802 -0.33194 -0.13716 -0.33819 -0.12917 -0.34722 C -0.12153 -0.35625 -0.10625 -0.36643 -0.09375 -0.37315 C -0.08143 -0.37986 -0.07049 -0.3831 -0.05556 -0.38703 C -0.04063 -0.39097 -0.01858 -0.39491 -0.00417 -0.39722 C 0.01024 -0.39953 0.01736 -0.40023 0.03055 -0.40092 C 0.04375 -0.40162 0.05885 -0.40208 0.07482 -0.40185 C 0.09097 -0.40162 0.10659 -0.40254 0.12639 -0.4 C 0.14618 -0.39745 0.1743 -0.3919 0.19427 -0.38611 C 0.21389 -0.38032 0.23385 -0.37222 0.24635 -0.36481 C 0.2592 -0.35741 0.26597 -0.34977 0.27083 -0.34166 C 0.27569 -0.33356 0.27639 -0.32477 0.275 -0.31666 C 0.27361 -0.30856 0.27413 -0.30208 0.2625 -0.29259 C 0.25086 -0.2831 0.22586 -0.26736 0.20538 -0.25926 C 0.18489 -0.25116 0.16666 -0.24745 0.13958 -0.24444 C 0.11215 -0.24143 0.06857 -0.24004 0.04236 -0.24074 C 0.01614 -0.24143 0.00382 -0.24398 -0.01736 -0.24815 C -0.03854 -0.25231 -0.06615 -0.25787 -0.08473 -0.26574 C -0.10365 -0.27361 -0.1191 -0.28565 -0.12848 -0.29537 C -0.13802 -0.30509 -0.14393 -0.31227 -0.14115 -0.32407 C -0.13802 -0.33588 -0.12622 -0.35486 -0.11042 -0.36574 C -0.09462 -0.37662 -0.06702 -0.38403 -0.04584 -0.38981 C -0.02466 -0.3956 -0.00122 -0.39768 0.01736 -0.4 C 0.03593 -0.40231 0.0493 -0.40347 0.06597 -0.4037 C 0.08264 -0.40393 0.10017 -0.40393 0.11736 -0.40185 C 0.13437 -0.39977 0.15416 -0.39467 0.16875 -0.39166 C 0.18264 -0.38866 0.19166 -0.38403 0.20295 -0.38333 C 0.21423 -0.38264 0.22708 -0.38727 0.23611 -0.38703 C 0.24496 -0.3868 0.25121 -0.38495 0.25764 -0.38148 C 0.26389 -0.37801 0.26875 -0.3706 0.27361 -0.36666 C 0.27847 -0.36273 0.28125 -0.35949 0.2868 -0.35741 C 0.29236 -0.35532 0.29948 -0.3544 0.30694 -0.3537 C 0.31441 -0.35301 0.32413 -0.35347 0.33194 -0.3537 C 0.33975 -0.35393 0.34705 -0.35393 0.35347 -0.35555 C 0.35989 -0.35717 0.36562 -0.35926 0.37083 -0.36296 C 0.37604 -0.36666 0.38073 -0.37315 0.38472 -0.37778 C 0.38871 -0.38241 0.38975 -0.38148 0.39444 -0.39074 C 0.39913 -0.4 0.4125 -0.41898 0.41319 -0.43333 C 0.41389 -0.44768 0.40295 -0.4669 0.39861 -0.47685 C 0.39427 -0.4868 0.38993 -0.48842 0.3868 -0.49259 C 0.38368 -0.49676 0.38507 -0.49722 0.37986 -0.50185 C 0.37465 -0.50648 0.36475 -0.51458 0.35555 -0.52037 C 0.34635 -0.52616 0.33923 -0.52986 0.325 -0.53703 C 0.31076 -0.54421 0.29652 -0.55486 0.27014 -0.56296 C 0.24357 -0.57106 0.20364 -0.58032 0.16632 -0.58611 C 0.12951 -0.5919 0.08316 -0.59653 0.04757 -0.59815 C 0.01267 -0.59977 -0.0132 -0.59884 -0.04445 -0.59629 C -0.0757 -0.59375 -0.11129 -0.58866 -0.13976 -0.58333 C -0.16789 -0.57801 -0.18872 -0.57291 -0.21459 -0.56389 C -0.24045 -0.55486 -0.27552 -0.53958 -0.29514 -0.5287 C -0.31476 -0.51782 -0.32292 -0.50741 -0.33264 -0.49815 C -0.34236 -0.48889 -0.34844 -0.48356 -0.35348 -0.47315 C -0.35851 -0.46273 -0.36302 -0.44791 -0.3632 -0.43611 C -0.36337 -0.4243 -0.35973 -0.41273 -0.35417 -0.40185 C -0.34861 -0.39097 -0.34393 -0.3831 -0.32986 -0.37129 C -0.3158 -0.35949 -0.29202 -0.34213 -0.26945 -0.33055 C -0.24688 -0.31898 -0.22275 -0.30972 -0.19445 -0.30185 C -0.16615 -0.29398 -0.13299 -0.28773 -0.1 -0.28333 C -0.06702 -0.27893 -0.02657 -0.27662 0.00347 -0.275 C 0.0335 -0.27338 0.05416 -0.27268 0.07986 -0.27407 C 0.10555 -0.27546 0.13316 -0.2794 0.15746 -0.28333 C 0.18177 -0.28727 0.20364 -0.29097 0.22604 -0.29722 C 0.24896 -0.30347 0.27048 -0.30995 0.29375 -0.32037 C 0.31701 -0.33078 0.34982 -0.34861 0.36597 -0.35926 C 0.38211 -0.36991 0.38264 -0.37384 0.39027 -0.38426 C 0.39791 -0.39467 0.40798 -0.41227 0.4118 -0.42222 C 0.41562 -0.43217 0.41371 -0.43727 0.41319 -0.44352 C 0.41267 -0.44977 0.41146 -0.45301 0.40833 -0.46018 C 0.40521 -0.46736 0.40017 -0.47847 0.39444 -0.48611 C 0.38871 -0.49375 0.38541 -0.49768 0.37361 -0.50648 C 0.3618 -0.51528 0.3408 -0.52986 0.32361 -0.53889 C 0.30642 -0.54791 0.29479 -0.55254 0.27014 -0.56018 C 0.24531 -0.56782 0.20659 -0.57847 0.17552 -0.58426 C 0.14427 -0.59004 0.11302 -0.59305 0.08402 -0.59537 C 0.05486 -0.59768 0.02934 -0.59907 0.00069 -0.59815 C -0.02795 -0.59722 -0.05955 -0.59328 -0.0882 -0.58981 C -0.11684 -0.58634 -0.14236 -0.58495 -0.17153 -0.57778 C -0.2007 -0.5706 -0.23629 -0.55949 -0.2632 -0.54629 C -0.29011 -0.5331 -0.31684 -0.51481 -0.33334 -0.49815 C -0.34983 -0.48148 -0.35816 -0.46065 -0.3625 -0.44629 C -0.36684 -0.43194 -0.36598 -0.42616 -0.35903 -0.41203 C -0.35209 -0.39791 -0.33542 -0.37477 -0.32084 -0.36111 C -0.30625 -0.34745 -0.29358 -0.34004 -0.27153 -0.32963 C -0.24948 -0.31921 -0.21493 -0.30671 -0.1882 -0.29907 C -0.16146 -0.29143 -0.13438 -0.2868 -0.11129 -0.28333 C -0.08785 -0.27986 -0.07153 -0.27916 -0.04861 -0.27778 C -0.0257 -0.27639 -0.00365 -0.2743 0.02621 -0.275 C 0.05607 -0.27569 0.096 -0.27731 0.13125 -0.28148 C 0.16632 -0.28565 0.2059 -0.2912 0.23767 -0.3 C 0.27031 -0.30879 0.30052 -0.32268 0.32361 -0.33426 C 0.3467 -0.34583 0.3625 -0.3581 0.37569 -0.36944 C 0.38889 -0.38078 0.39652 -0.39097 0.40277 -0.40278 C 0.40902 -0.41458 0.41302 -0.42986 0.41319 -0.44074 C 0.41336 -0.45162 0.4092 -0.4581 0.40347 -0.46852 C 0.39774 -0.47893 0.39774 -0.48912 0.37847 -0.5037 C 0.3592 -0.51828 0.32517 -0.54143 0.2875 -0.55555 C 0.24982 -0.56967 0.19392 -0.58102 0.15208 -0.58796 C 0.11024 -0.59491 0.07708 -0.59699 0.0368 -0.59722 C -0.00365 -0.59745 -0.05209 -0.59467 -0.09098 -0.58981 C -0.12986 -0.58495 -0.16598 -0.57662 -0.19653 -0.56852 C -0.22743 -0.56041 -0.25539 -0.55046 -0.27639 -0.54074 C -0.2974 -0.53102 -0.3092 -0.52153 -0.32223 -0.51018 C -0.33525 -0.49884 -0.34809 -0.48657 -0.35486 -0.47315 C -0.36164 -0.45972 -0.36511 -0.44398 -0.3632 -0.42963 C -0.36129 -0.41528 -0.35295 -0.40023 -0.34375 -0.38703 C -0.33455 -0.37384 -0.32587 -0.3625 -0.30834 -0.35092 C -0.2908 -0.33935 -0.26302 -0.32731 -0.2382 -0.31759 C -0.21337 -0.30787 -0.18403 -0.29861 -0.15903 -0.29259 C -0.13403 -0.28657 -0.1099 -0.28403 -0.0882 -0.28148 C -0.0665 -0.27893 -0.04792 -0.27801 -0.02917 -0.27685 C -0.01042 -0.27569 0.00694 -0.275 0.0243 -0.27407 " pathEditMode="relative" rAng="0" ptsTypes="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1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1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7600"/>
                            </p:stCondLst>
                            <p:childTnLst>
                              <p:par>
                                <p:cTn id="32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96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50468 -0.05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-28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47084 0.0442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16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1600"/>
                            </p:stCondLst>
                            <p:childTnLst>
                              <p:par>
                                <p:cTn id="4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0704" y="116632"/>
            <a:ext cx="9067800" cy="6089650"/>
            <a:chOff x="0" y="48"/>
            <a:chExt cx="5712" cy="3836"/>
          </a:xfrm>
        </p:grpSpPr>
        <p:pic>
          <p:nvPicPr>
            <p:cNvPr id="2048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"/>
              <a:ext cx="5472" cy="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Rectangle 5"/>
            <p:cNvSpPr>
              <a:spLocks noChangeArrowheads="1"/>
            </p:cNvSpPr>
            <p:nvPr/>
          </p:nvSpPr>
          <p:spPr bwMode="auto">
            <a:xfrm>
              <a:off x="2890" y="1448"/>
              <a:ext cx="2102" cy="352"/>
            </a:xfrm>
            <a:prstGeom prst="rect">
              <a:avLst/>
            </a:prstGeom>
            <a:noFill/>
            <a:ln w="38100" cap="sq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GB" altLang="zh-CN"/>
            </a:p>
          </p:txBody>
        </p:sp>
        <p:sp>
          <p:nvSpPr>
            <p:cNvPr id="20490" name="Text Box 7"/>
            <p:cNvSpPr txBox="1">
              <a:spLocks noChangeAspect="1" noChangeArrowheads="1"/>
            </p:cNvSpPr>
            <p:nvPr/>
          </p:nvSpPr>
          <p:spPr bwMode="auto">
            <a:xfrm rot="-1200000">
              <a:off x="2400" y="1104"/>
              <a:ext cx="4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r>
                <a:rPr lang="en-US" altLang="zh-CN" sz="1600">
                  <a:solidFill>
                    <a:srgbClr val="009900"/>
                  </a:solidFill>
                  <a:latin typeface="Comic Sans MS" charset="0"/>
                  <a:cs typeface="宋体" charset="0"/>
                </a:rPr>
                <a:t>25 ns</a:t>
              </a:r>
            </a:p>
          </p:txBody>
        </p:sp>
        <p:sp>
          <p:nvSpPr>
            <p:cNvPr id="20491" name="Line 8"/>
            <p:cNvSpPr>
              <a:spLocks noChangeAspect="1" noChangeShapeType="1"/>
            </p:cNvSpPr>
            <p:nvPr/>
          </p:nvSpPr>
          <p:spPr bwMode="auto">
            <a:xfrm rot="-2100000">
              <a:off x="2352" y="1104"/>
              <a:ext cx="421" cy="105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492" name="Rectangle 9"/>
            <p:cNvSpPr>
              <a:spLocks noChangeArrowheads="1"/>
            </p:cNvSpPr>
            <p:nvPr/>
          </p:nvSpPr>
          <p:spPr bwMode="auto">
            <a:xfrm>
              <a:off x="2784" y="1392"/>
              <a:ext cx="2400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altLang="zh-CN"/>
            </a:p>
          </p:txBody>
        </p:sp>
        <p:sp>
          <p:nvSpPr>
            <p:cNvPr id="20493" name="Rectangle 10"/>
            <p:cNvSpPr>
              <a:spLocks noChangeArrowheads="1"/>
            </p:cNvSpPr>
            <p:nvPr/>
          </p:nvSpPr>
          <p:spPr bwMode="auto">
            <a:xfrm>
              <a:off x="2832" y="1776"/>
              <a:ext cx="2880" cy="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600" b="1" dirty="0">
                  <a:latin typeface="Times New Roman"/>
                  <a:cs typeface="Times New Roman"/>
                </a:rPr>
                <a:t> Event rate: 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US" altLang="zh-CN" sz="1600" b="1" dirty="0">
                  <a:latin typeface="Times New Roman"/>
                  <a:cs typeface="Times New Roman"/>
                </a:rPr>
                <a:t> N = L x </a:t>
              </a:r>
              <a:r>
                <a:rPr lang="en-US" altLang="zh-CN" sz="1600" b="1" dirty="0">
                  <a:latin typeface="Times New Roman"/>
                  <a:cs typeface="Times New Roman"/>
                  <a:sym typeface="Symbol" charset="0"/>
                </a:rPr>
                <a:t></a:t>
              </a:r>
              <a:r>
                <a:rPr lang="en-US" altLang="zh-CN" sz="1600" b="1" baseline="-25000" dirty="0">
                  <a:latin typeface="Times New Roman"/>
                  <a:cs typeface="Times New Roman"/>
                  <a:sym typeface="Symbol" charset="0"/>
                </a:rPr>
                <a:t>  </a:t>
              </a:r>
              <a:r>
                <a:rPr lang="en-US" altLang="zh-CN" sz="1600" b="1" dirty="0">
                  <a:latin typeface="Times New Roman"/>
                  <a:cs typeface="Times New Roman"/>
                  <a:sym typeface="Symbol" charset="0"/>
                </a:rPr>
                <a:t>(pp)  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/>
                  <a:cs typeface="Times New Roman"/>
                  <a:sym typeface="Symbol" charset="0"/>
                </a:rPr>
                <a:t> 10</a:t>
              </a:r>
              <a:r>
                <a:rPr lang="en-US" altLang="zh-CN" sz="1600" b="1" baseline="30000" dirty="0">
                  <a:solidFill>
                    <a:srgbClr val="FF0000"/>
                  </a:solidFill>
                  <a:latin typeface="Times New Roman"/>
                  <a:cs typeface="Times New Roman"/>
                  <a:sym typeface="Symbol" charset="0"/>
                </a:rPr>
                <a:t>9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/>
                  <a:cs typeface="Times New Roman"/>
                  <a:sym typeface="Symbol" charset="0"/>
                </a:rPr>
                <a:t> interactions/s </a:t>
              </a:r>
            </a:p>
            <a:p>
              <a:pPr eaLnBrk="0" hangingPunct="0">
                <a:spcBef>
                  <a:spcPct val="50000"/>
                </a:spcBef>
                <a:buFont typeface="Symbol" charset="0"/>
                <a:buNone/>
              </a:pPr>
              <a:r>
                <a:rPr lang="en-US" altLang="zh-CN" sz="1600" b="1" dirty="0">
                  <a:solidFill>
                    <a:srgbClr val="000000"/>
                  </a:solidFill>
                  <a:latin typeface="Times New Roman"/>
                  <a:cs typeface="Times New Roman"/>
                  <a:sym typeface="Symbol" charset="0"/>
                </a:rPr>
                <a:t> Mostly soft (low p</a:t>
              </a:r>
              <a:r>
                <a:rPr lang="en-US" altLang="zh-CN" sz="1600" b="1" baseline="-25000" dirty="0">
                  <a:solidFill>
                    <a:srgbClr val="000000"/>
                  </a:solidFill>
                  <a:latin typeface="Times New Roman"/>
                  <a:cs typeface="Times New Roman"/>
                  <a:sym typeface="Symbol" charset="0"/>
                </a:rPr>
                <a:t>T</a:t>
              </a:r>
              <a:r>
                <a:rPr lang="en-US" altLang="zh-CN" sz="1600" b="1" dirty="0">
                  <a:solidFill>
                    <a:srgbClr val="000000"/>
                  </a:solidFill>
                  <a:latin typeface="Times New Roman"/>
                  <a:cs typeface="Times New Roman"/>
                  <a:sym typeface="Symbol" charset="0"/>
                </a:rPr>
                <a:t>) events</a:t>
              </a:r>
            </a:p>
          </p:txBody>
        </p:sp>
        <p:sp>
          <p:nvSpPr>
            <p:cNvPr id="20494" name="Text Box 11"/>
            <p:cNvSpPr txBox="1">
              <a:spLocks noChangeArrowheads="1"/>
            </p:cNvSpPr>
            <p:nvPr/>
          </p:nvSpPr>
          <p:spPr bwMode="auto">
            <a:xfrm>
              <a:off x="2900" y="2526"/>
              <a:ext cx="26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r>
                <a:rPr lang="en-US" altLang="zh-CN" sz="1600" b="1" dirty="0">
                  <a:solidFill>
                    <a:srgbClr val="990099"/>
                  </a:solidFill>
                  <a:cs typeface="宋体" charset="0"/>
                </a:rPr>
                <a:t>Interesting hard (high-p</a:t>
              </a:r>
              <a:r>
                <a:rPr lang="en-US" altLang="zh-CN" sz="1600" b="1" baseline="-25000" dirty="0">
                  <a:solidFill>
                    <a:srgbClr val="990099"/>
                  </a:solidFill>
                  <a:cs typeface="宋体" charset="0"/>
                </a:rPr>
                <a:t>T</a:t>
              </a:r>
              <a:r>
                <a:rPr lang="en-US" altLang="zh-CN" sz="1600" b="1" dirty="0">
                  <a:solidFill>
                    <a:srgbClr val="990099"/>
                  </a:solidFill>
                  <a:cs typeface="宋体" charset="0"/>
                </a:rPr>
                <a:t>) events are rare</a:t>
              </a:r>
            </a:p>
          </p:txBody>
        </p:sp>
        <p:sp>
          <p:nvSpPr>
            <p:cNvPr id="20495" name="Line 12"/>
            <p:cNvSpPr>
              <a:spLocks noChangeShapeType="1"/>
            </p:cNvSpPr>
            <p:nvPr/>
          </p:nvSpPr>
          <p:spPr bwMode="auto">
            <a:xfrm flipH="1">
              <a:off x="2160" y="2598"/>
              <a:ext cx="672" cy="0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484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 altLang="zh-CN" sz="3200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286000" y="6059488"/>
            <a:ext cx="6718300" cy="64611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 typeface="Wingdings" charset="2"/>
              <a:buChar char="à"/>
            </a:pPr>
            <a:r>
              <a:rPr lang="en-US" altLang="en-US" sz="1800" b="1">
                <a:solidFill>
                  <a:srgbClr val="C00000"/>
                </a:solidFill>
                <a:latin typeface="Arial" charset="0"/>
                <a:sym typeface="Wingdings" charset="2"/>
              </a:rPr>
              <a:t>Interesting events are very, very rare</a:t>
            </a:r>
          </a:p>
          <a:p>
            <a:pPr>
              <a:spcBef>
                <a:spcPct val="0"/>
              </a:spcBef>
              <a:buFont typeface="Wingdings" charset="2"/>
              <a:buChar char="à"/>
            </a:pPr>
            <a:r>
              <a:rPr lang="en-US" altLang="en-US" sz="1800" b="1">
                <a:solidFill>
                  <a:srgbClr val="C00000"/>
                </a:solidFill>
                <a:latin typeface="Arial" charset="0"/>
                <a:sym typeface="Wingdings" charset="2"/>
              </a:rPr>
              <a:t>One needs highly sophisticated instruments to find them</a:t>
            </a:r>
            <a:endParaRPr lang="en-US" altLang="en-US" sz="1800" b="1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3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图片 6" descr="bul-pho-2009-064.jpg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35292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标注 7"/>
          <p:cNvSpPr/>
          <p:nvPr/>
        </p:nvSpPr>
        <p:spPr>
          <a:xfrm>
            <a:off x="467544" y="1124744"/>
            <a:ext cx="4248472" cy="1800200"/>
          </a:xfrm>
          <a:prstGeom prst="wedgeRoundRectCallout">
            <a:avLst>
              <a:gd name="adj1" fmla="val 58567"/>
              <a:gd name="adj2" fmla="val 6818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1"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kumimoji="1" lang="en-US" altLang="zh-CN" sz="2200" b="1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kumimoji="1" lang="en-US" altLang="zh-CN" sz="2200" b="1" dirty="0" smtClean="0">
                <a:solidFill>
                  <a:schemeClr val="tx1"/>
                </a:solidFill>
                <a:latin typeface="Arial"/>
                <a:cs typeface="Arial"/>
              </a:rPr>
              <a:t>oroidal </a:t>
            </a:r>
            <a:r>
              <a:rPr kumimoji="1"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kumimoji="1" lang="en-US" altLang="zh-CN" sz="2200" b="1" dirty="0">
                <a:solidFill>
                  <a:schemeClr val="tx1"/>
                </a:solidFill>
                <a:latin typeface="Arial"/>
                <a:cs typeface="Arial"/>
              </a:rPr>
              <a:t>HC </a:t>
            </a:r>
            <a:r>
              <a:rPr kumimoji="1"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kumimoji="1" lang="en-US" altLang="zh-CN" sz="2200" b="1" dirty="0">
                <a:solidFill>
                  <a:schemeClr val="tx1"/>
                </a:solidFill>
                <a:latin typeface="Arial"/>
                <a:cs typeface="Arial"/>
              </a:rPr>
              <a:t>pparatu</a:t>
            </a:r>
            <a:r>
              <a:rPr kumimoji="1"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</a:p>
          <a:p>
            <a:pPr>
              <a:defRPr/>
            </a:pPr>
            <a:endParaRPr kumimoji="1" lang="en-US" altLang="zh-CN" sz="800" b="1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- 42m×22m, 7000 ton</a:t>
            </a: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Solenoid + </a:t>
            </a:r>
            <a:r>
              <a:rPr kumimoji="1" lang="en-US" altLang="zh-CN" sz="2000" dirty="0" smtClean="0">
                <a:solidFill>
                  <a:schemeClr val="tx1"/>
                </a:solidFill>
                <a:latin typeface="Arial"/>
                <a:cs typeface="Arial"/>
              </a:rPr>
              <a:t>Toroidal </a:t>
            </a: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magnet (2T)</a:t>
            </a: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Fine granularity liquid Ar/Tile calorimeters</a:t>
            </a:r>
            <a:endParaRPr kumimoji="1" lang="zh-CN" alt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1" name="圆角矩形标注 20"/>
          <p:cNvSpPr/>
          <p:nvPr/>
        </p:nvSpPr>
        <p:spPr>
          <a:xfrm>
            <a:off x="5004048" y="4509120"/>
            <a:ext cx="3960440" cy="1800200"/>
          </a:xfrm>
          <a:prstGeom prst="wedgeRoundRectCallout">
            <a:avLst>
              <a:gd name="adj1" fmla="val -64891"/>
              <a:gd name="adj2" fmla="val 8430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1"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kumimoji="1" lang="en-US" altLang="zh-CN" sz="2000" b="1" dirty="0">
                <a:solidFill>
                  <a:srgbClr val="000000"/>
                </a:solidFill>
                <a:latin typeface="Arial"/>
                <a:cs typeface="Arial"/>
              </a:rPr>
              <a:t>ompact 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kumimoji="1" lang="en-US" altLang="zh-CN" sz="2000" b="1" dirty="0">
                <a:solidFill>
                  <a:srgbClr val="000000"/>
                </a:solidFill>
                <a:latin typeface="Arial"/>
                <a:cs typeface="Arial"/>
              </a:rPr>
              <a:t>uon 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kumimoji="1" lang="en-US" altLang="zh-CN" sz="2000" b="1" dirty="0">
                <a:solidFill>
                  <a:srgbClr val="000000"/>
                </a:solidFill>
                <a:latin typeface="Arial"/>
                <a:cs typeface="Arial"/>
              </a:rPr>
              <a:t>pectrometer</a:t>
            </a:r>
            <a:endParaRPr kumimoji="1" lang="en-US" altLang="zh-CN" sz="7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- 21m×15m, 125000 ton</a:t>
            </a: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All silicon trackers, 4T solenoid magnet</a:t>
            </a:r>
          </a:p>
          <a:p>
            <a:pPr>
              <a:defRPr/>
            </a:pPr>
            <a:r>
              <a:rPr kumimoji="1" lang="en-US" altLang="zh-CN" sz="2000" dirty="0">
                <a:solidFill>
                  <a:schemeClr val="tx1"/>
                </a:solidFill>
                <a:latin typeface="Arial"/>
                <a:cs typeface="Arial"/>
              </a:rPr>
              <a:t>- PbWO4+Tile calorimeters</a:t>
            </a:r>
            <a:endParaRPr kumimoji="1" lang="zh-CN" alt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539552" y="538833"/>
            <a:ext cx="7921625" cy="36988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400" b="1" dirty="0">
                <a:solidFill>
                  <a:srgbClr val="000090"/>
                </a:solidFill>
                <a:latin typeface="Arial" charset="0"/>
                <a:ea typeface="宋体" charset="0"/>
                <a:cs typeface="宋体" charset="0"/>
              </a:rPr>
              <a:t>ATLAS and CMS: two multi-purpose detectors @LHC</a:t>
            </a:r>
          </a:p>
        </p:txBody>
      </p:sp>
      <p:sp>
        <p:nvSpPr>
          <p:cNvPr id="11" name="标题 5"/>
          <p:cNvSpPr txBox="1">
            <a:spLocks/>
          </p:cNvSpPr>
          <p:nvPr/>
        </p:nvSpPr>
        <p:spPr>
          <a:xfrm>
            <a:off x="323528" y="109714"/>
            <a:ext cx="8568952" cy="72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dirty="0" smtClean="0">
                <a:solidFill>
                  <a:srgbClr val="2E2224"/>
                </a:solidFill>
                <a:latin typeface="Arial Black"/>
                <a:cs typeface="Arial Black"/>
              </a:rPr>
              <a:t>ATLAS and CMS detector @ LHC</a:t>
            </a:r>
            <a:endParaRPr kumimoji="1" lang="zh-CN" altLang="en-US" dirty="0">
              <a:solidFill>
                <a:srgbClr val="2E2224"/>
              </a:solidFill>
              <a:latin typeface="Arial Black"/>
              <a:cs typeface="Arial Black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7B63E5F-8782-8A49-B04F-93428C034718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  <p:sp>
        <p:nvSpPr>
          <p:cNvPr id="10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2" descr="atla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FB9DF"/>
              </a:clrFrom>
              <a:clrTo>
                <a:srgbClr val="6FB9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"/>
            <a:ext cx="5279046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3"/>
          <p:cNvSpPr txBox="1">
            <a:spLocks noChangeArrowheads="1"/>
          </p:cNvSpPr>
          <p:nvPr/>
        </p:nvSpPr>
        <p:spPr bwMode="auto">
          <a:xfrm>
            <a:off x="5751851" y="528124"/>
            <a:ext cx="3061607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>
                <a:latin typeface="Arial" charset="0"/>
              </a:rPr>
              <a:t>ATLAS</a:t>
            </a:r>
          </a:p>
        </p:txBody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5751851" y="1638420"/>
            <a:ext cx="3061607" cy="147796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CC0000"/>
                </a:solidFill>
                <a:latin typeface="Arial" charset="0"/>
              </a:rPr>
              <a:t>Length  : ~ 46 m </a:t>
            </a:r>
          </a:p>
          <a:p>
            <a:r>
              <a:rPr lang="en-US" sz="1800" b="1" dirty="0">
                <a:solidFill>
                  <a:srgbClr val="CC0000"/>
                </a:solidFill>
                <a:latin typeface="Arial" charset="0"/>
              </a:rPr>
              <a:t>Radius  : ~ 12 m </a:t>
            </a:r>
          </a:p>
          <a:p>
            <a:r>
              <a:rPr lang="en-US" sz="1800" b="1" dirty="0">
                <a:solidFill>
                  <a:srgbClr val="CC0000"/>
                </a:solidFill>
                <a:latin typeface="Arial" charset="0"/>
              </a:rPr>
              <a:t>Weight : ~ 7000 tons</a:t>
            </a:r>
          </a:p>
          <a:p>
            <a:pPr>
              <a:buFont typeface="Wingdings" charset="0"/>
              <a:buNone/>
            </a:pPr>
            <a:r>
              <a:rPr lang="en-US" sz="1800" b="1" dirty="0">
                <a:solidFill>
                  <a:srgbClr val="CC0000"/>
                </a:solidFill>
                <a:latin typeface="Arial" charset="0"/>
              </a:rPr>
              <a:t>~ 10</a:t>
            </a:r>
            <a:r>
              <a:rPr lang="en-US" sz="1800" b="1" baseline="30000" dirty="0">
                <a:solidFill>
                  <a:srgbClr val="CC0000"/>
                </a:solidFill>
                <a:latin typeface="Arial" charset="0"/>
              </a:rPr>
              <a:t>8</a:t>
            </a:r>
            <a:r>
              <a:rPr lang="en-US" sz="1800" b="1" dirty="0">
                <a:solidFill>
                  <a:srgbClr val="CC0000"/>
                </a:solidFill>
                <a:latin typeface="Arial" charset="0"/>
              </a:rPr>
              <a:t> electronic channels</a:t>
            </a:r>
          </a:p>
          <a:p>
            <a:pPr>
              <a:buFont typeface="Wingdings" charset="0"/>
              <a:buNone/>
            </a:pPr>
            <a:r>
              <a:rPr lang="en-US" sz="1800" b="1" dirty="0">
                <a:solidFill>
                  <a:srgbClr val="CC0000"/>
                </a:solidFill>
                <a:latin typeface="Arial" charset="0"/>
              </a:rPr>
              <a:t>~ 3000 km of cables</a:t>
            </a:r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294608" y="3861048"/>
            <a:ext cx="4348830" cy="283154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n"/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Tracking (|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|&lt;2.5, B=2T) : </a:t>
            </a: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ea typeface="+mn-ea"/>
              <a:sym typeface="Symbol" pitchFamily="18" charset="2"/>
            </a:endParaRPr>
          </a:p>
          <a:p>
            <a:pPr marL="742950" lvl="1" indent="-285750">
              <a:buFont typeface=".AppleSystemUIFont" charset="-120"/>
              <a:buChar char="-"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Si pixels and strips</a:t>
            </a:r>
          </a:p>
          <a:p>
            <a:pPr marL="742950" lvl="1" indent="-285750">
              <a:buFont typeface=".AppleSystemUIFont" charset="-120"/>
              <a:buChar char="-"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Transition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Radiation Detector (e/ separation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)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+mn-ea"/>
              <a:sym typeface="Symbol" pitchFamily="18" charset="2"/>
            </a:endParaRPr>
          </a:p>
          <a:p>
            <a:pPr marL="285750" indent="-285750">
              <a:buFont typeface="Wingdings" charset="2"/>
              <a:buChar char="n"/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Calorimetry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(|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|&lt;5) :</a:t>
            </a:r>
          </a:p>
          <a:p>
            <a:pPr marL="742950" lvl="1" indent="-285750">
              <a:buFont typeface=".AppleSystemUIFont" charset="-120"/>
              <a:buChar char="-"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EM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: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Pb-LAr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+mn-ea"/>
              <a:sym typeface="Symbol" pitchFamily="18" charset="2"/>
            </a:endParaRPr>
          </a:p>
          <a:p>
            <a:pPr marL="742950" lvl="1" indent="-285750">
              <a:buFont typeface=".AppleSystemUIFont" charset="-120"/>
              <a:buChar char="-"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HAD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: Fe/scintillator (central), Cu/W-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LAr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fwd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)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+mn-ea"/>
              <a:sym typeface="Symbol" pitchFamily="18" charset="2"/>
            </a:endParaRPr>
          </a:p>
          <a:p>
            <a:pPr marL="285750" indent="-285750">
              <a:buFont typeface="Wingdings" charset="2"/>
              <a:buChar char="n"/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Muon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 Spectrometer (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|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|&lt;2.7) : </a:t>
            </a:r>
          </a:p>
          <a:p>
            <a:pPr marL="742950" lvl="1" indent="-285750">
              <a:buFont typeface=".AppleSystemUIFont" charset="-120"/>
              <a:buChar char="-"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air-core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toroids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sym typeface="Symbol" pitchFamily="18" charset="2"/>
              </a:rPr>
              <a:t>  with muon chambers</a:t>
            </a:r>
          </a:p>
        </p:txBody>
      </p:sp>
      <p:pic>
        <p:nvPicPr>
          <p:cNvPr id="53256" name="Picture 6" descr="decay_ch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86200"/>
            <a:ext cx="42243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5751852" y="1240116"/>
            <a:ext cx="3061607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b="1" dirty="0">
                <a:solidFill>
                  <a:srgbClr val="FF0000"/>
                </a:solidFill>
                <a:latin typeface="Arial"/>
                <a:cs typeface="Arial"/>
              </a:rPr>
              <a:t>A T</a:t>
            </a:r>
            <a:r>
              <a:rPr kumimoji="1" lang="en-US" altLang="zh-CN" b="1" dirty="0">
                <a:latin typeface="Arial"/>
                <a:cs typeface="Arial"/>
              </a:rPr>
              <a:t>oroidal </a:t>
            </a:r>
            <a:r>
              <a:rPr kumimoji="1" lang="en-US" altLang="zh-CN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kumimoji="1" lang="en-US" altLang="zh-CN" b="1" dirty="0">
                <a:latin typeface="Arial"/>
                <a:cs typeface="Arial"/>
              </a:rPr>
              <a:t>HC </a:t>
            </a:r>
            <a:r>
              <a:rPr kumimoji="1" lang="en-US" altLang="zh-CN" b="1" dirty="0" err="1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kumimoji="1" lang="en-US" altLang="zh-CN" b="1" dirty="0" err="1">
                <a:latin typeface="Arial"/>
                <a:cs typeface="Arial"/>
              </a:rPr>
              <a:t>pparatu</a:t>
            </a:r>
            <a:r>
              <a:rPr kumimoji="1" lang="en-US" altLang="zh-CN" b="1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kumimoji="1" lang="en-US" altLang="zh-CN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7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5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标题 4"/>
          <p:cNvSpPr txBox="1">
            <a:spLocks/>
          </p:cNvSpPr>
          <p:nvPr/>
        </p:nvSpPr>
        <p:spPr>
          <a:xfrm>
            <a:off x="755576" y="188640"/>
            <a:ext cx="7776864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MET: Missing Transverse Energy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504" y="1340768"/>
            <a:ext cx="5040560" cy="3570208"/>
          </a:xfrm>
          <a:prstGeom prst="rect">
            <a:avLst/>
          </a:prstGeom>
          <a:ln>
            <a:solidFill>
              <a:srgbClr val="9E3B9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charset="2"/>
              <a:buChar char="n"/>
            </a:pPr>
            <a:r>
              <a:rPr lang="en-US" altLang="zh-CN" sz="2400" dirty="0" smtClean="0">
                <a:latin typeface="Arial"/>
                <a:cs typeface="Arial"/>
              </a:rPr>
              <a:t>At </a:t>
            </a:r>
            <a:r>
              <a:rPr lang="en-US" altLang="zh-CN" sz="2400" dirty="0">
                <a:latin typeface="Arial"/>
                <a:cs typeface="Arial"/>
              </a:rPr>
              <a:t>the LHC an unknown proportion of the energy of the colliding protons escapes down the beam-pipe</a:t>
            </a:r>
          </a:p>
          <a:p>
            <a:pPr marL="342900" indent="-342900" algn="just">
              <a:spcAft>
                <a:spcPts val="1200"/>
              </a:spcAft>
              <a:buFont typeface="Wingdings" charset="2"/>
              <a:buChar char="n"/>
            </a:pPr>
            <a:r>
              <a:rPr lang="en-US" altLang="zh-CN" sz="2400" dirty="0" smtClean="0">
                <a:latin typeface="Arial"/>
                <a:cs typeface="Arial"/>
              </a:rPr>
              <a:t>Invisible </a:t>
            </a:r>
            <a:r>
              <a:rPr lang="en-US" altLang="zh-CN" sz="2400" dirty="0">
                <a:latin typeface="Arial"/>
                <a:cs typeface="Arial"/>
              </a:rPr>
              <a:t>particles (neutrinos, neutralinos?) are created their momentum can be constrained in </a:t>
            </a:r>
            <a:r>
              <a:rPr lang="en-US" altLang="zh-CN" sz="2400" b="1" dirty="0">
                <a:solidFill>
                  <a:srgbClr val="9E3B91"/>
                </a:solidFill>
                <a:latin typeface="Arial"/>
                <a:cs typeface="Arial"/>
              </a:rPr>
              <a:t>the plane transverse to the beam direction</a:t>
            </a:r>
            <a:endParaRPr lang="zh-CN" altLang="en-US" sz="2400" dirty="0">
              <a:solidFill>
                <a:srgbClr val="9E3B91"/>
              </a:solidFill>
              <a:latin typeface="Arial"/>
              <a:cs typeface="Arial"/>
            </a:endParaRPr>
          </a:p>
        </p:txBody>
      </p:sp>
      <p:pic>
        <p:nvPicPr>
          <p:cNvPr id="8" name="图片 7" descr="images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3648836" cy="3600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96336" y="4437113"/>
            <a:ext cx="1547664" cy="1008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9E3B91"/>
                </a:solidFill>
                <a:latin typeface="Arial"/>
                <a:cs typeface="Arial"/>
              </a:rPr>
              <a:t>Missing Transverse Energy</a:t>
            </a:r>
            <a:endParaRPr kumimoji="1" lang="zh-CN" altLang="en-US" sz="2000" b="1" dirty="0">
              <a:solidFill>
                <a:srgbClr val="9E3B91"/>
              </a:solidFill>
              <a:latin typeface="Arial"/>
              <a:cs typeface="Arial"/>
            </a:endParaRPr>
          </a:p>
        </p:txBody>
      </p:sp>
      <p:sp>
        <p:nvSpPr>
          <p:cNvPr id="13" name="上弧形箭头 12"/>
          <p:cNvSpPr/>
          <p:nvPr/>
        </p:nvSpPr>
        <p:spPr>
          <a:xfrm>
            <a:off x="3635896" y="4509120"/>
            <a:ext cx="3777787" cy="912347"/>
          </a:xfrm>
          <a:prstGeom prst="curvedUpArrow">
            <a:avLst/>
          </a:prstGeom>
          <a:solidFill>
            <a:srgbClr val="9E3B91"/>
          </a:solidFill>
          <a:ln>
            <a:solidFill>
              <a:srgbClr val="9E3B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pic>
        <p:nvPicPr>
          <p:cNvPr id="14" name="图片 13" descr="屏幕快照 2014-08-15 下午2.21.3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229200"/>
            <a:ext cx="3384376" cy="102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6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屏幕快照 2017-04-06 下午5.5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760"/>
            <a:ext cx="9144000" cy="5053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6159292"/>
            <a:ext cx="1452416" cy="400110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Long Stop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8" name="直线箭头连接符 19"/>
          <p:cNvCxnSpPr/>
          <p:nvPr/>
        </p:nvCxnSpPr>
        <p:spPr>
          <a:xfrm flipV="1">
            <a:off x="5148064" y="4719132"/>
            <a:ext cx="864096" cy="1368152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19"/>
          <p:cNvCxnSpPr/>
          <p:nvPr/>
        </p:nvCxnSpPr>
        <p:spPr>
          <a:xfrm flipH="1" flipV="1">
            <a:off x="4355976" y="5223188"/>
            <a:ext cx="792088" cy="864096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9"/>
          <p:cNvCxnSpPr/>
          <p:nvPr/>
        </p:nvCxnSpPr>
        <p:spPr>
          <a:xfrm flipH="1" flipV="1">
            <a:off x="3131840" y="6015276"/>
            <a:ext cx="2016224" cy="72008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44558" y="5669702"/>
            <a:ext cx="891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Run1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426062" y="3082692"/>
            <a:ext cx="891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Run2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050670" y="2290604"/>
            <a:ext cx="891591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Run3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876256" y="3127098"/>
            <a:ext cx="1446230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Run4-5 </a:t>
            </a:r>
            <a:r>
              <a:rPr lang="mr-IN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…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43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屏幕快照 2017-04-06 下午5.5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833"/>
            <a:ext cx="9144000" cy="5053592"/>
          </a:xfrm>
          <a:prstGeom prst="rect">
            <a:avLst/>
          </a:prstGeom>
        </p:spPr>
      </p:pic>
      <p:cxnSp>
        <p:nvCxnSpPr>
          <p:cNvPr id="4" name="直线箭头连接符 17"/>
          <p:cNvCxnSpPr/>
          <p:nvPr/>
        </p:nvCxnSpPr>
        <p:spPr>
          <a:xfrm>
            <a:off x="2411760" y="2630900"/>
            <a:ext cx="0" cy="9361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60032" y="6159292"/>
            <a:ext cx="1452416" cy="400110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Long Stop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8" name="直线箭头连接符 19"/>
          <p:cNvCxnSpPr/>
          <p:nvPr/>
        </p:nvCxnSpPr>
        <p:spPr>
          <a:xfrm flipV="1">
            <a:off x="5148064" y="4719132"/>
            <a:ext cx="864096" cy="1368152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19"/>
          <p:cNvCxnSpPr/>
          <p:nvPr/>
        </p:nvCxnSpPr>
        <p:spPr>
          <a:xfrm flipH="1" flipV="1">
            <a:off x="4355976" y="5223188"/>
            <a:ext cx="792088" cy="864096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9"/>
          <p:cNvCxnSpPr/>
          <p:nvPr/>
        </p:nvCxnSpPr>
        <p:spPr>
          <a:xfrm flipH="1" flipV="1">
            <a:off x="3131840" y="6015276"/>
            <a:ext cx="2016224" cy="72008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53" y="4652"/>
            <a:ext cx="5712760" cy="356235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1" name="TextBox 17"/>
          <p:cNvSpPr txBox="1"/>
          <p:nvPr/>
        </p:nvSpPr>
        <p:spPr>
          <a:xfrm>
            <a:off x="107504" y="1982828"/>
            <a:ext cx="2520280" cy="1015663"/>
          </a:xfrm>
          <a:prstGeom prst="rect">
            <a:avLst/>
          </a:prstGeom>
          <a:solidFill>
            <a:srgbClr val="ECEC00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We are here: </a:t>
            </a: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~</a:t>
            </a:r>
            <a:r>
              <a:rPr lang="en-US" altLang="zh-CN" sz="2000" dirty="0" smtClean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0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fb</a:t>
            </a:r>
            <a:r>
              <a:rPr lang="en-US" sz="2000" baseline="30000" dirty="0" smtClean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13 TeV data</a:t>
            </a:r>
          </a:p>
          <a:p>
            <a:pPr algn="just"/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~ 3%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of total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4558" y="5669702"/>
            <a:ext cx="891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Run1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426062" y="3082692"/>
            <a:ext cx="891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Run2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zh-CN" alt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3452779" y="3520167"/>
            <a:ext cx="5577634" cy="32932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dirty="0">
                <a:solidFill>
                  <a:srgbClr val="000000"/>
                </a:solidFill>
                <a:latin typeface="Arial" charset="0"/>
                <a:cs typeface="Arial" charset="0"/>
              </a:rPr>
              <a:t>Run1:</a:t>
            </a:r>
          </a:p>
          <a:p>
            <a:pPr lvl="1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dirty="0">
                <a:solidFill>
                  <a:srgbClr val="000000"/>
                </a:solidFill>
                <a:latin typeface="Arial" charset="0"/>
                <a:cs typeface="Arial" charset="0"/>
              </a:rPr>
              <a:t>~ 35 pb</a:t>
            </a:r>
            <a:r>
              <a:rPr lang="en-GB" altLang="zh-CN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-1</a:t>
            </a:r>
            <a:r>
              <a:rPr lang="en-GB" altLang="zh-CN" dirty="0">
                <a:solidFill>
                  <a:srgbClr val="000000"/>
                </a:solidFill>
                <a:latin typeface="Arial" charset="0"/>
                <a:cs typeface="Arial" charset="0"/>
              </a:rPr>
              <a:t> 7 </a:t>
            </a:r>
            <a:r>
              <a:rPr lang="en-GB" altLang="zh-CN" dirty="0" err="1">
                <a:solidFill>
                  <a:srgbClr val="000000"/>
                </a:solidFill>
                <a:latin typeface="Arial" charset="0"/>
                <a:cs typeface="Arial" charset="0"/>
              </a:rPr>
              <a:t>TeV</a:t>
            </a:r>
            <a:r>
              <a:rPr lang="en-GB" altLang="zh-CN" dirty="0">
                <a:solidFill>
                  <a:srgbClr val="000000"/>
                </a:solidFill>
                <a:latin typeface="Arial" charset="0"/>
                <a:cs typeface="Arial" charset="0"/>
              </a:rPr>
              <a:t> data (2010)</a:t>
            </a:r>
            <a:endParaRPr lang="en-GB" altLang="zh-CN" dirty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lvl="1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dirty="0">
                <a:solidFill>
                  <a:srgbClr val="008000"/>
                </a:solidFill>
                <a:latin typeface="Arial" charset="0"/>
                <a:cs typeface="Arial" charset="0"/>
              </a:rPr>
              <a:t>~  5  fb</a:t>
            </a:r>
            <a:r>
              <a:rPr lang="en-GB" altLang="zh-CN" baseline="30000" dirty="0">
                <a:solidFill>
                  <a:srgbClr val="008000"/>
                </a:solidFill>
                <a:latin typeface="Arial" charset="0"/>
                <a:cs typeface="Arial" charset="0"/>
              </a:rPr>
              <a:t>-1</a:t>
            </a:r>
            <a:r>
              <a:rPr lang="en-GB" altLang="zh-CN" dirty="0">
                <a:solidFill>
                  <a:srgbClr val="008000"/>
                </a:solidFill>
                <a:latin typeface="Arial" charset="0"/>
                <a:cs typeface="Arial" charset="0"/>
              </a:rPr>
              <a:t>  7 </a:t>
            </a:r>
            <a:r>
              <a:rPr lang="en-GB" altLang="zh-CN" dirty="0" err="1">
                <a:solidFill>
                  <a:srgbClr val="008000"/>
                </a:solidFill>
                <a:latin typeface="Arial" charset="0"/>
                <a:cs typeface="Arial" charset="0"/>
              </a:rPr>
              <a:t>TeV</a:t>
            </a:r>
            <a:r>
              <a:rPr lang="en-GB" altLang="zh-CN" dirty="0">
                <a:solidFill>
                  <a:srgbClr val="008000"/>
                </a:solidFill>
                <a:latin typeface="Arial" charset="0"/>
                <a:cs typeface="Arial" charset="0"/>
              </a:rPr>
              <a:t> data (2011)</a:t>
            </a:r>
            <a:endParaRPr lang="en-GB" altLang="zh-CN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lvl="1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b="1" dirty="0">
                <a:solidFill>
                  <a:srgbClr val="0000FF"/>
                </a:solidFill>
                <a:latin typeface="Arial" charset="0"/>
                <a:cs typeface="Arial" charset="0"/>
              </a:rPr>
              <a:t>~ 20 fb</a:t>
            </a:r>
            <a:r>
              <a:rPr lang="en-GB" altLang="zh-CN" b="1" baseline="30000" dirty="0">
                <a:solidFill>
                  <a:srgbClr val="0000FF"/>
                </a:solidFill>
                <a:latin typeface="Arial" charset="0"/>
                <a:cs typeface="Arial" charset="0"/>
              </a:rPr>
              <a:t>-1</a:t>
            </a:r>
            <a:r>
              <a:rPr lang="en-GB" altLang="zh-CN" b="1" dirty="0">
                <a:solidFill>
                  <a:srgbClr val="0000FF"/>
                </a:solidFill>
                <a:latin typeface="Arial" charset="0"/>
                <a:cs typeface="Arial" charset="0"/>
              </a:rPr>
              <a:t>  8 </a:t>
            </a:r>
            <a:r>
              <a:rPr lang="en-GB" altLang="zh-CN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TeV</a:t>
            </a:r>
            <a:r>
              <a:rPr lang="en-GB" altLang="zh-CN" b="1" dirty="0">
                <a:solidFill>
                  <a:srgbClr val="0000FF"/>
                </a:solidFill>
                <a:latin typeface="Arial" charset="0"/>
                <a:cs typeface="Arial" charset="0"/>
              </a:rPr>
              <a:t> data (2012</a:t>
            </a:r>
            <a:r>
              <a:rPr lang="en-GB" altLang="zh-CN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)</a:t>
            </a:r>
            <a:endParaRPr lang="en-GB" altLang="zh-CN" sz="16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>
                <a:solidFill>
                  <a:srgbClr val="FF0000"/>
                </a:solidFill>
                <a:latin typeface="Arial" charset="0"/>
                <a:cs typeface="Arial" charset="0"/>
              </a:rPr>
              <a:t>Run2:</a:t>
            </a:r>
            <a:endParaRPr lang="en-GB" altLang="zh-CN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lvl="1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b="1" dirty="0">
                <a:solidFill>
                  <a:srgbClr val="FF0000"/>
                </a:solidFill>
                <a:latin typeface="Arial" charset="0"/>
                <a:cs typeface="Arial" charset="0"/>
              </a:rPr>
              <a:t>~ </a:t>
            </a:r>
            <a:r>
              <a:rPr lang="en-US" altLang="zh-CN" b="1" dirty="0">
                <a:solidFill>
                  <a:srgbClr val="FF0000"/>
                </a:solidFill>
                <a:latin typeface="Arial" charset="0"/>
                <a:cs typeface="Arial" charset="0"/>
              </a:rPr>
              <a:t>3</a:t>
            </a:r>
            <a:r>
              <a:rPr lang="en-GB" altLang="zh-CN" b="1" dirty="0">
                <a:solidFill>
                  <a:srgbClr val="FF0000"/>
                </a:solidFill>
                <a:latin typeface="Arial" charset="0"/>
                <a:cs typeface="Arial" charset="0"/>
              </a:rPr>
              <a:t>  fb</a:t>
            </a:r>
            <a:r>
              <a:rPr lang="en-GB" altLang="zh-CN" b="1" baseline="30000" dirty="0">
                <a:solidFill>
                  <a:srgbClr val="FF0000"/>
                </a:solidFill>
                <a:latin typeface="Arial" charset="0"/>
                <a:cs typeface="Arial" charset="0"/>
              </a:rPr>
              <a:t>-1</a:t>
            </a:r>
            <a:r>
              <a:rPr lang="en-GB" altLang="zh-CN" b="1" dirty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n-US" altLang="zh-CN" b="1" dirty="0">
                <a:solidFill>
                  <a:srgbClr val="FF0000"/>
                </a:solidFill>
                <a:latin typeface="Arial" charset="0"/>
                <a:cs typeface="Arial" charset="0"/>
              </a:rPr>
              <a:t>13</a:t>
            </a:r>
            <a:r>
              <a:rPr lang="en-GB" altLang="zh-CN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GB" altLang="zh-CN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TeV</a:t>
            </a:r>
            <a:r>
              <a:rPr lang="en-GB" altLang="zh-CN" b="1" dirty="0">
                <a:solidFill>
                  <a:srgbClr val="FF0000"/>
                </a:solidFill>
                <a:latin typeface="Arial" charset="0"/>
                <a:cs typeface="Arial" charset="0"/>
              </a:rPr>
              <a:t> data (201</a:t>
            </a:r>
            <a:r>
              <a:rPr lang="en-US" altLang="zh-CN" b="1" dirty="0">
                <a:solidFill>
                  <a:srgbClr val="FF0000"/>
                </a:solidFill>
                <a:latin typeface="Arial" charset="0"/>
                <a:cs typeface="Arial" charset="0"/>
              </a:rPr>
              <a:t>5</a:t>
            </a:r>
            <a:r>
              <a:rPr lang="en-GB" altLang="zh-CN" b="1" dirty="0">
                <a:solidFill>
                  <a:srgbClr val="FF0000"/>
                </a:solidFill>
                <a:latin typeface="Arial" charset="0"/>
                <a:cs typeface="Arial" charset="0"/>
              </a:rPr>
              <a:t>)</a:t>
            </a:r>
          </a:p>
          <a:p>
            <a:pPr lvl="1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b="1" dirty="0">
                <a:solidFill>
                  <a:srgbClr val="9E3B91"/>
                </a:solidFill>
                <a:latin typeface="Arial" charset="0"/>
                <a:cs typeface="Arial" charset="0"/>
              </a:rPr>
              <a:t>~ </a:t>
            </a:r>
            <a:r>
              <a:rPr lang="en-US" altLang="zh-CN" b="1" dirty="0">
                <a:solidFill>
                  <a:srgbClr val="9E3B91"/>
                </a:solidFill>
                <a:latin typeface="Arial" charset="0"/>
                <a:cs typeface="Arial" charset="0"/>
              </a:rPr>
              <a:t>33</a:t>
            </a:r>
            <a:r>
              <a:rPr lang="en-GB" altLang="zh-CN" b="1" dirty="0">
                <a:solidFill>
                  <a:srgbClr val="9E3B91"/>
                </a:solidFill>
                <a:latin typeface="Arial" charset="0"/>
                <a:cs typeface="Arial" charset="0"/>
              </a:rPr>
              <a:t> fb</a:t>
            </a:r>
            <a:r>
              <a:rPr lang="en-GB" altLang="zh-CN" b="1" baseline="30000" dirty="0">
                <a:solidFill>
                  <a:srgbClr val="9E3B91"/>
                </a:solidFill>
                <a:latin typeface="Arial" charset="0"/>
                <a:cs typeface="Arial" charset="0"/>
              </a:rPr>
              <a:t>-1</a:t>
            </a:r>
            <a:r>
              <a:rPr lang="en-GB" altLang="zh-CN" b="1" dirty="0">
                <a:solidFill>
                  <a:srgbClr val="9E3B91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b="1" dirty="0">
                <a:solidFill>
                  <a:srgbClr val="9E3B91"/>
                </a:solidFill>
                <a:latin typeface="Arial" charset="0"/>
                <a:cs typeface="Arial" charset="0"/>
              </a:rPr>
              <a:t>13</a:t>
            </a:r>
            <a:r>
              <a:rPr lang="en-GB" altLang="zh-CN" b="1" dirty="0">
                <a:solidFill>
                  <a:srgbClr val="9E3B91"/>
                </a:solidFill>
                <a:latin typeface="Arial" charset="0"/>
                <a:cs typeface="Arial" charset="0"/>
              </a:rPr>
              <a:t> </a:t>
            </a:r>
            <a:r>
              <a:rPr lang="en-GB" altLang="zh-CN" b="1" dirty="0" err="1">
                <a:solidFill>
                  <a:srgbClr val="9E3B91"/>
                </a:solidFill>
                <a:latin typeface="Arial" charset="0"/>
                <a:cs typeface="Arial" charset="0"/>
              </a:rPr>
              <a:t>TeV</a:t>
            </a:r>
            <a:r>
              <a:rPr lang="en-GB" altLang="zh-CN" b="1" dirty="0">
                <a:solidFill>
                  <a:srgbClr val="9E3B91"/>
                </a:solidFill>
                <a:latin typeface="Arial" charset="0"/>
                <a:cs typeface="Arial" charset="0"/>
              </a:rPr>
              <a:t> data (201</a:t>
            </a:r>
            <a:r>
              <a:rPr lang="en-US" altLang="zh-CN" b="1" dirty="0">
                <a:solidFill>
                  <a:srgbClr val="9E3B91"/>
                </a:solidFill>
                <a:latin typeface="Arial" charset="0"/>
                <a:cs typeface="Arial" charset="0"/>
              </a:rPr>
              <a:t>6</a:t>
            </a:r>
            <a:r>
              <a:rPr lang="en-GB" altLang="zh-CN" b="1" dirty="0">
                <a:solidFill>
                  <a:srgbClr val="9E3B91"/>
                </a:solidFill>
                <a:latin typeface="Arial" charset="0"/>
                <a:cs typeface="Arial" charset="0"/>
              </a:rPr>
              <a:t>)</a:t>
            </a:r>
          </a:p>
          <a:p>
            <a:pPr lvl="1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>
                <a:solidFill>
                  <a:srgbClr val="FD6108"/>
                </a:solidFill>
                <a:latin typeface="Arial" charset="0"/>
                <a:cs typeface="Arial" charset="0"/>
              </a:rPr>
              <a:t>~ </a:t>
            </a:r>
            <a:r>
              <a:rPr lang="en-US" altLang="zh-CN" b="1" dirty="0" smtClean="0">
                <a:solidFill>
                  <a:srgbClr val="FD6108"/>
                </a:solidFill>
                <a:latin typeface="Arial" charset="0"/>
                <a:cs typeface="Arial" charset="0"/>
              </a:rPr>
              <a:t>50 </a:t>
            </a:r>
            <a:r>
              <a:rPr lang="en-GB" altLang="zh-CN" b="1" dirty="0">
                <a:solidFill>
                  <a:srgbClr val="FD6108"/>
                </a:solidFill>
                <a:latin typeface="Arial" charset="0"/>
                <a:cs typeface="Arial" charset="0"/>
              </a:rPr>
              <a:t>fb</a:t>
            </a:r>
            <a:r>
              <a:rPr lang="en-GB" altLang="zh-CN" b="1" baseline="30000" dirty="0">
                <a:solidFill>
                  <a:srgbClr val="FD6108"/>
                </a:solidFill>
                <a:latin typeface="Arial" charset="0"/>
                <a:cs typeface="Arial" charset="0"/>
              </a:rPr>
              <a:t>-1</a:t>
            </a:r>
            <a:r>
              <a:rPr lang="en-GB" altLang="zh-CN" b="1" dirty="0">
                <a:solidFill>
                  <a:srgbClr val="FD6108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b="1" dirty="0">
                <a:solidFill>
                  <a:srgbClr val="FD6108"/>
                </a:solidFill>
                <a:latin typeface="Arial" charset="0"/>
                <a:cs typeface="Arial" charset="0"/>
              </a:rPr>
              <a:t>13</a:t>
            </a:r>
            <a:r>
              <a:rPr lang="en-GB" altLang="zh-CN" b="1" dirty="0">
                <a:solidFill>
                  <a:srgbClr val="FD6108"/>
                </a:solidFill>
                <a:latin typeface="Arial" charset="0"/>
                <a:cs typeface="Arial" charset="0"/>
              </a:rPr>
              <a:t> </a:t>
            </a:r>
            <a:r>
              <a:rPr lang="en-GB" altLang="zh-CN" b="1" dirty="0" err="1">
                <a:solidFill>
                  <a:srgbClr val="FD6108"/>
                </a:solidFill>
                <a:latin typeface="Arial" charset="0"/>
                <a:cs typeface="Arial" charset="0"/>
              </a:rPr>
              <a:t>TeV</a:t>
            </a:r>
            <a:r>
              <a:rPr lang="en-GB" altLang="zh-CN" b="1" dirty="0">
                <a:solidFill>
                  <a:srgbClr val="FD6108"/>
                </a:solidFill>
                <a:latin typeface="Arial" charset="0"/>
                <a:cs typeface="Arial" charset="0"/>
              </a:rPr>
              <a:t> data (201</a:t>
            </a:r>
            <a:r>
              <a:rPr lang="en-US" altLang="zh-CN" b="1" dirty="0">
                <a:solidFill>
                  <a:srgbClr val="FD6108"/>
                </a:solidFill>
                <a:latin typeface="Arial" charset="0"/>
                <a:cs typeface="Arial" charset="0"/>
              </a:rPr>
              <a:t>7</a:t>
            </a:r>
            <a:r>
              <a:rPr lang="en-GB" altLang="zh-CN" b="1" dirty="0" smtClean="0">
                <a:solidFill>
                  <a:srgbClr val="FD6108"/>
                </a:solidFill>
                <a:latin typeface="Arial" charset="0"/>
                <a:cs typeface="Arial" charset="0"/>
              </a:rPr>
              <a:t>)</a:t>
            </a:r>
          </a:p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GB" altLang="zh-CN" sz="1600" b="1" dirty="0">
              <a:solidFill>
                <a:srgbClr val="FD6108"/>
              </a:solidFill>
              <a:latin typeface="Arial" charset="0"/>
              <a:cs typeface="Arial" charset="0"/>
            </a:endParaRPr>
          </a:p>
          <a:p>
            <a:pPr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400" dirty="0">
                <a:solidFill>
                  <a:srgbClr val="9E3B91"/>
                </a:solidFill>
                <a:latin typeface="Arial Black"/>
                <a:cs typeface="Arial Black"/>
              </a:rPr>
              <a:t>The results are based on 36 fb</a:t>
            </a:r>
            <a:r>
              <a:rPr kumimoji="1" lang="en-US" altLang="zh-CN" sz="2400" baseline="30000" dirty="0">
                <a:solidFill>
                  <a:srgbClr val="9E3B91"/>
                </a:solidFill>
                <a:latin typeface="Arial Black"/>
                <a:cs typeface="Arial Black"/>
              </a:rPr>
              <a:t>-1 </a:t>
            </a:r>
            <a:r>
              <a:rPr kumimoji="1" lang="en-US" altLang="zh-CN" sz="2400" dirty="0">
                <a:solidFill>
                  <a:srgbClr val="9E3B91"/>
                </a:solidFill>
                <a:latin typeface="Arial Black"/>
                <a:cs typeface="Arial Black"/>
              </a:rPr>
              <a:t>@ 13 </a:t>
            </a:r>
            <a:r>
              <a:rPr kumimoji="1" lang="en-US" altLang="zh-CN" sz="2400" dirty="0" err="1">
                <a:solidFill>
                  <a:srgbClr val="9E3B91"/>
                </a:solidFill>
                <a:latin typeface="Arial Black"/>
                <a:cs typeface="Arial Black"/>
              </a:rPr>
              <a:t>TeV</a:t>
            </a:r>
            <a:r>
              <a:rPr kumimoji="1" lang="en-US" altLang="zh-CN" sz="2400" dirty="0">
                <a:solidFill>
                  <a:srgbClr val="9E3B91"/>
                </a:solidFill>
                <a:latin typeface="Arial Black"/>
                <a:cs typeface="Arial Black"/>
              </a:rPr>
              <a:t> (RUN2 2015-2016) </a:t>
            </a:r>
            <a:endParaRPr lang="en-GB" altLang="zh-CN" sz="2400" b="1" dirty="0">
              <a:solidFill>
                <a:srgbClr val="FD6108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07504" y="90294"/>
            <a:ext cx="3383861" cy="1813893"/>
          </a:xfrm>
        </p:spPr>
        <p:txBody>
          <a:bodyPr>
            <a:noAutofit/>
          </a:bodyPr>
          <a:lstStyle/>
          <a:p>
            <a:pPr algn="ctr"/>
            <a:r>
              <a:rPr lang="en-US" altLang="zh-CN" sz="2000" dirty="0" smtClean="0">
                <a:solidFill>
                  <a:srgbClr val="000000"/>
                </a:solidFill>
                <a:latin typeface="Arial Black"/>
                <a:cs typeface="Arial Black"/>
              </a:rPr>
              <a:t>Since 2010, ATLAS&amp;CMS have invested huge efforts in SUSY search @LHC : Great Luminosity recorded</a:t>
            </a:r>
            <a:endParaRPr lang="zh-CN" altLang="en-US" sz="2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846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600" b="0" dirty="0" smtClean="0">
                <a:solidFill>
                  <a:srgbClr val="000000"/>
                </a:solidFill>
                <a:latin typeface="Arial Black"/>
                <a:cs typeface="Arial Black"/>
              </a:rPr>
              <a:t>Outline</a:t>
            </a:r>
            <a:endParaRPr kumimoji="1" lang="zh-CN" altLang="en-US" sz="32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13" name="内容占位符 1"/>
          <p:cNvSpPr>
            <a:spLocks noGrp="1"/>
          </p:cNvSpPr>
          <p:nvPr>
            <p:ph idx="4294967295"/>
          </p:nvPr>
        </p:nvSpPr>
        <p:spPr>
          <a:xfrm>
            <a:off x="395537" y="1196752"/>
            <a:ext cx="5400599" cy="5184575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Introduction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The LHC and ATLAS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SUSY search strategy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search @ LHC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lang="en-US" altLang="zh-CN" sz="2600" dirty="0">
                <a:solidFill>
                  <a:srgbClr val="F2F2F2"/>
                </a:solidFill>
                <a:latin typeface="Arial Black"/>
                <a:cs typeface="Arial Black"/>
                <a:sym typeface="Wingdings"/>
              </a:rPr>
              <a:t>Longer term prospects @ LHC and Future Colliders (14, 33, 100 TeV</a:t>
            </a:r>
            <a:r>
              <a:rPr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  <a:sym typeface="Wingdings"/>
              </a:rPr>
              <a:t>)</a:t>
            </a:r>
            <a:endParaRPr kumimoji="1" lang="en-US" altLang="zh-CN" sz="2600" dirty="0" smtClean="0">
              <a:solidFill>
                <a:srgbClr val="F2F2F2"/>
              </a:solidFill>
              <a:latin typeface="Arial Black"/>
              <a:cs typeface="Arial Black"/>
            </a:endParaRP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Outlook and Summary</a:t>
            </a:r>
            <a:endParaRPr kumimoji="1" lang="zh-CN" altLang="en-US" sz="2600" dirty="0">
              <a:solidFill>
                <a:srgbClr val="F2F2F2"/>
              </a:solidFill>
              <a:latin typeface="Arial Black"/>
              <a:cs typeface="Arial Black"/>
            </a:endParaRPr>
          </a:p>
        </p:txBody>
      </p:sp>
      <p:sp>
        <p:nvSpPr>
          <p:cNvPr id="8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图片 13" descr="屏幕快照 2014-08-14 下午3.20.4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29000"/>
            <a:ext cx="3195748" cy="2160506"/>
          </a:xfrm>
          <a:prstGeom prst="rect">
            <a:avLst/>
          </a:prstGeom>
        </p:spPr>
      </p:pic>
      <p:pic>
        <p:nvPicPr>
          <p:cNvPr id="9" name="图片 4" descr="2568728_224947018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8760"/>
            <a:ext cx="3059831" cy="204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600" b="0" dirty="0" smtClean="0">
                <a:solidFill>
                  <a:srgbClr val="000000"/>
                </a:solidFill>
                <a:latin typeface="Arial Black"/>
                <a:cs typeface="Arial Black"/>
              </a:rPr>
              <a:t>Outline</a:t>
            </a:r>
            <a:endParaRPr kumimoji="1" lang="zh-CN" altLang="en-US" sz="32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13" name="内容占位符 1"/>
          <p:cNvSpPr>
            <a:spLocks noGrp="1"/>
          </p:cNvSpPr>
          <p:nvPr>
            <p:ph idx="4294967295"/>
          </p:nvPr>
        </p:nvSpPr>
        <p:spPr>
          <a:xfrm>
            <a:off x="395537" y="1196752"/>
            <a:ext cx="5400599" cy="5184575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SUSY Introduction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The LHC and ATLAS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SUSY search strategy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SUSY search @ LHC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lang="en-US" altLang="zh-CN" sz="2600" dirty="0">
                <a:solidFill>
                  <a:srgbClr val="000000"/>
                </a:solidFill>
                <a:latin typeface="Arial Black"/>
                <a:cs typeface="Arial Black"/>
                <a:sym typeface="Wingdings"/>
              </a:rPr>
              <a:t>Longer term prospects @ LHC and Future Colliders (14, 33, 100 TeV</a:t>
            </a:r>
            <a:r>
              <a:rPr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  <a:sym typeface="Wingdings"/>
              </a:rPr>
              <a:t>)</a:t>
            </a:r>
            <a:endParaRPr kumimoji="1" lang="en-US" altLang="zh-CN" sz="2600" dirty="0" smtClean="0">
              <a:solidFill>
                <a:srgbClr val="000000"/>
              </a:solidFill>
              <a:latin typeface="Arial Black"/>
              <a:cs typeface="Arial Black"/>
            </a:endParaRP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Outlook and Summary</a:t>
            </a:r>
            <a:endParaRPr kumimoji="1" lang="zh-CN" altLang="en-US" sz="26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11" name="图片 10" descr="susy_graphic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88840"/>
            <a:ext cx="3079445" cy="2376264"/>
          </a:xfrm>
          <a:prstGeom prst="rect">
            <a:avLst/>
          </a:prstGeom>
        </p:spPr>
      </p:pic>
      <p:sp>
        <p:nvSpPr>
          <p:cNvPr id="8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539552" y="116632"/>
            <a:ext cx="4968552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Where do we start?</a:t>
            </a:r>
          </a:p>
          <a:p>
            <a:r>
              <a:rPr lang="en-US" altLang="zh-CN" sz="2200" b="0" dirty="0">
                <a:solidFill>
                  <a:prstClr val="black"/>
                </a:solidFill>
                <a:latin typeface="Times New Roman"/>
                <a:cs typeface="Times New Roman"/>
              </a:rPr>
              <a:t>Huge parameter space, but guiding </a:t>
            </a:r>
            <a:r>
              <a:rPr lang="en-US" altLang="zh-CN" sz="2200" b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principles</a:t>
            </a:r>
            <a:endParaRPr lang="en-US" altLang="zh-CN" sz="2200" b="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21" name="Picture 6" descr="prospino_lhc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02" y="1772130"/>
            <a:ext cx="5728202" cy="4393174"/>
          </a:xfrm>
          <a:prstGeom prst="rect">
            <a:avLst/>
          </a:prstGeom>
        </p:spPr>
      </p:pic>
      <p:sp>
        <p:nvSpPr>
          <p:cNvPr id="22" name="Oval 7"/>
          <p:cNvSpPr/>
          <p:nvPr/>
        </p:nvSpPr>
        <p:spPr>
          <a:xfrm>
            <a:off x="6435464" y="3111050"/>
            <a:ext cx="639688" cy="1872208"/>
          </a:xfrm>
          <a:prstGeom prst="ellipse">
            <a:avLst/>
          </a:prstGeom>
          <a:noFill/>
          <a:ln w="38100" cmpd="sng">
            <a:solidFill>
              <a:srgbClr val="BE0202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23" name="Rectangle 8"/>
          <p:cNvSpPr/>
          <p:nvPr/>
        </p:nvSpPr>
        <p:spPr>
          <a:xfrm>
            <a:off x="7075152" y="3021039"/>
            <a:ext cx="1453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BE0202"/>
                </a:solidFill>
                <a:latin typeface="Trebuchet MS"/>
                <a:cs typeface="Trebuchet MS"/>
              </a:rPr>
              <a:t>Strong production</a:t>
            </a:r>
          </a:p>
          <a:p>
            <a:r>
              <a:rPr lang="en-GB" sz="1200" dirty="0" smtClean="0">
                <a:solidFill>
                  <a:srgbClr val="BE0202"/>
                </a:solidFill>
                <a:latin typeface="Trebuchet MS"/>
                <a:cs typeface="Trebuchet MS"/>
              </a:rPr>
              <a:t>(1+2 gen. squarks, and gluinos)</a:t>
            </a:r>
            <a:endParaRPr lang="en-US" sz="1200" dirty="0">
              <a:solidFill>
                <a:srgbClr val="BE0202"/>
              </a:solidFill>
            </a:endParaRPr>
          </a:p>
        </p:txBody>
      </p:sp>
      <p:sp>
        <p:nvSpPr>
          <p:cNvPr id="24" name="Oval 30"/>
          <p:cNvSpPr/>
          <p:nvPr/>
        </p:nvSpPr>
        <p:spPr>
          <a:xfrm>
            <a:off x="5668813" y="4240700"/>
            <a:ext cx="625392" cy="742558"/>
          </a:xfrm>
          <a:prstGeom prst="ellipse">
            <a:avLst/>
          </a:prstGeom>
          <a:noFill/>
          <a:ln w="38100" cmpd="sng">
            <a:solidFill>
              <a:schemeClr val="tx2">
                <a:lumMod val="75000"/>
                <a:lumOff val="25000"/>
              </a:schemeClr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25" name="Rectangle 31"/>
          <p:cNvSpPr/>
          <p:nvPr/>
        </p:nvSpPr>
        <p:spPr>
          <a:xfrm>
            <a:off x="5088254" y="3421729"/>
            <a:ext cx="14108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Strong production</a:t>
            </a:r>
          </a:p>
          <a:p>
            <a:r>
              <a:rPr lang="en-GB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(3</a:t>
            </a:r>
            <a:r>
              <a:rPr lang="en-GB" sz="1200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rd</a:t>
            </a:r>
            <a:r>
              <a:rPr lang="en-GB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rebuchet MS"/>
                <a:cs typeface="Trebuchet MS"/>
              </a:rPr>
              <a:t> gen. squarks)</a:t>
            </a: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Oval 32"/>
          <p:cNvSpPr/>
          <p:nvPr/>
        </p:nvSpPr>
        <p:spPr>
          <a:xfrm>
            <a:off x="3834792" y="4240700"/>
            <a:ext cx="1728192" cy="1462638"/>
          </a:xfrm>
          <a:prstGeom prst="ellipse">
            <a:avLst/>
          </a:prstGeom>
          <a:noFill/>
          <a:ln w="38100" cmpd="sng">
            <a:solidFill>
              <a:srgbClr val="C100BD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27" name="Rectangle 33"/>
          <p:cNvSpPr/>
          <p:nvPr/>
        </p:nvSpPr>
        <p:spPr>
          <a:xfrm>
            <a:off x="3906800" y="3615106"/>
            <a:ext cx="12534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C100BD"/>
                </a:solidFill>
                <a:latin typeface="Trebuchet MS"/>
                <a:cs typeface="Trebuchet MS"/>
              </a:rPr>
              <a:t>EW production</a:t>
            </a:r>
            <a:endParaRPr lang="en-US" sz="1200" dirty="0">
              <a:solidFill>
                <a:srgbClr val="C100BD"/>
              </a:solidFill>
            </a:endParaRPr>
          </a:p>
        </p:txBody>
      </p:sp>
      <p:sp>
        <p:nvSpPr>
          <p:cNvPr id="28" name="TextBox 40"/>
          <p:cNvSpPr txBox="1"/>
          <p:nvPr/>
        </p:nvSpPr>
        <p:spPr>
          <a:xfrm>
            <a:off x="3923928" y="1124744"/>
            <a:ext cx="5040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00FF"/>
                </a:solidFill>
                <a:latin typeface="Trebuchet MS"/>
                <a:cs typeface="Trebuchet MS"/>
              </a:rPr>
              <a:t>SUSY searches strategy driven by cross section and luminosity</a:t>
            </a:r>
          </a:p>
        </p:txBody>
      </p:sp>
      <p:sp>
        <p:nvSpPr>
          <p:cNvPr id="29" name="TextBox 21"/>
          <p:cNvSpPr txBox="1"/>
          <p:nvPr/>
        </p:nvSpPr>
        <p:spPr>
          <a:xfrm>
            <a:off x="179512" y="1312886"/>
            <a:ext cx="3096344" cy="524759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charset="2"/>
              <a:buChar char="n"/>
            </a:pPr>
            <a:r>
              <a:rPr lang="en-GB" sz="21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Early analyses </a:t>
            </a:r>
            <a:r>
              <a:rPr lang="en-GB" sz="21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dominated by broad and inclusive searches for gluino and squark production</a:t>
            </a:r>
          </a:p>
          <a:p>
            <a:pPr marL="285750" indent="-285750" algn="just">
              <a:spcBef>
                <a:spcPts val="1200"/>
              </a:spcBef>
              <a:buFont typeface="Wingdings" charset="2"/>
              <a:buChar char="n"/>
            </a:pPr>
            <a:r>
              <a:rPr lang="en-GB" sz="21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Increasing luminosity </a:t>
            </a:r>
            <a:r>
              <a:rPr lang="en-GB" sz="21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gave access to rare production channels. Additional motivation from Natural SUSY paradigm</a:t>
            </a:r>
          </a:p>
          <a:p>
            <a:pPr marL="285750" indent="-285750" algn="just">
              <a:spcBef>
                <a:spcPts val="1200"/>
              </a:spcBef>
              <a:buFont typeface="Wingdings" charset="2"/>
              <a:buChar char="n"/>
            </a:pPr>
            <a:r>
              <a:rPr lang="en-GB" sz="21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If 1</a:t>
            </a:r>
            <a:r>
              <a:rPr lang="en-GB" sz="2100" baseline="300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st</a:t>
            </a:r>
            <a:r>
              <a:rPr lang="en-GB" sz="21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 and 2</a:t>
            </a:r>
            <a:r>
              <a:rPr lang="en-GB" sz="2100" baseline="300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100" dirty="0" smtClean="0">
                <a:solidFill>
                  <a:srgbClr val="0432FF"/>
                </a:solidFill>
                <a:latin typeface="Times New Roman"/>
                <a:cs typeface="Times New Roman"/>
              </a:rPr>
              <a:t> squark and gluino is too heavy, EWK SUSY production may dominant in LHC</a:t>
            </a:r>
            <a:endParaRPr lang="en-GB" sz="2100" dirty="0">
              <a:solidFill>
                <a:srgbClr val="0432FF"/>
              </a:solidFill>
              <a:latin typeface="Times New Roman"/>
              <a:cs typeface="Times New Roman"/>
            </a:endParaRPr>
          </a:p>
        </p:txBody>
      </p:sp>
      <p:pic>
        <p:nvPicPr>
          <p:cNvPr id="30" name="Picture 35" descr="Untitl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7928"/>
            <a:ext cx="1816100" cy="825500"/>
          </a:xfrm>
          <a:prstGeom prst="rect">
            <a:avLst/>
          </a:prstGeom>
          <a:effectLst>
            <a:outerShdw blurRad="123825" dist="38100" dir="2700000" algn="tl" rotWithShape="0">
              <a:srgbClr val="000000">
                <a:alpha val="25000"/>
              </a:srgbClr>
            </a:outerShdw>
          </a:effectLst>
        </p:spPr>
      </p:pic>
      <p:pic>
        <p:nvPicPr>
          <p:cNvPr id="31" name="Picture 37" descr="Untitled1.pdf"/>
          <p:cNvPicPr>
            <a:picLocks noChangeAspect="1"/>
          </p:cNvPicPr>
          <p:nvPr/>
        </p:nvPicPr>
        <p:blipFill>
          <a:blip r:embed="rId4"/>
          <a:srcRect t="51827" b="25421"/>
          <a:stretch>
            <a:fillRect/>
          </a:stretch>
        </p:blipFill>
        <p:spPr>
          <a:xfrm>
            <a:off x="7240025" y="-27384"/>
            <a:ext cx="1778000" cy="869746"/>
          </a:xfrm>
          <a:prstGeom prst="rect">
            <a:avLst/>
          </a:prstGeom>
          <a:effectLst>
            <a:outerShdw blurRad="123825" dist="38100" dir="27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32" name="Rectangle 9"/>
          <p:cNvSpPr/>
          <p:nvPr/>
        </p:nvSpPr>
        <p:spPr>
          <a:xfrm>
            <a:off x="5652120" y="547886"/>
            <a:ext cx="11680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 smtClean="0">
                <a:solidFill>
                  <a:srgbClr val="000000"/>
                </a:solidFill>
                <a:latin typeface="Trebuchet MS"/>
                <a:cs typeface="Trebuchet MS"/>
              </a:rPr>
              <a:t>Strong SUSY production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33" name="Rectangle 38"/>
          <p:cNvSpPr/>
          <p:nvPr/>
        </p:nvSpPr>
        <p:spPr>
          <a:xfrm>
            <a:off x="7450318" y="570880"/>
            <a:ext cx="134344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 smtClean="0">
                <a:solidFill>
                  <a:srgbClr val="000000"/>
                </a:solidFill>
                <a:latin typeface="Trebuchet MS"/>
                <a:cs typeface="Trebuchet MS"/>
              </a:rPr>
              <a:t>Electroweak  SUSY production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8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屏幕快照 2013-09-09 下午2.09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94948"/>
            <a:ext cx="5616624" cy="2230396"/>
          </a:xfrm>
          <a:prstGeom prst="rect">
            <a:avLst/>
          </a:prstGeom>
        </p:spPr>
      </p:pic>
      <p:pic>
        <p:nvPicPr>
          <p:cNvPr id="11" name="图片 10" descr="屏幕快照 2013-09-09 下午2.01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797152"/>
            <a:ext cx="1354744" cy="1584176"/>
          </a:xfrm>
          <a:prstGeom prst="rect">
            <a:avLst/>
          </a:prstGeom>
        </p:spPr>
      </p:pic>
      <p:pic>
        <p:nvPicPr>
          <p:cNvPr id="15" name="图片 14" descr="屏幕快照 2013-09-09 上午12.37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21" y="1270612"/>
            <a:ext cx="1818375" cy="1969907"/>
          </a:xfrm>
          <a:prstGeom prst="rect">
            <a:avLst/>
          </a:prstGeom>
          <a:ln>
            <a:solidFill>
              <a:srgbClr val="806C1A"/>
            </a:solidFill>
          </a:ln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15516" y="1052736"/>
            <a:ext cx="6768752" cy="324704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342900" indent="-342900" algn="just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200" b="1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Conserved </a:t>
            </a:r>
            <a:r>
              <a:rPr lang="en-GB" altLang="zh-CN" sz="2200" b="1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R parity (RPC): </a:t>
            </a:r>
            <a:r>
              <a:rPr lang="en-GB" altLang="zh-CN" sz="2100" dirty="0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(originally introduced for stability  of proton)  </a:t>
            </a:r>
          </a:p>
          <a:p>
            <a:pPr algn="just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dirty="0" smtClean="0">
              <a:solidFill>
                <a:schemeClr val="tx1"/>
              </a:solidFill>
              <a:latin typeface="Arial"/>
              <a:ea typeface="宋体" charset="0"/>
              <a:cs typeface="Arial"/>
            </a:endParaRPr>
          </a:p>
          <a:p>
            <a:pPr algn="just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dirty="0" smtClean="0">
              <a:solidFill>
                <a:schemeClr val="tx1"/>
              </a:solidFill>
              <a:latin typeface="Arial"/>
              <a:ea typeface="宋体" charset="0"/>
              <a:cs typeface="Arial"/>
            </a:endParaRPr>
          </a:p>
          <a:p>
            <a:pPr algn="just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dirty="0" smtClean="0">
              <a:solidFill>
                <a:schemeClr val="tx1"/>
              </a:solidFill>
              <a:latin typeface="Arial"/>
              <a:ea typeface="宋体" charset="0"/>
              <a:cs typeface="Arial"/>
            </a:endParaRPr>
          </a:p>
          <a:p>
            <a:pPr algn="just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dirty="0">
              <a:solidFill>
                <a:schemeClr val="tx1"/>
              </a:solidFill>
              <a:latin typeface="Arial"/>
              <a:ea typeface="宋体" charset="0"/>
              <a:cs typeface="Arial"/>
            </a:endParaRPr>
          </a:p>
          <a:p>
            <a:pPr marL="800100" lvl="1" indent="-342900" algn="just" defTabSz="457200"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100" dirty="0" smtClean="0">
                <a:solidFill>
                  <a:schemeClr val="tx1"/>
                </a:solidFill>
                <a:latin typeface="Arial"/>
                <a:ea typeface="宋体" charset="0"/>
                <a:cs typeface="Arial"/>
              </a:rPr>
              <a:t>SUSY particles produced/annihilated in pairs</a:t>
            </a:r>
          </a:p>
          <a:p>
            <a:pPr marL="800100" lvl="1" indent="-342900" algn="just" defTabSz="457200"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100" dirty="0" smtClean="0">
                <a:solidFill>
                  <a:srgbClr val="0000FF"/>
                </a:solidFill>
                <a:latin typeface="Arial"/>
                <a:ea typeface="宋体" charset="0"/>
                <a:cs typeface="Arial"/>
              </a:rPr>
              <a:t>Lightest SUSY particle (LSP) stable (DM candidate)</a:t>
            </a:r>
          </a:p>
          <a:p>
            <a:pPr marL="800100" lvl="1" indent="-342900" algn="just" defTabSz="457200"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100" dirty="0" smtClean="0">
                <a:solidFill>
                  <a:srgbClr val="FF0000"/>
                </a:solidFill>
                <a:latin typeface="Arial"/>
                <a:ea typeface="宋体" charset="0"/>
                <a:cs typeface="Arial"/>
              </a:rPr>
              <a:t>Typical signature:  </a:t>
            </a:r>
            <a:r>
              <a:rPr lang="en-GB" altLang="zh-CN" sz="2100" u="sng" dirty="0" smtClean="0">
                <a:solidFill>
                  <a:srgbClr val="FF0000"/>
                </a:solidFill>
                <a:latin typeface="Arial"/>
                <a:ea typeface="宋体" charset="0"/>
                <a:cs typeface="Arial"/>
              </a:rPr>
              <a:t>jets/leptons/photons + </a:t>
            </a:r>
            <a:r>
              <a:rPr lang="en-GB" altLang="zh-CN" sz="2100" b="1" u="sng" dirty="0" smtClean="0">
                <a:solidFill>
                  <a:srgbClr val="FF0000"/>
                </a:solidFill>
                <a:latin typeface="Arial"/>
                <a:ea typeface="宋体" charset="0"/>
                <a:cs typeface="Arial"/>
              </a:rPr>
              <a:t>MET </a:t>
            </a:r>
            <a:r>
              <a:rPr lang="en-GB" altLang="zh-CN" sz="2100" b="1" dirty="0">
                <a:solidFill>
                  <a:srgbClr val="9E3B91"/>
                </a:solidFill>
                <a:latin typeface="Arial"/>
                <a:ea typeface="宋体" charset="0"/>
                <a:cs typeface="Arial"/>
              </a:rPr>
              <a:t>(key signature: large MET)</a:t>
            </a:r>
          </a:p>
          <a:p>
            <a:pPr lvl="1" algn="just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b="1" u="sng" dirty="0" smtClean="0">
              <a:solidFill>
                <a:srgbClr val="FF0000"/>
              </a:solidFill>
              <a:latin typeface="Arial"/>
              <a:ea typeface="宋体" charset="0"/>
              <a:cs typeface="Arial"/>
            </a:endParaRPr>
          </a:p>
          <a:p>
            <a:pPr marL="342900" indent="-342900" algn="just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200" b="1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宋体" charset="0"/>
                <a:cs typeface="Arial"/>
              </a:rPr>
              <a:t>Violated R parity (</a:t>
            </a:r>
            <a:r>
              <a:rPr lang="en-US" altLang="zh-CN" sz="2200" b="1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宋体" charset="0"/>
                <a:cs typeface="Arial"/>
              </a:rPr>
              <a:t>RPV)</a:t>
            </a:r>
            <a:r>
              <a:rPr lang="en-US" altLang="zh-CN" sz="22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宋体" charset="0"/>
                <a:cs typeface="Arial"/>
              </a:rPr>
              <a:t>: </a:t>
            </a:r>
            <a:r>
              <a:rPr lang="en-US" altLang="zh-CN" sz="2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宋体" charset="0"/>
                <a:cs typeface="Arial"/>
              </a:rPr>
              <a:t>no Dark Matter candidate</a:t>
            </a:r>
            <a:endParaRPr lang="en-GB" altLang="zh-CN" sz="2000" dirty="0">
              <a:solidFill>
                <a:schemeClr val="bg2">
                  <a:lumMod val="10000"/>
                </a:schemeClr>
              </a:solidFill>
              <a:latin typeface="Arial"/>
              <a:ea typeface="宋体" charset="0"/>
              <a:cs typeface="Arial"/>
            </a:endParaRPr>
          </a:p>
        </p:txBody>
      </p:sp>
      <p:pic>
        <p:nvPicPr>
          <p:cNvPr id="17" name="图片 16" descr="屏幕快照 2013-09-09 下午2.34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8" y="1727530"/>
            <a:ext cx="2160240" cy="465466"/>
          </a:xfrm>
          <a:prstGeom prst="rect">
            <a:avLst/>
          </a:prstGeom>
          <a:ln>
            <a:solidFill>
              <a:srgbClr val="61625E"/>
            </a:solidFill>
          </a:ln>
        </p:spPr>
      </p:pic>
      <p:sp>
        <p:nvSpPr>
          <p:cNvPr id="18" name="椭圆 17"/>
          <p:cNvSpPr/>
          <p:nvPr/>
        </p:nvSpPr>
        <p:spPr>
          <a:xfrm>
            <a:off x="8388424" y="2996952"/>
            <a:ext cx="504056" cy="432048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8532440" y="1198604"/>
            <a:ext cx="504056" cy="432048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464394" y="1579486"/>
            <a:ext cx="1537876" cy="646331"/>
          </a:xfrm>
          <a:prstGeom prst="rect">
            <a:avLst/>
          </a:prstGeom>
          <a:solidFill>
            <a:srgbClr val="E1BCB7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Arial"/>
                <a:cs typeface="Arial"/>
              </a:rPr>
              <a:t>R=+1  (SM)</a:t>
            </a:r>
          </a:p>
          <a:p>
            <a:r>
              <a:rPr kumimoji="1" lang="en-US" altLang="zh-CN" dirty="0" smtClean="0">
                <a:latin typeface="Arial"/>
                <a:cs typeface="Arial"/>
              </a:rPr>
              <a:t>R=-1 (SUSY)</a:t>
            </a:r>
            <a:endParaRPr kumimoji="1" lang="zh-CN" altLang="en-US" dirty="0">
              <a:latin typeface="Arial"/>
              <a:cs typeface="Arial"/>
            </a:endParaRPr>
          </a:p>
        </p:txBody>
      </p:sp>
      <p:cxnSp>
        <p:nvCxnSpPr>
          <p:cNvPr id="9" name="直线箭头连接符 8"/>
          <p:cNvCxnSpPr>
            <a:stCxn id="18" idx="3"/>
          </p:cNvCxnSpPr>
          <p:nvPr/>
        </p:nvCxnSpPr>
        <p:spPr>
          <a:xfrm flipH="1">
            <a:off x="7020272" y="3365728"/>
            <a:ext cx="1441969" cy="143142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标题 15"/>
          <p:cNvSpPr txBox="1">
            <a:spLocks/>
          </p:cNvSpPr>
          <p:nvPr/>
        </p:nvSpPr>
        <p:spPr>
          <a:xfrm>
            <a:off x="539552" y="836712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标题 4"/>
          <p:cNvSpPr txBox="1">
            <a:spLocks/>
          </p:cNvSpPr>
          <p:nvPr/>
        </p:nvSpPr>
        <p:spPr>
          <a:xfrm>
            <a:off x="539552" y="188640"/>
            <a:ext cx="8136904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How do we start? - SUSY Signature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553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755576" y="188640"/>
            <a:ext cx="7776864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b="0" dirty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SUSY </a:t>
            </a:r>
            <a:r>
              <a:rPr lang="en-US" altLang="zh-CN" b="0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Signature &amp; </a:t>
            </a:r>
            <a:r>
              <a:rPr lang="en-US" altLang="zh-CN" b="0" dirty="0">
                <a:solidFill>
                  <a:srgbClr val="000000"/>
                </a:solidFill>
                <a:latin typeface="Arial Black"/>
                <a:cs typeface="Arial Black"/>
              </a:rPr>
              <a:t>Search Strategy</a:t>
            </a:r>
            <a:endParaRPr kumimoji="1" lang="zh-CN" altLang="en-US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6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395536" y="1628800"/>
            <a:ext cx="5328592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b="1" dirty="0" smtClean="0">
                <a:solidFill>
                  <a:srgbClr val="000090"/>
                </a:solidFill>
                <a:latin typeface="Arial"/>
                <a:cs typeface="Arial"/>
              </a:rPr>
              <a:t>SUSY </a:t>
            </a:r>
            <a:r>
              <a:rPr lang="en-US" altLang="zh-CN" sz="2400" b="1" dirty="0">
                <a:solidFill>
                  <a:srgbClr val="000090"/>
                </a:solidFill>
                <a:latin typeface="Arial"/>
                <a:cs typeface="Arial"/>
              </a:rPr>
              <a:t>search strategy: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cs typeface="Arial"/>
              </a:rPr>
              <a:t>search for </a:t>
            </a:r>
            <a:r>
              <a:rPr lang="en-US" altLang="zh-CN" sz="2400" b="1" u="sng" dirty="0">
                <a:solidFill>
                  <a:srgbClr val="FF0000"/>
                </a:solidFill>
                <a:latin typeface="Arial"/>
                <a:cs typeface="Arial"/>
              </a:rPr>
              <a:t>deviation from 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Arial"/>
                <a:cs typeface="Arial"/>
              </a:rPr>
              <a:t>SM</a:t>
            </a:r>
          </a:p>
          <a:p>
            <a:pPr algn="just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sz="2400" b="1" u="sng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lvl="1" indent="-342900" algn="just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b="1" dirty="0">
                <a:solidFill>
                  <a:srgbClr val="000090"/>
                </a:solidFill>
                <a:latin typeface="Arial"/>
                <a:cs typeface="Arial"/>
              </a:rPr>
              <a:t>SUSY sensitive </a:t>
            </a:r>
            <a:r>
              <a:rPr lang="en-US" altLang="zh-CN" sz="2400" b="1" dirty="0" smtClean="0">
                <a:solidFill>
                  <a:srgbClr val="000090"/>
                </a:solidFill>
                <a:latin typeface="Arial"/>
                <a:cs typeface="Arial"/>
              </a:rPr>
              <a:t>variables: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cs typeface="Arial"/>
              </a:rPr>
              <a:t>Try to establish excess of events in some </a:t>
            </a:r>
            <a:r>
              <a:rPr lang="en-US" altLang="zh-CN" sz="2400" b="1" dirty="0">
                <a:solidFill>
                  <a:srgbClr val="000090"/>
                </a:solidFill>
                <a:latin typeface="Arial"/>
                <a:cs typeface="Arial"/>
              </a:rPr>
              <a:t>sensitive kinematic </a:t>
            </a:r>
            <a:r>
              <a:rPr lang="en-US" altLang="zh-CN" sz="2400" b="1" dirty="0" smtClean="0">
                <a:solidFill>
                  <a:srgbClr val="000090"/>
                </a:solidFill>
                <a:latin typeface="Arial"/>
                <a:cs typeface="Arial"/>
              </a:rPr>
              <a:t>distribution (</a:t>
            </a:r>
            <a:r>
              <a:rPr lang="en-US" altLang="ja-JP" sz="2400" b="1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altLang="ja-JP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altLang="ja-JP" sz="24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miss</a:t>
            </a:r>
            <a:r>
              <a:rPr lang="en-US" altLang="ja-JP" sz="2400" b="1" dirty="0" smtClean="0">
                <a:solidFill>
                  <a:srgbClr val="000000"/>
                </a:solidFill>
                <a:latin typeface="Arial"/>
                <a:cs typeface="Arial"/>
              </a:rPr>
              <a:t>, Meff, mT …</a:t>
            </a:r>
            <a:r>
              <a:rPr lang="en-US" altLang="zh-CN" sz="2400" b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  <a:p>
            <a:pPr marL="0" lvl="1" algn="just" defTabSz="457200"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sz="24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lvl="1" indent="-342900" algn="just" defTabSz="457200"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ja-JP" sz="2400" b="1" dirty="0">
                <a:solidFill>
                  <a:srgbClr val="000090"/>
                </a:solidFill>
                <a:latin typeface="Arial"/>
                <a:cs typeface="Arial"/>
              </a:rPr>
              <a:t>SM background: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cs typeface="Arial"/>
              </a:rPr>
              <a:t>SUSY searches rely on accurate modeling of the Standard Model </a:t>
            </a:r>
            <a:r>
              <a:rPr lang="en-US" altLang="zh-CN" sz="2400" b="1" dirty="0" smtClean="0">
                <a:solidFill>
                  <a:srgbClr val="000000"/>
                </a:solidFill>
                <a:latin typeface="Arial"/>
                <a:cs typeface="Arial"/>
              </a:rPr>
              <a:t>backgrounds</a:t>
            </a:r>
            <a:endParaRPr lang="en-GB" altLang="zh-CN" sz="2400" b="1" dirty="0">
              <a:latin typeface="Arial"/>
              <a:ea typeface="宋体" charset="0"/>
              <a:cs typeface="Arial"/>
            </a:endParaRPr>
          </a:p>
        </p:txBody>
      </p:sp>
      <p:pic>
        <p:nvPicPr>
          <p:cNvPr id="24" name="图片 23" descr="屏幕快照 2014-08-14 下午3.20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861048"/>
            <a:ext cx="2601730" cy="1758917"/>
          </a:xfrm>
          <a:prstGeom prst="rect">
            <a:avLst/>
          </a:prstGeom>
        </p:spPr>
      </p:pic>
      <p:pic>
        <p:nvPicPr>
          <p:cNvPr id="25" name="图片 1" descr="屏幕快照 2013-08-30 下午5.35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3035300" cy="2376487"/>
          </a:xfrm>
          <a:prstGeom prst="rect">
            <a:avLst/>
          </a:prstGeo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378" name="Text Box 2"/>
          <p:cNvSpPr txBox="1">
            <a:spLocks noChangeArrowheads="1"/>
          </p:cNvSpPr>
          <p:nvPr/>
        </p:nvSpPr>
        <p:spPr bwMode="ltGray">
          <a:xfrm>
            <a:off x="5004048" y="1268760"/>
            <a:ext cx="3835518" cy="49552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>
              <a:buFont typeface="Wingdings" charset="2"/>
              <a:buChar char="n"/>
            </a:pPr>
            <a:r>
              <a:rPr lang="en-US" altLang="ja-JP" sz="2000" b="1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altLang="ja-JP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altLang="ja-JP" sz="2000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miss</a:t>
            </a:r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  <a:latin typeface="Arial"/>
                <a:cs typeface="Arial"/>
              </a:rPr>
              <a:t>from escaping LSP, to suppress bg from mis-measured jets and oth. SM BG</a:t>
            </a:r>
          </a:p>
          <a:p>
            <a:pPr marL="0" indent="0"/>
            <a:endParaRPr lang="en-US" altLang="ja-JP" sz="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n"/>
            </a:pPr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Related to the sparticle mass scale, like effective mass (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US" altLang="ja-JP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eff</a:t>
            </a:r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>
              <a:buFont typeface="Wingdings" charset="2"/>
              <a:buChar char="n"/>
            </a:pPr>
            <a:endParaRPr lang="en-US" altLang="ja-JP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/>
            <a:endParaRPr lang="en-US" altLang="ja-JP" sz="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/>
            <a:endParaRPr lang="en-US" altLang="ja-JP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/>
            <a:endParaRPr lang="en-US" altLang="ja-JP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n"/>
            </a:pPr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Arial"/>
                <a:cs typeface="Arial"/>
              </a:rPr>
              <a:t>mT, 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/>
                <a:cs typeface="Arial"/>
              </a:rPr>
              <a:t>mT2 </a:t>
            </a:r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(stransverse mass)</a:t>
            </a:r>
            <a:r>
              <a:rPr lang="en-US" altLang="ja-JP" sz="2000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altLang="ja-JP" sz="2000" dirty="0">
                <a:solidFill>
                  <a:srgbClr val="000000"/>
                </a:solidFill>
                <a:latin typeface="Arial"/>
                <a:cs typeface="Arial"/>
              </a:rPr>
              <a:t>suppress BG with Ws</a:t>
            </a:r>
          </a:p>
          <a:p>
            <a:pPr>
              <a:buFont typeface="Wingdings" charset="2"/>
              <a:buChar char="n"/>
            </a:pPr>
            <a:endParaRPr lang="en-US" altLang="ja-JP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n"/>
            </a:pPr>
            <a:endParaRPr lang="en-US" altLang="ja-JP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Font typeface="Wingdings" charset="2"/>
              <a:buChar char="n"/>
            </a:pPr>
            <a:r>
              <a:rPr lang="en-US" altLang="ja-JP" sz="2000" dirty="0" smtClean="0">
                <a:solidFill>
                  <a:srgbClr val="000000"/>
                </a:solidFill>
                <a:latin typeface="Arial"/>
                <a:cs typeface="Arial"/>
              </a:rPr>
              <a:t>Many others …</a:t>
            </a:r>
          </a:p>
          <a:p>
            <a:pPr>
              <a:buFont typeface="Wingdings" charset="0"/>
              <a:buNone/>
            </a:pPr>
            <a:endParaRPr lang="en-US" altLang="ja-JP" sz="800" b="1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163738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"/>
          <a:stretch>
            <a:fillRect/>
          </a:stretch>
        </p:blipFill>
        <p:spPr bwMode="auto">
          <a:xfrm>
            <a:off x="5364088" y="3308118"/>
            <a:ext cx="3004226" cy="91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12" name="标题 1"/>
          <p:cNvSpPr>
            <a:spLocks noGrp="1"/>
          </p:cNvSpPr>
          <p:nvPr>
            <p:ph type="title" idx="4294967295"/>
          </p:nvPr>
        </p:nvSpPr>
        <p:spPr>
          <a:xfrm>
            <a:off x="460002" y="115888"/>
            <a:ext cx="8072438" cy="725487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Arial Black"/>
              </a:rPr>
              <a:t>SUSY Sensitive Variables</a:t>
            </a:r>
            <a:endParaRPr lang="zh-CN" alt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4" name="图片 3" descr="fig_06d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49" y="1484784"/>
            <a:ext cx="2388507" cy="2304256"/>
          </a:xfrm>
          <a:prstGeom prst="rect">
            <a:avLst/>
          </a:prstGeom>
        </p:spPr>
      </p:pic>
      <p:pic>
        <p:nvPicPr>
          <p:cNvPr id="7" name="图片 6" descr="屏幕快照 2014-08-15 下午6.00.2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5" y="1540538"/>
            <a:ext cx="2411759" cy="22485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31840" y="1052736"/>
            <a:ext cx="62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lang="en-US" altLang="ja-JP" sz="2000" b="1" baseline="-25000" dirty="0">
                <a:solidFill>
                  <a:srgbClr val="0000FF"/>
                </a:solidFill>
                <a:latin typeface="Arial"/>
                <a:cs typeface="Arial"/>
              </a:rPr>
              <a:t>eff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528" y="1052736"/>
            <a:ext cx="783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en-US" altLang="ja-JP" b="1" baseline="-25000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altLang="ja-JP" b="1" baseline="30000" dirty="0">
                <a:solidFill>
                  <a:srgbClr val="0000FF"/>
                </a:solidFill>
                <a:latin typeface="Arial"/>
                <a:cs typeface="Arial"/>
              </a:rPr>
              <a:t>miss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5157192"/>
            <a:ext cx="3695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65199" y="4077072"/>
            <a:ext cx="2366841" cy="2304256"/>
          </a:xfrm>
          <a:prstGeom prst="rect">
            <a:avLst/>
          </a:prstGeom>
        </p:spPr>
      </p:pic>
      <p:pic>
        <p:nvPicPr>
          <p:cNvPr id="20" name="图片 19" descr="fig_02c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2376264" cy="227971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39552" y="364502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endParaRPr lang="en-US" altLang="ja-JP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843808" y="3717032"/>
            <a:ext cx="659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Arial"/>
                <a:cs typeface="Arial"/>
              </a:rPr>
              <a:t>mT2</a:t>
            </a:r>
          </a:p>
        </p:txBody>
      </p:sp>
      <p:sp>
        <p:nvSpPr>
          <p:cNvPr id="16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39552" y="1412776"/>
            <a:ext cx="8352928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923928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BFBFB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3851920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5220072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BFBFB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5364088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BFBFB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5896" y="1196752"/>
            <a:ext cx="2520280" cy="121571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23727" y="2646491"/>
            <a:ext cx="2697767" cy="1646605"/>
          </a:xfrm>
          <a:prstGeom prst="rect">
            <a:avLst/>
          </a:prstGeom>
          <a:solidFill>
            <a:srgbClr val="BE0202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200" b="1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  <a:p>
            <a:pPr algn="ctr"/>
            <a:endParaRPr lang="en-GB" sz="1400" dirty="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53" name="Down Arrow 52"/>
          <p:cNvSpPr/>
          <p:nvPr/>
        </p:nvSpPr>
        <p:spPr>
          <a:xfrm>
            <a:off x="3995936" y="569921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BFBFB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5292080" y="569921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BFBFB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65511" y="2636040"/>
            <a:ext cx="3206889" cy="1661993"/>
          </a:xfrm>
          <a:prstGeom prst="rect">
            <a:avLst/>
          </a:prstGeom>
          <a:solidFill>
            <a:srgbClr val="000090"/>
          </a:solidFill>
        </p:spPr>
        <p:txBody>
          <a:bodyPr wrap="square" rtlCol="0" anchor="ctr">
            <a:spAutoFit/>
          </a:bodyPr>
          <a:lstStyle/>
          <a:p>
            <a:pPr algn="just"/>
            <a:r>
              <a:rPr lang="en-GB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just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285750" indent="-285750" algn="just">
              <a:buFont typeface="Wingdings" charset="2"/>
              <a:buChar char="p"/>
            </a:pP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: </a:t>
            </a:r>
          </a:p>
          <a:p>
            <a:pPr marL="742950" lvl="1" indent="-285750" algn="just">
              <a:buFont typeface="Symbol" charset="2"/>
              <a:buChar char="-"/>
            </a:pPr>
            <a:r>
              <a:rPr lang="en-GB" sz="1500" dirty="0" smtClean="0">
                <a:solidFill>
                  <a:schemeClr val="bg1"/>
                </a:solidFill>
                <a:latin typeface="Trebuchet MS"/>
                <a:cs typeface="Trebuchet MS"/>
              </a:rPr>
              <a:t>Mulit-jet: data-driven</a:t>
            </a:r>
          </a:p>
          <a:p>
            <a:pPr marL="742950" lvl="1" indent="-285750" algn="just">
              <a:buFont typeface="Symbol" charset="2"/>
              <a:buChar char="-"/>
            </a:pPr>
            <a:r>
              <a:rPr lang="en-GB" sz="1500" dirty="0" smtClean="0">
                <a:solidFill>
                  <a:schemeClr val="bg1"/>
                </a:solidFill>
                <a:latin typeface="Trebuchet MS"/>
                <a:cs typeface="Trebuchet MS"/>
              </a:rPr>
              <a:t>Non-Multi-jet: normalise MC in data control regions</a:t>
            </a:r>
          </a:p>
          <a:p>
            <a:pPr marL="285750" indent="-285750" algn="just">
              <a:buFont typeface="Wingdings" charset="2"/>
              <a:buChar char="p"/>
            </a:pP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35896" y="4534558"/>
            <a:ext cx="2592288" cy="1215718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707904" y="5958713"/>
            <a:ext cx="2520280" cy="510012"/>
          </a:xfrm>
          <a:prstGeom prst="rect">
            <a:avLst/>
          </a:prstGeom>
          <a:solidFill>
            <a:srgbClr val="008000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29207" y="4509120"/>
            <a:ext cx="6015201" cy="5128"/>
          </a:xfrm>
          <a:prstGeom prst="line">
            <a:avLst/>
          </a:prstGeom>
          <a:ln w="3175" cmpd="sng">
            <a:solidFill>
              <a:srgbClr val="BE020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195736" y="5949279"/>
            <a:ext cx="6015201" cy="1"/>
          </a:xfrm>
          <a:prstGeom prst="line">
            <a:avLst/>
          </a:prstGeom>
          <a:ln w="3175" cmpd="sng">
            <a:solidFill>
              <a:srgbClr val="BE020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392479" y="4509120"/>
            <a:ext cx="903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rgbClr val="BE0202"/>
                </a:solidFill>
                <a:latin typeface="Trebuchet MS"/>
                <a:cs typeface="Trebuchet MS"/>
              </a:rPr>
              <a:t>blinded</a:t>
            </a:r>
            <a:endParaRPr lang="en-US" sz="2800" b="1" dirty="0">
              <a:solidFill>
                <a:srgbClr val="BE0202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80312" y="5949280"/>
            <a:ext cx="903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rgbClr val="BE0202"/>
                </a:solidFill>
                <a:latin typeface="Trebuchet MS"/>
                <a:cs typeface="Trebuchet MS"/>
              </a:rPr>
              <a:t>blinded</a:t>
            </a:r>
            <a:endParaRPr lang="en-US" sz="2800" b="1" dirty="0">
              <a:solidFill>
                <a:srgbClr val="BE0202"/>
              </a:solidFill>
            </a:endParaRPr>
          </a:p>
        </p:txBody>
      </p:sp>
      <p:sp>
        <p:nvSpPr>
          <p:cNvPr id="24" name="幻灯片编号占位符 2"/>
          <p:cNvSpPr txBox="1">
            <a:spLocks/>
          </p:cNvSpPr>
          <p:nvPr/>
        </p:nvSpPr>
        <p:spPr>
          <a:xfrm>
            <a:off x="8088188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 algn="r"/>
              <a:t>24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5" name="标题 4"/>
          <p:cNvSpPr txBox="1">
            <a:spLocks/>
          </p:cNvSpPr>
          <p:nvPr/>
        </p:nvSpPr>
        <p:spPr>
          <a:xfrm>
            <a:off x="755576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Modeling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26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Down Arrow 50"/>
          <p:cNvSpPr/>
          <p:nvPr/>
        </p:nvSpPr>
        <p:spPr>
          <a:xfrm>
            <a:off x="179512" y="2060848"/>
            <a:ext cx="1656184" cy="3528000"/>
          </a:xfrm>
          <a:prstGeom prst="downArrow">
            <a:avLst>
              <a:gd name="adj1" fmla="val 100000"/>
              <a:gd name="adj2" fmla="val 80762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7504" y="2132856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Combined fit of all regions and bgs, and including systematic exp. and theory uncertainty as nuisance parameters</a:t>
            </a:r>
            <a:endParaRPr kumimoji="1" lang="zh-CN" alt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572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94288">
        <p:fade/>
      </p:transition>
    </mc:Choice>
    <mc:Fallback xmlns="">
      <p:transition xmlns:p14="http://schemas.microsoft.com/office/powerpoint/2010/main" advTm="942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39552" y="1412776"/>
            <a:ext cx="8352928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923928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3851920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5220072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5364088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5896" y="1196752"/>
            <a:ext cx="2520280" cy="1215718"/>
          </a:xfrm>
          <a:prstGeom prst="rect">
            <a:avLst/>
          </a:prstGeom>
          <a:solidFill>
            <a:srgbClr val="D9D9D9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23727" y="2646491"/>
            <a:ext cx="2697767" cy="1646605"/>
          </a:xfrm>
          <a:prstGeom prst="rect">
            <a:avLst/>
          </a:prstGeom>
          <a:solidFill>
            <a:srgbClr val="BE0202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200" b="1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  <a:p>
            <a:pPr algn="ctr"/>
            <a:endParaRPr lang="en-GB" sz="1400" dirty="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53" name="Down Arrow 52"/>
          <p:cNvSpPr/>
          <p:nvPr/>
        </p:nvSpPr>
        <p:spPr>
          <a:xfrm>
            <a:off x="3995936" y="569921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5292080" y="569921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65511" y="2636040"/>
            <a:ext cx="3206889" cy="1661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just"/>
            <a:r>
              <a:rPr lang="en-GB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just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285750" indent="-285750" algn="just">
              <a:buFont typeface="Wingdings" charset="2"/>
              <a:buChar char="p"/>
            </a:pP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: </a:t>
            </a:r>
          </a:p>
          <a:p>
            <a:pPr marL="742950" lvl="1" indent="-285750" algn="just">
              <a:buFont typeface="Symbol" charset="2"/>
              <a:buChar char="-"/>
            </a:pPr>
            <a:r>
              <a:rPr lang="en-GB" sz="1500" dirty="0" smtClean="0">
                <a:solidFill>
                  <a:schemeClr val="bg1"/>
                </a:solidFill>
                <a:latin typeface="Trebuchet MS"/>
                <a:cs typeface="Trebuchet MS"/>
              </a:rPr>
              <a:t>Mulit-jet: data-driven</a:t>
            </a:r>
          </a:p>
          <a:p>
            <a:pPr marL="742950" lvl="1" indent="-285750" algn="just">
              <a:buFont typeface="Symbol" charset="2"/>
              <a:buChar char="-"/>
            </a:pPr>
            <a:r>
              <a:rPr lang="en-GB" sz="1500" dirty="0" smtClean="0">
                <a:solidFill>
                  <a:schemeClr val="bg1"/>
                </a:solidFill>
                <a:latin typeface="Trebuchet MS"/>
                <a:cs typeface="Trebuchet MS"/>
              </a:rPr>
              <a:t>Non-Multi-jet: normalise MC in data control regions</a:t>
            </a:r>
          </a:p>
          <a:p>
            <a:pPr marL="285750" indent="-285750" algn="just">
              <a:buFont typeface="Wingdings" charset="2"/>
              <a:buChar char="p"/>
            </a:pP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35896" y="4534558"/>
            <a:ext cx="2592288" cy="1215718"/>
          </a:xfrm>
          <a:prstGeom prst="rect">
            <a:avLst/>
          </a:prstGeom>
          <a:solidFill>
            <a:srgbClr val="D9D9D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707904" y="5958713"/>
            <a:ext cx="2520280" cy="510012"/>
          </a:xfrm>
          <a:prstGeom prst="rect">
            <a:avLst/>
          </a:prstGeom>
          <a:solidFill>
            <a:srgbClr val="D9D9D9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29207" y="4509120"/>
            <a:ext cx="6015201" cy="5128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195736" y="5949279"/>
            <a:ext cx="6015201" cy="1"/>
          </a:xfrm>
          <a:prstGeom prst="line">
            <a:avLst/>
          </a:prstGeom>
          <a:ln w="3175" cmpd="sng">
            <a:solidFill>
              <a:srgbClr val="D9D9D9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392479" y="4509120"/>
            <a:ext cx="90301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rPr>
              <a:t>blinded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80312" y="5949280"/>
            <a:ext cx="903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rgbClr val="D9D9D9"/>
                </a:solidFill>
                <a:latin typeface="Trebuchet MS"/>
                <a:cs typeface="Trebuchet MS"/>
              </a:rPr>
              <a:t>blinded</a:t>
            </a:r>
            <a:endParaRPr lang="en-US" sz="2800" b="1" dirty="0">
              <a:solidFill>
                <a:srgbClr val="D9D9D9"/>
              </a:solidFill>
            </a:endParaRPr>
          </a:p>
        </p:txBody>
      </p:sp>
      <p:sp>
        <p:nvSpPr>
          <p:cNvPr id="24" name="幻灯片编号占位符 2"/>
          <p:cNvSpPr txBox="1">
            <a:spLocks/>
          </p:cNvSpPr>
          <p:nvPr/>
        </p:nvSpPr>
        <p:spPr>
          <a:xfrm>
            <a:off x="8088188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 algn="r"/>
              <a:t>25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5" name="标题 4"/>
          <p:cNvSpPr txBox="1">
            <a:spLocks/>
          </p:cNvSpPr>
          <p:nvPr/>
        </p:nvSpPr>
        <p:spPr>
          <a:xfrm>
            <a:off x="755576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Modeling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26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Down Arrow 50"/>
          <p:cNvSpPr/>
          <p:nvPr/>
        </p:nvSpPr>
        <p:spPr>
          <a:xfrm>
            <a:off x="179512" y="2060848"/>
            <a:ext cx="1656184" cy="3528000"/>
          </a:xfrm>
          <a:prstGeom prst="downArrow">
            <a:avLst>
              <a:gd name="adj1" fmla="val 100000"/>
              <a:gd name="adj2" fmla="val 80762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7504" y="2132856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solidFill>
                  <a:srgbClr val="D9D9D9"/>
                </a:solidFill>
                <a:latin typeface="Times New Roman"/>
                <a:cs typeface="Times New Roman"/>
              </a:rPr>
              <a:t>Combined fit of all regions and bgs, and including systematic exp. and theory uncertainty as nuisance parameters</a:t>
            </a:r>
            <a:endParaRPr kumimoji="1" lang="zh-CN" altLang="en-US" dirty="0">
              <a:solidFill>
                <a:srgbClr val="D9D9D9"/>
              </a:solidFill>
              <a:latin typeface="Times New Roman"/>
              <a:cs typeface="Times New Roman"/>
            </a:endParaRPr>
          </a:p>
        </p:txBody>
      </p:sp>
      <p:sp>
        <p:nvSpPr>
          <p:cNvPr id="23" name="右箭头标注 31"/>
          <p:cNvSpPr/>
          <p:nvPr/>
        </p:nvSpPr>
        <p:spPr>
          <a:xfrm rot="10800000">
            <a:off x="4860032" y="1412776"/>
            <a:ext cx="4176464" cy="4176464"/>
          </a:xfrm>
          <a:prstGeom prst="rightArrowCallout">
            <a:avLst>
              <a:gd name="adj1" fmla="val 25274"/>
              <a:gd name="adj2" fmla="val 21746"/>
              <a:gd name="adj3" fmla="val 20101"/>
              <a:gd name="adj4" fmla="val 79458"/>
            </a:avLst>
          </a:prstGeom>
          <a:solidFill>
            <a:schemeClr val="bg1"/>
          </a:solidFill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kumimoji="1" lang="zh-CN" altLang="en-US" dirty="0"/>
          </a:p>
        </p:txBody>
      </p:sp>
      <p:sp>
        <p:nvSpPr>
          <p:cNvPr id="27" name="矩形 32"/>
          <p:cNvSpPr/>
          <p:nvPr/>
        </p:nvSpPr>
        <p:spPr>
          <a:xfrm>
            <a:off x="5796136" y="1484784"/>
            <a:ext cx="31683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n"/>
            </a:pPr>
            <a:r>
              <a:rPr lang="en-US" altLang="zh-CN" sz="1900" b="1" u="sng" dirty="0">
                <a:latin typeface="Times New Roman"/>
                <a:cs typeface="Times New Roman"/>
              </a:rPr>
              <a:t>M</a:t>
            </a:r>
            <a:r>
              <a:rPr lang="en-GB" altLang="zh-CN" sz="1900" b="1" u="sng" dirty="0" err="1" smtClean="0">
                <a:latin typeface="Times New Roman"/>
                <a:cs typeface="Times New Roman"/>
              </a:rPr>
              <a:t>ultijet</a:t>
            </a:r>
            <a:r>
              <a:rPr lang="en-GB" altLang="zh-CN" sz="1900" b="1" u="sng" dirty="0" smtClean="0">
                <a:latin typeface="Times New Roman"/>
                <a:cs typeface="Times New Roman"/>
              </a:rPr>
              <a:t> background</a:t>
            </a:r>
            <a:r>
              <a:rPr lang="en-GB" altLang="zh-CN" sz="1900" dirty="0" smtClean="0">
                <a:latin typeface="Times New Roman"/>
                <a:cs typeface="Times New Roman"/>
              </a:rPr>
              <a:t>: “ABCD method” or jet smearing method</a:t>
            </a:r>
            <a:endParaRPr lang="en-GB" altLang="zh-CN" sz="1900" dirty="0">
              <a:latin typeface="Times New Roman"/>
              <a:cs typeface="Times New Roman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n"/>
            </a:pPr>
            <a:r>
              <a:rPr lang="en-GB" altLang="zh-CN" sz="1900" b="1" u="sng" dirty="0" smtClean="0">
                <a:latin typeface="Times New Roman"/>
                <a:cs typeface="Times New Roman"/>
              </a:rPr>
              <a:t>Fake </a:t>
            </a:r>
            <a:r>
              <a:rPr lang="en-GB" altLang="zh-CN" sz="1900" b="1" u="sng" dirty="0">
                <a:latin typeface="Times New Roman"/>
                <a:cs typeface="Times New Roman"/>
              </a:rPr>
              <a:t>leptons or heavy-flavour jets</a:t>
            </a:r>
            <a:r>
              <a:rPr lang="en-GB" altLang="zh-CN" sz="1900" b="1" dirty="0">
                <a:latin typeface="Times New Roman"/>
                <a:cs typeface="Times New Roman"/>
              </a:rPr>
              <a:t> </a:t>
            </a:r>
            <a:r>
              <a:rPr lang="en-GB" altLang="zh-CN" sz="1900" dirty="0">
                <a:latin typeface="Times New Roman"/>
                <a:cs typeface="Times New Roman"/>
              </a:rPr>
              <a:t>determined with “matrix method” in different-purity samples using “real” and “fake” probabilities measured in data.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n"/>
            </a:pPr>
            <a:r>
              <a:rPr lang="en-GB" altLang="zh-CN" sz="1900" b="1" u="sng" dirty="0">
                <a:latin typeface="Times New Roman"/>
                <a:cs typeface="Times New Roman"/>
              </a:rPr>
              <a:t>Charge flip rate</a:t>
            </a:r>
            <a:r>
              <a:rPr lang="en-GB" altLang="zh-CN" sz="1900" b="1" dirty="0">
                <a:latin typeface="Times New Roman"/>
                <a:cs typeface="Times New Roman"/>
              </a:rPr>
              <a:t> </a:t>
            </a:r>
            <a:r>
              <a:rPr lang="en-GB" altLang="zh-CN" sz="1900" dirty="0">
                <a:latin typeface="Times New Roman"/>
                <a:cs typeface="Times New Roman"/>
              </a:rPr>
              <a:t>measured in </a:t>
            </a:r>
            <a:r>
              <a:rPr lang="en-GB" altLang="zh-CN" sz="1900" i="1" dirty="0">
                <a:latin typeface="Times New Roman"/>
                <a:cs typeface="Times New Roman"/>
              </a:rPr>
              <a:t>Z</a:t>
            </a:r>
            <a:r>
              <a:rPr lang="en-GB" altLang="zh-CN" sz="1900" dirty="0">
                <a:latin typeface="Times New Roman"/>
                <a:cs typeface="Times New Roman"/>
              </a:rPr>
              <a:t> </a:t>
            </a:r>
            <a:r>
              <a:rPr lang="en-GB" altLang="zh-CN" sz="1900" dirty="0" smtClean="0">
                <a:latin typeface="Times New Roman"/>
                <a:cs typeface="Times New Roman"/>
              </a:rPr>
              <a:t>events</a:t>
            </a:r>
            <a:endParaRPr lang="en-GB" altLang="zh-CN" sz="19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2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94288">
        <p:fade/>
      </p:transition>
    </mc:Choice>
    <mc:Fallback xmlns="">
      <p:transition xmlns:p14="http://schemas.microsoft.com/office/powerpoint/2010/main" advTm="942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39552" y="1412776"/>
            <a:ext cx="8352928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923928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3851920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5220072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5364088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5896" y="1196752"/>
            <a:ext cx="2520280" cy="1215718"/>
          </a:xfrm>
          <a:prstGeom prst="rect">
            <a:avLst/>
          </a:prstGeom>
          <a:solidFill>
            <a:srgbClr val="D9D9D9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23727" y="2646491"/>
            <a:ext cx="2697767" cy="1646605"/>
          </a:xfrm>
          <a:prstGeom prst="rect">
            <a:avLst/>
          </a:prstGeom>
          <a:solidFill>
            <a:srgbClr val="D9D9D9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200" b="1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  <a:p>
            <a:pPr algn="ctr"/>
            <a:endParaRPr lang="en-GB" sz="1400" dirty="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53" name="Down Arrow 52"/>
          <p:cNvSpPr/>
          <p:nvPr/>
        </p:nvSpPr>
        <p:spPr>
          <a:xfrm>
            <a:off x="3995936" y="569921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5292080" y="569921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35896" y="4534558"/>
            <a:ext cx="2592288" cy="1215718"/>
          </a:xfrm>
          <a:prstGeom prst="rect">
            <a:avLst/>
          </a:prstGeom>
          <a:solidFill>
            <a:srgbClr val="D9D9D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707904" y="5958713"/>
            <a:ext cx="2520280" cy="510012"/>
          </a:xfrm>
          <a:prstGeom prst="rect">
            <a:avLst/>
          </a:prstGeom>
          <a:solidFill>
            <a:srgbClr val="D9D9D9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29207" y="4509120"/>
            <a:ext cx="6015201" cy="5128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195736" y="5949279"/>
            <a:ext cx="6015201" cy="1"/>
          </a:xfrm>
          <a:prstGeom prst="line">
            <a:avLst/>
          </a:prstGeom>
          <a:ln w="3175" cmpd="sng">
            <a:solidFill>
              <a:srgbClr val="D9D9D9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392479" y="4509120"/>
            <a:ext cx="90301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rPr>
              <a:t>blinded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80312" y="5949280"/>
            <a:ext cx="903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rgbClr val="D9D9D9"/>
                </a:solidFill>
                <a:latin typeface="Trebuchet MS"/>
                <a:cs typeface="Trebuchet MS"/>
              </a:rPr>
              <a:t>blinded</a:t>
            </a:r>
            <a:endParaRPr lang="en-US" sz="2800" b="1" dirty="0">
              <a:solidFill>
                <a:srgbClr val="D9D9D9"/>
              </a:solidFill>
            </a:endParaRPr>
          </a:p>
        </p:txBody>
      </p:sp>
      <p:sp>
        <p:nvSpPr>
          <p:cNvPr id="24" name="幻灯片编号占位符 2"/>
          <p:cNvSpPr txBox="1">
            <a:spLocks/>
          </p:cNvSpPr>
          <p:nvPr/>
        </p:nvSpPr>
        <p:spPr>
          <a:xfrm>
            <a:off x="8088188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 algn="r"/>
              <a:t>26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5" name="标题 4"/>
          <p:cNvSpPr txBox="1">
            <a:spLocks/>
          </p:cNvSpPr>
          <p:nvPr/>
        </p:nvSpPr>
        <p:spPr>
          <a:xfrm>
            <a:off x="755576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Modeling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26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Down Arrow 50"/>
          <p:cNvSpPr/>
          <p:nvPr/>
        </p:nvSpPr>
        <p:spPr>
          <a:xfrm>
            <a:off x="179512" y="2060848"/>
            <a:ext cx="1656184" cy="3528000"/>
          </a:xfrm>
          <a:prstGeom prst="downArrow">
            <a:avLst>
              <a:gd name="adj1" fmla="val 100000"/>
              <a:gd name="adj2" fmla="val 80762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7504" y="2132856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solidFill>
                  <a:srgbClr val="D9D9D9"/>
                </a:solidFill>
                <a:latin typeface="Times New Roman"/>
                <a:cs typeface="Times New Roman"/>
              </a:rPr>
              <a:t>Combined fit of all regions and bgs, and including systematic exp. and theory uncertainty as nuisance parameters</a:t>
            </a:r>
            <a:endParaRPr kumimoji="1" lang="zh-CN" altLang="en-US" dirty="0">
              <a:solidFill>
                <a:srgbClr val="D9D9D9"/>
              </a:solidFill>
              <a:latin typeface="Times New Roman"/>
              <a:cs typeface="Times New Roman"/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5220072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5364088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65511" y="2636040"/>
            <a:ext cx="3206889" cy="1661993"/>
          </a:xfrm>
          <a:prstGeom prst="rect">
            <a:avLst/>
          </a:prstGeom>
          <a:solidFill>
            <a:srgbClr val="000090"/>
          </a:solidFill>
        </p:spPr>
        <p:txBody>
          <a:bodyPr wrap="square" rtlCol="0" anchor="ctr">
            <a:spAutoFit/>
          </a:bodyPr>
          <a:lstStyle/>
          <a:p>
            <a:pPr algn="just"/>
            <a:r>
              <a:rPr lang="en-GB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just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285750" indent="-285750" algn="just">
              <a:buFont typeface="Wingdings" charset="2"/>
              <a:buChar char="p"/>
            </a:pP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: </a:t>
            </a:r>
          </a:p>
          <a:p>
            <a:pPr marL="742950" lvl="1" indent="-285750" algn="just">
              <a:buFont typeface="Symbol" charset="2"/>
              <a:buChar char="-"/>
            </a:pPr>
            <a:r>
              <a:rPr lang="en-GB" sz="1500" dirty="0" smtClean="0">
                <a:solidFill>
                  <a:schemeClr val="bg1"/>
                </a:solidFill>
                <a:latin typeface="Trebuchet MS"/>
                <a:cs typeface="Trebuchet MS"/>
              </a:rPr>
              <a:t>Mulit-jet: data-driven</a:t>
            </a:r>
          </a:p>
          <a:p>
            <a:pPr marL="742950" lvl="1" indent="-285750" algn="just">
              <a:buFont typeface="Symbol" charset="2"/>
              <a:buChar char="-"/>
            </a:pPr>
            <a:r>
              <a:rPr lang="en-GB" sz="1500" dirty="0" smtClean="0">
                <a:solidFill>
                  <a:schemeClr val="bg1"/>
                </a:solidFill>
                <a:latin typeface="Trebuchet MS"/>
                <a:cs typeface="Trebuchet MS"/>
              </a:rPr>
              <a:t>Non-Multi-jet: normalise MC in data control regions</a:t>
            </a:r>
          </a:p>
          <a:p>
            <a:pPr marL="285750" indent="-285750" algn="just">
              <a:buFont typeface="Wingdings" charset="2"/>
              <a:buChar char="p"/>
            </a:pP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33" name="右箭头标注 55"/>
          <p:cNvSpPr/>
          <p:nvPr/>
        </p:nvSpPr>
        <p:spPr>
          <a:xfrm>
            <a:off x="179512" y="1412776"/>
            <a:ext cx="4752528" cy="4392488"/>
          </a:xfrm>
          <a:prstGeom prst="rightArrowCallout">
            <a:avLst>
              <a:gd name="adj1" fmla="val 26780"/>
              <a:gd name="adj2" fmla="val 21393"/>
              <a:gd name="adj3" fmla="val 17610"/>
              <a:gd name="adj4" fmla="val 77017"/>
            </a:avLst>
          </a:prstGeom>
          <a:solidFill>
            <a:schemeClr val="bg1"/>
          </a:solidFill>
          <a:ln w="28575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Normalise MC prediction in SRs using </a:t>
            </a:r>
            <a:r>
              <a:rPr lang="en-GB" altLang="zh-CN" dirty="0" smtClean="0">
                <a:solidFill>
                  <a:srgbClr val="0000FF"/>
                </a:solidFill>
                <a:latin typeface="Trebuchet MS"/>
                <a:cs typeface="Trebuchet MS"/>
              </a:rPr>
              <a:t>dedicated </a:t>
            </a:r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CRs </a:t>
            </a:r>
            <a:r>
              <a:rPr lang="en-GB" altLang="zh-CN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with</a:t>
            </a:r>
            <a:r>
              <a:rPr lang="en-GB" altLang="zh-CN" dirty="0" smtClean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transfer factor: </a:t>
            </a:r>
            <a:r>
              <a:rPr lang="en-GB" altLang="zh-CN" b="1" i="1" dirty="0" smtClean="0">
                <a:solidFill>
                  <a:srgbClr val="0000FF"/>
                </a:solidFill>
                <a:latin typeface="Trebuchet MS"/>
                <a:cs typeface="Trebuchet MS"/>
              </a:rPr>
              <a:t>T</a:t>
            </a: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kumimoji="1" lang="zh-CN" altLang="en-US" dirty="0"/>
          </a:p>
        </p:txBody>
      </p:sp>
      <p:pic>
        <p:nvPicPr>
          <p:cNvPr id="34" name="图片 56" descr="屏幕快照 2015-08-07 上午11.5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3528392" cy="25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94288">
        <p:fade/>
      </p:transition>
    </mc:Choice>
    <mc:Fallback xmlns="">
      <p:transition xmlns:p14="http://schemas.microsoft.com/office/powerpoint/2010/main" advTm="942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39552" y="1412776"/>
            <a:ext cx="8352928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923928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3851920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5220072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5364088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5896" y="1196752"/>
            <a:ext cx="2520280" cy="1215718"/>
          </a:xfrm>
          <a:prstGeom prst="rect">
            <a:avLst/>
          </a:prstGeom>
          <a:solidFill>
            <a:srgbClr val="D9D9D9"/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23727" y="2646491"/>
            <a:ext cx="2697767" cy="1646605"/>
          </a:xfrm>
          <a:prstGeom prst="rect">
            <a:avLst/>
          </a:prstGeom>
          <a:solidFill>
            <a:srgbClr val="D9D9D9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200" b="1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  <a:p>
            <a:pPr algn="ctr"/>
            <a:endParaRPr lang="en-GB" sz="1400" dirty="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53" name="Down Arrow 52"/>
          <p:cNvSpPr/>
          <p:nvPr/>
        </p:nvSpPr>
        <p:spPr>
          <a:xfrm>
            <a:off x="3995936" y="569921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5292080" y="569921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35896" y="4534558"/>
            <a:ext cx="2592288" cy="1215718"/>
          </a:xfrm>
          <a:prstGeom prst="rect">
            <a:avLst/>
          </a:prstGeom>
          <a:solidFill>
            <a:srgbClr val="D9D9D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707904" y="5958713"/>
            <a:ext cx="2520280" cy="510012"/>
          </a:xfrm>
          <a:prstGeom prst="rect">
            <a:avLst/>
          </a:prstGeom>
          <a:solidFill>
            <a:srgbClr val="D9D9D9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29207" y="4509120"/>
            <a:ext cx="6015201" cy="5128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195736" y="5949279"/>
            <a:ext cx="6015201" cy="1"/>
          </a:xfrm>
          <a:prstGeom prst="line">
            <a:avLst/>
          </a:prstGeom>
          <a:ln w="3175" cmpd="sng">
            <a:solidFill>
              <a:srgbClr val="D9D9D9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392479" y="4509120"/>
            <a:ext cx="90301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Trebuchet MS"/>
                <a:cs typeface="Trebuchet MS"/>
              </a:rPr>
              <a:t>blinded</a:t>
            </a:r>
            <a:endParaRPr 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80312" y="5949280"/>
            <a:ext cx="903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rgbClr val="D9D9D9"/>
                </a:solidFill>
                <a:latin typeface="Trebuchet MS"/>
                <a:cs typeface="Trebuchet MS"/>
              </a:rPr>
              <a:t>blinded</a:t>
            </a:r>
            <a:endParaRPr lang="en-US" sz="2800" b="1" dirty="0">
              <a:solidFill>
                <a:srgbClr val="D9D9D9"/>
              </a:solidFill>
            </a:endParaRPr>
          </a:p>
        </p:txBody>
      </p:sp>
      <p:sp>
        <p:nvSpPr>
          <p:cNvPr id="24" name="幻灯片编号占位符 2"/>
          <p:cNvSpPr txBox="1">
            <a:spLocks/>
          </p:cNvSpPr>
          <p:nvPr/>
        </p:nvSpPr>
        <p:spPr>
          <a:xfrm>
            <a:off x="8088188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 algn="r"/>
              <a:t>27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5" name="标题 4"/>
          <p:cNvSpPr txBox="1">
            <a:spLocks/>
          </p:cNvSpPr>
          <p:nvPr/>
        </p:nvSpPr>
        <p:spPr>
          <a:xfrm>
            <a:off x="755576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Modeling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26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Down Arrow 50"/>
          <p:cNvSpPr/>
          <p:nvPr/>
        </p:nvSpPr>
        <p:spPr>
          <a:xfrm>
            <a:off x="179512" y="2060848"/>
            <a:ext cx="1656184" cy="3528000"/>
          </a:xfrm>
          <a:prstGeom prst="downArrow">
            <a:avLst>
              <a:gd name="adj1" fmla="val 100000"/>
              <a:gd name="adj2" fmla="val 80762"/>
            </a:avLst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7504" y="2132856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solidFill>
                  <a:srgbClr val="D9D9D9"/>
                </a:solidFill>
                <a:latin typeface="Times New Roman"/>
                <a:cs typeface="Times New Roman"/>
              </a:rPr>
              <a:t>Combined fit of all regions and bgs, and including systematic exp. and theory uncertainty as nuisance parameters</a:t>
            </a:r>
            <a:endParaRPr kumimoji="1" lang="zh-CN" altLang="en-US" dirty="0">
              <a:solidFill>
                <a:srgbClr val="D9D9D9"/>
              </a:solidFill>
              <a:latin typeface="Times New Roman"/>
              <a:cs typeface="Times New Roman"/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5220072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5364088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65511" y="2636040"/>
            <a:ext cx="3206889" cy="1661993"/>
          </a:xfrm>
          <a:prstGeom prst="rect">
            <a:avLst/>
          </a:prstGeom>
          <a:solidFill>
            <a:srgbClr val="000090"/>
          </a:solidFill>
        </p:spPr>
        <p:txBody>
          <a:bodyPr wrap="square" rtlCol="0" anchor="ctr">
            <a:spAutoFit/>
          </a:bodyPr>
          <a:lstStyle/>
          <a:p>
            <a:pPr algn="just"/>
            <a:r>
              <a:rPr lang="en-GB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just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285750" indent="-285750" algn="just">
              <a:buFont typeface="Wingdings" charset="2"/>
              <a:buChar char="p"/>
            </a:pP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: </a:t>
            </a:r>
          </a:p>
          <a:p>
            <a:pPr marL="742950" lvl="1" indent="-285750" algn="just">
              <a:buFont typeface="Symbol" charset="2"/>
              <a:buChar char="-"/>
            </a:pPr>
            <a:r>
              <a:rPr lang="en-GB" sz="1500" dirty="0" smtClean="0">
                <a:solidFill>
                  <a:schemeClr val="bg1"/>
                </a:solidFill>
                <a:latin typeface="Trebuchet MS"/>
                <a:cs typeface="Trebuchet MS"/>
              </a:rPr>
              <a:t>Mulit-jet: data-driven</a:t>
            </a:r>
          </a:p>
          <a:p>
            <a:pPr marL="742950" lvl="1" indent="-285750" algn="just">
              <a:buFont typeface="Symbol" charset="2"/>
              <a:buChar char="-"/>
            </a:pPr>
            <a:r>
              <a:rPr lang="en-GB" sz="1500" dirty="0" smtClean="0">
                <a:solidFill>
                  <a:schemeClr val="bg1"/>
                </a:solidFill>
                <a:latin typeface="Trebuchet MS"/>
                <a:cs typeface="Trebuchet MS"/>
              </a:rPr>
              <a:t>Non-Multi-jet: normalise MC in data control regions</a:t>
            </a:r>
          </a:p>
          <a:p>
            <a:pPr marL="285750" indent="-285750" algn="just">
              <a:buFont typeface="Wingdings" charset="2"/>
              <a:buChar char="p"/>
            </a:pP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33" name="右箭头标注 55"/>
          <p:cNvSpPr/>
          <p:nvPr/>
        </p:nvSpPr>
        <p:spPr>
          <a:xfrm>
            <a:off x="179512" y="1412776"/>
            <a:ext cx="4752528" cy="4392488"/>
          </a:xfrm>
          <a:prstGeom prst="rightArrowCallout">
            <a:avLst>
              <a:gd name="adj1" fmla="val 26780"/>
              <a:gd name="adj2" fmla="val 21393"/>
              <a:gd name="adj3" fmla="val 17610"/>
              <a:gd name="adj4" fmla="val 77017"/>
            </a:avLst>
          </a:prstGeom>
          <a:solidFill>
            <a:schemeClr val="bg1"/>
          </a:solidFill>
          <a:ln w="28575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Normalise MC prediction in SRs using </a:t>
            </a:r>
            <a:r>
              <a:rPr lang="en-GB" altLang="zh-CN" dirty="0" smtClean="0">
                <a:solidFill>
                  <a:srgbClr val="0000FF"/>
                </a:solidFill>
                <a:latin typeface="Trebuchet MS"/>
                <a:cs typeface="Trebuchet MS"/>
              </a:rPr>
              <a:t>dedicated </a:t>
            </a:r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CRs </a:t>
            </a:r>
            <a:r>
              <a:rPr lang="en-GB" altLang="zh-CN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with</a:t>
            </a:r>
            <a:r>
              <a:rPr lang="en-GB" altLang="zh-CN" dirty="0" smtClean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lang="en-GB" altLang="zh-CN" dirty="0">
                <a:solidFill>
                  <a:srgbClr val="0000FF"/>
                </a:solidFill>
                <a:latin typeface="Trebuchet MS"/>
                <a:cs typeface="Trebuchet MS"/>
              </a:rPr>
              <a:t>transfer factor: </a:t>
            </a:r>
            <a:r>
              <a:rPr lang="en-GB" altLang="zh-CN" b="1" i="1" dirty="0" smtClean="0">
                <a:solidFill>
                  <a:srgbClr val="0000FF"/>
                </a:solidFill>
                <a:latin typeface="Trebuchet MS"/>
                <a:cs typeface="Trebuchet MS"/>
              </a:rPr>
              <a:t>T</a:t>
            </a: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kumimoji="1" lang="zh-CN" altLang="en-US" dirty="0"/>
          </a:p>
        </p:txBody>
      </p:sp>
      <p:pic>
        <p:nvPicPr>
          <p:cNvPr id="34" name="图片 56" descr="屏幕快照 2015-08-07 上午11.5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3528392" cy="2580009"/>
          </a:xfrm>
          <a:prstGeom prst="rect">
            <a:avLst/>
          </a:prstGeom>
        </p:spPr>
      </p:pic>
      <p:pic>
        <p:nvPicPr>
          <p:cNvPr id="27" name="图片 8" descr="fig_03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6024"/>
            <a:ext cx="3349047" cy="3212976"/>
          </a:xfrm>
          <a:prstGeom prst="rect">
            <a:avLst/>
          </a:prstGeom>
        </p:spPr>
      </p:pic>
      <p:pic>
        <p:nvPicPr>
          <p:cNvPr id="35" name="图片 9" descr="fig_03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29000"/>
            <a:ext cx="3456384" cy="3315952"/>
          </a:xfrm>
          <a:prstGeom prst="rect">
            <a:avLst/>
          </a:prstGeom>
        </p:spPr>
      </p:pic>
      <p:sp>
        <p:nvSpPr>
          <p:cNvPr id="36" name="文本框 32"/>
          <p:cNvSpPr txBox="1"/>
          <p:nvPr/>
        </p:nvSpPr>
        <p:spPr>
          <a:xfrm>
            <a:off x="7452320" y="105273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8000"/>
                </a:solidFill>
                <a:latin typeface="Times New Roman"/>
                <a:cs typeface="Times New Roman"/>
              </a:rPr>
              <a:t>Top CR</a:t>
            </a:r>
            <a:endParaRPr kumimoji="1" lang="zh-CN" alt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38" name="文本框 34"/>
          <p:cNvSpPr txBox="1"/>
          <p:nvPr/>
        </p:nvSpPr>
        <p:spPr>
          <a:xfrm>
            <a:off x="7668344" y="429309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  <a:latin typeface="Times New Roman"/>
                <a:cs typeface="Times New Roman"/>
              </a:rPr>
              <a:t>W CR</a:t>
            </a:r>
            <a:endParaRPr kumimoji="1" lang="zh-CN" alt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316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94288">
        <p:fade/>
      </p:transition>
    </mc:Choice>
    <mc:Fallback xmlns="">
      <p:transition xmlns:p14="http://schemas.microsoft.com/office/powerpoint/2010/main" advTm="942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39552" y="1412776"/>
            <a:ext cx="8352928" cy="5052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923928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BFBFB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1" name="Down Arrow 50"/>
          <p:cNvSpPr/>
          <p:nvPr/>
        </p:nvSpPr>
        <p:spPr>
          <a:xfrm>
            <a:off x="3851920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5220072" y="2420888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BFBFB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5364088" y="4293096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BFBFB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5896" y="1196752"/>
            <a:ext cx="2520280" cy="121571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Standard Model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Top, multijets</a:t>
            </a:r>
          </a:p>
          <a:p>
            <a:pPr algn="ctr"/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</a:t>
            </a: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VVV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, Higgs                  &amp; combinations of these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123727" y="2646491"/>
            <a:ext cx="2697767" cy="1646605"/>
          </a:xfrm>
          <a:prstGeom prst="rect">
            <a:avLst/>
          </a:prstGeom>
          <a:solidFill>
            <a:srgbClr val="BE0202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1200" b="1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Reducible backgrounds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Determined from data</a:t>
            </a: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Backgrounds and methods depend on analyses</a:t>
            </a:r>
          </a:p>
          <a:p>
            <a:pPr algn="ctr"/>
            <a:endParaRPr lang="en-GB" sz="1400" dirty="0" smtClean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53" name="Down Arrow 52"/>
          <p:cNvSpPr/>
          <p:nvPr/>
        </p:nvSpPr>
        <p:spPr>
          <a:xfrm>
            <a:off x="3995936" y="569921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BFBFB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5292080" y="5699215"/>
            <a:ext cx="648072" cy="25006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BFBFB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65511" y="2636040"/>
            <a:ext cx="3206889" cy="1661993"/>
          </a:xfrm>
          <a:prstGeom prst="rect">
            <a:avLst/>
          </a:prstGeom>
          <a:solidFill>
            <a:srgbClr val="000090"/>
          </a:solidFill>
        </p:spPr>
        <p:txBody>
          <a:bodyPr wrap="square" rtlCol="0" anchor="ctr">
            <a:spAutoFit/>
          </a:bodyPr>
          <a:lstStyle/>
          <a:p>
            <a:pPr algn="just"/>
            <a:r>
              <a:rPr lang="en-GB" dirty="0" smtClean="0">
                <a:solidFill>
                  <a:schemeClr val="bg1"/>
                </a:solidFill>
                <a:latin typeface="Trebuchet MS"/>
                <a:cs typeface="Trebuchet MS"/>
              </a:rPr>
              <a:t>Irreducible backgrounds</a:t>
            </a:r>
          </a:p>
          <a:p>
            <a:pPr algn="just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285750" indent="-285750" algn="just">
              <a:buFont typeface="Wingdings" charset="2"/>
              <a:buChar char="p"/>
            </a:pP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Dominant sources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: </a:t>
            </a:r>
          </a:p>
          <a:p>
            <a:pPr marL="742950" lvl="1" indent="-285750" algn="just">
              <a:buFont typeface="Symbol" charset="2"/>
              <a:buChar char="-"/>
            </a:pPr>
            <a:r>
              <a:rPr lang="en-GB" sz="1500" dirty="0" smtClean="0">
                <a:solidFill>
                  <a:schemeClr val="bg1"/>
                </a:solidFill>
                <a:latin typeface="Trebuchet MS"/>
                <a:cs typeface="Trebuchet MS"/>
              </a:rPr>
              <a:t>Mulit-jet: data-driven</a:t>
            </a:r>
          </a:p>
          <a:p>
            <a:pPr marL="742950" lvl="1" indent="-285750" algn="just">
              <a:buFont typeface="Symbol" charset="2"/>
              <a:buChar char="-"/>
            </a:pPr>
            <a:r>
              <a:rPr lang="en-GB" sz="1500" dirty="0" smtClean="0">
                <a:solidFill>
                  <a:schemeClr val="bg1"/>
                </a:solidFill>
                <a:latin typeface="Trebuchet MS"/>
                <a:cs typeface="Trebuchet MS"/>
              </a:rPr>
              <a:t>Non-Multi-jet: normalise MC in data control regions</a:t>
            </a:r>
          </a:p>
          <a:p>
            <a:pPr marL="285750" indent="-285750" algn="just">
              <a:buFont typeface="Wingdings" charset="2"/>
              <a:buChar char="p"/>
            </a:pPr>
            <a:r>
              <a:rPr lang="en-GB" sz="1600" i="1" dirty="0" smtClean="0">
                <a:solidFill>
                  <a:schemeClr val="bg1"/>
                </a:solidFill>
                <a:latin typeface="Trebuchet MS"/>
                <a:cs typeface="Trebuchet MS"/>
              </a:rPr>
              <a:t>Subdominant sources</a:t>
            </a:r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: MC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35896" y="4534558"/>
            <a:ext cx="2592288" cy="1215718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</a:t>
            </a:r>
          </a:p>
          <a:p>
            <a:pPr algn="ctr"/>
            <a:endParaRPr lang="en-GB" sz="7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en-GB" sz="1600" dirty="0" smtClean="0">
                <a:solidFill>
                  <a:schemeClr val="bg1"/>
                </a:solidFill>
                <a:latin typeface="Trebuchet MS"/>
                <a:cs typeface="Trebuchet MS"/>
              </a:rPr>
              <a:t>Validation regions used to cross check SM predictions with data</a:t>
            </a:r>
            <a:endParaRPr lang="en-GB" sz="1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707904" y="5958713"/>
            <a:ext cx="2520280" cy="510012"/>
          </a:xfrm>
          <a:prstGeom prst="rect">
            <a:avLst/>
          </a:prstGeom>
          <a:solidFill>
            <a:srgbClr val="008000"/>
          </a:solidFill>
        </p:spPr>
        <p:txBody>
          <a:bodyPr tIns="93600" rtlCol="0" anchor="ctr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Trebuchet MS"/>
                <a:cs typeface="Trebuchet MS"/>
              </a:rPr>
              <a:t>Signal regions</a:t>
            </a:r>
          </a:p>
          <a:p>
            <a:pPr algn="ctr"/>
            <a:endParaRPr lang="en-GB" sz="6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29207" y="4509120"/>
            <a:ext cx="6015201" cy="5128"/>
          </a:xfrm>
          <a:prstGeom prst="line">
            <a:avLst/>
          </a:prstGeom>
          <a:ln w="3175" cmpd="sng">
            <a:solidFill>
              <a:srgbClr val="BE020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2195736" y="5949279"/>
            <a:ext cx="6015201" cy="1"/>
          </a:xfrm>
          <a:prstGeom prst="line">
            <a:avLst/>
          </a:prstGeom>
          <a:ln w="3175" cmpd="sng">
            <a:solidFill>
              <a:srgbClr val="BE020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392479" y="4509120"/>
            <a:ext cx="903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rgbClr val="BE0202"/>
                </a:solidFill>
                <a:latin typeface="Trebuchet MS"/>
                <a:cs typeface="Trebuchet MS"/>
              </a:rPr>
              <a:t>blinded</a:t>
            </a:r>
            <a:endParaRPr lang="en-US" sz="2800" b="1" dirty="0">
              <a:solidFill>
                <a:srgbClr val="BE0202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80312" y="5949280"/>
            <a:ext cx="903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 smtClean="0">
                <a:solidFill>
                  <a:srgbClr val="BE0202"/>
                </a:solidFill>
                <a:latin typeface="Trebuchet MS"/>
                <a:cs typeface="Trebuchet MS"/>
              </a:rPr>
              <a:t>blinded</a:t>
            </a:r>
            <a:endParaRPr lang="en-US" sz="2800" b="1" dirty="0">
              <a:solidFill>
                <a:srgbClr val="BE0202"/>
              </a:solidFill>
            </a:endParaRPr>
          </a:p>
        </p:txBody>
      </p:sp>
      <p:sp>
        <p:nvSpPr>
          <p:cNvPr id="24" name="幻灯片编号占位符 2"/>
          <p:cNvSpPr txBox="1">
            <a:spLocks/>
          </p:cNvSpPr>
          <p:nvPr/>
        </p:nvSpPr>
        <p:spPr>
          <a:xfrm>
            <a:off x="8088188" y="6429375"/>
            <a:ext cx="876300" cy="2921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 algn="r"/>
              <a:t>28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5" name="标题 4"/>
          <p:cNvSpPr txBox="1">
            <a:spLocks/>
          </p:cNvSpPr>
          <p:nvPr/>
        </p:nvSpPr>
        <p:spPr>
          <a:xfrm>
            <a:off x="755576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SM Background Modeling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26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8" name="Down Arrow 50"/>
          <p:cNvSpPr/>
          <p:nvPr/>
        </p:nvSpPr>
        <p:spPr>
          <a:xfrm>
            <a:off x="179512" y="2060848"/>
            <a:ext cx="1656184" cy="3528000"/>
          </a:xfrm>
          <a:prstGeom prst="downArrow">
            <a:avLst>
              <a:gd name="adj1" fmla="val 100000"/>
              <a:gd name="adj2" fmla="val 80762"/>
            </a:avLst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600" dirty="0">
              <a:latin typeface="Trebuchet MS"/>
              <a:cs typeface="Trebuchet M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7504" y="2132856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Combined fit of all regions and bgs, and including systematic exp. and theory uncertainty as nuisance parameters</a:t>
            </a:r>
            <a:endParaRPr kumimoji="1" lang="zh-CN" altLang="en-US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3" name="右箭头标注 31"/>
          <p:cNvSpPr/>
          <p:nvPr/>
        </p:nvSpPr>
        <p:spPr>
          <a:xfrm rot="5400000">
            <a:off x="3037520" y="-797160"/>
            <a:ext cx="3429000" cy="7128792"/>
          </a:xfrm>
          <a:prstGeom prst="rightArrowCallout">
            <a:avLst>
              <a:gd name="adj1" fmla="val 27427"/>
              <a:gd name="adj2" fmla="val 18779"/>
              <a:gd name="adj3" fmla="val 2252"/>
              <a:gd name="adj4" fmla="val 95163"/>
            </a:avLst>
          </a:prstGeom>
          <a:solidFill>
            <a:schemeClr val="bg1"/>
          </a:solidFill>
          <a:ln w="28575" cmpd="sng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 smtClean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lang="en-GB" altLang="zh-CN" b="1" i="1" dirty="0">
              <a:solidFill>
                <a:srgbClr val="000000"/>
              </a:solidFill>
              <a:latin typeface="Trebuchet MS"/>
              <a:cs typeface="Trebuchet MS"/>
            </a:endParaRPr>
          </a:p>
          <a:p>
            <a:pPr algn="ctr"/>
            <a:endParaRPr kumimoji="1" lang="zh-CN" altLang="en-US" dirty="0"/>
          </a:p>
        </p:txBody>
      </p:sp>
      <p:pic>
        <p:nvPicPr>
          <p:cNvPr id="27" name="图片 4" descr="fig_04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4"/>
            <a:ext cx="6048672" cy="31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94288">
        <p:fade/>
      </p:transition>
    </mc:Choice>
    <mc:Fallback xmlns="">
      <p:transition xmlns:p14="http://schemas.microsoft.com/office/powerpoint/2010/main" advTm="94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600" b="0" dirty="0" smtClean="0">
                <a:solidFill>
                  <a:srgbClr val="000000"/>
                </a:solidFill>
                <a:latin typeface="Arial Black"/>
                <a:cs typeface="Arial Black"/>
              </a:rPr>
              <a:t>Outline</a:t>
            </a:r>
            <a:endParaRPr kumimoji="1" lang="zh-CN" altLang="en-US" sz="32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13" name="内容占位符 1"/>
          <p:cNvSpPr>
            <a:spLocks noGrp="1"/>
          </p:cNvSpPr>
          <p:nvPr>
            <p:ph idx="4294967295"/>
          </p:nvPr>
        </p:nvSpPr>
        <p:spPr>
          <a:xfrm>
            <a:off x="395537" y="1196752"/>
            <a:ext cx="5400599" cy="5184575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Introduction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The LHC and ATLAS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search strategy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SUSY search @ LHC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lang="en-US" altLang="zh-CN" sz="2600" dirty="0">
                <a:solidFill>
                  <a:srgbClr val="F2F2F2"/>
                </a:solidFill>
                <a:latin typeface="Arial Black"/>
                <a:cs typeface="Arial Black"/>
                <a:sym typeface="Wingdings"/>
              </a:rPr>
              <a:t>Longer term prospects @ LHC and Future Colliders (14, 33, 100 TeV</a:t>
            </a:r>
            <a:r>
              <a:rPr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  <a:sym typeface="Wingdings"/>
              </a:rPr>
              <a:t>)</a:t>
            </a:r>
            <a:endParaRPr kumimoji="1" lang="en-US" altLang="zh-CN" sz="2600" dirty="0" smtClean="0">
              <a:solidFill>
                <a:srgbClr val="F2F2F2"/>
              </a:solidFill>
              <a:latin typeface="Arial Black"/>
              <a:cs typeface="Arial Black"/>
            </a:endParaRP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Outlook and Summary</a:t>
            </a:r>
            <a:endParaRPr kumimoji="1" lang="zh-CN" altLang="en-US" sz="2600" dirty="0">
              <a:solidFill>
                <a:srgbClr val="F2F2F2"/>
              </a:solidFill>
              <a:latin typeface="Arial Black"/>
              <a:cs typeface="Arial Black"/>
            </a:endParaRPr>
          </a:p>
        </p:txBody>
      </p:sp>
      <p:sp>
        <p:nvSpPr>
          <p:cNvPr id="8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图片 9" descr="屏幕快照 2014-08-15 下午3.10.4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83" y="2924944"/>
            <a:ext cx="320835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600" b="0" dirty="0" smtClean="0">
                <a:solidFill>
                  <a:srgbClr val="000000"/>
                </a:solidFill>
                <a:latin typeface="Arial Black"/>
                <a:cs typeface="Arial Black"/>
              </a:rPr>
              <a:t>Outline</a:t>
            </a:r>
            <a:endParaRPr kumimoji="1" lang="zh-CN" altLang="en-US" sz="32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13" name="内容占位符 1"/>
          <p:cNvSpPr>
            <a:spLocks noGrp="1"/>
          </p:cNvSpPr>
          <p:nvPr>
            <p:ph idx="4294967295"/>
          </p:nvPr>
        </p:nvSpPr>
        <p:spPr>
          <a:xfrm>
            <a:off x="395537" y="1196752"/>
            <a:ext cx="5400599" cy="5184575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SUSY Introduction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chemeClr val="bg1">
                    <a:lumMod val="95000"/>
                  </a:schemeClr>
                </a:solidFill>
                <a:latin typeface="Arial Black"/>
                <a:cs typeface="Arial Black"/>
              </a:rPr>
              <a:t>The LHC and ATLAS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chemeClr val="bg1">
                    <a:lumMod val="95000"/>
                  </a:schemeClr>
                </a:solidFill>
                <a:latin typeface="Arial Black"/>
                <a:cs typeface="Arial Black"/>
              </a:rPr>
              <a:t>SUSY search strategy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chemeClr val="bg1">
                    <a:lumMod val="95000"/>
                  </a:schemeClr>
                </a:solidFill>
                <a:latin typeface="Arial Black"/>
                <a:cs typeface="Arial Black"/>
              </a:rPr>
              <a:t>SUSY search @ LHC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lang="en-US" altLang="zh-CN" sz="2600" dirty="0">
                <a:solidFill>
                  <a:schemeClr val="bg1">
                    <a:lumMod val="95000"/>
                  </a:schemeClr>
                </a:solidFill>
                <a:latin typeface="Arial Black"/>
                <a:cs typeface="Arial Black"/>
                <a:sym typeface="Wingdings"/>
              </a:rPr>
              <a:t>Longer term prospects @ LHC and Future Colliders (14, 33, 100 TeV</a:t>
            </a:r>
            <a:r>
              <a:rPr lang="en-US" altLang="zh-CN" sz="2600" dirty="0" smtClean="0">
                <a:solidFill>
                  <a:schemeClr val="bg1">
                    <a:lumMod val="95000"/>
                  </a:schemeClr>
                </a:solidFill>
                <a:latin typeface="Arial Black"/>
                <a:cs typeface="Arial Black"/>
                <a:sym typeface="Wingdings"/>
              </a:rPr>
              <a:t>)</a:t>
            </a:r>
            <a:endParaRPr kumimoji="1" lang="en-US" altLang="zh-CN" sz="2600" dirty="0" smtClean="0">
              <a:solidFill>
                <a:schemeClr val="bg1">
                  <a:lumMod val="95000"/>
                </a:schemeClr>
              </a:solidFill>
              <a:latin typeface="Arial Black"/>
              <a:cs typeface="Arial Black"/>
            </a:endParaRP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chemeClr val="bg1">
                    <a:lumMod val="95000"/>
                  </a:schemeClr>
                </a:solidFill>
                <a:latin typeface="Arial Black"/>
                <a:cs typeface="Arial Black"/>
              </a:rPr>
              <a:t>Outlook and Summary</a:t>
            </a:r>
            <a:endParaRPr kumimoji="1" lang="zh-CN" altLang="en-US" sz="2600" dirty="0">
              <a:solidFill>
                <a:schemeClr val="bg1">
                  <a:lumMod val="9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8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268760"/>
            <a:ext cx="2907998" cy="152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7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cs typeface="Arial Black"/>
              </a:rPr>
              <a:t>SUSY Search </a:t>
            </a:r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@ LHC 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5076056" y="1052736"/>
            <a:ext cx="3960440" cy="5579939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Strong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production</a:t>
            </a:r>
            <a:r>
              <a:rPr lang="en-US" altLang="zh-CN" sz="200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en-US" altLang="zh-CN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err="1" smtClean="0">
                <a:solidFill>
                  <a:srgbClr val="FF0000"/>
                </a:solidFill>
                <a:latin typeface="Arial"/>
                <a:cs typeface="Arial"/>
              </a:rPr>
              <a:t>gluinos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 and 1</a:t>
            </a:r>
            <a:r>
              <a:rPr lang="en-US" altLang="zh-CN" sz="1900" baseline="30000" dirty="0" smtClean="0">
                <a:solidFill>
                  <a:srgbClr val="FF0000"/>
                </a:solidFill>
                <a:latin typeface="Arial"/>
                <a:cs typeface="Arial"/>
              </a:rPr>
              <a:t>st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 and 2</a:t>
            </a:r>
            <a:r>
              <a:rPr lang="en-US" altLang="zh-CN" sz="1900" baseline="30000" dirty="0" smtClean="0">
                <a:solidFill>
                  <a:srgbClr val="FF0000"/>
                </a:solidFill>
                <a:latin typeface="Arial"/>
                <a:cs typeface="Arial"/>
              </a:rPr>
              <a:t>nd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 generation squarks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FF0000"/>
                </a:solidFill>
                <a:latin typeface="Arial"/>
                <a:cs typeface="Arial"/>
              </a:rPr>
              <a:t>by far largest cross-sections </a:t>
            </a: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8000"/>
                </a:solidFill>
                <a:latin typeface="Arial"/>
                <a:cs typeface="Arial"/>
              </a:rPr>
              <a:t>3</a:t>
            </a:r>
            <a:r>
              <a:rPr lang="en-US" altLang="zh-CN" sz="2000" b="1" baseline="30000" dirty="0" smtClean="0">
                <a:solidFill>
                  <a:srgbClr val="008000"/>
                </a:solidFill>
                <a:latin typeface="Arial"/>
                <a:cs typeface="Arial"/>
              </a:rPr>
              <a:t>rd</a:t>
            </a:r>
            <a:r>
              <a:rPr lang="en-US" altLang="zh-CN" sz="2000" b="1" dirty="0" smtClean="0">
                <a:solidFill>
                  <a:srgbClr val="008000"/>
                </a:solidFill>
                <a:latin typeface="Arial"/>
                <a:cs typeface="Arial"/>
              </a:rPr>
              <a:t> generation:</a:t>
            </a:r>
            <a:r>
              <a:rPr lang="en-US" altLang="zh-CN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endParaRPr lang="en-US" altLang="zh-CN" sz="2000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008000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rgbClr val="008000"/>
                </a:solidFill>
                <a:latin typeface="Arial"/>
                <a:cs typeface="Arial"/>
              </a:rPr>
              <a:t>stop and sbottoms</a:t>
            </a:r>
            <a:endParaRPr lang="en-US" altLang="zh-CN" sz="1900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008000"/>
                </a:solidFill>
                <a:latin typeface="Arial"/>
                <a:cs typeface="Arial"/>
              </a:rPr>
              <a:t>Should be lowest mass squarks for naturalness reasons</a:t>
            </a:r>
            <a:endParaRPr lang="en-US" altLang="zh-CN" sz="1900" dirty="0">
              <a:solidFill>
                <a:srgbClr val="008000"/>
              </a:solidFill>
              <a:latin typeface="Arial"/>
              <a:cs typeface="Arial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9E3B91"/>
                </a:solidFill>
                <a:latin typeface="Arial"/>
                <a:cs typeface="Arial"/>
              </a:rPr>
              <a:t>Electroweak </a:t>
            </a:r>
            <a:r>
              <a:rPr lang="en-US" altLang="zh-CN" sz="2000" b="1" dirty="0">
                <a:solidFill>
                  <a:srgbClr val="9E3B91"/>
                </a:solidFill>
                <a:latin typeface="Arial"/>
                <a:cs typeface="Arial"/>
              </a:rPr>
              <a:t>production</a:t>
            </a:r>
            <a:r>
              <a:rPr lang="en-US" altLang="zh-CN" sz="2000" dirty="0">
                <a:solidFill>
                  <a:srgbClr val="9E3B91"/>
                </a:solidFill>
                <a:latin typeface="Arial"/>
                <a:cs typeface="Arial"/>
              </a:rPr>
              <a:t>: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9E3B91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rgbClr val="9E3B91"/>
                </a:solidFill>
                <a:latin typeface="Arial"/>
                <a:cs typeface="Arial"/>
              </a:rPr>
              <a:t>Electroweakinos, sleptons</a:t>
            </a:r>
            <a:endParaRPr lang="en-US" altLang="zh-CN" sz="1900" dirty="0">
              <a:solidFill>
                <a:srgbClr val="9E3B91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9E3B91"/>
                </a:solidFill>
                <a:latin typeface="Arial"/>
                <a:cs typeface="Arial"/>
              </a:rPr>
              <a:t>Lowest mass sparticles, clean signature</a:t>
            </a:r>
            <a:endParaRPr lang="en-US" altLang="zh-CN" sz="1900" dirty="0">
              <a:solidFill>
                <a:srgbClr val="9E3B91"/>
              </a:solidFill>
              <a:latin typeface="Arial"/>
              <a:cs typeface="Arial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RPV/LL</a:t>
            </a:r>
            <a:r>
              <a:rPr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endParaRPr lang="en-US" altLang="zh-CN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000000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rgbClr val="000000"/>
                </a:solidFill>
                <a:latin typeface="Arial"/>
                <a:cs typeface="Arial"/>
              </a:rPr>
              <a:t>R-parity violating models and long lived sparticles</a:t>
            </a:r>
            <a:endParaRPr lang="en-US" altLang="zh-CN" sz="19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000000"/>
                </a:solidFill>
                <a:latin typeface="Arial"/>
                <a:cs typeface="Arial"/>
              </a:rPr>
              <a:t>More exotic models</a:t>
            </a:r>
            <a:endParaRPr lang="en-US" altLang="zh-CN" sz="19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5073832" cy="345638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标题 15"/>
          <p:cNvSpPr txBox="1">
            <a:spLocks/>
          </p:cNvSpPr>
          <p:nvPr/>
        </p:nvSpPr>
        <p:spPr>
          <a:xfrm>
            <a:off x="683568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图片 9" descr="g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96752"/>
            <a:ext cx="1314863" cy="1106479"/>
          </a:xfrm>
          <a:prstGeom prst="rect">
            <a:avLst/>
          </a:prstGeom>
          <a:ln w="28575" cmpd="sng">
            <a:noFill/>
          </a:ln>
        </p:spPr>
      </p:pic>
      <p:pic>
        <p:nvPicPr>
          <p:cNvPr id="2" name="图片 1" descr="C1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89240"/>
            <a:ext cx="1547799" cy="1196752"/>
          </a:xfrm>
          <a:prstGeom prst="rect">
            <a:avLst/>
          </a:prstGeom>
          <a:ln w="28575" cmpd="sng">
            <a:noFill/>
          </a:ln>
        </p:spPr>
      </p:pic>
      <p:pic>
        <p:nvPicPr>
          <p:cNvPr id="13" name="图片 12" descr="st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1268547" cy="1052736"/>
          </a:xfrm>
          <a:prstGeom prst="rect">
            <a:avLst/>
          </a:prstGeom>
          <a:ln w="38100" cmpd="sng">
            <a:noFill/>
          </a:ln>
        </p:spPr>
      </p:pic>
      <p:cxnSp>
        <p:nvCxnSpPr>
          <p:cNvPr id="18" name="直线箭头连接符 17"/>
          <p:cNvCxnSpPr/>
          <p:nvPr/>
        </p:nvCxnSpPr>
        <p:spPr>
          <a:xfrm flipH="1">
            <a:off x="2699792" y="1988840"/>
            <a:ext cx="1440160" cy="158417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/>
          <p:cNvCxnSpPr/>
          <p:nvPr/>
        </p:nvCxnSpPr>
        <p:spPr>
          <a:xfrm flipH="1">
            <a:off x="1115616" y="1844824"/>
            <a:ext cx="72008" cy="864096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/>
          <p:nvPr/>
        </p:nvCxnSpPr>
        <p:spPr>
          <a:xfrm flipV="1">
            <a:off x="1115616" y="4005064"/>
            <a:ext cx="576064" cy="1872208"/>
          </a:xfrm>
          <a:prstGeom prst="straightConnector1">
            <a:avLst/>
          </a:prstGeom>
          <a:ln w="38100" cmpd="sng">
            <a:solidFill>
              <a:srgbClr val="9E3B9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339752" y="5661248"/>
            <a:ext cx="1917374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is-IS" altLang="zh-CN" b="1" dirty="0">
                <a:latin typeface="Arial"/>
                <a:cs typeface="Arial"/>
              </a:rPr>
              <a:t>arXiv:1206.2892</a:t>
            </a:r>
            <a:endParaRPr lang="zh-CN" altLang="en-US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116632"/>
            <a:ext cx="184073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ATLAS public link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CMS public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683568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5076056" y="1052736"/>
            <a:ext cx="3960440" cy="5579939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>
                <a:solidFill>
                  <a:srgbClr val="FF0000"/>
                </a:solidFill>
                <a:latin typeface="Arial"/>
                <a:cs typeface="Arial"/>
              </a:rPr>
              <a:t>Strong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/>
                <a:cs typeface="Arial"/>
              </a:rPr>
              <a:t>production</a:t>
            </a:r>
            <a:r>
              <a:rPr lang="en-US" altLang="zh-CN" sz="200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en-US" altLang="zh-CN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err="1" smtClean="0">
                <a:solidFill>
                  <a:srgbClr val="FF0000"/>
                </a:solidFill>
                <a:latin typeface="Arial"/>
                <a:cs typeface="Arial"/>
              </a:rPr>
              <a:t>gluinos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 and 1</a:t>
            </a:r>
            <a:r>
              <a:rPr lang="en-US" altLang="zh-CN" sz="1900" baseline="30000" dirty="0" smtClean="0">
                <a:solidFill>
                  <a:srgbClr val="FF0000"/>
                </a:solidFill>
                <a:latin typeface="Arial"/>
                <a:cs typeface="Arial"/>
              </a:rPr>
              <a:t>st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 and 2</a:t>
            </a:r>
            <a:r>
              <a:rPr lang="en-US" altLang="zh-CN" sz="1900" baseline="30000" dirty="0" smtClean="0">
                <a:solidFill>
                  <a:srgbClr val="FF0000"/>
                </a:solidFill>
                <a:latin typeface="Arial"/>
                <a:cs typeface="Arial"/>
              </a:rPr>
              <a:t>nd</a:t>
            </a:r>
            <a:r>
              <a:rPr lang="en-US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 generation squarks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FF0000"/>
                </a:solidFill>
                <a:latin typeface="Arial"/>
                <a:cs typeface="Arial"/>
              </a:rPr>
              <a:t>by far largest cross-sections </a:t>
            </a: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3</a:t>
            </a:r>
            <a:r>
              <a:rPr lang="en-US" altLang="zh-CN" sz="2000" b="1" baseline="30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rd</a:t>
            </a: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generation:</a:t>
            </a:r>
            <a:r>
              <a:rPr lang="en-US" altLang="zh-CN" sz="2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endParaRPr lang="en-US" altLang="zh-CN"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stop and sbottoms</a:t>
            </a:r>
            <a:endParaRPr lang="en-US" altLang="zh-CN" sz="19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Should be lowest mass squarks for naturalness reasons</a:t>
            </a:r>
            <a:endParaRPr lang="en-US" altLang="zh-CN" sz="19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Electroweak </a:t>
            </a:r>
            <a:r>
              <a:rPr lang="en-US" altLang="zh-CN" sz="20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production</a:t>
            </a:r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: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Electroweakinos, sleptons</a:t>
            </a:r>
            <a:endParaRPr lang="en-US" altLang="zh-CN" sz="19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Lowest mass sparticles, clean signature</a:t>
            </a:r>
            <a:endParaRPr lang="en-US" altLang="zh-CN" sz="19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RPV/LL</a:t>
            </a:r>
            <a:r>
              <a:rPr lang="en-US" altLang="zh-CN" sz="2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: </a:t>
            </a:r>
            <a:endParaRPr lang="en-US" altLang="zh-CN"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R-parity violating models and long lived sparticles</a:t>
            </a:r>
            <a:endParaRPr lang="en-US" altLang="zh-CN" sz="19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More exotic models</a:t>
            </a:r>
            <a:endParaRPr lang="en-US" altLang="zh-CN" sz="19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11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cs typeface="Arial Black"/>
              </a:rPr>
              <a:t>SUSY Search </a:t>
            </a:r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@ LHC 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76056" y="1124744"/>
            <a:ext cx="3960440" cy="122413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5073832" cy="345638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6" name="图片 9" descr="g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96752"/>
            <a:ext cx="1314863" cy="1106479"/>
          </a:xfrm>
          <a:prstGeom prst="rect">
            <a:avLst/>
          </a:prstGeom>
          <a:ln w="28575" cmpd="sng">
            <a:noFill/>
          </a:ln>
        </p:spPr>
      </p:pic>
      <p:cxnSp>
        <p:nvCxnSpPr>
          <p:cNvPr id="28" name="直线箭头连接符 17"/>
          <p:cNvCxnSpPr/>
          <p:nvPr/>
        </p:nvCxnSpPr>
        <p:spPr>
          <a:xfrm flipH="1">
            <a:off x="2411760" y="1988840"/>
            <a:ext cx="1656184" cy="1800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椭圆 7"/>
          <p:cNvSpPr/>
          <p:nvPr/>
        </p:nvSpPr>
        <p:spPr>
          <a:xfrm rot="18982320">
            <a:off x="2113274" y="2240069"/>
            <a:ext cx="952823" cy="2647065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</p:spTree>
    <p:extLst>
      <p:ext uri="{BB962C8B-B14F-4D97-AF65-F5344CB8AC3E}">
        <p14:creationId xmlns:p14="http://schemas.microsoft.com/office/powerpoint/2010/main" val="2300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836712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260648"/>
            <a:ext cx="8316416" cy="52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Electroweakino Production</a:t>
            </a:r>
            <a:endParaRPr kumimoji="1" lang="zh-CN" altLang="en-US" sz="28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" y="1340768"/>
            <a:ext cx="5073832" cy="345638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6" name="Rectangle 55"/>
          <p:cNvSpPr/>
          <p:nvPr/>
        </p:nvSpPr>
        <p:spPr>
          <a:xfrm>
            <a:off x="3923928" y="1052736"/>
            <a:ext cx="1368152" cy="54006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sz="20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5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sp>
        <p:nvSpPr>
          <p:cNvPr id="77" name="Notched Right Arrow 76"/>
          <p:cNvSpPr/>
          <p:nvPr/>
        </p:nvSpPr>
        <p:spPr>
          <a:xfrm>
            <a:off x="5580112" y="4725144"/>
            <a:ext cx="360040" cy="360040"/>
          </a:xfrm>
          <a:prstGeom prst="notch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椭圆 7"/>
          <p:cNvSpPr/>
          <p:nvPr/>
        </p:nvSpPr>
        <p:spPr>
          <a:xfrm rot="18982320">
            <a:off x="2329298" y="1664005"/>
            <a:ext cx="952823" cy="2647065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pic>
        <p:nvPicPr>
          <p:cNvPr id="2" name="Picture 1" descr="g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00808"/>
            <a:ext cx="1512168" cy="1272511"/>
          </a:xfrm>
          <a:prstGeom prst="rect">
            <a:avLst/>
          </a:prstGeom>
        </p:spPr>
      </p:pic>
      <p:pic>
        <p:nvPicPr>
          <p:cNvPr id="3" name="Picture 2" descr="sqs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293096"/>
            <a:ext cx="1442086" cy="1196752"/>
          </a:xfrm>
          <a:prstGeom prst="rect">
            <a:avLst/>
          </a:prstGeom>
        </p:spPr>
      </p:pic>
      <p:pic>
        <p:nvPicPr>
          <p:cNvPr id="30" name="图片 16" descr="gogo-qqqqN1N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12776"/>
            <a:ext cx="1288480" cy="1026677"/>
          </a:xfrm>
          <a:prstGeom prst="rect">
            <a:avLst/>
          </a:prstGeom>
        </p:spPr>
      </p:pic>
      <p:pic>
        <p:nvPicPr>
          <p:cNvPr id="31" name="图片 15" descr="sqsq-qqN1N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33056"/>
            <a:ext cx="1310657" cy="1052736"/>
          </a:xfrm>
          <a:prstGeom prst="rect">
            <a:avLst/>
          </a:prstGeom>
        </p:spPr>
      </p:pic>
      <p:sp>
        <p:nvSpPr>
          <p:cNvPr id="32" name="Notched Right Arrow 31"/>
          <p:cNvSpPr/>
          <p:nvPr/>
        </p:nvSpPr>
        <p:spPr>
          <a:xfrm>
            <a:off x="5436096" y="2204864"/>
            <a:ext cx="360040" cy="360040"/>
          </a:xfrm>
          <a:prstGeom prst="notch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图片 4" descr="gogo-qqqqWWN1N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340768"/>
            <a:ext cx="1259632" cy="1032486"/>
          </a:xfrm>
          <a:prstGeom prst="rect">
            <a:avLst/>
          </a:prstGeom>
        </p:spPr>
      </p:pic>
      <p:pic>
        <p:nvPicPr>
          <p:cNvPr id="34" name="图片 25" descr="sqsq-qqWWN1N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933056"/>
            <a:ext cx="1259632" cy="1011752"/>
          </a:xfrm>
          <a:prstGeom prst="rect">
            <a:avLst/>
          </a:prstGeom>
        </p:spPr>
      </p:pic>
      <p:pic>
        <p:nvPicPr>
          <p:cNvPr id="35" name="图片 18" descr="fig_02b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2896"/>
            <a:ext cx="1265082" cy="1008112"/>
          </a:xfrm>
          <a:prstGeom prst="rect">
            <a:avLst/>
          </a:prstGeom>
        </p:spPr>
      </p:pic>
      <p:pic>
        <p:nvPicPr>
          <p:cNvPr id="36" name="图片 28" descr="gogo-qqqqWWZZN1N1-C1N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420888"/>
            <a:ext cx="1305145" cy="1080120"/>
          </a:xfrm>
          <a:prstGeom prst="rect">
            <a:avLst/>
          </a:prstGeom>
        </p:spPr>
      </p:pic>
      <p:pic>
        <p:nvPicPr>
          <p:cNvPr id="4" name="Picture 3" descr="sqsq-qqWZN1N1-h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085184"/>
            <a:ext cx="1387954" cy="1080120"/>
          </a:xfrm>
          <a:prstGeom prst="rect">
            <a:avLst/>
          </a:prstGeom>
        </p:spPr>
      </p:pic>
      <p:pic>
        <p:nvPicPr>
          <p:cNvPr id="5" name="Picture 4" descr="sqsq-qqWWZZN1N1-C1N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013176"/>
            <a:ext cx="1296144" cy="1062413"/>
          </a:xfrm>
          <a:prstGeom prst="rect">
            <a:avLst/>
          </a:prstGeom>
        </p:spPr>
      </p:pic>
      <p:sp>
        <p:nvSpPr>
          <p:cNvPr id="39" name="矩形 47"/>
          <p:cNvSpPr/>
          <p:nvPr/>
        </p:nvSpPr>
        <p:spPr>
          <a:xfrm>
            <a:off x="3923928" y="1268760"/>
            <a:ext cx="5040560" cy="2520280"/>
          </a:xfrm>
          <a:prstGeom prst="rect">
            <a:avLst/>
          </a:prstGeom>
          <a:solidFill>
            <a:schemeClr val="bg1">
              <a:lumMod val="50000"/>
              <a:alpha val="10000"/>
            </a:schemeClr>
          </a:solidFill>
          <a:ln w="28575" cmpd="sng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47"/>
          <p:cNvSpPr/>
          <p:nvPr/>
        </p:nvSpPr>
        <p:spPr>
          <a:xfrm>
            <a:off x="3923928" y="3861048"/>
            <a:ext cx="5040560" cy="2520280"/>
          </a:xfrm>
          <a:prstGeom prst="rect">
            <a:avLst/>
          </a:prstGeom>
          <a:solidFill>
            <a:srgbClr val="FF0000">
              <a:alpha val="10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107504" y="4869160"/>
            <a:ext cx="3600400" cy="130805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sz="2000" b="1" dirty="0">
                <a:solidFill>
                  <a:srgbClr val="000000"/>
                </a:solidFill>
                <a:latin typeface="Arial"/>
                <a:cs typeface="Arial"/>
              </a:rPr>
              <a:t>Generic signatures : </a:t>
            </a:r>
          </a:p>
          <a:p>
            <a:pPr defTabSz="457200">
              <a:spcAft>
                <a:spcPts val="6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dirty="0" smtClean="0">
                <a:solidFill>
                  <a:srgbClr val="FF0000"/>
                </a:solidFill>
                <a:latin typeface="Arial"/>
                <a:cs typeface="Arial"/>
              </a:rPr>
              <a:t>Multi </a:t>
            </a:r>
            <a:r>
              <a:rPr lang="en-US" altLang="zh-CN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lang="en-GB" altLang="zh-CN" dirty="0">
                <a:solidFill>
                  <a:srgbClr val="FF0000"/>
                </a:solidFill>
                <a:latin typeface="Arial"/>
                <a:cs typeface="Arial"/>
              </a:rPr>
              <a:t>jets </a:t>
            </a:r>
            <a:r>
              <a:rPr lang="en-GB" altLang="zh-CN" dirty="0">
                <a:latin typeface="Arial"/>
                <a:cs typeface="Arial"/>
              </a:rPr>
              <a:t>+ </a:t>
            </a:r>
            <a:r>
              <a:rPr lang="en-GB" altLang="zh-CN" dirty="0">
                <a:solidFill>
                  <a:srgbClr val="008000"/>
                </a:solidFill>
                <a:latin typeface="Arial"/>
                <a:cs typeface="Arial"/>
              </a:rPr>
              <a:t>n_lepton/</a:t>
            </a:r>
            <a:r>
              <a:rPr lang="en-GB" altLang="zh-CN" dirty="0" smtClean="0">
                <a:solidFill>
                  <a:srgbClr val="008000"/>
                </a:solidFill>
                <a:latin typeface="Arial"/>
                <a:cs typeface="Arial"/>
              </a:rPr>
              <a:t>n_photon (</a:t>
            </a:r>
            <a:r>
              <a:rPr lang="en-GB" altLang="zh-CN" dirty="0">
                <a:solidFill>
                  <a:srgbClr val="008000"/>
                </a:solidFill>
                <a:latin typeface="Arial"/>
                <a:cs typeface="Arial"/>
              </a:rPr>
              <a:t>n=0,1, ≥2) </a:t>
            </a:r>
            <a:r>
              <a:rPr lang="en-GB" altLang="zh-CN" dirty="0">
                <a:latin typeface="Arial"/>
                <a:cs typeface="Arial"/>
              </a:rPr>
              <a:t>+ </a:t>
            </a:r>
            <a:r>
              <a:rPr lang="en-GB" altLang="zh-CN" dirty="0">
                <a:solidFill>
                  <a:srgbClr val="9900FF"/>
                </a:solidFill>
                <a:latin typeface="Arial"/>
                <a:cs typeface="Arial"/>
              </a:rPr>
              <a:t>large E</a:t>
            </a:r>
            <a:r>
              <a:rPr lang="en-GB" altLang="zh-CN" baseline="-25000" dirty="0">
                <a:solidFill>
                  <a:srgbClr val="9900FF"/>
                </a:solidFill>
                <a:latin typeface="Arial"/>
                <a:cs typeface="Arial"/>
              </a:rPr>
              <a:t>T</a:t>
            </a:r>
            <a:r>
              <a:rPr lang="en-GB" altLang="zh-CN" baseline="30000" dirty="0">
                <a:solidFill>
                  <a:srgbClr val="9900FF"/>
                </a:solidFill>
                <a:latin typeface="Arial"/>
                <a:cs typeface="Arial"/>
              </a:rPr>
              <a:t>miss </a:t>
            </a:r>
            <a:r>
              <a:rPr lang="en-GB" altLang="zh-CN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GB" altLang="zh-CN" b="1" dirty="0">
                <a:solidFill>
                  <a:srgbClr val="0000FF"/>
                </a:solidFill>
                <a:latin typeface="Arial"/>
                <a:cs typeface="Arial"/>
              </a:rPr>
              <a:t>0L</a:t>
            </a:r>
            <a:r>
              <a:rPr lang="en-GB" altLang="zh-CN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r>
              <a:rPr lang="en-GB" altLang="zh-CN" b="1" dirty="0">
                <a:solidFill>
                  <a:srgbClr val="0000FF"/>
                </a:solidFill>
                <a:latin typeface="Arial"/>
                <a:cs typeface="Arial"/>
              </a:rPr>
              <a:t>1 L, &gt;=2L</a:t>
            </a:r>
            <a:r>
              <a:rPr lang="en-GB" altLang="zh-CN" dirty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GB" altLang="zh-CN" baseline="30000" dirty="0">
              <a:solidFill>
                <a:srgbClr val="99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62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692696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868063" y="30926"/>
            <a:ext cx="7736385" cy="6617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Strong Production: </a:t>
            </a:r>
            <a:r>
              <a:rPr kumimoji="1" lang="en-US" altLang="zh-CN" sz="2800" b="0" dirty="0">
                <a:latin typeface="Arial Black"/>
                <a:cs typeface="Arial Black"/>
              </a:rPr>
              <a:t>A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ll hadronic</a:t>
            </a:r>
            <a:endParaRPr kumimoji="1" lang="zh-CN" altLang="en-US" sz="2800" b="0" dirty="0">
              <a:latin typeface="Arial Black"/>
              <a:cs typeface="Arial Black"/>
            </a:endParaRPr>
          </a:p>
        </p:txBody>
      </p:sp>
      <p:sp>
        <p:nvSpPr>
          <p:cNvPr id="22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pPr algn="ctr"/>
            <a:fld id="{0C913308-F349-4B6D-A68A-DD1791B4A57B}" type="slidenum">
              <a:rPr lang="zh-CN" altLang="en-US" smtClean="0"/>
              <a:pPr algn="ctr"/>
              <a:t>33</a:t>
            </a:fld>
            <a:endParaRPr lang="zh-CN" altLang="en-US" dirty="0"/>
          </a:p>
        </p:txBody>
      </p:sp>
      <p:pic>
        <p:nvPicPr>
          <p:cNvPr id="15" name="图片 14" descr="fig_0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047234"/>
            <a:ext cx="1800200" cy="1445058"/>
          </a:xfrm>
          <a:prstGeom prst="rect">
            <a:avLst/>
          </a:prstGeom>
        </p:spPr>
      </p:pic>
      <p:pic>
        <p:nvPicPr>
          <p:cNvPr id="17" name="图片 16" descr="fig_01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47234"/>
            <a:ext cx="1944216" cy="1550118"/>
          </a:xfrm>
          <a:prstGeom prst="rect">
            <a:avLst/>
          </a:prstGeom>
        </p:spPr>
      </p:pic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169268" y="908720"/>
            <a:ext cx="4330724" cy="4062651"/>
          </a:xfrm>
          <a:prstGeom prst="rect">
            <a:avLst/>
          </a:prstGeom>
          <a:noFill/>
          <a:ln w="222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marL="342900" indent="-342900" algn="just" defTabSz="457200">
              <a:spcBef>
                <a:spcPts val="300"/>
              </a:spcBef>
              <a:spcAft>
                <a:spcPts val="600"/>
              </a:spcAft>
              <a:buFont typeface="Wingdings" charset="2"/>
              <a:buChar char="q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latin typeface="Times New Roman"/>
                <a:cs typeface="Times New Roman"/>
              </a:rPr>
              <a:t>ATLAS has two searches based on different scenarios: </a:t>
            </a:r>
            <a:r>
              <a:rPr lang="en-US" altLang="zh-CN" dirty="0" smtClean="0">
                <a:latin typeface="Times New Roman"/>
                <a:cs typeface="Times New Roman"/>
                <a:hlinkClick r:id="rId4"/>
              </a:rPr>
              <a:t>ATLAS-CONF-2017-022</a:t>
            </a:r>
            <a:r>
              <a:rPr lang="en-US" altLang="zh-CN" dirty="0" smtClean="0">
                <a:latin typeface="Times New Roman"/>
                <a:cs typeface="Times New Roman"/>
              </a:rPr>
              <a:t>(SS,GG), </a:t>
            </a:r>
            <a:r>
              <a:rPr lang="is-IS" altLang="zh-CN" u="sng" dirty="0" smtClean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arXiv:1711.01901</a:t>
            </a:r>
            <a:r>
              <a:rPr lang="is-IS" altLang="zh-CN" u="sng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(</a:t>
            </a:r>
            <a:r>
              <a:rPr lang="en-US" altLang="zh-CN" dirty="0" err="1" smtClean="0">
                <a:latin typeface="Times New Roman"/>
                <a:cs typeface="Times New Roman"/>
              </a:rPr>
              <a:t>Gtt</a:t>
            </a:r>
            <a:r>
              <a:rPr lang="en-US" altLang="zh-CN" dirty="0" smtClean="0">
                <a:latin typeface="Times New Roman"/>
                <a:cs typeface="Times New Roman"/>
              </a:rPr>
              <a:t>, Gbb), </a:t>
            </a:r>
            <a:r>
              <a:rPr lang="is-IS" altLang="zh-CN" u="sng" dirty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arXiv:1708.02794</a:t>
            </a:r>
            <a:r>
              <a:rPr lang="en-US" altLang="zh-CN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(GG, 7-11jets)</a:t>
            </a:r>
            <a:endParaRPr lang="en-US" altLang="zh-CN" b="1" dirty="0" smtClean="0">
              <a:latin typeface="Times New Roman"/>
              <a:cs typeface="Times New Roman"/>
            </a:endParaRPr>
          </a:p>
          <a:p>
            <a:pPr marL="342900" indent="-342900" algn="just" defTabSz="457200">
              <a:spcBef>
                <a:spcPts val="300"/>
              </a:spcBef>
              <a:spcAft>
                <a:spcPts val="600"/>
              </a:spcAft>
              <a:buFont typeface="Wingdings" charset="2"/>
              <a:buChar char="q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latin typeface="Times New Roman"/>
                <a:cs typeface="Times New Roman"/>
              </a:rPr>
              <a:t>Signal/BG </a:t>
            </a:r>
            <a:r>
              <a:rPr lang="en-US" altLang="zh-CN" sz="2000" b="1" dirty="0">
                <a:latin typeface="Times New Roman"/>
                <a:cs typeface="Times New Roman"/>
              </a:rPr>
              <a:t>discrimination based on: </a:t>
            </a:r>
            <a:endParaRPr lang="en-US" altLang="zh-CN" sz="2000" b="1" dirty="0" smtClean="0">
              <a:latin typeface="Times New Roman"/>
              <a:cs typeface="Times New Roman"/>
            </a:endParaRPr>
          </a:p>
          <a:p>
            <a:pPr marL="800100" lvl="1" indent="-342900" algn="just" defTabSz="457200">
              <a:spcBef>
                <a:spcPts val="300"/>
              </a:spcBef>
              <a:spcAft>
                <a:spcPts val="600"/>
              </a:spcAft>
              <a:buFont typeface="Courier New"/>
              <a:buChar char="o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Large/medium mass split: Meff</a:t>
            </a:r>
            <a:r>
              <a:rPr lang="en-US" altLang="zh-CN" b="1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altLang="zh-CN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MET,</a:t>
            </a:r>
            <a:r>
              <a:rPr lang="en-US" altLang="zh-CN" b="1" dirty="0">
                <a:latin typeface="Times New Roman"/>
                <a:cs typeface="Times New Roman"/>
              </a:rPr>
              <a:t> </a:t>
            </a:r>
            <a:endParaRPr lang="en-US" altLang="zh-CN" b="1" dirty="0" smtClean="0">
              <a:latin typeface="Times New Roman"/>
              <a:cs typeface="Times New Roman"/>
            </a:endParaRPr>
          </a:p>
          <a:p>
            <a:pPr marL="800100" lvl="1" indent="-342900" algn="just" defTabSz="457200">
              <a:spcBef>
                <a:spcPts val="300"/>
              </a:spcBef>
              <a:spcAft>
                <a:spcPts val="600"/>
              </a:spcAft>
              <a:buFont typeface="Courier New"/>
              <a:buChar char="o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Compressed region: R Jigsaw</a:t>
            </a:r>
          </a:p>
          <a:p>
            <a:pPr marL="342900" indent="-342900" algn="just" defTabSz="457200">
              <a:spcBef>
                <a:spcPts val="300"/>
              </a:spcBef>
              <a:spcAft>
                <a:spcPts val="600"/>
              </a:spcAft>
              <a:buFont typeface="Wingdings" charset="2"/>
              <a:buChar char="q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latin typeface="Times New Roman"/>
                <a:cs typeface="Times New Roman"/>
              </a:rPr>
              <a:t>Huge</a:t>
            </a:r>
            <a:r>
              <a:rPr lang="en-US" altLang="zh-CN" sz="2000" b="1" dirty="0">
                <a:latin typeface="Times New Roman"/>
                <a:cs typeface="Times New Roman"/>
              </a:rPr>
              <a:t> </a:t>
            </a:r>
            <a:r>
              <a:rPr lang="en-US" altLang="zh-CN" sz="2000" b="1" dirty="0" smtClean="0">
                <a:latin typeface="Times New Roman"/>
                <a:cs typeface="Times New Roman"/>
              </a:rPr>
              <a:t>#signal regions (SRs) defined targeting above different </a:t>
            </a:r>
            <a:r>
              <a:rPr lang="en-US" altLang="zh-CN" sz="2000" b="1" dirty="0">
                <a:latin typeface="Times New Roman"/>
                <a:cs typeface="Times New Roman"/>
              </a:rPr>
              <a:t>search scenarios </a:t>
            </a:r>
            <a:r>
              <a:rPr lang="en-US" altLang="zh-CN" sz="2000" b="1" dirty="0" smtClean="0">
                <a:latin typeface="Times New Roman"/>
                <a:cs typeface="Times New Roman"/>
              </a:rPr>
              <a:t>and phase space</a:t>
            </a:r>
          </a:p>
        </p:txBody>
      </p:sp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4644008" y="908720"/>
            <a:ext cx="4392488" cy="3939540"/>
          </a:xfrm>
          <a:prstGeom prst="rect">
            <a:avLst/>
          </a:prstGeom>
          <a:noFill/>
          <a:ln w="22225">
            <a:solidFill>
              <a:srgbClr val="A6A6A6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marL="342900" indent="-342900" algn="just" defTabSz="457200">
              <a:spcAft>
                <a:spcPts val="600"/>
              </a:spcAft>
              <a:buFont typeface="Wingdings" charset="2"/>
              <a:buChar char="q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latin typeface="Times New Roman"/>
                <a:cs typeface="Times New Roman"/>
              </a:rPr>
              <a:t>CMS has several searches based on</a:t>
            </a:r>
            <a:r>
              <a:rPr lang="en-US" altLang="zh-CN" sz="2000" b="1" dirty="0">
                <a:latin typeface="Times New Roman"/>
                <a:cs typeface="Times New Roman"/>
              </a:rPr>
              <a:t> </a:t>
            </a:r>
            <a:r>
              <a:rPr lang="en-US" altLang="zh-CN" sz="2000" b="1" dirty="0" smtClean="0">
                <a:latin typeface="Times New Roman"/>
                <a:cs typeface="Times New Roman"/>
              </a:rPr>
              <a:t>different kinematics:</a:t>
            </a:r>
            <a:endParaRPr lang="en-US" altLang="zh-CN" sz="2000" b="1" dirty="0">
              <a:latin typeface="Times New Roman"/>
              <a:cs typeface="Times New Roman"/>
            </a:endParaRPr>
          </a:p>
          <a:p>
            <a:pPr marL="342900" indent="-342900" algn="just" defTabSz="457200">
              <a:spcAft>
                <a:spcPts val="600"/>
              </a:spcAft>
              <a:buFont typeface="Courier New"/>
              <a:buChar char="o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H</a:t>
            </a:r>
            <a:r>
              <a:rPr lang="en-US" altLang="zh-CN" sz="2000" b="1" baseline="-25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T</a:t>
            </a:r>
            <a:r>
              <a:rPr lang="en-US" altLang="zh-CN" sz="2000" b="1" baseline="30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miss</a:t>
            </a:r>
            <a:r>
              <a:rPr lang="en-US" altLang="zh-CN" sz="2000" b="1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(</a:t>
            </a:r>
            <a:r>
              <a:rPr lang="sk-SK" altLang="zh-CN" dirty="0">
                <a:latin typeface="Times New Roman" charset="0"/>
                <a:ea typeface="Times New Roman" charset="0"/>
                <a:cs typeface="Times New Roman" charset="0"/>
                <a:hlinkClick r:id="rId7"/>
              </a:rPr>
              <a:t>PhysRevD.96.032003</a:t>
            </a:r>
            <a:r>
              <a:rPr lang="en-US" altLang="zh-CN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): </a:t>
            </a:r>
            <a:endParaRPr lang="en-US" altLang="zh-CN" sz="2000" b="1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800100" lvl="1" indent="-342900" algn="just" defTabSz="457200">
              <a:spcAft>
                <a:spcPts val="600"/>
              </a:spcAft>
              <a:buFont typeface="Wingdings" charset="2"/>
              <a:buChar char="ü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binned in jet and b-jet multiplicity. </a:t>
            </a:r>
          </a:p>
          <a:p>
            <a:pPr marL="800100" lvl="1" indent="-342900" algn="just" defTabSz="457200">
              <a:spcAft>
                <a:spcPts val="600"/>
              </a:spcAft>
              <a:buFont typeface="Wingdings" charset="2"/>
              <a:buChar char="ü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In each bin, bin further in H</a:t>
            </a:r>
            <a:r>
              <a:rPr lang="en-US" altLang="zh-CN" sz="2000" baseline="-25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</a:t>
            </a:r>
            <a:r>
              <a:rPr lang="en-US" altLang="zh-CN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and H</a:t>
            </a:r>
            <a:r>
              <a:rPr lang="en-US" altLang="zh-CN" sz="2000" baseline="-25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</a:t>
            </a:r>
            <a:r>
              <a:rPr lang="en-US" altLang="zh-CN" sz="20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miss</a:t>
            </a:r>
          </a:p>
          <a:p>
            <a:pPr marL="342900" indent="-342900" algn="just" defTabSz="457200">
              <a:spcAft>
                <a:spcPts val="600"/>
              </a:spcAft>
              <a:buFont typeface="Courier New"/>
              <a:buChar char="o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mT</a:t>
            </a:r>
            <a:r>
              <a:rPr lang="en-US" altLang="zh-CN" sz="2000" b="1" baseline="-25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2</a:t>
            </a:r>
            <a:r>
              <a:rPr lang="en-US" altLang="zh-CN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 search </a:t>
            </a:r>
            <a:r>
              <a:rPr lang="en-US" altLang="zh-CN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(</a:t>
            </a:r>
            <a:r>
              <a:rPr lang="is-IS" altLang="zh-CN" sz="1600" u="sng" dirty="0">
                <a:latin typeface="Times New Roman" charset="0"/>
                <a:ea typeface="Times New Roman" charset="0"/>
                <a:cs typeface="Times New Roman" charset="0"/>
                <a:hlinkClick r:id="rId8"/>
              </a:rPr>
              <a:t>Eur. Phys. J C 77 (2017) 710</a:t>
            </a:r>
            <a:r>
              <a:rPr lang="en-US" altLang="zh-CN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)</a:t>
            </a:r>
            <a:r>
              <a:rPr lang="en-US" altLang="zh-CN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: </a:t>
            </a:r>
            <a:endParaRPr lang="en-US" altLang="zh-CN" sz="2000" b="1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800100" lvl="1" indent="-342900" algn="just" defTabSz="457200">
              <a:spcAft>
                <a:spcPts val="600"/>
              </a:spcAft>
              <a:buFont typeface="Wingdings" charset="2"/>
              <a:buChar char="ü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binned in H</a:t>
            </a:r>
            <a:r>
              <a:rPr lang="en-US" altLang="zh-CN" sz="2000" baseline="-25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</a:t>
            </a:r>
            <a:r>
              <a:rPr lang="en-US" altLang="zh-CN" sz="2000" dirty="0">
                <a:solidFill>
                  <a:srgbClr val="000090"/>
                </a:solidFill>
                <a:latin typeface="Times New Roman"/>
                <a:cs typeface="Times New Roman"/>
              </a:rPr>
              <a:t>, jet and b-jet multiplicity. </a:t>
            </a:r>
            <a:endParaRPr lang="en-US" altLang="zh-CN" sz="20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800100" lvl="1" indent="-342900" algn="just" defTabSz="457200">
              <a:spcAft>
                <a:spcPts val="600"/>
              </a:spcAft>
              <a:buFont typeface="Wingdings" charset="2"/>
              <a:buChar char="ü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In each bin, look at tails of mT2</a:t>
            </a:r>
          </a:p>
        </p:txBody>
      </p:sp>
      <p:pic>
        <p:nvPicPr>
          <p:cNvPr id="9" name="图片 4" descr="fig_01d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047234"/>
            <a:ext cx="1872208" cy="14928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5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4"/>
          <p:cNvSpPr txBox="1">
            <a:spLocks/>
          </p:cNvSpPr>
          <p:nvPr/>
        </p:nvSpPr>
        <p:spPr>
          <a:xfrm>
            <a:off x="827585" y="116632"/>
            <a:ext cx="6696744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>
                <a:latin typeface="Arial Black"/>
                <a:cs typeface="Arial Black"/>
              </a:rPr>
              <a:t>A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ll </a:t>
            </a:r>
            <a:r>
              <a:rPr kumimoji="1" lang="en-US" altLang="zh-CN" sz="2800" b="0" dirty="0">
                <a:latin typeface="Arial Black"/>
                <a:cs typeface="Arial Black"/>
              </a:rPr>
              <a:t>h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adronic: ATLAS | CMS results</a:t>
            </a:r>
            <a:endParaRPr kumimoji="1" lang="zh-CN" altLang="en-US" sz="2800" b="0" dirty="0">
              <a:latin typeface="Arial Black"/>
              <a:cs typeface="Arial Black"/>
            </a:endParaRPr>
          </a:p>
        </p:txBody>
      </p:sp>
      <p:pic>
        <p:nvPicPr>
          <p:cNvPr id="14" name="图片 15" descr="屏幕快照 2013-08-30 下午12.48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378" y="24692"/>
            <a:ext cx="722622" cy="7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fig_12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27326"/>
            <a:ext cx="4253550" cy="2745690"/>
          </a:xfrm>
          <a:prstGeom prst="rect">
            <a:avLst/>
          </a:prstGeom>
        </p:spPr>
      </p:pic>
      <p:pic>
        <p:nvPicPr>
          <p:cNvPr id="6" name="图片 5" descr="CMS-PAS-SUS-16-036_Figure_004-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36712"/>
            <a:ext cx="4932040" cy="2574804"/>
          </a:xfrm>
          <a:prstGeom prst="rect">
            <a:avLst/>
          </a:prstGeom>
        </p:spPr>
      </p:pic>
      <p:pic>
        <p:nvPicPr>
          <p:cNvPr id="26" name="Picture 41" descr="atlas_log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40787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5" y="3707646"/>
            <a:ext cx="4288719" cy="2972225"/>
          </a:xfrm>
          <a:prstGeom prst="rect">
            <a:avLst/>
          </a:prstGeom>
        </p:spPr>
      </p:pic>
      <p:sp>
        <p:nvSpPr>
          <p:cNvPr id="15" name="Rectangle 17"/>
          <p:cNvSpPr/>
          <p:nvPr/>
        </p:nvSpPr>
        <p:spPr>
          <a:xfrm>
            <a:off x="840787" y="5852729"/>
            <a:ext cx="2088232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Times New Roman" charset="0"/>
                <a:ea typeface="Times New Roman" charset="0"/>
                <a:cs typeface="Times New Roman" charset="0"/>
              </a:rPr>
              <a:t>ATLAS-CONF-2017-022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06" y="3645024"/>
            <a:ext cx="3705308" cy="3096343"/>
          </a:xfrm>
          <a:prstGeom prst="rect">
            <a:avLst/>
          </a:prstGeom>
        </p:spPr>
      </p:pic>
      <p:sp>
        <p:nvSpPr>
          <p:cNvPr id="21" name="Rectangle 14"/>
          <p:cNvSpPr/>
          <p:nvPr/>
        </p:nvSpPr>
        <p:spPr>
          <a:xfrm>
            <a:off x="5198193" y="5904093"/>
            <a:ext cx="2327557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u="sng" dirty="0">
                <a:latin typeface="Times New Roman" charset="0"/>
                <a:ea typeface="Times New Roman" charset="0"/>
                <a:cs typeface="Times New Roman" charset="0"/>
                <a:hlinkClick r:id="rId8"/>
              </a:rPr>
              <a:t>Eur. Phys. J C 77 (2017) 710</a:t>
            </a:r>
            <a:endParaRPr lang="en-US" sz="1400" b="1" u="sng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2" name="图片 21" descr="fig_01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10" y="4663703"/>
            <a:ext cx="1480045" cy="118806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3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4"/>
          <p:cNvSpPr txBox="1">
            <a:spLocks/>
          </p:cNvSpPr>
          <p:nvPr/>
        </p:nvSpPr>
        <p:spPr>
          <a:xfrm>
            <a:off x="827585" y="116632"/>
            <a:ext cx="6696744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>
                <a:latin typeface="Arial Black"/>
                <a:cs typeface="Arial Black"/>
              </a:rPr>
              <a:t>A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ll </a:t>
            </a:r>
            <a:r>
              <a:rPr kumimoji="1" lang="en-US" altLang="zh-CN" sz="2800" b="0" dirty="0">
                <a:latin typeface="Arial Black"/>
                <a:cs typeface="Arial Black"/>
              </a:rPr>
              <a:t>h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adronic: ATLAS | CMS results</a:t>
            </a:r>
            <a:endParaRPr kumimoji="1" lang="zh-CN" altLang="en-US" sz="2800" b="0" dirty="0">
              <a:latin typeface="Arial Black"/>
              <a:cs typeface="Arial Black"/>
            </a:endParaRPr>
          </a:p>
        </p:txBody>
      </p:sp>
      <p:pic>
        <p:nvPicPr>
          <p:cNvPr id="14" name="图片 15" descr="屏幕快照 2013-08-30 下午12.48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378" y="24692"/>
            <a:ext cx="722622" cy="7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fig_13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573016"/>
            <a:ext cx="4392488" cy="3183507"/>
          </a:xfrm>
          <a:prstGeom prst="rect">
            <a:avLst/>
          </a:prstGeom>
        </p:spPr>
      </p:pic>
      <p:sp>
        <p:nvSpPr>
          <p:cNvPr id="20" name="Rectangle 17"/>
          <p:cNvSpPr/>
          <p:nvPr/>
        </p:nvSpPr>
        <p:spPr>
          <a:xfrm>
            <a:off x="847075" y="5907769"/>
            <a:ext cx="2088232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Times New Roman" charset="0"/>
                <a:ea typeface="Times New Roman" charset="0"/>
                <a:cs typeface="Times New Roman" charset="0"/>
              </a:rPr>
              <a:t>ATLAS-CONF-2017-022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图片 5" descr="CMS-PAS-SUS-16-036_Figure_004-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36712"/>
            <a:ext cx="4932040" cy="2574804"/>
          </a:xfrm>
          <a:prstGeom prst="rect">
            <a:avLst/>
          </a:prstGeom>
        </p:spPr>
      </p:pic>
      <p:pic>
        <p:nvPicPr>
          <p:cNvPr id="3" name="Picture 2" descr="CMS-SUS-16-036_Figure_006-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4011173" cy="3096344"/>
          </a:xfrm>
          <a:prstGeom prst="rect">
            <a:avLst/>
          </a:prstGeom>
        </p:spPr>
      </p:pic>
      <p:sp>
        <p:nvSpPr>
          <p:cNvPr id="16" name="Rectangle 14"/>
          <p:cNvSpPr/>
          <p:nvPr/>
        </p:nvSpPr>
        <p:spPr>
          <a:xfrm>
            <a:off x="5556811" y="4437113"/>
            <a:ext cx="2327557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u="sng" dirty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Eur. Phys. J C 77 (2017) 710</a:t>
            </a:r>
            <a:endParaRPr lang="en-US" sz="1400" b="1" u="sng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图片 21" descr="fig_01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463" y="4755641"/>
            <a:ext cx="1445042" cy="1152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35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4196"/>
            <a:ext cx="4032448" cy="2699368"/>
          </a:xfrm>
          <a:prstGeom prst="rect">
            <a:avLst/>
          </a:prstGeom>
        </p:spPr>
      </p:pic>
      <p:pic>
        <p:nvPicPr>
          <p:cNvPr id="15" name="Picture 41" descr="atlas_logo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40787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8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4"/>
          <p:cNvSpPr txBox="1">
            <a:spLocks/>
          </p:cNvSpPr>
          <p:nvPr/>
        </p:nvSpPr>
        <p:spPr>
          <a:xfrm>
            <a:off x="827585" y="116632"/>
            <a:ext cx="6696744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>
                <a:latin typeface="Arial Black"/>
                <a:cs typeface="Arial Black"/>
              </a:rPr>
              <a:t>A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ll </a:t>
            </a:r>
            <a:r>
              <a:rPr kumimoji="1" lang="en-US" altLang="zh-CN" sz="2800" b="0" dirty="0">
                <a:latin typeface="Arial Black"/>
                <a:cs typeface="Arial Black"/>
              </a:rPr>
              <a:t>h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adronic: ATLAS | CMS results</a:t>
            </a:r>
            <a:endParaRPr kumimoji="1" lang="zh-CN" altLang="en-US" sz="2800" b="0" dirty="0">
              <a:latin typeface="Arial Black"/>
              <a:cs typeface="Arial Black"/>
            </a:endParaRPr>
          </a:p>
        </p:txBody>
      </p:sp>
      <p:pic>
        <p:nvPicPr>
          <p:cNvPr id="26" name="Picture 41" descr="atlas_log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40787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fig_08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4752528" cy="2742490"/>
          </a:xfrm>
          <a:prstGeom prst="rect">
            <a:avLst/>
          </a:prstGeom>
        </p:spPr>
      </p:pic>
      <p:pic>
        <p:nvPicPr>
          <p:cNvPr id="4" name="Picture 3" descr="Figure_00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2780" y="28141"/>
            <a:ext cx="3067746" cy="4252841"/>
          </a:xfrm>
          <a:prstGeom prst="rect">
            <a:avLst/>
          </a:prstGeom>
        </p:spPr>
      </p:pic>
      <p:pic>
        <p:nvPicPr>
          <p:cNvPr id="18" name="图片 15" descr="屏幕快照 2013-08-30 下午12.48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378" y="24692"/>
            <a:ext cx="722622" cy="7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MS-SUS-16-033_Figure_012-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17032"/>
            <a:ext cx="3888432" cy="2996952"/>
          </a:xfrm>
          <a:prstGeom prst="rect">
            <a:avLst/>
          </a:prstGeom>
        </p:spPr>
      </p:pic>
      <p:sp>
        <p:nvSpPr>
          <p:cNvPr id="27" name="Rectangle 14"/>
          <p:cNvSpPr/>
          <p:nvPr/>
        </p:nvSpPr>
        <p:spPr>
          <a:xfrm>
            <a:off x="5580113" y="4509120"/>
            <a:ext cx="2448272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dirty="0" smtClean="0">
                <a:latin typeface="Times New Roman" charset="0"/>
                <a:ea typeface="Times New Roman" charset="0"/>
                <a:cs typeface="Times New Roman" charset="0"/>
                <a:hlinkClick r:id="rId7"/>
              </a:rPr>
              <a:t>Phys</a:t>
            </a:r>
            <a:r>
              <a:rPr lang="is-IS" altLang="zh-CN" sz="1400" dirty="0">
                <a:latin typeface="Times New Roman" charset="0"/>
                <a:ea typeface="Times New Roman" charset="0"/>
                <a:cs typeface="Times New Roman" charset="0"/>
                <a:hlinkClick r:id="rId7"/>
              </a:rPr>
              <a:t>. Rev. D 96 (2017) 032003</a:t>
            </a:r>
            <a:endParaRPr lang="en-US" altLang="zh-CN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7" y="3778122"/>
            <a:ext cx="3957583" cy="2819230"/>
          </a:xfrm>
          <a:prstGeom prst="rect">
            <a:avLst/>
          </a:prstGeom>
        </p:spPr>
      </p:pic>
      <p:sp>
        <p:nvSpPr>
          <p:cNvPr id="14" name="Rectangle 17"/>
          <p:cNvSpPr/>
          <p:nvPr/>
        </p:nvSpPr>
        <p:spPr>
          <a:xfrm>
            <a:off x="971600" y="4365104"/>
            <a:ext cx="1542593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b="1" u="sng">
                <a:latin typeface="Times New Roman" charset="0"/>
                <a:ea typeface="Times New Roman" charset="0"/>
                <a:cs typeface="Times New Roman" charset="0"/>
                <a:hlinkClick r:id="rId9"/>
              </a:rPr>
              <a:t>arXiv:1711.01901</a:t>
            </a:r>
            <a:endParaRPr lang="en-US" sz="1400" dirty="0"/>
          </a:p>
        </p:txBody>
      </p:sp>
      <p:pic>
        <p:nvPicPr>
          <p:cNvPr id="16" name="图片 4" descr="fig_01d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725144"/>
            <a:ext cx="1444904" cy="115212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9795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764704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标题 4"/>
          <p:cNvSpPr txBox="1">
            <a:spLocks/>
          </p:cNvSpPr>
          <p:nvPr/>
        </p:nvSpPr>
        <p:spPr>
          <a:xfrm>
            <a:off x="611560" y="30926"/>
            <a:ext cx="7880401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Strong Production: 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leptonic signatures</a:t>
            </a:r>
            <a:endParaRPr kumimoji="1" lang="zh-CN" altLang="en-US" sz="2800" b="0" dirty="0">
              <a:latin typeface="Arial Black"/>
              <a:cs typeface="Arial Blac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908720"/>
            <a:ext cx="8712968" cy="1215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100" b="1" dirty="0">
                <a:solidFill>
                  <a:srgbClr val="000000"/>
                </a:solidFill>
                <a:latin typeface="Arial"/>
                <a:ea typeface="华文中宋" charset="0"/>
                <a:cs typeface="Arial"/>
              </a:rPr>
              <a:t>We can 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</a:rPr>
              <a:t>use </a:t>
            </a:r>
            <a:r>
              <a:rPr lang="en-US" altLang="zh-CN" sz="2100" b="1" dirty="0">
                <a:solidFill>
                  <a:srgbClr val="FF0000"/>
                </a:solidFill>
                <a:latin typeface="Arial"/>
                <a:ea typeface="华文中宋" charset="0"/>
                <a:cs typeface="Arial"/>
              </a:rPr>
              <a:t>lepton(s)</a:t>
            </a:r>
            <a:r>
              <a:rPr lang="en-US" altLang="zh-CN" sz="2100" b="1" dirty="0">
                <a:solidFill>
                  <a:srgbClr val="000000"/>
                </a:solidFill>
                <a:latin typeface="Arial"/>
                <a:ea typeface="华文中宋" charset="0"/>
                <a:cs typeface="Arial"/>
              </a:rPr>
              <a:t> to probe for strong production signals </a:t>
            </a:r>
            <a:endParaRPr lang="en-US" altLang="zh-CN" sz="2100" b="1" dirty="0" smtClean="0">
              <a:solidFill>
                <a:srgbClr val="000000"/>
              </a:solidFill>
              <a:latin typeface="Arial"/>
              <a:ea typeface="华文中宋" charset="0"/>
              <a:cs typeface="Arial"/>
            </a:endParaRPr>
          </a:p>
          <a:p>
            <a:pPr marL="800100" lvl="1" indent="-342900" algn="just" defTabSz="457200">
              <a:spcAft>
                <a:spcPts val="600"/>
              </a:spcAft>
              <a:buFont typeface="Wingdings" charset="0"/>
              <a:buChar char="à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suppressed </a:t>
            </a:r>
            <a:r>
              <a:rPr lang="en-US" altLang="zh-CN" sz="2000" b="1" dirty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hadronic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backgrounds</a:t>
            </a:r>
          </a:p>
          <a:p>
            <a:pPr marL="800100" lvl="1" indent="-342900" algn="just" defTabSz="457200">
              <a:spcAft>
                <a:spcPts val="600"/>
              </a:spcAft>
              <a:buFont typeface="Wingdings" charset="0"/>
              <a:buChar char="à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single lepton, OS, SS di-leptons, multi-leptons (+ jets+ MET)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63688" y="2443391"/>
            <a:ext cx="1440160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Arial"/>
                <a:cs typeface="Arial"/>
              </a:rPr>
              <a:t>Single </a:t>
            </a:r>
            <a:r>
              <a:rPr lang="en-US" altLang="zh-CN" b="1" dirty="0" err="1" smtClean="0">
                <a:solidFill>
                  <a:srgbClr val="000000"/>
                </a:solidFill>
                <a:latin typeface="Arial"/>
                <a:cs typeface="Arial"/>
              </a:rPr>
              <a:t>Lept</a:t>
            </a:r>
            <a:r>
              <a:rPr lang="en-US" altLang="zh-CN" b="1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063483" y="6237312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2" y="3501008"/>
            <a:ext cx="4077302" cy="3155733"/>
          </a:xfrm>
          <a:prstGeom prst="rect">
            <a:avLst/>
          </a:prstGeom>
        </p:spPr>
      </p:pic>
      <p:sp>
        <p:nvSpPr>
          <p:cNvPr id="15" name="Rectangle 27"/>
          <p:cNvSpPr/>
          <p:nvPr/>
        </p:nvSpPr>
        <p:spPr>
          <a:xfrm>
            <a:off x="899592" y="5902049"/>
            <a:ext cx="1584176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arXiv:1708.08232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59" y="3391424"/>
            <a:ext cx="3940201" cy="3298118"/>
          </a:xfrm>
          <a:prstGeom prst="rect">
            <a:avLst/>
          </a:prstGeom>
        </p:spPr>
      </p:pic>
      <p:sp>
        <p:nvSpPr>
          <p:cNvPr id="17" name="Rectangle 14"/>
          <p:cNvSpPr/>
          <p:nvPr/>
        </p:nvSpPr>
        <p:spPr>
          <a:xfrm>
            <a:off x="5220072" y="5748160"/>
            <a:ext cx="1584176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pt-BR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arXiv:1709.09814</a:t>
            </a:r>
            <a:endParaRPr lang="en-US" sz="14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3" name="图片 8" descr="fig_01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63" y="2181755"/>
            <a:ext cx="1728192" cy="115212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402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764704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标题 4"/>
          <p:cNvSpPr txBox="1">
            <a:spLocks/>
          </p:cNvSpPr>
          <p:nvPr/>
        </p:nvSpPr>
        <p:spPr>
          <a:xfrm>
            <a:off x="611560" y="30926"/>
            <a:ext cx="7880401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Strong Production: 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leptonic signatures</a:t>
            </a:r>
            <a:endParaRPr kumimoji="1" lang="zh-CN" altLang="en-US" sz="2800" b="0" dirty="0">
              <a:latin typeface="Arial Black"/>
              <a:cs typeface="Arial Blac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908720"/>
            <a:ext cx="8712968" cy="1215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100" b="1" dirty="0">
                <a:solidFill>
                  <a:srgbClr val="000000"/>
                </a:solidFill>
                <a:latin typeface="Arial"/>
                <a:ea typeface="华文中宋" charset="0"/>
                <a:cs typeface="Arial"/>
              </a:rPr>
              <a:t>We can 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</a:rPr>
              <a:t>use </a:t>
            </a:r>
            <a:r>
              <a:rPr lang="en-US" altLang="zh-CN" sz="2100" b="1" dirty="0">
                <a:solidFill>
                  <a:srgbClr val="FF0000"/>
                </a:solidFill>
                <a:latin typeface="Arial"/>
                <a:ea typeface="华文中宋" charset="0"/>
                <a:cs typeface="Arial"/>
              </a:rPr>
              <a:t>lepton(s)</a:t>
            </a:r>
            <a:r>
              <a:rPr lang="en-US" altLang="zh-CN" sz="2100" b="1" dirty="0">
                <a:solidFill>
                  <a:srgbClr val="000000"/>
                </a:solidFill>
                <a:latin typeface="Arial"/>
                <a:ea typeface="华文中宋" charset="0"/>
                <a:cs typeface="Arial"/>
              </a:rPr>
              <a:t> to probe for strong production signals </a:t>
            </a:r>
            <a:endParaRPr lang="en-US" altLang="zh-CN" sz="2100" b="1" dirty="0" smtClean="0">
              <a:solidFill>
                <a:srgbClr val="000000"/>
              </a:solidFill>
              <a:latin typeface="Arial"/>
              <a:ea typeface="华文中宋" charset="0"/>
              <a:cs typeface="Arial"/>
            </a:endParaRPr>
          </a:p>
          <a:p>
            <a:pPr marL="800100" lvl="1" indent="-342900" algn="just" defTabSz="457200">
              <a:spcAft>
                <a:spcPts val="600"/>
              </a:spcAft>
              <a:buFont typeface="Wingdings" charset="0"/>
              <a:buChar char="à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suppressed </a:t>
            </a:r>
            <a:r>
              <a:rPr lang="en-US" altLang="zh-CN" sz="2000" b="1" dirty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hadronic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backgrounds</a:t>
            </a:r>
          </a:p>
          <a:p>
            <a:pPr marL="800100" lvl="1" indent="-342900" algn="just" defTabSz="457200">
              <a:spcAft>
                <a:spcPts val="600"/>
              </a:spcAft>
              <a:buFont typeface="Wingdings" charset="0"/>
              <a:buChar char="à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single lepton, OS, SS di-leptons, multi-leptons (+ jets+ MET)</a:t>
            </a:r>
          </a:p>
        </p:txBody>
      </p:sp>
      <p:sp>
        <p:nvSpPr>
          <p:cNvPr id="14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063483" y="6237312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sp>
        <p:nvSpPr>
          <p:cNvPr id="24" name="Rectangle 23"/>
          <p:cNvSpPr/>
          <p:nvPr/>
        </p:nvSpPr>
        <p:spPr>
          <a:xfrm>
            <a:off x="3419872" y="2636912"/>
            <a:ext cx="1440160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Arial"/>
                <a:cs typeface="Arial"/>
              </a:rPr>
              <a:t>SS Di-lept</a:t>
            </a:r>
            <a:r>
              <a:rPr lang="en-US" altLang="zh-CN" b="1" dirty="0" smtClean="0">
                <a:latin typeface="Arial"/>
                <a:cs typeface="Arial"/>
              </a:rPr>
              <a:t>.</a:t>
            </a:r>
            <a:endParaRPr lang="en-US" dirty="0"/>
          </a:p>
        </p:txBody>
      </p:sp>
      <p:pic>
        <p:nvPicPr>
          <p:cNvPr id="5" name="Picture 4" descr="fig_04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3693228" cy="3501008"/>
          </a:xfrm>
          <a:prstGeom prst="rect">
            <a:avLst/>
          </a:prstGeom>
        </p:spPr>
      </p:pic>
      <p:pic>
        <p:nvPicPr>
          <p:cNvPr id="20" name="图片 4" descr="fig_01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1800200" cy="11521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1079105" y="4509120"/>
            <a:ext cx="2701958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tr-TR" altLang="zh-CN" sz="1600" b="1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Eur. Phys. J. C 76 (2016) 259</a:t>
            </a:r>
            <a:endParaRPr lang="en-US" sz="16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CMS-SUS-16-035_Figure_005-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43" y="3356992"/>
            <a:ext cx="3832581" cy="344933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716016" y="5970766"/>
            <a:ext cx="1911101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is-IS" altLang="zh-CN" sz="1600" b="1" u="sng" dirty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EPJC 77 (2017) 578</a:t>
            </a:r>
            <a:endParaRPr lang="en-US" sz="16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8" name="图片 4" descr="fig_01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04864"/>
            <a:ext cx="1853909" cy="115212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5000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395536" y="764704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标题 4"/>
          <p:cNvSpPr txBox="1">
            <a:spLocks/>
          </p:cNvSpPr>
          <p:nvPr/>
        </p:nvSpPr>
        <p:spPr>
          <a:xfrm>
            <a:off x="611560" y="30926"/>
            <a:ext cx="7880401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Strong Production: 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photonic 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signatures</a:t>
            </a:r>
            <a:endParaRPr kumimoji="1" lang="zh-CN" altLang="en-US" sz="2800" b="0" dirty="0">
              <a:latin typeface="Arial Black"/>
              <a:cs typeface="Arial Blac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908720"/>
            <a:ext cx="8712968" cy="1215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100" b="1" dirty="0">
                <a:solidFill>
                  <a:srgbClr val="000000"/>
                </a:solidFill>
                <a:latin typeface="Arial"/>
                <a:ea typeface="华文中宋" charset="0"/>
                <a:cs typeface="Arial"/>
              </a:rPr>
              <a:t>We can 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</a:rPr>
              <a:t>use </a:t>
            </a:r>
            <a:r>
              <a:rPr lang="en-US" altLang="zh-CN" sz="2100" b="1" dirty="0" smtClean="0">
                <a:solidFill>
                  <a:srgbClr val="FF0000"/>
                </a:solidFill>
                <a:latin typeface="Arial"/>
                <a:ea typeface="华文中宋" charset="0"/>
                <a:cs typeface="Arial"/>
              </a:rPr>
              <a:t>pho</a:t>
            </a:r>
            <a:r>
              <a:rPr lang="en-US" altLang="zh-CN" sz="2100" b="1" dirty="0" smtClean="0">
                <a:solidFill>
                  <a:srgbClr val="FF0000"/>
                </a:solidFill>
                <a:latin typeface="Arial"/>
                <a:ea typeface="华文中宋" charset="0"/>
                <a:cs typeface="Arial"/>
              </a:rPr>
              <a:t>ton(s</a:t>
            </a:r>
            <a:r>
              <a:rPr lang="en-US" altLang="zh-CN" sz="2100" b="1" dirty="0">
                <a:solidFill>
                  <a:srgbClr val="FF0000"/>
                </a:solidFill>
                <a:latin typeface="Arial"/>
                <a:ea typeface="华文中宋" charset="0"/>
                <a:cs typeface="Arial"/>
              </a:rPr>
              <a:t>)</a:t>
            </a:r>
            <a:r>
              <a:rPr lang="en-US" altLang="zh-CN" sz="2100" b="1" dirty="0">
                <a:solidFill>
                  <a:srgbClr val="000000"/>
                </a:solidFill>
                <a:latin typeface="Arial"/>
                <a:ea typeface="华文中宋" charset="0"/>
                <a:cs typeface="Arial"/>
              </a:rPr>
              <a:t> to probe for strong production signals </a:t>
            </a:r>
            <a:endParaRPr lang="en-US" altLang="zh-CN" sz="2100" b="1" dirty="0" smtClean="0">
              <a:solidFill>
                <a:srgbClr val="000000"/>
              </a:solidFill>
              <a:latin typeface="Arial"/>
              <a:ea typeface="华文中宋" charset="0"/>
              <a:cs typeface="Arial"/>
            </a:endParaRPr>
          </a:p>
          <a:p>
            <a:pPr marL="800100" lvl="1" indent="-342900" algn="just" defTabSz="457200">
              <a:spcAft>
                <a:spcPts val="600"/>
              </a:spcAft>
              <a:buFont typeface="Wingdings" charset="0"/>
              <a:buChar char="à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suppressed </a:t>
            </a:r>
            <a:r>
              <a:rPr lang="en-US" altLang="zh-CN" sz="2000" b="1" dirty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hadronic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backgrounds</a:t>
            </a:r>
          </a:p>
          <a:p>
            <a:pPr marL="800100" lvl="1" indent="-342900" algn="just" defTabSz="457200">
              <a:spcAft>
                <a:spcPts val="600"/>
              </a:spcAft>
              <a:buFont typeface="Wingdings" charset="0"/>
              <a:buChar char="à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N-pho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tons +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jets+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华文中宋" charset="0"/>
                <a:cs typeface="Arial"/>
                <a:sym typeface="Wingdings"/>
              </a:rPr>
              <a:t>MET (N &gt;= 1)</a:t>
            </a:r>
            <a:endParaRPr lang="en-US" altLang="zh-CN" sz="2000" b="1" dirty="0" smtClean="0">
              <a:solidFill>
                <a:srgbClr val="000000"/>
              </a:solidFill>
              <a:latin typeface="Arial"/>
              <a:ea typeface="华文中宋" charset="0"/>
              <a:cs typeface="Arial"/>
              <a:sym typeface="Wingdings"/>
            </a:endParaRPr>
          </a:p>
        </p:txBody>
      </p:sp>
      <p:sp>
        <p:nvSpPr>
          <p:cNvPr id="14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063483" y="6237312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39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41" y="3270692"/>
            <a:ext cx="3832599" cy="3443291"/>
          </a:xfrm>
          <a:prstGeom prst="rect">
            <a:avLst/>
          </a:prstGeom>
        </p:spPr>
      </p:pic>
      <p:sp>
        <p:nvSpPr>
          <p:cNvPr id="15" name="Rectangle 23"/>
          <p:cNvSpPr/>
          <p:nvPr/>
        </p:nvSpPr>
        <p:spPr>
          <a:xfrm>
            <a:off x="5220072" y="2422895"/>
            <a:ext cx="1091088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Arial"/>
                <a:cs typeface="Arial"/>
              </a:rPr>
              <a:t>photons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9" y="3267673"/>
            <a:ext cx="4018495" cy="3329679"/>
          </a:xfrm>
          <a:prstGeom prst="rect">
            <a:avLst/>
          </a:prstGeom>
        </p:spPr>
      </p:pic>
      <p:sp>
        <p:nvSpPr>
          <p:cNvPr id="19" name="Rectangle 21"/>
          <p:cNvSpPr/>
          <p:nvPr/>
        </p:nvSpPr>
        <p:spPr>
          <a:xfrm>
            <a:off x="1403648" y="4635088"/>
            <a:ext cx="1491374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mr-IN" altLang="zh-CN" sz="1600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ATLAS-CONF-2016-066</a:t>
            </a:r>
            <a:endParaRPr lang="en-US" sz="16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6"/>
          <p:cNvSpPr/>
          <p:nvPr/>
        </p:nvSpPr>
        <p:spPr>
          <a:xfrm>
            <a:off x="6800515" y="5435038"/>
            <a:ext cx="1284875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mr-IN" altLang="zh-CN" sz="1600" dirty="0">
                <a:latin typeface="Times New Roman" charset="0"/>
                <a:ea typeface="Times New Roman" charset="0"/>
                <a:cs typeface="Times New Roman" charset="0"/>
              </a:rPr>
              <a:t>CMS-PAS-SUS-16-046</a:t>
            </a:r>
            <a:endParaRPr lang="en-US" sz="1600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96" y="2054975"/>
            <a:ext cx="1527815" cy="12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276224" y="228601"/>
            <a:ext cx="8616255" cy="53610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sz="3600" dirty="0" smtClean="0">
                <a:solidFill>
                  <a:srgbClr val="000000"/>
                </a:solidFill>
                <a:latin typeface="Arial Black"/>
                <a:cs typeface="Arial Black"/>
              </a:rPr>
              <a:t>SM and Beyond</a:t>
            </a:r>
            <a:endParaRPr kumimoji="1" lang="zh-CN" altLang="en-US" sz="36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4" y="1124744"/>
            <a:ext cx="298419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21"/>
          <p:cNvSpPr>
            <a:spLocks noChangeArrowheads="1"/>
          </p:cNvSpPr>
          <p:nvPr/>
        </p:nvSpPr>
        <p:spPr bwMode="auto">
          <a:xfrm>
            <a:off x="1547664" y="2060847"/>
            <a:ext cx="720080" cy="576064"/>
          </a:xfrm>
          <a:prstGeom prst="ellipse">
            <a:avLst/>
          </a:prstGeom>
          <a:noFill/>
          <a:ln w="28575" cmpd="sng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722313" indent="-265113" defTabSz="457200">
              <a:buFontTx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>
              <a:solidFill>
                <a:srgbClr val="342698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ltGray">
          <a:xfrm>
            <a:off x="3491880" y="1124745"/>
            <a:ext cx="5472608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just">
              <a:buFont typeface="Wingdings" charset="2"/>
              <a:buChar char="n"/>
            </a:pPr>
            <a:r>
              <a:rPr lang="en-US" altLang="zh-CN" dirty="0" smtClean="0">
                <a:solidFill>
                  <a:srgbClr val="342698"/>
                </a:solidFill>
                <a:latin typeface="Arial"/>
                <a:cs typeface="Arial"/>
              </a:rPr>
              <a:t>Higgs boson observed, SM fits </a:t>
            </a:r>
            <a:r>
              <a:rPr lang="en-US" altLang="zh-CN" dirty="0">
                <a:solidFill>
                  <a:srgbClr val="342698"/>
                </a:solidFill>
                <a:latin typeface="Arial"/>
                <a:cs typeface="Arial"/>
              </a:rPr>
              <a:t>the experimental data very </a:t>
            </a:r>
            <a:r>
              <a:rPr lang="en-US" altLang="zh-CN" dirty="0" smtClean="0">
                <a:solidFill>
                  <a:srgbClr val="342698"/>
                </a:solidFill>
                <a:latin typeface="Arial"/>
                <a:cs typeface="Arial"/>
              </a:rPr>
              <a:t>well </a:t>
            </a:r>
            <a:r>
              <a:rPr lang="en-US" altLang="zh-CN" dirty="0" smtClean="0">
                <a:solidFill>
                  <a:srgbClr val="34269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zh-CN" dirty="0">
                <a:solidFill>
                  <a:srgbClr val="342698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altLang="zh-CN" dirty="0" smtClean="0">
                <a:solidFill>
                  <a:srgbClr val="342698"/>
                </a:solidFill>
                <a:latin typeface="Arial"/>
                <a:cs typeface="Arial"/>
                <a:sym typeface="Wingdings"/>
              </a:rPr>
              <a:t>big success in </a:t>
            </a:r>
            <a:r>
              <a:rPr lang="en-US" altLang="zh-CN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EW scale</a:t>
            </a:r>
          </a:p>
          <a:p>
            <a:pPr algn="just">
              <a:buFont typeface="Wingdings" charset="2"/>
              <a:buChar char="p"/>
            </a:pPr>
            <a:endParaRPr lang="en-US" altLang="zh-CN" dirty="0">
              <a:solidFill>
                <a:srgbClr val="342698"/>
              </a:solidFill>
              <a:latin typeface="Arial"/>
              <a:cs typeface="Arial"/>
            </a:endParaRPr>
          </a:p>
          <a:p>
            <a:pPr algn="just">
              <a:buFont typeface="Wingdings" charset="2"/>
              <a:buChar char="n"/>
            </a:pPr>
            <a:r>
              <a:rPr lang="en-US" altLang="zh-CN" dirty="0" smtClean="0">
                <a:solidFill>
                  <a:srgbClr val="342698"/>
                </a:solidFill>
                <a:latin typeface="Arial"/>
                <a:cs typeface="Arial"/>
              </a:rPr>
              <a:t>While has problem in </a:t>
            </a:r>
            <a:r>
              <a:rPr lang="en-US" altLang="zh-CN" dirty="0" smtClean="0">
                <a:solidFill>
                  <a:srgbClr val="FF0000"/>
                </a:solidFill>
                <a:latin typeface="Arial"/>
                <a:cs typeface="Arial"/>
              </a:rPr>
              <a:t>Planck scale</a:t>
            </a:r>
            <a:r>
              <a:rPr lang="en-US" altLang="zh-CN" dirty="0" smtClean="0">
                <a:solidFill>
                  <a:srgbClr val="342698"/>
                </a:solidFill>
                <a:latin typeface="Arial"/>
                <a:cs typeface="Arial"/>
              </a:rPr>
              <a:t>: </a:t>
            </a:r>
          </a:p>
          <a:p>
            <a:pPr lvl="1" algn="just">
              <a:buFont typeface="Symbol" charset="2"/>
              <a:buChar char="-"/>
            </a:pPr>
            <a:r>
              <a:rPr lang="en-US" altLang="zh-CN" dirty="0">
                <a:solidFill>
                  <a:srgbClr val="342698"/>
                </a:solidFill>
                <a:latin typeface="Arial"/>
                <a:cs typeface="Arial"/>
              </a:rPr>
              <a:t>N</a:t>
            </a:r>
            <a:r>
              <a:rPr lang="en-US" altLang="zh-CN" dirty="0" smtClean="0">
                <a:solidFill>
                  <a:srgbClr val="342698"/>
                </a:solidFill>
                <a:latin typeface="Arial"/>
                <a:cs typeface="Arial"/>
              </a:rPr>
              <a:t>aturalness and “hierarchy” problem</a:t>
            </a:r>
          </a:p>
          <a:p>
            <a:pPr lvl="1" algn="just">
              <a:buFont typeface="Symbol" charset="2"/>
              <a:buChar char="-"/>
            </a:pPr>
            <a:r>
              <a:rPr lang="en-US" altLang="zh-CN" dirty="0" smtClean="0">
                <a:solidFill>
                  <a:srgbClr val="342698"/>
                </a:solidFill>
                <a:latin typeface="Arial"/>
                <a:cs typeface="Arial"/>
              </a:rPr>
              <a:t>Unification of gauge coupling </a:t>
            </a:r>
          </a:p>
          <a:p>
            <a:pPr lvl="1" algn="just">
              <a:buFont typeface="Symbol" charset="2"/>
              <a:buChar char="-"/>
            </a:pPr>
            <a:r>
              <a:rPr lang="en-US" altLang="zh-CN" dirty="0" smtClean="0">
                <a:solidFill>
                  <a:srgbClr val="342698"/>
                </a:solidFill>
                <a:latin typeface="Arial"/>
                <a:cs typeface="Arial"/>
              </a:rPr>
              <a:t>Dark Matter</a:t>
            </a:r>
          </a:p>
          <a:p>
            <a:pPr lvl="1" algn="just">
              <a:buFont typeface="Symbol" charset="2"/>
              <a:buChar char="-"/>
            </a:pPr>
            <a:r>
              <a:rPr lang="en-US" altLang="zh-CN" dirty="0">
                <a:solidFill>
                  <a:srgbClr val="342698"/>
                </a:solidFill>
                <a:latin typeface="Arial"/>
                <a:cs typeface="Arial"/>
              </a:rPr>
              <a:t> </a:t>
            </a:r>
            <a:r>
              <a:rPr lang="en-US" altLang="zh-CN" dirty="0" smtClean="0">
                <a:solidFill>
                  <a:srgbClr val="342698"/>
                </a:solidFill>
                <a:latin typeface="Arial"/>
                <a:cs typeface="Arial"/>
              </a:rPr>
              <a:t>……</a:t>
            </a:r>
          </a:p>
          <a:p>
            <a:pPr marL="457200" lvl="1" indent="0" algn="just"/>
            <a:endParaRPr lang="en-US" altLang="zh-CN" dirty="0" smtClean="0">
              <a:solidFill>
                <a:srgbClr val="342698"/>
              </a:solidFill>
              <a:latin typeface="Arial"/>
              <a:cs typeface="Arial"/>
            </a:endParaRPr>
          </a:p>
          <a:p>
            <a:pPr marL="342900" indent="-342900" algn="just">
              <a:buFont typeface="Wingdings" charset="2"/>
              <a:buChar char="n"/>
            </a:pPr>
            <a:r>
              <a:rPr lang="en-GB" altLang="zh-CN" dirty="0" smtClean="0">
                <a:solidFill>
                  <a:srgbClr val="000090"/>
                </a:solidFill>
                <a:latin typeface="Arial"/>
                <a:cs typeface="Arial"/>
              </a:rPr>
              <a:t>Need </a:t>
            </a:r>
            <a:r>
              <a:rPr lang="en-GB" altLang="zh-CN" dirty="0">
                <a:solidFill>
                  <a:srgbClr val="000090"/>
                </a:solidFill>
                <a:latin typeface="Arial"/>
                <a:cs typeface="Arial"/>
              </a:rPr>
              <a:t>a more </a:t>
            </a:r>
            <a:r>
              <a:rPr lang="en-GB" altLang="zh-CN" dirty="0">
                <a:solidFill>
                  <a:srgbClr val="FF0000"/>
                </a:solidFill>
                <a:latin typeface="Arial"/>
                <a:cs typeface="Arial"/>
              </a:rPr>
              <a:t>fundamental theory </a:t>
            </a:r>
            <a:r>
              <a:rPr lang="en-US" altLang="zh-CN" dirty="0" smtClean="0">
                <a:solidFill>
                  <a:srgbClr val="000090"/>
                </a:solidFill>
                <a:latin typeface="Arial"/>
                <a:cs typeface="Arial"/>
              </a:rPr>
              <a:t>in</a:t>
            </a:r>
            <a:r>
              <a:rPr lang="en-GB" altLang="zh-CN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GB" altLang="zh-CN" dirty="0">
                <a:solidFill>
                  <a:srgbClr val="000090"/>
                </a:solidFill>
                <a:latin typeface="Arial"/>
                <a:cs typeface="Arial"/>
              </a:rPr>
              <a:t>which SM is only a low-energy </a:t>
            </a:r>
            <a:r>
              <a:rPr lang="en-GB" altLang="zh-CN" dirty="0" smtClean="0">
                <a:solidFill>
                  <a:srgbClr val="000090"/>
                </a:solidFill>
                <a:latin typeface="Arial"/>
                <a:cs typeface="Arial"/>
              </a:rPr>
              <a:t>approximation  </a:t>
            </a:r>
            <a:r>
              <a:rPr lang="en-GB" altLang="zh-CN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altLang="zh-CN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GB" altLang="zh-CN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New Physics</a:t>
            </a:r>
            <a:endParaRPr lang="en-GB" altLang="zh-CN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4" name="图片 3" descr="屏幕快照 2014-12-07 下午12.29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4" y="3861048"/>
            <a:ext cx="3105905" cy="2376264"/>
          </a:xfrm>
          <a:prstGeom prst="rect">
            <a:avLst/>
          </a:prstGeom>
        </p:spPr>
      </p:pic>
      <p:pic>
        <p:nvPicPr>
          <p:cNvPr id="5" name="图片 4" descr="屏幕快照 2014-12-07 下午12.30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65304"/>
            <a:ext cx="2874749" cy="5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395536" y="32379"/>
            <a:ext cx="8496944" cy="8198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3200" b="0" dirty="0">
                <a:solidFill>
                  <a:srgbClr val="000000"/>
                </a:solidFill>
                <a:latin typeface="Arial Black"/>
                <a:cs typeface="Arial Black"/>
              </a:rPr>
              <a:t>Strong </a:t>
            </a:r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Production </a:t>
            </a:r>
            <a:r>
              <a:rPr kumimoji="1" lang="en-US" altLang="zh-CN" b="0" i="1" dirty="0" smtClean="0">
                <a:latin typeface="Arial Black"/>
                <a:cs typeface="Arial Black"/>
              </a:rPr>
              <a:t>(summary)</a:t>
            </a:r>
            <a:endParaRPr kumimoji="1" lang="zh-CN" altLang="en-US" b="0" dirty="0">
              <a:latin typeface="Arial Black"/>
              <a:cs typeface="Arial Black"/>
            </a:endParaRPr>
          </a:p>
        </p:txBody>
      </p:sp>
      <p:sp>
        <p:nvSpPr>
          <p:cNvPr id="10" name="幻灯片编号占位符 24"/>
          <p:cNvSpPr>
            <a:spLocks noGrp="1"/>
          </p:cNvSpPr>
          <p:nvPr>
            <p:ph type="sldNum" sz="quarter" idx="12"/>
          </p:nvPr>
        </p:nvSpPr>
        <p:spPr>
          <a:xfrm>
            <a:off x="8100392" y="6237312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pic>
        <p:nvPicPr>
          <p:cNvPr id="5" name="Picture 4" descr="T1tttt_limits_summary_cms_Moriond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5290" y="1247913"/>
            <a:ext cx="4392489" cy="4578201"/>
          </a:xfrm>
          <a:prstGeom prst="rect">
            <a:avLst/>
          </a:prstGeom>
        </p:spPr>
      </p:pic>
      <p:pic>
        <p:nvPicPr>
          <p:cNvPr id="3" name="Picture 2" descr="ATLAS_SUSY_Strong_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421548" cy="42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41</a:t>
            </a:fld>
            <a:endParaRPr lang="zh-CN" altLang="en-US" dirty="0"/>
          </a:p>
        </p:txBody>
      </p:sp>
      <p:pic>
        <p:nvPicPr>
          <p:cNvPr id="4" name="图片 3" descr="fig_13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629869"/>
            <a:ext cx="4687619" cy="3183507"/>
          </a:xfrm>
          <a:prstGeom prst="rect">
            <a:avLst/>
          </a:prstGeom>
        </p:spPr>
      </p:pic>
      <p:sp>
        <p:nvSpPr>
          <p:cNvPr id="20" name="Rectangle 17"/>
          <p:cNvSpPr/>
          <p:nvPr/>
        </p:nvSpPr>
        <p:spPr>
          <a:xfrm>
            <a:off x="755576" y="5949280"/>
            <a:ext cx="2160240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Arial"/>
                <a:cs typeface="Arial"/>
              </a:rPr>
              <a:t>ATLAS-CONF-2017-022</a:t>
            </a:r>
            <a:endParaRPr lang="en-US" sz="1400" dirty="0"/>
          </a:p>
        </p:txBody>
      </p:sp>
      <p:pic>
        <p:nvPicPr>
          <p:cNvPr id="22" name="图片 21" descr="fig_01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768"/>
            <a:ext cx="2376264" cy="1894588"/>
          </a:xfrm>
          <a:prstGeom prst="rect">
            <a:avLst/>
          </a:prstGeom>
          <a:ln>
            <a:noFill/>
          </a:ln>
        </p:spPr>
      </p:pic>
      <p:pic>
        <p:nvPicPr>
          <p:cNvPr id="15" name="图片 10" descr="fig_09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211960" cy="3101288"/>
          </a:xfrm>
          <a:prstGeom prst="rect">
            <a:avLst/>
          </a:prstGeom>
        </p:spPr>
      </p:pic>
      <p:sp>
        <p:nvSpPr>
          <p:cNvPr id="16" name="标题 4"/>
          <p:cNvSpPr txBox="1">
            <a:spLocks/>
          </p:cNvSpPr>
          <p:nvPr/>
        </p:nvSpPr>
        <p:spPr>
          <a:xfrm>
            <a:off x="3131840" y="4365104"/>
            <a:ext cx="1296144" cy="1008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000" b="0" dirty="0" smtClean="0">
                <a:latin typeface="Arial Black"/>
                <a:cs typeface="Arial Black"/>
              </a:rPr>
              <a:t>13 </a:t>
            </a:r>
            <a:r>
              <a:rPr kumimoji="1" lang="en-US" altLang="zh-CN" sz="2000" b="0" dirty="0" err="1" smtClean="0">
                <a:latin typeface="Arial Black"/>
                <a:cs typeface="Arial Black"/>
              </a:rPr>
              <a:t>TeV</a:t>
            </a:r>
            <a:endParaRPr kumimoji="1" lang="en-US" altLang="zh-CN" sz="2000" b="0" dirty="0" smtClean="0">
              <a:latin typeface="Arial Black"/>
              <a:cs typeface="Arial Black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CN" sz="2000" b="0" dirty="0" smtClean="0">
                <a:latin typeface="Arial Black"/>
                <a:cs typeface="Arial Black"/>
              </a:rPr>
              <a:t>~36 fb</a:t>
            </a:r>
            <a:r>
              <a:rPr kumimoji="1" lang="en-US" altLang="zh-CN" sz="2000" b="0" baseline="30000" dirty="0" smtClean="0">
                <a:latin typeface="Arial Black"/>
                <a:cs typeface="Arial Black"/>
              </a:rPr>
              <a:t>-1</a:t>
            </a:r>
            <a:endParaRPr kumimoji="1" lang="zh-CN" altLang="en-US" sz="2000" b="0" baseline="30000" dirty="0">
              <a:latin typeface="Arial Black"/>
              <a:cs typeface="Arial Black"/>
            </a:endParaRPr>
          </a:p>
        </p:txBody>
      </p:sp>
      <p:sp>
        <p:nvSpPr>
          <p:cNvPr id="17" name="标题 4"/>
          <p:cNvSpPr txBox="1">
            <a:spLocks/>
          </p:cNvSpPr>
          <p:nvPr/>
        </p:nvSpPr>
        <p:spPr>
          <a:xfrm>
            <a:off x="2123728" y="980728"/>
            <a:ext cx="2376264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000" b="0" dirty="0" smtClean="0">
                <a:latin typeface="Arial Black"/>
                <a:cs typeface="Arial Black"/>
              </a:rPr>
              <a:t>14 TeV, </a:t>
            </a:r>
            <a:r>
              <a:rPr kumimoji="1" lang="en-US" altLang="zh-CN" sz="2000" b="0" dirty="0" smtClean="0">
                <a:solidFill>
                  <a:srgbClr val="000000"/>
                </a:solidFill>
                <a:latin typeface="Arial Black"/>
                <a:cs typeface="Arial Black"/>
              </a:rPr>
              <a:t>300</a:t>
            </a:r>
            <a:r>
              <a:rPr kumimoji="1" lang="en-US" altLang="zh-CN" sz="2000" b="0" dirty="0" smtClean="0">
                <a:latin typeface="Arial Black"/>
                <a:cs typeface="Arial Black"/>
              </a:rPr>
              <a:t>-3000 fb</a:t>
            </a:r>
            <a:r>
              <a:rPr kumimoji="1" lang="en-US" altLang="zh-CN" sz="2000" b="0" baseline="30000" dirty="0" smtClean="0">
                <a:latin typeface="Arial Black"/>
                <a:cs typeface="Arial Black"/>
              </a:rPr>
              <a:t>-1</a:t>
            </a:r>
            <a:endParaRPr kumimoji="1" lang="zh-CN" altLang="en-US" sz="2000" b="0" baseline="30000" dirty="0">
              <a:latin typeface="Arial Black"/>
              <a:cs typeface="Arial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0032" y="3717032"/>
            <a:ext cx="3672408" cy="1567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200" dirty="0">
                <a:solidFill>
                  <a:srgbClr val="0000FF"/>
                </a:solidFill>
                <a:latin typeface="Arial Black"/>
                <a:cs typeface="Arial Black"/>
              </a:rPr>
              <a:t>For </a:t>
            </a:r>
            <a:r>
              <a:rPr kumimoji="1" lang="en-US" altLang="zh-CN" sz="2200" dirty="0" smtClean="0">
                <a:solidFill>
                  <a:srgbClr val="0000FF"/>
                </a:solidFill>
                <a:latin typeface="Arial Black"/>
                <a:cs typeface="Arial Black"/>
              </a:rPr>
              <a:t>exclusions: </a:t>
            </a:r>
            <a:endParaRPr lang="en-US" altLang="zh-CN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Gluinos: ~ 2 TeV now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2.5 TeV @ 300 fb-1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3  TeV @ 3000 fb-1</a:t>
            </a:r>
          </a:p>
        </p:txBody>
      </p:sp>
      <p:sp>
        <p:nvSpPr>
          <p:cNvPr id="23" name="矩形 7"/>
          <p:cNvSpPr/>
          <p:nvPr/>
        </p:nvSpPr>
        <p:spPr>
          <a:xfrm>
            <a:off x="611560" y="2852936"/>
            <a:ext cx="2326390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Arial"/>
                <a:cs typeface="Arial"/>
              </a:rPr>
              <a:t>ATL-PHYS-PUB-2014-010</a:t>
            </a:r>
            <a:endParaRPr lang="zh-CN" alt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7" name="标题 4"/>
          <p:cNvSpPr txBox="1">
            <a:spLocks/>
          </p:cNvSpPr>
          <p:nvPr/>
        </p:nvSpPr>
        <p:spPr>
          <a:xfrm>
            <a:off x="4403694" y="-4558"/>
            <a:ext cx="4716016" cy="10527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Prospects at HL-LHC</a:t>
            </a:r>
            <a:endParaRPr kumimoji="1" lang="zh-CN" altLang="en-US" b="0" dirty="0">
              <a:latin typeface="Arial Black"/>
              <a:cs typeface="Arial Black"/>
            </a:endParaRPr>
          </a:p>
        </p:txBody>
      </p:sp>
      <p:sp>
        <p:nvSpPr>
          <p:cNvPr id="28" name="标题 15"/>
          <p:cNvSpPr txBox="1">
            <a:spLocks/>
          </p:cNvSpPr>
          <p:nvPr/>
        </p:nvSpPr>
        <p:spPr>
          <a:xfrm>
            <a:off x="4427984" y="908720"/>
            <a:ext cx="4701278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42</a:t>
            </a:fld>
            <a:endParaRPr lang="zh-CN" altLang="en-US" dirty="0"/>
          </a:p>
        </p:txBody>
      </p:sp>
      <p:pic>
        <p:nvPicPr>
          <p:cNvPr id="22" name="图片 21" descr="fig_01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64" y="14324"/>
            <a:ext cx="1896618" cy="1512168"/>
          </a:xfrm>
          <a:prstGeom prst="rect">
            <a:avLst/>
          </a:prstGeom>
          <a:ln>
            <a:solidFill>
              <a:srgbClr val="B1C5CC"/>
            </a:solidFill>
          </a:ln>
        </p:spPr>
      </p:pic>
      <p:pic>
        <p:nvPicPr>
          <p:cNvPr id="11" name="Picture 10" descr="屏幕快照 2017-04-07 上午11.51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6443366" cy="46692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72200" y="1772816"/>
            <a:ext cx="2771800" cy="4193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300"/>
              </a:spcBef>
              <a:spcAft>
                <a:spcPts val="6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200" b="1" dirty="0">
                <a:solidFill>
                  <a:srgbClr val="0000FF"/>
                </a:solidFill>
                <a:latin typeface="Arial"/>
                <a:cs typeface="Arial"/>
              </a:rPr>
              <a:t>For </a:t>
            </a:r>
            <a:r>
              <a:rPr kumimoji="1" lang="en-US" altLang="zh-CN" sz="2200" b="1" dirty="0" smtClean="0">
                <a:solidFill>
                  <a:srgbClr val="0000FF"/>
                </a:solidFill>
                <a:latin typeface="Arial"/>
                <a:cs typeface="Arial"/>
              </a:rPr>
              <a:t>discovery potential: </a:t>
            </a:r>
            <a:endParaRPr lang="en-US" altLang="zh-CN" sz="22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We explored 85% of our mass reach (2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 2.5 TeV)</a:t>
            </a:r>
            <a:endParaRPr lang="en-US" sz="20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with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a small window remaining between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1</a:t>
            </a:r>
            <a:r>
              <a:rPr lang="zh-CN" alt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－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2 TeV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300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/fb 5σ discovery case is practically excluded </a:t>
            </a:r>
          </a:p>
        </p:txBody>
      </p:sp>
      <p:sp>
        <p:nvSpPr>
          <p:cNvPr id="13" name="标题 15"/>
          <p:cNvSpPr txBox="1">
            <a:spLocks/>
          </p:cNvSpPr>
          <p:nvPr/>
        </p:nvSpPr>
        <p:spPr>
          <a:xfrm>
            <a:off x="539552" y="908720"/>
            <a:ext cx="6408712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标题 4"/>
          <p:cNvSpPr txBox="1">
            <a:spLocks/>
          </p:cNvSpPr>
          <p:nvPr/>
        </p:nvSpPr>
        <p:spPr>
          <a:xfrm>
            <a:off x="179512" y="0"/>
            <a:ext cx="6768752" cy="8763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Places to hunt for SUSY?</a:t>
            </a:r>
            <a:endParaRPr kumimoji="1" lang="zh-CN" altLang="en-US" b="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773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cs typeface="Arial Black"/>
              </a:rPr>
              <a:t>SUSY Search </a:t>
            </a:r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@ LHC 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5076056" y="1052736"/>
            <a:ext cx="3960440" cy="5579939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>
                <a:solidFill>
                  <a:srgbClr val="D9D9D9"/>
                </a:solidFill>
                <a:latin typeface="Arial"/>
                <a:cs typeface="Arial"/>
              </a:rPr>
              <a:t>Strong </a:t>
            </a:r>
            <a:r>
              <a:rPr lang="en-US" altLang="zh-CN" sz="2000" b="1" dirty="0" smtClean="0">
                <a:solidFill>
                  <a:srgbClr val="D9D9D9"/>
                </a:solidFill>
                <a:latin typeface="Arial"/>
                <a:cs typeface="Arial"/>
              </a:rPr>
              <a:t>production</a:t>
            </a:r>
            <a:r>
              <a:rPr lang="en-US" altLang="zh-CN" sz="2000" dirty="0">
                <a:solidFill>
                  <a:srgbClr val="D9D9D9"/>
                </a:solidFill>
                <a:latin typeface="Arial"/>
                <a:cs typeface="Arial"/>
              </a:rPr>
              <a:t>:</a:t>
            </a:r>
            <a:r>
              <a:rPr lang="en-US" altLang="zh-CN" sz="2000" dirty="0" smtClean="0">
                <a:solidFill>
                  <a:srgbClr val="D9D9D9"/>
                </a:solidFill>
                <a:latin typeface="Arial"/>
                <a:cs typeface="Arial"/>
              </a:rPr>
              <a:t>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D9D9D9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err="1" smtClean="0">
                <a:solidFill>
                  <a:srgbClr val="D9D9D9"/>
                </a:solidFill>
                <a:latin typeface="Arial"/>
                <a:cs typeface="Arial"/>
              </a:rPr>
              <a:t>gluinos</a:t>
            </a:r>
            <a:r>
              <a:rPr lang="en-US" altLang="zh-CN" sz="1900" dirty="0" smtClean="0">
                <a:solidFill>
                  <a:srgbClr val="D9D9D9"/>
                </a:solidFill>
                <a:latin typeface="Arial"/>
                <a:cs typeface="Arial"/>
              </a:rPr>
              <a:t> and 1</a:t>
            </a:r>
            <a:r>
              <a:rPr lang="en-US" altLang="zh-CN" sz="1900" baseline="30000" dirty="0" smtClean="0">
                <a:solidFill>
                  <a:srgbClr val="D9D9D9"/>
                </a:solidFill>
                <a:latin typeface="Arial"/>
                <a:cs typeface="Arial"/>
              </a:rPr>
              <a:t>st</a:t>
            </a:r>
            <a:r>
              <a:rPr lang="en-US" altLang="zh-CN" sz="1900" dirty="0" smtClean="0">
                <a:solidFill>
                  <a:srgbClr val="D9D9D9"/>
                </a:solidFill>
                <a:latin typeface="Arial"/>
                <a:cs typeface="Arial"/>
              </a:rPr>
              <a:t> and 2</a:t>
            </a:r>
            <a:r>
              <a:rPr lang="en-US" altLang="zh-CN" sz="1900" baseline="30000" dirty="0" smtClean="0">
                <a:solidFill>
                  <a:srgbClr val="D9D9D9"/>
                </a:solidFill>
                <a:latin typeface="Arial"/>
                <a:cs typeface="Arial"/>
              </a:rPr>
              <a:t>nd</a:t>
            </a:r>
            <a:r>
              <a:rPr lang="en-US" altLang="zh-CN" sz="1900" dirty="0" smtClean="0">
                <a:solidFill>
                  <a:srgbClr val="D9D9D9"/>
                </a:solidFill>
                <a:latin typeface="Arial"/>
                <a:cs typeface="Arial"/>
              </a:rPr>
              <a:t> generation squarks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D9D9D9"/>
                </a:solidFill>
                <a:latin typeface="Arial"/>
                <a:cs typeface="Arial"/>
              </a:rPr>
              <a:t>by far largest cross-sections </a:t>
            </a: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8000"/>
                </a:solidFill>
                <a:latin typeface="Arial"/>
                <a:cs typeface="Arial"/>
              </a:rPr>
              <a:t>3</a:t>
            </a:r>
            <a:r>
              <a:rPr lang="en-US" altLang="zh-CN" sz="2000" b="1" baseline="30000" dirty="0" smtClean="0">
                <a:solidFill>
                  <a:srgbClr val="008000"/>
                </a:solidFill>
                <a:latin typeface="Arial"/>
                <a:cs typeface="Arial"/>
              </a:rPr>
              <a:t>rd</a:t>
            </a:r>
            <a:r>
              <a:rPr lang="en-US" altLang="zh-CN" sz="2000" b="1" dirty="0" smtClean="0">
                <a:solidFill>
                  <a:srgbClr val="008000"/>
                </a:solidFill>
                <a:latin typeface="Arial"/>
                <a:cs typeface="Arial"/>
              </a:rPr>
              <a:t> generation:</a:t>
            </a:r>
            <a:r>
              <a:rPr lang="en-US" altLang="zh-CN" sz="20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endParaRPr lang="en-US" altLang="zh-CN" sz="2000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008000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rgbClr val="008000"/>
                </a:solidFill>
                <a:latin typeface="Arial"/>
                <a:cs typeface="Arial"/>
              </a:rPr>
              <a:t>stop and sbottoms</a:t>
            </a:r>
            <a:endParaRPr lang="en-US" altLang="zh-CN" sz="1900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008000"/>
                </a:solidFill>
                <a:latin typeface="Arial"/>
                <a:cs typeface="Arial"/>
              </a:rPr>
              <a:t>Should be lowest mass squarks for naturalness reasons</a:t>
            </a:r>
            <a:endParaRPr lang="en-US" altLang="zh-CN" sz="1900" dirty="0">
              <a:solidFill>
                <a:srgbClr val="008000"/>
              </a:solidFill>
              <a:latin typeface="Arial"/>
              <a:cs typeface="Arial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D9D9D9"/>
                </a:solidFill>
                <a:latin typeface="Arial"/>
                <a:cs typeface="Arial"/>
              </a:rPr>
              <a:t>Electroweak </a:t>
            </a:r>
            <a:r>
              <a:rPr lang="en-US" altLang="zh-CN" sz="2000" b="1" dirty="0">
                <a:solidFill>
                  <a:srgbClr val="D9D9D9"/>
                </a:solidFill>
                <a:latin typeface="Arial"/>
                <a:cs typeface="Arial"/>
              </a:rPr>
              <a:t>production</a:t>
            </a:r>
            <a:r>
              <a:rPr lang="en-US" altLang="zh-CN" sz="2000" dirty="0">
                <a:solidFill>
                  <a:srgbClr val="D9D9D9"/>
                </a:solidFill>
                <a:latin typeface="Arial"/>
                <a:cs typeface="Arial"/>
              </a:rPr>
              <a:t>: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D9D9D9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rgbClr val="D9D9D9"/>
                </a:solidFill>
                <a:latin typeface="Arial"/>
                <a:cs typeface="Arial"/>
              </a:rPr>
              <a:t>Electroweakinos, sleptons</a:t>
            </a:r>
            <a:endParaRPr lang="en-US" altLang="zh-CN" sz="1900" dirty="0">
              <a:solidFill>
                <a:srgbClr val="D9D9D9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D9D9D9"/>
                </a:solidFill>
                <a:latin typeface="Arial"/>
                <a:cs typeface="Arial"/>
              </a:rPr>
              <a:t>Lowest mass sparticles, clean signature</a:t>
            </a:r>
            <a:endParaRPr lang="en-US" altLang="zh-CN" sz="1900" dirty="0">
              <a:solidFill>
                <a:srgbClr val="D9D9D9"/>
              </a:solidFill>
              <a:latin typeface="Arial"/>
              <a:cs typeface="Arial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D9D9D9"/>
                </a:solidFill>
                <a:latin typeface="Arial"/>
                <a:cs typeface="Arial"/>
              </a:rPr>
              <a:t>RPV/LL</a:t>
            </a:r>
            <a:r>
              <a:rPr lang="en-US" altLang="zh-CN" sz="2000" dirty="0" smtClean="0">
                <a:solidFill>
                  <a:srgbClr val="D9D9D9"/>
                </a:solidFill>
                <a:latin typeface="Arial"/>
                <a:cs typeface="Arial"/>
              </a:rPr>
              <a:t>: </a:t>
            </a:r>
            <a:endParaRPr lang="en-US" altLang="zh-CN" sz="2000" dirty="0">
              <a:solidFill>
                <a:srgbClr val="D9D9D9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D9D9D9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rgbClr val="D9D9D9"/>
                </a:solidFill>
                <a:latin typeface="Arial"/>
                <a:cs typeface="Arial"/>
              </a:rPr>
              <a:t>R-parity violating models and long lived sparticles</a:t>
            </a:r>
            <a:endParaRPr lang="en-US" altLang="zh-CN" sz="1900" dirty="0">
              <a:solidFill>
                <a:srgbClr val="D9D9D9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D9D9D9"/>
                </a:solidFill>
                <a:latin typeface="Arial"/>
                <a:cs typeface="Arial"/>
              </a:rPr>
              <a:t>More exotic models</a:t>
            </a:r>
            <a:endParaRPr lang="en-US" altLang="zh-CN" sz="1900" dirty="0">
              <a:solidFill>
                <a:srgbClr val="D9D9D9"/>
              </a:solidFill>
              <a:latin typeface="Arial"/>
              <a:cs typeface="Arial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" y="2132856"/>
            <a:ext cx="5073832" cy="345638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椭圆 7"/>
          <p:cNvSpPr/>
          <p:nvPr/>
        </p:nvSpPr>
        <p:spPr>
          <a:xfrm rot="18982320">
            <a:off x="1757486" y="2622174"/>
            <a:ext cx="438288" cy="2244720"/>
          </a:xfrm>
          <a:prstGeom prst="ellipse">
            <a:avLst/>
          </a:prstGeom>
          <a:noFill/>
          <a:ln w="317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76056" y="2348880"/>
            <a:ext cx="3960440" cy="1296144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13" name="图片 12" descr="st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1268547" cy="1052736"/>
          </a:xfrm>
          <a:prstGeom prst="rect">
            <a:avLst/>
          </a:prstGeom>
          <a:ln w="38100" cmpd="sng">
            <a:noFill/>
          </a:ln>
        </p:spPr>
      </p:pic>
      <p:cxnSp>
        <p:nvCxnSpPr>
          <p:cNvPr id="14" name="直线箭头连接符 13"/>
          <p:cNvCxnSpPr/>
          <p:nvPr/>
        </p:nvCxnSpPr>
        <p:spPr>
          <a:xfrm>
            <a:off x="971600" y="1700808"/>
            <a:ext cx="144016" cy="864096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幻灯片编号占位符 24"/>
          <p:cNvSpPr txBox="1">
            <a:spLocks/>
          </p:cNvSpPr>
          <p:nvPr/>
        </p:nvSpPr>
        <p:spPr>
          <a:xfrm>
            <a:off x="8100392" y="6237312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24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图片 1" descr="屏幕快照 2013-08-31 下午2.53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60" y="2780928"/>
            <a:ext cx="5486873" cy="36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7"/>
          <p:cNvSpPr txBox="1">
            <a:spLocks noChangeArrowheads="1"/>
          </p:cNvSpPr>
          <p:nvPr/>
        </p:nvSpPr>
        <p:spPr bwMode="auto">
          <a:xfrm rot="18748958">
            <a:off x="5087458" y="3896060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 dirty="0"/>
              <a:t>On-shell top</a:t>
            </a:r>
            <a:endParaRPr lang="zh-CN" altLang="en-US" sz="1800" dirty="0"/>
          </a:p>
        </p:txBody>
      </p:sp>
      <p:pic>
        <p:nvPicPr>
          <p:cNvPr id="3" name="图片 2" descr="stst-ttN1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352365"/>
            <a:ext cx="1440160" cy="1156755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5" name="图片 4" descr="stst-bbWWN1N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869161"/>
            <a:ext cx="1440160" cy="11804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9" name="图片 8" descr="stst-bffbffN1N1-4bod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7"/>
            <a:ext cx="1368152" cy="1154559"/>
          </a:xfrm>
          <a:prstGeom prst="rect">
            <a:avLst/>
          </a:prstGeom>
          <a:ln w="19050" cmpd="sng">
            <a:solidFill>
              <a:srgbClr val="0000FF"/>
            </a:solidFill>
          </a:ln>
        </p:spPr>
      </p:pic>
      <p:pic>
        <p:nvPicPr>
          <p:cNvPr id="12" name="图片 11" descr="stst-ccN1N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149081"/>
            <a:ext cx="1368152" cy="1067478"/>
          </a:xfrm>
          <a:prstGeom prst="rect">
            <a:avLst/>
          </a:prstGeom>
          <a:ln w="19050" cmpd="sng">
            <a:solidFill>
              <a:srgbClr val="0000FF"/>
            </a:solidFill>
          </a:ln>
        </p:spPr>
      </p:pic>
      <p:pic>
        <p:nvPicPr>
          <p:cNvPr id="17" name="图片 16" descr="stst-bqqbqqN1N1-3bod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20537"/>
            <a:ext cx="1368152" cy="1143303"/>
          </a:xfrm>
          <a:prstGeom prst="rect">
            <a:avLst/>
          </a:prstGeom>
          <a:ln w="19050" cmpd="sng">
            <a:solidFill>
              <a:srgbClr val="008000"/>
            </a:solidFill>
          </a:ln>
        </p:spPr>
      </p:pic>
      <p:cxnSp>
        <p:nvCxnSpPr>
          <p:cNvPr id="19" name="直线箭头连接符 18"/>
          <p:cNvCxnSpPr/>
          <p:nvPr/>
        </p:nvCxnSpPr>
        <p:spPr>
          <a:xfrm flipH="1">
            <a:off x="6732240" y="4149081"/>
            <a:ext cx="576064" cy="4320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/>
          <p:cNvCxnSpPr/>
          <p:nvPr/>
        </p:nvCxnSpPr>
        <p:spPr>
          <a:xfrm flipH="1" flipV="1">
            <a:off x="5940152" y="5589241"/>
            <a:ext cx="1368152" cy="14401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/>
          <p:cNvCxnSpPr>
            <a:stCxn id="9" idx="3"/>
          </p:cNvCxnSpPr>
          <p:nvPr/>
        </p:nvCxnSpPr>
        <p:spPr>
          <a:xfrm>
            <a:off x="1547664" y="3430217"/>
            <a:ext cx="2448272" cy="100689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/>
          <p:cNvCxnSpPr>
            <a:stCxn id="12" idx="3"/>
          </p:cNvCxnSpPr>
          <p:nvPr/>
        </p:nvCxnSpPr>
        <p:spPr>
          <a:xfrm>
            <a:off x="1547665" y="4682820"/>
            <a:ext cx="2088231" cy="11433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/>
          <p:cNvCxnSpPr>
            <a:stCxn id="17" idx="3"/>
          </p:cNvCxnSpPr>
          <p:nvPr/>
        </p:nvCxnSpPr>
        <p:spPr>
          <a:xfrm flipV="1">
            <a:off x="1547664" y="5229203"/>
            <a:ext cx="2520280" cy="662986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矩形 2"/>
          <p:cNvSpPr>
            <a:spLocks noChangeArrowheads="1"/>
          </p:cNvSpPr>
          <p:nvPr/>
        </p:nvSpPr>
        <p:spPr bwMode="auto">
          <a:xfrm>
            <a:off x="395536" y="1124744"/>
            <a:ext cx="8029400" cy="114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 defTabSz="457200">
              <a:spcAft>
                <a:spcPts val="300"/>
              </a:spcAft>
              <a:buFont typeface="Wingdings" charset="2"/>
              <a:buChar char="q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200" b="1" dirty="0" smtClean="0">
                <a:latin typeface="Arial"/>
                <a:cs typeface="Arial"/>
              </a:rPr>
              <a:t>Search for </a:t>
            </a:r>
            <a:r>
              <a:rPr lang="en-US" altLang="zh-CN" sz="2200" b="1" dirty="0" smtClean="0">
                <a:solidFill>
                  <a:srgbClr val="0000FF"/>
                </a:solidFill>
                <a:latin typeface="Arial"/>
                <a:cs typeface="Arial"/>
              </a:rPr>
              <a:t>stop</a:t>
            </a:r>
            <a:r>
              <a:rPr lang="en-US" altLang="zh-CN" sz="2200" b="1" dirty="0" smtClean="0">
                <a:latin typeface="Arial"/>
                <a:cs typeface="Arial"/>
              </a:rPr>
              <a:t> directly </a:t>
            </a:r>
            <a:r>
              <a:rPr lang="en-US" altLang="zh-CN" sz="2200" b="1" dirty="0" smtClean="0">
                <a:solidFill>
                  <a:srgbClr val="000000"/>
                </a:solidFill>
                <a:latin typeface="Arial"/>
                <a:cs typeface="Arial"/>
              </a:rPr>
              <a:t>from ~t~t production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q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Large spectrum of possible stop </a:t>
            </a:r>
            <a:r>
              <a:rPr lang="en-US" altLang="zh-CN" sz="2200" b="1" dirty="0" smtClean="0">
                <a:solidFill>
                  <a:srgbClr val="FF0000"/>
                </a:solidFill>
                <a:latin typeface="Arial"/>
                <a:cs typeface="Arial"/>
              </a:rPr>
              <a:t>decays</a:t>
            </a:r>
            <a:r>
              <a:rPr lang="en-US" altLang="zh-CN" sz="2200" b="1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altLang="zh-CN" sz="2200" b="1" dirty="0">
                <a:solidFill>
                  <a:srgbClr val="000000"/>
                </a:solidFill>
                <a:latin typeface="Arial"/>
                <a:cs typeface="Arial"/>
              </a:rPr>
              <a:t>covering range from low to heavy stop mass, various decay modes</a:t>
            </a:r>
            <a:r>
              <a:rPr lang="en-US" altLang="zh-CN" sz="2200" b="1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altLang="zh-CN" sz="2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2" name="幻灯片编号占位符 6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44</a:t>
            </a:fld>
            <a:endParaRPr lang="zh-CN" altLang="en-US"/>
          </a:p>
        </p:txBody>
      </p:sp>
      <p:sp>
        <p:nvSpPr>
          <p:cNvPr id="20" name="标题 4"/>
          <p:cNvSpPr txBox="1">
            <a:spLocks/>
          </p:cNvSpPr>
          <p:nvPr/>
        </p:nvSpPr>
        <p:spPr>
          <a:xfrm>
            <a:off x="868063" y="30926"/>
            <a:ext cx="7664377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3</a:t>
            </a:r>
            <a:r>
              <a:rPr kumimoji="1" lang="en-US" altLang="zh-CN" sz="2800" b="0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rd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 Generation: stop </a:t>
            </a:r>
            <a:endParaRPr kumimoji="1" lang="zh-CN" altLang="en-US" sz="28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3247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标题 4"/>
          <p:cNvSpPr txBox="1">
            <a:spLocks/>
          </p:cNvSpPr>
          <p:nvPr/>
        </p:nvSpPr>
        <p:spPr>
          <a:xfrm>
            <a:off x="868063" y="30926"/>
            <a:ext cx="7664377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3</a:t>
            </a:r>
            <a:r>
              <a:rPr kumimoji="1" lang="en-US" altLang="zh-CN" sz="2800" b="0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rd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 Generation: stop (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fully hadronic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) </a:t>
            </a:r>
            <a:endParaRPr kumimoji="1" lang="zh-CN" altLang="en-US" sz="28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59632" y="2286796"/>
            <a:ext cx="1728192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pt-BR" altLang="zh-CN" sz="1600" b="1" u="sng" dirty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arXiv:1709.04183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12160" y="2348880"/>
            <a:ext cx="1912639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is-IS" altLang="zh-CN" sz="1600" b="1" u="sng" dirty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JHEP 10 (2017) 005</a:t>
            </a:r>
            <a:endParaRPr lang="en-US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幻灯片编号占位符 6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45</a:t>
            </a:fld>
            <a:endParaRPr lang="zh-CN" altLang="en-US" dirty="0"/>
          </a:p>
        </p:txBody>
      </p:sp>
      <p:pic>
        <p:nvPicPr>
          <p:cNvPr id="14" name="Picture 13" descr="Figure_001-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24744"/>
            <a:ext cx="2088232" cy="1263929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3964312" cy="38079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38446"/>
            <a:ext cx="4097357" cy="39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标题 4"/>
          <p:cNvSpPr txBox="1">
            <a:spLocks/>
          </p:cNvSpPr>
          <p:nvPr/>
        </p:nvSpPr>
        <p:spPr>
          <a:xfrm>
            <a:off x="868063" y="30926"/>
            <a:ext cx="7664377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3</a:t>
            </a:r>
            <a:r>
              <a:rPr kumimoji="1" lang="en-US" altLang="zh-CN" sz="2800" b="0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rd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 Generation: stop (</a:t>
            </a:r>
            <a:r>
              <a:rPr kumimoji="1" lang="en-US" altLang="zh-CN" sz="2800" b="0" dirty="0" smtClean="0">
                <a:latin typeface="Arial Black"/>
                <a:cs typeface="Arial Black"/>
              </a:rPr>
              <a:t>leptonic</a:t>
            </a:r>
            <a:r>
              <a:rPr kumimoji="1" lang="en-US" altLang="zh-CN" sz="2800" b="0" dirty="0" smtClean="0">
                <a:solidFill>
                  <a:srgbClr val="000000"/>
                </a:solidFill>
                <a:latin typeface="Arial Black"/>
                <a:cs typeface="Arial Black"/>
              </a:rPr>
              <a:t>) </a:t>
            </a:r>
            <a:endParaRPr kumimoji="1" lang="zh-CN" altLang="en-US" sz="28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15" name="Picture 14" descr="Figure_001-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68760"/>
            <a:ext cx="2498366" cy="1512168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CMS-SUS-16-051_Figure_0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68960"/>
            <a:ext cx="4176464" cy="3573016"/>
          </a:xfrm>
          <a:prstGeom prst="rect">
            <a:avLst/>
          </a:prstGeom>
        </p:spPr>
      </p:pic>
      <p:sp>
        <p:nvSpPr>
          <p:cNvPr id="14" name="幻灯片编号占位符 6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46</a:t>
            </a:fld>
            <a:endParaRPr lang="zh-CN" altLang="en-US"/>
          </a:p>
        </p:txBody>
      </p:sp>
      <p:sp>
        <p:nvSpPr>
          <p:cNvPr id="18" name="Rectangle 17"/>
          <p:cNvSpPr/>
          <p:nvPr/>
        </p:nvSpPr>
        <p:spPr>
          <a:xfrm>
            <a:off x="6300192" y="2492896"/>
            <a:ext cx="196720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hr-HR" altLang="zh-CN" b="1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JHEP10(2017)019</a:t>
            </a:r>
            <a:endParaRPr lang="en-US" b="1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 descr="fig_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4571999" cy="3878064"/>
          </a:xfrm>
          <a:prstGeom prst="rect">
            <a:avLst/>
          </a:prstGeom>
        </p:spPr>
      </p:pic>
      <p:sp>
        <p:nvSpPr>
          <p:cNvPr id="19" name="Rectangle 17"/>
          <p:cNvSpPr/>
          <p:nvPr/>
        </p:nvSpPr>
        <p:spPr>
          <a:xfrm>
            <a:off x="899592" y="2348880"/>
            <a:ext cx="2664296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ATLAS-CONF-2017-037</a:t>
            </a: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9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395536" y="32379"/>
            <a:ext cx="8496944" cy="8198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3200" b="0" dirty="0">
                <a:solidFill>
                  <a:srgbClr val="000000"/>
                </a:solidFill>
                <a:latin typeface="Arial Black"/>
                <a:cs typeface="Arial Black"/>
              </a:rPr>
              <a:t>3</a:t>
            </a:r>
            <a:r>
              <a:rPr kumimoji="1" lang="en-US" altLang="zh-CN" sz="3200" b="0" baseline="30000" dirty="0">
                <a:solidFill>
                  <a:srgbClr val="000000"/>
                </a:solidFill>
                <a:latin typeface="Arial Black"/>
                <a:cs typeface="Arial Black"/>
              </a:rPr>
              <a:t>rd</a:t>
            </a:r>
            <a:r>
              <a:rPr kumimoji="1" lang="en-US" altLang="zh-CN" sz="3200" b="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Generation </a:t>
            </a:r>
            <a:r>
              <a:rPr kumimoji="1" lang="en-US" altLang="zh-CN" b="0" i="1" dirty="0" smtClean="0">
                <a:latin typeface="Arial Black"/>
                <a:cs typeface="Arial Black"/>
              </a:rPr>
              <a:t>(summary)</a:t>
            </a:r>
            <a:endParaRPr kumimoji="1" lang="zh-CN" altLang="en-US" b="0" dirty="0">
              <a:latin typeface="Arial Black"/>
              <a:cs typeface="Arial Black"/>
            </a:endParaRPr>
          </a:p>
        </p:txBody>
      </p:sp>
      <p:sp>
        <p:nvSpPr>
          <p:cNvPr id="8" name="幻灯片编号占位符 6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47</a:t>
            </a:fld>
            <a:endParaRPr lang="zh-CN" altLang="en-US"/>
          </a:p>
        </p:txBody>
      </p:sp>
      <p:pic>
        <p:nvPicPr>
          <p:cNvPr id="5" name="Picture 4" descr="T2tt_limits_summary_cms_Moriond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3819" y="962925"/>
            <a:ext cx="4248472" cy="4428094"/>
          </a:xfrm>
          <a:prstGeom prst="rect">
            <a:avLst/>
          </a:prstGeom>
        </p:spPr>
      </p:pic>
      <p:pic>
        <p:nvPicPr>
          <p:cNvPr id="2" name="Picture 1" descr="ATLAS_SUSY_Stop_tLS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4553234" cy="4122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768" y="5445224"/>
            <a:ext cx="8892480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b="1" smtClean="0">
                <a:solidFill>
                  <a:srgbClr val="000000"/>
                </a:solidFill>
                <a:latin typeface="Times New Roman"/>
                <a:cs typeface="Times New Roman"/>
              </a:rPr>
              <a:t>For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bottom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squarks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exclusion limits beyond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TeV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(CMS-PAS-SUS-16-032)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Still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&lt;600 GeV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for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compressed region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also for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stop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charm+MET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(ATLAS-CONF-2017-038)</a:t>
            </a:r>
            <a:endParaRPr lang="en-US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132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48</a:t>
            </a:fld>
            <a:endParaRPr lang="zh-CN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499992" y="2996952"/>
            <a:ext cx="4392488" cy="279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000" u="sng" dirty="0">
                <a:solidFill>
                  <a:srgbClr val="0000FF"/>
                </a:solidFill>
                <a:latin typeface="Arial Black"/>
                <a:cs typeface="Arial Black"/>
              </a:rPr>
              <a:t>For </a:t>
            </a:r>
            <a:r>
              <a:rPr kumimoji="1" lang="en-US" altLang="zh-CN" sz="2000" u="sng" dirty="0" smtClean="0">
                <a:solidFill>
                  <a:srgbClr val="0000FF"/>
                </a:solidFill>
                <a:latin typeface="Arial Black"/>
                <a:cs typeface="Arial Black"/>
              </a:rPr>
              <a:t>exclusions (all hadronic): </a:t>
            </a:r>
            <a:endParaRPr lang="en-US" altLang="zh-CN" sz="2000" u="sng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stop: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~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now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1.2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@ 300 fb-1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1.4 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@ 3000 fb-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</a:t>
            </a:r>
          </a:p>
          <a:p>
            <a:pPr algn="just">
              <a:lnSpc>
                <a:spcPct val="120000"/>
              </a:lnSpc>
            </a:pPr>
            <a:endParaRPr kumimoji="1" lang="en-US" altLang="zh-CN" sz="800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>
              <a:lnSpc>
                <a:spcPct val="120000"/>
              </a:lnSpc>
            </a:pPr>
            <a:r>
              <a:rPr kumimoji="1" lang="en-US" altLang="zh-CN" sz="2000" u="sng" dirty="0">
                <a:solidFill>
                  <a:srgbClr val="0000FF"/>
                </a:solidFill>
                <a:latin typeface="Arial Black"/>
                <a:cs typeface="Arial Black"/>
              </a:rPr>
              <a:t>For discovery: 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1.0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@ 300 fb-1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1.2 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@ 3000 fb-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</a:t>
            </a:r>
            <a:endParaRPr kumimoji="1" lang="en-US" altLang="zh-CN" sz="200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27" name="标题 4"/>
          <p:cNvSpPr txBox="1">
            <a:spLocks/>
          </p:cNvSpPr>
          <p:nvPr/>
        </p:nvSpPr>
        <p:spPr>
          <a:xfrm>
            <a:off x="4403694" y="-4558"/>
            <a:ext cx="4716016" cy="10527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Prospects at HL-LHC</a:t>
            </a:r>
            <a:endParaRPr kumimoji="1" lang="zh-CN" altLang="en-US" b="0" dirty="0">
              <a:latin typeface="Arial Black"/>
              <a:cs typeface="Arial Black"/>
            </a:endParaRPr>
          </a:p>
        </p:txBody>
      </p:sp>
      <p:sp>
        <p:nvSpPr>
          <p:cNvPr id="28" name="标题 15"/>
          <p:cNvSpPr txBox="1">
            <a:spLocks/>
          </p:cNvSpPr>
          <p:nvPr/>
        </p:nvSpPr>
        <p:spPr>
          <a:xfrm>
            <a:off x="4427984" y="908720"/>
            <a:ext cx="4701278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Picture 12" descr="Figure_001-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28967"/>
            <a:ext cx="2088232" cy="1263929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fig_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" y="3356992"/>
            <a:ext cx="4024565" cy="33943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3568" y="6021288"/>
            <a:ext cx="2160240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latin typeface="Arial"/>
                <a:cs typeface="Arial"/>
              </a:rPr>
              <a:t>ATLAS-CONF-2017-020</a:t>
            </a:r>
            <a:endParaRPr lang="en-US" sz="1400" dirty="0"/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2843808" y="4293096"/>
            <a:ext cx="1296144" cy="1008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000" b="0" dirty="0" smtClean="0">
                <a:latin typeface="Arial Black"/>
                <a:cs typeface="Arial Black"/>
              </a:rPr>
              <a:t>Moriond </a:t>
            </a:r>
          </a:p>
          <a:p>
            <a:pPr algn="ctr">
              <a:lnSpc>
                <a:spcPct val="120000"/>
              </a:lnSpc>
            </a:pPr>
            <a:r>
              <a:rPr kumimoji="1" lang="en-US" altLang="zh-CN" sz="2000" b="0" dirty="0" smtClean="0">
                <a:latin typeface="Arial Black"/>
                <a:cs typeface="Arial Black"/>
              </a:rPr>
              <a:t>~36 fb</a:t>
            </a:r>
            <a:r>
              <a:rPr kumimoji="1" lang="en-US" altLang="zh-CN" sz="2000" b="0" baseline="30000" dirty="0" smtClean="0">
                <a:latin typeface="Arial Black"/>
                <a:cs typeface="Arial Black"/>
              </a:rPr>
              <a:t>-1</a:t>
            </a:r>
            <a:endParaRPr kumimoji="1" lang="zh-CN" altLang="en-US" sz="2000" b="0" baseline="30000" dirty="0">
              <a:latin typeface="Arial Black"/>
              <a:cs typeface="Arial Black"/>
            </a:endParaRPr>
          </a:p>
        </p:txBody>
      </p:sp>
      <p:pic>
        <p:nvPicPr>
          <p:cNvPr id="5" name="Picture 4" descr="fig_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" y="692696"/>
            <a:ext cx="3893002" cy="2617329"/>
          </a:xfrm>
          <a:prstGeom prst="rect">
            <a:avLst/>
          </a:prstGeom>
        </p:spPr>
      </p:pic>
      <p:sp>
        <p:nvSpPr>
          <p:cNvPr id="26" name="标题 4"/>
          <p:cNvSpPr txBox="1">
            <a:spLocks/>
          </p:cNvSpPr>
          <p:nvPr/>
        </p:nvSpPr>
        <p:spPr>
          <a:xfrm>
            <a:off x="2411760" y="1484784"/>
            <a:ext cx="2376264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000" b="0" dirty="0" smtClean="0">
                <a:latin typeface="Arial Black"/>
                <a:cs typeface="Arial Black"/>
              </a:rPr>
              <a:t>14 TeV, 300-</a:t>
            </a:r>
            <a:r>
              <a:rPr kumimoji="1" lang="en-US" altLang="zh-CN" sz="2000" b="0" dirty="0" smtClean="0">
                <a:solidFill>
                  <a:srgbClr val="000000"/>
                </a:solidFill>
                <a:latin typeface="Arial Black"/>
                <a:cs typeface="Arial Black"/>
              </a:rPr>
              <a:t>3000</a:t>
            </a:r>
            <a:r>
              <a:rPr kumimoji="1" lang="en-US" altLang="zh-CN" sz="2000" b="0" dirty="0" smtClean="0">
                <a:latin typeface="Arial Black"/>
                <a:cs typeface="Arial Black"/>
              </a:rPr>
              <a:t> fb</a:t>
            </a:r>
            <a:r>
              <a:rPr kumimoji="1" lang="en-US" altLang="zh-CN" sz="2000" b="0" baseline="30000" dirty="0" smtClean="0">
                <a:latin typeface="Arial Black"/>
                <a:cs typeface="Arial Black"/>
              </a:rPr>
              <a:t>-1</a:t>
            </a:r>
            <a:endParaRPr kumimoji="1" lang="zh-CN" altLang="en-US" sz="2000" b="0" baseline="30000" dirty="0">
              <a:latin typeface="Arial Black"/>
              <a:cs typeface="Arial Black"/>
            </a:endParaRPr>
          </a:p>
        </p:txBody>
      </p:sp>
      <p:sp>
        <p:nvSpPr>
          <p:cNvPr id="29" name="矩形 7"/>
          <p:cNvSpPr/>
          <p:nvPr/>
        </p:nvSpPr>
        <p:spPr>
          <a:xfrm>
            <a:off x="755576" y="260219"/>
            <a:ext cx="2467817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Arial"/>
                <a:cs typeface="Arial"/>
              </a:rPr>
              <a:t>ATL-PHYS-PUB-</a:t>
            </a:r>
            <a:r>
              <a:rPr lang="en-US" altLang="zh-CN" sz="1400" b="1" dirty="0" smtClean="0">
                <a:solidFill>
                  <a:srgbClr val="000000"/>
                </a:solidFill>
                <a:latin typeface="Arial"/>
                <a:cs typeface="Arial"/>
              </a:rPr>
              <a:t>2013-011</a:t>
            </a:r>
            <a:endParaRPr lang="zh-CN" alt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3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cs typeface="Arial Black"/>
              </a:rPr>
              <a:t>SUSY Search </a:t>
            </a:r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@ LHC 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矩形 2"/>
          <p:cNvSpPr>
            <a:spLocks noChangeArrowheads="1"/>
          </p:cNvSpPr>
          <p:nvPr/>
        </p:nvSpPr>
        <p:spPr bwMode="auto">
          <a:xfrm>
            <a:off x="5076056" y="1052736"/>
            <a:ext cx="3960440" cy="554767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Strong </a:t>
            </a: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production</a:t>
            </a:r>
            <a:r>
              <a:rPr lang="en-US" altLang="zh-CN" sz="20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:</a:t>
            </a:r>
            <a:r>
              <a:rPr lang="en-US" altLang="zh-CN" sz="2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err="1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gluinos</a:t>
            </a: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and 1</a:t>
            </a:r>
            <a:r>
              <a:rPr lang="en-US" altLang="zh-CN" sz="1900" baseline="30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</a:t>
            </a: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and 2</a:t>
            </a:r>
            <a:r>
              <a:rPr lang="en-US" altLang="zh-CN" sz="1900" baseline="30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nd</a:t>
            </a: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generation squarks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by far largest cross-sections </a:t>
            </a: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3</a:t>
            </a:r>
            <a:r>
              <a:rPr lang="en-US" altLang="zh-CN" sz="2000" b="1" baseline="30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rd</a:t>
            </a: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generation:</a:t>
            </a:r>
            <a:r>
              <a:rPr lang="en-US" altLang="zh-CN" sz="2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</a:t>
            </a:r>
            <a:endParaRPr lang="en-US" altLang="zh-CN"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stop and sbottoms</a:t>
            </a:r>
            <a:endParaRPr lang="en-US" altLang="zh-CN" sz="19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Should be lowest mass squarks for naturalness reasons</a:t>
            </a:r>
            <a:endParaRPr lang="en-US" altLang="zh-CN" sz="19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BF25DB"/>
                </a:solidFill>
                <a:latin typeface="Arial"/>
                <a:cs typeface="Arial"/>
              </a:rPr>
              <a:t>Electroweak </a:t>
            </a:r>
            <a:r>
              <a:rPr lang="en-US" altLang="zh-CN" sz="2000" b="1" dirty="0">
                <a:solidFill>
                  <a:srgbClr val="BF25DB"/>
                </a:solidFill>
                <a:latin typeface="Arial"/>
                <a:cs typeface="Arial"/>
              </a:rPr>
              <a:t>production</a:t>
            </a:r>
            <a:r>
              <a:rPr lang="en-US" altLang="zh-CN" sz="2000" dirty="0">
                <a:solidFill>
                  <a:srgbClr val="BF25DB"/>
                </a:solidFill>
                <a:latin typeface="Arial"/>
                <a:cs typeface="Arial"/>
              </a:rPr>
              <a:t>: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rgbClr val="BF25DB"/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rgbClr val="BF25DB"/>
                </a:solidFill>
                <a:latin typeface="Arial"/>
                <a:cs typeface="Arial"/>
              </a:rPr>
              <a:t>Electroweakinos, sleptons</a:t>
            </a:r>
            <a:endParaRPr lang="en-US" altLang="zh-CN" sz="1900" dirty="0">
              <a:solidFill>
                <a:srgbClr val="BF25DB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rgbClr val="BF25DB"/>
                </a:solidFill>
                <a:latin typeface="Arial"/>
                <a:cs typeface="Arial"/>
              </a:rPr>
              <a:t>Lowest mass sparticles, clean signature(multi-lept</a:t>
            </a:r>
            <a:r>
              <a:rPr lang="en-US" altLang="zh-CN" sz="1900" dirty="0">
                <a:solidFill>
                  <a:srgbClr val="BF25DB"/>
                </a:solidFill>
                <a:latin typeface="Arial"/>
                <a:cs typeface="Arial"/>
              </a:rPr>
              <a:t>,</a:t>
            </a:r>
            <a:r>
              <a:rPr lang="en-US" altLang="zh-CN" sz="1900" dirty="0" smtClean="0">
                <a:solidFill>
                  <a:srgbClr val="BF25DB"/>
                </a:solidFill>
                <a:latin typeface="Arial"/>
                <a:cs typeface="Arial"/>
              </a:rPr>
              <a:t> Low jet act) </a:t>
            </a:r>
            <a:endParaRPr lang="en-US" altLang="zh-CN" sz="1900" dirty="0">
              <a:solidFill>
                <a:srgbClr val="BF25DB"/>
              </a:solidFill>
              <a:latin typeface="Arial"/>
              <a:cs typeface="Arial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RPV/LL</a:t>
            </a:r>
            <a:r>
              <a:rPr lang="en-US" altLang="zh-CN" sz="20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: </a:t>
            </a:r>
            <a:endParaRPr lang="en-US" altLang="zh-CN" sz="20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targeting </a:t>
            </a: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R-parity violating models and long lived sparticles</a:t>
            </a:r>
            <a:endParaRPr lang="en-US" altLang="zh-CN" sz="19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More exotic models</a:t>
            </a:r>
            <a:endParaRPr lang="en-US" altLang="zh-CN" sz="19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49</a:t>
            </a:fld>
            <a:endParaRPr lang="zh-CN" alt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5073832" cy="345638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椭圆 7"/>
          <p:cNvSpPr/>
          <p:nvPr/>
        </p:nvSpPr>
        <p:spPr>
          <a:xfrm rot="18982320">
            <a:off x="806815" y="2334803"/>
            <a:ext cx="1171982" cy="2244720"/>
          </a:xfrm>
          <a:prstGeom prst="ellipse">
            <a:avLst/>
          </a:prstGeom>
          <a:noFill/>
          <a:ln w="31750">
            <a:solidFill>
              <a:srgbClr val="BF25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76056" y="3645024"/>
            <a:ext cx="3960440" cy="1584176"/>
          </a:xfrm>
          <a:prstGeom prst="rect">
            <a:avLst/>
          </a:prstGeom>
          <a:noFill/>
          <a:ln w="28575" cmpd="sng">
            <a:solidFill>
              <a:srgbClr val="BF25D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1800200" cy="1106335"/>
          </a:xfrm>
          <a:prstGeom prst="rect">
            <a:avLst/>
          </a:prstGeom>
          <a:noFill/>
          <a:ln w="28575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线箭头连接符 10"/>
          <p:cNvCxnSpPr/>
          <p:nvPr/>
        </p:nvCxnSpPr>
        <p:spPr>
          <a:xfrm flipV="1">
            <a:off x="1259632" y="4365104"/>
            <a:ext cx="432048" cy="648072"/>
          </a:xfrm>
          <a:prstGeom prst="straightConnector1">
            <a:avLst/>
          </a:prstGeom>
          <a:ln>
            <a:solidFill>
              <a:srgbClr val="BF25D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21179613">
            <a:off x="5361236" y="1740697"/>
            <a:ext cx="3096344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Tx/>
              <a:buSzPct val="100000"/>
            </a:pPr>
            <a:r>
              <a:rPr lang="en-US" altLang="zh-CN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If coloured sparticles much heavier than EW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partners, </a:t>
            </a:r>
            <a:r>
              <a:rPr lang="en-US" altLang="zh-CN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EWK prod.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will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be dominant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at LHC</a:t>
            </a:r>
            <a:endParaRPr lang="en-US" altLang="zh-CN" sz="1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1" y="86767"/>
            <a:ext cx="8461375" cy="607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06" name="Slide Number Placeholder 2"/>
          <p:cNvSpPr txBox="1">
            <a:spLocks noGrp="1"/>
          </p:cNvSpPr>
          <p:nvPr/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ndara" pitchFamily="34" charset="0"/>
                <a:ea typeface="宋体" pitchFamily="2" charset="-122"/>
              </a:defRPr>
            </a:lvl9pPr>
          </a:lstStyle>
          <a:p>
            <a:pPr algn="r" eaLnBrk="0" hangingPunct="0"/>
            <a:fld id="{4C0C4253-57E9-4C93-9AF7-ED8001566136}" type="slidenum">
              <a:rPr kumimoji="0" lang="zh-CN" altLang="en-US" sz="1200">
                <a:solidFill>
                  <a:schemeClr val="tx2"/>
                </a:solidFill>
                <a:latin typeface="Comic Sans MS" pitchFamily="66" charset="0"/>
                <a:sym typeface="Symbol" pitchFamily="18" charset="2"/>
              </a:rPr>
              <a:pPr algn="r" eaLnBrk="0" hangingPunct="0"/>
              <a:t>5</a:t>
            </a:fld>
            <a:endParaRPr kumimoji="0" lang="en-US" altLang="zh-CN" sz="1200">
              <a:solidFill>
                <a:schemeClr val="tx2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1507" name="Oval 20"/>
          <p:cNvSpPr>
            <a:spLocks noChangeArrowheads="1"/>
          </p:cNvSpPr>
          <p:nvPr/>
        </p:nvSpPr>
        <p:spPr bwMode="auto">
          <a:xfrm>
            <a:off x="971550" y="2205038"/>
            <a:ext cx="7272338" cy="576262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buFont typeface="Wingdings" pitchFamily="2" charset="2"/>
              <a:buChar char="l"/>
            </a:pPr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43277" y="44624"/>
            <a:ext cx="785984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在超出标准模型的新物理模型中，</a:t>
            </a:r>
            <a:endParaRPr lang="en-US" altLang="zh-CN" sz="2400" b="1" dirty="0" smtClean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SUSY</a:t>
            </a:r>
            <a:r>
              <a:rPr lang="zh-C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理论是唯一能够</a:t>
            </a:r>
            <a:r>
              <a:rPr lang="zh-C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回答绝大多数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Big 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Question</a:t>
            </a:r>
            <a:r>
              <a:rPr lang="zh-C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的理论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216715" y="6238651"/>
            <a:ext cx="8712968" cy="430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lvl="1" indent="-342900">
              <a:spcAft>
                <a:spcPts val="600"/>
              </a:spcAft>
              <a:buFont typeface="Wingdings" charset="2"/>
              <a:buChar char="n"/>
            </a:pPr>
            <a:r>
              <a:rPr kumimoji="0" lang="en-US" altLang="zh-CN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SUSY </a:t>
            </a:r>
            <a:r>
              <a:rPr kumimoji="0" lang="en-US" altLang="zh-CN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search is one of the most hot </a:t>
            </a:r>
            <a:r>
              <a:rPr lang="en-US" altLang="zh-CN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topic at LHC and beyond</a:t>
            </a:r>
          </a:p>
        </p:txBody>
      </p:sp>
    </p:spTree>
    <p:extLst>
      <p:ext uri="{BB962C8B-B14F-4D97-AF65-F5344CB8AC3E}">
        <p14:creationId xmlns:p14="http://schemas.microsoft.com/office/powerpoint/2010/main" val="410430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836712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260648"/>
            <a:ext cx="8316416" cy="52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Electroweakino Production</a:t>
            </a:r>
            <a:endParaRPr kumimoji="1" lang="zh-CN" altLang="en-US" sz="28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5073832" cy="345638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1" name="椭圆 7"/>
          <p:cNvSpPr/>
          <p:nvPr/>
        </p:nvSpPr>
        <p:spPr>
          <a:xfrm rot="19561947">
            <a:off x="480193" y="1833832"/>
            <a:ext cx="1493848" cy="2488104"/>
          </a:xfrm>
          <a:prstGeom prst="ellipse">
            <a:avLst/>
          </a:prstGeom>
          <a:noFill/>
          <a:ln w="31750">
            <a:solidFill>
              <a:srgbClr val="BF25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56" name="Rectangle 55"/>
          <p:cNvSpPr/>
          <p:nvPr/>
        </p:nvSpPr>
        <p:spPr>
          <a:xfrm>
            <a:off x="2699792" y="1052736"/>
            <a:ext cx="5112568" cy="524759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kumimoji="1" lang="en-US" altLang="zh-CN" sz="2000" u="sng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sz="2000" u="sng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57" name="Picture 56" descr="C1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86" y="1196752"/>
            <a:ext cx="1331775" cy="11967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8" name="图片 36" descr="fig_01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38" y="1124744"/>
            <a:ext cx="1584176" cy="1361402"/>
          </a:xfrm>
          <a:prstGeom prst="rect">
            <a:avLst/>
          </a:prstGeom>
        </p:spPr>
      </p:pic>
      <p:pic>
        <p:nvPicPr>
          <p:cNvPr id="59" name="图片 40" descr="fig_01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822" y="1196752"/>
            <a:ext cx="1568199" cy="1274162"/>
          </a:xfrm>
          <a:prstGeom prst="rect">
            <a:avLst/>
          </a:prstGeom>
        </p:spPr>
      </p:pic>
      <p:pic>
        <p:nvPicPr>
          <p:cNvPr id="60" name="图片 24" descr="fig_0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98" y="1124744"/>
            <a:ext cx="1368152" cy="1404156"/>
          </a:xfrm>
          <a:prstGeom prst="rect">
            <a:avLst/>
          </a:prstGeom>
          <a:ln>
            <a:noFill/>
          </a:ln>
        </p:spPr>
      </p:pic>
      <p:sp>
        <p:nvSpPr>
          <p:cNvPr id="61" name="矩形 47"/>
          <p:cNvSpPr/>
          <p:nvPr/>
        </p:nvSpPr>
        <p:spPr>
          <a:xfrm>
            <a:off x="2699792" y="1052736"/>
            <a:ext cx="6048672" cy="1944216"/>
          </a:xfrm>
          <a:prstGeom prst="rect">
            <a:avLst/>
          </a:prstGeom>
          <a:solidFill>
            <a:srgbClr val="DC52CA">
              <a:alpha val="10000"/>
            </a:srgbClr>
          </a:solidFill>
          <a:ln w="28575" cmpd="sng">
            <a:solidFill>
              <a:srgbClr val="DC52C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2" name="Picture 61" descr="C1C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10" y="3284984"/>
            <a:ext cx="1299745" cy="1080120"/>
          </a:xfrm>
          <a:prstGeom prst="rect">
            <a:avLst/>
          </a:prstGeom>
        </p:spPr>
      </p:pic>
      <p:pic>
        <p:nvPicPr>
          <p:cNvPr id="63" name="图片 42"/>
          <p:cNvPicPr>
            <a:picLocks noChangeAspect="1"/>
          </p:cNvPicPr>
          <p:nvPr/>
        </p:nvPicPr>
        <p:blipFill rotWithShape="1">
          <a:blip r:embed="rId8"/>
          <a:srcRect l="4993" r="49524" b="48083"/>
          <a:stretch/>
        </p:blipFill>
        <p:spPr>
          <a:xfrm>
            <a:off x="4921734" y="3213120"/>
            <a:ext cx="1672684" cy="1296000"/>
          </a:xfrm>
          <a:prstGeom prst="rect">
            <a:avLst/>
          </a:prstGeom>
        </p:spPr>
      </p:pic>
      <p:pic>
        <p:nvPicPr>
          <p:cNvPr id="64" name="图片 41"/>
          <p:cNvPicPr>
            <a:picLocks noChangeAspect="1"/>
          </p:cNvPicPr>
          <p:nvPr/>
        </p:nvPicPr>
        <p:blipFill rotWithShape="1">
          <a:blip r:embed="rId8"/>
          <a:srcRect l="56808" r="-1" b="49208"/>
          <a:stretch/>
        </p:blipFill>
        <p:spPr>
          <a:xfrm>
            <a:off x="7009966" y="3140968"/>
            <a:ext cx="1584176" cy="1264522"/>
          </a:xfrm>
          <a:prstGeom prst="rect">
            <a:avLst/>
          </a:prstGeom>
        </p:spPr>
      </p:pic>
      <p:sp>
        <p:nvSpPr>
          <p:cNvPr id="65" name="矩形 47"/>
          <p:cNvSpPr/>
          <p:nvPr/>
        </p:nvSpPr>
        <p:spPr>
          <a:xfrm>
            <a:off x="2689486" y="3140968"/>
            <a:ext cx="6048672" cy="1800200"/>
          </a:xfrm>
          <a:prstGeom prst="rect">
            <a:avLst/>
          </a:prstGeom>
          <a:solidFill>
            <a:srgbClr val="0000FF">
              <a:alpha val="10000"/>
            </a:srgbClr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7" name="Picture 66" descr="sls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02" y="5178678"/>
            <a:ext cx="1296144" cy="1106240"/>
          </a:xfrm>
          <a:prstGeom prst="rect">
            <a:avLst/>
          </a:prstGeom>
        </p:spPr>
      </p:pic>
      <p:pic>
        <p:nvPicPr>
          <p:cNvPr id="68" name="图片 44"/>
          <p:cNvPicPr>
            <a:picLocks noChangeAspect="1"/>
          </p:cNvPicPr>
          <p:nvPr/>
        </p:nvPicPr>
        <p:blipFill rotWithShape="1">
          <a:blip r:embed="rId8"/>
          <a:srcRect l="56871" t="51166" r="3077"/>
          <a:stretch/>
        </p:blipFill>
        <p:spPr>
          <a:xfrm>
            <a:off x="4417678" y="5157336"/>
            <a:ext cx="1478921" cy="1223992"/>
          </a:xfrm>
          <a:prstGeom prst="rect">
            <a:avLst/>
          </a:prstGeom>
        </p:spPr>
      </p:pic>
      <p:pic>
        <p:nvPicPr>
          <p:cNvPr id="69" name="图片 46" descr="fig_01c-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86" y="5157192"/>
            <a:ext cx="1477982" cy="1152128"/>
          </a:xfrm>
          <a:prstGeom prst="rect">
            <a:avLst/>
          </a:prstGeom>
        </p:spPr>
      </p:pic>
      <p:sp>
        <p:nvSpPr>
          <p:cNvPr id="70" name="矩形 47"/>
          <p:cNvSpPr/>
          <p:nvPr/>
        </p:nvSpPr>
        <p:spPr>
          <a:xfrm>
            <a:off x="2689486" y="5085184"/>
            <a:ext cx="6058978" cy="1656184"/>
          </a:xfrm>
          <a:prstGeom prst="rect">
            <a:avLst/>
          </a:prstGeom>
          <a:solidFill>
            <a:srgbClr val="1BF8F9">
              <a:alpha val="10000"/>
            </a:srgbClr>
          </a:solidFill>
          <a:ln w="28575" cmpd="sng">
            <a:solidFill>
              <a:srgbClr val="1BF8F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" name="Rectangle 70"/>
          <p:cNvSpPr/>
          <p:nvPr/>
        </p:nvSpPr>
        <p:spPr>
          <a:xfrm>
            <a:off x="2699792" y="4448725"/>
            <a:ext cx="623950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ATLAS: ATLAS-CONF-2017-039, </a:t>
            </a:r>
            <a:r>
              <a:rPr lang="en-US" altLang="zh-CN" sz="1300" b="1" dirty="0">
                <a:solidFill>
                  <a:srgbClr val="0000FF"/>
                </a:solidFill>
                <a:latin typeface="Times New Roman"/>
                <a:cs typeface="Times New Roman"/>
              </a:rPr>
              <a:t>ATLAS-CONF-2017-</a:t>
            </a:r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035, </a:t>
            </a:r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ea typeface="Hei"/>
                <a:cs typeface="Times New Roman"/>
              </a:rPr>
              <a:t>JHEP 05 (2014)071</a:t>
            </a:r>
          </a:p>
          <a:p>
            <a:r>
              <a:rPr lang="en-US" altLang="zh-CN" sz="1300" b="1" dirty="0">
                <a:solidFill>
                  <a:srgbClr val="000000"/>
                </a:solidFill>
                <a:latin typeface="Times New Roman"/>
                <a:cs typeface="Times New Roman"/>
              </a:rPr>
              <a:t>CMS: </a:t>
            </a:r>
            <a:r>
              <a:rPr lang="en-US" sz="1300" b="1" dirty="0">
                <a:solidFill>
                  <a:srgbClr val="000000"/>
                </a:solidFill>
                <a:latin typeface="Times New Roman"/>
                <a:cs typeface="Times New Roman"/>
              </a:rPr>
              <a:t>EPJC 74 (2014) 3036</a:t>
            </a:r>
            <a:r>
              <a:rPr lang="en-US" altLang="zh-CN" sz="13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n-US" sz="13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699792" y="6237312"/>
            <a:ext cx="61926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ATLAS: 2l </a:t>
            </a:r>
            <a:r>
              <a:rPr lang="en-US" altLang="zh-CN" sz="1300" b="1" dirty="0">
                <a:solidFill>
                  <a:srgbClr val="0000FF"/>
                </a:solidFill>
                <a:latin typeface="Times New Roman"/>
                <a:cs typeface="Times New Roman"/>
              </a:rPr>
              <a:t>(e/μ): ATLAS-CONF-2017-</a:t>
            </a:r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039;</a:t>
            </a:r>
            <a:r>
              <a:rPr lang="zh-CN" altLang="en-US" sz="1300" b="1" dirty="0">
                <a:solidFill>
                  <a:srgbClr val="0000FF"/>
                </a:solidFill>
                <a:latin typeface="Times New Roman"/>
                <a:cs typeface="Times New Roman"/>
              </a:rPr>
              <a:t> ≥</a:t>
            </a:r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zh-CN" altLang="en-US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τ</a:t>
            </a:r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  <a:r>
              <a:rPr lang="en-US" sz="1300" b="1" dirty="0">
                <a:solidFill>
                  <a:srgbClr val="0000FF"/>
                </a:solidFill>
                <a:latin typeface="Times New Roman"/>
                <a:cs typeface="Times New Roman"/>
              </a:rPr>
              <a:t>Phys. Rev. D 93, 052002 (2016</a:t>
            </a:r>
            <a:r>
              <a:rPr lang="en-US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US" altLang="zh-CN" sz="13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CMS: </a:t>
            </a:r>
            <a:r>
              <a:rPr lang="en-US" sz="1300" b="1" dirty="0">
                <a:solidFill>
                  <a:srgbClr val="000000"/>
                </a:solidFill>
                <a:latin typeface="Times New Roman"/>
                <a:cs typeface="Times New Roman"/>
              </a:rPr>
              <a:t>EPJC 74 (2014) 3036</a:t>
            </a:r>
            <a:r>
              <a:rPr lang="en-US" altLang="zh-CN" sz="13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n-US" sz="13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699792" y="2448471"/>
            <a:ext cx="62750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ATLAS: </a:t>
            </a:r>
            <a:r>
              <a:rPr lang="en-US" altLang="zh-CN" sz="1300" b="1" dirty="0">
                <a:solidFill>
                  <a:srgbClr val="0000FF"/>
                </a:solidFill>
                <a:latin typeface="Times New Roman"/>
                <a:cs typeface="Times New Roman"/>
              </a:rPr>
              <a:t>ATLAS-CONF-2017-</a:t>
            </a:r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039,</a:t>
            </a:r>
            <a:r>
              <a:rPr lang="en-US" altLang="zh-CN" sz="1300" b="1" dirty="0">
                <a:solidFill>
                  <a:srgbClr val="0000FF"/>
                </a:solidFill>
                <a:latin typeface="Arial"/>
                <a:ea typeface="Hei"/>
                <a:cs typeface="Arial"/>
              </a:rPr>
              <a:t> </a:t>
            </a:r>
            <a:r>
              <a:rPr lang="en-US" altLang="zh-CN" sz="1300" b="1" dirty="0">
                <a:solidFill>
                  <a:srgbClr val="0000FF"/>
                </a:solidFill>
                <a:latin typeface="Times New Roman"/>
                <a:cs typeface="Times New Roman"/>
              </a:rPr>
              <a:t>ATLAS-CONF-2017-</a:t>
            </a:r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035, </a:t>
            </a:r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ea typeface="Hei"/>
                <a:cs typeface="Times New Roman"/>
              </a:rPr>
              <a:t>JHEP </a:t>
            </a:r>
            <a:r>
              <a:rPr lang="en-US" altLang="zh-CN" sz="1300" b="1" dirty="0">
                <a:solidFill>
                  <a:srgbClr val="0000FF"/>
                </a:solidFill>
                <a:latin typeface="Times New Roman"/>
                <a:ea typeface="Hei"/>
                <a:cs typeface="Times New Roman"/>
              </a:rPr>
              <a:t>04 (2014)</a:t>
            </a:r>
            <a:r>
              <a:rPr lang="en-US" altLang="zh-CN" sz="1300" b="1" dirty="0" smtClean="0">
                <a:solidFill>
                  <a:srgbClr val="0000FF"/>
                </a:solidFill>
                <a:latin typeface="Times New Roman"/>
                <a:ea typeface="Hei"/>
                <a:cs typeface="Times New Roman"/>
              </a:rPr>
              <a:t>169</a:t>
            </a:r>
          </a:p>
          <a:p>
            <a:r>
              <a:rPr lang="en-US" altLang="zh-CN" sz="13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CMS: CMS</a:t>
            </a:r>
            <a:r>
              <a:rPr lang="en-US" altLang="zh-CN" sz="1300" b="1" dirty="0">
                <a:solidFill>
                  <a:srgbClr val="000000"/>
                </a:solidFill>
                <a:latin typeface="Times New Roman"/>
                <a:cs typeface="Times New Roman"/>
              </a:rPr>
              <a:t>-PAS-SUS-16-</a:t>
            </a:r>
            <a:r>
              <a:rPr lang="en-US" altLang="zh-CN" sz="13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039, </a:t>
            </a:r>
            <a:r>
              <a:rPr lang="en-US" altLang="zh-CN" sz="1300" b="1" dirty="0">
                <a:solidFill>
                  <a:srgbClr val="000000"/>
                </a:solidFill>
                <a:latin typeface="Times New Roman"/>
                <a:cs typeface="Times New Roman"/>
              </a:rPr>
              <a:t>CMS-PAS-SUS-</a:t>
            </a:r>
            <a:r>
              <a:rPr lang="en-US" altLang="zh-CN" sz="13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17-004</a:t>
            </a:r>
            <a:endParaRPr lang="en-US" altLang="zh-CN" sz="1300" b="1" dirty="0">
              <a:solidFill>
                <a:srgbClr val="000000"/>
              </a:solidFill>
              <a:latin typeface="Times New Roman"/>
              <a:ea typeface="Hei"/>
              <a:cs typeface="Times New Roman"/>
            </a:endParaRPr>
          </a:p>
        </p:txBody>
      </p:sp>
      <p:sp>
        <p:nvSpPr>
          <p:cNvPr id="75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50</a:t>
            </a:fld>
            <a:endParaRPr lang="zh-CN" altLang="en-US" dirty="0"/>
          </a:p>
        </p:txBody>
      </p:sp>
      <p:sp>
        <p:nvSpPr>
          <p:cNvPr id="76" name="Notched Right Arrow 75"/>
          <p:cNvSpPr/>
          <p:nvPr/>
        </p:nvSpPr>
        <p:spPr>
          <a:xfrm>
            <a:off x="3779912" y="1700808"/>
            <a:ext cx="360040" cy="360040"/>
          </a:xfrm>
          <a:prstGeom prst="notch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Notched Right Arrow 76"/>
          <p:cNvSpPr/>
          <p:nvPr/>
        </p:nvSpPr>
        <p:spPr>
          <a:xfrm>
            <a:off x="4283968" y="3717032"/>
            <a:ext cx="360040" cy="360040"/>
          </a:xfrm>
          <a:prstGeom prst="notch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Notched Right Arrow 77"/>
          <p:cNvSpPr/>
          <p:nvPr/>
        </p:nvSpPr>
        <p:spPr>
          <a:xfrm>
            <a:off x="3995936" y="5589240"/>
            <a:ext cx="360040" cy="360040"/>
          </a:xfrm>
          <a:prstGeom prst="notch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260648"/>
            <a:ext cx="8316416" cy="52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Chargino-Neutralino Pairs: via </a:t>
            </a:r>
            <a:r>
              <a:rPr lang="en-US" sz="2800" b="1" dirty="0" err="1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sleptons</a:t>
            </a:r>
            <a:endParaRPr kumimoji="1" lang="zh-CN" altLang="en-US" sz="28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15" name="Picture 14" descr="fig_07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312368" cy="2924944"/>
          </a:xfrm>
          <a:prstGeom prst="rect">
            <a:avLst/>
          </a:prstGeom>
        </p:spPr>
      </p:pic>
      <p:sp>
        <p:nvSpPr>
          <p:cNvPr id="16" name="矩形 10"/>
          <p:cNvSpPr/>
          <p:nvPr/>
        </p:nvSpPr>
        <p:spPr>
          <a:xfrm>
            <a:off x="1007604" y="1951407"/>
            <a:ext cx="1368152" cy="523220"/>
          </a:xfrm>
          <a:prstGeom prst="rect">
            <a:avLst/>
          </a:prstGeom>
          <a:solidFill>
            <a:srgbClr val="FFFF00"/>
          </a:solidFill>
          <a:ln>
            <a:solidFill>
              <a:srgbClr val="2E2224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00"/>
                </a:solidFill>
                <a:latin typeface="Arial"/>
                <a:cs typeface="Arial"/>
              </a:rPr>
              <a:t>ATLAS-</a:t>
            </a:r>
            <a:r>
              <a:rPr lang="en-US" altLang="zh-CN" sz="1400" b="1" dirty="0" smtClean="0">
                <a:solidFill>
                  <a:srgbClr val="000000"/>
                </a:solidFill>
                <a:latin typeface="Arial"/>
                <a:cs typeface="Arial"/>
              </a:rPr>
              <a:t>CONF -2017-039</a:t>
            </a:r>
            <a:endParaRPr lang="zh-CN" alt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51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6431"/>
            <a:ext cx="3456384" cy="2785043"/>
          </a:xfrm>
          <a:prstGeom prst="rect">
            <a:avLst/>
          </a:prstGeom>
        </p:spPr>
      </p:pic>
      <p:sp>
        <p:nvSpPr>
          <p:cNvPr id="22" name="矩形 10"/>
          <p:cNvSpPr/>
          <p:nvPr/>
        </p:nvSpPr>
        <p:spPr>
          <a:xfrm>
            <a:off x="899592" y="5013176"/>
            <a:ext cx="1584176" cy="307777"/>
          </a:xfrm>
          <a:prstGeom prst="rect">
            <a:avLst/>
          </a:prstGeom>
          <a:solidFill>
            <a:srgbClr val="FFFF00"/>
          </a:solidFill>
          <a:ln>
            <a:solidFill>
              <a:srgbClr val="2E2224"/>
            </a:solidFill>
          </a:ln>
        </p:spPr>
        <p:txBody>
          <a:bodyPr wrap="square">
            <a:spAutoFit/>
          </a:bodyPr>
          <a:lstStyle/>
          <a:p>
            <a:r>
              <a:rPr lang="nb-NO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arXiv:1708.07875</a:t>
            </a:r>
            <a:endParaRPr lang="zh-CN" altLang="en-US" sz="14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98577"/>
            <a:ext cx="2993529" cy="2697829"/>
          </a:xfrm>
          <a:prstGeom prst="rect">
            <a:avLst/>
          </a:prstGeom>
        </p:spPr>
      </p:pic>
      <p:sp>
        <p:nvSpPr>
          <p:cNvPr id="24" name="Rectangle 17"/>
          <p:cNvSpPr/>
          <p:nvPr/>
        </p:nvSpPr>
        <p:spPr>
          <a:xfrm>
            <a:off x="5980720" y="2961349"/>
            <a:ext cx="1584176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arXiv:1709.05406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5" name="图片 24" descr="fig_01a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72816"/>
            <a:ext cx="1512168" cy="12995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3834664"/>
            <a:ext cx="3059832" cy="2852936"/>
          </a:xfrm>
          <a:prstGeom prst="rect">
            <a:avLst/>
          </a:prstGeom>
        </p:spPr>
      </p:pic>
      <p:sp>
        <p:nvSpPr>
          <p:cNvPr id="26" name="Rectangle 17"/>
          <p:cNvSpPr/>
          <p:nvPr/>
        </p:nvSpPr>
        <p:spPr>
          <a:xfrm>
            <a:off x="5980720" y="5815285"/>
            <a:ext cx="1584176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arXiv:1709.05406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7" name="图片 29" descr="fig_01a-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437112"/>
            <a:ext cx="1584176" cy="131022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4485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260648"/>
            <a:ext cx="8316416" cy="52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Chargino-Neutralino Pairs: </a:t>
            </a:r>
            <a:r>
              <a:rPr lang="en-US" altLang="zh-CN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via WZ or WH</a:t>
            </a:r>
            <a:endParaRPr kumimoji="1" lang="zh-CN" altLang="en-US" sz="28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52</a:t>
            </a:fld>
            <a:endParaRPr lang="zh-CN" altLang="en-US"/>
          </a:p>
        </p:txBody>
      </p:sp>
      <p:pic>
        <p:nvPicPr>
          <p:cNvPr id="4" name="Picture 3" descr="Figure_002-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30" y="5466457"/>
            <a:ext cx="1814675" cy="1108968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14" name="Picture 13" descr="Figure_002-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445224"/>
            <a:ext cx="1872208" cy="1144127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11" name="Rectangle 17"/>
          <p:cNvSpPr/>
          <p:nvPr/>
        </p:nvSpPr>
        <p:spPr>
          <a:xfrm>
            <a:off x="3642001" y="1177007"/>
            <a:ext cx="1584176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arXiv:1709.05406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18" y="1512168"/>
            <a:ext cx="3874419" cy="37170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98724"/>
            <a:ext cx="3888432" cy="37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9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260648"/>
            <a:ext cx="8316416" cy="52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Chargino-Chargino Pairs: via </a:t>
            </a:r>
            <a:r>
              <a:rPr lang="en-US" sz="2800" b="1" dirty="0" err="1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sleptons</a:t>
            </a:r>
            <a:endParaRPr kumimoji="1" lang="zh-CN" altLang="en-US" sz="28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4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53</a:t>
            </a:fld>
            <a:endParaRPr lang="zh-CN" altLang="en-US"/>
          </a:p>
        </p:txBody>
      </p:sp>
      <p:pic>
        <p:nvPicPr>
          <p:cNvPr id="2" name="Picture 1" descr="fig_06a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4392488" cy="3672408"/>
          </a:xfrm>
          <a:prstGeom prst="rect">
            <a:avLst/>
          </a:prstGeom>
        </p:spPr>
      </p:pic>
      <p:pic>
        <p:nvPicPr>
          <p:cNvPr id="12" name="图片 42"/>
          <p:cNvPicPr>
            <a:picLocks noChangeAspect="1"/>
          </p:cNvPicPr>
          <p:nvPr/>
        </p:nvPicPr>
        <p:blipFill rotWithShape="1">
          <a:blip r:embed="rId3"/>
          <a:srcRect l="4993" r="49524" b="48083"/>
          <a:stretch/>
        </p:blipFill>
        <p:spPr>
          <a:xfrm>
            <a:off x="1619672" y="1124744"/>
            <a:ext cx="1672684" cy="129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图片 30" descr="fig_01b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24744"/>
            <a:ext cx="1656184" cy="136977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" name="矩形 10"/>
          <p:cNvSpPr/>
          <p:nvPr/>
        </p:nvSpPr>
        <p:spPr>
          <a:xfrm>
            <a:off x="1259632" y="6165304"/>
            <a:ext cx="2520280" cy="338554"/>
          </a:xfrm>
          <a:prstGeom prst="rect">
            <a:avLst/>
          </a:prstGeom>
          <a:solidFill>
            <a:srgbClr val="FFFF00"/>
          </a:solidFill>
          <a:ln>
            <a:solidFill>
              <a:srgbClr val="2E2224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Arial"/>
                <a:cs typeface="Arial"/>
              </a:rPr>
              <a:t>ATLAS-</a:t>
            </a:r>
            <a:r>
              <a:rPr lang="en-US" altLang="zh-CN" sz="1600" b="1" dirty="0" smtClean="0">
                <a:solidFill>
                  <a:srgbClr val="000000"/>
                </a:solidFill>
                <a:latin typeface="Arial"/>
                <a:cs typeface="Arial"/>
              </a:rPr>
              <a:t>CONF-2017-039</a:t>
            </a:r>
            <a:endParaRPr lang="zh-CN" altLang="en-US" sz="1600" b="1" dirty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55" y="2613674"/>
            <a:ext cx="4477353" cy="3479621"/>
          </a:xfrm>
          <a:prstGeom prst="rect">
            <a:avLst/>
          </a:prstGeom>
        </p:spPr>
      </p:pic>
      <p:sp>
        <p:nvSpPr>
          <p:cNvPr id="13" name="矩形 10"/>
          <p:cNvSpPr/>
          <p:nvPr/>
        </p:nvSpPr>
        <p:spPr>
          <a:xfrm>
            <a:off x="6156176" y="6159219"/>
            <a:ext cx="1584176" cy="307777"/>
          </a:xfrm>
          <a:prstGeom prst="rect">
            <a:avLst/>
          </a:prstGeom>
          <a:solidFill>
            <a:srgbClr val="FFFF00"/>
          </a:solidFill>
          <a:ln>
            <a:solidFill>
              <a:srgbClr val="2E2224"/>
            </a:solidFill>
          </a:ln>
        </p:spPr>
        <p:txBody>
          <a:bodyPr wrap="square">
            <a:spAutoFit/>
          </a:bodyPr>
          <a:lstStyle/>
          <a:p>
            <a:r>
              <a:rPr lang="nb-NO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arXiv:1708.07875</a:t>
            </a:r>
            <a:endParaRPr lang="zh-CN" altLang="en-US" sz="1400" b="1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68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260648"/>
            <a:ext cx="8316416" cy="52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altLang="zh-CN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Direct slepton pair</a:t>
            </a:r>
            <a:endParaRPr kumimoji="1" lang="zh-CN" altLang="en-US" sz="28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54</a:t>
            </a:fld>
            <a:endParaRPr lang="zh-CN" altLang="en-US"/>
          </a:p>
        </p:txBody>
      </p:sp>
      <p:pic>
        <p:nvPicPr>
          <p:cNvPr id="8" name="Picture 7" descr="fig_06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6912"/>
            <a:ext cx="2952328" cy="3707251"/>
          </a:xfrm>
          <a:prstGeom prst="rect">
            <a:avLst/>
          </a:prstGeom>
        </p:spPr>
      </p:pic>
      <p:pic>
        <p:nvPicPr>
          <p:cNvPr id="17" name="图片 44"/>
          <p:cNvPicPr>
            <a:picLocks noChangeAspect="1"/>
          </p:cNvPicPr>
          <p:nvPr/>
        </p:nvPicPr>
        <p:blipFill rotWithShape="1">
          <a:blip r:embed="rId3"/>
          <a:srcRect l="56871" t="51166" r="3077"/>
          <a:stretch/>
        </p:blipFill>
        <p:spPr>
          <a:xfrm>
            <a:off x="1187624" y="1268760"/>
            <a:ext cx="1478921" cy="12239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CMS-PAS-SUS-17-003_Figure_004-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36912"/>
            <a:ext cx="2736304" cy="3600400"/>
          </a:xfrm>
          <a:prstGeom prst="rect">
            <a:avLst/>
          </a:prstGeom>
        </p:spPr>
      </p:pic>
      <p:sp>
        <p:nvSpPr>
          <p:cNvPr id="19" name="Rectangle 17"/>
          <p:cNvSpPr/>
          <p:nvPr/>
        </p:nvSpPr>
        <p:spPr>
          <a:xfrm>
            <a:off x="6156176" y="6309320"/>
            <a:ext cx="2313053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latin typeface="Arial"/>
                <a:cs typeface="Arial"/>
              </a:rPr>
              <a:t>CMS-PAS-SUS-17-003</a:t>
            </a:r>
            <a:endParaRPr lang="en-US" sz="16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1872207" cy="12961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10"/>
          <p:cNvSpPr/>
          <p:nvPr/>
        </p:nvSpPr>
        <p:spPr>
          <a:xfrm>
            <a:off x="251520" y="6309320"/>
            <a:ext cx="2520280" cy="338554"/>
          </a:xfrm>
          <a:prstGeom prst="rect">
            <a:avLst/>
          </a:prstGeom>
          <a:solidFill>
            <a:srgbClr val="FFFF00"/>
          </a:solidFill>
          <a:ln>
            <a:solidFill>
              <a:srgbClr val="2E2224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Arial"/>
                <a:cs typeface="Arial"/>
              </a:rPr>
              <a:t>ATLAS-</a:t>
            </a:r>
            <a:r>
              <a:rPr lang="en-US" altLang="zh-CN" sz="1600" b="1" dirty="0" smtClean="0">
                <a:solidFill>
                  <a:srgbClr val="000000"/>
                </a:solidFill>
                <a:latin typeface="Arial"/>
                <a:cs typeface="Arial"/>
              </a:rPr>
              <a:t>CONF-2017-039</a:t>
            </a:r>
            <a:endParaRPr lang="zh-CN" altLang="en-US" sz="1600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fig_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08920"/>
            <a:ext cx="3240360" cy="33973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31840" y="6309320"/>
            <a:ext cx="2863384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Phys. Rev. D 93, 052002 (2016)</a:t>
            </a:r>
          </a:p>
        </p:txBody>
      </p:sp>
    </p:spTree>
    <p:extLst>
      <p:ext uri="{BB962C8B-B14F-4D97-AF65-F5344CB8AC3E}">
        <p14:creationId xmlns:p14="http://schemas.microsoft.com/office/powerpoint/2010/main" val="19533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395536" y="32379"/>
            <a:ext cx="8496944" cy="8198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b="0" dirty="0" smtClean="0">
                <a:solidFill>
                  <a:srgbClr val="000000"/>
                </a:solidFill>
                <a:latin typeface="Arial Black"/>
                <a:cs typeface="Arial Black"/>
              </a:rPr>
              <a:t>EWK Production</a:t>
            </a:r>
            <a:r>
              <a:rPr kumimoji="1" lang="en-US" altLang="zh-CN" b="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kumimoji="1" lang="en-US" altLang="zh-CN" b="0" i="1" dirty="0" smtClean="0">
                <a:latin typeface="Arial Black"/>
                <a:cs typeface="Arial Black"/>
              </a:rPr>
              <a:t>(summary)</a:t>
            </a:r>
            <a:endParaRPr kumimoji="1" lang="zh-CN" altLang="en-US" b="0" i="1" dirty="0">
              <a:latin typeface="Arial Black"/>
              <a:cs typeface="Arial Black"/>
            </a:endParaRPr>
          </a:p>
        </p:txBody>
      </p:sp>
      <p:sp>
        <p:nvSpPr>
          <p:cNvPr id="20" name="幻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028385" y="6521276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55</a:t>
            </a:fld>
            <a:endParaRPr lang="zh-CN" altLang="en-US"/>
          </a:p>
        </p:txBody>
      </p:sp>
      <p:pic>
        <p:nvPicPr>
          <p:cNvPr id="2" name="Picture 1" descr="ATLAS_SUSY_EWSumma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8" y="1124744"/>
            <a:ext cx="4684676" cy="4038103"/>
          </a:xfrm>
          <a:prstGeom prst="rect">
            <a:avLst/>
          </a:prstGeom>
        </p:spPr>
      </p:pic>
      <p:pic>
        <p:nvPicPr>
          <p:cNvPr id="4" name="Picture 3" descr="EWK-slep_limits_summary_cms_Moriond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3817" y="1034936"/>
            <a:ext cx="4248367" cy="44279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5445224"/>
            <a:ext cx="86538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Powerful exclusions in decays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via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sleptons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(C1/N2 up to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0.6-1.1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TeV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Exclusions is not so large in decays via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bosons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(up to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150-400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GeV)</a:t>
            </a:r>
          </a:p>
          <a:p>
            <a:pPr marL="342900" indent="-342900">
              <a:spcAft>
                <a:spcPts val="300"/>
              </a:spcAft>
              <a:buFont typeface="Wingdings" charset="2"/>
              <a:buChar char="q"/>
            </a:pP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Mass limit on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selectron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smuon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up to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500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GeV, not yet on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staus</a:t>
            </a:r>
          </a:p>
        </p:txBody>
      </p:sp>
    </p:spTree>
    <p:extLst>
      <p:ext uri="{BB962C8B-B14F-4D97-AF65-F5344CB8AC3E}">
        <p14:creationId xmlns:p14="http://schemas.microsoft.com/office/powerpoint/2010/main" val="139757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56</a:t>
            </a:fld>
            <a:endParaRPr lang="zh-CN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499992" y="2708920"/>
            <a:ext cx="4464496" cy="330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000" u="sng" dirty="0">
                <a:solidFill>
                  <a:srgbClr val="0000FF"/>
                </a:solidFill>
                <a:latin typeface="Arial Black"/>
                <a:cs typeface="Arial Black"/>
              </a:rPr>
              <a:t>For </a:t>
            </a:r>
            <a:r>
              <a:rPr kumimoji="1" lang="en-US" altLang="zh-CN" sz="2000" u="sng" dirty="0" smtClean="0">
                <a:solidFill>
                  <a:srgbClr val="0000FF"/>
                </a:solidFill>
                <a:latin typeface="Arial Black"/>
                <a:cs typeface="Arial Black"/>
              </a:rPr>
              <a:t>exclusions: </a:t>
            </a:r>
            <a:endParaRPr lang="en-US" altLang="zh-CN" sz="2000" u="sng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err="1" smtClean="0">
                <a:solidFill>
                  <a:srgbClr val="0000FF"/>
                </a:solidFill>
                <a:latin typeface="Arial Black"/>
                <a:cs typeface="Arial Black"/>
              </a:rPr>
              <a:t>chargino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: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~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0.45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now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0.8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@ 300 fb-1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1.1 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@ 3000 fb-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</a:t>
            </a:r>
          </a:p>
          <a:p>
            <a:pPr algn="just">
              <a:lnSpc>
                <a:spcPct val="120000"/>
              </a:lnSpc>
            </a:pPr>
            <a:endParaRPr kumimoji="1" lang="en-US" altLang="zh-CN" sz="800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>
              <a:lnSpc>
                <a:spcPct val="120000"/>
              </a:lnSpc>
            </a:pPr>
            <a:r>
              <a:rPr kumimoji="1" lang="en-US" altLang="zh-CN" sz="2000" u="sng" dirty="0" smtClean="0">
                <a:solidFill>
                  <a:srgbClr val="0000FF"/>
                </a:solidFill>
                <a:latin typeface="Arial Black"/>
                <a:cs typeface="Arial Black"/>
              </a:rPr>
              <a:t>For discovery: 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0.55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@ 300 fb-1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0.8 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@ 3000 fb-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</a:t>
            </a:r>
          </a:p>
          <a:p>
            <a:pPr algn="just">
              <a:lnSpc>
                <a:spcPct val="120000"/>
              </a:lnSpc>
            </a:pPr>
            <a:endParaRPr kumimoji="1" lang="en-US" altLang="zh-CN" sz="800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>
              <a:lnSpc>
                <a:spcPct val="120000"/>
              </a:lnSpc>
            </a:pPr>
            <a:r>
              <a:rPr kumimoji="1" lang="en-US" altLang="zh-CN" sz="2000" u="sng" dirty="0" smtClean="0">
                <a:solidFill>
                  <a:srgbClr val="0000FF"/>
                </a:solidFill>
                <a:latin typeface="Arial Black"/>
                <a:cs typeface="Arial Black"/>
              </a:rPr>
              <a:t>Some room for discovery</a:t>
            </a:r>
            <a:endParaRPr kumimoji="1" lang="en-US" altLang="zh-CN" sz="2000" u="sng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27" name="标题 4"/>
          <p:cNvSpPr txBox="1">
            <a:spLocks/>
          </p:cNvSpPr>
          <p:nvPr/>
        </p:nvSpPr>
        <p:spPr>
          <a:xfrm>
            <a:off x="4403694" y="-4558"/>
            <a:ext cx="4716016" cy="10527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Prospects at HL-LHC</a:t>
            </a:r>
            <a:endParaRPr kumimoji="1" lang="zh-CN" altLang="en-US" b="0" dirty="0">
              <a:latin typeface="Arial Black"/>
              <a:cs typeface="Arial Black"/>
            </a:endParaRPr>
          </a:p>
        </p:txBody>
      </p:sp>
      <p:sp>
        <p:nvSpPr>
          <p:cNvPr id="28" name="标题 15"/>
          <p:cNvSpPr txBox="1">
            <a:spLocks/>
          </p:cNvSpPr>
          <p:nvPr/>
        </p:nvSpPr>
        <p:spPr>
          <a:xfrm>
            <a:off x="4427984" y="908720"/>
            <a:ext cx="4701278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5" name="Picture 14" descr="Figure_002-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68760"/>
            <a:ext cx="1814675" cy="1108968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23" name="图片 8" descr="fig_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3875973" cy="3024336"/>
          </a:xfrm>
          <a:prstGeom prst="rect">
            <a:avLst/>
          </a:prstGeom>
        </p:spPr>
      </p:pic>
      <p:sp>
        <p:nvSpPr>
          <p:cNvPr id="26" name="标题 4"/>
          <p:cNvSpPr txBox="1">
            <a:spLocks/>
          </p:cNvSpPr>
          <p:nvPr/>
        </p:nvSpPr>
        <p:spPr>
          <a:xfrm>
            <a:off x="2344315" y="1819563"/>
            <a:ext cx="2376264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000" b="0" dirty="0" smtClean="0">
                <a:latin typeface="Arial Black"/>
                <a:cs typeface="Arial Black"/>
              </a:rPr>
              <a:t>14 TeV, </a:t>
            </a:r>
            <a:r>
              <a:rPr kumimoji="1" lang="en-US" altLang="zh-CN" sz="2000" b="0" dirty="0" smtClean="0">
                <a:solidFill>
                  <a:srgbClr val="000000"/>
                </a:solidFill>
                <a:latin typeface="Arial Black"/>
                <a:cs typeface="Arial Black"/>
              </a:rPr>
              <a:t>300-</a:t>
            </a:r>
            <a:r>
              <a:rPr kumimoji="1" lang="en-US" altLang="zh-CN" sz="2000" b="0" dirty="0" smtClean="0">
                <a:latin typeface="Arial Black"/>
                <a:cs typeface="Arial Black"/>
              </a:rPr>
              <a:t>3000 fb</a:t>
            </a:r>
            <a:r>
              <a:rPr kumimoji="1" lang="en-US" altLang="zh-CN" sz="2000" b="0" baseline="30000" dirty="0" smtClean="0">
                <a:latin typeface="Arial Black"/>
                <a:cs typeface="Arial Black"/>
              </a:rPr>
              <a:t>-1</a:t>
            </a:r>
            <a:endParaRPr kumimoji="1" lang="zh-CN" altLang="en-US" sz="2000" b="0" baseline="30000" dirty="0">
              <a:latin typeface="Arial Black"/>
              <a:cs typeface="Arial Black"/>
            </a:endParaRPr>
          </a:p>
        </p:txBody>
      </p:sp>
      <p:sp>
        <p:nvSpPr>
          <p:cNvPr id="30" name="矩形 7"/>
          <p:cNvSpPr/>
          <p:nvPr/>
        </p:nvSpPr>
        <p:spPr>
          <a:xfrm>
            <a:off x="179512" y="-5898"/>
            <a:ext cx="2632351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Arial"/>
                <a:cs typeface="Arial"/>
              </a:rPr>
              <a:t>ATL-PHYS-PUB-2014-010</a:t>
            </a:r>
            <a:endParaRPr lang="zh-CN" alt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4032448" cy="3409030"/>
          </a:xfrm>
          <a:prstGeom prst="rect">
            <a:avLst/>
          </a:prstGeom>
        </p:spPr>
      </p:pic>
      <p:sp>
        <p:nvSpPr>
          <p:cNvPr id="14" name="标题 4"/>
          <p:cNvSpPr txBox="1">
            <a:spLocks/>
          </p:cNvSpPr>
          <p:nvPr/>
        </p:nvSpPr>
        <p:spPr>
          <a:xfrm>
            <a:off x="2555776" y="4555867"/>
            <a:ext cx="1296144" cy="1008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000" b="0" dirty="0" smtClean="0">
                <a:latin typeface="Arial Black"/>
                <a:cs typeface="Arial Black"/>
              </a:rPr>
              <a:t>13 </a:t>
            </a:r>
            <a:r>
              <a:rPr kumimoji="1" lang="en-US" altLang="zh-CN" sz="2000" b="0" dirty="0" err="1" smtClean="0">
                <a:latin typeface="Arial Black"/>
                <a:cs typeface="Arial Black"/>
              </a:rPr>
              <a:t>TeV</a:t>
            </a:r>
            <a:r>
              <a:rPr kumimoji="1" lang="en-US" altLang="zh-CN" sz="2000" b="0" dirty="0" smtClean="0">
                <a:latin typeface="Arial Black"/>
                <a:cs typeface="Arial Black"/>
              </a:rPr>
              <a:t> </a:t>
            </a:r>
            <a:endParaRPr kumimoji="1" lang="en-US" altLang="zh-CN" sz="2000" b="0" dirty="0" smtClean="0">
              <a:latin typeface="Arial Black"/>
              <a:cs typeface="Arial Black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CN" sz="2000" b="0" dirty="0" smtClean="0">
                <a:latin typeface="Arial Black"/>
                <a:cs typeface="Arial Black"/>
              </a:rPr>
              <a:t>~36 fb</a:t>
            </a:r>
            <a:r>
              <a:rPr kumimoji="1" lang="en-US" altLang="zh-CN" sz="2000" b="0" baseline="30000" dirty="0" smtClean="0">
                <a:latin typeface="Arial Black"/>
                <a:cs typeface="Arial Black"/>
              </a:rPr>
              <a:t>-1</a:t>
            </a:r>
            <a:endParaRPr kumimoji="1" lang="zh-CN" altLang="en-US" sz="2000" b="0" baseline="30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482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160196" y="6309320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57</a:t>
            </a:fld>
            <a:endParaRPr lang="zh-CN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4870410" y="3000884"/>
            <a:ext cx="4166085" cy="2802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000" u="sng" dirty="0">
                <a:solidFill>
                  <a:srgbClr val="0000FF"/>
                </a:solidFill>
                <a:latin typeface="Arial Black"/>
                <a:cs typeface="Arial Black"/>
              </a:rPr>
              <a:t>For </a:t>
            </a:r>
            <a:r>
              <a:rPr kumimoji="1" lang="en-US" altLang="zh-CN" sz="2000" u="sng" dirty="0" smtClean="0">
                <a:solidFill>
                  <a:srgbClr val="0000FF"/>
                </a:solidFill>
                <a:latin typeface="Arial Black"/>
                <a:cs typeface="Arial Black"/>
              </a:rPr>
              <a:t>exclusions: </a:t>
            </a:r>
            <a:endParaRPr lang="en-US" altLang="zh-CN" sz="2000" u="sng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stau: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~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0.1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now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0.7 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@ 3000 fb-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</a:t>
            </a:r>
          </a:p>
          <a:p>
            <a:pPr algn="just">
              <a:lnSpc>
                <a:spcPct val="120000"/>
              </a:lnSpc>
            </a:pPr>
            <a:endParaRPr kumimoji="1" lang="en-US" altLang="zh-CN" sz="800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>
              <a:lnSpc>
                <a:spcPct val="120000"/>
              </a:lnSpc>
            </a:pPr>
            <a:r>
              <a:rPr kumimoji="1" lang="en-US" altLang="zh-CN" sz="2000" u="sng" dirty="0" smtClean="0">
                <a:solidFill>
                  <a:srgbClr val="0000FF"/>
                </a:solidFill>
                <a:latin typeface="Arial Black"/>
                <a:cs typeface="Arial Black"/>
              </a:rPr>
              <a:t>For discovery: </a:t>
            </a:r>
          </a:p>
          <a:p>
            <a:pPr marL="457200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0.5  </a:t>
            </a:r>
            <a:r>
              <a:rPr kumimoji="1" lang="en-US" altLang="zh-CN" sz="2000" dirty="0">
                <a:solidFill>
                  <a:srgbClr val="0000FF"/>
                </a:solidFill>
                <a:latin typeface="Arial Black"/>
                <a:cs typeface="Arial Black"/>
              </a:rPr>
              <a:t>TeV @ 3000 fb-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1</a:t>
            </a:r>
          </a:p>
          <a:p>
            <a:pPr algn="just">
              <a:lnSpc>
                <a:spcPct val="120000"/>
              </a:lnSpc>
            </a:pPr>
            <a:endParaRPr kumimoji="1" lang="en-US" altLang="zh-CN" sz="800" dirty="0" smtClean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>
              <a:lnSpc>
                <a:spcPct val="120000"/>
              </a:lnSpc>
            </a:pPr>
            <a:endParaRPr kumimoji="1" lang="en-US" altLang="zh-CN" sz="800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algn="just">
              <a:lnSpc>
                <a:spcPct val="120000"/>
              </a:lnSpc>
            </a:pPr>
            <a:r>
              <a:rPr kumimoji="1" lang="en-US" altLang="zh-CN" sz="2400" u="sng" dirty="0" smtClean="0">
                <a:solidFill>
                  <a:srgbClr val="FF0000"/>
                </a:solidFill>
                <a:latin typeface="Arial Black"/>
                <a:cs typeface="Arial Black"/>
              </a:rPr>
              <a:t>Very promising </a:t>
            </a:r>
            <a:r>
              <a:rPr kumimoji="1" lang="en-US" altLang="zh-CN" sz="2400" u="sng" dirty="0" smtClean="0">
                <a:solidFill>
                  <a:srgbClr val="FF0000"/>
                </a:solidFill>
                <a:latin typeface="Arial Black"/>
                <a:cs typeface="Arial Black"/>
              </a:rPr>
              <a:t>at LHC</a:t>
            </a:r>
            <a:endParaRPr kumimoji="1" lang="en-US" altLang="zh-CN" sz="2400" u="sng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27" name="标题 4"/>
          <p:cNvSpPr txBox="1">
            <a:spLocks/>
          </p:cNvSpPr>
          <p:nvPr/>
        </p:nvSpPr>
        <p:spPr>
          <a:xfrm>
            <a:off x="4403694" y="-4558"/>
            <a:ext cx="4716016" cy="10527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Direct stau</a:t>
            </a:r>
            <a:endParaRPr kumimoji="1" lang="zh-CN" altLang="en-US" b="0" dirty="0">
              <a:latin typeface="Arial Black"/>
              <a:cs typeface="Arial Black"/>
            </a:endParaRPr>
          </a:p>
        </p:txBody>
      </p:sp>
      <p:sp>
        <p:nvSpPr>
          <p:cNvPr id="28" name="标题 15"/>
          <p:cNvSpPr txBox="1">
            <a:spLocks/>
          </p:cNvSpPr>
          <p:nvPr/>
        </p:nvSpPr>
        <p:spPr>
          <a:xfrm>
            <a:off x="4427984" y="908720"/>
            <a:ext cx="4701278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标题 4"/>
          <p:cNvSpPr txBox="1">
            <a:spLocks/>
          </p:cNvSpPr>
          <p:nvPr/>
        </p:nvSpPr>
        <p:spPr>
          <a:xfrm>
            <a:off x="2627784" y="4365104"/>
            <a:ext cx="1296144" cy="1008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kumimoji="1" lang="zh-CN" altLang="en-US" sz="2000" b="0" baseline="30000" dirty="0">
              <a:latin typeface="Arial Black"/>
              <a:cs typeface="Arial Black"/>
            </a:endParaRPr>
          </a:p>
        </p:txBody>
      </p:sp>
      <p:sp>
        <p:nvSpPr>
          <p:cNvPr id="26" name="标题 4"/>
          <p:cNvSpPr txBox="1">
            <a:spLocks/>
          </p:cNvSpPr>
          <p:nvPr/>
        </p:nvSpPr>
        <p:spPr>
          <a:xfrm>
            <a:off x="2483768" y="1268760"/>
            <a:ext cx="2376264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sz="2000" b="0" dirty="0" smtClean="0">
                <a:latin typeface="Arial Black"/>
                <a:cs typeface="Arial Black"/>
              </a:rPr>
              <a:t>14 TeV, </a:t>
            </a:r>
            <a:r>
              <a:rPr kumimoji="1" lang="en-US" altLang="zh-CN" sz="2000" b="0" dirty="0" smtClean="0">
                <a:solidFill>
                  <a:srgbClr val="000000"/>
                </a:solidFill>
                <a:latin typeface="Arial Black"/>
                <a:cs typeface="Arial Black"/>
              </a:rPr>
              <a:t>300</a:t>
            </a:r>
            <a:r>
              <a:rPr kumimoji="1" lang="en-US" altLang="zh-CN" sz="2000" b="0" dirty="0" smtClean="0">
                <a:latin typeface="Arial Black"/>
                <a:cs typeface="Arial Black"/>
              </a:rPr>
              <a:t>-3000 fb</a:t>
            </a:r>
            <a:r>
              <a:rPr kumimoji="1" lang="en-US" altLang="zh-CN" sz="2000" b="0" baseline="30000" dirty="0" smtClean="0">
                <a:latin typeface="Arial Black"/>
                <a:cs typeface="Arial Black"/>
              </a:rPr>
              <a:t>-1</a:t>
            </a:r>
            <a:endParaRPr kumimoji="1" lang="zh-CN" altLang="en-US" sz="2000" b="0" baseline="30000" dirty="0">
              <a:latin typeface="Arial Black"/>
              <a:cs typeface="Arial Black"/>
            </a:endParaRPr>
          </a:p>
        </p:txBody>
      </p:sp>
      <p:pic>
        <p:nvPicPr>
          <p:cNvPr id="14" name="图片 2" descr="fig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712411" cy="32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24744"/>
            <a:ext cx="2294837" cy="158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1403648" y="0"/>
            <a:ext cx="2632351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Arial"/>
                <a:cs typeface="Arial"/>
              </a:rPr>
              <a:t>ATL-PHYS-PUB-</a:t>
            </a:r>
            <a:r>
              <a:rPr lang="en-US" altLang="zh-CN" sz="1600" b="1" dirty="0" smtClean="0">
                <a:solidFill>
                  <a:srgbClr val="000000"/>
                </a:solidFill>
                <a:latin typeface="Arial"/>
                <a:cs typeface="Arial"/>
              </a:rPr>
              <a:t>2016-021</a:t>
            </a:r>
            <a:endParaRPr lang="zh-CN" alt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屏幕快照 2017-04-07 下午6.35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80834"/>
            <a:ext cx="4104456" cy="30452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6488668"/>
            <a:ext cx="9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395536" y="32379"/>
            <a:ext cx="8496944" cy="8198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b="0" dirty="0" smtClean="0">
                <a:solidFill>
                  <a:srgbClr val="000000"/>
                </a:solidFill>
                <a:latin typeface="Arial Black"/>
                <a:cs typeface="Arial Black"/>
              </a:rPr>
              <a:t>2015+2016 – A milestone for SUSY</a:t>
            </a:r>
            <a:endParaRPr kumimoji="1" lang="zh-CN" altLang="en-US" b="0" i="1" dirty="0">
              <a:latin typeface="Arial Black"/>
              <a:cs typeface="Arial Black"/>
            </a:endParaRPr>
          </a:p>
        </p:txBody>
      </p:sp>
      <p:sp>
        <p:nvSpPr>
          <p:cNvPr id="20" name="幻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028385" y="6521276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58</a:t>
            </a:fld>
            <a:endParaRPr lang="zh-CN" altLang="en-US"/>
          </a:p>
        </p:txBody>
      </p:sp>
      <p:pic>
        <p:nvPicPr>
          <p:cNvPr id="3" name="Picture 2" descr="屏幕快照 2017-04-07 下午2.58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32430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7544" y="4437112"/>
            <a:ext cx="8064896" cy="196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400" dirty="0" smtClean="0">
                <a:solidFill>
                  <a:srgbClr val="0000FF"/>
                </a:solidFill>
                <a:latin typeface="Arial Black"/>
                <a:cs typeface="Arial Black"/>
              </a:rPr>
              <a:t>This means:</a:t>
            </a:r>
            <a:endParaRPr lang="en-US" altLang="zh-CN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14400" lvl="1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We explored 85% of our mass reach  for gluino pair production, about 75% for stop</a:t>
            </a:r>
            <a:endParaRPr kumimoji="1" lang="en-US" altLang="zh-CN" sz="2000" dirty="0">
              <a:solidFill>
                <a:srgbClr val="0000FF"/>
              </a:solidFill>
              <a:latin typeface="Arial Black"/>
              <a:cs typeface="Arial Black"/>
            </a:endParaRPr>
          </a:p>
          <a:p>
            <a:pPr marL="914400" lvl="1" indent="-457200" algn="just">
              <a:lnSpc>
                <a:spcPct val="120000"/>
              </a:lnSpc>
              <a:buFont typeface="Courier New"/>
              <a:buChar char="o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Arial Black"/>
                <a:cs typeface="Arial Black"/>
              </a:rPr>
              <a:t>~60% for gauginos, and just above 50% for </a:t>
            </a:r>
            <a:r>
              <a:rPr kumimoji="1" lang="en-US" altLang="zh-CN" sz="2000" dirty="0" err="1" smtClean="0">
                <a:solidFill>
                  <a:srgbClr val="0000FF"/>
                </a:solidFill>
                <a:latin typeface="Arial Black"/>
                <a:cs typeface="Arial Black"/>
              </a:rPr>
              <a:t>higgsinos</a:t>
            </a:r>
            <a:endParaRPr kumimoji="1" lang="en-US" altLang="zh-CN" sz="800" dirty="0" smtClean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12186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600" b="0" dirty="0" smtClean="0">
                <a:solidFill>
                  <a:srgbClr val="000000"/>
                </a:solidFill>
                <a:latin typeface="Arial Black"/>
                <a:cs typeface="Arial Black"/>
              </a:rPr>
              <a:t>Outline</a:t>
            </a:r>
            <a:endParaRPr kumimoji="1" lang="zh-CN" altLang="en-US" sz="32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59</a:t>
            </a:fld>
            <a:endParaRPr lang="zh-CN" altLang="en-US" dirty="0"/>
          </a:p>
        </p:txBody>
      </p:sp>
      <p:sp>
        <p:nvSpPr>
          <p:cNvPr id="13" name="内容占位符 1"/>
          <p:cNvSpPr>
            <a:spLocks noGrp="1"/>
          </p:cNvSpPr>
          <p:nvPr>
            <p:ph idx="4294967295"/>
          </p:nvPr>
        </p:nvSpPr>
        <p:spPr>
          <a:xfrm>
            <a:off x="395537" y="1196752"/>
            <a:ext cx="5400599" cy="5184575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Introduction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The LHC and ATLAS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search strategy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search @ LHC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lang="en-US" altLang="zh-CN" sz="2600" dirty="0">
                <a:solidFill>
                  <a:srgbClr val="000000"/>
                </a:solidFill>
                <a:latin typeface="Arial Black"/>
                <a:cs typeface="Arial Black"/>
                <a:sym typeface="Wingdings"/>
              </a:rPr>
              <a:t>Longer term prospects @ </a:t>
            </a:r>
            <a:r>
              <a:rPr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  <a:sym typeface="Wingdings"/>
              </a:rPr>
              <a:t>LHC and Future </a:t>
            </a:r>
            <a:r>
              <a:rPr lang="en-US" altLang="zh-CN" sz="2600" dirty="0">
                <a:solidFill>
                  <a:srgbClr val="000000"/>
                </a:solidFill>
                <a:latin typeface="Arial Black"/>
                <a:cs typeface="Arial Black"/>
                <a:sym typeface="Wingdings"/>
              </a:rPr>
              <a:t>Colliders </a:t>
            </a:r>
            <a:r>
              <a:rPr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  <a:sym typeface="Wingdings"/>
              </a:rPr>
              <a:t>(14, 33</a:t>
            </a:r>
            <a:r>
              <a:rPr lang="en-US" altLang="zh-CN" sz="2600" dirty="0">
                <a:solidFill>
                  <a:srgbClr val="000000"/>
                </a:solidFill>
                <a:latin typeface="Arial Black"/>
                <a:cs typeface="Arial Black"/>
                <a:sym typeface="Wingdings"/>
              </a:rPr>
              <a:t>, 100 TeV</a:t>
            </a:r>
            <a:r>
              <a:rPr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  <a:sym typeface="Wingdings"/>
              </a:rPr>
              <a:t>)</a:t>
            </a:r>
            <a:endParaRPr kumimoji="1" lang="en-US" altLang="zh-CN" sz="2600" dirty="0" smtClean="0">
              <a:solidFill>
                <a:srgbClr val="000000"/>
              </a:solidFill>
              <a:latin typeface="Arial Black"/>
              <a:cs typeface="Arial Black"/>
            </a:endParaRP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Outlook and Summary</a:t>
            </a:r>
            <a:endParaRPr kumimoji="1" lang="zh-CN" altLang="en-US" sz="2600" dirty="0">
              <a:solidFill>
                <a:srgbClr val="F2F2F2"/>
              </a:solidFill>
              <a:latin typeface="Arial Black"/>
              <a:cs typeface="Arial Black"/>
            </a:endParaRPr>
          </a:p>
        </p:txBody>
      </p:sp>
      <p:sp>
        <p:nvSpPr>
          <p:cNvPr id="8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Bil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4962"/>
            <a:ext cx="5113784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19155" y="827420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1800" b="1" dirty="0" smtClean="0">
                <a:solidFill>
                  <a:srgbClr val="FF0000"/>
                </a:solidFill>
                <a:latin typeface="Arial" charset="0"/>
              </a:rPr>
              <a:t>OUR WORLD…</a:t>
            </a:r>
            <a:endParaRPr lang="en-US" altLang="zh-CN" sz="1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275856" y="827420"/>
            <a:ext cx="1800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1800" b="1" dirty="0" smtClean="0">
                <a:solidFill>
                  <a:srgbClr val="3366FF"/>
                </a:solidFill>
                <a:latin typeface="Arial" charset="0"/>
              </a:rPr>
              <a:t>NEW WORLD?</a:t>
            </a:r>
            <a:endParaRPr lang="en-US" altLang="zh-CN" sz="1800" b="1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7177" name="TextBox 14"/>
          <p:cNvSpPr txBox="1">
            <a:spLocks noChangeArrowheads="1"/>
          </p:cNvSpPr>
          <p:nvPr/>
        </p:nvSpPr>
        <p:spPr bwMode="auto">
          <a:xfrm>
            <a:off x="5553113" y="3985319"/>
            <a:ext cx="34833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1400" b="1" dirty="0">
                <a:solidFill>
                  <a:srgbClr val="002060"/>
                </a:solidFill>
                <a:latin typeface="Arial" charset="0"/>
              </a:rPr>
              <a:t>(Julius Wess and Bruno Zumino, 1974)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700808"/>
            <a:ext cx="2952328" cy="154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012160" y="3265239"/>
            <a:ext cx="251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Q |boson&gt; </a:t>
            </a:r>
            <a:r>
              <a:rPr lang="en-US" altLang="zh-CN" b="1" dirty="0" smtClean="0"/>
              <a:t>   = </a:t>
            </a:r>
            <a:r>
              <a:rPr lang="en-US" altLang="zh-CN" b="1" dirty="0"/>
              <a:t>|fermion&gt; </a:t>
            </a:r>
            <a:endParaRPr lang="en-US" altLang="zh-CN" b="1" dirty="0" smtClean="0"/>
          </a:p>
          <a:p>
            <a:r>
              <a:rPr lang="en-US" altLang="zh-CN" b="1" dirty="0" smtClean="0"/>
              <a:t>Q |</a:t>
            </a:r>
            <a:r>
              <a:rPr lang="en-US" altLang="zh-CN" b="1" dirty="0"/>
              <a:t>fermion&gt; = |boson&gt;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23528" y="4499629"/>
            <a:ext cx="8460432" cy="23237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charset="2"/>
              <a:buChar char="n"/>
            </a:pPr>
            <a:r>
              <a:rPr lang="en-US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Establishes 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latin typeface="Times New Roman"/>
                <a:cs typeface="Times New Roman"/>
              </a:rPr>
              <a:t>symmetry </a:t>
            </a:r>
            <a:r>
              <a:rPr lang="en-US" altLang="zh-CN" sz="2000" b="1" dirty="0" smtClean="0">
                <a:latin typeface="Times New Roman"/>
                <a:cs typeface="Times New Roman"/>
              </a:rPr>
              <a:t>between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fermions </a:t>
            </a:r>
            <a:r>
              <a:rPr lang="en-US" altLang="zh-CN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(mater) </a:t>
            </a:r>
            <a:r>
              <a:rPr lang="en-US" altLang="zh-CN" sz="2000" b="1" dirty="0">
                <a:latin typeface="Times New Roman"/>
                <a:cs typeface="Times New Roman"/>
              </a:rPr>
              <a:t>and </a:t>
            </a:r>
            <a:r>
              <a:rPr lang="en-US" altLang="zh-CN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bosons (forces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pPr marL="742950" lvl="1" indent="-285750" algn="just">
              <a:buClr>
                <a:schemeClr val="tx1"/>
              </a:buClr>
              <a:buSzPct val="80000"/>
              <a:buFont typeface="Symbol" charset="2"/>
              <a:buChar char="-"/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Each particle has a super-partner</a:t>
            </a:r>
          </a:p>
          <a:p>
            <a:pPr marL="742950" lvl="1" indent="-285750" algn="just">
              <a:buSzPct val="80000"/>
              <a:buFont typeface="Symbol" charset="2"/>
              <a:buChar char="-"/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Number of elementary particles doubled</a:t>
            </a:r>
          </a:p>
          <a:p>
            <a:pPr marL="742950" lvl="1" indent="-285750" algn="just">
              <a:buSzPct val="80000"/>
              <a:buFont typeface="Symbol" charset="2"/>
              <a:buChar char="-"/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Spin differs by ½ between SUSY and SM particles</a:t>
            </a:r>
          </a:p>
          <a:p>
            <a:pPr marL="742950" lvl="1" indent="-285750" algn="just">
              <a:buSzPct val="80000"/>
              <a:buFont typeface="Symbol" charset="2"/>
              <a:buChar char="-"/>
            </a:pP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 Identical gauge numbers and 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couplings</a:t>
            </a:r>
            <a:endParaRPr lang="en-US" altLang="zh-CN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just">
              <a:buFont typeface="Wingdings" charset="2"/>
              <a:buChar char="n"/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more fundamental theory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compatible 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with SM in EW scale</a:t>
            </a:r>
            <a:r>
              <a:rPr lang="en-US" altLang="zh-CN" sz="20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solve most problems in Planck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scale</a:t>
            </a:r>
            <a:endParaRPr lang="en-US" altLang="zh-CN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52000" y="2737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19" name="图片 18" descr="20150103_STD001_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62" y="0"/>
            <a:ext cx="3020838" cy="1700808"/>
          </a:xfrm>
          <a:prstGeom prst="rect">
            <a:avLst/>
          </a:prstGeom>
        </p:spPr>
      </p:pic>
      <p:sp>
        <p:nvSpPr>
          <p:cNvPr id="7176" name="矩形 7175"/>
          <p:cNvSpPr/>
          <p:nvPr/>
        </p:nvSpPr>
        <p:spPr>
          <a:xfrm>
            <a:off x="5508104" y="1700808"/>
            <a:ext cx="3456384" cy="266429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81" name="幻灯片编号占位符 718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2" name="Right Bracket 1"/>
          <p:cNvSpPr/>
          <p:nvPr/>
        </p:nvSpPr>
        <p:spPr>
          <a:xfrm rot="5400000">
            <a:off x="6408204" y="-639452"/>
            <a:ext cx="288032" cy="3816424"/>
          </a:xfrm>
          <a:prstGeom prst="rightBracket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ket 2"/>
          <p:cNvSpPr/>
          <p:nvPr/>
        </p:nvSpPr>
        <p:spPr>
          <a:xfrm rot="5400000">
            <a:off x="4391980" y="-1863588"/>
            <a:ext cx="288032" cy="5256584"/>
          </a:xfrm>
          <a:prstGeom prst="lef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13"/>
          <p:cNvSpPr>
            <a:spLocks noChangeArrowheads="1"/>
          </p:cNvSpPr>
          <p:nvPr/>
        </p:nvSpPr>
        <p:spPr bwMode="auto">
          <a:xfrm>
            <a:off x="3635896" y="3409016"/>
            <a:ext cx="432048" cy="502554"/>
          </a:xfrm>
          <a:prstGeom prst="rect">
            <a:avLst/>
          </a:prstGeom>
          <a:noFill/>
          <a:ln w="38100">
            <a:solidFill>
              <a:srgbClr val="DC52CA"/>
            </a:solidFill>
            <a:miter lim="800000"/>
            <a:headEnd/>
            <a:tailEnd/>
          </a:ln>
          <a:effectLst>
            <a:outerShdw blurRad="50800" dist="38100" dir="2700000" algn="b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ndara" charset="0"/>
              <a:ea typeface="楷体" charset="0"/>
              <a:cs typeface="楷体" charset="0"/>
            </a:endParaRPr>
          </a:p>
        </p:txBody>
      </p:sp>
      <p:sp>
        <p:nvSpPr>
          <p:cNvPr id="17" name="标题 4"/>
          <p:cNvSpPr txBox="1">
            <a:spLocks/>
          </p:cNvSpPr>
          <p:nvPr/>
        </p:nvSpPr>
        <p:spPr>
          <a:xfrm>
            <a:off x="971600" y="0"/>
            <a:ext cx="619268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SUSY </a:t>
            </a:r>
            <a:r>
              <a:rPr lang="en-US" altLang="zh-CN" sz="3200" b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Introduction (1)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77523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B7B63E5F-8782-8A49-B04F-93428C034718}" type="slidenum">
              <a:rPr lang="zh-CN" altLang="en-US" smtClean="0"/>
              <a:pPr>
                <a:defRPr/>
              </a:pPr>
              <a:t>60</a:t>
            </a:fld>
            <a:endParaRPr lang="en-US" altLang="zh-CN"/>
          </a:p>
        </p:txBody>
      </p:sp>
      <p:sp>
        <p:nvSpPr>
          <p:cNvPr id="8" name="标题 4"/>
          <p:cNvSpPr txBox="1">
            <a:spLocks/>
          </p:cNvSpPr>
          <p:nvPr/>
        </p:nvSpPr>
        <p:spPr>
          <a:xfrm>
            <a:off x="539552" y="188640"/>
            <a:ext cx="820891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kumimoji="1" lang="en-US" altLang="zh-CN" b="0" dirty="0" smtClean="0">
                <a:solidFill>
                  <a:srgbClr val="000000"/>
                </a:solidFill>
                <a:latin typeface="Arial Black"/>
                <a:cs typeface="Arial Black"/>
              </a:rPr>
              <a:t>Prospects at Future Proton Colliders</a:t>
            </a:r>
            <a:endParaRPr kumimoji="1" lang="zh-CN" altLang="en-US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2" name="图片 1" descr="屏幕快照 2016-01-10 下午10.53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6840760" cy="21643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539552" y="4298320"/>
            <a:ext cx="7992888" cy="209288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Arial"/>
                <a:ea typeface="Hei"/>
                <a:cs typeface="Arial"/>
              </a:rPr>
              <a:t>Long 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Hei"/>
                <a:cs typeface="Arial"/>
              </a:rPr>
              <a:t>term prospects for </a:t>
            </a:r>
            <a:r>
              <a:rPr lang="en-US" altLang="zh-CN" sz="2400" b="1" dirty="0" smtClean="0">
                <a:solidFill>
                  <a:srgbClr val="000000"/>
                </a:solidFill>
                <a:latin typeface="Arial"/>
                <a:ea typeface="Hei"/>
                <a:cs typeface="Arial"/>
              </a:rPr>
              <a:t>4 collider scenarios have been studied (14, 33, 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/>
                <a:ea typeface="Hei"/>
                <a:cs typeface="Arial"/>
              </a:rPr>
              <a:t>100 TeV @3000 fb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Arial"/>
                <a:ea typeface="Hei"/>
                <a:cs typeface="Arial"/>
              </a:rPr>
              <a:t>-1</a:t>
            </a:r>
            <a:r>
              <a:rPr lang="en-US" altLang="zh-CN" sz="2400" b="1" dirty="0" smtClean="0">
                <a:solidFill>
                  <a:srgbClr val="000000"/>
                </a:solidFill>
                <a:latin typeface="Arial"/>
                <a:ea typeface="Hei"/>
                <a:cs typeface="Arial"/>
              </a:rPr>
              <a:t>) </a:t>
            </a:r>
          </a:p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Arial"/>
                <a:ea typeface="Hei"/>
                <a:cs typeface="Arial"/>
              </a:rPr>
              <a:t>Us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ea typeface="Hei"/>
                <a:cs typeface="Arial"/>
              </a:rPr>
              <a:t>e</a:t>
            </a:r>
            <a:r>
              <a:rPr lang="en-US" altLang="zh-CN" sz="2400" b="1" dirty="0" smtClean="0">
                <a:solidFill>
                  <a:srgbClr val="000000"/>
                </a:solidFill>
                <a:latin typeface="Arial"/>
                <a:ea typeface="Hei"/>
                <a:cs typeface="Arial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Arial"/>
                <a:cs typeface="Arial"/>
              </a:rPr>
              <a:t>same search strategy as 8-13TeV @LHC</a:t>
            </a:r>
          </a:p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Arial"/>
                <a:cs typeface="Arial"/>
              </a:rPr>
              <a:t>Use simple analysis strategies, avoid assumption on detector design, pileup sensitivity, etc</a:t>
            </a:r>
            <a:endParaRPr lang="en-US" altLang="zh-CN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71600" y="3789040"/>
            <a:ext cx="5904656" cy="400110"/>
          </a:xfrm>
          <a:prstGeom prst="rect">
            <a:avLst/>
          </a:prstGeom>
          <a:solidFill>
            <a:srgbClr val="B1C5CC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Arial Black"/>
                <a:ea typeface="华文中宋" charset="0"/>
                <a:cs typeface="Arial Black"/>
              </a:rPr>
              <a:t>arXiv:1311.6480, 1406.4512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,</a:t>
            </a:r>
            <a:r>
              <a:rPr lang="en-US" altLang="zh-CN" sz="2000" dirty="0">
                <a:solidFill>
                  <a:srgbClr val="FF0000"/>
                </a:solidFill>
                <a:latin typeface="Arial Black"/>
                <a:ea typeface="华文中宋" charset="0"/>
                <a:cs typeface="Arial Black"/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  <a:latin typeface="Arial Black"/>
                <a:ea typeface="华文中宋" charset="0"/>
                <a:cs typeface="Arial Black"/>
              </a:rPr>
              <a:t>1410.6287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标题 15"/>
          <p:cNvSpPr txBox="1">
            <a:spLocks/>
          </p:cNvSpPr>
          <p:nvPr/>
        </p:nvSpPr>
        <p:spPr>
          <a:xfrm>
            <a:off x="691952" y="10611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61</a:t>
            </a:fld>
            <a:endParaRPr lang="zh-CN" altLang="en-US"/>
          </a:p>
        </p:txBody>
      </p:sp>
      <p:sp>
        <p:nvSpPr>
          <p:cNvPr id="28" name="矩形 2"/>
          <p:cNvSpPr>
            <a:spLocks noChangeArrowheads="1"/>
          </p:cNvSpPr>
          <p:nvPr/>
        </p:nvSpPr>
        <p:spPr bwMode="auto">
          <a:xfrm>
            <a:off x="179512" y="1124744"/>
            <a:ext cx="6912768" cy="2262158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 algn="just" defTabSz="457200">
              <a:spcBef>
                <a:spcPts val="300"/>
              </a:spcBef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100" b="1" dirty="0" smtClean="0">
                <a:solidFill>
                  <a:srgbClr val="000000"/>
                </a:solidFill>
                <a:latin typeface="Arial"/>
                <a:cs typeface="Arial"/>
              </a:rPr>
              <a:t>Search for </a:t>
            </a:r>
            <a:r>
              <a:rPr lang="en-US" altLang="zh-CN" sz="2100" b="1" dirty="0" err="1" smtClean="0">
                <a:solidFill>
                  <a:srgbClr val="0000FF"/>
                </a:solidFill>
                <a:latin typeface="Arial"/>
                <a:cs typeface="Arial"/>
              </a:rPr>
              <a:t>gluinos</a:t>
            </a:r>
            <a:r>
              <a:rPr lang="en-US" altLang="zh-CN" sz="21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/>
                <a:cs typeface="Arial"/>
              </a:rPr>
              <a:t>with </a:t>
            </a:r>
            <a:r>
              <a:rPr lang="en-US" altLang="zh-CN" sz="2100" b="1" dirty="0" smtClean="0">
                <a:solidFill>
                  <a:srgbClr val="0000FF"/>
                </a:solidFill>
                <a:latin typeface="Arial"/>
                <a:cs typeface="Arial"/>
              </a:rPr>
              <a:t>fully hadronic final states</a:t>
            </a:r>
          </a:p>
          <a:p>
            <a:pPr marL="342900" indent="-342900" algn="just" defTabSz="457200">
              <a:spcBef>
                <a:spcPts val="300"/>
              </a:spcBef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100" b="1" dirty="0" smtClean="0">
                <a:solidFill>
                  <a:srgbClr val="9E3B91"/>
                </a:solidFill>
                <a:latin typeface="Arial" charset="0"/>
                <a:cs typeface="Arial" charset="0"/>
              </a:rPr>
              <a:t>Discover (Exclude) 11 (13) TeV</a:t>
            </a:r>
            <a:r>
              <a:rPr lang="en-US" altLang="zh-CN" sz="2100" b="1" dirty="0">
                <a:solidFill>
                  <a:srgbClr val="9E3B91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100" b="1" dirty="0" smtClean="0">
                <a:solidFill>
                  <a:srgbClr val="9E3B91"/>
                </a:solidFill>
                <a:latin typeface="Arial" charset="0"/>
                <a:cs typeface="Arial" charset="0"/>
              </a:rPr>
              <a:t>gluino</a:t>
            </a:r>
          </a:p>
          <a:p>
            <a:pPr marL="342900" indent="-342900" algn="just" defTabSz="457200">
              <a:spcBef>
                <a:spcPts val="300"/>
              </a:spcBef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100" b="1" dirty="0" smtClean="0">
                <a:solidFill>
                  <a:srgbClr val="000090"/>
                </a:solidFill>
                <a:latin typeface="Arial"/>
                <a:cs typeface="Arial"/>
              </a:rPr>
              <a:t>Increasing the </a:t>
            </a:r>
            <a:r>
              <a:rPr lang="en-US" altLang="zh-CN" sz="2100" b="1" dirty="0">
                <a:solidFill>
                  <a:srgbClr val="000090"/>
                </a:solidFill>
                <a:latin typeface="Arial"/>
                <a:cs typeface="Arial"/>
              </a:rPr>
              <a:t>center-of-mass energy has a tremendous impact on the experimentally available parameter space </a:t>
            </a:r>
            <a:r>
              <a:rPr lang="en-US" altLang="zh-CN" sz="2100" b="1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altLang="zh-CN" sz="2100" b="1" dirty="0" smtClean="0">
                <a:solidFill>
                  <a:srgbClr val="9E3B91"/>
                </a:solidFill>
                <a:latin typeface="Arial"/>
                <a:cs typeface="Arial"/>
              </a:rPr>
              <a:t>~5 x beyond 14 TeV @100 TeV</a:t>
            </a:r>
            <a:r>
              <a:rPr lang="en-US" altLang="zh-CN" sz="2100" b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en-US" altLang="zh-CN" sz="21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0" name="图片 9" descr="fig_01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15014"/>
            <a:ext cx="1728192" cy="1377882"/>
          </a:xfrm>
          <a:prstGeom prst="rect">
            <a:avLst/>
          </a:prstGeom>
          <a:ln>
            <a:solidFill>
              <a:srgbClr val="8BA8B3"/>
            </a:solidFill>
          </a:ln>
        </p:spPr>
      </p:pic>
      <p:sp>
        <p:nvSpPr>
          <p:cNvPr id="21" name="标题 4"/>
          <p:cNvSpPr txBox="1">
            <a:spLocks/>
          </p:cNvSpPr>
          <p:nvPr/>
        </p:nvSpPr>
        <p:spPr>
          <a:xfrm>
            <a:off x="868063" y="30926"/>
            <a:ext cx="7664377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Gluino pair (</a:t>
            </a:r>
            <a:r>
              <a:rPr lang="en-US" altLang="zh-CN" sz="2800" dirty="0" err="1" smtClean="0">
                <a:solidFill>
                  <a:srgbClr val="000000"/>
                </a:solidFill>
                <a:latin typeface="Arial Black"/>
                <a:cs typeface="Arial Black"/>
              </a:rPr>
              <a:t>Gqq</a:t>
            </a:r>
            <a:r>
              <a:rPr lang="en-US" altLang="zh-CN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) </a:t>
            </a:r>
            <a:r>
              <a:rPr lang="mr-IN" altLang="zh-CN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–</a:t>
            </a:r>
            <a:r>
              <a:rPr lang="en-US" altLang="zh-CN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 light flavor</a:t>
            </a:r>
            <a:endParaRPr kumimoji="1" lang="zh-CN" altLang="en-US" sz="28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2" name="图片 1" descr="屏幕快照 2016-01-11 下午11.17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8352928" cy="318777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236296" y="2492896"/>
            <a:ext cx="1728192" cy="584776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800000"/>
                </a:solidFill>
                <a:latin typeface="Arial Black"/>
                <a:ea typeface="华文中宋" charset="0"/>
                <a:cs typeface="Arial Black"/>
              </a:rPr>
              <a:t>arXiv:1311.6480</a:t>
            </a:r>
            <a:endParaRPr lang="zh-CN" altLang="en-US" sz="1600" dirty="0">
              <a:solidFill>
                <a:srgbClr val="800000"/>
              </a:solidFill>
            </a:endParaRPr>
          </a:p>
        </p:txBody>
      </p:sp>
      <p:sp>
        <p:nvSpPr>
          <p:cNvPr id="19" name="矩形 2"/>
          <p:cNvSpPr>
            <a:spLocks noChangeArrowheads="1"/>
          </p:cNvSpPr>
          <p:nvPr/>
        </p:nvSpPr>
        <p:spPr bwMode="auto">
          <a:xfrm>
            <a:off x="3851920" y="6457890"/>
            <a:ext cx="4680520" cy="40011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20% systematic uncertainty, no pileup</a:t>
            </a:r>
          </a:p>
        </p:txBody>
      </p:sp>
      <p:cxnSp>
        <p:nvCxnSpPr>
          <p:cNvPr id="6" name="直线连接符 5"/>
          <p:cNvCxnSpPr/>
          <p:nvPr/>
        </p:nvCxnSpPr>
        <p:spPr>
          <a:xfrm flipV="1">
            <a:off x="1403648" y="5157192"/>
            <a:ext cx="0" cy="936104"/>
          </a:xfrm>
          <a:prstGeom prst="line">
            <a:avLst/>
          </a:prstGeom>
          <a:ln w="28575" cmpd="sng">
            <a:solidFill>
              <a:srgbClr val="800000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11560" y="6488668"/>
            <a:ext cx="2813591" cy="369332"/>
          </a:xfrm>
          <a:prstGeom prst="rect">
            <a:avLst/>
          </a:prstGeom>
          <a:solidFill>
            <a:srgbClr val="B1C5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800000"/>
                </a:solidFill>
                <a:latin typeface="Hobo Std"/>
                <a:cs typeface="Hobo Std"/>
              </a:rPr>
              <a:t>LHC 13 TeV limit ~</a:t>
            </a:r>
            <a:r>
              <a:rPr kumimoji="1" lang="en-US" altLang="zh-CN" b="1" dirty="0">
                <a:solidFill>
                  <a:srgbClr val="800000"/>
                </a:solidFill>
                <a:latin typeface="Hobo Std"/>
                <a:cs typeface="Hobo Std"/>
              </a:rPr>
              <a:t>2</a:t>
            </a:r>
            <a:r>
              <a:rPr kumimoji="1" lang="en-US" altLang="zh-CN" b="1" dirty="0" smtClean="0">
                <a:solidFill>
                  <a:srgbClr val="800000"/>
                </a:solidFill>
                <a:latin typeface="Hobo Std"/>
                <a:cs typeface="Hobo Std"/>
              </a:rPr>
              <a:t> TeV</a:t>
            </a:r>
            <a:endParaRPr kumimoji="1" lang="zh-CN" altLang="en-US" b="1" dirty="0">
              <a:solidFill>
                <a:srgbClr val="800000"/>
              </a:solidFill>
              <a:latin typeface="Hobo Std"/>
              <a:cs typeface="Hobo Std"/>
            </a:endParaRPr>
          </a:p>
        </p:txBody>
      </p:sp>
      <p:cxnSp>
        <p:nvCxnSpPr>
          <p:cNvPr id="23" name="直线连接符 22"/>
          <p:cNvCxnSpPr/>
          <p:nvPr/>
        </p:nvCxnSpPr>
        <p:spPr>
          <a:xfrm flipH="1">
            <a:off x="755576" y="6093296"/>
            <a:ext cx="576064" cy="360040"/>
          </a:xfrm>
          <a:prstGeom prst="line">
            <a:avLst/>
          </a:prstGeom>
          <a:ln w="38100" cmpd="sng">
            <a:solidFill>
              <a:srgbClr val="800000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1403648" y="4869160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>
                <a:solidFill>
                  <a:srgbClr val="9E3B91"/>
                </a:solidFill>
                <a:latin typeface="Hobo Std"/>
                <a:cs typeface="Hobo Std"/>
              </a:rPr>
              <a:t>Discover </a:t>
            </a:r>
            <a:r>
              <a:rPr lang="en-US" altLang="zh-CN" b="1" dirty="0" smtClean="0">
                <a:solidFill>
                  <a:srgbClr val="9E3B91"/>
                </a:solidFill>
                <a:latin typeface="Hobo Std"/>
                <a:cs typeface="Hobo Std"/>
              </a:rPr>
              <a:t>11 </a:t>
            </a:r>
            <a:r>
              <a:rPr lang="en-US" altLang="zh-CN" b="1" dirty="0">
                <a:solidFill>
                  <a:srgbClr val="9E3B91"/>
                </a:solidFill>
                <a:latin typeface="Hobo Std"/>
                <a:cs typeface="Hobo Std"/>
              </a:rPr>
              <a:t>TeV gluino</a:t>
            </a:r>
          </a:p>
        </p:txBody>
      </p:sp>
      <p:sp>
        <p:nvSpPr>
          <p:cNvPr id="15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矩形 28"/>
          <p:cNvSpPr/>
          <p:nvPr/>
        </p:nvSpPr>
        <p:spPr>
          <a:xfrm>
            <a:off x="5669880" y="4797152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 smtClean="0">
                <a:solidFill>
                  <a:srgbClr val="9E3B91"/>
                </a:solidFill>
                <a:latin typeface="Hobo Std"/>
                <a:cs typeface="Hobo Std"/>
              </a:rPr>
              <a:t>Exclude 13 </a:t>
            </a:r>
            <a:r>
              <a:rPr lang="en-US" altLang="zh-CN" b="1" dirty="0">
                <a:solidFill>
                  <a:srgbClr val="9E3B91"/>
                </a:solidFill>
                <a:latin typeface="Hobo Std"/>
                <a:cs typeface="Hobo Std"/>
              </a:rPr>
              <a:t>TeV gluino</a:t>
            </a:r>
          </a:p>
        </p:txBody>
      </p:sp>
    </p:spTree>
    <p:extLst>
      <p:ext uri="{BB962C8B-B14F-4D97-AF65-F5344CB8AC3E}">
        <p14:creationId xmlns:p14="http://schemas.microsoft.com/office/powerpoint/2010/main" val="164149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62</a:t>
            </a:fld>
            <a:endParaRPr lang="zh-CN" altLang="en-US"/>
          </a:p>
        </p:txBody>
      </p:sp>
      <p:sp>
        <p:nvSpPr>
          <p:cNvPr id="28" name="矩形 2"/>
          <p:cNvSpPr>
            <a:spLocks noChangeArrowheads="1"/>
          </p:cNvSpPr>
          <p:nvPr/>
        </p:nvSpPr>
        <p:spPr bwMode="auto">
          <a:xfrm>
            <a:off x="179512" y="1066814"/>
            <a:ext cx="7128792" cy="2092881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Search for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gluinos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with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Same Sign 2 lepton, </a:t>
            </a:r>
            <a:r>
              <a:rPr lang="en-US" altLang="zh-CN" sz="2000" b="1" dirty="0">
                <a:solidFill>
                  <a:srgbClr val="0000FF"/>
                </a:solidFill>
                <a:latin typeface="Arial"/>
                <a:cs typeface="Arial"/>
              </a:rPr>
              <a:t>2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b-jets, large missing transverse momentum </a:t>
            </a:r>
          </a:p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9E3B91"/>
                </a:solidFill>
                <a:latin typeface="Arial" charset="0"/>
                <a:cs typeface="Arial" charset="0"/>
              </a:rPr>
              <a:t>Discover (Exclude) 6 (8) TeV</a:t>
            </a:r>
            <a:r>
              <a:rPr lang="en-US" altLang="zh-CN" sz="2000" b="1" dirty="0">
                <a:solidFill>
                  <a:srgbClr val="9E3B91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b="1" dirty="0" smtClean="0">
                <a:solidFill>
                  <a:srgbClr val="9E3B91"/>
                </a:solidFill>
                <a:latin typeface="Arial" charset="0"/>
                <a:cs typeface="Arial" charset="0"/>
              </a:rPr>
              <a:t>gluino</a:t>
            </a:r>
          </a:p>
          <a:p>
            <a:pPr marL="342900" indent="-342900" algn="just" defTabSz="457200">
              <a:spcAft>
                <a:spcPts val="6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90"/>
                </a:solidFill>
                <a:latin typeface="Arial"/>
                <a:cs typeface="Arial"/>
              </a:rPr>
              <a:t>Increasing the </a:t>
            </a:r>
            <a:r>
              <a:rPr lang="en-US" altLang="zh-CN" sz="2000" b="1" dirty="0">
                <a:solidFill>
                  <a:srgbClr val="000090"/>
                </a:solidFill>
                <a:latin typeface="Arial"/>
                <a:cs typeface="Arial"/>
              </a:rPr>
              <a:t>center-of-mass energy has a tremendous impact on the experimentally available parameter space </a:t>
            </a:r>
            <a:r>
              <a:rPr lang="en-US" altLang="zh-CN" sz="2000" b="1" dirty="0" smtClean="0">
                <a:solidFill>
                  <a:srgbClr val="000090"/>
                </a:solidFill>
                <a:latin typeface="Arial"/>
                <a:cs typeface="Arial"/>
              </a:rPr>
              <a:t>(~3 x beyond 14 TeV @100 TeV)</a:t>
            </a:r>
            <a:endParaRPr lang="en-US" altLang="zh-CN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868063" y="30926"/>
            <a:ext cx="7664377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Gluino pair (</a:t>
            </a:r>
            <a:r>
              <a:rPr lang="en-US" altLang="zh-CN" sz="2800" dirty="0" err="1" smtClean="0">
                <a:solidFill>
                  <a:srgbClr val="000000"/>
                </a:solidFill>
                <a:latin typeface="Arial Black"/>
                <a:cs typeface="Arial Black"/>
              </a:rPr>
              <a:t>Gtt</a:t>
            </a:r>
            <a:r>
              <a:rPr lang="en-US" altLang="zh-CN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) – </a:t>
            </a:r>
            <a:r>
              <a:rPr lang="en-US" altLang="zh-CN" sz="2800" dirty="0" smtClean="0">
                <a:solidFill>
                  <a:srgbClr val="000000"/>
                </a:solidFill>
                <a:latin typeface="Arial Black"/>
                <a:cs typeface="Arial Black"/>
              </a:rPr>
              <a:t>heavy flavor</a:t>
            </a:r>
            <a:endParaRPr kumimoji="1" lang="zh-CN" altLang="en-US" sz="28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452320" y="2420888"/>
            <a:ext cx="1584176" cy="584776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800000"/>
                </a:solidFill>
                <a:latin typeface="Arial Black"/>
                <a:ea typeface="华文中宋" charset="0"/>
                <a:cs typeface="Arial Black"/>
              </a:rPr>
              <a:t>arXiv:1311.6480</a:t>
            </a:r>
            <a:endParaRPr lang="zh-CN" altLang="en-US" sz="1600" dirty="0">
              <a:solidFill>
                <a:srgbClr val="800000"/>
              </a:solidFill>
            </a:endParaRPr>
          </a:p>
        </p:txBody>
      </p:sp>
      <p:sp>
        <p:nvSpPr>
          <p:cNvPr id="19" name="矩形 2"/>
          <p:cNvSpPr>
            <a:spLocks noChangeArrowheads="1"/>
          </p:cNvSpPr>
          <p:nvPr/>
        </p:nvSpPr>
        <p:spPr bwMode="auto">
          <a:xfrm>
            <a:off x="3851920" y="6457890"/>
            <a:ext cx="4680520" cy="40011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20% systematic uncertainty, no pileup</a:t>
            </a:r>
          </a:p>
        </p:txBody>
      </p:sp>
      <p:pic>
        <p:nvPicPr>
          <p:cNvPr id="15" name="图片 14" descr="fig_0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157708"/>
            <a:ext cx="1584176" cy="1263179"/>
          </a:xfrm>
          <a:prstGeom prst="rect">
            <a:avLst/>
          </a:prstGeom>
          <a:ln>
            <a:solidFill>
              <a:srgbClr val="8BA8B3"/>
            </a:solidFill>
          </a:ln>
        </p:spPr>
      </p:pic>
      <p:pic>
        <p:nvPicPr>
          <p:cNvPr id="3" name="图片 2" descr="屏幕快照 2016-01-12 上午12.40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8210624" cy="3025591"/>
          </a:xfrm>
          <a:prstGeom prst="rect">
            <a:avLst/>
          </a:prstGeom>
        </p:spPr>
      </p:pic>
      <p:cxnSp>
        <p:nvCxnSpPr>
          <p:cNvPr id="17" name="直线连接符 16"/>
          <p:cNvCxnSpPr/>
          <p:nvPr/>
        </p:nvCxnSpPr>
        <p:spPr>
          <a:xfrm flipV="1">
            <a:off x="1475656" y="4941168"/>
            <a:ext cx="0" cy="936104"/>
          </a:xfrm>
          <a:prstGeom prst="line">
            <a:avLst/>
          </a:prstGeom>
          <a:ln w="28575" cmpd="sng">
            <a:solidFill>
              <a:srgbClr val="800000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51520" y="6444044"/>
            <a:ext cx="3121367" cy="369332"/>
          </a:xfrm>
          <a:prstGeom prst="rect">
            <a:avLst/>
          </a:prstGeom>
          <a:solidFill>
            <a:srgbClr val="B1C5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800000"/>
                </a:solidFill>
                <a:latin typeface="Hobo Std"/>
                <a:cs typeface="Hobo Std"/>
              </a:rPr>
              <a:t>LHC 13 TeV limit ~1.5 TeV</a:t>
            </a:r>
            <a:endParaRPr kumimoji="1" lang="zh-CN" altLang="en-US" b="1" dirty="0">
              <a:solidFill>
                <a:srgbClr val="800000"/>
              </a:solidFill>
              <a:latin typeface="Hobo Std"/>
              <a:cs typeface="Hobo Std"/>
            </a:endParaRPr>
          </a:p>
        </p:txBody>
      </p:sp>
      <p:cxnSp>
        <p:nvCxnSpPr>
          <p:cNvPr id="22" name="直线连接符 21"/>
          <p:cNvCxnSpPr/>
          <p:nvPr/>
        </p:nvCxnSpPr>
        <p:spPr>
          <a:xfrm flipH="1">
            <a:off x="899592" y="6093296"/>
            <a:ext cx="576064" cy="360040"/>
          </a:xfrm>
          <a:prstGeom prst="line">
            <a:avLst/>
          </a:prstGeom>
          <a:ln w="38100" cmpd="sng">
            <a:solidFill>
              <a:srgbClr val="800000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043608" y="479715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>
                <a:solidFill>
                  <a:srgbClr val="9E3B91"/>
                </a:solidFill>
                <a:latin typeface="Hobo Std"/>
                <a:cs typeface="Hobo Std"/>
              </a:rPr>
              <a:t>Discover </a:t>
            </a:r>
            <a:r>
              <a:rPr lang="en-US" altLang="zh-CN" b="1" dirty="0" smtClean="0">
                <a:solidFill>
                  <a:srgbClr val="9E3B91"/>
                </a:solidFill>
                <a:latin typeface="Hobo Std"/>
                <a:cs typeface="Hobo Std"/>
              </a:rPr>
              <a:t>6 </a:t>
            </a:r>
            <a:r>
              <a:rPr lang="en-US" altLang="zh-CN" b="1" dirty="0">
                <a:solidFill>
                  <a:srgbClr val="9E3B91"/>
                </a:solidFill>
                <a:latin typeface="Hobo Std"/>
                <a:cs typeface="Hobo Std"/>
              </a:rPr>
              <a:t>TeV gluino</a:t>
            </a:r>
          </a:p>
        </p:txBody>
      </p:sp>
      <p:sp>
        <p:nvSpPr>
          <p:cNvPr id="26" name="矩形 25"/>
          <p:cNvSpPr/>
          <p:nvPr/>
        </p:nvSpPr>
        <p:spPr>
          <a:xfrm>
            <a:off x="5292080" y="494116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 smtClean="0">
                <a:solidFill>
                  <a:srgbClr val="9E3B91"/>
                </a:solidFill>
                <a:latin typeface="Hobo Std"/>
                <a:cs typeface="Hobo Std"/>
              </a:rPr>
              <a:t>Exclude 8 </a:t>
            </a:r>
            <a:r>
              <a:rPr lang="en-US" altLang="zh-CN" b="1" dirty="0">
                <a:solidFill>
                  <a:srgbClr val="9E3B91"/>
                </a:solidFill>
                <a:latin typeface="Hobo Std"/>
                <a:cs typeface="Hobo Std"/>
              </a:rPr>
              <a:t>TeV gluino</a:t>
            </a:r>
          </a:p>
        </p:txBody>
      </p:sp>
      <p:sp>
        <p:nvSpPr>
          <p:cNvPr id="16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836712"/>
            <a:ext cx="8136904" cy="72008"/>
          </a:xfrm>
          <a:prstGeom prst="rect">
            <a:avLst/>
          </a:prstGeom>
          <a:solidFill>
            <a:srgbClr val="ED7D31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63</a:t>
            </a:fld>
            <a:endParaRPr lang="zh-CN" altLang="en-US"/>
          </a:p>
        </p:txBody>
      </p:sp>
      <p:sp>
        <p:nvSpPr>
          <p:cNvPr id="28" name="矩形 2"/>
          <p:cNvSpPr>
            <a:spLocks noChangeArrowheads="1"/>
          </p:cNvSpPr>
          <p:nvPr/>
        </p:nvSpPr>
        <p:spPr bwMode="auto">
          <a:xfrm>
            <a:off x="107504" y="980729"/>
            <a:ext cx="7200800" cy="2362185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 algn="just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Search for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squarks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with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no lepton, multi-jets, large missing transverse momentum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latin typeface="Arial"/>
                <a:cs typeface="Arial"/>
              </a:rPr>
              <a:t>Signal </a:t>
            </a:r>
            <a:r>
              <a:rPr lang="en-US" altLang="zh-CN" sz="2000" b="1" dirty="0">
                <a:latin typeface="Arial"/>
                <a:cs typeface="Arial"/>
              </a:rPr>
              <a:t>to BG discrimination based </a:t>
            </a:r>
            <a:r>
              <a:rPr lang="en-US" altLang="zh-CN" sz="2000" b="1" dirty="0" smtClean="0">
                <a:latin typeface="Arial"/>
                <a:cs typeface="Arial"/>
              </a:rPr>
              <a:t>on: MET</a:t>
            </a:r>
            <a:r>
              <a:rPr lang="en-US" altLang="zh-CN" sz="2000" b="1" dirty="0" smtClean="0">
                <a:solidFill>
                  <a:srgbClr val="000090"/>
                </a:solidFill>
                <a:latin typeface="Arial"/>
                <a:cs typeface="Arial"/>
              </a:rPr>
              <a:t>, HT (Σjet pt)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9E3B91"/>
                </a:solidFill>
                <a:latin typeface="Arial" charset="0"/>
                <a:cs typeface="Arial" charset="0"/>
              </a:rPr>
              <a:t>Discover (Exclude) 2.5 (8) TeV</a:t>
            </a:r>
            <a:r>
              <a:rPr lang="en-US" altLang="zh-CN" sz="2000" b="1" dirty="0">
                <a:solidFill>
                  <a:srgbClr val="9E3B91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2000" b="1" dirty="0" smtClean="0">
                <a:solidFill>
                  <a:srgbClr val="9E3B91"/>
                </a:solidFill>
                <a:latin typeface="Arial" charset="0"/>
                <a:cs typeface="Arial" charset="0"/>
              </a:rPr>
              <a:t>squark </a:t>
            </a:r>
          </a:p>
          <a:p>
            <a:pPr marL="342900" indent="-342900" algn="just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90"/>
                </a:solidFill>
                <a:latin typeface="Arial"/>
                <a:cs typeface="Arial"/>
              </a:rPr>
              <a:t>Increasing the </a:t>
            </a:r>
            <a:r>
              <a:rPr lang="en-US" altLang="zh-CN" sz="2000" b="1" dirty="0">
                <a:solidFill>
                  <a:srgbClr val="000090"/>
                </a:solidFill>
                <a:latin typeface="Arial"/>
                <a:cs typeface="Arial"/>
              </a:rPr>
              <a:t>center-of-mass energy has a tremendous impact on the experimentally available parameter space </a:t>
            </a:r>
            <a:r>
              <a:rPr lang="en-US" altLang="zh-CN" sz="2000" b="1" dirty="0" smtClean="0">
                <a:solidFill>
                  <a:srgbClr val="000090"/>
                </a:solidFill>
                <a:latin typeface="Arial"/>
                <a:cs typeface="Arial"/>
              </a:rPr>
              <a:t>(~3 x beyond 14 TeV @100 TeV)</a:t>
            </a:r>
            <a:endParaRPr lang="en-US" altLang="zh-CN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868063" y="30926"/>
            <a:ext cx="7664377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3200" dirty="0" err="1" smtClean="0">
                <a:solidFill>
                  <a:srgbClr val="000000"/>
                </a:solidFill>
                <a:latin typeface="Arial Black"/>
                <a:cs typeface="Arial Black"/>
              </a:rPr>
              <a:t>Squark</a:t>
            </a:r>
            <a:r>
              <a:rPr lang="en-US" altLang="zh-CN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 pair</a:t>
            </a:r>
            <a:endParaRPr kumimoji="1" lang="zh-CN" altLang="en-US" sz="32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9" name="矩形 2"/>
          <p:cNvSpPr>
            <a:spLocks noChangeArrowheads="1"/>
          </p:cNvSpPr>
          <p:nvPr/>
        </p:nvSpPr>
        <p:spPr bwMode="auto">
          <a:xfrm>
            <a:off x="0" y="6448337"/>
            <a:ext cx="4680520" cy="40011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20% systematic uncertainty, no pileup</a:t>
            </a:r>
          </a:p>
        </p:txBody>
      </p:sp>
      <p:pic>
        <p:nvPicPr>
          <p:cNvPr id="15" name="图片 14" descr="fig_06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124744"/>
            <a:ext cx="1584176" cy="135096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图片 2" descr="屏幕快照 2016-01-12 上午12.24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8210624" cy="3065616"/>
          </a:xfrm>
          <a:prstGeom prst="rect">
            <a:avLst/>
          </a:prstGeom>
        </p:spPr>
      </p:pic>
      <p:cxnSp>
        <p:nvCxnSpPr>
          <p:cNvPr id="17" name="直线连接符 16"/>
          <p:cNvCxnSpPr/>
          <p:nvPr/>
        </p:nvCxnSpPr>
        <p:spPr>
          <a:xfrm flipV="1">
            <a:off x="5436096" y="5085184"/>
            <a:ext cx="0" cy="936104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5436096" y="646355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00"/>
                </a:solidFill>
                <a:latin typeface="Marker Felt"/>
                <a:cs typeface="Marker Felt"/>
              </a:rPr>
              <a:t>LHC 13 TeV limit ~1 TeV</a:t>
            </a:r>
            <a:endParaRPr kumimoji="1" lang="zh-CN" altLang="en-US" b="1" dirty="0">
              <a:solidFill>
                <a:srgbClr val="000000"/>
              </a:solidFill>
              <a:latin typeface="Marker Felt"/>
              <a:cs typeface="Marker Felt"/>
            </a:endParaRPr>
          </a:p>
        </p:txBody>
      </p:sp>
      <p:cxnSp>
        <p:nvCxnSpPr>
          <p:cNvPr id="22" name="直线连接符 21"/>
          <p:cNvCxnSpPr/>
          <p:nvPr/>
        </p:nvCxnSpPr>
        <p:spPr>
          <a:xfrm>
            <a:off x="5508104" y="6093296"/>
            <a:ext cx="504056" cy="36004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187624" y="4797152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>
                <a:solidFill>
                  <a:srgbClr val="9E3B91"/>
                </a:solidFill>
                <a:latin typeface="Marker Felt"/>
                <a:cs typeface="Marker Felt"/>
              </a:rPr>
              <a:t>Discover </a:t>
            </a:r>
            <a:r>
              <a:rPr lang="en-US" altLang="zh-CN" b="1" dirty="0" smtClean="0">
                <a:solidFill>
                  <a:srgbClr val="9E3B91"/>
                </a:solidFill>
                <a:latin typeface="Marker Felt"/>
                <a:cs typeface="Marker Felt"/>
              </a:rPr>
              <a:t>2.5 </a:t>
            </a:r>
            <a:r>
              <a:rPr lang="en-US" altLang="zh-CN" b="1" dirty="0">
                <a:solidFill>
                  <a:srgbClr val="9E3B91"/>
                </a:solidFill>
                <a:latin typeface="Marker Felt"/>
                <a:cs typeface="Marker Felt"/>
              </a:rPr>
              <a:t>TeV </a:t>
            </a:r>
            <a:r>
              <a:rPr lang="en-US" altLang="zh-CN" b="1" dirty="0" smtClean="0">
                <a:solidFill>
                  <a:srgbClr val="9E3B91"/>
                </a:solidFill>
                <a:latin typeface="Marker Felt"/>
                <a:cs typeface="Marker Felt"/>
              </a:rPr>
              <a:t>squark</a:t>
            </a:r>
            <a:endParaRPr lang="en-US" altLang="zh-CN" b="1" dirty="0">
              <a:solidFill>
                <a:srgbClr val="9E3B91"/>
              </a:solidFill>
              <a:latin typeface="Marker Felt"/>
              <a:cs typeface="Marker Fe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59648" y="4797152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b="1" dirty="0" smtClean="0">
                <a:solidFill>
                  <a:srgbClr val="9E3B91"/>
                </a:solidFill>
                <a:latin typeface="Marker Felt"/>
                <a:cs typeface="Marker Felt"/>
              </a:rPr>
              <a:t>Exclude 8 </a:t>
            </a:r>
            <a:r>
              <a:rPr lang="en-US" altLang="zh-CN" b="1" dirty="0">
                <a:solidFill>
                  <a:srgbClr val="9E3B91"/>
                </a:solidFill>
                <a:latin typeface="Marker Felt"/>
                <a:cs typeface="Marker Felt"/>
              </a:rPr>
              <a:t>TeV </a:t>
            </a:r>
            <a:r>
              <a:rPr lang="en-US" altLang="zh-CN" b="1" dirty="0" smtClean="0">
                <a:solidFill>
                  <a:srgbClr val="9E3B91"/>
                </a:solidFill>
                <a:latin typeface="Marker Felt"/>
                <a:cs typeface="Marker Felt"/>
              </a:rPr>
              <a:t>squark</a:t>
            </a:r>
            <a:endParaRPr lang="en-US" altLang="zh-CN" b="1" dirty="0">
              <a:solidFill>
                <a:srgbClr val="9E3B91"/>
              </a:solidFill>
              <a:latin typeface="Marker Felt"/>
              <a:cs typeface="Marker Fe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452320" y="2484184"/>
            <a:ext cx="1584176" cy="584776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800000"/>
                </a:solidFill>
                <a:latin typeface="Arial Black"/>
                <a:ea typeface="华文中宋" charset="0"/>
                <a:cs typeface="Arial Black"/>
              </a:rPr>
              <a:t>arXiv:1311.6480</a:t>
            </a:r>
            <a:endParaRPr lang="zh-CN" altLang="en-US" sz="1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64</a:t>
            </a:fld>
            <a:endParaRPr lang="zh-CN" altLang="en-US"/>
          </a:p>
        </p:txBody>
      </p:sp>
      <p:sp>
        <p:nvSpPr>
          <p:cNvPr id="28" name="矩形 2"/>
          <p:cNvSpPr>
            <a:spLocks noChangeArrowheads="1"/>
          </p:cNvSpPr>
          <p:nvPr/>
        </p:nvSpPr>
        <p:spPr bwMode="auto">
          <a:xfrm>
            <a:off x="251520" y="1060861"/>
            <a:ext cx="6840760" cy="3016211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 algn="just" defTabSz="457200">
              <a:spcAft>
                <a:spcPts val="2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Search for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stop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with on-shell top decay @ 100 TeV</a:t>
            </a:r>
          </a:p>
          <a:p>
            <a:pPr marL="342900" indent="-342900" algn="just" defTabSz="457200">
              <a:spcAft>
                <a:spcPts val="2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latin typeface="Arial"/>
                <a:cs typeface="Arial"/>
              </a:rPr>
              <a:t>Tops are very boosted at 100 TeV, the search strategy with isolated leptons, </a:t>
            </a:r>
            <a:r>
              <a:rPr lang="en-US" altLang="zh-CN" sz="2000" b="1" dirty="0">
                <a:latin typeface="Arial"/>
                <a:cs typeface="Arial"/>
              </a:rPr>
              <a:t>b-tags </a:t>
            </a:r>
            <a:r>
              <a:rPr lang="en-US" altLang="zh-CN" sz="2000" b="1" dirty="0" smtClean="0">
                <a:latin typeface="Arial"/>
                <a:cs typeface="Arial"/>
              </a:rPr>
              <a:t>or top-tagging are sensitive to detector granularity/performance, pileup conditions etc. </a:t>
            </a:r>
            <a:r>
              <a:rPr lang="en-US" altLang="zh-CN" sz="2000" b="1" dirty="0" smtClean="0">
                <a:latin typeface="Arial"/>
                <a:cs typeface="Arial"/>
                <a:sym typeface="Wingdings"/>
              </a:rPr>
              <a:t> So use simple handles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with hard jets, MET and muon-in-jet</a:t>
            </a:r>
            <a:endParaRPr lang="en-US" altLang="zh-CN" sz="20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 algn="just" defTabSz="457200">
              <a:spcAft>
                <a:spcPts val="2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Two scenarios with high mass stop and compressed region designed</a:t>
            </a:r>
          </a:p>
          <a:p>
            <a:pPr marL="342900" indent="-342900" algn="just" defTabSz="457200">
              <a:spcAft>
                <a:spcPts val="2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9E3B91"/>
                </a:solidFill>
                <a:latin typeface="Avenir Black"/>
                <a:cs typeface="Avenir Black"/>
              </a:rPr>
              <a:t>Discover (Exclude) 6.5 (8) TeV</a:t>
            </a:r>
            <a:r>
              <a:rPr lang="en-US" altLang="zh-CN" sz="2000" b="1" dirty="0">
                <a:solidFill>
                  <a:srgbClr val="9E3B91"/>
                </a:solidFill>
                <a:latin typeface="Avenir Black"/>
                <a:cs typeface="Avenir Black"/>
              </a:rPr>
              <a:t> </a:t>
            </a:r>
            <a:r>
              <a:rPr lang="en-US" altLang="zh-CN" sz="2000" b="1" dirty="0" smtClean="0">
                <a:solidFill>
                  <a:srgbClr val="9E3B91"/>
                </a:solidFill>
                <a:latin typeface="Avenir Black"/>
                <a:cs typeface="Avenir Black"/>
              </a:rPr>
              <a:t>stop @100TeV</a:t>
            </a: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868063" y="30926"/>
            <a:ext cx="7664377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Stop pair</a:t>
            </a:r>
            <a:endParaRPr kumimoji="1" lang="zh-CN" altLang="en-US" sz="32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08304" y="2484184"/>
            <a:ext cx="1584176" cy="584776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800000"/>
                </a:solidFill>
                <a:latin typeface="Arial Black"/>
                <a:ea typeface="华文中宋" charset="0"/>
                <a:cs typeface="Arial Black"/>
              </a:rPr>
              <a:t>arXiv:1406.4512</a:t>
            </a:r>
            <a:endParaRPr lang="zh-CN" altLang="en-US" sz="1600" dirty="0">
              <a:solidFill>
                <a:srgbClr val="800000"/>
              </a:solidFill>
            </a:endParaRPr>
          </a:p>
        </p:txBody>
      </p:sp>
      <p:pic>
        <p:nvPicPr>
          <p:cNvPr id="16" name="图片 15" descr="stst-ttN1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188040"/>
            <a:ext cx="1613699" cy="1296144"/>
          </a:xfrm>
          <a:prstGeom prst="rect">
            <a:avLst/>
          </a:prstGeom>
          <a:ln w="19050" cmpd="sng">
            <a:solidFill>
              <a:srgbClr val="8BA8B3"/>
            </a:solidFill>
          </a:ln>
        </p:spPr>
      </p:pic>
      <p:pic>
        <p:nvPicPr>
          <p:cNvPr id="6" name="图片 5" descr="fig_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37112"/>
            <a:ext cx="2891817" cy="194421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372200" y="4149080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 smtClean="0">
                <a:solidFill>
                  <a:srgbClr val="000000"/>
                </a:solidFill>
                <a:latin typeface="Arial Black"/>
                <a:cs typeface="Arial Black"/>
              </a:rPr>
              <a:t>ATL</a:t>
            </a:r>
            <a:r>
              <a:rPr kumimoji="1" lang="en-US" altLang="zh-CN" sz="1400" b="1" dirty="0">
                <a:solidFill>
                  <a:srgbClr val="000000"/>
                </a:solidFill>
                <a:latin typeface="Arial Black"/>
                <a:cs typeface="Arial Black"/>
              </a:rPr>
              <a:t>-PHYS-PUB-</a:t>
            </a:r>
            <a:r>
              <a:rPr kumimoji="1" lang="en-US" altLang="zh-CN" sz="1400" b="1" dirty="0" smtClean="0">
                <a:solidFill>
                  <a:srgbClr val="000000"/>
                </a:solidFill>
                <a:latin typeface="Arial Black"/>
                <a:cs typeface="Arial Black"/>
              </a:rPr>
              <a:t>2014-010</a:t>
            </a:r>
            <a:endParaRPr kumimoji="1" lang="zh-CN" altLang="en-US" sz="1400" b="1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72200" y="6273224"/>
            <a:ext cx="2223686" cy="58477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14 TeV, 3000 fb-1:  </a:t>
            </a:r>
          </a:p>
          <a:p>
            <a:r>
              <a:rPr kumimoji="1"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Exclude 1</a:t>
            </a:r>
            <a:r>
              <a:rPr kumimoji="1" lang="en-US" altLang="zh-CN" sz="1600" b="1" dirty="0">
                <a:solidFill>
                  <a:srgbClr val="000000"/>
                </a:solidFill>
                <a:latin typeface="Hobo Std"/>
                <a:cs typeface="Hobo Std"/>
              </a:rPr>
              <a:t>. 4 TeV </a:t>
            </a:r>
            <a:r>
              <a:rPr kumimoji="1"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stop</a:t>
            </a:r>
            <a:endParaRPr lang="zh-CN" altLang="en-US" sz="1600" dirty="0">
              <a:latin typeface="Hobo Std"/>
              <a:cs typeface="Hobo Std"/>
            </a:endParaRPr>
          </a:p>
        </p:txBody>
      </p:sp>
      <p:pic>
        <p:nvPicPr>
          <p:cNvPr id="12" name="图片 11" descr="屏幕快照 2016-01-17 下午10.40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2999965" cy="2636912"/>
          </a:xfrm>
          <a:prstGeom prst="rect">
            <a:avLst/>
          </a:prstGeom>
        </p:spPr>
      </p:pic>
      <p:pic>
        <p:nvPicPr>
          <p:cNvPr id="13" name="图片 12" descr="屏幕快照 2016-01-17 下午10.41.26.png"/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2000" y="4077072"/>
            <a:ext cx="3132000" cy="2565896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725947" y="5132367"/>
            <a:ext cx="2262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600" b="1" dirty="0">
                <a:solidFill>
                  <a:srgbClr val="9E3B91"/>
                </a:solidFill>
                <a:latin typeface="Hobo Std"/>
                <a:cs typeface="Hobo Std"/>
              </a:rPr>
              <a:t>Discover </a:t>
            </a:r>
            <a:r>
              <a:rPr lang="en-US" altLang="zh-CN" sz="1600" b="1" dirty="0" smtClean="0">
                <a:solidFill>
                  <a:srgbClr val="9E3B91"/>
                </a:solidFill>
                <a:latin typeface="Hobo Std"/>
                <a:cs typeface="Hobo Std"/>
              </a:rPr>
              <a:t>6.5 </a:t>
            </a:r>
            <a:r>
              <a:rPr lang="en-US" altLang="zh-CN" sz="1600" b="1" dirty="0">
                <a:solidFill>
                  <a:srgbClr val="9E3B91"/>
                </a:solidFill>
                <a:latin typeface="Hobo Std"/>
                <a:cs typeface="Hobo Std"/>
              </a:rPr>
              <a:t>TeV </a:t>
            </a:r>
            <a:r>
              <a:rPr lang="en-US" altLang="zh-CN" sz="1600" b="1" dirty="0" smtClean="0">
                <a:solidFill>
                  <a:srgbClr val="9E3B91"/>
                </a:solidFill>
                <a:latin typeface="Hobo Std"/>
                <a:cs typeface="Hobo Std"/>
              </a:rPr>
              <a:t>stop</a:t>
            </a:r>
            <a:endParaRPr lang="en-US" altLang="zh-CN" sz="1600" b="1" dirty="0">
              <a:solidFill>
                <a:srgbClr val="9E3B91"/>
              </a:solidFill>
              <a:latin typeface="Hobo Std"/>
              <a:cs typeface="Hobo Std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527985" y="5117244"/>
            <a:ext cx="1980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600" b="1" dirty="0" smtClean="0">
                <a:solidFill>
                  <a:srgbClr val="9E3B91"/>
                </a:solidFill>
                <a:latin typeface="Hobo Std"/>
                <a:cs typeface="Hobo Std"/>
              </a:rPr>
              <a:t>Exclude 8 </a:t>
            </a:r>
            <a:r>
              <a:rPr lang="en-US" altLang="zh-CN" sz="1600" b="1" dirty="0">
                <a:solidFill>
                  <a:srgbClr val="9E3B91"/>
                </a:solidFill>
                <a:latin typeface="Hobo Std"/>
                <a:cs typeface="Hobo Std"/>
              </a:rPr>
              <a:t>TeV </a:t>
            </a:r>
            <a:r>
              <a:rPr lang="en-US" altLang="zh-CN" sz="1600" b="1" dirty="0" smtClean="0">
                <a:solidFill>
                  <a:srgbClr val="9E3B91"/>
                </a:solidFill>
                <a:latin typeface="Hobo Std"/>
                <a:cs typeface="Hobo Std"/>
              </a:rPr>
              <a:t>stop</a:t>
            </a:r>
            <a:endParaRPr lang="en-US" altLang="zh-CN" sz="1600" b="1" dirty="0">
              <a:solidFill>
                <a:srgbClr val="9E3B91"/>
              </a:solidFill>
              <a:latin typeface="Hobo Std"/>
              <a:cs typeface="Hobo Std"/>
            </a:endParaRPr>
          </a:p>
        </p:txBody>
      </p:sp>
      <p:sp>
        <p:nvSpPr>
          <p:cNvPr id="19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1520" y="6488668"/>
            <a:ext cx="2813591" cy="369332"/>
          </a:xfrm>
          <a:prstGeom prst="rect">
            <a:avLst/>
          </a:prstGeom>
          <a:solidFill>
            <a:srgbClr val="B1C5CC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800000"/>
                </a:solidFill>
                <a:latin typeface="Hobo Std"/>
                <a:cs typeface="Hobo Std"/>
              </a:rPr>
              <a:t>LHC 13 TeV limit ~</a:t>
            </a:r>
            <a:r>
              <a:rPr kumimoji="1" lang="en-US" altLang="zh-CN" b="1" dirty="0">
                <a:solidFill>
                  <a:srgbClr val="800000"/>
                </a:solidFill>
                <a:latin typeface="Hobo Std"/>
                <a:cs typeface="Hobo Std"/>
              </a:rPr>
              <a:t>1</a:t>
            </a:r>
            <a:r>
              <a:rPr kumimoji="1" lang="en-US" altLang="zh-CN" b="1" dirty="0" smtClean="0">
                <a:solidFill>
                  <a:srgbClr val="800000"/>
                </a:solidFill>
                <a:latin typeface="Hobo Std"/>
                <a:cs typeface="Hobo Std"/>
              </a:rPr>
              <a:t> TeV</a:t>
            </a:r>
            <a:endParaRPr kumimoji="1" lang="zh-CN" altLang="en-US" b="1" dirty="0">
              <a:solidFill>
                <a:srgbClr val="800000"/>
              </a:solidFill>
              <a:latin typeface="Hobo Std"/>
              <a:cs typeface="Hobo Std"/>
            </a:endParaRPr>
          </a:p>
        </p:txBody>
      </p:sp>
      <p:cxnSp>
        <p:nvCxnSpPr>
          <p:cNvPr id="22" name="直线连接符 21"/>
          <p:cNvCxnSpPr/>
          <p:nvPr/>
        </p:nvCxnSpPr>
        <p:spPr>
          <a:xfrm flipH="1">
            <a:off x="251520" y="6165304"/>
            <a:ext cx="576064" cy="360040"/>
          </a:xfrm>
          <a:prstGeom prst="line">
            <a:avLst/>
          </a:prstGeom>
          <a:ln w="38100" cmpd="sng">
            <a:solidFill>
              <a:srgbClr val="800000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16"/>
          <p:cNvCxnSpPr/>
          <p:nvPr/>
        </p:nvCxnSpPr>
        <p:spPr>
          <a:xfrm flipV="1">
            <a:off x="899592" y="5301208"/>
            <a:ext cx="0" cy="936104"/>
          </a:xfrm>
          <a:prstGeom prst="line">
            <a:avLst/>
          </a:prstGeom>
          <a:ln w="28575" cmpd="sng">
            <a:solidFill>
              <a:srgbClr val="800000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3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幻灯片编号占位符 30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65</a:t>
            </a:fld>
            <a:endParaRPr lang="zh-CN" altLang="en-US"/>
          </a:p>
        </p:txBody>
      </p:sp>
      <p:sp>
        <p:nvSpPr>
          <p:cNvPr id="28" name="矩形 2"/>
          <p:cNvSpPr>
            <a:spLocks noChangeArrowheads="1"/>
          </p:cNvSpPr>
          <p:nvPr/>
        </p:nvSpPr>
        <p:spPr bwMode="auto">
          <a:xfrm>
            <a:off x="107504" y="1105287"/>
            <a:ext cx="7200800" cy="2451953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342900" indent="-342900" algn="just" defTabSz="457200">
              <a:spcAft>
                <a:spcPts val="8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latin typeface="Arial"/>
                <a:cs typeface="Arial"/>
              </a:rPr>
              <a:t>Increasing bounds on colored SUSY particles, maybe only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electroweakinos</a:t>
            </a:r>
            <a:r>
              <a:rPr lang="en-US" altLang="zh-CN" sz="2000" b="1" dirty="0" smtClean="0">
                <a:latin typeface="Arial"/>
                <a:cs typeface="Arial"/>
              </a:rPr>
              <a:t> in the low energy spectrum. LHC has limited reach for direct produced EWK particles</a:t>
            </a:r>
          </a:p>
          <a:p>
            <a:pPr marL="342900" indent="-342900" algn="just" defTabSz="457200">
              <a:spcAft>
                <a:spcPts val="8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Potential search </a:t>
            </a:r>
            <a:r>
              <a:rPr lang="en-US" altLang="zh-CN" sz="2000" b="1" dirty="0">
                <a:solidFill>
                  <a:srgbClr val="000000"/>
                </a:solidFill>
                <a:latin typeface="Arial"/>
                <a:cs typeface="Arial"/>
              </a:rPr>
              <a:t>for </a:t>
            </a:r>
            <a:r>
              <a:rPr lang="en-US" altLang="zh-CN" sz="2000" b="1" dirty="0">
                <a:solidFill>
                  <a:srgbClr val="0000FF"/>
                </a:solidFill>
                <a:latin typeface="Arial"/>
                <a:cs typeface="Arial"/>
              </a:rPr>
              <a:t>electroweakinos</a:t>
            </a:r>
            <a:r>
              <a:rPr lang="en-US" altLang="zh-CN" sz="2000" b="1" dirty="0">
                <a:latin typeface="Arial"/>
                <a:cs typeface="Arial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with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multi-lepton signatures: 3L || OS2L || SS2L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/>
                <a:cs typeface="Arial"/>
              </a:rPr>
              <a:t>@100 TeV</a:t>
            </a:r>
          </a:p>
          <a:p>
            <a:pPr marL="342900" indent="-342900" algn="just" defTabSz="457200">
              <a:spcAft>
                <a:spcPts val="8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9E3B91"/>
                </a:solidFill>
                <a:latin typeface="Avenir Black"/>
                <a:cs typeface="Avenir Black"/>
              </a:rPr>
              <a:t>Discover (Exclude) 2.1 (3.2) TeV</a:t>
            </a:r>
            <a:r>
              <a:rPr lang="en-US" altLang="zh-CN" sz="2000" b="1" dirty="0">
                <a:solidFill>
                  <a:srgbClr val="9E3B91"/>
                </a:solidFill>
                <a:latin typeface="Avenir Black"/>
                <a:cs typeface="Avenir Black"/>
              </a:rPr>
              <a:t> electroweakinos </a:t>
            </a:r>
            <a:r>
              <a:rPr lang="en-US" altLang="zh-CN" sz="2000" b="1" dirty="0" smtClean="0">
                <a:solidFill>
                  <a:srgbClr val="9E3B91"/>
                </a:solidFill>
                <a:latin typeface="Avenir Black"/>
                <a:cs typeface="Avenir Black"/>
              </a:rPr>
              <a:t>for wino NLSP</a:t>
            </a:r>
          </a:p>
        </p:txBody>
      </p:sp>
      <p:sp>
        <p:nvSpPr>
          <p:cNvPr id="21" name="标题 4"/>
          <p:cNvSpPr txBox="1">
            <a:spLocks/>
          </p:cNvSpPr>
          <p:nvPr/>
        </p:nvSpPr>
        <p:spPr>
          <a:xfrm>
            <a:off x="868063" y="30926"/>
            <a:ext cx="7664377" cy="8057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3200" dirty="0" smtClean="0">
                <a:solidFill>
                  <a:srgbClr val="000000"/>
                </a:solidFill>
                <a:latin typeface="Arial Black"/>
                <a:cs typeface="Arial Black"/>
              </a:rPr>
              <a:t>EWK Signature</a:t>
            </a:r>
            <a:endParaRPr kumimoji="1" lang="zh-CN" altLang="en-US" sz="32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452320" y="2492896"/>
            <a:ext cx="1512168" cy="584776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800000"/>
                </a:solidFill>
                <a:latin typeface="Arial Black"/>
                <a:ea typeface="华文中宋" charset="0"/>
                <a:cs typeface="Arial Black"/>
              </a:rPr>
              <a:t>arXiv:1410.6287</a:t>
            </a:r>
            <a:endParaRPr lang="zh-CN" altLang="en-US" sz="1600" dirty="0">
              <a:solidFill>
                <a:srgbClr val="800000"/>
              </a:solidFill>
            </a:endParaRPr>
          </a:p>
        </p:txBody>
      </p:sp>
      <p:pic>
        <p:nvPicPr>
          <p:cNvPr id="14" name="图片 13" descr="fig_02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268760"/>
            <a:ext cx="1517787" cy="1224136"/>
          </a:xfrm>
          <a:prstGeom prst="rect">
            <a:avLst/>
          </a:prstGeom>
          <a:ln>
            <a:solidFill>
              <a:srgbClr val="8BA8B3"/>
            </a:solidFill>
          </a:ln>
        </p:spPr>
      </p:pic>
      <p:pic>
        <p:nvPicPr>
          <p:cNvPr id="15" name="图片 14" descr="fig_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95" y="4149080"/>
            <a:ext cx="2621090" cy="18722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612538" y="5949280"/>
            <a:ext cx="253146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14 TeV, 3000 fb-1:  </a:t>
            </a:r>
          </a:p>
          <a:p>
            <a:r>
              <a:rPr kumimoji="1"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Exclude 1</a:t>
            </a:r>
            <a:r>
              <a:rPr kumimoji="1" lang="en-US" altLang="zh-CN" sz="1600" b="1" dirty="0">
                <a:solidFill>
                  <a:srgbClr val="000000"/>
                </a:solidFill>
                <a:latin typeface="Hobo Std"/>
                <a:cs typeface="Hobo Std"/>
              </a:rPr>
              <a:t>. </a:t>
            </a:r>
            <a:r>
              <a:rPr kumimoji="1"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1 </a:t>
            </a:r>
            <a:r>
              <a:rPr kumimoji="1" lang="en-US" altLang="zh-CN" sz="1600" b="1" dirty="0">
                <a:solidFill>
                  <a:srgbClr val="000000"/>
                </a:solidFill>
                <a:latin typeface="Hobo Std"/>
                <a:cs typeface="Hobo Std"/>
              </a:rPr>
              <a:t>TeV </a:t>
            </a:r>
            <a:r>
              <a:rPr kumimoji="1" lang="en-US" altLang="zh-CN" sz="1600" b="1" dirty="0" smtClean="0">
                <a:solidFill>
                  <a:srgbClr val="000000"/>
                </a:solidFill>
                <a:latin typeface="Hobo Std"/>
                <a:cs typeface="Hobo Std"/>
              </a:rPr>
              <a:t>EWKino</a:t>
            </a:r>
            <a:endParaRPr lang="zh-CN" altLang="en-US" sz="1600" dirty="0">
              <a:latin typeface="Hobo Std"/>
              <a:cs typeface="Hobo Std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588224" y="3789040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 smtClean="0">
                <a:solidFill>
                  <a:srgbClr val="000000"/>
                </a:solidFill>
                <a:latin typeface="Arial Black"/>
                <a:cs typeface="Arial Black"/>
              </a:rPr>
              <a:t>ATL</a:t>
            </a:r>
            <a:r>
              <a:rPr kumimoji="1" lang="en-US" altLang="zh-CN" sz="1400" b="1" dirty="0">
                <a:solidFill>
                  <a:srgbClr val="000000"/>
                </a:solidFill>
                <a:latin typeface="Arial Black"/>
                <a:cs typeface="Arial Black"/>
              </a:rPr>
              <a:t>-</a:t>
            </a:r>
            <a:r>
              <a:rPr kumimoji="1" lang="en-US" altLang="zh-CN" sz="1400" b="1" dirty="0" smtClean="0">
                <a:solidFill>
                  <a:srgbClr val="000000"/>
                </a:solidFill>
                <a:latin typeface="Arial Black"/>
                <a:cs typeface="Arial Black"/>
              </a:rPr>
              <a:t>PHYS-PUB</a:t>
            </a:r>
            <a:r>
              <a:rPr kumimoji="1" lang="en-US" altLang="zh-CN" sz="1400" b="1" dirty="0">
                <a:solidFill>
                  <a:srgbClr val="000000"/>
                </a:solidFill>
                <a:latin typeface="Arial Black"/>
                <a:cs typeface="Arial Black"/>
              </a:rPr>
              <a:t>-2013-</a:t>
            </a:r>
            <a:r>
              <a:rPr kumimoji="1" lang="en-US" altLang="zh-CN" sz="1400" b="1" dirty="0" smtClean="0">
                <a:solidFill>
                  <a:srgbClr val="000000"/>
                </a:solidFill>
                <a:latin typeface="Arial Black"/>
                <a:cs typeface="Arial Black"/>
              </a:rPr>
              <a:t>011</a:t>
            </a:r>
            <a:endParaRPr kumimoji="1" lang="zh-CN" altLang="en-US" sz="1400" b="1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4" name="图片 3" descr="屏幕快照 2016-01-15 下午8.54.31.png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6732240" cy="2448272"/>
          </a:xfrm>
          <a:prstGeom prst="rect">
            <a:avLst/>
          </a:prstGeom>
        </p:spPr>
      </p:pic>
      <p:sp>
        <p:nvSpPr>
          <p:cNvPr id="16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文本框 19"/>
          <p:cNvSpPr txBox="1"/>
          <p:nvPr/>
        </p:nvSpPr>
        <p:spPr>
          <a:xfrm>
            <a:off x="179512" y="6381328"/>
            <a:ext cx="3005951" cy="369332"/>
          </a:xfrm>
          <a:prstGeom prst="rect">
            <a:avLst/>
          </a:prstGeom>
          <a:solidFill>
            <a:srgbClr val="B1C5CC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800000"/>
                </a:solidFill>
                <a:latin typeface="Hobo Std"/>
                <a:cs typeface="Hobo Std"/>
              </a:rPr>
              <a:t>LHC </a:t>
            </a:r>
            <a:r>
              <a:rPr kumimoji="1" lang="en-US" altLang="zh-CN" b="1" dirty="0">
                <a:solidFill>
                  <a:srgbClr val="800000"/>
                </a:solidFill>
                <a:latin typeface="Hobo Std"/>
                <a:cs typeface="Hobo Std"/>
              </a:rPr>
              <a:t>8</a:t>
            </a:r>
            <a:r>
              <a:rPr kumimoji="1" lang="en-US" altLang="zh-CN" b="1" dirty="0" smtClean="0">
                <a:solidFill>
                  <a:srgbClr val="800000"/>
                </a:solidFill>
                <a:latin typeface="Hobo Std"/>
                <a:cs typeface="Hobo Std"/>
              </a:rPr>
              <a:t> TeV limit ~0.45 TeV</a:t>
            </a:r>
            <a:endParaRPr kumimoji="1" lang="zh-CN" altLang="en-US" b="1" dirty="0">
              <a:solidFill>
                <a:srgbClr val="800000"/>
              </a:solidFill>
              <a:latin typeface="Hobo Std"/>
              <a:cs typeface="Hobo Std"/>
            </a:endParaRPr>
          </a:p>
        </p:txBody>
      </p:sp>
      <p:cxnSp>
        <p:nvCxnSpPr>
          <p:cNvPr id="19" name="直线连接符 21"/>
          <p:cNvCxnSpPr/>
          <p:nvPr/>
        </p:nvCxnSpPr>
        <p:spPr>
          <a:xfrm>
            <a:off x="539552" y="6093296"/>
            <a:ext cx="504056" cy="288032"/>
          </a:xfrm>
          <a:prstGeom prst="line">
            <a:avLst/>
          </a:prstGeom>
          <a:ln w="38100" cmpd="sng">
            <a:solidFill>
              <a:srgbClr val="800000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6"/>
          <p:cNvCxnSpPr/>
          <p:nvPr/>
        </p:nvCxnSpPr>
        <p:spPr>
          <a:xfrm flipV="1">
            <a:off x="539552" y="4941168"/>
            <a:ext cx="0" cy="936104"/>
          </a:xfrm>
          <a:prstGeom prst="line">
            <a:avLst/>
          </a:prstGeom>
          <a:ln w="28575" cmpd="sng">
            <a:solidFill>
              <a:srgbClr val="800000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矩形 39"/>
          <p:cNvSpPr/>
          <p:nvPr/>
        </p:nvSpPr>
        <p:spPr>
          <a:xfrm>
            <a:off x="729929" y="4797152"/>
            <a:ext cx="2569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600" b="1" dirty="0">
                <a:solidFill>
                  <a:srgbClr val="9E3B91"/>
                </a:solidFill>
                <a:latin typeface="Hobo Std"/>
                <a:cs typeface="Hobo Std"/>
              </a:rPr>
              <a:t>Discover </a:t>
            </a:r>
            <a:r>
              <a:rPr lang="en-US" altLang="zh-CN" sz="1600" b="1" dirty="0" smtClean="0">
                <a:solidFill>
                  <a:srgbClr val="9E3B91"/>
                </a:solidFill>
                <a:latin typeface="Hobo Std"/>
                <a:cs typeface="Hobo Std"/>
              </a:rPr>
              <a:t>2.1 </a:t>
            </a:r>
            <a:r>
              <a:rPr lang="en-US" altLang="zh-CN" sz="1600" b="1" dirty="0">
                <a:solidFill>
                  <a:srgbClr val="9E3B91"/>
                </a:solidFill>
                <a:latin typeface="Hobo Std"/>
                <a:cs typeface="Hobo Std"/>
              </a:rPr>
              <a:t>TeV </a:t>
            </a:r>
            <a:r>
              <a:rPr lang="en-US" altLang="zh-CN" sz="1600" b="1" dirty="0" smtClean="0">
                <a:solidFill>
                  <a:srgbClr val="9E3B91"/>
                </a:solidFill>
                <a:latin typeface="Hobo Std"/>
                <a:cs typeface="Hobo Std"/>
              </a:rPr>
              <a:t>EWKino</a:t>
            </a:r>
            <a:endParaRPr lang="en-US" altLang="zh-CN" sz="1600" b="1" dirty="0">
              <a:solidFill>
                <a:srgbClr val="9E3B91"/>
              </a:solidFill>
              <a:latin typeface="Hobo Std"/>
              <a:cs typeface="Hobo Std"/>
            </a:endParaRPr>
          </a:p>
        </p:txBody>
      </p:sp>
      <p:sp>
        <p:nvSpPr>
          <p:cNvPr id="25" name="矩形 40"/>
          <p:cNvSpPr/>
          <p:nvPr/>
        </p:nvSpPr>
        <p:spPr>
          <a:xfrm>
            <a:off x="4011712" y="4653136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600" b="1" dirty="0" smtClean="0">
                <a:solidFill>
                  <a:srgbClr val="9E3B91"/>
                </a:solidFill>
                <a:latin typeface="Hobo Std"/>
                <a:cs typeface="Hobo Std"/>
              </a:rPr>
              <a:t>Exclude 3.2 </a:t>
            </a:r>
            <a:r>
              <a:rPr lang="en-US" altLang="zh-CN" sz="1600" b="1" dirty="0">
                <a:solidFill>
                  <a:srgbClr val="9E3B91"/>
                </a:solidFill>
                <a:latin typeface="Hobo Std"/>
                <a:cs typeface="Hobo Std"/>
              </a:rPr>
              <a:t>TeV EWKino</a:t>
            </a:r>
          </a:p>
        </p:txBody>
      </p:sp>
    </p:spTree>
    <p:extLst>
      <p:ext uri="{BB962C8B-B14F-4D97-AF65-F5344CB8AC3E}">
        <p14:creationId xmlns:p14="http://schemas.microsoft.com/office/powerpoint/2010/main" val="36188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600" b="0" dirty="0" smtClean="0">
                <a:solidFill>
                  <a:srgbClr val="000000"/>
                </a:solidFill>
                <a:latin typeface="Arial Black"/>
                <a:cs typeface="Arial Black"/>
              </a:rPr>
              <a:t>Outline</a:t>
            </a:r>
            <a:endParaRPr kumimoji="1" lang="zh-CN" altLang="en-US" sz="32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66</a:t>
            </a:fld>
            <a:endParaRPr lang="zh-CN" altLang="en-US" dirty="0"/>
          </a:p>
        </p:txBody>
      </p:sp>
      <p:sp>
        <p:nvSpPr>
          <p:cNvPr id="13" name="内容占位符 1"/>
          <p:cNvSpPr>
            <a:spLocks noGrp="1"/>
          </p:cNvSpPr>
          <p:nvPr>
            <p:ph idx="4294967295"/>
          </p:nvPr>
        </p:nvSpPr>
        <p:spPr>
          <a:xfrm>
            <a:off x="395537" y="1196752"/>
            <a:ext cx="5400599" cy="5184575"/>
          </a:xfrm>
          <a:prstGeom prst="rect">
            <a:avLst/>
          </a:prstGeom>
          <a:ln w="28575" cmpd="sng"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Introduction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The LHC and ATLAS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search strategy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</a:rPr>
              <a:t>SUSY search @ LHC</a:t>
            </a: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lang="en-US" altLang="zh-CN" sz="2600" dirty="0">
                <a:solidFill>
                  <a:srgbClr val="F2F2F2"/>
                </a:solidFill>
                <a:latin typeface="Arial Black"/>
                <a:cs typeface="Arial Black"/>
                <a:sym typeface="Wingdings"/>
              </a:rPr>
              <a:t>Longer term prospects @ LHC and Future Colliders (14, 33, 100 TeV</a:t>
            </a:r>
            <a:r>
              <a:rPr lang="en-US" altLang="zh-CN" sz="2600" dirty="0" smtClean="0">
                <a:solidFill>
                  <a:srgbClr val="F2F2F2"/>
                </a:solidFill>
                <a:latin typeface="Arial Black"/>
                <a:cs typeface="Arial Black"/>
                <a:sym typeface="Wingdings"/>
              </a:rPr>
              <a:t>)</a:t>
            </a:r>
            <a:endParaRPr kumimoji="1" lang="en-US" altLang="zh-CN" sz="2600" dirty="0" smtClean="0">
              <a:solidFill>
                <a:srgbClr val="F2F2F2"/>
              </a:solidFill>
              <a:latin typeface="Arial Black"/>
              <a:cs typeface="Arial Black"/>
            </a:endParaRPr>
          </a:p>
          <a:p>
            <a:pPr marL="493200" indent="-457200" algn="just">
              <a:lnSpc>
                <a:spcPct val="110000"/>
              </a:lnSpc>
              <a:spcAft>
                <a:spcPts val="1200"/>
              </a:spcAft>
              <a:buClrTx/>
              <a:buSzPct val="100000"/>
              <a:buFont typeface="Wingdings" charset="2"/>
              <a:buChar char="q"/>
            </a:pPr>
            <a:r>
              <a:rPr kumimoji="1" lang="en-US" altLang="zh-CN" sz="2600" dirty="0" smtClean="0">
                <a:solidFill>
                  <a:srgbClr val="000000"/>
                </a:solidFill>
                <a:latin typeface="Arial Black"/>
                <a:cs typeface="Arial Black"/>
              </a:rPr>
              <a:t>Outlook and Summary</a:t>
            </a:r>
            <a:endParaRPr kumimoji="1" lang="zh-CN" altLang="en-US" sz="26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8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Picture 6" descr="Weltall_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68760"/>
            <a:ext cx="526819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79512" y="1340768"/>
            <a:ext cx="8784976" cy="4109907"/>
          </a:xfrm>
          <a:prstGeom prst="rect">
            <a:avLst/>
          </a:prstGeom>
          <a:solidFill>
            <a:srgbClr val="FFFFFF"/>
          </a:solidFill>
        </p:spPr>
        <p:txBody>
          <a:bodyPr wrap="square" lIns="144000" tIns="46800" rIns="144000">
            <a:spAutoFit/>
          </a:bodyPr>
          <a:lstStyle/>
          <a:p>
            <a:pPr marL="342900" indent="-342000" algn="just">
              <a:spcBef>
                <a:spcPts val="600"/>
              </a:spcBef>
              <a:spcAft>
                <a:spcPts val="1200"/>
              </a:spcAft>
              <a:buFont typeface="Wingdings" charset="2"/>
              <a:buChar char="q"/>
            </a:pPr>
            <a:r>
              <a:rPr lang="en-US" altLang="zh-CN" sz="2400" b="1" dirty="0">
                <a:solidFill>
                  <a:srgbClr val="000000"/>
                </a:solidFill>
                <a:latin typeface="Avenir Black"/>
                <a:cs typeface="Avenir Black"/>
              </a:rPr>
              <a:t>[</a:t>
            </a:r>
            <a:r>
              <a:rPr lang="en-US" altLang="zh-CN" sz="24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LHC 13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venir Black"/>
                <a:cs typeface="Avenir Black"/>
              </a:rPr>
              <a:t>TeV</a:t>
            </a:r>
            <a:r>
              <a:rPr lang="en-US" altLang="zh-CN" sz="24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 ~36 fb</a:t>
            </a:r>
            <a:r>
              <a:rPr lang="en-US" altLang="zh-CN" sz="2400" b="1" baseline="30000" dirty="0" smtClean="0">
                <a:solidFill>
                  <a:srgbClr val="000000"/>
                </a:solidFill>
                <a:latin typeface="Avenir Black"/>
                <a:cs typeface="Avenir Black"/>
              </a:rPr>
              <a:t>-1</a:t>
            </a:r>
            <a:r>
              <a:rPr lang="en-US" altLang="zh-CN" sz="24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] In </a:t>
            </a:r>
            <a:r>
              <a:rPr lang="en-US" altLang="zh-CN" sz="2400" b="1" dirty="0">
                <a:solidFill>
                  <a:srgbClr val="000000"/>
                </a:solidFill>
                <a:latin typeface="Avenir Black"/>
                <a:cs typeface="Avenir Black"/>
              </a:rPr>
              <a:t>canonical scenarios</a:t>
            </a:r>
            <a:r>
              <a:rPr lang="en-US" altLang="zh-CN" sz="24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, </a:t>
            </a:r>
            <a:r>
              <a:rPr lang="en-US" altLang="zh-CN" sz="2400" b="1" dirty="0">
                <a:solidFill>
                  <a:srgbClr val="000000"/>
                </a:solidFill>
                <a:latin typeface="Avenir Black"/>
                <a:cs typeface="Avenir Black"/>
              </a:rPr>
              <a:t>sensitivity is achieved to </a:t>
            </a:r>
            <a:r>
              <a:rPr lang="en-US" altLang="zh-CN" sz="2400" b="1" dirty="0" smtClean="0">
                <a:solidFill>
                  <a:srgbClr val="FF0000"/>
                </a:solidFill>
                <a:latin typeface="Avenir Black"/>
                <a:cs typeface="Avenir Black"/>
              </a:rPr>
              <a:t>~2 </a:t>
            </a:r>
            <a:r>
              <a:rPr lang="en-US" altLang="zh-CN" sz="2400" b="1" dirty="0">
                <a:solidFill>
                  <a:srgbClr val="FF0000"/>
                </a:solidFill>
                <a:latin typeface="Avenir Black"/>
                <a:cs typeface="Avenir Black"/>
              </a:rPr>
              <a:t>TeV </a:t>
            </a:r>
            <a:r>
              <a:rPr lang="en-US" altLang="zh-CN" sz="2400" b="1" dirty="0" err="1">
                <a:solidFill>
                  <a:srgbClr val="FF0000"/>
                </a:solidFill>
                <a:latin typeface="Avenir Black"/>
                <a:cs typeface="Avenir Black"/>
              </a:rPr>
              <a:t>gluinos</a:t>
            </a:r>
            <a:r>
              <a:rPr lang="en-US" altLang="zh-CN" sz="2400" b="1" dirty="0">
                <a:solidFill>
                  <a:srgbClr val="000000"/>
                </a:solidFill>
                <a:latin typeface="Avenir Black"/>
                <a:cs typeface="Avenir Black"/>
              </a:rPr>
              <a:t>, </a:t>
            </a:r>
            <a:r>
              <a:rPr lang="en-US" altLang="zh-CN" sz="2400" b="1" dirty="0" smtClean="0">
                <a:solidFill>
                  <a:srgbClr val="0000FF"/>
                </a:solidFill>
                <a:latin typeface="Avenir Black"/>
                <a:cs typeface="Avenir Black"/>
              </a:rPr>
              <a:t>~1 TeV </a:t>
            </a:r>
            <a:r>
              <a:rPr lang="en-US" altLang="zh-CN" sz="2400" b="1" dirty="0">
                <a:solidFill>
                  <a:srgbClr val="0000FF"/>
                </a:solidFill>
                <a:latin typeface="Avenir Black"/>
                <a:cs typeface="Avenir Black"/>
              </a:rPr>
              <a:t>stops </a:t>
            </a:r>
            <a:r>
              <a:rPr lang="en-US" altLang="zh-CN" sz="2400" b="1" dirty="0">
                <a:solidFill>
                  <a:srgbClr val="000000"/>
                </a:solidFill>
                <a:latin typeface="Avenir Black"/>
                <a:cs typeface="Avenir Black"/>
              </a:rPr>
              <a:t>and </a:t>
            </a:r>
            <a:r>
              <a:rPr lang="en-US" altLang="zh-CN" sz="2400" b="1" dirty="0" smtClean="0">
                <a:solidFill>
                  <a:srgbClr val="9E3B91"/>
                </a:solidFill>
                <a:latin typeface="Avenir Black"/>
                <a:cs typeface="Avenir Black"/>
              </a:rPr>
              <a:t>~400-1000 GeV EWKinos  </a:t>
            </a:r>
          </a:p>
          <a:p>
            <a:pPr marL="342900" indent="-342000" algn="just">
              <a:spcBef>
                <a:spcPts val="600"/>
              </a:spcBef>
              <a:spcAft>
                <a:spcPts val="1200"/>
              </a:spcAft>
              <a:buFont typeface="Wingdings" charset="2"/>
              <a:buChar char="q"/>
            </a:pPr>
            <a:r>
              <a:rPr lang="en-US" altLang="zh-CN" sz="24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[LHC 14 TeV ~3000 fb</a:t>
            </a:r>
            <a:r>
              <a:rPr lang="en-US" altLang="zh-CN" sz="2400" b="1" baseline="30000" dirty="0" smtClean="0">
                <a:solidFill>
                  <a:srgbClr val="000000"/>
                </a:solidFill>
                <a:latin typeface="Avenir Black"/>
                <a:cs typeface="Avenir Black"/>
              </a:rPr>
              <a:t>-1</a:t>
            </a:r>
            <a:r>
              <a:rPr lang="en-US" altLang="zh-CN" sz="24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] </a:t>
            </a:r>
            <a:r>
              <a:rPr lang="en-US" altLang="zh-CN" sz="2400" b="1" dirty="0">
                <a:solidFill>
                  <a:srgbClr val="000000"/>
                </a:solidFill>
                <a:latin typeface="Avenir Black"/>
                <a:ea typeface="Hei"/>
                <a:cs typeface="Avenir Black"/>
              </a:rPr>
              <a:t>Discovery potential up to </a:t>
            </a:r>
            <a:r>
              <a:rPr lang="en-US" altLang="zh-CN" sz="2400" b="1" dirty="0" smtClean="0">
                <a:solidFill>
                  <a:srgbClr val="FF0000"/>
                </a:solidFill>
                <a:latin typeface="Avenir Black"/>
                <a:ea typeface="Hei"/>
                <a:cs typeface="Avenir Black"/>
              </a:rPr>
              <a:t>2.2 </a:t>
            </a:r>
            <a:r>
              <a:rPr lang="en-US" altLang="zh-CN" sz="2400" b="1" dirty="0">
                <a:solidFill>
                  <a:srgbClr val="FF0000"/>
                </a:solidFill>
                <a:latin typeface="Avenir Black"/>
                <a:ea typeface="Hei"/>
                <a:cs typeface="Avenir Black"/>
              </a:rPr>
              <a:t>TeV </a:t>
            </a:r>
            <a:r>
              <a:rPr lang="en-US" altLang="zh-CN" sz="2400" b="1" dirty="0" err="1">
                <a:solidFill>
                  <a:srgbClr val="FF0000"/>
                </a:solidFill>
                <a:latin typeface="Avenir Black"/>
                <a:ea typeface="Hei"/>
                <a:cs typeface="Avenir Black"/>
              </a:rPr>
              <a:t>gluinos</a:t>
            </a:r>
            <a:r>
              <a:rPr lang="en-US" altLang="zh-CN" sz="2400" b="1" dirty="0">
                <a:solidFill>
                  <a:srgbClr val="FF0000"/>
                </a:solidFill>
                <a:latin typeface="Avenir Black"/>
                <a:ea typeface="Hei"/>
                <a:cs typeface="Avenir Black"/>
              </a:rPr>
              <a:t>, </a:t>
            </a:r>
            <a:r>
              <a:rPr lang="en-US" altLang="zh-CN" sz="2400" b="1" dirty="0" smtClean="0">
                <a:solidFill>
                  <a:srgbClr val="0000FF"/>
                </a:solidFill>
                <a:latin typeface="Avenir Black"/>
                <a:ea typeface="Hei"/>
                <a:cs typeface="Avenir Black"/>
              </a:rPr>
              <a:t>1.2 </a:t>
            </a:r>
            <a:r>
              <a:rPr lang="en-US" altLang="zh-CN" sz="2400" b="1" dirty="0">
                <a:solidFill>
                  <a:srgbClr val="0000FF"/>
                </a:solidFill>
                <a:latin typeface="Avenir Black"/>
                <a:ea typeface="Hei"/>
                <a:cs typeface="Avenir Black"/>
              </a:rPr>
              <a:t>TeV </a:t>
            </a:r>
            <a:r>
              <a:rPr lang="en-US" altLang="zh-CN" sz="2400" b="1" dirty="0" smtClean="0">
                <a:solidFill>
                  <a:srgbClr val="0000FF"/>
                </a:solidFill>
                <a:latin typeface="Avenir Black"/>
                <a:ea typeface="Hei"/>
                <a:cs typeface="Avenir Black"/>
              </a:rPr>
              <a:t>stop </a:t>
            </a:r>
            <a:r>
              <a:rPr lang="en-US" altLang="zh-CN" sz="2400" b="1" dirty="0">
                <a:latin typeface="Avenir Black"/>
                <a:ea typeface="Hei"/>
                <a:cs typeface="Avenir Black"/>
              </a:rPr>
              <a:t>and </a:t>
            </a:r>
            <a:r>
              <a:rPr lang="en-US" altLang="zh-CN" sz="2400" b="1" dirty="0">
                <a:solidFill>
                  <a:srgbClr val="9E3B91"/>
                </a:solidFill>
                <a:latin typeface="Avenir Black"/>
                <a:ea typeface="Hei"/>
                <a:cs typeface="Avenir Black"/>
              </a:rPr>
              <a:t>800 GeV </a:t>
            </a:r>
            <a:r>
              <a:rPr lang="en-US" altLang="zh-CN" sz="2400" b="1" dirty="0" smtClean="0">
                <a:solidFill>
                  <a:srgbClr val="9E3B91"/>
                </a:solidFill>
                <a:latin typeface="Avenir Black"/>
                <a:ea typeface="Hei"/>
                <a:cs typeface="Avenir Black"/>
              </a:rPr>
              <a:t>EWKinos</a:t>
            </a:r>
            <a:endParaRPr lang="en-US" altLang="zh-CN" sz="2400" b="1" dirty="0">
              <a:solidFill>
                <a:srgbClr val="9E3B91"/>
              </a:solidFill>
              <a:latin typeface="Avenir Black"/>
              <a:ea typeface="Hei"/>
              <a:cs typeface="Avenir Black"/>
            </a:endParaRPr>
          </a:p>
          <a:p>
            <a:pPr marL="342900" indent="-342000" algn="just">
              <a:spcBef>
                <a:spcPts val="600"/>
              </a:spcBef>
              <a:spcAft>
                <a:spcPts val="1200"/>
              </a:spcAft>
              <a:buFont typeface="Wingdings" charset="2"/>
              <a:buChar char="q"/>
            </a:pPr>
            <a:r>
              <a:rPr lang="en-US" altLang="zh-CN" sz="2400" b="1" dirty="0" smtClean="0">
                <a:solidFill>
                  <a:srgbClr val="000000"/>
                </a:solidFill>
                <a:latin typeface="Avenir Black"/>
                <a:ea typeface="Hei"/>
                <a:cs typeface="Avenir Black"/>
              </a:rPr>
              <a:t>[100 TeV ~3000 fb</a:t>
            </a:r>
            <a:r>
              <a:rPr lang="en-US" altLang="zh-CN" sz="2400" b="1" baseline="30000" dirty="0" smtClean="0">
                <a:solidFill>
                  <a:srgbClr val="000000"/>
                </a:solidFill>
                <a:latin typeface="Avenir Black"/>
                <a:ea typeface="Hei"/>
                <a:cs typeface="Avenir Black"/>
              </a:rPr>
              <a:t>-1</a:t>
            </a:r>
            <a:r>
              <a:rPr lang="en-US" altLang="zh-CN" sz="2400" b="1" dirty="0" smtClean="0">
                <a:solidFill>
                  <a:srgbClr val="000000"/>
                </a:solidFill>
                <a:latin typeface="Avenir Black"/>
                <a:ea typeface="Hei"/>
                <a:cs typeface="Avenir Black"/>
              </a:rPr>
              <a:t>] </a:t>
            </a:r>
            <a:r>
              <a:rPr lang="en-US" altLang="zh-CN" sz="2400" b="1" dirty="0">
                <a:solidFill>
                  <a:srgbClr val="000000"/>
                </a:solidFill>
                <a:latin typeface="Avenir Black"/>
                <a:cs typeface="Avenir Black"/>
              </a:rPr>
              <a:t>Discover (Exclude) </a:t>
            </a:r>
            <a:r>
              <a:rPr lang="en-US" altLang="zh-CN" sz="2400" b="1" dirty="0">
                <a:solidFill>
                  <a:srgbClr val="FF0000"/>
                </a:solidFill>
                <a:latin typeface="Avenir Black"/>
                <a:cs typeface="Avenir Black"/>
              </a:rPr>
              <a:t>11 (13) TeV </a:t>
            </a:r>
            <a:r>
              <a:rPr lang="en-US" altLang="zh-CN" sz="2400" b="1" dirty="0" smtClean="0">
                <a:solidFill>
                  <a:srgbClr val="FF0000"/>
                </a:solidFill>
                <a:latin typeface="Avenir Black"/>
                <a:cs typeface="Avenir Black"/>
              </a:rPr>
              <a:t>gluino</a:t>
            </a:r>
            <a:r>
              <a:rPr lang="en-US" altLang="zh-CN" sz="2400" b="1" dirty="0" smtClean="0">
                <a:solidFill>
                  <a:srgbClr val="0000FF"/>
                </a:solidFill>
                <a:latin typeface="Avenir Black"/>
                <a:ea typeface="Hei"/>
                <a:cs typeface="Avenir Black"/>
              </a:rPr>
              <a:t>, </a:t>
            </a:r>
            <a:r>
              <a:rPr lang="en-US" altLang="zh-CN" sz="2400" b="1" dirty="0" smtClean="0">
                <a:solidFill>
                  <a:srgbClr val="0000FF"/>
                </a:solidFill>
                <a:latin typeface="Avenir Black"/>
                <a:cs typeface="Avenir Black"/>
              </a:rPr>
              <a:t> 6.5 </a:t>
            </a:r>
            <a:r>
              <a:rPr lang="en-US" altLang="zh-CN" sz="2400" b="1" dirty="0">
                <a:solidFill>
                  <a:srgbClr val="0000FF"/>
                </a:solidFill>
                <a:latin typeface="Avenir Black"/>
                <a:cs typeface="Avenir Black"/>
              </a:rPr>
              <a:t>(8) TeV </a:t>
            </a:r>
            <a:r>
              <a:rPr lang="en-US" altLang="zh-CN" sz="2400" b="1" dirty="0" smtClean="0">
                <a:solidFill>
                  <a:srgbClr val="0000FF"/>
                </a:solidFill>
                <a:latin typeface="Avenir Black"/>
                <a:cs typeface="Avenir Black"/>
              </a:rPr>
              <a:t>stop</a:t>
            </a:r>
            <a:r>
              <a:rPr lang="en-US" altLang="zh-CN" sz="2400" b="1" dirty="0" smtClean="0">
                <a:solidFill>
                  <a:srgbClr val="9E3B91"/>
                </a:solidFill>
                <a:latin typeface="Avenir Black"/>
                <a:cs typeface="Avenir Black"/>
              </a:rPr>
              <a:t>, 2.1 </a:t>
            </a:r>
            <a:r>
              <a:rPr lang="en-US" altLang="zh-CN" sz="2400" b="1" dirty="0">
                <a:solidFill>
                  <a:srgbClr val="9E3B91"/>
                </a:solidFill>
                <a:latin typeface="Avenir Black"/>
                <a:cs typeface="Avenir Black"/>
              </a:rPr>
              <a:t>(3.2) TeV </a:t>
            </a:r>
            <a:r>
              <a:rPr lang="en-US" altLang="zh-CN" sz="2400" b="1" dirty="0" smtClean="0">
                <a:solidFill>
                  <a:srgbClr val="9E3B91"/>
                </a:solidFill>
                <a:latin typeface="Avenir Black"/>
                <a:ea typeface="Hei"/>
                <a:cs typeface="Avenir Black"/>
              </a:rPr>
              <a:t>EWKinos</a:t>
            </a:r>
          </a:p>
          <a:p>
            <a:pPr marL="342900" lvl="1" indent="-342000" algn="just">
              <a:spcBef>
                <a:spcPts val="600"/>
              </a:spcBef>
              <a:spcAft>
                <a:spcPts val="1200"/>
              </a:spcAft>
              <a:buFont typeface="Wingdings" charset="2"/>
              <a:buChar char="q"/>
            </a:pPr>
            <a:r>
              <a:rPr lang="en-US" altLang="zh-CN" sz="24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LHC </a:t>
            </a:r>
            <a:r>
              <a:rPr lang="en-US" altLang="zh-CN" sz="2400" b="1" dirty="0">
                <a:solidFill>
                  <a:srgbClr val="008000"/>
                </a:solidFill>
                <a:latin typeface="Avenir Black"/>
                <a:cs typeface="Avenir Black"/>
              </a:rPr>
              <a:t>is a discovery machine, new physics </a:t>
            </a:r>
            <a:r>
              <a:rPr lang="en-US" altLang="zh-CN" sz="24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may </a:t>
            </a:r>
            <a:r>
              <a:rPr lang="en-US" altLang="zh-CN" sz="2400" b="1" dirty="0">
                <a:solidFill>
                  <a:srgbClr val="008000"/>
                </a:solidFill>
                <a:latin typeface="Avenir Black"/>
                <a:cs typeface="Avenir Black"/>
              </a:rPr>
              <a:t>come at any time </a:t>
            </a:r>
            <a:r>
              <a:rPr lang="en-US" altLang="zh-CN" sz="2400" b="1" dirty="0" smtClean="0">
                <a:solidFill>
                  <a:srgbClr val="008000"/>
                </a:solidFill>
                <a:latin typeface="Avenir Black"/>
                <a:cs typeface="Avenir Black"/>
              </a:rPr>
              <a:t>, stay tuned!</a:t>
            </a:r>
            <a:endParaRPr lang="en-US" altLang="zh-CN" sz="2400" b="1" dirty="0">
              <a:solidFill>
                <a:srgbClr val="008000"/>
              </a:solidFill>
              <a:latin typeface="Avenir Black"/>
              <a:cs typeface="Avenir Black"/>
            </a:endParaRPr>
          </a:p>
        </p:txBody>
      </p:sp>
      <p:sp>
        <p:nvSpPr>
          <p:cNvPr id="10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67</a:t>
            </a:fld>
            <a:endParaRPr lang="zh-CN" altLang="en-US" dirty="0"/>
          </a:p>
        </p:txBody>
      </p:sp>
      <p:sp>
        <p:nvSpPr>
          <p:cNvPr id="12" name="标题 4"/>
          <p:cNvSpPr txBox="1">
            <a:spLocks/>
          </p:cNvSpPr>
          <p:nvPr/>
        </p:nvSpPr>
        <p:spPr>
          <a:xfrm>
            <a:off x="179512" y="116632"/>
            <a:ext cx="8856984" cy="720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600" b="0" dirty="0" smtClean="0">
                <a:solidFill>
                  <a:srgbClr val="000000"/>
                </a:solidFill>
                <a:latin typeface="Arial Black"/>
                <a:cs typeface="Arial Black"/>
              </a:rPr>
              <a:t>Summary and Outlook</a:t>
            </a:r>
            <a:endParaRPr kumimoji="1" lang="zh-CN" altLang="en-US" sz="36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3568" y="5949280"/>
            <a:ext cx="7344815" cy="646331"/>
          </a:xfrm>
          <a:prstGeom prst="rect">
            <a:avLst/>
          </a:prstGeom>
          <a:solidFill>
            <a:srgbClr val="FFFF00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 Black"/>
                <a:cs typeface="Arial Black"/>
              </a:rPr>
              <a:t>Thanks for your attention!</a:t>
            </a:r>
          </a:p>
        </p:txBody>
      </p:sp>
      <p:sp>
        <p:nvSpPr>
          <p:cNvPr id="8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TLAS_SUSY_Summa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" y="0"/>
            <a:ext cx="9144000" cy="6858000"/>
          </a:xfrm>
          <a:prstGeom prst="rect">
            <a:avLst/>
          </a:prstGeom>
        </p:spPr>
      </p:pic>
      <p:sp>
        <p:nvSpPr>
          <p:cNvPr id="8" name="幻灯片编号占位符 5"/>
          <p:cNvSpPr txBox="1">
            <a:spLocks/>
          </p:cNvSpPr>
          <p:nvPr/>
        </p:nvSpPr>
        <p:spPr>
          <a:xfrm>
            <a:off x="8100392" y="6453336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68</a:t>
            </a:fld>
            <a:endParaRPr lang="zh-CN" altLang="en-US" dirty="0"/>
          </a:p>
        </p:txBody>
      </p:sp>
      <p:sp>
        <p:nvSpPr>
          <p:cNvPr id="7" name="Down Arrow 6"/>
          <p:cNvSpPr/>
          <p:nvPr/>
        </p:nvSpPr>
        <p:spPr>
          <a:xfrm>
            <a:off x="6156176" y="260648"/>
            <a:ext cx="144016" cy="6264696"/>
          </a:xfrm>
          <a:prstGeom prst="downArrow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508104" y="2420888"/>
            <a:ext cx="144016" cy="4176464"/>
          </a:xfrm>
          <a:prstGeom prst="downArrow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2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riond2017_Ba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9433" y="-1149434"/>
            <a:ext cx="6858001" cy="915687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69</a:t>
            </a:fld>
            <a:endParaRPr lang="zh-CN" altLang="en-US"/>
          </a:p>
        </p:txBody>
      </p:sp>
      <p:sp>
        <p:nvSpPr>
          <p:cNvPr id="7" name="Down Arrow 6"/>
          <p:cNvSpPr/>
          <p:nvPr/>
        </p:nvSpPr>
        <p:spPr>
          <a:xfrm>
            <a:off x="8244408" y="188640"/>
            <a:ext cx="144016" cy="5616624"/>
          </a:xfrm>
          <a:prstGeom prst="downArrow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932040" y="2636912"/>
            <a:ext cx="144016" cy="3240360"/>
          </a:xfrm>
          <a:prstGeom prst="downArrow">
            <a:avLst/>
          </a:prstGeom>
          <a:solidFill>
            <a:srgbClr val="FF0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ltGray">
          <a:xfrm>
            <a:off x="323528" y="1052737"/>
            <a:ext cx="5616624" cy="3462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charset="2"/>
              <a:buChar char="q"/>
              <a:defRPr/>
            </a:pPr>
            <a:r>
              <a:rPr lang="en-US" altLang="ja-JP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Solve </a:t>
            </a:r>
            <a:r>
              <a:rPr lang="en-US" altLang="ja-JP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hierarchy problem </a:t>
            </a:r>
            <a:r>
              <a:rPr lang="en-US" altLang="ja-JP" sz="2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without “fine tuning”</a:t>
            </a:r>
          </a:p>
          <a:p>
            <a:pPr marL="800100" lvl="1" indent="-342900" algn="just">
              <a:spcAft>
                <a:spcPts val="600"/>
              </a:spcAft>
              <a:buFont typeface="Courier New"/>
              <a:buChar char="o"/>
              <a:defRPr/>
            </a:pPr>
            <a:r>
              <a:rPr lang="en-US" altLang="zh-CN" sz="2300" dirty="0" smtClean="0">
                <a:solidFill>
                  <a:prstClr val="black"/>
                </a:solidFill>
                <a:latin typeface="Arial"/>
                <a:ea typeface="Arial" charset="0"/>
                <a:cs typeface="Arial"/>
              </a:rPr>
              <a:t>Fermion </a:t>
            </a:r>
            <a:r>
              <a:rPr lang="en-US" altLang="zh-CN" sz="2300" dirty="0">
                <a:solidFill>
                  <a:prstClr val="black"/>
                </a:solidFill>
                <a:latin typeface="Arial"/>
                <a:ea typeface="Arial" charset="0"/>
                <a:cs typeface="Arial"/>
              </a:rPr>
              <a:t>and boson </a:t>
            </a:r>
            <a:r>
              <a:rPr lang="en-US" altLang="zh-CN" sz="2300" dirty="0" smtClean="0">
                <a:solidFill>
                  <a:prstClr val="black"/>
                </a:solidFill>
                <a:latin typeface="Arial"/>
                <a:ea typeface="Arial" charset="0"/>
                <a:cs typeface="Arial"/>
              </a:rPr>
              <a:t>loops contribute </a:t>
            </a:r>
            <a:r>
              <a:rPr lang="en-US" altLang="zh-CN" sz="2300" dirty="0">
                <a:solidFill>
                  <a:prstClr val="black"/>
                </a:solidFill>
                <a:latin typeface="Arial"/>
                <a:ea typeface="Arial" charset="0"/>
                <a:cs typeface="Arial"/>
              </a:rPr>
              <a:t>with </a:t>
            </a:r>
            <a:r>
              <a:rPr lang="en-US" altLang="zh-CN" sz="2300" b="1" dirty="0">
                <a:solidFill>
                  <a:srgbClr val="0000FF"/>
                </a:solidFill>
                <a:latin typeface="Arial"/>
                <a:ea typeface="Arial" charset="0"/>
                <a:cs typeface="Arial"/>
              </a:rPr>
              <a:t>different signs </a:t>
            </a:r>
            <a:r>
              <a:rPr lang="en-US" altLang="zh-CN" sz="2300" dirty="0">
                <a:solidFill>
                  <a:prstClr val="black"/>
                </a:solidFill>
                <a:latin typeface="Arial"/>
                <a:ea typeface="Arial" charset="0"/>
                <a:cs typeface="Arial"/>
              </a:rPr>
              <a:t>to the Higgs radiative corrections</a:t>
            </a:r>
            <a:r>
              <a:rPr lang="en-US" altLang="ja-JP" sz="23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 </a:t>
            </a:r>
          </a:p>
          <a:p>
            <a:pPr marL="800100" lvl="1" indent="-342900" algn="just">
              <a:spcAft>
                <a:spcPts val="600"/>
              </a:spcAft>
              <a:buFont typeface="Courier New"/>
              <a:buChar char="o"/>
              <a:defRPr/>
            </a:pPr>
            <a:r>
              <a:rPr lang="en-US" altLang="ja-JP" sz="23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Supersymmetric partner contributions to Higgs mass </a:t>
            </a:r>
            <a:r>
              <a:rPr lang="en-US" altLang="ja-JP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cancel</a:t>
            </a:r>
            <a:r>
              <a:rPr lang="en-US" altLang="ja-JP" sz="23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 SM contributions</a:t>
            </a:r>
          </a:p>
          <a:p>
            <a:pPr lvl="1">
              <a:defRPr/>
            </a:pPr>
            <a:endParaRPr lang="en-US" altLang="zh-CN" sz="120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标题 4"/>
          <p:cNvSpPr txBox="1">
            <a:spLocks/>
          </p:cNvSpPr>
          <p:nvPr/>
        </p:nvSpPr>
        <p:spPr>
          <a:xfrm>
            <a:off x="755576" y="188640"/>
            <a:ext cx="6408712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SUSY </a:t>
            </a:r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Introduction (2)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pic>
        <p:nvPicPr>
          <p:cNvPr id="19" name="图片 18" descr="supersym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646347" cy="860804"/>
          </a:xfrm>
          <a:prstGeom prst="rect">
            <a:avLst/>
          </a:prstGeom>
        </p:spPr>
      </p:pic>
      <p:pic>
        <p:nvPicPr>
          <p:cNvPr id="18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124744"/>
            <a:ext cx="2880320" cy="4486480"/>
          </a:xfrm>
          <a:prstGeom prst="rect">
            <a:avLst/>
          </a:prstGeom>
          <a:effectLst/>
        </p:spPr>
      </p:pic>
      <p:sp>
        <p:nvSpPr>
          <p:cNvPr id="21" name="TextBox 31"/>
          <p:cNvSpPr txBox="1"/>
          <p:nvPr/>
        </p:nvSpPr>
        <p:spPr>
          <a:xfrm>
            <a:off x="6372200" y="4293096"/>
            <a:ext cx="142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Mr. Higgs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2" name="TextBox 32"/>
          <p:cNvSpPr txBox="1"/>
          <p:nvPr/>
        </p:nvSpPr>
        <p:spPr>
          <a:xfrm>
            <a:off x="6948264" y="1196752"/>
            <a:ext cx="152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prstClr val="black"/>
                </a:solidFill>
                <a:latin typeface="Trebuchet MS"/>
                <a:cs typeface="Trebuchet MS"/>
              </a:rPr>
              <a:t>Mrs. SUSY</a:t>
            </a:r>
            <a:endParaRPr lang="en-GB" sz="1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3" name="Rectangle 28"/>
          <p:cNvSpPr>
            <a:spLocks noChangeArrowheads="1"/>
          </p:cNvSpPr>
          <p:nvPr/>
        </p:nvSpPr>
        <p:spPr bwMode="auto">
          <a:xfrm>
            <a:off x="617910" y="4365104"/>
            <a:ext cx="2384425" cy="1665287"/>
          </a:xfrm>
          <a:prstGeom prst="rect">
            <a:avLst/>
          </a:prstGeom>
          <a:solidFill>
            <a:schemeClr val="bg1"/>
          </a:solidFill>
          <a:ln w="3175">
            <a:solidFill>
              <a:srgbClr val="595959"/>
            </a:solidFill>
            <a:miter lim="800000"/>
            <a:headEnd/>
            <a:tailEnd/>
          </a:ln>
          <a:effectLst>
            <a:glow rad="101600">
              <a:schemeClr val="tx1">
                <a:lumMod val="50000"/>
                <a:lumOff val="50000"/>
                <a:alpha val="75000"/>
              </a:schemeClr>
            </a:glow>
            <a:outerShdw blurRad="190500" dist="107763" dir="2700000" algn="ctr" rotWithShape="0">
              <a:srgbClr val="000000">
                <a:alpha val="15000"/>
              </a:srgbClr>
            </a:outerShdw>
          </a:effectLst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5"/>
          <a:srcRect r="55646"/>
          <a:stretch>
            <a:fillRect/>
          </a:stretch>
        </p:blipFill>
        <p:spPr bwMode="auto">
          <a:xfrm>
            <a:off x="663948" y="4679429"/>
            <a:ext cx="2251075" cy="12985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611560" y="4365104"/>
            <a:ext cx="1079500" cy="2794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Fermion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/>
                <a:cs typeface="Trebuchet MS"/>
              </a:rPr>
              <a:t> loop</a:t>
            </a: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3103935" y="4365104"/>
            <a:ext cx="2384425" cy="1665287"/>
          </a:xfrm>
          <a:prstGeom prst="rect">
            <a:avLst/>
          </a:prstGeom>
          <a:solidFill>
            <a:schemeClr val="bg1"/>
          </a:solidFill>
          <a:ln w="3175">
            <a:solidFill>
              <a:srgbClr val="BC010C"/>
            </a:solidFill>
            <a:miter lim="800000"/>
            <a:headEnd/>
            <a:tailEnd/>
          </a:ln>
          <a:effectLst>
            <a:glow rad="101600">
              <a:srgbClr val="D00209">
                <a:alpha val="75000"/>
              </a:srgbClr>
            </a:glow>
            <a:outerShdw blurRad="190500" dist="107763" dir="2700000" algn="ctr" rotWithShape="0">
              <a:srgbClr val="000000">
                <a:alpha val="15000"/>
              </a:srgbClr>
            </a:outerShdw>
          </a:effectLst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7" name="Picture 32"/>
          <p:cNvPicPr>
            <a:picLocks noChangeAspect="1" noChangeArrowheads="1"/>
          </p:cNvPicPr>
          <p:nvPr/>
        </p:nvPicPr>
        <p:blipFill>
          <a:blip r:embed="rId5"/>
          <a:srcRect l="62965"/>
          <a:stretch>
            <a:fillRect/>
          </a:stretch>
        </p:blipFill>
        <p:spPr bwMode="auto">
          <a:xfrm>
            <a:off x="3340472" y="4454004"/>
            <a:ext cx="1879600" cy="12985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4552186" y="5725591"/>
            <a:ext cx="923021" cy="27918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BC010C"/>
                </a:solidFill>
                <a:latin typeface="Trebuchet MS"/>
                <a:cs typeface="Trebuchet MS"/>
              </a:rPr>
              <a:t>Boson loop</a:t>
            </a:r>
          </a:p>
        </p:txBody>
      </p:sp>
      <p:graphicFrame>
        <p:nvGraphicFramePr>
          <p:cNvPr id="29" name="Objec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71420"/>
              </p:ext>
            </p:extLst>
          </p:nvPr>
        </p:nvGraphicFramePr>
        <p:xfrm>
          <a:off x="251520" y="6237312"/>
          <a:ext cx="75612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3" name="Equation" r:id="rId6" imgW="4825800" imgH="253800" progId="Equation.DSMT4">
                  <p:embed/>
                </p:oleObj>
              </mc:Choice>
              <mc:Fallback>
                <p:oleObj name="Equation" r:id="rId6" imgW="4825800" imgH="253800" progId="Equation.DSMT4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6237312"/>
                        <a:ext cx="7561263" cy="431800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4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/>
              <a:t>IHEP Beijing, 8-Sep-2016             Peter Jenni (Freiburg and CERN)</a:t>
            </a:r>
          </a:p>
        </p:txBody>
      </p:sp>
      <p:pic>
        <p:nvPicPr>
          <p:cNvPr id="162819" name="Picture 3" descr="Nova_et_Accuratissima_Terrarum_Orbis_Tabula_(J_Blaeu,_1664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275"/>
            <a:ext cx="9144000" cy="702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TextBox 4"/>
          <p:cNvSpPr txBox="1">
            <a:spLocks noChangeArrowheads="1"/>
          </p:cNvSpPr>
          <p:nvPr/>
        </p:nvSpPr>
        <p:spPr bwMode="auto">
          <a:xfrm>
            <a:off x="6084168" y="6165304"/>
            <a:ext cx="10795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Arial" charset="0"/>
              </a:rPr>
              <a:t>J </a:t>
            </a:r>
            <a:r>
              <a:rPr lang="en-US" sz="1200" dirty="0" err="1">
                <a:latin typeface="Arial" charset="0"/>
              </a:rPr>
              <a:t>Blaeu</a:t>
            </a:r>
            <a:r>
              <a:rPr lang="en-US" sz="1200" dirty="0">
                <a:latin typeface="Arial" charset="0"/>
              </a:rPr>
              <a:t> 1664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9177" y="152400"/>
            <a:ext cx="631454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</a:rPr>
              <a:t>The journey into new physics territory</a:t>
            </a: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</a:rPr>
              <a:t>has just only </a:t>
            </a:r>
            <a:r>
              <a:rPr lang="en-US" sz="24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</a:rPr>
              <a:t>begun (only using 2% data), </a:t>
            </a:r>
          </a:p>
          <a:p>
            <a:pPr algn="ctr" eaLnBrk="1" hangingPunct="1">
              <a:defRPr/>
            </a:pPr>
            <a:r>
              <a:rPr lang="en-US" sz="24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</a:rPr>
              <a:t>and </a:t>
            </a:r>
            <a:r>
              <a:rPr lang="en-US" sz="2400" b="1" i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</a:rPr>
              <a:t>for sure, exciting times are </a:t>
            </a: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</a:rPr>
              <a:t>ahead of us! </a:t>
            </a:r>
            <a:endParaRPr lang="en-US" b="1" i="1" dirty="0">
              <a:solidFill>
                <a:srgbClr val="0000FF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628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45DCA82-C727-C64B-BDC8-5F5BEC799EE8}" type="slidenum">
              <a:rPr lang="en-US" sz="1200">
                <a:solidFill>
                  <a:srgbClr val="898989"/>
                </a:solidFill>
                <a:latin typeface="Arial" charset="0"/>
              </a:rPr>
              <a:pPr/>
              <a:t>70</a:t>
            </a:fld>
            <a:endParaRPr lang="en-US" sz="1200">
              <a:solidFill>
                <a:srgbClr val="89898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ATLAS IHEP Team Member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ATLAS IHEP Team Members</a:t>
            </a:r>
          </a:p>
        </p:txBody>
      </p:sp>
      <p:sp>
        <p:nvSpPr>
          <p:cNvPr id="16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77500" lnSpcReduction="20000"/>
          </a:bodyPr>
          <a:lstStyle/>
          <a:p>
            <a:fld id="{86CB4B4D-7CA3-9044-876B-883B54F8677D}" type="slidenum">
              <a:t>71</a:t>
            </a:fld>
            <a:endParaRPr/>
          </a:p>
        </p:txBody>
      </p:sp>
      <p:sp>
        <p:nvSpPr>
          <p:cNvPr id="167" name="Physics and Performance…"/>
          <p:cNvSpPr/>
          <p:nvPr/>
        </p:nvSpPr>
        <p:spPr>
          <a:xfrm>
            <a:off x="801175" y="5369471"/>
            <a:ext cx="7515241" cy="1227881"/>
          </a:xfrm>
          <a:prstGeom prst="roundRect">
            <a:avLst>
              <a:gd name="adj" fmla="val 10483"/>
            </a:avLst>
          </a:prstGeom>
          <a:solidFill>
            <a:srgbClr val="92D050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109" dirty="0">
                <a:solidFill>
                  <a:srgbClr val="000000"/>
                </a:solidFill>
              </a:rPr>
              <a:t>Physics and Performance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87" dirty="0">
                <a:solidFill>
                  <a:srgbClr val="000000"/>
                </a:solidFill>
              </a:rPr>
              <a:t> </a:t>
            </a:r>
            <a:r>
              <a:rPr sz="1406" dirty="0" err="1">
                <a:solidFill>
                  <a:srgbClr val="000000"/>
                </a:solidFill>
              </a:rPr>
              <a:t>Xuai</a:t>
            </a:r>
            <a:r>
              <a:rPr sz="1406" dirty="0">
                <a:solidFill>
                  <a:srgbClr val="000000"/>
                </a:solidFill>
              </a:rPr>
              <a:t> Zhuang        </a:t>
            </a:r>
            <a:r>
              <a:rPr lang="en-US" sz="1406" dirty="0">
                <a:solidFill>
                  <a:srgbClr val="000000"/>
                </a:solidFill>
              </a:rPr>
              <a:t> </a:t>
            </a:r>
            <a:r>
              <a:rPr sz="1406" dirty="0">
                <a:solidFill>
                  <a:srgbClr val="000000"/>
                </a:solidFill>
              </a:rPr>
              <a:t>EWK </a:t>
            </a:r>
            <a:r>
              <a:rPr sz="1406" dirty="0">
                <a:solidFill>
                  <a:srgbClr val="000000"/>
                </a:solidFill>
              </a:rPr>
              <a:t>SUSY Group Convener (2015.4 - 2016.4)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solidFill>
                  <a:srgbClr val="000000"/>
                </a:solidFill>
              </a:rPr>
              <a:t> Joao Costa          </a:t>
            </a:r>
            <a:r>
              <a:rPr lang="en-US" sz="1406" dirty="0" smtClean="0">
                <a:solidFill>
                  <a:srgbClr val="000000"/>
                </a:solidFill>
              </a:rPr>
              <a:t> </a:t>
            </a:r>
            <a:r>
              <a:rPr sz="1406" dirty="0" smtClean="0">
                <a:solidFill>
                  <a:srgbClr val="000000"/>
                </a:solidFill>
              </a:rPr>
              <a:t>HWW </a:t>
            </a:r>
            <a:r>
              <a:rPr sz="1406" dirty="0">
                <a:solidFill>
                  <a:srgbClr val="000000"/>
                </a:solidFill>
              </a:rPr>
              <a:t>Group Convener (2016.4 - </a:t>
            </a:r>
            <a:r>
              <a:rPr sz="1406" dirty="0">
                <a:solidFill>
                  <a:srgbClr val="000000"/>
                </a:solidFill>
              </a:rPr>
              <a:t>201</a:t>
            </a:r>
            <a:r>
              <a:rPr lang="en-US" sz="1406" dirty="0">
                <a:solidFill>
                  <a:srgbClr val="000000"/>
                </a:solidFill>
              </a:rPr>
              <a:t>7</a:t>
            </a:r>
            <a:r>
              <a:rPr sz="1406" dirty="0">
                <a:solidFill>
                  <a:srgbClr val="000000"/>
                </a:solidFill>
              </a:rPr>
              <a:t>.3</a:t>
            </a:r>
            <a:r>
              <a:rPr sz="1406" dirty="0">
                <a:solidFill>
                  <a:srgbClr val="000000"/>
                </a:solidFill>
              </a:rPr>
              <a:t>)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solidFill>
                  <a:srgbClr val="000000"/>
                </a:solidFill>
              </a:rPr>
              <a:t> Yanping Huang     </a:t>
            </a:r>
            <a:r>
              <a:rPr sz="1406" dirty="0" smtClean="0">
                <a:solidFill>
                  <a:srgbClr val="000000"/>
                </a:solidFill>
              </a:rPr>
              <a:t>Photon </a:t>
            </a:r>
            <a:r>
              <a:rPr sz="1406" dirty="0">
                <a:solidFill>
                  <a:srgbClr val="000000"/>
                </a:solidFill>
              </a:rPr>
              <a:t>ID group convener  (2016. 10 - now</a:t>
            </a:r>
            <a:r>
              <a:rPr sz="1406" dirty="0" smtClean="0">
                <a:solidFill>
                  <a:srgbClr val="000000"/>
                </a:solidFill>
              </a:rPr>
              <a:t>)</a:t>
            </a:r>
            <a:endParaRPr lang="en-US" sz="1406" dirty="0" smtClean="0">
              <a:solidFill>
                <a:srgbClr val="000000"/>
              </a:solidFill>
            </a:endParaRP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06" dirty="0">
              <a:solidFill>
                <a:srgbClr val="000000"/>
              </a:solidFill>
            </a:endParaRPr>
          </a:p>
        </p:txBody>
      </p:sp>
      <p:sp>
        <p:nvSpPr>
          <p:cNvPr id="168" name="Detector Operations and R&amp;D…"/>
          <p:cNvSpPr/>
          <p:nvPr/>
        </p:nvSpPr>
        <p:spPr>
          <a:xfrm>
            <a:off x="798223" y="3984768"/>
            <a:ext cx="7518193" cy="1172424"/>
          </a:xfrm>
          <a:prstGeom prst="roundRect">
            <a:avLst>
              <a:gd name="adj" fmla="val 13625"/>
            </a:avLst>
          </a:prstGeom>
          <a:solidFill>
            <a:srgbClr val="00B0F0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109" dirty="0">
                <a:solidFill>
                  <a:srgbClr val="000000"/>
                </a:solidFill>
              </a:rPr>
              <a:t>Detector Operations and R&amp;D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solidFill>
                  <a:srgbClr val="000000"/>
                </a:solidFill>
              </a:rPr>
              <a:t>JuanAn Pascual       Pixel DAQ </a:t>
            </a:r>
            <a:r>
              <a:rPr sz="1406" dirty="0" smtClean="0">
                <a:solidFill>
                  <a:srgbClr val="000000"/>
                </a:solidFill>
              </a:rPr>
              <a:t>coordinator</a:t>
            </a:r>
            <a:r>
              <a:rPr lang="en-US" sz="1406" dirty="0" smtClean="0">
                <a:solidFill>
                  <a:srgbClr val="000000"/>
                </a:solidFill>
              </a:rPr>
              <a:t> (2016.5 </a:t>
            </a:r>
            <a:r>
              <a:rPr lang="mr-IN" sz="1406" dirty="0" smtClean="0">
                <a:solidFill>
                  <a:srgbClr val="000000"/>
                </a:solidFill>
              </a:rPr>
              <a:t>–</a:t>
            </a:r>
            <a:r>
              <a:rPr lang="en-US" sz="1406" dirty="0" smtClean="0">
                <a:solidFill>
                  <a:srgbClr val="000000"/>
                </a:solidFill>
              </a:rPr>
              <a:t> 2018.1)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altLang="zh-CN" sz="1406" dirty="0" err="1">
                <a:solidFill>
                  <a:srgbClr val="000000"/>
                </a:solidFill>
              </a:rPr>
              <a:t>JuanAn</a:t>
            </a:r>
            <a:r>
              <a:rPr lang="en-US" altLang="zh-CN" sz="1406" dirty="0">
                <a:solidFill>
                  <a:srgbClr val="000000"/>
                </a:solidFill>
              </a:rPr>
              <a:t> </a:t>
            </a:r>
            <a:r>
              <a:rPr lang="en-US" altLang="zh-CN" sz="1406" dirty="0" err="1" smtClean="0">
                <a:solidFill>
                  <a:srgbClr val="000000"/>
                </a:solidFill>
              </a:rPr>
              <a:t>Pascual</a:t>
            </a:r>
            <a:r>
              <a:rPr lang="en-US" altLang="zh-CN" sz="1406" dirty="0" smtClean="0">
                <a:solidFill>
                  <a:srgbClr val="000000"/>
                </a:solidFill>
              </a:rPr>
              <a:t>       Deputy Run Coordinator (2017.11 </a:t>
            </a:r>
            <a:r>
              <a:rPr lang="mr-IN" altLang="zh-CN" sz="1406" dirty="0" smtClean="0">
                <a:solidFill>
                  <a:srgbClr val="000000"/>
                </a:solidFill>
              </a:rPr>
              <a:t>–</a:t>
            </a:r>
            <a:r>
              <a:rPr lang="en-US" altLang="zh-CN" sz="1406" dirty="0" smtClean="0">
                <a:solidFill>
                  <a:srgbClr val="000000"/>
                </a:solidFill>
              </a:rPr>
              <a:t> 2018. 10)</a:t>
            </a:r>
            <a:endParaRPr sz="1406" dirty="0">
              <a:solidFill>
                <a:srgbClr val="000000"/>
              </a:solidFill>
            </a:endParaRP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solidFill>
                  <a:srgbClr val="000000"/>
                </a:solidFill>
              </a:rPr>
              <a:t>Jason Mansour        Inner detector </a:t>
            </a:r>
            <a:r>
              <a:rPr lang="en-US" sz="1406" dirty="0" smtClean="0">
                <a:solidFill>
                  <a:srgbClr val="000000"/>
                </a:solidFill>
              </a:rPr>
              <a:t>online and DAQ </a:t>
            </a:r>
            <a:r>
              <a:rPr sz="1406" dirty="0" smtClean="0">
                <a:solidFill>
                  <a:srgbClr val="000000"/>
                </a:solidFill>
              </a:rPr>
              <a:t>coordinator</a:t>
            </a:r>
            <a:endParaRPr sz="1406" dirty="0">
              <a:solidFill>
                <a:srgbClr val="000000"/>
              </a:solidFill>
            </a:endParaRPr>
          </a:p>
        </p:txBody>
      </p:sp>
      <p:sp>
        <p:nvSpPr>
          <p:cNvPr id="169" name="General Management and Boards…"/>
          <p:cNvSpPr/>
          <p:nvPr/>
        </p:nvSpPr>
        <p:spPr>
          <a:xfrm>
            <a:off x="819035" y="2770803"/>
            <a:ext cx="7497381" cy="1018238"/>
          </a:xfrm>
          <a:prstGeom prst="roundRect">
            <a:avLst>
              <a:gd name="adj" fmla="val 10097"/>
            </a:avLst>
          </a:prstGeom>
          <a:solidFill>
            <a:srgbClr val="FFC000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109" dirty="0">
                <a:solidFill>
                  <a:srgbClr val="000000"/>
                </a:solidFill>
              </a:rPr>
              <a:t>General Management and Boards</a:t>
            </a:r>
          </a:p>
          <a:p>
            <a:pPr>
              <a:spcBef>
                <a:spcPts val="141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altLang="zh-CN" sz="1406" dirty="0" err="1" smtClean="0">
                <a:solidFill>
                  <a:srgbClr val="000000"/>
                </a:solidFill>
              </a:rPr>
              <a:t>Xinchou</a:t>
            </a:r>
            <a:r>
              <a:rPr lang="en-US" altLang="zh-CN" sz="1406" dirty="0" smtClean="0">
                <a:solidFill>
                  <a:srgbClr val="000000"/>
                </a:solidFill>
              </a:rPr>
              <a:t> </a:t>
            </a:r>
            <a:r>
              <a:rPr lang="en-US" altLang="zh-CN" sz="1406" dirty="0">
                <a:solidFill>
                  <a:srgbClr val="000000"/>
                </a:solidFill>
              </a:rPr>
              <a:t>Lou        ATLAS ITK Steering Committee member</a:t>
            </a:r>
            <a:endParaRPr sz="1406" dirty="0">
              <a:solidFill>
                <a:srgbClr val="000000"/>
              </a:solidFill>
            </a:endParaRPr>
          </a:p>
          <a:p>
            <a:pPr>
              <a:spcBef>
                <a:spcPts val="141"/>
              </a:spcBef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 smtClean="0">
                <a:solidFill>
                  <a:srgbClr val="000000"/>
                </a:solidFill>
              </a:rPr>
              <a:t>Xuai </a:t>
            </a:r>
            <a:r>
              <a:rPr sz="1406" dirty="0">
                <a:solidFill>
                  <a:srgbClr val="000000"/>
                </a:solidFill>
              </a:rPr>
              <a:t>Zhuang        ATLAS CB Chair Advisory Group member (2016 - 2018)</a:t>
            </a:r>
          </a:p>
        </p:txBody>
      </p:sp>
      <p:sp>
        <p:nvSpPr>
          <p:cNvPr id="170" name="Total of 43 members:…"/>
          <p:cNvSpPr/>
          <p:nvPr/>
        </p:nvSpPr>
        <p:spPr>
          <a:xfrm>
            <a:off x="827584" y="1029765"/>
            <a:ext cx="2918627" cy="1482505"/>
          </a:xfrm>
          <a:prstGeom prst="roundRect">
            <a:avLst>
              <a:gd name="adj" fmla="val 9035"/>
            </a:avLst>
          </a:prstGeom>
          <a:solidFill>
            <a:srgbClr val="FFFF00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109" dirty="0">
                <a:solidFill>
                  <a:srgbClr val="000000"/>
                </a:solidFill>
              </a:rPr>
              <a:t>Total of 43 members: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87" dirty="0">
                <a:solidFill>
                  <a:srgbClr val="000000"/>
                </a:solidFill>
              </a:rPr>
              <a:t>13 physicist staff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687" dirty="0">
                <a:solidFill>
                  <a:srgbClr val="000000"/>
                </a:solidFill>
              </a:rPr>
              <a:t>8</a:t>
            </a:r>
            <a:r>
              <a:rPr lang="en-US" altLang="zh-CN" sz="1687" dirty="0">
                <a:solidFill>
                  <a:srgbClr val="000000"/>
                </a:solidFill>
              </a:rPr>
              <a:t>-10</a:t>
            </a:r>
            <a:r>
              <a:rPr sz="1687" dirty="0">
                <a:solidFill>
                  <a:srgbClr val="000000"/>
                </a:solidFill>
              </a:rPr>
              <a:t> </a:t>
            </a:r>
            <a:r>
              <a:rPr sz="1687" dirty="0">
                <a:solidFill>
                  <a:srgbClr val="000000"/>
                </a:solidFill>
              </a:rPr>
              <a:t>Post-doc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87" dirty="0">
                <a:solidFill>
                  <a:srgbClr val="000000"/>
                </a:solidFill>
              </a:rPr>
              <a:t>16 PhD students    </a:t>
            </a:r>
          </a:p>
          <a:p>
            <a: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87" dirty="0">
                <a:solidFill>
                  <a:srgbClr val="000000"/>
                </a:solidFill>
              </a:rPr>
              <a:t>4 </a:t>
            </a:r>
            <a:r>
              <a:rPr lang="en-US" altLang="zh-CN" sz="1687" dirty="0">
                <a:solidFill>
                  <a:srgbClr val="000000"/>
                </a:solidFill>
              </a:rPr>
              <a:t>engineer </a:t>
            </a:r>
            <a:r>
              <a:rPr sz="1687" dirty="0">
                <a:solidFill>
                  <a:srgbClr val="000000"/>
                </a:solidFill>
              </a:rPr>
              <a:t>staff</a:t>
            </a:r>
            <a:endParaRPr sz="1687" dirty="0">
              <a:solidFill>
                <a:srgbClr val="000000"/>
              </a:solidFill>
            </a:endParaRPr>
          </a:p>
        </p:txBody>
      </p:sp>
      <p:sp>
        <p:nvSpPr>
          <p:cNvPr id="171" name="Shan Jin (Team leader), Xuai Zhuang (Deputy)…"/>
          <p:cNvSpPr/>
          <p:nvPr/>
        </p:nvSpPr>
        <p:spPr>
          <a:xfrm>
            <a:off x="3984965" y="1029764"/>
            <a:ext cx="4259443" cy="1482505"/>
          </a:xfrm>
          <a:prstGeom prst="roundRect">
            <a:avLst>
              <a:gd name="adj" fmla="val 7521"/>
            </a:avLst>
          </a:prstGeom>
          <a:solidFill>
            <a:srgbClr val="FFFF00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>
              <a:spcBef>
                <a:spcPts val="562"/>
              </a:spcBef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altLang="zh-CN" sz="1687" b="1" dirty="0" smtClean="0">
                <a:solidFill>
                  <a:srgbClr val="000000"/>
                </a:solidFill>
              </a:rPr>
              <a:t>Staffs</a:t>
            </a:r>
            <a:r>
              <a:rPr lang="en-US" altLang="zh-CN" sz="1687" dirty="0" smtClean="0">
                <a:solidFill>
                  <a:srgbClr val="000000"/>
                </a:solidFill>
              </a:rPr>
              <a:t>: Joao </a:t>
            </a:r>
            <a:r>
              <a:rPr lang="en-US" altLang="zh-CN" sz="1687" dirty="0" err="1">
                <a:solidFill>
                  <a:srgbClr val="000000"/>
                </a:solidFill>
              </a:rPr>
              <a:t>Guimaraes</a:t>
            </a:r>
            <a:r>
              <a:rPr lang="en-US" altLang="zh-CN" sz="1687" dirty="0">
                <a:solidFill>
                  <a:srgbClr val="000000"/>
                </a:solidFill>
              </a:rPr>
              <a:t> da </a:t>
            </a:r>
            <a:r>
              <a:rPr lang="en-US" altLang="zh-CN" sz="1687" dirty="0" smtClean="0">
                <a:solidFill>
                  <a:srgbClr val="000000"/>
                </a:solidFill>
              </a:rPr>
              <a:t>Costa, </a:t>
            </a:r>
            <a:r>
              <a:rPr sz="1687" dirty="0" smtClean="0">
                <a:solidFill>
                  <a:srgbClr val="000000"/>
                </a:solidFill>
              </a:rPr>
              <a:t>Xuai Zhuang</a:t>
            </a:r>
            <a:r>
              <a:rPr lang="en-US" sz="1687" dirty="0" smtClean="0">
                <a:solidFill>
                  <a:srgbClr val="000000"/>
                </a:solidFill>
              </a:rPr>
              <a:t>, </a:t>
            </a:r>
            <a:r>
              <a:rPr lang="en-US" altLang="zh-CN" sz="1687" dirty="0" err="1">
                <a:solidFill>
                  <a:srgbClr val="000000"/>
                </a:solidFill>
              </a:rPr>
              <a:t>Hongbo</a:t>
            </a:r>
            <a:r>
              <a:rPr lang="en-US" altLang="zh-CN" sz="1687" dirty="0">
                <a:solidFill>
                  <a:srgbClr val="000000"/>
                </a:solidFill>
              </a:rPr>
              <a:t> </a:t>
            </a:r>
            <a:r>
              <a:rPr lang="en-US" altLang="zh-CN" sz="1687" dirty="0" smtClean="0">
                <a:solidFill>
                  <a:srgbClr val="000000"/>
                </a:solidFill>
              </a:rPr>
              <a:t>Zhu, </a:t>
            </a:r>
            <a:r>
              <a:rPr lang="en-US" altLang="zh-CN" sz="1687" dirty="0" err="1">
                <a:solidFill>
                  <a:srgbClr val="000000"/>
                </a:solidFill>
              </a:rPr>
              <a:t>Yaquan</a:t>
            </a:r>
            <a:r>
              <a:rPr lang="en-US" altLang="zh-CN" sz="1687" dirty="0">
                <a:solidFill>
                  <a:srgbClr val="000000"/>
                </a:solidFill>
              </a:rPr>
              <a:t> Fang, </a:t>
            </a:r>
            <a:r>
              <a:rPr sz="1687" dirty="0" err="1" smtClean="0">
                <a:solidFill>
                  <a:srgbClr val="000000"/>
                </a:solidFill>
              </a:rPr>
              <a:t>Xin</a:t>
            </a:r>
            <a:r>
              <a:rPr lang="en-US" sz="1687" dirty="0" err="1">
                <a:solidFill>
                  <a:srgbClr val="000000"/>
                </a:solidFill>
              </a:rPr>
              <a:t>c</a:t>
            </a:r>
            <a:r>
              <a:rPr sz="1687" dirty="0" err="1">
                <a:solidFill>
                  <a:srgbClr val="000000"/>
                </a:solidFill>
              </a:rPr>
              <a:t>hou</a:t>
            </a:r>
            <a:r>
              <a:rPr sz="1687" dirty="0">
                <a:solidFill>
                  <a:srgbClr val="000000"/>
                </a:solidFill>
              </a:rPr>
              <a:t> </a:t>
            </a:r>
            <a:r>
              <a:rPr sz="1687" dirty="0">
                <a:solidFill>
                  <a:srgbClr val="000000"/>
                </a:solidFill>
              </a:rPr>
              <a:t>Lou, </a:t>
            </a:r>
            <a:r>
              <a:rPr sz="1687" dirty="0" err="1">
                <a:solidFill>
                  <a:srgbClr val="000000"/>
                </a:solidFill>
              </a:rPr>
              <a:t>Qu</a:t>
            </a:r>
            <a:r>
              <a:rPr lang="en-US" sz="1687" dirty="0" err="1">
                <a:solidFill>
                  <a:srgbClr val="000000"/>
                </a:solidFill>
              </a:rPr>
              <a:t>n</a:t>
            </a:r>
            <a:r>
              <a:rPr sz="1687" dirty="0">
                <a:solidFill>
                  <a:srgbClr val="000000"/>
                </a:solidFill>
              </a:rPr>
              <a:t> </a:t>
            </a:r>
            <a:r>
              <a:rPr sz="1687" dirty="0">
                <a:solidFill>
                  <a:srgbClr val="000000"/>
                </a:solidFill>
              </a:rPr>
              <a:t>Ouyang, </a:t>
            </a:r>
            <a:r>
              <a:rPr sz="1687" dirty="0" smtClean="0">
                <a:solidFill>
                  <a:srgbClr val="000000"/>
                </a:solidFill>
              </a:rPr>
              <a:t>Feng </a:t>
            </a:r>
            <a:r>
              <a:rPr sz="1687" dirty="0">
                <a:solidFill>
                  <a:srgbClr val="000000"/>
                </a:solidFill>
              </a:rPr>
              <a:t>Lu, </a:t>
            </a:r>
            <a:r>
              <a:rPr sz="1687" dirty="0" err="1">
                <a:solidFill>
                  <a:srgbClr val="000000"/>
                </a:solidFill>
              </a:rPr>
              <a:t>Lianyou</a:t>
            </a:r>
            <a:r>
              <a:rPr sz="1687" dirty="0">
                <a:solidFill>
                  <a:srgbClr val="000000"/>
                </a:solidFill>
              </a:rPr>
              <a:t> Shan, </a:t>
            </a:r>
            <a:r>
              <a:rPr sz="1687" dirty="0" err="1" smtClean="0">
                <a:solidFill>
                  <a:srgbClr val="000000"/>
                </a:solidFill>
              </a:rPr>
              <a:t>Zhijun</a:t>
            </a:r>
            <a:r>
              <a:rPr sz="1687" dirty="0" smtClean="0">
                <a:solidFill>
                  <a:srgbClr val="000000"/>
                </a:solidFill>
              </a:rPr>
              <a:t> </a:t>
            </a:r>
            <a:r>
              <a:rPr sz="1687" dirty="0">
                <a:solidFill>
                  <a:srgbClr val="000000"/>
                </a:solidFill>
              </a:rPr>
              <a:t>Liang, </a:t>
            </a:r>
            <a:r>
              <a:rPr sz="1687" dirty="0" err="1">
                <a:solidFill>
                  <a:srgbClr val="000000"/>
                </a:solidFill>
              </a:rPr>
              <a:t>Yanping</a:t>
            </a:r>
            <a:r>
              <a:rPr sz="1687" dirty="0">
                <a:solidFill>
                  <a:srgbClr val="000000"/>
                </a:solidFill>
              </a:rPr>
              <a:t> Huang, </a:t>
            </a:r>
            <a:r>
              <a:rPr sz="1687" dirty="0" smtClean="0">
                <a:solidFill>
                  <a:srgbClr val="000000"/>
                </a:solidFill>
              </a:rPr>
              <a:t>Da </a:t>
            </a:r>
            <a:r>
              <a:rPr sz="1687" dirty="0">
                <a:solidFill>
                  <a:srgbClr val="000000"/>
                </a:solidFill>
              </a:rPr>
              <a:t>Xu, Xin Shi</a:t>
            </a:r>
          </a:p>
        </p:txBody>
      </p:sp>
    </p:spTree>
    <p:extLst>
      <p:ext uri="{BB962C8B-B14F-4D97-AF65-F5344CB8AC3E}">
        <p14:creationId xmlns:p14="http://schemas.microsoft.com/office/powerpoint/2010/main" val="1112726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eneral view of group activitie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Recent</a:t>
            </a:r>
            <a:r>
              <a:rPr dirty="0" smtClean="0"/>
              <a:t> </a:t>
            </a:r>
            <a:r>
              <a:rPr dirty="0"/>
              <a:t>group activities</a:t>
            </a:r>
          </a:p>
        </p:txBody>
      </p:sp>
      <p:sp>
        <p:nvSpPr>
          <p:cNvPr id="162" name="IHEP Team Members…"/>
          <p:cNvSpPr>
            <a:spLocks noGrp="1"/>
          </p:cNvSpPr>
          <p:nvPr>
            <p:ph type="body" idx="1"/>
          </p:nvPr>
        </p:nvSpPr>
        <p:spPr>
          <a:xfrm>
            <a:off x="233800" y="997101"/>
            <a:ext cx="8676401" cy="562162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53148" indent="-253148" defTabSz="332708">
              <a:spcBef>
                <a:spcPts val="844"/>
              </a:spcBef>
              <a:buClrTx/>
              <a:defRPr sz="2916"/>
            </a:pPr>
            <a:r>
              <a:rPr lang="en-US" altLang="zh-CN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Detector Upgrade</a:t>
            </a:r>
          </a:p>
          <a:p>
            <a:pPr marL="737126" lvl="2" indent="-253148" defTabSz="332708">
              <a:spcBef>
                <a:spcPts val="844"/>
              </a:spcBef>
              <a:buClrTx/>
              <a:defRPr sz="2916"/>
            </a:pPr>
            <a:r>
              <a:rPr lang="en-US" altLang="zh-CN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Phase II ITK strip </a:t>
            </a:r>
            <a:r>
              <a:rPr lang="en-US" altLang="zh-CN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upgrade</a:t>
            </a:r>
            <a:endParaRPr lang="en-US" b="1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53148" indent="-253148" defTabSz="332708">
              <a:spcBef>
                <a:spcPts val="844"/>
              </a:spcBef>
              <a:buClrTx/>
              <a:defRPr sz="2916"/>
            </a:pPr>
            <a:r>
              <a:rPr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Detector </a:t>
            </a:r>
            <a:r>
              <a:rPr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operation</a:t>
            </a:r>
            <a:r>
              <a:rPr lang="en-US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Core software</a:t>
            </a:r>
            <a:r>
              <a:rPr lang="en-US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and Performance</a:t>
            </a:r>
          </a:p>
          <a:p>
            <a:pPr marL="737126" lvl="2" indent="-253148" defTabSz="332708">
              <a:spcBef>
                <a:spcPts val="844"/>
              </a:spcBef>
              <a:buClrTx/>
              <a:defRPr sz="2916"/>
            </a:pPr>
            <a:r>
              <a:rPr lang="en-US" altLang="zh-CN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Pixel Detector DAQ and </a:t>
            </a:r>
            <a:r>
              <a:rPr lang="en-US" altLang="zh-CN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Operations, offline studies</a:t>
            </a:r>
          </a:p>
          <a:p>
            <a:pPr marL="737126" lvl="2" indent="-253148" defTabSz="332708">
              <a:spcBef>
                <a:spcPts val="844"/>
              </a:spcBef>
              <a:buClrTx/>
              <a:defRPr sz="2916"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Inner detector data quality and tracking CP</a:t>
            </a:r>
          </a:p>
          <a:p>
            <a:pPr marL="737126" lvl="2" indent="-253148" defTabSz="332708">
              <a:spcBef>
                <a:spcPts val="844"/>
              </a:spcBef>
              <a:buClrTx/>
              <a:defRPr sz="2916"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Photon ID</a:t>
            </a:r>
          </a:p>
          <a:p>
            <a:pPr marL="737126" lvl="2" indent="-253148" defTabSz="332708">
              <a:spcBef>
                <a:spcPts val="844"/>
              </a:spcBef>
              <a:buClrTx/>
              <a:defRPr sz="2916"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Tau reconstruction and data quality</a:t>
            </a:r>
          </a:p>
          <a:p>
            <a:pPr marL="737126" lvl="2" indent="-253148" defTabSz="332708">
              <a:spcBef>
                <a:spcPts val="844"/>
              </a:spcBef>
              <a:buClrTx/>
              <a:defRPr sz="2916"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Second vertex finder</a:t>
            </a:r>
          </a:p>
          <a:p>
            <a:pPr marL="737126" lvl="2" indent="-253148" defTabSz="332708">
              <a:spcBef>
                <a:spcPts val="844"/>
              </a:spcBef>
              <a:buClrTx/>
              <a:defRPr sz="2916"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MET performance</a:t>
            </a:r>
            <a:endParaRPr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53148" indent="-253148" defTabSz="332708">
              <a:spcBef>
                <a:spcPts val="844"/>
              </a:spcBef>
              <a:buClrTx/>
              <a:defRPr sz="2916"/>
            </a:pPr>
            <a:r>
              <a:rPr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Physics Analysis</a:t>
            </a:r>
          </a:p>
          <a:p>
            <a:pPr marL="677745" lvl="2" indent="-253148" defTabSz="332708">
              <a:spcBef>
                <a:spcPts val="844"/>
              </a:spcBef>
              <a:buClrTx/>
              <a:defRPr sz="2916"/>
            </a:pPr>
            <a:r>
              <a:rPr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Higgs</a:t>
            </a:r>
            <a:r>
              <a:rPr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H→γγ</a:t>
            </a:r>
            <a:r>
              <a:rPr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Zγ</a:t>
            </a:r>
            <a:r>
              <a:rPr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WW, bb, </a:t>
            </a:r>
            <a:r>
              <a:rPr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ttH</a:t>
            </a:r>
            <a:r>
              <a:rPr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(bb</a:t>
            </a:r>
            <a:r>
              <a:rPr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di-Higgs in WW</a:t>
            </a:r>
            <a:r>
              <a:rPr lang="el-GR" altLang="zh-CN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γγ</a:t>
            </a:r>
            <a:r>
              <a:rPr lang="en-US" altLang="zh-CN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WWWW, </a:t>
            </a:r>
            <a:r>
              <a:rPr lang="en-US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bbbb</a:t>
            </a:r>
            <a:endParaRPr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77745" lvl="2" indent="-253148" defTabSz="332708">
              <a:spcBef>
                <a:spcPts val="844"/>
              </a:spcBef>
              <a:buClrTx/>
              <a:defRPr sz="2916"/>
            </a:pPr>
            <a:r>
              <a:rPr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New resonance search: </a:t>
            </a:r>
            <a:r>
              <a:rPr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γγ</a:t>
            </a:r>
            <a:r>
              <a:rPr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Zγ</a:t>
            </a:r>
            <a:endParaRPr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77745" lvl="2" indent="-253148" defTabSz="332708">
              <a:spcBef>
                <a:spcPts val="844"/>
              </a:spcBef>
              <a:buClrTx/>
              <a:defRPr sz="2916"/>
            </a:pPr>
            <a:r>
              <a:rPr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SUSY </a:t>
            </a:r>
            <a:r>
              <a:rPr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search</a:t>
            </a:r>
            <a:r>
              <a:rPr lang="en-US" altLang="zh-CN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es</a:t>
            </a:r>
            <a:r>
              <a:rPr lang="zh-CN" alt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：</a:t>
            </a:r>
            <a:r>
              <a:rPr lang="en-US" altLang="zh-CN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di-tau, 1L, SS/2L&amp;3L, </a:t>
            </a:r>
            <a:r>
              <a:rPr lang="en-US" altLang="zh-CN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tau+jets</a:t>
            </a:r>
            <a:endParaRPr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77745" lvl="2" indent="-253148" defTabSz="332708">
              <a:spcBef>
                <a:spcPts val="844"/>
              </a:spcBef>
              <a:buClrTx/>
              <a:defRPr sz="2916"/>
            </a:pPr>
            <a:r>
              <a:rPr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SM measurement: Zγ VBS, </a:t>
            </a:r>
            <a:r>
              <a:rPr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Z+jet</a:t>
            </a:r>
            <a:endParaRPr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77500" lnSpcReduction="20000"/>
          </a:bodyPr>
          <a:lstStyle/>
          <a:p>
            <a:fld id="{86CB4B4D-7CA3-9044-876B-883B54F8677D}" type="slidenum"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477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188641"/>
            <a:ext cx="7513939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6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IHEP SUSY Group</a:t>
            </a:r>
            <a:endParaRPr lang="zh-CN" altLang="en-US" sz="3600"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933056"/>
            <a:ext cx="1368152" cy="2160240"/>
          </a:xfrm>
          <a:prstGeom prst="rect">
            <a:avLst/>
          </a:prstGeom>
        </p:spPr>
      </p:pic>
      <p:pic>
        <p:nvPicPr>
          <p:cNvPr id="9" name="图片 8" descr="Huajie_CHENG副本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933056"/>
            <a:ext cx="1512168" cy="2160240"/>
          </a:xfrm>
          <a:prstGeom prst="rect">
            <a:avLst/>
          </a:prstGeom>
        </p:spPr>
      </p:pic>
      <p:pic>
        <p:nvPicPr>
          <p:cNvPr id="11" name="图片 10" descr="showImage.py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933056"/>
            <a:ext cx="1440160" cy="2160240"/>
          </a:xfrm>
          <a:prstGeom prst="rect">
            <a:avLst/>
          </a:prstGeom>
        </p:spPr>
      </p:pic>
      <p:sp>
        <p:nvSpPr>
          <p:cNvPr id="12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73</a:t>
            </a:fld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07504" y="3789040"/>
            <a:ext cx="492443" cy="279138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90"/>
                </a:solidFill>
                <a:latin typeface="Arial Black"/>
                <a:cs typeface="Arial Black"/>
              </a:rPr>
              <a:t>Postdoc + students</a:t>
            </a:r>
            <a:endParaRPr kumimoji="1" lang="zh-CN" altLang="en-US" sz="200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933056"/>
            <a:ext cx="1440160" cy="216024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737952" y="3933056"/>
            <a:ext cx="1298544" cy="2160240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74" y="3933056"/>
            <a:ext cx="1434090" cy="216024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553" y="6237312"/>
            <a:ext cx="1656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400" b="1" dirty="0">
                <a:solidFill>
                  <a:srgbClr val="9E3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Mohamad Kassem AYOUB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79712" y="6237312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00FF"/>
                </a:solidFill>
                <a:latin typeface="Arial"/>
                <a:ea typeface="黑体"/>
                <a:cs typeface="Arial"/>
              </a:rPr>
              <a:t>Huan </a:t>
            </a:r>
            <a:r>
              <a:rPr kumimoji="1" lang="en-US" altLang="zh-CN" b="1" dirty="0" smtClean="0">
                <a:solidFill>
                  <a:srgbClr val="0000FF"/>
                </a:solidFill>
                <a:latin typeface="Arial"/>
                <a:ea typeface="黑体"/>
                <a:cs typeface="Arial"/>
              </a:rPr>
              <a:t>REN  Huajie Cheng  Peng Zhang    Yang Liu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68344" y="6165304"/>
            <a:ext cx="1428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  <a:latin typeface="Arial"/>
                <a:ea typeface="黑体"/>
                <a:cs typeface="Arial"/>
              </a:rPr>
              <a:t>Chenzheng</a:t>
            </a:r>
          </a:p>
          <a:p>
            <a:r>
              <a:rPr kumimoji="1" lang="en-US" altLang="zh-CN" b="1" dirty="0" smtClean="0">
                <a:solidFill>
                  <a:srgbClr val="0000FF"/>
                </a:solidFill>
                <a:latin typeface="Arial"/>
                <a:ea typeface="黑体"/>
                <a:cs typeface="Arial"/>
              </a:rPr>
              <a:t> </a:t>
            </a:r>
            <a:r>
              <a:rPr kumimoji="1" lang="en-US" altLang="zh-CN" b="1" dirty="0">
                <a:solidFill>
                  <a:srgbClr val="0000FF"/>
                </a:solidFill>
                <a:latin typeface="Arial"/>
                <a:ea typeface="黑体"/>
                <a:cs typeface="Arial"/>
              </a:rPr>
              <a:t>Zhu</a:t>
            </a:r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6976846" y="102045"/>
            <a:ext cx="1710350" cy="618631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 defTabSz="457200">
              <a:lnSpc>
                <a:spcPct val="90000"/>
              </a:lnSpc>
              <a:spcAft>
                <a:spcPts val="2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zh-CN" altLang="en-US" sz="19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altLang="zh-CN" sz="1900" b="1" dirty="0" smtClean="0">
                <a:solidFill>
                  <a:srgbClr val="C00000"/>
                </a:solidFill>
                <a:latin typeface="Arial"/>
                <a:cs typeface="Arial"/>
              </a:rPr>
              <a:t>graduated this year</a:t>
            </a:r>
            <a:endParaRPr lang="en-GB" altLang="zh-CN" sz="19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1" name="标题 15"/>
          <p:cNvSpPr txBox="1">
            <a:spLocks/>
          </p:cNvSpPr>
          <p:nvPr/>
        </p:nvSpPr>
        <p:spPr>
          <a:xfrm>
            <a:off x="539552" y="836712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2" name="图片 21" descr="庄胥爱15副本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052736"/>
            <a:ext cx="2592288" cy="244827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2080" y="980728"/>
            <a:ext cx="1872208" cy="252028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07504" y="1556792"/>
            <a:ext cx="553998" cy="109170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Staffs</a:t>
            </a:r>
            <a:endParaRPr kumimoji="1" lang="zh-CN" altLang="en-US" sz="24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980728"/>
            <a:ext cx="1756175" cy="2520280"/>
          </a:xfrm>
          <a:prstGeom prst="rect">
            <a:avLst/>
          </a:prstGeom>
        </p:spPr>
      </p:pic>
      <p:sp>
        <p:nvSpPr>
          <p:cNvPr id="26" name="Rectangle 19"/>
          <p:cNvSpPr/>
          <p:nvPr/>
        </p:nvSpPr>
        <p:spPr>
          <a:xfrm>
            <a:off x="611560" y="3532946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Aft>
                <a:spcPts val="600"/>
              </a:spcAft>
            </a:pPr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  <a:cs typeface="Arial"/>
              </a:rPr>
              <a:t>Xuai 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Arial"/>
                <a:ea typeface="黑体"/>
                <a:cs typeface="Arial"/>
              </a:rPr>
              <a:t>ZHUANG            Shan JIN              Da XU                 Feng </a:t>
            </a:r>
            <a:r>
              <a:rPr lang="en-US" altLang="zh-CN" sz="2000" dirty="0" smtClean="0">
                <a:solidFill>
                  <a:srgbClr val="FF0000"/>
                </a:solidFill>
                <a:latin typeface="Avenir Black"/>
                <a:cs typeface="Avenir Black"/>
              </a:rPr>
              <a:t>LU</a:t>
            </a:r>
            <a:endParaRPr lang="en-US" altLang="zh-CN" sz="20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  <p:pic>
        <p:nvPicPr>
          <p:cNvPr id="27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3848" y="980728"/>
            <a:ext cx="208823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611560" y="116632"/>
            <a:ext cx="7488832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cs typeface="Arial Black"/>
              </a:rPr>
              <a:t>SUSY Search </a:t>
            </a:r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Topics @ IHEP 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74</a:t>
            </a:fld>
            <a:endParaRPr lang="zh-CN" alt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217" y="2780928"/>
            <a:ext cx="401678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717577"/>
            <a:ext cx="1440160" cy="1095799"/>
          </a:xfrm>
          <a:prstGeom prst="rect">
            <a:avLst/>
          </a:prstGeom>
          <a:noFill/>
          <a:ln w="9525">
            <a:solidFill>
              <a:srgbClr val="9E3B9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屏幕快照 2013-08-30 下午4.44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852936"/>
            <a:ext cx="1224136" cy="11521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直线箭头连接符 26"/>
          <p:cNvCxnSpPr/>
          <p:nvPr/>
        </p:nvCxnSpPr>
        <p:spPr>
          <a:xfrm flipH="1">
            <a:off x="7236298" y="3140968"/>
            <a:ext cx="648070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/>
          <p:cNvCxnSpPr>
            <a:stCxn id="24" idx="0"/>
          </p:cNvCxnSpPr>
          <p:nvPr/>
        </p:nvCxnSpPr>
        <p:spPr>
          <a:xfrm flipH="1" flipV="1">
            <a:off x="6876256" y="5373217"/>
            <a:ext cx="144016" cy="344360"/>
          </a:xfrm>
          <a:prstGeom prst="straightConnector1">
            <a:avLst/>
          </a:prstGeom>
          <a:ln>
            <a:solidFill>
              <a:srgbClr val="7F147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 rot="19274873">
            <a:off x="6572076" y="2819766"/>
            <a:ext cx="877079" cy="2274525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30" name="椭圆 29"/>
          <p:cNvSpPr/>
          <p:nvPr/>
        </p:nvSpPr>
        <p:spPr>
          <a:xfrm rot="19306659">
            <a:off x="5693242" y="3420692"/>
            <a:ext cx="954660" cy="2160899"/>
          </a:xfrm>
          <a:prstGeom prst="ellipse">
            <a:avLst/>
          </a:prstGeom>
          <a:noFill/>
          <a:ln w="31750">
            <a:solidFill>
              <a:srgbClr val="9E3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/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179512" y="1052736"/>
            <a:ext cx="4824536" cy="302877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 defTabSz="457200">
              <a:spcAft>
                <a:spcPts val="5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Strong production</a:t>
            </a:r>
            <a:r>
              <a:rPr lang="en-US" altLang="zh-CN" sz="2200" dirty="0">
                <a:latin typeface="Arial"/>
                <a:cs typeface="Arial"/>
              </a:rPr>
              <a:t>: </a:t>
            </a:r>
            <a:r>
              <a:rPr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targeting gluino and squarks (Inc. 3</a:t>
            </a:r>
            <a:r>
              <a:rPr lang="en-US" altLang="zh-CN" sz="2200" baseline="30000" dirty="0" smtClean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 gen. squarks)</a:t>
            </a:r>
            <a:endParaRPr lang="en-US" altLang="zh-CN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 algn="just" defTabSz="457200">
              <a:lnSpc>
                <a:spcPct val="90000"/>
              </a:lnSpc>
              <a:spcAft>
                <a:spcPts val="5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Generic </a:t>
            </a:r>
            <a:r>
              <a:rPr lang="en-GB" altLang="zh-CN" sz="2000" dirty="0">
                <a:solidFill>
                  <a:srgbClr val="000000"/>
                </a:solidFill>
                <a:latin typeface="Arial"/>
                <a:cs typeface="Arial"/>
              </a:rPr>
              <a:t>signatures : </a:t>
            </a:r>
          </a:p>
          <a:p>
            <a:pPr lvl="1" algn="just" defTabSz="457200">
              <a:lnSpc>
                <a:spcPct val="90000"/>
              </a:lnSpc>
              <a:spcAft>
                <a:spcPts val="5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sz="1900" dirty="0" smtClean="0">
                <a:solidFill>
                  <a:srgbClr val="000000"/>
                </a:solidFill>
                <a:latin typeface="Arial"/>
                <a:cs typeface="Arial"/>
              </a:rPr>
              <a:t>Multi </a:t>
            </a:r>
            <a:r>
              <a:rPr lang="en-US" altLang="zh-CN" sz="19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GB" altLang="zh-CN" sz="1900" dirty="0">
                <a:solidFill>
                  <a:srgbClr val="000000"/>
                </a:solidFill>
                <a:latin typeface="Arial"/>
                <a:cs typeface="Arial"/>
              </a:rPr>
              <a:t>jets + </a:t>
            </a:r>
            <a:r>
              <a:rPr lang="en-GB" altLang="zh-CN" sz="1900" dirty="0" smtClean="0">
                <a:solidFill>
                  <a:srgbClr val="000000"/>
                </a:solidFill>
                <a:latin typeface="Arial"/>
                <a:cs typeface="Arial"/>
              </a:rPr>
              <a:t>n_lepton/n_photon(</a:t>
            </a:r>
            <a:r>
              <a:rPr lang="en-GB" altLang="zh-CN" sz="1900" dirty="0">
                <a:solidFill>
                  <a:srgbClr val="000000"/>
                </a:solidFill>
                <a:latin typeface="Arial"/>
                <a:cs typeface="Arial"/>
              </a:rPr>
              <a:t>n=0,1</a:t>
            </a:r>
            <a:r>
              <a:rPr lang="en-GB" altLang="zh-CN" sz="1900" dirty="0" smtClean="0">
                <a:solidFill>
                  <a:srgbClr val="000000"/>
                </a:solidFill>
                <a:latin typeface="Arial"/>
                <a:cs typeface="Arial"/>
              </a:rPr>
              <a:t>, ≥</a:t>
            </a:r>
            <a:r>
              <a:rPr lang="en-GB" altLang="zh-CN" sz="1900" dirty="0">
                <a:solidFill>
                  <a:srgbClr val="000000"/>
                </a:solidFill>
                <a:latin typeface="Arial"/>
                <a:cs typeface="Arial"/>
              </a:rPr>
              <a:t>2) + large </a:t>
            </a:r>
            <a:r>
              <a:rPr lang="en-GB" altLang="zh-CN" sz="190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GB" altLang="zh-CN" sz="1900" baseline="-2500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GB" altLang="zh-CN" sz="1900" baseline="30000" dirty="0" smtClean="0">
                <a:solidFill>
                  <a:srgbClr val="000000"/>
                </a:solidFill>
                <a:latin typeface="Arial"/>
                <a:cs typeface="Arial"/>
              </a:rPr>
              <a:t>miss </a:t>
            </a:r>
            <a:r>
              <a:rPr lang="en-GB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(0L,</a:t>
            </a:r>
            <a:r>
              <a:rPr lang="en-GB" altLang="zh-CN" sz="1900" b="1" u="sng" dirty="0" smtClean="0">
                <a:solidFill>
                  <a:srgbClr val="FF0000"/>
                </a:solidFill>
                <a:latin typeface="Arial"/>
                <a:cs typeface="Arial"/>
              </a:rPr>
              <a:t>1 L, &gt;=2L</a:t>
            </a:r>
            <a:r>
              <a:rPr lang="en-GB" altLang="zh-CN" sz="19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GB" altLang="zh-CN" sz="19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 algn="just" defTabSz="457200">
              <a:lnSpc>
                <a:spcPct val="90000"/>
              </a:lnSpc>
              <a:spcAft>
                <a:spcPts val="5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IHEP topics: </a:t>
            </a:r>
          </a:p>
          <a:p>
            <a:pPr marL="914400" lvl="1" indent="-457200" algn="just" defTabSz="457200">
              <a:lnSpc>
                <a:spcPct val="90000"/>
              </a:lnSpc>
              <a:spcAft>
                <a:spcPts val="500"/>
              </a:spcAft>
              <a:buFont typeface="+mj-ea"/>
              <a:buAutoNum type="circleNumDbPlain" startAt="2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b="1" i="1" u="sng" dirty="0" smtClean="0">
                <a:solidFill>
                  <a:srgbClr val="0000FF"/>
                </a:solidFill>
                <a:latin typeface="Arial"/>
                <a:cs typeface="Arial"/>
              </a:rPr>
              <a:t>* 1L    +jets +MET (Run1+Run2)</a:t>
            </a:r>
          </a:p>
          <a:p>
            <a:pPr marL="914400" lvl="1" indent="-457200" algn="just" defTabSz="457200">
              <a:lnSpc>
                <a:spcPct val="90000"/>
              </a:lnSpc>
              <a:spcAft>
                <a:spcPts val="500"/>
              </a:spcAft>
              <a:buFont typeface="+mj-ea"/>
              <a:buAutoNum type="circleNumDbPlain" startAt="2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b="1" dirty="0" smtClean="0">
                <a:solidFill>
                  <a:srgbClr val="0000FF"/>
                </a:solidFill>
                <a:latin typeface="Arial"/>
                <a:cs typeface="Arial"/>
              </a:rPr>
              <a:t>SS/3L +jets +MET (</a:t>
            </a:r>
            <a:r>
              <a:rPr lang="en-US" altLang="zh-CN" sz="1900" b="1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lang="en-US" altLang="zh-CN" sz="1900" b="1" dirty="0" smtClean="0">
                <a:solidFill>
                  <a:srgbClr val="0000FF"/>
                </a:solidFill>
                <a:latin typeface="Arial"/>
                <a:cs typeface="Arial"/>
              </a:rPr>
              <a:t>un2)</a:t>
            </a:r>
          </a:p>
          <a:p>
            <a:pPr marL="914400" lvl="1" indent="-457200" algn="just" defTabSz="457200">
              <a:lnSpc>
                <a:spcPct val="90000"/>
              </a:lnSpc>
              <a:spcAft>
                <a:spcPts val="500"/>
              </a:spcAft>
              <a:buFont typeface="+mj-ea"/>
              <a:buAutoNum type="circleNumDbPlain" startAt="2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1900" b="1" dirty="0" smtClean="0">
                <a:solidFill>
                  <a:srgbClr val="0000FF"/>
                </a:solidFill>
                <a:latin typeface="Arial"/>
                <a:cs typeface="Arial"/>
              </a:rPr>
              <a:t>Tau     +jets +MET (Run1)</a:t>
            </a: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79512" y="4149080"/>
            <a:ext cx="4824536" cy="2549416"/>
          </a:xfrm>
          <a:prstGeom prst="rect">
            <a:avLst/>
          </a:prstGeom>
          <a:noFill/>
          <a:ln w="22225">
            <a:solidFill>
              <a:srgbClr val="9E3B9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 defTabSz="457200">
              <a:spcAft>
                <a:spcPts val="5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200" b="1" dirty="0">
                <a:solidFill>
                  <a:srgbClr val="7F1476"/>
                </a:solidFill>
                <a:latin typeface="Arial"/>
                <a:cs typeface="Arial"/>
              </a:rPr>
              <a:t>Weak production</a:t>
            </a:r>
            <a:r>
              <a:rPr lang="en-US" altLang="zh-CN" sz="22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targeting charginos, neutralinos</a:t>
            </a:r>
            <a:r>
              <a:rPr lang="en-US" altLang="zh-CN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and slepton </a:t>
            </a:r>
            <a:endParaRPr lang="en-US" altLang="zh-CN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 algn="just" defTabSz="457200">
              <a:spcAft>
                <a:spcPts val="5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Generic </a:t>
            </a:r>
            <a:r>
              <a:rPr lang="en-GB" altLang="zh-CN" sz="2000" dirty="0">
                <a:solidFill>
                  <a:srgbClr val="000000"/>
                </a:solidFill>
                <a:latin typeface="Arial"/>
                <a:cs typeface="Arial"/>
              </a:rPr>
              <a:t>signatures:  </a:t>
            </a:r>
          </a:p>
          <a:p>
            <a:pPr lvl="1" algn="just" defTabSz="457200">
              <a:spcAft>
                <a:spcPts val="5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sz="2000" dirty="0">
                <a:solidFill>
                  <a:srgbClr val="000000"/>
                </a:solidFill>
                <a:latin typeface="Arial"/>
                <a:cs typeface="Arial"/>
              </a:rPr>
              <a:t>low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GB" altLang="zh-CN" sz="2000" dirty="0">
                <a:solidFill>
                  <a:srgbClr val="000000"/>
                </a:solidFill>
                <a:latin typeface="Arial"/>
                <a:cs typeface="Arial"/>
              </a:rPr>
              <a:t>jet multiplicity + </a:t>
            </a:r>
            <a:r>
              <a:rPr lang="en-GB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≥ 2leptons + </a:t>
            </a:r>
            <a:r>
              <a:rPr lang="en-GB" altLang="zh-CN" sz="2000" dirty="0">
                <a:solidFill>
                  <a:srgbClr val="000000"/>
                </a:solidFill>
                <a:latin typeface="Arial"/>
                <a:cs typeface="Arial"/>
              </a:rPr>
              <a:t>large </a:t>
            </a:r>
            <a:r>
              <a:rPr lang="en-GB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GB" altLang="zh-CN" sz="2000" baseline="-25000" dirty="0" smtClean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GB" altLang="zh-CN" sz="2000" baseline="30000" dirty="0" smtClean="0">
                <a:solidFill>
                  <a:srgbClr val="000000"/>
                </a:solidFill>
                <a:latin typeface="Arial"/>
                <a:cs typeface="Arial"/>
              </a:rPr>
              <a:t>miss  </a:t>
            </a:r>
            <a:r>
              <a:rPr lang="en-GB" altLang="zh-CN" sz="2000" dirty="0" smtClean="0">
                <a:solidFill>
                  <a:srgbClr val="FF0000"/>
                </a:solidFill>
                <a:latin typeface="Arial"/>
                <a:cs typeface="Arial"/>
              </a:rPr>
              <a:t>(2/3/4L, </a:t>
            </a:r>
            <a:r>
              <a:rPr lang="en-GB" altLang="zh-CN" sz="2000" b="1" u="sng" dirty="0" smtClean="0">
                <a:solidFill>
                  <a:srgbClr val="FF0000"/>
                </a:solidFill>
                <a:latin typeface="Arial"/>
                <a:cs typeface="Arial"/>
              </a:rPr>
              <a:t>&gt;=2tau</a:t>
            </a:r>
            <a:r>
              <a:rPr lang="en-GB" altLang="zh-CN" sz="2000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GB" altLang="zh-CN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 algn="just" defTabSz="457200">
              <a:spcAft>
                <a:spcPts val="500"/>
              </a:spcAft>
              <a:buFont typeface="Wingdings" charset="2"/>
              <a:buChar char="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IHEP topic: </a:t>
            </a:r>
          </a:p>
          <a:p>
            <a:pPr marL="914400" lvl="1" indent="-457200" algn="just" defTabSz="457200">
              <a:spcAft>
                <a:spcPts val="500"/>
              </a:spcAft>
              <a:buFont typeface="+mj-ea"/>
              <a:buAutoNum type="circleNumDbPlai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GB" altLang="zh-CN" sz="1900" b="1" i="1" u="sng" dirty="0" smtClean="0">
                <a:solidFill>
                  <a:srgbClr val="0000FF"/>
                </a:solidFill>
                <a:latin typeface="Arial"/>
                <a:cs typeface="Arial"/>
              </a:rPr>
              <a:t>* &gt;</a:t>
            </a:r>
            <a:r>
              <a:rPr lang="en-GB" altLang="zh-CN" sz="1900" b="1" i="1" u="sng" dirty="0">
                <a:solidFill>
                  <a:srgbClr val="0000FF"/>
                </a:solidFill>
                <a:latin typeface="Arial"/>
                <a:cs typeface="Arial"/>
              </a:rPr>
              <a:t>=</a:t>
            </a:r>
            <a:r>
              <a:rPr lang="en-GB" altLang="zh-CN" sz="1900" b="1" i="1" u="sng" dirty="0" smtClean="0">
                <a:solidFill>
                  <a:srgbClr val="0000FF"/>
                </a:solidFill>
                <a:latin typeface="Arial"/>
                <a:cs typeface="Arial"/>
              </a:rPr>
              <a:t>2tau+MET (Run1 + Run2</a:t>
            </a:r>
            <a:r>
              <a:rPr lang="en-GB" altLang="zh-CN" sz="1900" b="1" i="1" u="sng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148064" y="1196752"/>
            <a:ext cx="374441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charset="2"/>
              <a:buChar char="n"/>
            </a:pPr>
            <a:r>
              <a:rPr kumimoji="1" lang="en-US" altLang="zh-CN" sz="2000" b="1" i="1" u="sng" dirty="0" smtClean="0">
                <a:solidFill>
                  <a:srgbClr val="0000FF"/>
                </a:solidFill>
                <a:latin typeface="Arial"/>
                <a:cs typeface="Arial"/>
              </a:rPr>
              <a:t>*Analysis Contacts</a:t>
            </a:r>
          </a:p>
          <a:p>
            <a:pPr marL="342900" indent="-342900" algn="just">
              <a:buFont typeface="Wingdings" charset="2"/>
              <a:buChar char="n"/>
            </a:pP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very </a:t>
            </a:r>
            <a:r>
              <a:rPr lang="en-US" altLang="zh-CN" sz="2000" b="1" dirty="0">
                <a:solidFill>
                  <a:srgbClr val="0000FF"/>
                </a:solidFill>
                <a:latin typeface="Arial"/>
                <a:cs typeface="Arial"/>
              </a:rPr>
              <a:t>wide coverage on SUSY search from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IHEP</a:t>
            </a:r>
            <a:r>
              <a:rPr lang="en-US" altLang="zh-CN" sz="2000" b="1" dirty="0">
                <a:solidFill>
                  <a:srgbClr val="0000FF"/>
                </a:solidFill>
                <a:latin typeface="Arial"/>
                <a:cs typeface="Arial"/>
              </a:rPr>
              <a:t>: strong +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/>
                <a:cs typeface="Arial"/>
              </a:rPr>
              <a:t>EW</a:t>
            </a:r>
            <a:endParaRPr lang="zh-CN" alt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5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79512" y="1052736"/>
            <a:ext cx="8784976" cy="5378395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1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dirty="0">
              <a:solidFill>
                <a:srgbClr val="0000FF"/>
              </a:solidFill>
              <a:latin typeface="Arial" charset="0"/>
              <a:ea typeface="宋体" charset="0"/>
              <a:cs typeface="宋体" charset="0"/>
            </a:endParaRPr>
          </a:p>
          <a:p>
            <a:pPr marL="342900" indent="-342900" defTabSz="457200">
              <a:spcAft>
                <a:spcPts val="300"/>
              </a:spcAft>
              <a:buFont typeface="Wingdings" charset="2"/>
              <a:buChar char="p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400" dirty="0">
                <a:solidFill>
                  <a:srgbClr val="000090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GB" altLang="zh-CN" sz="2400" dirty="0" smtClean="0">
                <a:solidFill>
                  <a:srgbClr val="000090"/>
                </a:solidFill>
                <a:latin typeface="Arial" charset="0"/>
                <a:ea typeface="宋体" charset="0"/>
                <a:cs typeface="宋体" charset="0"/>
              </a:rPr>
              <a:t>Simplified Models:</a:t>
            </a:r>
          </a:p>
          <a:p>
            <a:pPr marL="800100" lvl="1" indent="-342900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200" dirty="0" smtClean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Not really a model (Br~100%, most masses fixed at high scales)</a:t>
            </a:r>
          </a:p>
          <a:p>
            <a:pPr marL="800100" lvl="1" indent="-342900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200" dirty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GB" altLang="zh-CN" sz="2200" dirty="0" smtClean="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Important tool for interpretation</a:t>
            </a:r>
          </a:p>
          <a:p>
            <a:pPr lvl="1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800" dirty="0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marL="342900" indent="-342900" defTabSz="457200">
              <a:spcAft>
                <a:spcPts val="300"/>
              </a:spcAft>
              <a:buFont typeface="Wingdings" charset="2"/>
              <a:buChar char="p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400" dirty="0" smtClean="0">
                <a:solidFill>
                  <a:srgbClr val="000090"/>
                </a:solidFill>
                <a:latin typeface="Arial" charset="0"/>
                <a:ea typeface="宋体" charset="0"/>
                <a:cs typeface="宋体" charset="0"/>
              </a:rPr>
              <a:t>Phenomenological models: </a:t>
            </a:r>
          </a:p>
          <a:p>
            <a:pPr marL="800100" lvl="1" indent="-342900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2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pMSSM: </a:t>
            </a:r>
            <a:r>
              <a:rPr lang="en-GB" altLang="zh-CN" sz="2200" dirty="0">
                <a:latin typeface="Arial"/>
                <a:cs typeface="Arial"/>
              </a:rPr>
              <a:t>captures “most” of phenomenologic features of R-parity conserving MSSM </a:t>
            </a:r>
            <a:endParaRPr lang="en-GB" altLang="zh-CN" sz="2200" dirty="0" smtClean="0">
              <a:solidFill>
                <a:srgbClr val="000000"/>
              </a:solidFill>
              <a:latin typeface="Arial"/>
              <a:ea typeface="宋体" charset="0"/>
              <a:cs typeface="Arial"/>
            </a:endParaRPr>
          </a:p>
          <a:p>
            <a:pPr marL="1257300" lvl="2" indent="-342900" defTabSz="457200">
              <a:spcAft>
                <a:spcPts val="300"/>
              </a:spcAft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19 free parameters: M1,M2,M3 ; tan β, μ and m</a:t>
            </a:r>
            <a:r>
              <a:rPr lang="en-GB" altLang="zh-CN" sz="2000" baseline="-25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A;</a:t>
            </a:r>
            <a:r>
              <a:rPr lang="en-GB" altLang="zh-CN" sz="2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 10 sfermion mass </a:t>
            </a:r>
            <a:r>
              <a:rPr lang="en-GB" altLang="zh-CN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parameters; A</a:t>
            </a:r>
            <a:r>
              <a:rPr lang="en-GB" altLang="zh-CN" baseline="-25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t</a:t>
            </a:r>
            <a:r>
              <a:rPr lang="en-GB" altLang="zh-CN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, A</a:t>
            </a:r>
            <a:r>
              <a:rPr lang="en-GB" altLang="zh-CN" baseline="-25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b</a:t>
            </a:r>
            <a:r>
              <a:rPr lang="en-GB" altLang="zh-CN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 and A</a:t>
            </a:r>
            <a:r>
              <a:rPr lang="en-GB" altLang="zh-CN" baseline="-25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τ</a:t>
            </a:r>
            <a:r>
              <a:rPr lang="en-GB" altLang="zh-CN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    </a:t>
            </a:r>
          </a:p>
          <a:p>
            <a:pPr marL="1257300" lvl="2" indent="-342900" defTabSz="457200">
              <a:spcAft>
                <a:spcPts val="300"/>
              </a:spcAft>
              <a:buFont typeface="Symbol" charset="2"/>
              <a:buChar char="-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000" dirty="0" smtClean="0">
                <a:latin typeface="Arial"/>
                <a:cs typeface="Arial"/>
              </a:rPr>
              <a:t>Comprehensive </a:t>
            </a:r>
            <a:r>
              <a:rPr lang="en-GB" altLang="zh-CN" sz="2000" dirty="0">
                <a:latin typeface="Arial"/>
                <a:cs typeface="Arial"/>
              </a:rPr>
              <a:t>and computationally realistic approximation of the MSSM with neutralino LSP </a:t>
            </a:r>
            <a:r>
              <a:rPr lang="en-GB" altLang="zh-CN" sz="20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  </a:t>
            </a:r>
          </a:p>
          <a:p>
            <a:pPr marL="800100" lvl="1" indent="-342900" defTabSz="457200">
              <a:spcAft>
                <a:spcPts val="3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2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GGM (gravitino)</a:t>
            </a:r>
          </a:p>
          <a:p>
            <a:pPr lvl="1" defTabSz="457200">
              <a:spcAft>
                <a:spcPts val="3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endParaRPr lang="en-GB" altLang="zh-CN" sz="1000" dirty="0" smtClean="0">
              <a:solidFill>
                <a:srgbClr val="000000"/>
              </a:solidFill>
              <a:latin typeface="Arial"/>
              <a:ea typeface="宋体" charset="0"/>
              <a:cs typeface="Arial"/>
            </a:endParaRPr>
          </a:p>
          <a:p>
            <a:pPr marL="342900" indent="-342900" defTabSz="457200">
              <a:spcAft>
                <a:spcPts val="300"/>
              </a:spcAft>
              <a:buFont typeface="Wingdings" charset="2"/>
              <a:buChar char="p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  <a:defRPr/>
            </a:pPr>
            <a:r>
              <a:rPr lang="en-GB" altLang="zh-CN" sz="2400" dirty="0" smtClean="0">
                <a:solidFill>
                  <a:srgbClr val="000000"/>
                </a:solidFill>
                <a:latin typeface="Arial"/>
                <a:ea typeface="宋体" charset="0"/>
                <a:cs typeface="Arial"/>
              </a:rPr>
              <a:t>Complete SUSY models: mSUGRA, GMSB …</a:t>
            </a:r>
            <a:endParaRPr lang="en-GB" altLang="zh-CN" sz="2400" dirty="0">
              <a:solidFill>
                <a:srgbClr val="000000"/>
              </a:solidFill>
              <a:latin typeface="Arial"/>
              <a:ea typeface="宋体" charset="0"/>
              <a:cs typeface="Arial"/>
            </a:endParaRPr>
          </a:p>
        </p:txBody>
      </p:sp>
      <p:sp>
        <p:nvSpPr>
          <p:cNvPr id="9" name="标题 5"/>
          <p:cNvSpPr txBox="1">
            <a:spLocks/>
          </p:cNvSpPr>
          <p:nvPr/>
        </p:nvSpPr>
        <p:spPr>
          <a:xfrm>
            <a:off x="539552" y="116632"/>
            <a:ext cx="842493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Arial Black"/>
                <a:ea typeface="华文中宋" charset="0"/>
                <a:cs typeface="Arial Black"/>
              </a:rPr>
              <a:t>SUSY models: good sale in market</a:t>
            </a:r>
            <a:endParaRPr kumimoji="1" lang="zh-CN" altLang="en-US" sz="32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8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ED7D31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8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395536" y="32379"/>
            <a:ext cx="8496944" cy="8198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kumimoji="1" lang="en-US" altLang="zh-CN" b="0" dirty="0" smtClean="0">
                <a:solidFill>
                  <a:srgbClr val="000000"/>
                </a:solidFill>
                <a:latin typeface="Arial Black"/>
                <a:cs typeface="Arial Black"/>
              </a:rPr>
              <a:t>A change of perspective</a:t>
            </a:r>
            <a:endParaRPr kumimoji="1" lang="zh-CN" altLang="en-US" b="0" i="1" dirty="0">
              <a:latin typeface="Arial Black"/>
              <a:cs typeface="Arial Black"/>
            </a:endParaRPr>
          </a:p>
        </p:txBody>
      </p:sp>
      <p:sp>
        <p:nvSpPr>
          <p:cNvPr id="20" name="幻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028385" y="6521276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76</a:t>
            </a:fld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395536" y="1196752"/>
            <a:ext cx="8352928" cy="527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457200">
              <a:spcBef>
                <a:spcPts val="400"/>
              </a:spcBef>
              <a:spcAft>
                <a:spcPts val="600"/>
              </a:spcAft>
              <a:buFont typeface="Wingdings" charset="2"/>
              <a:buChar char="q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Develop more complex analysis (compressed, small cross section …)</a:t>
            </a:r>
          </a:p>
          <a:p>
            <a:pPr marL="342900" indent="-342900" algn="just" defTabSz="457200">
              <a:spcBef>
                <a:spcPts val="400"/>
              </a:spcBef>
              <a:spcAft>
                <a:spcPts val="600"/>
              </a:spcAft>
              <a:buFont typeface="Wingdings" charset="2"/>
              <a:buChar char="q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Are there topologies of strong production (including 3</a:t>
            </a:r>
            <a:r>
              <a:rPr kumimoji="1" lang="en-US" altLang="zh-CN" sz="2200" baseline="30000" dirty="0" smtClean="0">
                <a:solidFill>
                  <a:srgbClr val="000000"/>
                </a:solidFill>
                <a:latin typeface="Arial"/>
                <a:cs typeface="Arial"/>
              </a:rPr>
              <a:t>rd</a:t>
            </a:r>
            <a:r>
              <a:rPr kumimoji="1"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 gen.) not covering?  </a:t>
            </a:r>
          </a:p>
          <a:p>
            <a:pPr marL="800100" lvl="1" indent="-342900" algn="just" defTabSz="457200">
              <a:spcBef>
                <a:spcPts val="400"/>
              </a:spcBef>
              <a:spcAft>
                <a:spcPts val="600"/>
              </a:spcAft>
              <a:buFont typeface="Courier New"/>
              <a:buChar char="o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kumimoji="1"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PRV signatures? Long-lived signatures? … </a:t>
            </a:r>
            <a:endParaRPr kumimoji="1" lang="en-US" altLang="zh-CN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 algn="just" defTabSz="457200">
              <a:spcBef>
                <a:spcPts val="400"/>
              </a:spcBef>
              <a:spcAft>
                <a:spcPts val="600"/>
              </a:spcAft>
              <a:buFont typeface="Wingdings" charset="2"/>
              <a:buChar char="q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EW signatures have still more room to be discovered</a:t>
            </a:r>
          </a:p>
          <a:p>
            <a:pPr marL="800100" lvl="1" indent="-342900" algn="just" defTabSz="457200">
              <a:spcBef>
                <a:spcPts val="400"/>
              </a:spcBef>
              <a:spcAft>
                <a:spcPts val="600"/>
              </a:spcAft>
              <a:buFont typeface="Courier New"/>
              <a:buChar char="o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Significant gain in sensitivity still expected for conventional C1N2 via WZ, WH decay</a:t>
            </a:r>
          </a:p>
          <a:p>
            <a:pPr marL="800100" lvl="1" indent="-342900" algn="just" defTabSz="457200">
              <a:spcBef>
                <a:spcPts val="400"/>
              </a:spcBef>
              <a:spcAft>
                <a:spcPts val="600"/>
              </a:spcAft>
              <a:buFont typeface="Courier New"/>
              <a:buChar char="o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No proven sensitivity yet in run2 for a number of well-motivated signatures: direct stau, C1C1 via WW … (</a:t>
            </a:r>
            <a:r>
              <a:rPr lang="en-US" sz="2000" dirty="0">
                <a:latin typeface="Arial"/>
                <a:cs typeface="Arial"/>
                <a:hlinkClick r:id="rId2"/>
              </a:rPr>
              <a:t>PhysRevD.93.052002 </a:t>
            </a:r>
            <a:r>
              <a:rPr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800100" lvl="1" indent="-342900" algn="just" defTabSz="457200">
              <a:spcBef>
                <a:spcPts val="400"/>
              </a:spcBef>
              <a:spcAft>
                <a:spcPts val="600"/>
              </a:spcAft>
              <a:buFont typeface="Courier New"/>
              <a:buChar char="o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Higgsino LSP signatures</a:t>
            </a:r>
          </a:p>
          <a:p>
            <a:pPr marL="800100" lvl="1" indent="-342900" algn="just" defTabSz="457200">
              <a:spcBef>
                <a:spcPts val="400"/>
              </a:spcBef>
              <a:spcAft>
                <a:spcPts val="600"/>
              </a:spcAft>
              <a:buFont typeface="Courier New"/>
              <a:buChar char="o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RPV signatures of EW production </a:t>
            </a:r>
          </a:p>
          <a:p>
            <a:pPr marL="800100" lvl="1" indent="-342900" algn="just" defTabSz="457200">
              <a:spcBef>
                <a:spcPts val="400"/>
              </a:spcBef>
              <a:spcAft>
                <a:spcPts val="600"/>
              </a:spcAft>
              <a:buFont typeface="Courier New"/>
              <a:buChar char="o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dirty="0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en-US" altLang="zh-CN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138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Box 7"/>
          <p:cNvSpPr txBox="1">
            <a:spLocks noChangeArrowheads="1"/>
          </p:cNvSpPr>
          <p:nvPr/>
        </p:nvSpPr>
        <p:spPr bwMode="auto">
          <a:xfrm>
            <a:off x="51148" y="332656"/>
            <a:ext cx="348768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Excellent LHC performance </a:t>
            </a:r>
          </a:p>
          <a:p>
            <a:pPr eaLnBrk="1" hangingPunct="1"/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is a (nice) challenge for the </a:t>
            </a:r>
          </a:p>
          <a:p>
            <a:pPr eaLnBrk="1" hangingPunct="1"/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experiment:</a:t>
            </a:r>
          </a:p>
          <a:p>
            <a:pPr eaLnBrk="1" hangingPunct="1"/>
            <a:endParaRPr lang="en-US" sz="2000" b="1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- Trigger </a:t>
            </a:r>
            <a:r>
              <a:rPr lang="en-US" sz="1800" b="1" i="1" dirty="0">
                <a:solidFill>
                  <a:srgbClr val="002060"/>
                </a:solidFill>
                <a:latin typeface="Arial" charset="0"/>
              </a:rPr>
              <a:t>   </a:t>
            </a:r>
          </a:p>
          <a:p>
            <a:pPr eaLnBrk="1" hangingPunct="1"/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- Pile-up</a:t>
            </a:r>
          </a:p>
          <a:p>
            <a:pPr eaLnBrk="1" hangingPunct="1"/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- Maintain accuracy of the</a:t>
            </a:r>
          </a:p>
          <a:p>
            <a:pPr eaLnBrk="1" hangingPunct="1"/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  the measurements in this</a:t>
            </a:r>
          </a:p>
          <a:p>
            <a:pPr eaLnBrk="1" hangingPunct="1"/>
            <a:r>
              <a:rPr lang="en-US" sz="2000" b="1" dirty="0">
                <a:solidFill>
                  <a:srgbClr val="002060"/>
                </a:solidFill>
                <a:latin typeface="Arial" charset="0"/>
              </a:rPr>
              <a:t>   environment</a:t>
            </a:r>
          </a:p>
        </p:txBody>
      </p:sp>
      <p:pic>
        <p:nvPicPr>
          <p:cNvPr id="942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60325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幻灯片编号占位符 5"/>
          <p:cNvSpPr txBox="1">
            <a:spLocks/>
          </p:cNvSpPr>
          <p:nvPr/>
        </p:nvSpPr>
        <p:spPr>
          <a:xfrm>
            <a:off x="8100392" y="6453336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77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17032"/>
            <a:ext cx="3386981" cy="2433861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52800" y="5791200"/>
            <a:ext cx="579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604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7000"/>
              </a:lnSpc>
            </a:pPr>
            <a:r>
              <a:rPr lang="en-GB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Inner Detector for a Z </a:t>
            </a:r>
            <a:r>
              <a:rPr lang="en-GB" sz="1600" b="1" dirty="0">
                <a:solidFill>
                  <a:srgbClr val="C00000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en-GB" sz="1600" b="1" dirty="0" err="1">
                <a:solidFill>
                  <a:srgbClr val="C00000"/>
                </a:solidFill>
                <a:latin typeface="Arial" charset="0"/>
                <a:cs typeface="Arial" charset="0"/>
              </a:rPr>
              <a:t>μμ</a:t>
            </a:r>
            <a:r>
              <a:rPr lang="en-GB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 event with 25 primary vertices </a:t>
            </a:r>
          </a:p>
          <a:p>
            <a:pPr algn="r" eaLnBrk="1" hangingPunct="1">
              <a:lnSpc>
                <a:spcPct val="97000"/>
              </a:lnSpc>
            </a:pPr>
            <a:r>
              <a:rPr lang="en-GB" sz="1600" b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834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592143"/>
            <a:ext cx="5921518" cy="4392488"/>
          </a:xfrm>
          <a:prstGeom prst="rect">
            <a:avLst/>
          </a:prstGeom>
        </p:spPr>
      </p:pic>
      <p:sp>
        <p:nvSpPr>
          <p:cNvPr id="8" name="幻灯片编号占位符 3"/>
          <p:cNvSpPr txBox="1">
            <a:spLocks/>
          </p:cNvSpPr>
          <p:nvPr/>
        </p:nvSpPr>
        <p:spPr>
          <a:xfrm>
            <a:off x="8388424" y="6381328"/>
            <a:ext cx="660276" cy="28803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C913308-F349-4B6D-A68A-DD1791B4A57B}" type="slidenum">
              <a:rPr lang="zh-CN" altLang="en-US" smtClean="0"/>
              <a:pPr algn="ctr"/>
              <a:t>78</a:t>
            </a:fld>
            <a:endParaRPr lang="zh-CN" altLang="en-US" dirty="0"/>
          </a:p>
        </p:txBody>
      </p:sp>
      <p:sp>
        <p:nvSpPr>
          <p:cNvPr id="9" name="椭圆 21"/>
          <p:cNvSpPr>
            <a:spLocks noChangeArrowheads="1"/>
          </p:cNvSpPr>
          <p:nvPr/>
        </p:nvSpPr>
        <p:spPr bwMode="auto">
          <a:xfrm>
            <a:off x="2915816" y="2528247"/>
            <a:ext cx="1008112" cy="360040"/>
          </a:xfrm>
          <a:prstGeom prst="ellips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722313" indent="-265113" defTabSz="457200">
              <a:buFontTx/>
              <a:buChar char="•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dirty="0">
              <a:solidFill>
                <a:srgbClr val="342698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496" y="2816279"/>
            <a:ext cx="154537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粒子“</a:t>
            </a:r>
            <a:r>
              <a:rPr lang="zh-CN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微观</a:t>
            </a:r>
            <a:r>
              <a:rPr lang="zh-CN" altLang="zh-CN" b="1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世界”，强弱相互作用主导，理论模型是标准</a:t>
            </a:r>
            <a:r>
              <a:rPr lang="zh-CN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模型 </a:t>
            </a:r>
            <a:endParaRPr lang="zh-CN" altLang="en-US" b="1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16479"/>
            <a:ext cx="1152128" cy="102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3648377" y="612864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引力和电磁力占主导地位 </a:t>
            </a:r>
            <a:endParaRPr lang="zh-CN" altLang="en-US" b="1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5" name="右箭头标注 14"/>
          <p:cNvSpPr/>
          <p:nvPr/>
        </p:nvSpPr>
        <p:spPr>
          <a:xfrm rot="16200000">
            <a:off x="4698344" y="4814826"/>
            <a:ext cx="611414" cy="2736305"/>
          </a:xfrm>
          <a:prstGeom prst="rightArrowCallout">
            <a:avLst>
              <a:gd name="adj1" fmla="val 20384"/>
              <a:gd name="adj2" fmla="val 18076"/>
              <a:gd name="adj3" fmla="val 13792"/>
              <a:gd name="adj4" fmla="val 57581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右箭头标注 18"/>
          <p:cNvSpPr/>
          <p:nvPr/>
        </p:nvSpPr>
        <p:spPr>
          <a:xfrm rot="1945770">
            <a:off x="1754401" y="1637517"/>
            <a:ext cx="1121737" cy="968963"/>
          </a:xfrm>
          <a:prstGeom prst="rightArrowCallout">
            <a:avLst>
              <a:gd name="adj1" fmla="val 25000"/>
              <a:gd name="adj2" fmla="val 25000"/>
              <a:gd name="adj3" fmla="val 31423"/>
              <a:gd name="adj4" fmla="val 62317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矩形 19"/>
          <p:cNvSpPr/>
          <p:nvPr/>
        </p:nvSpPr>
        <p:spPr>
          <a:xfrm rot="18314352">
            <a:off x="1624657" y="1799930"/>
            <a:ext cx="1029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 Black"/>
                <a:cs typeface="Arial Black"/>
              </a:rPr>
              <a:t>SUSY?</a:t>
            </a:r>
            <a:r>
              <a:rPr lang="zh-CN" altLang="zh-CN" b="1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endParaRPr lang="zh-CN" altLang="en-US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cxnSp>
        <p:nvCxnSpPr>
          <p:cNvPr id="18" name="直线箭头连接符 17"/>
          <p:cNvCxnSpPr/>
          <p:nvPr/>
        </p:nvCxnSpPr>
        <p:spPr>
          <a:xfrm flipV="1">
            <a:off x="1475656" y="2537540"/>
            <a:ext cx="504056" cy="122413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susy particl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4284">
            <a:off x="717463" y="948290"/>
            <a:ext cx="1259420" cy="10916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57">
            <a:off x="8012781" y="3345764"/>
            <a:ext cx="1045196" cy="75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 rot="20619331">
            <a:off x="7670702" y="2012735"/>
            <a:ext cx="1114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引力主导，</a:t>
            </a:r>
            <a:endParaRPr lang="en-US" altLang="zh-CN" b="1" dirty="0" smtClean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  <a:p>
            <a:r>
              <a:rPr lang="zh-CN" altLang="zh-CN" b="1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爱因斯坦</a:t>
            </a:r>
            <a:r>
              <a:rPr lang="zh-CN" altLang="zh-CN" b="1" dirty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的广义相对论 </a:t>
            </a:r>
            <a:endParaRPr lang="zh-CN" altLang="en-US" b="1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3" name="右箭头标注 22"/>
          <p:cNvSpPr/>
          <p:nvPr/>
        </p:nvSpPr>
        <p:spPr>
          <a:xfrm rot="9774883">
            <a:off x="7333705" y="1924281"/>
            <a:ext cx="1453529" cy="1424994"/>
          </a:xfrm>
          <a:prstGeom prst="rightArrowCallout">
            <a:avLst>
              <a:gd name="adj1" fmla="val 25000"/>
              <a:gd name="adj2" fmla="val 25000"/>
              <a:gd name="adj3" fmla="val 16116"/>
              <a:gd name="adj4" fmla="val 75000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右箭头标注 23"/>
          <p:cNvSpPr/>
          <p:nvPr/>
        </p:nvSpPr>
        <p:spPr>
          <a:xfrm>
            <a:off x="70992" y="2816279"/>
            <a:ext cx="1656184" cy="1728192"/>
          </a:xfrm>
          <a:prstGeom prst="rightArrowCallout">
            <a:avLst>
              <a:gd name="adj1" fmla="val 26781"/>
              <a:gd name="adj2" fmla="val 25891"/>
              <a:gd name="adj3" fmla="val 13072"/>
              <a:gd name="adj4" fmla="val 77556"/>
            </a:avLst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5" name="矩形 2"/>
          <p:cNvSpPr/>
          <p:nvPr/>
        </p:nvSpPr>
        <p:spPr>
          <a:xfrm>
            <a:off x="611560" y="116632"/>
            <a:ext cx="81868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希腊神话中的</a:t>
            </a:r>
            <a:r>
              <a:rPr lang="zh-CN" altLang="zh-CN" sz="26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怪物</a:t>
            </a:r>
            <a:r>
              <a:rPr lang="zh-CN" altLang="en-US" sz="26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“</a:t>
            </a:r>
            <a:r>
              <a:rPr lang="en-US" altLang="zh-CN" sz="26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Uroboros</a:t>
            </a:r>
            <a:r>
              <a:rPr lang="zh-CN" altLang="en-US" sz="26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”</a:t>
            </a:r>
            <a:r>
              <a:rPr lang="zh-CN" altLang="zh-CN" sz="2600" b="1" dirty="0" smtClean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与格拉肖</a:t>
            </a:r>
            <a:r>
              <a:rPr lang="zh-CN" altLang="zh-CN" sz="2600" b="1" dirty="0">
                <a:solidFill>
                  <a:srgbClr val="0000FF"/>
                </a:solidFill>
                <a:latin typeface="黑体"/>
                <a:ea typeface="黑体"/>
                <a:cs typeface="黑体"/>
              </a:rPr>
              <a:t>的“宇宙圈”</a:t>
            </a:r>
          </a:p>
        </p:txBody>
      </p:sp>
    </p:spTree>
    <p:extLst>
      <p:ext uri="{BB962C8B-B14F-4D97-AF65-F5344CB8AC3E}">
        <p14:creationId xmlns:p14="http://schemas.microsoft.com/office/powerpoint/2010/main" val="330796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113"/>
            <a:ext cx="91440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Box 4"/>
          <p:cNvSpPr txBox="1">
            <a:spLocks noChangeArrowheads="1"/>
          </p:cNvSpPr>
          <p:nvPr/>
        </p:nvSpPr>
        <p:spPr bwMode="auto">
          <a:xfrm>
            <a:off x="467544" y="6068011"/>
            <a:ext cx="2050048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JHEP 10 (2015) 134</a:t>
            </a:r>
          </a:p>
        </p:txBody>
      </p:sp>
      <p:sp>
        <p:nvSpPr>
          <p:cNvPr id="194566" name="TextBox 6"/>
          <p:cNvSpPr txBox="1">
            <a:spLocks noChangeArrowheads="1"/>
          </p:cNvSpPr>
          <p:nvPr/>
        </p:nvSpPr>
        <p:spPr bwMode="auto">
          <a:xfrm>
            <a:off x="660400" y="304800"/>
            <a:ext cx="825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000" b="1" i="1">
                <a:solidFill>
                  <a:srgbClr val="002060"/>
                </a:solidFill>
                <a:latin typeface="Arial" charset="0"/>
              </a:rPr>
              <a:t>An attempt to map out the SUSY model space with all the ATLAS</a:t>
            </a:r>
          </a:p>
          <a:p>
            <a:r>
              <a:rPr lang="en-GB" sz="2000" b="1" i="1">
                <a:solidFill>
                  <a:srgbClr val="002060"/>
                </a:solidFill>
                <a:latin typeface="Arial" charset="0"/>
              </a:rPr>
              <a:t>analyses, giving an impression of where SUSY could still hide … </a:t>
            </a:r>
          </a:p>
        </p:txBody>
      </p:sp>
      <p:sp>
        <p:nvSpPr>
          <p:cNvPr id="8" name="幻灯片编号占位符 5"/>
          <p:cNvSpPr txBox="1">
            <a:spLocks/>
          </p:cNvSpPr>
          <p:nvPr/>
        </p:nvSpPr>
        <p:spPr>
          <a:xfrm>
            <a:off x="8100392" y="6453336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79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45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14" name="图片 13" descr="屏幕快照 2013-09-09 上午11.28.3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31231"/>
            <a:ext cx="4824536" cy="3062065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ltGray">
          <a:xfrm>
            <a:off x="179512" y="1124745"/>
            <a:ext cx="8064896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600"/>
              </a:spcAft>
              <a:buFont typeface="Wingdings" charset="2"/>
              <a:buChar char="q"/>
              <a:defRPr/>
            </a:pPr>
            <a:r>
              <a:rPr lang="en-US" altLang="zh-CN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Unification of gauge couplings</a:t>
            </a:r>
          </a:p>
          <a:p>
            <a:pPr marL="800100" lvl="1" indent="-342900" algn="just">
              <a:spcAft>
                <a:spcPts val="600"/>
              </a:spcAft>
              <a:buFont typeface="Symbol" charset="2"/>
              <a:buChar char="-"/>
              <a:defRPr/>
            </a:pPr>
            <a:r>
              <a:rPr lang="en-US" altLang="zh-CN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MS PGothic" charset="0"/>
                <a:cs typeface="Arial"/>
              </a:rPr>
              <a:t>New particle content changes running of couplings</a:t>
            </a:r>
          </a:p>
          <a:p>
            <a:pPr marL="800100" lvl="1" indent="-342900" algn="just">
              <a:spcAft>
                <a:spcPts val="600"/>
              </a:spcAft>
              <a:buFont typeface="Symbol" charset="2"/>
              <a:buChar char="-"/>
              <a:defRPr/>
            </a:pPr>
            <a:r>
              <a:rPr lang="en-US" altLang="zh-CN" sz="2400" dirty="0">
                <a:latin typeface="Arial"/>
                <a:cs typeface="Arial"/>
              </a:rPr>
              <a:t>R</a:t>
            </a:r>
            <a:r>
              <a:rPr lang="en-US" altLang="zh-CN" sz="2400" dirty="0" smtClean="0">
                <a:latin typeface="Arial"/>
                <a:cs typeface="Arial"/>
              </a:rPr>
              <a:t>equires </a:t>
            </a:r>
            <a:r>
              <a:rPr lang="en-US" altLang="zh-CN" sz="2400" dirty="0">
                <a:latin typeface="Arial"/>
                <a:cs typeface="Arial"/>
              </a:rPr>
              <a:t>SUSY masses </a:t>
            </a:r>
            <a:r>
              <a:rPr lang="en-US" altLang="zh-CN" sz="2400" dirty="0" smtClean="0">
                <a:latin typeface="Arial"/>
                <a:cs typeface="Arial"/>
              </a:rPr>
              <a:t>at </a:t>
            </a:r>
            <a:r>
              <a:rPr lang="en-US" altLang="zh-CN" sz="2400" dirty="0">
                <a:latin typeface="Arial"/>
                <a:cs typeface="Arial"/>
              </a:rPr>
              <a:t>few </a:t>
            </a:r>
            <a:r>
              <a:rPr lang="en-US" altLang="zh-CN" sz="2400" dirty="0" smtClean="0">
                <a:solidFill>
                  <a:srgbClr val="FF0066"/>
                </a:solidFill>
                <a:latin typeface="Arial"/>
                <a:cs typeface="Arial"/>
              </a:rPr>
              <a:t>TeV</a:t>
            </a:r>
            <a:endParaRPr lang="en-US" altLang="zh-CN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MS PGothic" charset="0"/>
              <a:cs typeface="Arial"/>
            </a:endParaRPr>
          </a:p>
        </p:txBody>
      </p:sp>
      <p:pic>
        <p:nvPicPr>
          <p:cNvPr id="16" name="图片 15" descr="屏幕快照 2013-09-16 上午1.31.4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956511"/>
            <a:ext cx="436116" cy="530924"/>
          </a:xfrm>
          <a:prstGeom prst="rect">
            <a:avLst/>
          </a:prstGeom>
        </p:spPr>
      </p:pic>
      <p:sp>
        <p:nvSpPr>
          <p:cNvPr id="12" name="标题 4"/>
          <p:cNvSpPr txBox="1">
            <a:spLocks/>
          </p:cNvSpPr>
          <p:nvPr/>
        </p:nvSpPr>
        <p:spPr>
          <a:xfrm>
            <a:off x="755576" y="188640"/>
            <a:ext cx="6408712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3200" b="0" dirty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SUSY </a:t>
            </a:r>
            <a:r>
              <a:rPr lang="en-US" altLang="zh-CN" sz="3200" b="0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Introduction (3)</a:t>
            </a:r>
            <a:endParaRPr kumimoji="1" lang="zh-CN" altLang="en-US" sz="2800" b="0" dirty="0">
              <a:solidFill>
                <a:srgbClr val="000000"/>
              </a:solidFill>
              <a:latin typeface="Cambria Math"/>
              <a:cs typeface="Cambria Math"/>
            </a:endParaRPr>
          </a:p>
        </p:txBody>
      </p:sp>
      <p:pic>
        <p:nvPicPr>
          <p:cNvPr id="19" name="图片 18" descr="supersym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0"/>
            <a:ext cx="1646347" cy="86080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6012160" y="4437112"/>
            <a:ext cx="504056" cy="432048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488"/>
            <a:ext cx="9144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50"/>
            <a:ext cx="90074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866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3730625"/>
            <a:ext cx="70961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5867400"/>
            <a:ext cx="4114800" cy="671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幻灯片编号占位符 5"/>
          <p:cNvSpPr txBox="1">
            <a:spLocks/>
          </p:cNvSpPr>
          <p:nvPr/>
        </p:nvSpPr>
        <p:spPr>
          <a:xfrm>
            <a:off x="8100392" y="6453336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80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641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4"/>
          <p:cNvSpPr txBox="1">
            <a:spLocks/>
          </p:cNvSpPr>
          <p:nvPr/>
        </p:nvSpPr>
        <p:spPr>
          <a:xfrm>
            <a:off x="395536" y="16815"/>
            <a:ext cx="6552728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kumimoji="1" lang="en-US" altLang="zh-CN" sz="3200" b="0" dirty="0" smtClean="0">
                <a:solidFill>
                  <a:srgbClr val="000000"/>
                </a:solidFill>
                <a:latin typeface="Arial Black"/>
                <a:cs typeface="Arial Black"/>
              </a:rPr>
              <a:t>Long term prospects</a:t>
            </a:r>
            <a:endParaRPr kumimoji="1" lang="zh-CN" altLang="en-US" sz="32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7" name="标题 15"/>
          <p:cNvSpPr txBox="1">
            <a:spLocks/>
          </p:cNvSpPr>
          <p:nvPr/>
        </p:nvSpPr>
        <p:spPr>
          <a:xfrm>
            <a:off x="539552" y="764704"/>
            <a:ext cx="8136904" cy="7200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81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372200" y="332656"/>
            <a:ext cx="2632351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Arial"/>
                <a:cs typeface="Arial"/>
              </a:rPr>
              <a:t>ATL-PHYS-PUB-2014-010</a:t>
            </a:r>
            <a:endParaRPr lang="zh-CN" alt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图片 8" descr="fig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365104"/>
            <a:ext cx="3490053" cy="2492896"/>
          </a:xfrm>
          <a:prstGeom prst="rect">
            <a:avLst/>
          </a:prstGeom>
        </p:spPr>
      </p:pic>
      <p:pic>
        <p:nvPicPr>
          <p:cNvPr id="11" name="图片 10" descr="fig_09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07203"/>
            <a:ext cx="3384376" cy="2491933"/>
          </a:xfrm>
          <a:prstGeom prst="rect">
            <a:avLst/>
          </a:prstGeom>
        </p:spPr>
      </p:pic>
      <p:pic>
        <p:nvPicPr>
          <p:cNvPr id="13" name="图片 12" descr="fig_09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67164"/>
            <a:ext cx="3240360" cy="2325933"/>
          </a:xfrm>
          <a:prstGeom prst="rect">
            <a:avLst/>
          </a:prstGeom>
        </p:spPr>
      </p:pic>
      <p:pic>
        <p:nvPicPr>
          <p:cNvPr id="14" name="图片 13" descr="fig_06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708920"/>
            <a:ext cx="1370686" cy="1094623"/>
          </a:xfrm>
          <a:prstGeom prst="rect">
            <a:avLst/>
          </a:prstGeom>
        </p:spPr>
      </p:pic>
      <p:pic>
        <p:nvPicPr>
          <p:cNvPr id="15" name="图片 14" descr="fig_06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76872"/>
            <a:ext cx="1368152" cy="108497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5496" y="908720"/>
            <a:ext cx="9000999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lIns="36000" rIns="10800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altLang="zh-CN" sz="2000" dirty="0" smtClean="0">
                <a:latin typeface="Times New Roman"/>
                <a:ea typeface="Hei"/>
                <a:cs typeface="Times New Roman"/>
              </a:rPr>
              <a:t>ATLAS studied long term prospects for the (HL-)LHC with 300, 3000 fb</a:t>
            </a:r>
            <a:r>
              <a:rPr lang="en-US" altLang="zh-CN" sz="2000" baseline="30000" dirty="0" smtClean="0">
                <a:latin typeface="Times New Roman"/>
                <a:ea typeface="Hei"/>
                <a:cs typeface="Times New Roman"/>
              </a:rPr>
              <a:t>-1</a:t>
            </a:r>
            <a:r>
              <a:rPr lang="en-US" altLang="zh-CN" sz="2000" dirty="0" smtClean="0">
                <a:latin typeface="Times New Roman"/>
                <a:ea typeface="Hei"/>
                <a:cs typeface="Times New Roman"/>
              </a:rPr>
              <a:t>@14TeV</a:t>
            </a:r>
            <a:endParaRPr lang="en-US" altLang="zh-CN" sz="2000" dirty="0">
              <a:latin typeface="Times New Roman"/>
              <a:ea typeface="Hei"/>
              <a:cs typeface="Times New Roman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altLang="zh-CN" sz="2000" dirty="0">
                <a:latin typeface="Times New Roman"/>
                <a:ea typeface="Hei"/>
                <a:cs typeface="Times New Roman"/>
              </a:rPr>
              <a:t>Discovery potential up </a:t>
            </a:r>
            <a:r>
              <a:rPr lang="en-US" altLang="zh-CN" sz="2000" b="1" dirty="0">
                <a:latin typeface="Times New Roman"/>
                <a:ea typeface="Hei"/>
                <a:cs typeface="Times New Roman"/>
              </a:rPr>
              <a:t>to 2.5 TeV </a:t>
            </a:r>
            <a:r>
              <a:rPr lang="en-US" altLang="zh-CN" sz="2000" b="1" dirty="0" err="1">
                <a:latin typeface="Times New Roman"/>
                <a:ea typeface="Hei"/>
                <a:cs typeface="Times New Roman"/>
              </a:rPr>
              <a:t>gluinos</a:t>
            </a:r>
            <a:r>
              <a:rPr lang="en-US" altLang="zh-CN" sz="2000" b="1" dirty="0">
                <a:latin typeface="Times New Roman"/>
                <a:ea typeface="Hei"/>
                <a:cs typeface="Times New Roman"/>
              </a:rPr>
              <a:t>, 1.3 TeV squarks/</a:t>
            </a:r>
            <a:r>
              <a:rPr lang="en-US" altLang="zh-CN" sz="2000" b="1" dirty="0" smtClean="0">
                <a:latin typeface="Times New Roman"/>
                <a:ea typeface="Hei"/>
                <a:cs typeface="Times New Roman"/>
              </a:rPr>
              <a:t>sbottom and </a:t>
            </a:r>
            <a:r>
              <a:rPr lang="en-US" altLang="zh-CN" sz="2000" b="1" dirty="0">
                <a:latin typeface="Times New Roman"/>
                <a:ea typeface="Hei"/>
                <a:cs typeface="Times New Roman"/>
              </a:rPr>
              <a:t>800 GeV </a:t>
            </a:r>
            <a:r>
              <a:rPr lang="en-US" altLang="zh-CN" sz="2000" b="1" dirty="0" smtClean="0">
                <a:latin typeface="Times New Roman"/>
                <a:ea typeface="Hei"/>
                <a:cs typeface="Times New Roman"/>
              </a:rPr>
              <a:t>Electroweakinos,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/>
                <a:ea typeface="Hei"/>
                <a:cs typeface="Times New Roman"/>
              </a:rPr>
              <a:t>500 GeV stau (IHEP)</a:t>
            </a:r>
            <a:endParaRPr lang="en-US" altLang="zh-CN" sz="2000" b="1" dirty="0">
              <a:solidFill>
                <a:srgbClr val="FF0000"/>
              </a:solidFill>
              <a:effectLst/>
              <a:latin typeface="Times New Roman"/>
              <a:ea typeface="Hei"/>
              <a:cs typeface="Times New Roman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36296" y="1916832"/>
            <a:ext cx="180410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Arial"/>
                <a:cs typeface="Arial"/>
              </a:rPr>
              <a:t>2023:~300   fb</a:t>
            </a:r>
            <a:r>
              <a:rPr kumimoji="1" lang="en-US" altLang="zh-CN" baseline="30000" dirty="0" smtClean="0">
                <a:solidFill>
                  <a:srgbClr val="0000FF"/>
                </a:solidFill>
                <a:latin typeface="Arial"/>
                <a:cs typeface="Arial"/>
              </a:rPr>
              <a:t>-1</a:t>
            </a:r>
          </a:p>
          <a:p>
            <a:r>
              <a:rPr kumimoji="1" lang="en-US" altLang="zh-CN" dirty="0" smtClean="0">
                <a:solidFill>
                  <a:srgbClr val="0000FF"/>
                </a:solidFill>
                <a:latin typeface="Arial"/>
                <a:cs typeface="Arial"/>
              </a:rPr>
              <a:t>2037:~3000 fb</a:t>
            </a:r>
            <a:r>
              <a:rPr kumimoji="1" lang="en-US" altLang="zh-CN" baseline="30000" dirty="0" smtClean="0">
                <a:solidFill>
                  <a:srgbClr val="0000FF"/>
                </a:solidFill>
                <a:latin typeface="Arial"/>
                <a:cs typeface="Arial"/>
              </a:rPr>
              <a:t>-1</a:t>
            </a:r>
            <a:endParaRPr kumimoji="1" lang="zh-CN" altLang="en-US" baseline="30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6" name="图片 2" descr="fig_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66342"/>
            <a:ext cx="3816424" cy="259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839" y="5229200"/>
            <a:ext cx="1456161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6372200" y="4797152"/>
            <a:ext cx="2632351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Arial"/>
                <a:cs typeface="Arial"/>
              </a:rPr>
              <a:t>ATL-PHYS-PUB-</a:t>
            </a:r>
            <a:r>
              <a:rPr lang="en-US" altLang="zh-CN" sz="1600" b="1" dirty="0" smtClean="0">
                <a:solidFill>
                  <a:srgbClr val="000000"/>
                </a:solidFill>
                <a:latin typeface="Arial"/>
                <a:cs typeface="Arial"/>
              </a:rPr>
              <a:t>2016-021</a:t>
            </a:r>
            <a:endParaRPr lang="zh-CN" alt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矩形 3"/>
          <p:cNvSpPr/>
          <p:nvPr/>
        </p:nvSpPr>
        <p:spPr>
          <a:xfrm>
            <a:off x="6660232" y="5589240"/>
            <a:ext cx="7234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/>
                <a:cs typeface="Arial"/>
              </a:rPr>
              <a:t>IHEP</a:t>
            </a:r>
            <a:endParaRPr lang="zh-CN" altLang="en-US" dirty="0"/>
          </a:p>
        </p:txBody>
      </p:sp>
      <p:pic>
        <p:nvPicPr>
          <p:cNvPr id="21" name="图片 9" descr="fig_02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769" y="5013176"/>
            <a:ext cx="1339223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5"/>
          <p:cNvSpPr txBox="1">
            <a:spLocks/>
          </p:cNvSpPr>
          <p:nvPr/>
        </p:nvSpPr>
        <p:spPr>
          <a:xfrm>
            <a:off x="539552" y="908720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260648"/>
            <a:ext cx="8316416" cy="52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C1N2 via </a:t>
            </a:r>
            <a:r>
              <a:rPr lang="en-US" sz="2800" b="1" dirty="0" err="1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slepton</a:t>
            </a:r>
            <a:r>
              <a:rPr lang="en-US" sz="2800" b="1" dirty="0" smtClean="0">
                <a:solidFill>
                  <a:srgbClr val="000000"/>
                </a:solidFill>
                <a:latin typeface="Arial Black"/>
                <a:ea typeface="华文中宋" charset="0"/>
                <a:cs typeface="Arial Black"/>
              </a:rPr>
              <a:t>: dependent with x</a:t>
            </a:r>
            <a:endParaRPr kumimoji="1" lang="zh-CN" altLang="en-US" sz="28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20" name="幻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82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103399"/>
            <a:ext cx="3684575" cy="2697829"/>
          </a:xfrm>
          <a:prstGeom prst="rect">
            <a:avLst/>
          </a:prstGeom>
        </p:spPr>
      </p:pic>
      <p:sp>
        <p:nvSpPr>
          <p:cNvPr id="24" name="Rectangle 17"/>
          <p:cNvSpPr/>
          <p:nvPr/>
        </p:nvSpPr>
        <p:spPr>
          <a:xfrm>
            <a:off x="7057181" y="2151746"/>
            <a:ext cx="1619275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is-IS" altLang="zh-CN" sz="1400" b="1" u="sng" dirty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arXiv:1709.05406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5" name="图片 24" descr="fig_01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59" y="1470230"/>
            <a:ext cx="1944216" cy="167081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0" y="3818814"/>
            <a:ext cx="3624770" cy="29341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3705862"/>
            <a:ext cx="3694530" cy="2996952"/>
          </a:xfrm>
          <a:prstGeom prst="rect">
            <a:avLst/>
          </a:prstGeom>
        </p:spPr>
      </p:pic>
      <p:sp>
        <p:nvSpPr>
          <p:cNvPr id="17" name="矩形 3"/>
          <p:cNvSpPr/>
          <p:nvPr/>
        </p:nvSpPr>
        <p:spPr>
          <a:xfrm>
            <a:off x="1619672" y="2956374"/>
            <a:ext cx="79380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x=0.5</a:t>
            </a:r>
            <a:endParaRPr lang="zh-CN" altLang="en-US" dirty="0"/>
          </a:p>
        </p:txBody>
      </p:sp>
      <p:sp>
        <p:nvSpPr>
          <p:cNvPr id="18" name="矩形 3"/>
          <p:cNvSpPr/>
          <p:nvPr/>
        </p:nvSpPr>
        <p:spPr>
          <a:xfrm>
            <a:off x="1633870" y="5799218"/>
            <a:ext cx="92204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x=0.05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514764" y="5799218"/>
            <a:ext cx="922047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x=0.95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688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8032" y="119192"/>
            <a:ext cx="8316416" cy="52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000090"/>
                </a:solidFill>
                <a:latin typeface="Arial Black"/>
                <a:ea typeface="华文中宋" charset="0"/>
                <a:cs typeface="Arial Black"/>
              </a:rPr>
              <a:t>The </a:t>
            </a:r>
            <a:r>
              <a:rPr lang="en-US" sz="2800" b="1" smtClean="0">
                <a:solidFill>
                  <a:srgbClr val="000090"/>
                </a:solidFill>
                <a:latin typeface="Arial Black"/>
                <a:ea typeface="华文中宋" charset="0"/>
                <a:cs typeface="Arial Black"/>
              </a:rPr>
              <a:t>CLs significance as </a:t>
            </a:r>
            <a:r>
              <a:rPr lang="en-US" sz="2800" b="1" dirty="0" smtClean="0">
                <a:solidFill>
                  <a:srgbClr val="000090"/>
                </a:solidFill>
                <a:latin typeface="Arial Black"/>
                <a:ea typeface="华文中宋" charset="0"/>
                <a:cs typeface="Arial Black"/>
              </a:rPr>
              <a:t>a function of x</a:t>
            </a: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83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54" y="1337209"/>
            <a:ext cx="3992043" cy="2528592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00" y="1337209"/>
            <a:ext cx="4050704" cy="2528592"/>
          </a:xfrm>
          <a:prstGeom prst="rect">
            <a:avLst/>
          </a:prstGeom>
          <a:ln w="28575">
            <a:solidFill>
              <a:srgbClr val="0432FF"/>
            </a:solidFill>
          </a:ln>
        </p:spPr>
      </p:pic>
      <p:sp>
        <p:nvSpPr>
          <p:cNvPr id="21" name="标题 15"/>
          <p:cNvSpPr txBox="1">
            <a:spLocks/>
          </p:cNvSpPr>
          <p:nvPr/>
        </p:nvSpPr>
        <p:spPr>
          <a:xfrm>
            <a:off x="539552" y="692696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15516" y="3893854"/>
            <a:ext cx="8652259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600"/>
              </a:spcAft>
              <a:buFont typeface="+mj-lt"/>
              <a:buAutoNum type="alphaLcParenR"/>
            </a:pP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When only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C1C1 production 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is considered, the benchmark scenario with </a:t>
            </a:r>
            <a:r>
              <a:rPr lang="en-US" altLang="zh-CN" sz="20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large mass-splitting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(600,0) 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can be excluded for </a:t>
            </a:r>
            <a:r>
              <a:rPr lang="en-US" altLang="zh-CN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x up to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0.75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. For 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larger values of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x, 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pT 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spectra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the tau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the chargino decay become very soft. 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lphaLcParenR"/>
            </a:pPr>
            <a:r>
              <a:rPr lang="en-US" altLang="zh-CN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altLang="zh-CN" sz="2000" b="1" u="sng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compressed benchmark scenario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(250,100) 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can only be excluded for the extreme cases with </a:t>
            </a:r>
            <a:r>
              <a:rPr lang="en-US" altLang="zh-CN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x = 0.05 or x = 0.95 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since the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mT2 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requirement is more eﬀective for models with large mass-</a:t>
            </a:r>
            <a:r>
              <a:rPr lang="en-US" altLang="zh-CN" sz="20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splittings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between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C1 or </a:t>
            </a:r>
            <a:r>
              <a:rPr lang="en-US" altLang="zh-CN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 staus and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N1.</a:t>
            </a:r>
          </a:p>
        </p:txBody>
      </p:sp>
      <p:sp>
        <p:nvSpPr>
          <p:cNvPr id="25" name="矩形 24"/>
          <p:cNvSpPr/>
          <p:nvPr/>
        </p:nvSpPr>
        <p:spPr>
          <a:xfrm>
            <a:off x="6737176" y="724054"/>
            <a:ext cx="216024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nb-NO" altLang="zh-CN" b="1" dirty="0">
                <a:latin typeface="Arial" charset="0"/>
                <a:ea typeface="Arial" charset="0"/>
                <a:cs typeface="Arial" charset="0"/>
                <a:hlinkClick r:id="rId4"/>
              </a:rPr>
              <a:t>arXiv:1708.07875</a:t>
            </a:r>
            <a:endParaRPr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26444" y="1960235"/>
            <a:ext cx="1266564" cy="25220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6287970" y="2456259"/>
            <a:ext cx="1152128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kumimoji="0" lang="en-US" altLang="zh-CN" sz="1800" dirty="0" smtClean="0">
                <a:solidFill>
                  <a:srgbClr val="000000"/>
                </a:solidFill>
                <a:latin typeface="Century Schoolbook" charset="0"/>
              </a:rPr>
              <a:t>b) C1C1</a:t>
            </a:r>
            <a:endParaRPr kumimoji="0" lang="zh-CN" altLang="en-US" sz="1800" dirty="0">
              <a:solidFill>
                <a:srgbClr val="000000"/>
              </a:solidFill>
              <a:latin typeface="Century Schoolbook" charset="0"/>
            </a:endParaRPr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1691680" y="2286776"/>
            <a:ext cx="1297122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kumimoji="0" lang="en-US" altLang="zh-CN" sz="1800" dirty="0" smtClean="0">
                <a:solidFill>
                  <a:srgbClr val="0000FF"/>
                </a:solidFill>
                <a:latin typeface="Century Schoolbook" charset="0"/>
              </a:rPr>
              <a:t>a) C1C1</a:t>
            </a:r>
            <a:endParaRPr kumimoji="0" lang="zh-CN" altLang="en-US" sz="1800" dirty="0">
              <a:solidFill>
                <a:srgbClr val="0000FF"/>
              </a:solidFill>
              <a:latin typeface="Century Schoolbook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699792" y="1890922"/>
            <a:ext cx="1266564" cy="25220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58" y="891971"/>
            <a:ext cx="3708400" cy="3556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8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8032" y="119192"/>
            <a:ext cx="8316416" cy="525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800" b="1" dirty="0" smtClean="0">
                <a:solidFill>
                  <a:srgbClr val="000090"/>
                </a:solidFill>
                <a:latin typeface="Arial Black"/>
                <a:ea typeface="华文中宋" charset="0"/>
                <a:cs typeface="Arial Black"/>
              </a:rPr>
              <a:t>The </a:t>
            </a:r>
            <a:r>
              <a:rPr lang="en-US" sz="2800" b="1" smtClean="0">
                <a:solidFill>
                  <a:srgbClr val="000090"/>
                </a:solidFill>
                <a:latin typeface="Arial Black"/>
                <a:ea typeface="华文中宋" charset="0"/>
                <a:cs typeface="Arial Black"/>
              </a:rPr>
              <a:t>CLs significance as </a:t>
            </a:r>
            <a:r>
              <a:rPr lang="en-US" sz="2800" b="1" dirty="0" smtClean="0">
                <a:solidFill>
                  <a:srgbClr val="000090"/>
                </a:solidFill>
                <a:latin typeface="Arial Black"/>
                <a:ea typeface="华文中宋" charset="0"/>
                <a:cs typeface="Arial Black"/>
              </a:rPr>
              <a:t>a function of x</a:t>
            </a: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84</a:t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02" y="1549142"/>
            <a:ext cx="4103262" cy="2707998"/>
          </a:xfrm>
          <a:prstGeom prst="rect">
            <a:avLst/>
          </a:prstGeom>
        </p:spPr>
      </p:pic>
      <p:sp>
        <p:nvSpPr>
          <p:cNvPr id="21" name="标题 15"/>
          <p:cNvSpPr txBox="1">
            <a:spLocks/>
          </p:cNvSpPr>
          <p:nvPr/>
        </p:nvSpPr>
        <p:spPr>
          <a:xfrm>
            <a:off x="539552" y="692696"/>
            <a:ext cx="8136904" cy="72008"/>
          </a:xfrm>
          <a:prstGeom prst="rect">
            <a:avLst/>
          </a:prstGeom>
          <a:solidFill>
            <a:srgbClr val="800000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93742"/>
            <a:ext cx="4169000" cy="266339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59928" y="4681538"/>
            <a:ext cx="846094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charset="2"/>
              <a:buChar char="n"/>
            </a:pP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altLang="zh-CN" sz="2000" b="1" u="sng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combined production of </a:t>
            </a:r>
            <a:r>
              <a:rPr lang="en-US" altLang="zh-CN" sz="2000" b="1" u="sng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C1C1 and C1N2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, the 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same general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features are observed, but due to the higher signal yields with respect to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C1C1 production </a:t>
            </a:r>
            <a:r>
              <a:rPr lang="en-US" altLang="zh-CN" sz="20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alone, both benchmark scenarios can be excluded for all considered values of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x.</a:t>
            </a:r>
          </a:p>
        </p:txBody>
      </p:sp>
      <p:sp>
        <p:nvSpPr>
          <p:cNvPr id="25" name="矩形 24"/>
          <p:cNvSpPr/>
          <p:nvPr/>
        </p:nvSpPr>
        <p:spPr>
          <a:xfrm>
            <a:off x="6782099" y="755412"/>
            <a:ext cx="216024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nb-NO" altLang="zh-CN" b="1" dirty="0">
                <a:latin typeface="Arial" charset="0"/>
                <a:ea typeface="Arial" charset="0"/>
                <a:cs typeface="Arial" charset="0"/>
                <a:hlinkClick r:id="rId4"/>
              </a:rPr>
              <a:t>arXiv:1708.07875</a:t>
            </a:r>
            <a:endParaRPr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18"/>
          <p:cNvSpPr txBox="1">
            <a:spLocks noChangeArrowheads="1"/>
          </p:cNvSpPr>
          <p:nvPr/>
        </p:nvSpPr>
        <p:spPr bwMode="auto">
          <a:xfrm>
            <a:off x="5563764" y="3291910"/>
            <a:ext cx="1527175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kumimoji="0" lang="en-US" altLang="zh-CN" sz="1800" dirty="0">
                <a:solidFill>
                  <a:srgbClr val="0000FF"/>
                </a:solidFill>
                <a:latin typeface="Century Schoolbook" charset="0"/>
              </a:rPr>
              <a:t>C1N2+C1C1</a:t>
            </a:r>
            <a:endParaRPr kumimoji="0" lang="zh-CN" altLang="en-US" sz="1800" dirty="0">
              <a:solidFill>
                <a:srgbClr val="0000FF"/>
              </a:solidFill>
              <a:latin typeface="Century Schoolbook" charset="0"/>
            </a:endParaRP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1205448" y="3220730"/>
            <a:ext cx="1527175" cy="369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r>
              <a:rPr kumimoji="0" lang="en-US" altLang="zh-CN" sz="1800" dirty="0">
                <a:solidFill>
                  <a:srgbClr val="0000FF"/>
                </a:solidFill>
                <a:latin typeface="Century Schoolbook" charset="0"/>
              </a:rPr>
              <a:t>C1N2+C1C1</a:t>
            </a:r>
            <a:endParaRPr kumimoji="0" lang="zh-CN" altLang="en-US" sz="1800" dirty="0">
              <a:solidFill>
                <a:srgbClr val="0000FF"/>
              </a:solidFill>
              <a:latin typeface="Century Schoolbook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087332" y="2197900"/>
            <a:ext cx="1389028" cy="287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833906" y="2171963"/>
            <a:ext cx="1389028" cy="287465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07" y="984364"/>
            <a:ext cx="3708400" cy="355600"/>
          </a:xfrm>
          <a:prstGeom prst="rect">
            <a:avLst/>
          </a:prstGeom>
          <a:ln>
            <a:solidFill>
              <a:srgbClr val="0432FF"/>
            </a:solidFill>
          </a:ln>
        </p:spPr>
      </p:pic>
    </p:spTree>
    <p:extLst>
      <p:ext uri="{BB962C8B-B14F-4D97-AF65-F5344CB8AC3E}">
        <p14:creationId xmlns:p14="http://schemas.microsoft.com/office/powerpoint/2010/main" val="9590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85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648693" cy="40050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04" y="823020"/>
            <a:ext cx="451769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936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86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76224" y="228601"/>
            <a:ext cx="8616255" cy="60811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RJigsaw</a:t>
            </a:r>
            <a:endParaRPr kumimoji="1" lang="zh-CN" altLang="en-US" dirty="0"/>
          </a:p>
        </p:txBody>
      </p:sp>
      <p:pic>
        <p:nvPicPr>
          <p:cNvPr id="5" name="图片 4" descr="fig_02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2546049" cy="2448272"/>
          </a:xfrm>
          <a:prstGeom prst="rect">
            <a:avLst/>
          </a:prstGeom>
        </p:spPr>
      </p:pic>
      <p:pic>
        <p:nvPicPr>
          <p:cNvPr id="9" name="图片 8" descr="屏幕快照 2016-08-10 下午2.13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1" y="5085184"/>
            <a:ext cx="8087895" cy="1699230"/>
          </a:xfrm>
          <a:prstGeom prst="rect">
            <a:avLst/>
          </a:prstGeom>
          <a:ln>
            <a:solidFill>
              <a:srgbClr val="FD6108"/>
            </a:solidFill>
          </a:ln>
        </p:spPr>
      </p:pic>
      <p:pic>
        <p:nvPicPr>
          <p:cNvPr id="10" name="图片 9" descr="屏幕快照 2016-08-10 下午2.14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940"/>
            <a:ext cx="3907752" cy="366420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3528" y="3573016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New Roman"/>
                <a:cs typeface="Times New Roman"/>
              </a:rPr>
              <a:t>the </a:t>
            </a:r>
            <a:r>
              <a:rPr lang="en-US" altLang="zh-CN" dirty="0" smtClean="0">
                <a:latin typeface="Times New Roman"/>
                <a:cs typeface="Times New Roman"/>
              </a:rPr>
              <a:t>complementary search </a:t>
            </a:r>
            <a:r>
              <a:rPr lang="en-US" altLang="zh-CN" dirty="0">
                <a:latin typeface="Times New Roman"/>
                <a:cs typeface="Times New Roman"/>
              </a:rPr>
              <a:t>using the </a:t>
            </a:r>
            <a:r>
              <a:rPr lang="en-US" altLang="zh-CN" b="1" dirty="0">
                <a:latin typeface="Times New Roman"/>
                <a:cs typeface="Times New Roman"/>
              </a:rPr>
              <a:t>Recursive Jigsaw Reconstruction (RJR) techniques </a:t>
            </a:r>
            <a:r>
              <a:rPr lang="en-US" altLang="zh-CN" dirty="0">
                <a:latin typeface="Times New Roman"/>
                <a:cs typeface="Times New Roman"/>
              </a:rPr>
              <a:t>in the construction of a </a:t>
            </a:r>
            <a:r>
              <a:rPr lang="en-US" altLang="zh-CN" dirty="0" smtClean="0">
                <a:latin typeface="Times New Roman"/>
                <a:cs typeface="Times New Roman"/>
              </a:rPr>
              <a:t>discriminating variable </a:t>
            </a:r>
            <a:r>
              <a:rPr lang="en-US" altLang="zh-CN" dirty="0">
                <a:latin typeface="Times New Roman"/>
                <a:cs typeface="Times New Roman"/>
              </a:rPr>
              <a:t>set (‘RJR-based search’). By using a dedicated set of selection criteria, the RJR-search </a:t>
            </a:r>
            <a:r>
              <a:rPr lang="en-US" altLang="zh-CN" dirty="0" smtClean="0">
                <a:latin typeface="Times New Roman"/>
                <a:cs typeface="Times New Roman"/>
              </a:rPr>
              <a:t>improve the </a:t>
            </a:r>
            <a:r>
              <a:rPr lang="en-US" altLang="zh-CN" dirty="0">
                <a:latin typeface="Times New Roman"/>
                <a:cs typeface="Times New Roman"/>
              </a:rPr>
              <a:t>sensitivity to </a:t>
            </a:r>
            <a:r>
              <a:rPr lang="en-US" altLang="zh-CN" dirty="0" err="1">
                <a:latin typeface="Times New Roman"/>
                <a:cs typeface="Times New Roman"/>
              </a:rPr>
              <a:t>supersymmetric</a:t>
            </a:r>
            <a:r>
              <a:rPr lang="en-US" altLang="zh-CN" dirty="0">
                <a:latin typeface="Times New Roman"/>
                <a:cs typeface="Times New Roman"/>
              </a:rPr>
              <a:t> models with small mass splittings between the sparticles (models </a:t>
            </a:r>
            <a:r>
              <a:rPr lang="en-US" altLang="zh-CN" dirty="0" smtClean="0">
                <a:latin typeface="Times New Roman"/>
                <a:cs typeface="Times New Roman"/>
              </a:rPr>
              <a:t>with compressed </a:t>
            </a:r>
            <a:r>
              <a:rPr lang="en-US" altLang="zh-CN" dirty="0">
                <a:latin typeface="Times New Roman"/>
                <a:cs typeface="Times New Roman"/>
              </a:rPr>
              <a:t>spectra). </a:t>
            </a:r>
            <a:endParaRPr lang="zh-CN" alt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23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F6C2C634-287A-4A18-97D8-4716869DD48C}" type="slidenum">
              <a:rPr lang="zh-CN" altLang="en-US" smtClean="0"/>
              <a:pPr>
                <a:defRPr/>
              </a:pPr>
              <a:t>87</a:t>
            </a:fld>
            <a:endParaRPr lang="zh-CN" altLang="en-US"/>
          </a:p>
        </p:txBody>
      </p:sp>
      <p:sp>
        <p:nvSpPr>
          <p:cNvPr id="1730562" name="Rectangle 2"/>
          <p:cNvSpPr>
            <a:spLocks noGrp="1" noChangeArrowheads="1"/>
          </p:cNvSpPr>
          <p:nvPr>
            <p:ph sz="quarter" idx="13"/>
          </p:nvPr>
        </p:nvSpPr>
        <p:spPr>
          <a:xfrm>
            <a:off x="4572000" y="4419600"/>
            <a:ext cx="4572000" cy="2249760"/>
          </a:xfrm>
          <a:prstGeom prst="rect">
            <a:avLst/>
          </a:prstGeom>
        </p:spPr>
        <p:txBody>
          <a:bodyPr/>
          <a:lstStyle/>
          <a:p>
            <a:pPr marL="447675" indent="-447675">
              <a:lnSpc>
                <a:spcPct val="90000"/>
              </a:lnSpc>
              <a:buClr>
                <a:schemeClr val="accent1"/>
              </a:buClr>
              <a:buSzTx/>
              <a:buFont typeface="Wingdings" charset="0"/>
              <a:buChar char="Ø"/>
            </a:pPr>
            <a:r>
              <a:rPr lang="en-US" altLang="zh-CN" sz="1800" b="1" u="sng" dirty="0">
                <a:solidFill>
                  <a:srgbClr val="009900"/>
                </a:solidFill>
                <a:latin typeface="Comic Sans MS" charset="0"/>
              </a:rPr>
              <a:t>Hadronic Calorimeter:</a:t>
            </a:r>
            <a:r>
              <a:rPr lang="en-US" altLang="zh-CN" sz="1400" b="1" dirty="0">
                <a:latin typeface="Comic Sans MS" charset="0"/>
              </a:rPr>
              <a:t> Hadrons interact with dense material and produce a shower of charged particles</a:t>
            </a:r>
          </a:p>
          <a:p>
            <a:pPr marL="447675" indent="-447675">
              <a:lnSpc>
                <a:spcPct val="90000"/>
              </a:lnSpc>
              <a:buClr>
                <a:schemeClr val="accent1"/>
              </a:buClr>
              <a:buSzTx/>
              <a:buFont typeface="Wingdings" charset="0"/>
              <a:buChar char="Ø"/>
            </a:pPr>
            <a:r>
              <a:rPr lang="en-US" altLang="zh-CN" sz="1800" b="1" u="sng" dirty="0">
                <a:solidFill>
                  <a:srgbClr val="009900"/>
                </a:solidFill>
                <a:latin typeface="Comic Sans MS" charset="0"/>
              </a:rPr>
              <a:t>Toroid Magnets:</a:t>
            </a:r>
            <a:r>
              <a:rPr lang="en-US" altLang="zh-CN" sz="1400" b="1" dirty="0">
                <a:latin typeface="Comic Sans MS" charset="0"/>
              </a:rPr>
              <a:t> 8 </a:t>
            </a:r>
            <a:r>
              <a:rPr lang="en-US" altLang="zh-CN" sz="1400" b="1" dirty="0" err="1">
                <a:latin typeface="Comic Sans MS" charset="0"/>
              </a:rPr>
              <a:t>toroidal</a:t>
            </a:r>
            <a:r>
              <a:rPr lang="en-US" altLang="zh-CN" sz="1400" b="1" dirty="0">
                <a:latin typeface="Comic Sans MS" charset="0"/>
              </a:rPr>
              <a:t> coils that create a 0,4T magnetic field in the area of the Muon Spectrometer</a:t>
            </a:r>
          </a:p>
          <a:p>
            <a:pPr marL="447675" indent="-447675">
              <a:lnSpc>
                <a:spcPct val="90000"/>
              </a:lnSpc>
              <a:buClr>
                <a:schemeClr val="accent1"/>
              </a:buClr>
              <a:buSzTx/>
              <a:buFont typeface="Wingdings" charset="0"/>
              <a:buChar char="Ø"/>
            </a:pPr>
            <a:r>
              <a:rPr lang="en-US" altLang="zh-CN" sz="1800" b="1" u="sng" dirty="0">
                <a:solidFill>
                  <a:srgbClr val="009900"/>
                </a:solidFill>
                <a:latin typeface="Comic Sans MS" charset="0"/>
              </a:rPr>
              <a:t>Muon Spectrometer:</a:t>
            </a:r>
            <a:r>
              <a:rPr lang="en-US" altLang="zh-CN" sz="1400" b="1" dirty="0">
                <a:latin typeface="Comic Sans MS" charset="0"/>
              </a:rPr>
              <a:t> Muons traverse the rest of the detector and are measured in its outer layers</a:t>
            </a:r>
            <a:endParaRPr lang="de-DE" altLang="zh-CN" sz="1400" b="1" u="sng" dirty="0">
              <a:solidFill>
                <a:srgbClr val="009900"/>
              </a:solidFill>
              <a:latin typeface="Comic Sans MS" charset="0"/>
            </a:endParaRPr>
          </a:p>
        </p:txBody>
      </p:sp>
      <p:pic>
        <p:nvPicPr>
          <p:cNvPr id="1730563" name="Picture 3" descr="atlas-model-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46" y="0"/>
            <a:ext cx="5639754" cy="4221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67" name="Rectangle 7"/>
          <p:cNvSpPr>
            <a:spLocks noChangeArrowheads="1"/>
          </p:cNvSpPr>
          <p:nvPr/>
        </p:nvSpPr>
        <p:spPr bwMode="ltGray">
          <a:xfrm>
            <a:off x="3218" y="4280663"/>
            <a:ext cx="4568782" cy="256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Wingdings" charset="0"/>
              <a:buChar char="Ø"/>
            </a:pPr>
            <a:r>
              <a:rPr kumimoji="1" lang="en-US" altLang="zh-CN" sz="2000" b="1" u="sng" dirty="0">
                <a:solidFill>
                  <a:srgbClr val="009900"/>
                </a:solidFill>
              </a:rPr>
              <a:t>Inner Detector: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 </a:t>
            </a:r>
            <a:r>
              <a:rPr kumimoji="1" lang="en-US" altLang="zh-CN" sz="1600" b="1" dirty="0">
                <a:solidFill>
                  <a:schemeClr val="tx1"/>
                </a:solidFill>
              </a:rPr>
              <a:t>Highly segmented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 </a:t>
            </a:r>
            <a:r>
              <a:rPr kumimoji="1" lang="en-US" altLang="zh-CN" sz="1600" b="1" dirty="0">
                <a:solidFill>
                  <a:schemeClr val="tx1"/>
                </a:solidFill>
              </a:rPr>
              <a:t>silicon strips, determine very accurately charged particles trajectories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Wingdings" charset="0"/>
              <a:buChar char="Ø"/>
            </a:pPr>
            <a:r>
              <a:rPr kumimoji="1" lang="en-US" altLang="zh-CN" sz="2000" b="1" u="sng" dirty="0">
                <a:solidFill>
                  <a:srgbClr val="009900"/>
                </a:solidFill>
              </a:rPr>
              <a:t>Solenoid Magnet:</a:t>
            </a:r>
            <a:r>
              <a:rPr kumimoji="1" lang="en-US" altLang="zh-CN" sz="1600" b="1" dirty="0">
                <a:solidFill>
                  <a:schemeClr val="tx1"/>
                </a:solidFill>
              </a:rPr>
              <a:t> Solenoid coil that generates a 2T magnetic field in the region of the Inner Detector</a:t>
            </a:r>
            <a:endParaRPr kumimoji="1" lang="en-US" altLang="zh-CN" sz="2000" b="1" u="sng" dirty="0">
              <a:solidFill>
                <a:srgbClr val="009900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Wingdings" charset="0"/>
              <a:buChar char="Ø"/>
            </a:pPr>
            <a:r>
              <a:rPr kumimoji="1" lang="en-US" altLang="zh-CN" sz="2000" b="1" u="sng" dirty="0">
                <a:solidFill>
                  <a:srgbClr val="009900"/>
                </a:solidFill>
              </a:rPr>
              <a:t>Electromagnetic Calorimeter:</a:t>
            </a:r>
            <a:r>
              <a:rPr kumimoji="1" lang="en-US" altLang="zh-CN" sz="1600" b="1" dirty="0">
                <a:solidFill>
                  <a:schemeClr val="tx1"/>
                </a:solidFill>
              </a:rPr>
              <a:t> Electron and photon energies are measured through electromagnetic showers </a:t>
            </a:r>
          </a:p>
        </p:txBody>
      </p:sp>
      <p:sp>
        <p:nvSpPr>
          <p:cNvPr id="1730568" name="Text Box 8"/>
          <p:cNvSpPr txBox="1">
            <a:spLocks noChangeArrowheads="1"/>
          </p:cNvSpPr>
          <p:nvPr/>
        </p:nvSpPr>
        <p:spPr bwMode="auto">
          <a:xfrm>
            <a:off x="0" y="0"/>
            <a:ext cx="4020452" cy="892552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24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kumimoji="1" lang="en-US" altLang="zh-CN" sz="2400" b="1" dirty="0" err="1">
                <a:latin typeface="Arial"/>
                <a:cs typeface="Arial"/>
              </a:rPr>
              <a:t>oroidal</a:t>
            </a:r>
            <a:r>
              <a:rPr kumimoji="1" lang="en-US" altLang="zh-CN" sz="2400" b="1" dirty="0">
                <a:latin typeface="Arial"/>
                <a:cs typeface="Arial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kumimoji="1" lang="en-US" altLang="zh-CN" sz="2400" b="1" dirty="0">
                <a:latin typeface="Arial"/>
                <a:cs typeface="Arial"/>
              </a:rPr>
              <a:t>HC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kumimoji="1" lang="en-US" altLang="zh-CN" sz="2400" b="1" dirty="0" err="1">
                <a:latin typeface="Arial"/>
                <a:cs typeface="Arial"/>
              </a:rPr>
              <a:t>pparatu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kumimoji="1" lang="en-US" altLang="zh-CN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defRPr/>
            </a:pPr>
            <a:endParaRPr kumimoji="1" lang="en-US" altLang="zh-CN" sz="800" b="1" dirty="0">
              <a:latin typeface="Arial"/>
              <a:cs typeface="Arial"/>
            </a:endParaRPr>
          </a:p>
          <a:p>
            <a:pPr>
              <a:defRPr/>
            </a:pPr>
            <a:r>
              <a:rPr kumimoji="1" lang="en-US" altLang="zh-CN" sz="2000" dirty="0">
                <a:latin typeface="Arial"/>
                <a:cs typeface="Arial"/>
              </a:rPr>
              <a:t>- 42m×22m, 7000 ton</a:t>
            </a:r>
          </a:p>
        </p:txBody>
      </p:sp>
      <p:pic>
        <p:nvPicPr>
          <p:cNvPr id="3" name="图片 2" descr="屏幕快照 2014-02-10 下午5.08.5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342900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602" name="Rectangle 2"/>
          <p:cNvSpPr>
            <a:spLocks noChangeArrowheads="1"/>
          </p:cNvSpPr>
          <p:nvPr/>
        </p:nvSpPr>
        <p:spPr bwMode="ltGray">
          <a:xfrm>
            <a:off x="685800" y="152400"/>
            <a:ext cx="6831013" cy="5794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1" lang="en-GB" sz="3200" dirty="0">
                <a:solidFill>
                  <a:schemeClr val="bg1"/>
                </a:solidFill>
              </a:rPr>
              <a:t>Data-driven background estimation</a:t>
            </a:r>
            <a:endParaRPr kumimoji="1"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561603" name="Rectangle 3"/>
          <p:cNvSpPr>
            <a:spLocks noChangeArrowheads="1"/>
          </p:cNvSpPr>
          <p:nvPr/>
        </p:nvSpPr>
        <p:spPr bwMode="ltGray">
          <a:xfrm>
            <a:off x="304800" y="1060450"/>
            <a:ext cx="8610600" cy="1028700"/>
          </a:xfrm>
          <a:prstGeom prst="rect">
            <a:avLst/>
          </a:prstGeom>
          <a:noFill/>
          <a:ln w="22225">
            <a:solidFill>
              <a:srgbClr val="CC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Tx/>
              <a:buNone/>
            </a:pPr>
            <a:r>
              <a:rPr kumimoji="1" lang="en-US" altLang="zh-CN" sz="2000" b="1" i="1">
                <a:solidFill>
                  <a:srgbClr val="CC00CC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One approach</a:t>
            </a:r>
            <a:r>
              <a:rPr kumimoji="1" lang="en-US" altLang="zh-CN" sz="2000">
                <a:solidFill>
                  <a:schemeClr val="tx1"/>
                </a:solidFill>
              </a:rPr>
              <a:t> to data-driven bg </a:t>
            </a:r>
            <a:r>
              <a:rPr kumimoji="1" lang="en-US" altLang="zh-CN" sz="2000" b="1" i="1">
                <a:solidFill>
                  <a:schemeClr val="tx1"/>
                </a:solidFill>
              </a:rPr>
              <a:t>estimation</a:t>
            </a:r>
            <a:r>
              <a:rPr kumimoji="1" lang="en-US" altLang="zh-CN" sz="2000">
                <a:solidFill>
                  <a:schemeClr val="tx1"/>
                </a:solidFill>
              </a:rPr>
              <a:t> is to use uncorrelated </a:t>
            </a:r>
          </a:p>
          <a:p>
            <a:pPr>
              <a:buFontTx/>
              <a:buNone/>
            </a:pPr>
            <a:r>
              <a:rPr kumimoji="1" lang="en-US" altLang="zh-CN" sz="2000">
                <a:solidFill>
                  <a:schemeClr val="tx1"/>
                </a:solidFill>
              </a:rPr>
              <a:t>model-independent variables to </a:t>
            </a:r>
            <a:r>
              <a:rPr kumimoji="1" lang="en-US" altLang="zh-CN" sz="2000" i="1">
                <a:solidFill>
                  <a:schemeClr val="tx1"/>
                </a:solidFill>
              </a:rPr>
              <a:t>extrapolate</a:t>
            </a:r>
            <a:r>
              <a:rPr kumimoji="1" lang="en-US" altLang="zh-CN" sz="2000">
                <a:solidFill>
                  <a:schemeClr val="tx1"/>
                </a:solidFill>
              </a:rPr>
              <a:t> the  background from a background-dominated control region to the signal region. </a:t>
            </a:r>
            <a:endParaRPr kumimoji="1" lang="en-US" altLang="zh-CN" sz="28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61604" name="Rectangle 4"/>
          <p:cNvSpPr>
            <a:spLocks noChangeArrowheads="1"/>
          </p:cNvSpPr>
          <p:nvPr/>
        </p:nvSpPr>
        <p:spPr bwMode="ltGray">
          <a:xfrm>
            <a:off x="3276600" y="3429000"/>
            <a:ext cx="5715000" cy="3149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buFontTx/>
              <a:buNone/>
            </a:pPr>
            <a:r>
              <a:rPr kumimoji="1" lang="en-US" altLang="zh-CN" sz="2000" b="1"/>
              <a:t>Key points: </a:t>
            </a:r>
            <a:br>
              <a:rPr kumimoji="1" lang="en-US" altLang="zh-CN" sz="2000" b="1"/>
            </a:br>
            <a:endParaRPr kumimoji="1" lang="en-US" altLang="zh-CN" sz="2000"/>
          </a:p>
          <a:p>
            <a:pPr marL="457200" indent="-457200">
              <a:buFontTx/>
              <a:buNone/>
            </a:pPr>
            <a:r>
              <a:rPr kumimoji="1" lang="en-US" altLang="zh-CN" sz="2000">
                <a:solidFill>
                  <a:schemeClr val="tx1"/>
                </a:solidFill>
              </a:rPr>
              <a:t>  </a:t>
            </a:r>
            <a:r>
              <a:rPr kumimoji="1" lang="en-US" altLang="zh-CN" sz="2000">
                <a:sym typeface="Symbol" charset="0"/>
              </a:rPr>
              <a:t> </a:t>
            </a:r>
            <a:r>
              <a:rPr kumimoji="1" lang="en-US" altLang="zh-CN" sz="2000" u="sng"/>
              <a:t>The two variables</a:t>
            </a:r>
            <a:r>
              <a:rPr kumimoji="1" lang="en-US" altLang="zh-CN" sz="2000"/>
              <a:t> should have good discrepancy and uncorrelated </a:t>
            </a:r>
          </a:p>
          <a:p>
            <a:pPr marL="457200" indent="-457200">
              <a:buFontTx/>
              <a:buNone/>
            </a:pPr>
            <a:r>
              <a:rPr kumimoji="1" lang="en-US" altLang="zh-CN" sz="2000">
                <a:sym typeface="Symbol" charset="0"/>
              </a:rPr>
              <a:t>  </a:t>
            </a:r>
            <a:r>
              <a:rPr kumimoji="1" lang="en-US" altLang="zh-CN" sz="2000">
                <a:solidFill>
                  <a:schemeClr val="accent2"/>
                </a:solidFill>
                <a:sym typeface="Symbol" charset="0"/>
              </a:rPr>
              <a:t></a:t>
            </a:r>
            <a:r>
              <a:rPr kumimoji="1" lang="en-US" altLang="zh-CN" sz="2000">
                <a:solidFill>
                  <a:schemeClr val="accent2"/>
                </a:solidFill>
              </a:rPr>
              <a:t> </a:t>
            </a:r>
            <a:r>
              <a:rPr kumimoji="1" lang="en-US" altLang="zh-CN" sz="2000" u="sng">
                <a:solidFill>
                  <a:schemeClr val="accent2"/>
                </a:solidFill>
              </a:rPr>
              <a:t>Control Sample selection:</a:t>
            </a:r>
            <a:r>
              <a:rPr kumimoji="1" lang="en-US" altLang="zh-CN" sz="2000">
                <a:solidFill>
                  <a:schemeClr val="accent2"/>
                </a:solidFill>
              </a:rPr>
              <a:t>                   enough statistics;lower susy contamination; unbiased estimation of SM background</a:t>
            </a:r>
          </a:p>
          <a:p>
            <a:pPr marL="457200" indent="-457200">
              <a:buFontTx/>
              <a:buNone/>
            </a:pPr>
            <a:r>
              <a:rPr kumimoji="1" lang="en-US" altLang="zh-CN" sz="2000">
                <a:solidFill>
                  <a:schemeClr val="accent1"/>
                </a:solidFill>
                <a:sym typeface="Symbol" charset="0"/>
              </a:rPr>
              <a:t>  </a:t>
            </a:r>
            <a:r>
              <a:rPr kumimoji="1" lang="en-US" altLang="zh-CN" sz="2000">
                <a:solidFill>
                  <a:schemeClr val="accent1"/>
                </a:solidFill>
              </a:rPr>
              <a:t> </a:t>
            </a:r>
            <a:r>
              <a:rPr kumimoji="1" lang="en-US" altLang="zh-CN" sz="2000" u="sng">
                <a:solidFill>
                  <a:schemeClr val="accent1"/>
                </a:solidFill>
              </a:rPr>
              <a:t>Normalization region selection:</a:t>
            </a:r>
            <a:r>
              <a:rPr kumimoji="1" lang="en-US" altLang="zh-CN" sz="2000">
                <a:solidFill>
                  <a:schemeClr val="accent1"/>
                </a:solidFill>
              </a:rPr>
              <a:t>                        enough statistics;lower susy contamination; flat ratio(A/B) distribution with ETmiss</a:t>
            </a:r>
          </a:p>
        </p:txBody>
      </p:sp>
      <p:sp>
        <p:nvSpPr>
          <p:cNvPr id="1561605" name="Rectangle 5"/>
          <p:cNvSpPr>
            <a:spLocks noChangeArrowheads="1"/>
          </p:cNvSpPr>
          <p:nvPr/>
        </p:nvSpPr>
        <p:spPr bwMode="ltGray">
          <a:xfrm>
            <a:off x="755650" y="3716338"/>
            <a:ext cx="2376488" cy="2376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</a:pPr>
            <a:endParaRPr kumimoji="1" lang="zh-CN" altLang="en-US" sz="28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61606" name="Line 6"/>
          <p:cNvSpPr>
            <a:spLocks noChangeShapeType="1"/>
          </p:cNvSpPr>
          <p:nvPr/>
        </p:nvSpPr>
        <p:spPr bwMode="ltGray">
          <a:xfrm>
            <a:off x="1619250" y="3716338"/>
            <a:ext cx="0" cy="23764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561607" name="Text Box 7"/>
          <p:cNvSpPr txBox="1">
            <a:spLocks noChangeArrowheads="1"/>
          </p:cNvSpPr>
          <p:nvPr/>
        </p:nvSpPr>
        <p:spPr bwMode="auto">
          <a:xfrm>
            <a:off x="179388" y="3224213"/>
            <a:ext cx="1928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000"/>
              <a:t>Other variable</a:t>
            </a:r>
          </a:p>
        </p:txBody>
      </p:sp>
      <p:sp>
        <p:nvSpPr>
          <p:cNvPr id="1561608" name="Text Box 8"/>
          <p:cNvSpPr txBox="1">
            <a:spLocks noChangeArrowheads="1"/>
          </p:cNvSpPr>
          <p:nvPr/>
        </p:nvSpPr>
        <p:spPr bwMode="auto">
          <a:xfrm>
            <a:off x="2286000" y="6096000"/>
            <a:ext cx="1031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000"/>
              <a:t>ETmiss</a:t>
            </a:r>
          </a:p>
        </p:txBody>
      </p:sp>
      <p:sp>
        <p:nvSpPr>
          <p:cNvPr id="1561609" name="Text Box 9"/>
          <p:cNvSpPr txBox="1">
            <a:spLocks noChangeArrowheads="1"/>
          </p:cNvSpPr>
          <p:nvPr/>
        </p:nvSpPr>
        <p:spPr bwMode="ltGray">
          <a:xfrm>
            <a:off x="1676400" y="3810000"/>
            <a:ext cx="1355725" cy="1625600"/>
          </a:xfrm>
          <a:prstGeom prst="rect">
            <a:avLst/>
          </a:prstGeom>
          <a:gradFill rotWithShape="0">
            <a:gsLst>
              <a:gs pos="0">
                <a:srgbClr val="FF99FF">
                  <a:gamma/>
                  <a:shade val="46275"/>
                  <a:invGamma/>
                </a:srgbClr>
              </a:gs>
              <a:gs pos="100000">
                <a:srgbClr val="FF99FF"/>
              </a:gs>
            </a:gsLst>
            <a:lin ang="189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kumimoji="1" lang="en-US" altLang="zh-CN" sz="2000" b="1">
                <a:solidFill>
                  <a:srgbClr val="990000"/>
                </a:solidFill>
              </a:rPr>
              <a:t>Signal </a:t>
            </a:r>
          </a:p>
          <a:p>
            <a:pPr>
              <a:buFontTx/>
              <a:buNone/>
            </a:pPr>
            <a:r>
              <a:rPr kumimoji="1" lang="en-US" altLang="zh-CN" sz="2000" b="1">
                <a:solidFill>
                  <a:srgbClr val="990000"/>
                </a:solidFill>
              </a:rPr>
              <a:t>Region</a:t>
            </a:r>
          </a:p>
          <a:p>
            <a:pPr>
              <a:buFontTx/>
              <a:buNone/>
            </a:pPr>
            <a:r>
              <a:rPr kumimoji="1" lang="en-US" altLang="zh-CN" sz="2000">
                <a:solidFill>
                  <a:schemeClr val="tx2"/>
                </a:solidFill>
              </a:rPr>
              <a:t>(blinded)</a:t>
            </a:r>
          </a:p>
          <a:p>
            <a:pPr>
              <a:buFontTx/>
              <a:buNone/>
            </a:pPr>
            <a:endParaRPr kumimoji="1" lang="en-US" altLang="zh-CN" sz="200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kumimoji="1" lang="en-US" altLang="zh-CN" sz="2000">
              <a:solidFill>
                <a:schemeClr val="tx2"/>
              </a:solidFill>
            </a:endParaRPr>
          </a:p>
        </p:txBody>
      </p:sp>
      <p:sp>
        <p:nvSpPr>
          <p:cNvPr id="1561610" name="Text Box 10"/>
          <p:cNvSpPr txBox="1">
            <a:spLocks noChangeArrowheads="1"/>
          </p:cNvSpPr>
          <p:nvPr/>
        </p:nvSpPr>
        <p:spPr bwMode="auto">
          <a:xfrm>
            <a:off x="3657600" y="2133600"/>
            <a:ext cx="5083175" cy="485775"/>
          </a:xfrm>
          <a:prstGeom prst="rect">
            <a:avLst/>
          </a:prstGeom>
          <a:noFill/>
          <a:ln w="28575">
            <a:solidFill>
              <a:srgbClr val="CC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400" b="1">
                <a:solidFill>
                  <a:srgbClr val="FF0066"/>
                </a:solidFill>
              </a:rPr>
              <a:t>Nbg in signal region D = </a:t>
            </a:r>
            <a:r>
              <a:rPr lang="en-US" altLang="zh-CN" sz="2400" b="1">
                <a:solidFill>
                  <a:schemeClr val="accent1"/>
                </a:solidFill>
              </a:rPr>
              <a:t>(A/B)</a:t>
            </a:r>
            <a:r>
              <a:rPr lang="en-US" altLang="zh-CN" sz="2400" b="1">
                <a:solidFill>
                  <a:schemeClr val="tx1"/>
                </a:solidFill>
              </a:rPr>
              <a:t>*</a:t>
            </a:r>
            <a:r>
              <a:rPr lang="en-US" altLang="zh-CN" sz="2400" b="1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1561611" name="Text Box 11"/>
          <p:cNvSpPr txBox="1">
            <a:spLocks noChangeArrowheads="1"/>
          </p:cNvSpPr>
          <p:nvPr/>
        </p:nvSpPr>
        <p:spPr bwMode="auto">
          <a:xfrm>
            <a:off x="838200" y="3733800"/>
            <a:ext cx="762000" cy="2338388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1800"/>
          </a:p>
          <a:p>
            <a:pPr>
              <a:spcBef>
                <a:spcPct val="50000"/>
              </a:spcBef>
            </a:pPr>
            <a:endParaRPr lang="zh-CN" altLang="en-US" sz="1800"/>
          </a:p>
          <a:p>
            <a:pPr>
              <a:spcBef>
                <a:spcPct val="50000"/>
              </a:spcBef>
              <a:buFontTx/>
              <a:buNone/>
            </a:pPr>
            <a:endParaRPr lang="zh-CN" altLang="en-US" sz="1800"/>
          </a:p>
          <a:p>
            <a:pPr>
              <a:spcBef>
                <a:spcPct val="50000"/>
              </a:spcBef>
            </a:pPr>
            <a:endParaRPr lang="zh-CN" altLang="en-US" sz="1800"/>
          </a:p>
          <a:p>
            <a:pPr>
              <a:spcBef>
                <a:spcPct val="50000"/>
              </a:spcBef>
            </a:pPr>
            <a:endParaRPr lang="zh-CN" altLang="en-US" sz="1800"/>
          </a:p>
          <a:p>
            <a:pPr lvl="1">
              <a:spcBef>
                <a:spcPct val="50000"/>
              </a:spcBef>
            </a:pPr>
            <a:endParaRPr lang="zh-CN" altLang="en-US" sz="1800"/>
          </a:p>
        </p:txBody>
      </p:sp>
      <p:sp>
        <p:nvSpPr>
          <p:cNvPr id="1561612" name="Text Box 12"/>
          <p:cNvSpPr txBox="1">
            <a:spLocks noChangeArrowheads="1"/>
          </p:cNvSpPr>
          <p:nvPr/>
        </p:nvSpPr>
        <p:spPr bwMode="auto">
          <a:xfrm>
            <a:off x="762000" y="4876800"/>
            <a:ext cx="906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000">
                <a:latin typeface="Verdana" charset="0"/>
              </a:rPr>
              <a:t>A(bg)</a:t>
            </a:r>
          </a:p>
        </p:txBody>
      </p:sp>
      <p:sp>
        <p:nvSpPr>
          <p:cNvPr id="1561613" name="Text Box 13"/>
          <p:cNvSpPr txBox="1">
            <a:spLocks noChangeArrowheads="1"/>
          </p:cNvSpPr>
          <p:nvPr/>
        </p:nvSpPr>
        <p:spPr bwMode="auto">
          <a:xfrm>
            <a:off x="762000" y="5562600"/>
            <a:ext cx="908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000">
                <a:latin typeface="Verdana" charset="0"/>
              </a:rPr>
              <a:t>B(bg)</a:t>
            </a:r>
          </a:p>
        </p:txBody>
      </p:sp>
      <p:sp>
        <p:nvSpPr>
          <p:cNvPr id="1561614" name="Line 14"/>
          <p:cNvSpPr>
            <a:spLocks noChangeShapeType="1"/>
          </p:cNvSpPr>
          <p:nvPr/>
        </p:nvSpPr>
        <p:spPr bwMode="ltGray">
          <a:xfrm>
            <a:off x="755650" y="5516563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1561615" name="Text Box 15"/>
          <p:cNvSpPr txBox="1">
            <a:spLocks noChangeArrowheads="1"/>
          </p:cNvSpPr>
          <p:nvPr/>
        </p:nvSpPr>
        <p:spPr bwMode="auto">
          <a:xfrm>
            <a:off x="1676400" y="5562600"/>
            <a:ext cx="1371600" cy="427038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2800"/>
              <a:t>      </a:t>
            </a:r>
          </a:p>
        </p:txBody>
      </p:sp>
      <p:sp>
        <p:nvSpPr>
          <p:cNvPr id="1561616" name="Text Box 16"/>
          <p:cNvSpPr txBox="1">
            <a:spLocks noChangeArrowheads="1"/>
          </p:cNvSpPr>
          <p:nvPr/>
        </p:nvSpPr>
        <p:spPr bwMode="auto">
          <a:xfrm>
            <a:off x="1908175" y="5589588"/>
            <a:ext cx="911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000">
                <a:latin typeface="Verdana" charset="0"/>
              </a:rPr>
              <a:t>C(bg)</a:t>
            </a:r>
          </a:p>
        </p:txBody>
      </p:sp>
      <p:sp>
        <p:nvSpPr>
          <p:cNvPr id="1561617" name="Text Box 17"/>
          <p:cNvSpPr txBox="1">
            <a:spLocks noChangeArrowheads="1"/>
          </p:cNvSpPr>
          <p:nvPr/>
        </p:nvSpPr>
        <p:spPr bwMode="auto">
          <a:xfrm>
            <a:off x="1752600" y="4876800"/>
            <a:ext cx="1323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CN" sz="2000" b="1">
                <a:solidFill>
                  <a:schemeClr val="tx2"/>
                </a:solidFill>
                <a:latin typeface="Verdana" charset="0"/>
              </a:rPr>
              <a:t>D</a:t>
            </a:r>
            <a:r>
              <a:rPr lang="en-US" altLang="zh-CN" sz="1800" b="1">
                <a:solidFill>
                  <a:schemeClr val="tx2"/>
                </a:solidFill>
                <a:latin typeface="Verdana" charset="0"/>
              </a:rPr>
              <a:t>(S+bg)</a:t>
            </a:r>
          </a:p>
        </p:txBody>
      </p:sp>
      <p:sp>
        <p:nvSpPr>
          <p:cNvPr id="1561618" name="Line 18"/>
          <p:cNvSpPr>
            <a:spLocks noChangeShapeType="1"/>
          </p:cNvSpPr>
          <p:nvPr/>
        </p:nvSpPr>
        <p:spPr bwMode="auto">
          <a:xfrm flipV="1">
            <a:off x="1600200" y="5943600"/>
            <a:ext cx="838200" cy="5334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561619" name="Text Box 19"/>
          <p:cNvSpPr txBox="1">
            <a:spLocks noChangeArrowheads="1"/>
          </p:cNvSpPr>
          <p:nvPr/>
        </p:nvSpPr>
        <p:spPr bwMode="auto">
          <a:xfrm>
            <a:off x="609600" y="6400800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altLang="zh-CN" sz="2000" b="1">
                <a:solidFill>
                  <a:schemeClr val="accent2"/>
                </a:solidFill>
              </a:rPr>
              <a:t>Control Region</a:t>
            </a:r>
          </a:p>
        </p:txBody>
      </p:sp>
      <p:sp>
        <p:nvSpPr>
          <p:cNvPr id="1561620" name="Line 20"/>
          <p:cNvSpPr>
            <a:spLocks noChangeShapeType="1"/>
          </p:cNvSpPr>
          <p:nvPr/>
        </p:nvSpPr>
        <p:spPr bwMode="auto">
          <a:xfrm>
            <a:off x="762000" y="2971800"/>
            <a:ext cx="457200" cy="914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561621" name="Text Box 21"/>
          <p:cNvSpPr txBox="1">
            <a:spLocks noChangeArrowheads="1"/>
          </p:cNvSpPr>
          <p:nvPr/>
        </p:nvSpPr>
        <p:spPr bwMode="auto">
          <a:xfrm>
            <a:off x="0" y="2743200"/>
            <a:ext cx="301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altLang="zh-CN" sz="2000" b="1">
                <a:solidFill>
                  <a:schemeClr val="accent1"/>
                </a:solidFill>
              </a:rPr>
              <a:t>Normalization Region</a:t>
            </a:r>
          </a:p>
        </p:txBody>
      </p:sp>
      <p:sp>
        <p:nvSpPr>
          <p:cNvPr id="1561622" name="Line 22"/>
          <p:cNvSpPr>
            <a:spLocks noChangeShapeType="1"/>
          </p:cNvSpPr>
          <p:nvPr/>
        </p:nvSpPr>
        <p:spPr bwMode="auto">
          <a:xfrm flipV="1">
            <a:off x="7086600" y="2438400"/>
            <a:ext cx="838200" cy="533400"/>
          </a:xfrm>
          <a:prstGeom prst="line">
            <a:avLst/>
          </a:prstGeom>
          <a:noFill/>
          <a:ln w="254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561623" name="Line 23"/>
          <p:cNvSpPr>
            <a:spLocks noChangeShapeType="1"/>
          </p:cNvSpPr>
          <p:nvPr/>
        </p:nvSpPr>
        <p:spPr bwMode="auto">
          <a:xfrm flipV="1">
            <a:off x="8077200" y="2514600"/>
            <a:ext cx="457200" cy="6096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561624" name="Text Box 24"/>
          <p:cNvSpPr txBox="1">
            <a:spLocks noChangeArrowheads="1"/>
          </p:cNvSpPr>
          <p:nvPr/>
        </p:nvSpPr>
        <p:spPr bwMode="auto">
          <a:xfrm>
            <a:off x="5029200" y="2819400"/>
            <a:ext cx="2128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altLang="zh-CN" sz="2000" b="1">
                <a:solidFill>
                  <a:schemeClr val="accent1"/>
                </a:solidFill>
              </a:rPr>
              <a:t>Normalize Factor</a:t>
            </a:r>
          </a:p>
        </p:txBody>
      </p:sp>
      <p:sp>
        <p:nvSpPr>
          <p:cNvPr id="1561625" name="Text Box 25"/>
          <p:cNvSpPr txBox="1">
            <a:spLocks noChangeArrowheads="1"/>
          </p:cNvSpPr>
          <p:nvPr/>
        </p:nvSpPr>
        <p:spPr bwMode="auto">
          <a:xfrm>
            <a:off x="6846888" y="2971800"/>
            <a:ext cx="1839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altLang="zh-CN" sz="2000" b="1">
                <a:solidFill>
                  <a:schemeClr val="accent2"/>
                </a:solidFill>
              </a:rPr>
              <a:t>Control Sample</a:t>
            </a:r>
          </a:p>
        </p:txBody>
      </p:sp>
      <p:sp>
        <p:nvSpPr>
          <p:cNvPr id="1561626" name="Rectangle 26"/>
          <p:cNvSpPr>
            <a:spLocks noGrp="1" noChangeArrowheads="1"/>
          </p:cNvSpPr>
          <p:nvPr>
            <p:ph type="title"/>
          </p:nvPr>
        </p:nvSpPr>
        <p:spPr>
          <a:xfrm>
            <a:off x="7696200" y="228600"/>
            <a:ext cx="1143000" cy="701675"/>
          </a:xfrm>
          <a:solidFill>
            <a:srgbClr val="342698"/>
          </a:solidFill>
          <a:ln/>
        </p:spPr>
        <p:txBody>
          <a:bodyPr/>
          <a:lstStyle/>
          <a:p>
            <a:r>
              <a:rPr lang="en-US" altLang="zh-CN" sz="2000" b="1">
                <a:solidFill>
                  <a:schemeClr val="bg1"/>
                </a:solidFill>
                <a:latin typeface="Comic Sans MS" charset="0"/>
              </a:rPr>
              <a:t>“ABCD” </a:t>
            </a:r>
            <a:br>
              <a:rPr lang="en-US" altLang="zh-CN" sz="2000" b="1">
                <a:solidFill>
                  <a:schemeClr val="bg1"/>
                </a:solidFill>
                <a:latin typeface="Comic Sans MS" charset="0"/>
              </a:rPr>
            </a:br>
            <a:r>
              <a:rPr lang="en-US" altLang="zh-CN" sz="2000" b="1">
                <a:solidFill>
                  <a:schemeClr val="bg1"/>
                </a:solidFill>
                <a:latin typeface="Comic Sans MS" charset="0"/>
              </a:rPr>
              <a:t>Method</a:t>
            </a:r>
          </a:p>
        </p:txBody>
      </p:sp>
      <p:sp>
        <p:nvSpPr>
          <p:cNvPr id="1561628" name="Slide Number Placeholder 2"/>
          <p:cNvSpPr txBox="1">
            <a:spLocks noGrp="1"/>
          </p:cNvSpPr>
          <p:nvPr/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r" eaLnBrk="0" hangingPunct="0">
              <a:buFontTx/>
              <a:buNone/>
            </a:pPr>
            <a:fld id="{4C0E496F-465B-C14E-A2F5-B16156B51C3E}" type="slidenum">
              <a:rPr kumimoji="0" lang="zh-CN" altLang="en-US" sz="1200">
                <a:solidFill>
                  <a:schemeClr val="tx2"/>
                </a:solidFill>
                <a:latin typeface="Comic Sans MS" charset="0"/>
                <a:ea typeface="MS PGothic" charset="0"/>
                <a:cs typeface="MS PGothic" charset="0"/>
              </a:rPr>
              <a:pPr algn="r" eaLnBrk="0" hangingPunct="0">
                <a:buFontTx/>
                <a:buNone/>
              </a:pPr>
              <a:t>88</a:t>
            </a:fld>
            <a:endParaRPr kumimoji="0" lang="en-US" altLang="zh-CN" sz="1200">
              <a:solidFill>
                <a:schemeClr val="tx2"/>
              </a:solidFill>
              <a:latin typeface="Comic Sans MS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54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24744"/>
            <a:ext cx="2664296" cy="231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B43D5F13-EE20-406E-9295-3C7250EECD74}" type="slidenum">
              <a:rPr lang="zh-CN" altLang="en-US" smtClean="0"/>
              <a:pPr/>
              <a:t>89</a:t>
            </a:fld>
            <a:endParaRPr lang="zh-CN" alt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7645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600" b="1" dirty="0" smtClean="0">
                <a:solidFill>
                  <a:srgbClr val="6325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Estimation Strategy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>
          <a:xfrm>
            <a:off x="251520" y="4509120"/>
            <a:ext cx="3096344" cy="165618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QCD background (small </a:t>
            </a:r>
            <a:r>
              <a:rPr lang="en-US" altLang="zh-CN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bg</a:t>
            </a:r>
            <a:r>
              <a:rPr lang="en-US" altLang="zh-CN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  <a:p>
            <a:r>
              <a:rPr lang="en-US" altLang="zh-CN" b="1" dirty="0" err="1" smtClean="0">
                <a:latin typeface="Comic Sans MS" pitchFamily="66" charset="0"/>
              </a:rPr>
              <a:t>Fullly</a:t>
            </a:r>
            <a:r>
              <a:rPr lang="en-US" altLang="zh-CN" b="1" dirty="0" smtClean="0">
                <a:latin typeface="Comic Sans MS" pitchFamily="66" charset="0"/>
              </a:rPr>
              <a:t>-data driven approach</a:t>
            </a:r>
          </a:p>
          <a:p>
            <a:r>
              <a:rPr lang="en-US" altLang="zh-CN" b="1" dirty="0" smtClean="0">
                <a:latin typeface="Comic Sans MS" pitchFamily="66" charset="0"/>
              </a:rPr>
              <a:t>Measure real and fake efficiencies in QCD-CRs</a:t>
            </a:r>
          </a:p>
          <a:p>
            <a:r>
              <a:rPr lang="en-US" altLang="zh-CN" b="1" dirty="0" smtClean="0">
                <a:latin typeface="Comic Sans MS" pitchFamily="66" charset="0"/>
              </a:rPr>
              <a:t>Apply Matrix Method to get contribution in SR</a:t>
            </a:r>
            <a:endParaRPr lang="zh-CN" altLang="en-US" b="1" dirty="0"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509120"/>
            <a:ext cx="5516333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844650"/>
            <a:ext cx="1099942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07504" y="4437112"/>
            <a:ext cx="9036496" cy="172819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3"/>
          <p:cNvSpPr txBox="1">
            <a:spLocks/>
          </p:cNvSpPr>
          <p:nvPr/>
        </p:nvSpPr>
        <p:spPr>
          <a:xfrm>
            <a:off x="323528" y="1124744"/>
            <a:ext cx="4968552" cy="28083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W/Z/ttbar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background (dominant)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Semi-data driven approach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Normalize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 MC to Data in W/T-CR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altLang="zh-CN" sz="2000" b="1" baseline="0" dirty="0" smtClean="0">
                <a:latin typeface="Arial"/>
                <a:cs typeface="Arial"/>
              </a:rPr>
              <a:t>Extrapolate</a:t>
            </a:r>
            <a:r>
              <a:rPr lang="en-US" altLang="zh-CN" sz="2000" b="1" dirty="0" smtClean="0">
                <a:latin typeface="Arial"/>
                <a:cs typeface="Arial"/>
              </a:rPr>
              <a:t> to SR using MC: a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ssuming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 shape is described correctly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altLang="zh-CN" sz="2000" b="1" baseline="0" dirty="0" smtClean="0">
                <a:latin typeface="Arial"/>
                <a:cs typeface="Arial"/>
              </a:rPr>
              <a:t>Extrapolation done in simultaneous fit.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01008"/>
            <a:ext cx="3686175" cy="84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107504" y="1052736"/>
            <a:ext cx="9036496" cy="3312368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7504" y="6237312"/>
            <a:ext cx="8640960" cy="338554"/>
          </a:xfrm>
          <a:prstGeom prst="rect">
            <a:avLst/>
          </a:prstGeom>
          <a:noFill/>
          <a:ln w="444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Comic Sans MS" pitchFamily="66" charset="0"/>
              </a:rPr>
              <a:t>Other small BGs (diboson, single top etc) are directly estimated from MC.</a:t>
            </a:r>
            <a:endParaRPr lang="zh-CN" altLang="en-US" sz="1600" b="1" dirty="0">
              <a:latin typeface="Comic Sans MS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56176" y="692696"/>
            <a:ext cx="2694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>
                <a:solidFill>
                  <a:srgbClr val="0000FF"/>
                </a:solidFill>
                <a:latin typeface="Arial"/>
                <a:cs typeface="Arial"/>
              </a:rPr>
              <a:t>ATLAS-CONF-2013-062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45590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3056955" y="6007547"/>
            <a:ext cx="847725" cy="331787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/>
            <a:fld id="{68C10509-9935-8C4B-AB4B-796A979C7ADE}" type="slidenum">
              <a:rPr lang="zh-CN" altLang="en-US" sz="1400">
                <a:solidFill>
                  <a:schemeClr val="tx1"/>
                </a:solidFill>
                <a:latin typeface="Times New Roman" charset="0"/>
              </a:rPr>
              <a:pPr eaLnBrk="1" hangingPunct="1"/>
              <a:t>9</a:t>
            </a:fld>
            <a:endParaRPr lang="en-US" altLang="zh-CN" sz="140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8195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" y="0"/>
            <a:ext cx="9463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5" y="4062859"/>
            <a:ext cx="37766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9" name="曲线连接符 12"/>
          <p:cNvCxnSpPr>
            <a:cxnSpLocks noChangeShapeType="1"/>
          </p:cNvCxnSpPr>
          <p:nvPr/>
        </p:nvCxnSpPr>
        <p:spPr bwMode="auto">
          <a:xfrm rot="5400000">
            <a:off x="683643" y="4366072"/>
            <a:ext cx="1428750" cy="139700"/>
          </a:xfrm>
          <a:prstGeom prst="curvedConnector3">
            <a:avLst>
              <a:gd name="adj1" fmla="val 50000"/>
            </a:avLst>
          </a:prstGeom>
          <a:noFill/>
          <a:ln w="22225">
            <a:solidFill>
              <a:srgbClr val="FF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6" y="65167"/>
            <a:ext cx="3759099" cy="257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98364" y="394713"/>
            <a:ext cx="3644404" cy="156966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ea typeface="MS PGothic" charset="-128"/>
              </a:rPr>
              <a:t>Astronomers found that most of the matter in the Universe must be invisible Dark Matter </a:t>
            </a:r>
            <a:endParaRPr lang="en-US" altLang="en-US" sz="2400" b="1" dirty="0">
              <a:solidFill>
                <a:schemeClr val="bg1"/>
              </a:solidFill>
              <a:latin typeface="Arial" charset="0"/>
              <a:ea typeface="MS PGothic" charset="-128"/>
            </a:endParaRPr>
          </a:p>
        </p:txBody>
      </p:sp>
      <p:sp>
        <p:nvSpPr>
          <p:cNvPr id="8203" name="Slide Number Placeholder 2"/>
          <p:cNvSpPr txBox="1">
            <a:spLocks noGrp="1"/>
          </p:cNvSpPr>
          <p:nvPr/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2pPr>
            <a:lvl3pPr marL="11430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3pPr>
            <a:lvl4pPr marL="16002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4pPr>
            <a:lvl5pPr marL="2057400" indent="-228600" eaLnBrk="0" hangingPunct="0"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342698"/>
                </a:solidFill>
                <a:latin typeface="Comic Sans MS" charset="0"/>
                <a:ea typeface="宋体" charset="0"/>
              </a:defRPr>
            </a:lvl9pPr>
          </a:lstStyle>
          <a:p>
            <a:pPr algn="r">
              <a:buFontTx/>
              <a:buNone/>
            </a:pPr>
            <a:fld id="{8122C390-4BF0-4E49-95B9-A29C404D2D6D}" type="slidenum">
              <a:rPr lang="zh-CN" altLang="en-US" sz="120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pPr algn="r">
                <a:buFontTx/>
                <a:buNone/>
              </a:pPr>
              <a:t>9</a:t>
            </a:fld>
            <a:endParaRPr lang="en-US" altLang="zh-CN" sz="120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2009" y="3284984"/>
            <a:ext cx="3995935" cy="430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‘Supersymmetric’ particles </a:t>
            </a:r>
            <a:r>
              <a:rPr lang="en-US" altLang="zh-CN" sz="2000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472633" y="3290054"/>
            <a:ext cx="4536504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q"/>
            </a:pPr>
            <a:r>
              <a:rPr lang="en-US" altLang="zh-CN" sz="2400" b="1" dirty="0" smtClean="0">
                <a:solidFill>
                  <a:srgbClr val="C00000"/>
                </a:solidFill>
                <a:latin typeface="Arial"/>
                <a:cs typeface="Arial"/>
              </a:rPr>
              <a:t>SUSY can provide </a:t>
            </a:r>
            <a:r>
              <a:rPr lang="en-US" altLang="zh-CN" sz="2400" b="1" dirty="0">
                <a:solidFill>
                  <a:srgbClr val="C00000"/>
                </a:solidFill>
                <a:latin typeface="Arial"/>
                <a:cs typeface="Arial"/>
              </a:rPr>
              <a:t>perfect dark mater candidate </a:t>
            </a:r>
            <a:r>
              <a:rPr lang="mr-IN" altLang="zh-CN" sz="2400" b="1" dirty="0" smtClean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altLang="zh-CN" sz="2400" b="1" dirty="0" smtClean="0">
                <a:solidFill>
                  <a:srgbClr val="000000"/>
                </a:solidFill>
                <a:latin typeface="Arial"/>
                <a:cs typeface="Arial"/>
              </a:rPr>
              <a:t> WIMP </a:t>
            </a:r>
            <a:r>
              <a:rPr lang="en-US" altLang="zh-CN" sz="24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cs typeface="Arial"/>
              </a:rPr>
              <a:t>lightest neutralino in </a:t>
            </a:r>
            <a:r>
              <a:rPr lang="en-US" altLang="zh-CN" sz="2400" dirty="0" smtClean="0">
                <a:solidFill>
                  <a:srgbClr val="000000"/>
                </a:solidFill>
                <a:latin typeface="Arial"/>
                <a:cs typeface="Arial"/>
              </a:rPr>
              <a:t>RPC models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altLang="zh-CN" sz="2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marL="800100" lvl="1" indent="-342900" algn="just">
              <a:buSzPct val="75000"/>
              <a:buFont typeface="Courier New"/>
              <a:buChar char="o"/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Stable</a:t>
            </a:r>
            <a:endParaRPr lang="en-US" altLang="zh-CN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 algn="just">
              <a:buSzPct val="75000"/>
              <a:buFont typeface="Courier New"/>
              <a:buChar char="o"/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Electrically </a:t>
            </a:r>
            <a:r>
              <a:rPr lang="en-US" altLang="zh-CN" sz="2200" dirty="0">
                <a:solidFill>
                  <a:srgbClr val="000000"/>
                </a:solidFill>
                <a:latin typeface="Arial"/>
                <a:cs typeface="Arial"/>
              </a:rPr>
              <a:t>neutron</a:t>
            </a:r>
          </a:p>
          <a:p>
            <a:pPr marL="800100" lvl="1" indent="-342900" algn="just">
              <a:buSzPct val="75000"/>
              <a:buFont typeface="Courier New"/>
              <a:buChar char="o"/>
            </a:pPr>
            <a:r>
              <a:rPr lang="en-US" altLang="zh-CN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Same </a:t>
            </a:r>
            <a:r>
              <a:rPr lang="en-US" altLang="zh-CN" sz="2200" dirty="0">
                <a:solidFill>
                  <a:srgbClr val="000000"/>
                </a:solidFill>
                <a:latin typeface="Arial"/>
                <a:cs typeface="Arial"/>
              </a:rPr>
              <a:t>density as </a:t>
            </a:r>
            <a:r>
              <a:rPr lang="en-US" altLang="zh-CN" sz="2200" dirty="0" smtClean="0">
                <a:solidFill>
                  <a:srgbClr val="000000"/>
                </a:solidFill>
                <a:latin typeface="Arial"/>
                <a:cs typeface="Arial"/>
              </a:rPr>
              <a:t>DM</a:t>
            </a:r>
          </a:p>
          <a:p>
            <a:pPr lvl="1" algn="just">
              <a:buSzPct val="75000"/>
            </a:pPr>
            <a:endParaRPr lang="en-US" altLang="zh-CN" sz="2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1" algn="just">
              <a:buSzPct val="75000"/>
            </a:pPr>
            <a:endParaRPr lang="en-US" altLang="zh-CN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5148064" y="5844366"/>
            <a:ext cx="3744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kumimoji="0" lang="de-CH" sz="1800" b="1" dirty="0">
                <a:solidFill>
                  <a:srgbClr val="FF0000"/>
                </a:solidFill>
                <a:latin typeface="Arial" charset="0"/>
              </a:rPr>
              <a:t>0.094 &lt; </a:t>
            </a:r>
            <a:r>
              <a:rPr kumimoji="0" lang="de-CH" sz="1800" b="1" dirty="0">
                <a:solidFill>
                  <a:srgbClr val="FF0000"/>
                </a:solidFill>
                <a:latin typeface="Symbol" charset="0"/>
              </a:rPr>
              <a:t>W</a:t>
            </a:r>
            <a:r>
              <a:rPr kumimoji="0" lang="de-CH" sz="1800" b="1" baseline="-25000" dirty="0">
                <a:solidFill>
                  <a:srgbClr val="FF0000"/>
                </a:solidFill>
                <a:latin typeface="Arial" charset="0"/>
              </a:rPr>
              <a:t>CDM</a:t>
            </a:r>
            <a:r>
              <a:rPr kumimoji="0" lang="de-CH" sz="1800" b="1" dirty="0">
                <a:solidFill>
                  <a:srgbClr val="FF0000"/>
                </a:solidFill>
                <a:latin typeface="Arial" charset="0"/>
              </a:rPr>
              <a:t>h</a:t>
            </a:r>
            <a:r>
              <a:rPr kumimoji="0" lang="de-CH" sz="1800" b="1" baseline="30000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kumimoji="0" lang="de-CH" sz="1800" b="1" dirty="0">
                <a:solidFill>
                  <a:srgbClr val="FF0000"/>
                </a:solidFill>
                <a:latin typeface="Arial" charset="0"/>
              </a:rPr>
              <a:t>&lt; 0.136  </a:t>
            </a:r>
            <a:r>
              <a:rPr kumimoji="0" lang="de-CH" sz="1600" b="1" dirty="0">
                <a:latin typeface="Arial" charset="0"/>
              </a:rPr>
              <a:t>(95% CL)</a:t>
            </a:r>
            <a:endParaRPr kumimoji="0" lang="en-US" altLang="zh-CN" sz="16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90</a:t>
            </a:fld>
            <a:endParaRPr lang="zh-CN" altLang="en-US"/>
          </a:p>
        </p:txBody>
      </p:sp>
      <p:pic>
        <p:nvPicPr>
          <p:cNvPr id="5" name="图片 4" descr="屏幕快照 2016-01-12 上午12.11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820472" cy="38618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63688" y="476672"/>
            <a:ext cx="621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Arial Black"/>
                <a:cs typeface="Arial Black"/>
              </a:rPr>
              <a:t>Impact of Systematic Uncertainties</a:t>
            </a:r>
            <a:endParaRPr lang="zh-CN" altLang="en-US" sz="2400" b="1" dirty="0">
              <a:latin typeface="Arial Black"/>
              <a:cs typeface="Arial Black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4797152"/>
            <a:ext cx="87129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Symbol" charset="2"/>
              <a:buChar char="-"/>
            </a:pP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It is likely that the experiments will significantly reduce these uncertainties with larger datasets and an improved understanding of their </a:t>
            </a: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detectors</a:t>
            </a:r>
          </a:p>
          <a:p>
            <a:pPr marL="285750" indent="-285750" algn="just">
              <a:spcAft>
                <a:spcPts val="600"/>
              </a:spcAft>
              <a:buFont typeface="Symbol" charset="2"/>
              <a:buChar char="-"/>
            </a:pP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Varying 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the systematic background uncertainty from 30% to </a:t>
            </a: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5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%, the discovery reach increases by roughly 600 GeV (3.4 TeV) in </a:t>
            </a: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m(~g) 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at 14 TeV (100 TeV) and </a:t>
            </a: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coverage in </a:t>
            </a: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LSP 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direction is roughly doubled </a:t>
            </a:r>
          </a:p>
        </p:txBody>
      </p:sp>
      <p:sp>
        <p:nvSpPr>
          <p:cNvPr id="8" name="标题 4"/>
          <p:cNvSpPr txBox="1">
            <a:spLocks/>
          </p:cNvSpPr>
          <p:nvPr/>
        </p:nvSpPr>
        <p:spPr>
          <a:xfrm>
            <a:off x="755576" y="-4972"/>
            <a:ext cx="7704856" cy="6256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rgbClr val="0000FF"/>
                </a:solidFill>
                <a:latin typeface="Arial Black"/>
                <a:cs typeface="Arial Black"/>
              </a:rPr>
              <a:t>G</a:t>
            </a:r>
            <a:r>
              <a:rPr lang="en-US" altLang="zh-CN" sz="2800" dirty="0" smtClean="0">
                <a:solidFill>
                  <a:srgbClr val="0000FF"/>
                </a:solidFill>
                <a:latin typeface="Arial Black"/>
                <a:cs typeface="Arial Black"/>
              </a:rPr>
              <a:t>luino-Neutralino Signature</a:t>
            </a:r>
            <a:endParaRPr kumimoji="1" lang="zh-CN" altLang="en-US" sz="2800" b="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921446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91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059832" y="188640"/>
            <a:ext cx="2956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Arial Black"/>
                <a:cs typeface="Arial Black"/>
              </a:rPr>
              <a:t>Impact of </a:t>
            </a:r>
            <a:r>
              <a:rPr lang="en-US" altLang="zh-CN" sz="2400" b="1" dirty="0" smtClean="0">
                <a:latin typeface="Arial Black"/>
                <a:cs typeface="Arial Black"/>
              </a:rPr>
              <a:t>Pileup</a:t>
            </a:r>
            <a:endParaRPr lang="zh-CN" altLang="en-US" sz="2400" b="1" dirty="0">
              <a:latin typeface="Arial Black"/>
              <a:cs typeface="Arial Black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4509120"/>
            <a:ext cx="87129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Symbol" charset="2"/>
              <a:buChar char="-"/>
            </a:pP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Compared the results with 140 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additional minimum-bias interactions </a:t>
            </a:r>
          </a:p>
          <a:p>
            <a:pPr marL="285750" indent="-285750" algn="just">
              <a:spcAft>
                <a:spcPts val="600"/>
              </a:spcAft>
              <a:buFont typeface="Symbol" charset="2"/>
              <a:buChar char="-"/>
            </a:pP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Delphes based Snowmass simulation </a:t>
            </a: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includes 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a pileup suppression algorithm that primarily impacts the Emiss resolution </a:t>
            </a: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Snowmass detector:ArXiv:</a:t>
            </a: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1309.1057)</a:t>
            </a:r>
          </a:p>
          <a:p>
            <a:pPr marL="285750" indent="-285750" algn="just">
              <a:spcAft>
                <a:spcPts val="600"/>
              </a:spcAft>
              <a:buFont typeface="Symbol" charset="2"/>
              <a:buChar char="-"/>
            </a:pP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Given 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that the HT and </a:t>
            </a:r>
            <a:r>
              <a:rPr lang="en-US" altLang="zh-CN" sz="2000" dirty="0" err="1" smtClean="0">
                <a:solidFill>
                  <a:srgbClr val="000090"/>
                </a:solidFill>
                <a:latin typeface="Arial"/>
                <a:cs typeface="Arial"/>
              </a:rPr>
              <a:t>ETmiss</a:t>
            </a: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distributions are effectively unchanged, it is not surprising that the </a:t>
            </a:r>
            <a:r>
              <a:rPr lang="en-US" altLang="zh-CN" sz="2000" dirty="0" smtClean="0">
                <a:solidFill>
                  <a:srgbClr val="000090"/>
                </a:solidFill>
                <a:latin typeface="Arial"/>
                <a:cs typeface="Arial"/>
              </a:rPr>
              <a:t>results </a:t>
            </a:r>
            <a:r>
              <a:rPr lang="en-US" altLang="zh-CN" sz="2000" dirty="0">
                <a:solidFill>
                  <a:srgbClr val="000090"/>
                </a:solidFill>
                <a:latin typeface="Arial"/>
                <a:cs typeface="Arial"/>
              </a:rPr>
              <a:t>are very similar with and without pileup </a:t>
            </a:r>
          </a:p>
        </p:txBody>
      </p:sp>
      <p:pic>
        <p:nvPicPr>
          <p:cNvPr id="3" name="图片 2" descr="屏幕快照 2016-01-12 上午12.17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640960" cy="37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417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08674" y="3426720"/>
            <a:ext cx="3456384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541168437"/>
              </p:ext>
            </p:extLst>
          </p:nvPr>
        </p:nvGraphicFramePr>
        <p:xfrm>
          <a:off x="214282" y="571480"/>
          <a:ext cx="8715436" cy="6072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5500702"/>
            <a:ext cx="1090215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 l="3829" r="4931" b="60535"/>
          <a:stretch>
            <a:fillRect/>
          </a:stretch>
        </p:blipFill>
        <p:spPr bwMode="auto">
          <a:xfrm>
            <a:off x="6429388" y="4786322"/>
            <a:ext cx="2481377" cy="165600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043608" y="12417"/>
            <a:ext cx="7128792" cy="70788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Interpretation strategy</a:t>
            </a:r>
            <a:endParaRPr lang="zh-CN" altLang="en-US" sz="4000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0392" y="1844824"/>
            <a:ext cx="714380" cy="65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3645024"/>
            <a:ext cx="952989" cy="7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88060" y="5605892"/>
            <a:ext cx="9408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12" cstate="print"/>
          <a:srcRect t="15264"/>
          <a:stretch>
            <a:fillRect/>
          </a:stretch>
        </p:blipFill>
        <p:spPr bwMode="auto">
          <a:xfrm>
            <a:off x="3838337" y="2000240"/>
            <a:ext cx="1519481" cy="39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92</a:t>
            </a:fld>
            <a:endParaRPr lang="zh-CN" altLang="en-US"/>
          </a:p>
        </p:txBody>
      </p:sp>
      <p:sp>
        <p:nvSpPr>
          <p:cNvPr id="14" name="标题 15"/>
          <p:cNvSpPr txBox="1">
            <a:spLocks/>
          </p:cNvSpPr>
          <p:nvPr/>
        </p:nvSpPr>
        <p:spPr>
          <a:xfrm>
            <a:off x="539552" y="764704"/>
            <a:ext cx="8136904" cy="72008"/>
          </a:xfrm>
          <a:prstGeom prst="rect">
            <a:avLst/>
          </a:prstGeom>
          <a:solidFill>
            <a:srgbClr val="ED7D31"/>
          </a:solidFill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spcBef>
                <a:spcPct val="0"/>
              </a:spcBef>
            </a:pPr>
            <a:endParaRPr lang="zh-CN" altLang="en-US" sz="3600" b="1" dirty="0">
              <a:solidFill>
                <a:srgbClr val="66006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014567"/>
      </p:ext>
    </p:extLst>
  </p:cSld>
  <p:clrMapOvr>
    <a:masterClrMapping/>
  </p:clrMapOvr>
  <p:transition advTm="407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sec13TeV_36_SM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239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9632" y="1844824"/>
            <a:ext cx="1720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arXiv:</a:t>
            </a:r>
            <a:r>
              <a:rPr lang="en-US" dirty="0" smtClean="0">
                <a:hlinkClick r:id="rId3"/>
              </a:rPr>
              <a:t>1407.5066</a:t>
            </a:r>
            <a:endParaRPr lang="en-US" dirty="0">
              <a:hlinkClick r:id="rId3"/>
            </a:endParaRPr>
          </a:p>
        </p:txBody>
      </p:sp>
      <p:pic>
        <p:nvPicPr>
          <p:cNvPr id="5" name="Picture 4" descr="xsec3000_1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40968"/>
            <a:ext cx="4903427" cy="3528392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>
            <a:normAutofit fontScale="92500" lnSpcReduction="20000"/>
          </a:bodyPr>
          <a:lstStyle/>
          <a:p>
            <a:fld id="{0C913308-F349-4B6D-A68A-DD1791B4A57B}" type="slidenum">
              <a:rPr lang="zh-CN" altLang="en-US" smtClean="0"/>
              <a:pPr/>
              <a:t>93</a:t>
            </a:fld>
            <a:endParaRPr lang="zh-CN" altLang="en-US"/>
          </a:p>
        </p:txBody>
      </p:sp>
      <p:pic>
        <p:nvPicPr>
          <p:cNvPr id="7" name="Picture 6" descr="xsec300_1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365021" cy="31409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9632" y="2204864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Theory cross sections for selected SUSY processes</a:t>
            </a:r>
          </a:p>
        </p:txBody>
      </p:sp>
    </p:spTree>
    <p:extLst>
      <p:ext uri="{BB962C8B-B14F-4D97-AF65-F5344CB8AC3E}">
        <p14:creationId xmlns:p14="http://schemas.microsoft.com/office/powerpoint/2010/main" val="27562220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自定义 3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1024B7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84101</TotalTime>
  <Words>5102</Words>
  <Application>Microsoft Macintosh PowerPoint</Application>
  <PresentationFormat>全屏显示(4:3)</PresentationFormat>
  <Paragraphs>977</Paragraphs>
  <Slides>93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93</vt:i4>
      </vt:variant>
    </vt:vector>
  </HeadingPairs>
  <TitlesOfParts>
    <vt:vector size="128" baseType="lpstr">
      <vt:lpstr>.AppleSystemUIFont</vt:lpstr>
      <vt:lpstr>Arial Black</vt:lpstr>
      <vt:lpstr>Avenir Black</vt:lpstr>
      <vt:lpstr>Calibri</vt:lpstr>
      <vt:lpstr>Cambria Math</vt:lpstr>
      <vt:lpstr>Candara</vt:lpstr>
      <vt:lpstr>Century Schoolbook</vt:lpstr>
      <vt:lpstr>Comic Sans MS</vt:lpstr>
      <vt:lpstr>Courier New</vt:lpstr>
      <vt:lpstr>Hannotate SC Regular</vt:lpstr>
      <vt:lpstr>Hei</vt:lpstr>
      <vt:lpstr>Helvetica Neue</vt:lpstr>
      <vt:lpstr>Hobo Std</vt:lpstr>
      <vt:lpstr>Marker Felt</vt:lpstr>
      <vt:lpstr>MS PGothic</vt:lpstr>
      <vt:lpstr>ＭＳ Ｐゴシック</vt:lpstr>
      <vt:lpstr>Symbol</vt:lpstr>
      <vt:lpstr>Tahoma</vt:lpstr>
      <vt:lpstr>Times New Roman</vt:lpstr>
      <vt:lpstr>Trebuchet MS</vt:lpstr>
      <vt:lpstr>Tunga</vt:lpstr>
      <vt:lpstr>Verdana</vt:lpstr>
      <vt:lpstr>Wide Latin</vt:lpstr>
      <vt:lpstr>Wingdings</vt:lpstr>
      <vt:lpstr>黑体</vt:lpstr>
      <vt:lpstr>华文琥珀</vt:lpstr>
      <vt:lpstr>华文中宋</vt:lpstr>
      <vt:lpstr>楷体</vt:lpstr>
      <vt:lpstr>楷体_GB2312</vt:lpstr>
      <vt:lpstr>宋体</vt:lpstr>
      <vt:lpstr>微软雅黑</vt:lpstr>
      <vt:lpstr>헤드라인A</vt:lpstr>
      <vt:lpstr>Arial</vt:lpstr>
      <vt:lpstr>Soho</vt:lpstr>
      <vt:lpstr>Equation</vt:lpstr>
      <vt:lpstr>PowerPoint 演示文稿</vt:lpstr>
      <vt:lpstr>PowerPoint 演示文稿</vt:lpstr>
      <vt:lpstr>PowerPoint 演示文稿</vt:lpstr>
      <vt:lpstr>SM and Beyond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CERN’s particle accelerator chain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Since 2010, ATLAS&amp;CMS have invested huge efforts in SUSY search @LHC : Great Luminosity recorded</vt:lpstr>
      <vt:lpstr>PowerPoint 演示文稿</vt:lpstr>
      <vt:lpstr>PowerPoint 演示文稿</vt:lpstr>
      <vt:lpstr>PowerPoint 演示文稿</vt:lpstr>
      <vt:lpstr>PowerPoint 演示文稿</vt:lpstr>
      <vt:lpstr>SUSY Sensitive Variables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ATLAS IHEP Team Members</vt:lpstr>
      <vt:lpstr>Recent group activities</vt:lpstr>
      <vt:lpstr>IHEP SUSY Group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RJigsaw</vt:lpstr>
      <vt:lpstr>PowerPoint 演示文稿</vt:lpstr>
      <vt:lpstr>“ABCD”  Method</vt:lpstr>
      <vt:lpstr>Background Estimation Strategy  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Ren</dc:creator>
  <cp:lastModifiedBy>Xuai Zhuang</cp:lastModifiedBy>
  <cp:revision>5337</cp:revision>
  <cp:lastPrinted>2017-11-22T02:05:54Z</cp:lastPrinted>
  <dcterms:created xsi:type="dcterms:W3CDTF">2014-08-12T06:37:15Z</dcterms:created>
  <dcterms:modified xsi:type="dcterms:W3CDTF">2017-11-22T02:06:31Z</dcterms:modified>
</cp:coreProperties>
</file>