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8"/>
  </p:notesMasterIdLst>
  <p:sldIdLst>
    <p:sldId id="256" r:id="rId2"/>
    <p:sldId id="332" r:id="rId3"/>
    <p:sldId id="292" r:id="rId4"/>
    <p:sldId id="293" r:id="rId5"/>
    <p:sldId id="294" r:id="rId6"/>
    <p:sldId id="33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7" autoAdjust="0"/>
    <p:restoredTop sz="91066" autoAdjust="0"/>
  </p:normalViewPr>
  <p:slideViewPr>
    <p:cSldViewPr snapToGrid="0">
      <p:cViewPr varScale="1">
        <p:scale>
          <a:sx n="84" d="100"/>
          <a:sy n="84" d="100"/>
        </p:scale>
        <p:origin x="1140" y="54"/>
      </p:cViewPr>
      <p:guideLst>
        <p:guide orient="horz" pos="2160"/>
        <p:guide pos="28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10A74-322F-4AD7-B7A1-88E7E2D8825F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40D1F-61CA-4296-B81A-373EAA9429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0009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0D1F-61CA-4296-B81A-373EAA9429B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1467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0D1F-61CA-4296-B81A-373EAA9429B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2116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0D1F-61CA-4296-B81A-373EAA9429B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932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56C0-F589-4497-9342-6FE2274A286A}" type="datetime1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FD35-051D-4F77-8710-F2FADF60090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D346-ABC5-4D36-A2D4-EB580B33DA7F}" type="datetime1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FD35-051D-4F77-8710-F2FADF60090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3BD0-9377-4EA0-BE0F-CA2C33635659}" type="datetime1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FD35-051D-4F77-8710-F2FADF60090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0C1D-3708-4094-90DF-8F8C53F6B9A8}" type="datetime1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FD35-051D-4F77-8710-F2FADF60090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10E0-4EB2-4BBD-8527-D55A86DDBD73}" type="datetime1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FD35-051D-4F77-8710-F2FADF60090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16913-F111-43BB-8294-D84C62B80C3F}" type="datetime1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FD35-051D-4F77-8710-F2FADF60090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E6A1-22DA-4EE6-A82D-22C1F3C14709}" type="datetime1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FD35-051D-4F77-8710-F2FADF60090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8F94-3157-4603-98D5-D8BD48E9A3F0}" type="datetime1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FD35-051D-4F77-8710-F2FADF60090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6D18-2633-4DC2-8AA7-777E8F3C86C3}" type="datetime1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FD35-051D-4F77-8710-F2FADF60090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B845-2F1C-417C-AD67-CBD303CFCBF4}" type="datetime1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FD35-051D-4F77-8710-F2FADF60090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F096-E43D-458E-B3AE-2C4BEEC94157}" type="datetime1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FD35-051D-4F77-8710-F2FADF60090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65AE1-97BC-4D39-ACFB-60DC4AEE1484}" type="datetime1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BFD35-051D-4F77-8710-F2FADF60090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99533" y="695861"/>
            <a:ext cx="7772400" cy="2387600"/>
          </a:xfrm>
        </p:spPr>
        <p:txBody>
          <a:bodyPr/>
          <a:lstStyle/>
          <a:p>
            <a:r>
              <a:rPr lang="en-US" altLang="zh-CN" dirty="0" smtClean="0"/>
              <a:t>Work Report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2763974" y="4554718"/>
            <a:ext cx="4385733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/>
              <a:t>Miao </a:t>
            </a:r>
            <a:r>
              <a:rPr lang="en-US" altLang="zh-CN" sz="2800" dirty="0" err="1" smtClean="0"/>
              <a:t>Nannan</a:t>
            </a:r>
            <a:endParaRPr lang="en-US" altLang="zh-CN" sz="2800" dirty="0" smtClean="0"/>
          </a:p>
          <a:p>
            <a:pPr algn="ctr"/>
            <a:r>
              <a:rPr lang="en-US" altLang="zh-CN" sz="2800" dirty="0" smtClean="0"/>
              <a:t>2017.11.23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4568" y="307462"/>
            <a:ext cx="7886700" cy="1007716"/>
          </a:xfrm>
        </p:spPr>
        <p:txBody>
          <a:bodyPr/>
          <a:lstStyle/>
          <a:p>
            <a:r>
              <a:rPr lang="en-US" altLang="zh-CN" dirty="0">
                <a:solidFill>
                  <a:prstClr val="black"/>
                </a:solidFill>
              </a:rPr>
              <a:t>Avalanche &amp; </a:t>
            </a:r>
            <a:r>
              <a:rPr lang="en-US" altLang="zh-CN" dirty="0" smtClean="0">
                <a:solidFill>
                  <a:prstClr val="black"/>
                </a:solidFill>
              </a:rPr>
              <a:t>Gain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626211" y="3813389"/>
                <a:ext cx="6028353" cy="2200912"/>
              </a:xfrm>
            </p:spPr>
            <p:txBody>
              <a:bodyPr>
                <a:normAutofit/>
              </a:bodyPr>
              <a:lstStyle/>
              <a:p>
                <a:pPr marL="0" indent="45720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zh-CN" sz="2400" dirty="0" smtClean="0"/>
                  <a:t>The gain of electrons can be described </a:t>
                </a:r>
                <a:r>
                  <a:rPr lang="en-US" altLang="zh-CN" sz="2400" dirty="0"/>
                  <a:t>by </a:t>
                </a:r>
                <a:r>
                  <a:rPr lang="en-US" altLang="zh-CN" sz="2400" dirty="0" err="1"/>
                  <a:t>Polya</a:t>
                </a:r>
                <a:r>
                  <a:rPr lang="en-US" altLang="zh-CN" sz="2400" dirty="0"/>
                  <a:t> </a:t>
                </a:r>
                <a:r>
                  <a:rPr lang="en-US" altLang="zh-CN" sz="2400" dirty="0" smtClean="0"/>
                  <a:t>distribution.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sz="2400" dirty="0" smtClean="0"/>
                  <a:t> is a constant 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sz="2400" dirty="0" smtClean="0"/>
                  <a:t> is the average gain of a single electron; </a:t>
                </a:r>
                <a14:m>
                  <m:oMath xmlns:m="http://schemas.openxmlformats.org/officeDocument/2006/math">
                    <m:r>
                      <a:rPr lang="zh-CN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CN" sz="2400" dirty="0" smtClean="0"/>
                  <a:t> is a </a:t>
                </a:r>
                <a:r>
                  <a:rPr lang="en-US" altLang="zh-CN" sz="2400" dirty="0"/>
                  <a:t>parameter which </a:t>
                </a:r>
                <a:r>
                  <a:rPr lang="en-US" altLang="zh-CN" sz="2400" dirty="0" smtClean="0"/>
                  <a:t>determines </a:t>
                </a:r>
                <a:r>
                  <a:rPr lang="en-US" altLang="zh-CN" sz="2400" dirty="0"/>
                  <a:t>the variance of the </a:t>
                </a:r>
                <a:r>
                  <a:rPr lang="en-US" altLang="zh-CN" sz="2400" dirty="0" smtClean="0"/>
                  <a:t>distribution).</a:t>
                </a:r>
                <a:endParaRPr lang="en-US" altLang="zh-CN" sz="2400" dirty="0"/>
              </a:p>
              <a:p>
                <a:pPr indent="457200">
                  <a:lnSpc>
                    <a:spcPct val="100000"/>
                  </a:lnSpc>
                  <a:spcBef>
                    <a:spcPts val="0"/>
                  </a:spcBef>
                </a:pPr>
                <a:endParaRPr lang="zh-CN" altLang="en-US" sz="2400" dirty="0"/>
              </a:p>
            </p:txBody>
          </p:sp>
        </mc:Choice>
        <mc:Fallback xmlns="">
          <p:sp>
            <p:nvSpPr>
              <p:cNvPr id="12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26211" y="3813389"/>
                <a:ext cx="6028353" cy="2200912"/>
              </a:xfrm>
              <a:blipFill rotWithShape="0">
                <a:blip r:embed="rId2"/>
                <a:stretch>
                  <a:fillRect l="-1618" t="-22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FD35-051D-4F77-8710-F2FADF600900}" type="slidenum">
              <a:rPr lang="zh-CN" altLang="en-US" smtClean="0"/>
              <a:t>2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1722304" y="1916356"/>
                <a:ext cx="5764346" cy="6796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zh-CN" sz="2400" dirty="0" smtClean="0"/>
                  <a:t> P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zh-CN" alt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el-GR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  <m:d>
                          <m:dPr>
                            <m:ctrl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den>
                    </m:f>
                    <m:sSup>
                      <m:sSup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2400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CN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400" i="1">
                                        <a:latin typeface="Cambria Math" panose="02040503050406030204" pitchFamily="18" charset="0"/>
                                      </a:rPr>
                                      <m:t>𝐺</m:t>
                                    </m:r>
                                  </m:e>
                                  <m:sub>
                                    <m:r>
                                      <a:rPr lang="en-US" altLang="zh-CN" sz="24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p>
                        <m:r>
                          <a:rPr lang="zh-CN" altLang="en-US" sz="2400" i="1" smtClean="0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  <m:f>
                          <m:f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altLang="zh-CN" dirty="0" smtClean="0"/>
                  <a:t> 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2304" y="1916356"/>
                <a:ext cx="5764346" cy="679673"/>
              </a:xfrm>
              <a:prstGeom prst="rect">
                <a:avLst/>
              </a:prstGeom>
              <a:blipFill rotWithShape="0">
                <a:blip r:embed="rId3"/>
                <a:stretch>
                  <a:fillRect l="-2116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/>
          <p:cNvSpPr/>
          <p:nvPr/>
        </p:nvSpPr>
        <p:spPr>
          <a:xfrm>
            <a:off x="5096038" y="3020043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NimbusRomNo9L-Regu"/>
              </a:rPr>
              <a:t>----</a:t>
            </a:r>
            <a:r>
              <a:rPr lang="en-US" altLang="zh-CN" dirty="0" err="1" smtClean="0">
                <a:latin typeface="NimbusRomNo9L-Regu"/>
              </a:rPr>
              <a:t>Polya</a:t>
            </a:r>
            <a:r>
              <a:rPr lang="en-US" altLang="zh-CN" dirty="0" smtClean="0">
                <a:latin typeface="NimbusRomNo9L-Regu"/>
              </a:rPr>
              <a:t> Distribution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1844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4568" y="307462"/>
            <a:ext cx="7886700" cy="1007716"/>
          </a:xfrm>
        </p:spPr>
        <p:txBody>
          <a:bodyPr/>
          <a:lstStyle/>
          <a:p>
            <a:r>
              <a:rPr lang="en-US" altLang="zh-CN" dirty="0">
                <a:solidFill>
                  <a:prstClr val="black"/>
                </a:solidFill>
              </a:rPr>
              <a:t>Avalanche &amp; Gain </a:t>
            </a:r>
            <a:r>
              <a:rPr lang="en-US" altLang="zh-CN" sz="3600" dirty="0" smtClean="0">
                <a:solidFill>
                  <a:prstClr val="black"/>
                </a:solidFill>
              </a:rPr>
              <a:t>----</a:t>
            </a:r>
            <a:r>
              <a:rPr lang="en-US" altLang="zh-CN" sz="3600" dirty="0">
                <a:solidFill>
                  <a:prstClr val="black"/>
                </a:solidFill>
              </a:rPr>
              <a:t>Gem1</a:t>
            </a:r>
            <a:endParaRPr lang="zh-CN" altLang="en-US" dirty="0"/>
          </a:p>
        </p:txBody>
      </p:sp>
      <p:sp>
        <p:nvSpPr>
          <p:cNvPr id="12" name="内容占位符 2"/>
          <p:cNvSpPr>
            <a:spLocks noGrp="1"/>
          </p:cNvSpPr>
          <p:nvPr>
            <p:ph idx="1"/>
          </p:nvPr>
        </p:nvSpPr>
        <p:spPr>
          <a:xfrm>
            <a:off x="838044" y="4558667"/>
            <a:ext cx="7855481" cy="1960259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sz="2400" dirty="0" smtClean="0"/>
              <a:t>Set an electron 2.25mm before </a:t>
            </a:r>
            <a:r>
              <a:rPr lang="en-US" altLang="zh-CN" sz="2400" dirty="0"/>
              <a:t>the </a:t>
            </a:r>
            <a:r>
              <a:rPr lang="en-US" altLang="zh-CN" sz="2400" dirty="0" smtClean="0"/>
              <a:t>Gem1 </a:t>
            </a:r>
            <a:r>
              <a:rPr lang="en-US" altLang="zh-CN" sz="2400" dirty="0"/>
              <a:t>foil </a:t>
            </a:r>
            <a:r>
              <a:rPr lang="en-US" altLang="zh-CN" sz="2400" dirty="0" smtClean="0"/>
              <a:t>and </a:t>
            </a:r>
            <a:r>
              <a:rPr lang="en-US" altLang="zh-CN" sz="2400" dirty="0"/>
              <a:t>count multiplied electrons 150 </a:t>
            </a:r>
            <a:r>
              <a:rPr lang="el-GR" altLang="zh-CN" sz="2400" dirty="0" smtClean="0"/>
              <a:t>μ</a:t>
            </a:r>
            <a:r>
              <a:rPr lang="en-US" altLang="zh-CN" sz="2400" dirty="0"/>
              <a:t>m after the </a:t>
            </a:r>
            <a:r>
              <a:rPr lang="en-US" altLang="zh-CN" sz="2400" dirty="0" smtClean="0"/>
              <a:t>Gem1 foil</a:t>
            </a:r>
            <a:r>
              <a:rPr lang="en-US" altLang="zh-CN" sz="2400" dirty="0"/>
              <a:t>. Then get the right plot Avalanche size.</a:t>
            </a:r>
            <a:endParaRPr lang="en-US" altLang="zh-CN" sz="2400" dirty="0" smtClean="0"/>
          </a:p>
          <a:p>
            <a:r>
              <a:rPr lang="en-US" altLang="zh-CN" sz="2400" dirty="0"/>
              <a:t>Effective gain:  </a:t>
            </a:r>
            <a:r>
              <a:rPr lang="en-US" altLang="zh-CN" sz="2400" dirty="0" smtClean="0"/>
              <a:t>Number </a:t>
            </a:r>
            <a:r>
              <a:rPr lang="en-US" altLang="zh-CN" sz="2400" dirty="0"/>
              <a:t>of multiplied electrons which can leave the </a:t>
            </a:r>
            <a:r>
              <a:rPr lang="en-US" altLang="zh-CN" sz="2400" dirty="0" smtClean="0"/>
              <a:t>Gem1 </a:t>
            </a:r>
            <a:r>
              <a:rPr lang="en-US" altLang="zh-CN" sz="2400" dirty="0"/>
              <a:t>foil. It is sampled from a </a:t>
            </a:r>
            <a:r>
              <a:rPr lang="en-US" altLang="zh-CN" sz="2400" dirty="0" err="1"/>
              <a:t>Polya</a:t>
            </a:r>
            <a:r>
              <a:rPr lang="en-US" altLang="zh-CN" sz="2400" dirty="0"/>
              <a:t>.</a:t>
            </a:r>
          </a:p>
          <a:p>
            <a:r>
              <a:rPr lang="en-US" altLang="zh-CN" sz="2400" dirty="0"/>
              <a:t>Transparency: The percentage of original electrons </a:t>
            </a:r>
            <a:r>
              <a:rPr lang="en-US" altLang="zh-CN" sz="2400" dirty="0" smtClean="0"/>
              <a:t>with whose </a:t>
            </a:r>
            <a:r>
              <a:rPr lang="en-US" altLang="zh-CN" sz="2400" dirty="0"/>
              <a:t>multiplied electrons can  leave the </a:t>
            </a:r>
            <a:r>
              <a:rPr lang="en-US" altLang="zh-CN" sz="2400" dirty="0" smtClean="0"/>
              <a:t>Gem1 </a:t>
            </a:r>
            <a:r>
              <a:rPr lang="en-US" altLang="zh-CN" sz="2400" dirty="0"/>
              <a:t>foil, is about </a:t>
            </a:r>
            <a:r>
              <a:rPr lang="en-US" altLang="zh-CN" sz="2400" dirty="0" smtClean="0"/>
              <a:t>86.90%. 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FD35-051D-4F77-8710-F2FADF600900}" type="slidenum">
              <a:rPr lang="zh-CN" altLang="en-US" smtClean="0"/>
              <a:t>3</a:t>
            </a:fld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158608" y="1192239"/>
            <a:ext cx="8658014" cy="3052384"/>
            <a:chOff x="131005" y="1261511"/>
            <a:chExt cx="8985392" cy="3163879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 rotWithShape="1">
            <a:blip r:embed="rId3"/>
            <a:srcRect l="4720" t="3347" r="3613" b="3580"/>
            <a:stretch/>
          </p:blipFill>
          <p:spPr>
            <a:xfrm>
              <a:off x="131005" y="1394897"/>
              <a:ext cx="4316817" cy="3030493"/>
            </a:xfrm>
            <a:prstGeom prst="rect">
              <a:avLst/>
            </a:prstGeom>
          </p:spPr>
        </p:pic>
        <p:grpSp>
          <p:nvGrpSpPr>
            <p:cNvPr id="11" name="组合 10"/>
            <p:cNvGrpSpPr/>
            <p:nvPr/>
          </p:nvGrpSpPr>
          <p:grpSpPr>
            <a:xfrm>
              <a:off x="4537918" y="1261511"/>
              <a:ext cx="4578479" cy="3163879"/>
              <a:chOff x="4430054" y="1207150"/>
              <a:chExt cx="4578479" cy="3163879"/>
            </a:xfrm>
          </p:grpSpPr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32527" y="1207150"/>
                <a:ext cx="4576006" cy="3163879"/>
              </a:xfrm>
              <a:prstGeom prst="rect">
                <a:avLst/>
              </a:prstGeom>
            </p:spPr>
          </p:pic>
          <p:grpSp>
            <p:nvGrpSpPr>
              <p:cNvPr id="6" name="组合 5"/>
              <p:cNvGrpSpPr/>
              <p:nvPr/>
            </p:nvGrpSpPr>
            <p:grpSpPr>
              <a:xfrm>
                <a:off x="4430054" y="1369665"/>
                <a:ext cx="4132286" cy="1951878"/>
                <a:chOff x="4193337" y="1590465"/>
                <a:chExt cx="4090971" cy="1850239"/>
              </a:xfrm>
            </p:grpSpPr>
            <p:cxnSp>
              <p:nvCxnSpPr>
                <p:cNvPr id="15" name="直接箭头连接符 14"/>
                <p:cNvCxnSpPr/>
                <p:nvPr/>
              </p:nvCxnSpPr>
              <p:spPr>
                <a:xfrm flipH="1">
                  <a:off x="4193337" y="2370205"/>
                  <a:ext cx="547058" cy="4398"/>
                </a:xfrm>
                <a:prstGeom prst="straightConnector1">
                  <a:avLst/>
                </a:prstGeom>
                <a:ln w="57150">
                  <a:solidFill>
                    <a:srgbClr val="360EE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椭圆形标注 8"/>
                <p:cNvSpPr/>
                <p:nvPr/>
              </p:nvSpPr>
              <p:spPr>
                <a:xfrm flipH="1">
                  <a:off x="5897357" y="2044924"/>
                  <a:ext cx="2386951" cy="1395780"/>
                </a:xfrm>
                <a:prstGeom prst="wedgeEllipseCallout">
                  <a:avLst>
                    <a:gd name="adj1" fmla="val 89240"/>
                    <a:gd name="adj2" fmla="val -62296"/>
                  </a:avLst>
                </a:prstGeom>
                <a:noFill/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>
                      <a:solidFill>
                        <a:schemeClr val="tx1"/>
                      </a:solidFill>
                    </a:rPr>
                    <a:t>The produced electrons  do not get through the Gem </a:t>
                  </a:r>
                  <a:r>
                    <a:rPr lang="en-US" altLang="zh-CN" dirty="0" smtClean="0">
                      <a:solidFill>
                        <a:schemeClr val="tx1"/>
                      </a:solidFill>
                    </a:rPr>
                    <a:t>foil. </a:t>
                  </a:r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" name="圆角矩形 9"/>
                <p:cNvSpPr/>
                <p:nvPr/>
              </p:nvSpPr>
              <p:spPr>
                <a:xfrm>
                  <a:off x="4667226" y="1590465"/>
                  <a:ext cx="236849" cy="655704"/>
                </a:xfrm>
                <a:prstGeom prst="roundRect">
                  <a:avLst/>
                </a:prstGeom>
                <a:noFill/>
                <a:ln w="1905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/>
          <a:srcRect l="4709" t="4245" r="3624" b="3351"/>
          <a:stretch/>
        </p:blipFill>
        <p:spPr>
          <a:xfrm>
            <a:off x="327608" y="1465965"/>
            <a:ext cx="4196966" cy="2925159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3"/>
          <a:srcRect l="4036" t="20014" r="6369" b="3105"/>
          <a:stretch/>
        </p:blipFill>
        <p:spPr>
          <a:xfrm>
            <a:off x="4572000" y="1465965"/>
            <a:ext cx="4097867" cy="283862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01082"/>
            <a:ext cx="7886700" cy="1080501"/>
          </a:xfrm>
        </p:spPr>
        <p:txBody>
          <a:bodyPr/>
          <a:lstStyle/>
          <a:p>
            <a:r>
              <a:rPr lang="en-US" altLang="zh-CN" dirty="0">
                <a:solidFill>
                  <a:prstClr val="black"/>
                </a:solidFill>
              </a:rPr>
              <a:t>Avalanche &amp; </a:t>
            </a:r>
            <a:r>
              <a:rPr lang="en-US" altLang="zh-CN" dirty="0" smtClean="0">
                <a:solidFill>
                  <a:prstClr val="black"/>
                </a:solidFill>
              </a:rPr>
              <a:t>Gain </a:t>
            </a:r>
            <a:r>
              <a:rPr lang="en-US" altLang="zh-CN" sz="3600" dirty="0">
                <a:solidFill>
                  <a:prstClr val="black"/>
                </a:solidFill>
              </a:rPr>
              <a:t>----</a:t>
            </a:r>
            <a:r>
              <a:rPr lang="en-US" altLang="zh-CN" sz="3600" dirty="0" smtClean="0">
                <a:solidFill>
                  <a:prstClr val="black"/>
                </a:solidFill>
              </a:rPr>
              <a:t>Gem2</a:t>
            </a:r>
            <a:endParaRPr lang="zh-CN" altLang="en-US" dirty="0"/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823483" y="4542184"/>
            <a:ext cx="7944937" cy="2179292"/>
          </a:xfrm>
        </p:spPr>
        <p:txBody>
          <a:bodyPr>
            <a:normAutofit lnSpcReduction="10000"/>
          </a:bodyPr>
          <a:lstStyle/>
          <a:p>
            <a:r>
              <a:rPr lang="en-US" altLang="zh-CN" sz="2000" dirty="0"/>
              <a:t>Set an electron 150 </a:t>
            </a:r>
            <a:r>
              <a:rPr lang="el-GR" altLang="zh-CN" sz="2000" dirty="0"/>
              <a:t>μ</a:t>
            </a:r>
            <a:r>
              <a:rPr lang="en-US" altLang="zh-CN" sz="2000" dirty="0"/>
              <a:t>m </a:t>
            </a:r>
            <a:r>
              <a:rPr lang="en-US" altLang="zh-CN" sz="2000" dirty="0" smtClean="0"/>
              <a:t>after </a:t>
            </a:r>
            <a:r>
              <a:rPr lang="en-US" altLang="zh-CN" sz="2000" dirty="0"/>
              <a:t>the </a:t>
            </a:r>
            <a:r>
              <a:rPr lang="en-US" altLang="zh-CN" sz="2000" dirty="0" smtClean="0"/>
              <a:t>Gem1 </a:t>
            </a:r>
            <a:r>
              <a:rPr lang="en-US" altLang="zh-CN" sz="2000" dirty="0"/>
              <a:t>foil </a:t>
            </a:r>
            <a:r>
              <a:rPr lang="en-US" altLang="zh-CN" sz="2000" dirty="0" smtClean="0"/>
              <a:t>and </a:t>
            </a:r>
            <a:r>
              <a:rPr lang="en-US" altLang="zh-CN" sz="2000" dirty="0"/>
              <a:t>count multiplied electrons 150 </a:t>
            </a:r>
            <a:r>
              <a:rPr lang="el-GR" altLang="zh-CN" sz="2000" dirty="0"/>
              <a:t>μ</a:t>
            </a:r>
            <a:r>
              <a:rPr lang="en-US" altLang="zh-CN" sz="2000" dirty="0"/>
              <a:t>m after the </a:t>
            </a:r>
            <a:r>
              <a:rPr lang="en-US" altLang="zh-CN" sz="2000" dirty="0" smtClean="0"/>
              <a:t>Gem2 foil. Then get the right plot Avalanche size.</a:t>
            </a:r>
          </a:p>
          <a:p>
            <a:r>
              <a:rPr lang="en-US" altLang="zh-CN" sz="2000" dirty="0"/>
              <a:t>Effective gain:  </a:t>
            </a:r>
            <a:r>
              <a:rPr lang="en-US" altLang="zh-CN" sz="2000" dirty="0" smtClean="0"/>
              <a:t>Number </a:t>
            </a:r>
            <a:r>
              <a:rPr lang="en-US" altLang="zh-CN" sz="2000" dirty="0"/>
              <a:t>of multiplied electrons which can leave the </a:t>
            </a:r>
            <a:r>
              <a:rPr lang="en-US" altLang="zh-CN" sz="2000" dirty="0" smtClean="0"/>
              <a:t>Gem2 </a:t>
            </a:r>
            <a:r>
              <a:rPr lang="en-US" altLang="zh-CN" sz="2000" dirty="0"/>
              <a:t>foil . It is sampled from a </a:t>
            </a:r>
            <a:r>
              <a:rPr lang="en-US" altLang="zh-CN" sz="2000" dirty="0" err="1"/>
              <a:t>Polya</a:t>
            </a:r>
            <a:r>
              <a:rPr lang="en-US" altLang="zh-CN" sz="2000" dirty="0"/>
              <a:t>.</a:t>
            </a:r>
          </a:p>
          <a:p>
            <a:r>
              <a:rPr lang="en-US" altLang="zh-CN" sz="2000" dirty="0" smtClean="0"/>
              <a:t>Transparency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The percentage of original </a:t>
            </a:r>
            <a:r>
              <a:rPr lang="en-US" altLang="zh-CN" sz="2000" dirty="0"/>
              <a:t>electrons </a:t>
            </a:r>
            <a:r>
              <a:rPr lang="en-US" altLang="zh-CN" sz="2000" dirty="0" smtClean="0"/>
              <a:t>with whose </a:t>
            </a:r>
            <a:r>
              <a:rPr lang="en-US" altLang="zh-CN" sz="2000" dirty="0"/>
              <a:t>multiplied </a:t>
            </a:r>
            <a:r>
              <a:rPr lang="en-US" altLang="zh-CN" sz="2000" dirty="0" smtClean="0"/>
              <a:t>electrons can  leave </a:t>
            </a:r>
            <a:r>
              <a:rPr lang="en-US" altLang="zh-CN" sz="2000" dirty="0"/>
              <a:t>the </a:t>
            </a:r>
            <a:r>
              <a:rPr lang="en-US" altLang="zh-CN" sz="2000" dirty="0" smtClean="0"/>
              <a:t>Gem2 foil, is about </a:t>
            </a:r>
            <a:r>
              <a:rPr lang="en-US" altLang="zh-CN" sz="2000" dirty="0"/>
              <a:t>61.02%.</a:t>
            </a:r>
            <a:endParaRPr lang="zh-CN" altLang="en-US" sz="2000" dirty="0" smtClean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FD35-051D-4F77-8710-F2FADF600900}" type="slidenum">
              <a:rPr lang="zh-CN" altLang="en-US" smtClean="0"/>
              <a:t>4</a:t>
            </a:fld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4273280" y="1452761"/>
            <a:ext cx="3657002" cy="2278476"/>
            <a:chOff x="4275245" y="1295250"/>
            <a:chExt cx="3657002" cy="2278476"/>
          </a:xfrm>
        </p:grpSpPr>
        <p:sp>
          <p:nvSpPr>
            <p:cNvPr id="12" name="椭圆形标注 11"/>
            <p:cNvSpPr/>
            <p:nvPr/>
          </p:nvSpPr>
          <p:spPr>
            <a:xfrm flipH="1">
              <a:off x="5804029" y="1840586"/>
              <a:ext cx="2128218" cy="1733140"/>
            </a:xfrm>
            <a:prstGeom prst="wedgeEllipseCallout">
              <a:avLst>
                <a:gd name="adj1" fmla="val 71433"/>
                <a:gd name="adj2" fmla="val -53248"/>
              </a:avLst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The produced electrons  do not get through the Gem </a:t>
              </a:r>
              <a:r>
                <a:rPr lang="en-US" altLang="zh-CN" dirty="0" smtClean="0">
                  <a:solidFill>
                    <a:schemeClr val="tx1"/>
                  </a:solidFill>
                </a:rPr>
                <a:t>foil. 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4275245" y="1295250"/>
              <a:ext cx="1039922" cy="1123592"/>
              <a:chOff x="4572000" y="1904790"/>
              <a:chExt cx="1039922" cy="1123592"/>
            </a:xfrm>
          </p:grpSpPr>
          <p:cxnSp>
            <p:nvCxnSpPr>
              <p:cNvPr id="16" name="直接箭头连接符 15"/>
              <p:cNvCxnSpPr/>
              <p:nvPr/>
            </p:nvCxnSpPr>
            <p:spPr>
              <a:xfrm flipH="1">
                <a:off x="4572000" y="3028382"/>
                <a:ext cx="843100" cy="0"/>
              </a:xfrm>
              <a:prstGeom prst="straightConnector1">
                <a:avLst/>
              </a:prstGeom>
              <a:ln w="38100">
                <a:solidFill>
                  <a:srgbClr val="360EE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圆角矩形 8"/>
              <p:cNvSpPr/>
              <p:nvPr/>
            </p:nvSpPr>
            <p:spPr>
              <a:xfrm>
                <a:off x="5398975" y="1904790"/>
                <a:ext cx="212947" cy="655704"/>
              </a:xfrm>
              <a:prstGeom prst="roundRect">
                <a:avLst/>
              </a:prstGeom>
              <a:noFill/>
              <a:ln w="190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51590" y="1478185"/>
            <a:ext cx="8620471" cy="3059683"/>
            <a:chOff x="151590" y="1478185"/>
            <a:chExt cx="8620471" cy="3059683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 rotWithShape="1">
            <a:blip r:embed="rId3"/>
            <a:srcRect l="5756" t="4020" r="3040" b="3576"/>
            <a:stretch/>
          </p:blipFill>
          <p:spPr>
            <a:xfrm>
              <a:off x="151590" y="1478185"/>
              <a:ext cx="4344035" cy="3043030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4"/>
            <a:srcRect l="3569" t="20302" r="7536" b="2817"/>
            <a:stretch/>
          </p:blipFill>
          <p:spPr>
            <a:xfrm>
              <a:off x="4389583" y="1478185"/>
              <a:ext cx="4382478" cy="3059683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6233" y="152622"/>
            <a:ext cx="7886700" cy="1325563"/>
          </a:xfrm>
        </p:spPr>
        <p:txBody>
          <a:bodyPr/>
          <a:lstStyle/>
          <a:p>
            <a:r>
              <a:rPr lang="en-US" altLang="zh-CN" dirty="0">
                <a:solidFill>
                  <a:prstClr val="black"/>
                </a:solidFill>
              </a:rPr>
              <a:t>Avalanche &amp; </a:t>
            </a:r>
            <a:r>
              <a:rPr lang="en-US" altLang="zh-CN" dirty="0" smtClean="0">
                <a:solidFill>
                  <a:prstClr val="black"/>
                </a:solidFill>
              </a:rPr>
              <a:t>Gain</a:t>
            </a:r>
            <a:r>
              <a:rPr lang="en-US" altLang="zh-CN" dirty="0">
                <a:solidFill>
                  <a:prstClr val="black"/>
                </a:solidFill>
              </a:rPr>
              <a:t> </a:t>
            </a:r>
            <a:r>
              <a:rPr lang="en-US" altLang="zh-CN" sz="3600" dirty="0">
                <a:solidFill>
                  <a:prstClr val="black"/>
                </a:solidFill>
              </a:rPr>
              <a:t>----</a:t>
            </a:r>
            <a:r>
              <a:rPr lang="en-US" altLang="zh-CN" sz="3600" dirty="0" smtClean="0">
                <a:solidFill>
                  <a:prstClr val="black"/>
                </a:solidFill>
              </a:rPr>
              <a:t>Gem3</a:t>
            </a:r>
            <a:endParaRPr lang="zh-CN" altLang="en-US" dirty="0"/>
          </a:p>
        </p:txBody>
      </p:sp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812542" y="4522116"/>
            <a:ext cx="7868614" cy="2199360"/>
          </a:xfrm>
        </p:spPr>
        <p:txBody>
          <a:bodyPr>
            <a:normAutofit lnSpcReduction="10000"/>
          </a:bodyPr>
          <a:lstStyle/>
          <a:p>
            <a:r>
              <a:rPr lang="en-US" altLang="zh-CN" sz="2000" dirty="0"/>
              <a:t>Set an electron 150 </a:t>
            </a:r>
            <a:r>
              <a:rPr lang="el-GR" altLang="zh-CN" sz="2000" dirty="0"/>
              <a:t>μ</a:t>
            </a:r>
            <a:r>
              <a:rPr lang="en-US" altLang="zh-CN" sz="2000" dirty="0"/>
              <a:t>m </a:t>
            </a:r>
            <a:r>
              <a:rPr lang="en-US" altLang="zh-CN" sz="2000" dirty="0" smtClean="0"/>
              <a:t>after </a:t>
            </a:r>
            <a:r>
              <a:rPr lang="en-US" altLang="zh-CN" sz="2000" dirty="0"/>
              <a:t>the </a:t>
            </a:r>
            <a:r>
              <a:rPr lang="en-US" altLang="zh-CN" sz="2000" dirty="0" smtClean="0"/>
              <a:t>Gem2 </a:t>
            </a:r>
            <a:r>
              <a:rPr lang="en-US" altLang="zh-CN" sz="2000" dirty="0"/>
              <a:t>foil </a:t>
            </a:r>
            <a:r>
              <a:rPr lang="en-US" altLang="zh-CN" sz="2000" dirty="0" smtClean="0"/>
              <a:t>and </a:t>
            </a:r>
            <a:r>
              <a:rPr lang="en-US" altLang="zh-CN" sz="2000" dirty="0"/>
              <a:t>count multiplied electrons 150 </a:t>
            </a:r>
            <a:r>
              <a:rPr lang="el-GR" altLang="zh-CN" sz="2000" dirty="0"/>
              <a:t>μ</a:t>
            </a:r>
            <a:r>
              <a:rPr lang="en-US" altLang="zh-CN" sz="2000" dirty="0"/>
              <a:t>m after the </a:t>
            </a:r>
            <a:r>
              <a:rPr lang="en-US" altLang="zh-CN" sz="2000" dirty="0" smtClean="0"/>
              <a:t>Gem3 foil</a:t>
            </a:r>
            <a:r>
              <a:rPr lang="en-US" altLang="zh-CN" sz="2000" dirty="0"/>
              <a:t>. Then get the right plot Avalanche size.</a:t>
            </a:r>
            <a:endParaRPr lang="en-US" altLang="zh-CN" sz="2000" dirty="0" smtClean="0"/>
          </a:p>
          <a:p>
            <a:r>
              <a:rPr lang="en-US" altLang="zh-CN" sz="2000" dirty="0"/>
              <a:t>Effective gain:  </a:t>
            </a:r>
            <a:r>
              <a:rPr lang="en-US" altLang="zh-CN" sz="2000" dirty="0" smtClean="0"/>
              <a:t>Number </a:t>
            </a:r>
            <a:r>
              <a:rPr lang="en-US" altLang="zh-CN" sz="2000" dirty="0"/>
              <a:t>of multiplied electrons which can leave the </a:t>
            </a:r>
            <a:r>
              <a:rPr lang="en-US" altLang="zh-CN" sz="2000" dirty="0" smtClean="0"/>
              <a:t>Gem3 foil. </a:t>
            </a:r>
            <a:r>
              <a:rPr lang="en-US" altLang="zh-CN" sz="2000" dirty="0"/>
              <a:t>It is sampled from a </a:t>
            </a:r>
            <a:r>
              <a:rPr lang="en-US" altLang="zh-CN" sz="2000" dirty="0" err="1"/>
              <a:t>Polya</a:t>
            </a:r>
            <a:r>
              <a:rPr lang="en-US" altLang="zh-CN" sz="2000" dirty="0" smtClean="0"/>
              <a:t>.</a:t>
            </a:r>
          </a:p>
          <a:p>
            <a:r>
              <a:rPr lang="en-US" altLang="zh-CN" sz="2000" dirty="0"/>
              <a:t>Transparency: The percentage of original electrons </a:t>
            </a:r>
            <a:r>
              <a:rPr lang="en-US" altLang="zh-CN" sz="2000" dirty="0" smtClean="0"/>
              <a:t>with whose </a:t>
            </a:r>
            <a:r>
              <a:rPr lang="en-US" altLang="zh-CN" sz="2000" dirty="0"/>
              <a:t>multiplied electrons can  leave the </a:t>
            </a:r>
            <a:r>
              <a:rPr lang="en-US" altLang="zh-CN" sz="2000" dirty="0" smtClean="0"/>
              <a:t>Gem3 </a:t>
            </a:r>
            <a:r>
              <a:rPr lang="en-US" altLang="zh-CN" sz="2000" dirty="0"/>
              <a:t>foil, is about 61.30</a:t>
            </a:r>
            <a:r>
              <a:rPr lang="en-US" altLang="zh-CN" sz="2000" dirty="0" smtClean="0"/>
              <a:t>%. </a:t>
            </a:r>
            <a:endParaRPr lang="zh-CN" altLang="en-US" sz="2000" dirty="0" smtClean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FD35-051D-4F77-8710-F2FADF600900}" type="slidenum">
              <a:rPr lang="zh-CN" altLang="en-US" smtClean="0"/>
              <a:t>5</a:t>
            </a:fld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4347176" y="1467659"/>
            <a:ext cx="3485100" cy="2214142"/>
            <a:chOff x="4231223" y="1498982"/>
            <a:chExt cx="3485100" cy="2214142"/>
          </a:xfrm>
        </p:grpSpPr>
        <p:grpSp>
          <p:nvGrpSpPr>
            <p:cNvPr id="10" name="组合 9"/>
            <p:cNvGrpSpPr/>
            <p:nvPr/>
          </p:nvGrpSpPr>
          <p:grpSpPr>
            <a:xfrm>
              <a:off x="4231223" y="1979984"/>
              <a:ext cx="3485100" cy="1733140"/>
              <a:chOff x="4740777" y="2184573"/>
              <a:chExt cx="3485100" cy="1733140"/>
            </a:xfrm>
          </p:grpSpPr>
          <p:sp>
            <p:nvSpPr>
              <p:cNvPr id="12" name="椭圆形标注 11"/>
              <p:cNvSpPr/>
              <p:nvPr/>
            </p:nvSpPr>
            <p:spPr>
              <a:xfrm flipH="1">
                <a:off x="6097659" y="2184573"/>
                <a:ext cx="2128218" cy="1733140"/>
              </a:xfrm>
              <a:prstGeom prst="wedgeEllipseCallout">
                <a:avLst>
                  <a:gd name="adj1" fmla="val 79920"/>
                  <a:gd name="adj2" fmla="val -55202"/>
                </a:avLst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The produced electrons  do not get through the Gem </a:t>
                </a:r>
                <a:r>
                  <a:rPr lang="en-US" altLang="zh-CN" dirty="0" smtClean="0">
                    <a:solidFill>
                      <a:schemeClr val="tx1"/>
                    </a:solidFill>
                  </a:rPr>
                  <a:t>foil. 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" name="直接箭头连接符 7"/>
              <p:cNvCxnSpPr/>
              <p:nvPr/>
            </p:nvCxnSpPr>
            <p:spPr>
              <a:xfrm flipH="1">
                <a:off x="4740777" y="2625088"/>
                <a:ext cx="642516" cy="0"/>
              </a:xfrm>
              <a:prstGeom prst="straightConnector1">
                <a:avLst/>
              </a:prstGeom>
              <a:ln w="38100">
                <a:solidFill>
                  <a:srgbClr val="360EE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圆角矩形 13"/>
            <p:cNvSpPr/>
            <p:nvPr/>
          </p:nvSpPr>
          <p:spPr>
            <a:xfrm>
              <a:off x="4818800" y="1498982"/>
              <a:ext cx="212947" cy="655704"/>
            </a:xfrm>
            <a:prstGeom prst="roundRect">
              <a:avLst/>
            </a:prstGeom>
            <a:noFill/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463" y="1447298"/>
            <a:ext cx="2977413" cy="205941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7339" y="3678939"/>
            <a:ext cx="3010070" cy="208199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/>
          <a:srcRect t="5344" r="719"/>
          <a:stretch/>
        </p:blipFill>
        <p:spPr>
          <a:xfrm>
            <a:off x="4985255" y="1585798"/>
            <a:ext cx="3028949" cy="199746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9616" y="3678939"/>
            <a:ext cx="3071303" cy="212435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604113" y="1308799"/>
            <a:ext cx="212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Profile of </a:t>
            </a:r>
            <a:r>
              <a:rPr lang="en-US" altLang="zh-CN" sz="1200" dirty="0" err="1" smtClean="0"/>
              <a:t>zShift</a:t>
            </a:r>
            <a:r>
              <a:rPr lang="en-US" altLang="zh-CN" sz="1200" dirty="0" smtClean="0"/>
              <a:t> versus </a:t>
            </a:r>
            <a:r>
              <a:rPr lang="en-US" altLang="zh-CN" sz="1200" dirty="0" err="1" smtClean="0"/>
              <a:t>xShift</a:t>
            </a:r>
            <a:r>
              <a:rPr lang="en-US" altLang="zh-CN" sz="1200" dirty="0" smtClean="0"/>
              <a:t> 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0737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蓝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665</TotalTime>
  <Words>302</Words>
  <Application>Microsoft Office PowerPoint</Application>
  <PresentationFormat>全屏显示(4:3)</PresentationFormat>
  <Paragraphs>30</Paragraphs>
  <Slides>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NimbusRomNo9L-Regu</vt:lpstr>
      <vt:lpstr>宋体</vt:lpstr>
      <vt:lpstr>Arial</vt:lpstr>
      <vt:lpstr>Calibri</vt:lpstr>
      <vt:lpstr>Calibri Light</vt:lpstr>
      <vt:lpstr>Cambria Math</vt:lpstr>
      <vt:lpstr>Office Theme</vt:lpstr>
      <vt:lpstr>Work Report</vt:lpstr>
      <vt:lpstr>Avalanche &amp; Gain</vt:lpstr>
      <vt:lpstr>Avalanche &amp; Gain ----Gem1</vt:lpstr>
      <vt:lpstr>Avalanche &amp; Gain ----Gem2</vt:lpstr>
      <vt:lpstr>Avalanche &amp; Gain ----Gem3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Garfield Simulation</dc:title>
  <dc:creator>hanwu xu</dc:creator>
  <cp:lastModifiedBy>Windows 用户</cp:lastModifiedBy>
  <cp:revision>400</cp:revision>
  <dcterms:created xsi:type="dcterms:W3CDTF">2017-06-10T12:30:00Z</dcterms:created>
  <dcterms:modified xsi:type="dcterms:W3CDTF">2017-11-23T06:39:07Z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2052-10.1.0.6877</vt:lpwstr>
  </property>
</Properties>
</file>