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70" r:id="rId12"/>
    <p:sldId id="266" r:id="rId13"/>
    <p:sldId id="267" r:id="rId14"/>
    <p:sldId id="269" r:id="rId15"/>
    <p:sldId id="27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72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6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678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75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45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763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95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31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18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83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B0AC7-7E09-4995-9002-79B408DDDCE3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02B9-0D9F-4931-B774-E5AE8006BF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13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285855"/>
          </a:xfrm>
        </p:spPr>
        <p:txBody>
          <a:bodyPr>
            <a:normAutofit/>
          </a:bodyPr>
          <a:lstStyle/>
          <a:p>
            <a:r>
              <a:rPr lang="en-US" altLang="zh-CN" sz="4000" dirty="0" err="1" smtClean="0"/>
              <a:t>Besvis</a:t>
            </a:r>
            <a:r>
              <a:rPr lang="zh-CN" altLang="en-US" sz="4000" dirty="0" smtClean="0"/>
              <a:t>视图变换简介</a:t>
            </a:r>
            <a:r>
              <a:rPr lang="en-US" altLang="zh-CN" sz="4000" dirty="0" smtClean="0"/>
              <a:t>(2)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094018"/>
            <a:ext cx="6858000" cy="1163782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龙沛洵</a:t>
            </a:r>
            <a:endParaRPr lang="en-US" altLang="zh-CN" sz="2000" dirty="0" smtClean="0"/>
          </a:p>
          <a:p>
            <a:r>
              <a:rPr lang="en-US" altLang="zh-CN" sz="2000" dirty="0" smtClean="0"/>
              <a:t>2017.11.23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7819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透视投影变换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421082"/>
                <a:ext cx="7886700" cy="4042063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altLang="zh-CN" b="1" i="1" dirty="0" smtClean="0"/>
                  <a:t>c’</a:t>
                </a:r>
                <a:r>
                  <a:rPr lang="zh-CN" altLang="en-US" dirty="0" smtClean="0"/>
                  <a:t>的含义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b="1" i="1" dirty="0" smtClean="0"/>
                  <a:t>R</a:t>
                </a:r>
                <a:r>
                  <a:rPr lang="zh-CN" altLang="en-US" dirty="0" smtClean="0"/>
                  <a:t>只包含旋转变换，因而是</a:t>
                </a:r>
                <a:r>
                  <a:rPr lang="zh-CN" altLang="en-US" dirty="0"/>
                  <a:t>正交的，故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</m:oMath>
                </a14:m>
                <a:r>
                  <a:rPr lang="zh-CN" altLang="en-US" dirty="0"/>
                  <a:t>的含义</a:t>
                </a:r>
                <a:r>
                  <a:rPr lang="zh-CN" altLang="en-US" dirty="0" smtClean="0"/>
                  <a:t>是将</a:t>
                </a:r>
                <a:r>
                  <a:rPr lang="en-US" altLang="zh-CN" dirty="0" smtClean="0"/>
                  <a:t>z</a:t>
                </a:r>
                <a:r>
                  <a:rPr lang="zh-CN" altLang="en-US" dirty="0" smtClean="0"/>
                  <a:t>轴方向旋转到</a:t>
                </a:r>
                <a:r>
                  <a:rPr lang="zh-CN" altLang="en-US" dirty="0"/>
                  <a:t>视线</a:t>
                </a:r>
                <a:r>
                  <a:rPr lang="zh-CN" altLang="en-US" dirty="0" smtClean="0"/>
                  <a:t>方向</a:t>
                </a:r>
                <a:r>
                  <a:rPr lang="en-US" altLang="zh-CN" dirty="0" smtClean="0"/>
                  <a:t>.</a:t>
                </a:r>
                <a:endParaRPr lang="en-US" altLang="zh-CN" dirty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CN" altLang="en-US" dirty="0" smtClean="0"/>
                  <a:t>是将图形中心沿视线方向平移距离</a:t>
                </a:r>
                <a:r>
                  <a:rPr lang="en-US" altLang="zh-CN" i="1" dirty="0" err="1" smtClean="0"/>
                  <a:t>D</a:t>
                </a:r>
                <a:r>
                  <a:rPr lang="en-US" altLang="zh-CN" sz="1200" dirty="0" err="1" smtClean="0"/>
                  <a:t>view</a:t>
                </a:r>
                <a:r>
                  <a:rPr lang="zh-CN" altLang="en-US" dirty="0" smtClean="0"/>
                  <a:t>后所得的坐标，即“眼睛”所在的位置坐标</a:t>
                </a:r>
                <a:r>
                  <a:rPr lang="en-US" altLang="zh-CN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zh-CN" b="1" i="1" dirty="0" smtClean="0"/>
                  <a:t>T</a:t>
                </a:r>
                <a:r>
                  <a:rPr lang="zh-CN" altLang="en-US" dirty="0" smtClean="0"/>
                  <a:t>的效果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首先平移图形，使得眼睛位于原点；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然后旋转坐标，使得视线方向与</a:t>
                </a:r>
                <a:r>
                  <a:rPr lang="en-US" altLang="zh-CN" dirty="0" smtClean="0"/>
                  <a:t>z</a:t>
                </a:r>
                <a:r>
                  <a:rPr lang="zh-CN" altLang="en-US" dirty="0" smtClean="0"/>
                  <a:t>轴重合，且朝向</a:t>
                </a:r>
                <a:r>
                  <a:rPr lang="en-US" altLang="zh-CN" dirty="0" smtClean="0"/>
                  <a:t>z</a:t>
                </a:r>
                <a:r>
                  <a:rPr lang="zh-CN" altLang="en-US" dirty="0" smtClean="0"/>
                  <a:t>轴负半轴；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再将图形关于</a:t>
                </a:r>
                <a:r>
                  <a:rPr lang="en-US" altLang="zh-CN" dirty="0" smtClean="0"/>
                  <a:t>Oxy</a:t>
                </a:r>
                <a:r>
                  <a:rPr lang="zh-CN" altLang="en-US" dirty="0" smtClean="0"/>
                  <a:t>平面反射；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再将图形沿向量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dirty="0" smtClean="0"/>
                  <a:t>（平行于</a:t>
                </a:r>
                <a:r>
                  <a:rPr lang="en-US" altLang="zh-CN" dirty="0" smtClean="0"/>
                  <a:t>Oxy</a:t>
                </a:r>
                <a:r>
                  <a:rPr lang="zh-CN" altLang="en-US" dirty="0" smtClean="0"/>
                  <a:t>平面）进行错切；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最后将图形的坐标尺度分别变为原来的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 smtClean="0"/>
                  <a:t>倍</a:t>
                </a:r>
                <a:r>
                  <a:rPr lang="en-US" altLang="zh-CN" dirty="0" smtClean="0"/>
                  <a:t>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421082"/>
                <a:ext cx="7886700" cy="4042063"/>
              </a:xfrm>
              <a:blipFill rotWithShape="0">
                <a:blip r:embed="rId2"/>
                <a:stretch>
                  <a:fillRect l="-773" t="-15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1598299" y="1365514"/>
                <a:ext cx="5947401" cy="1084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1" i="1" smtClean="0"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0,0,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400" i="0">
                                      <a:latin typeface="Cambria Math" panose="02040503050406030204" pitchFamily="18" charset="0"/>
                                    </a:rPr>
                                    <m:t>view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299" y="1365514"/>
                <a:ext cx="5947401" cy="1084143"/>
              </a:xfrm>
              <a:prstGeom prst="rect">
                <a:avLst/>
              </a:prstGeom>
              <a:blipFill rotWithShape="0">
                <a:blip r:embed="rId3"/>
                <a:stretch>
                  <a:fillRect b="-33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2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76349" y="676276"/>
            <a:ext cx="7191377" cy="5525817"/>
            <a:chOff x="4410075" y="1909763"/>
            <a:chExt cx="4037217" cy="3208278"/>
          </a:xfrm>
        </p:grpSpPr>
        <p:grpSp>
          <p:nvGrpSpPr>
            <p:cNvPr id="3" name="组合 2"/>
            <p:cNvGrpSpPr/>
            <p:nvPr/>
          </p:nvGrpSpPr>
          <p:grpSpPr>
            <a:xfrm>
              <a:off x="4410075" y="1909763"/>
              <a:ext cx="4037217" cy="3208278"/>
              <a:chOff x="4410075" y="1909763"/>
              <a:chExt cx="4037217" cy="3208278"/>
            </a:xfrm>
          </p:grpSpPr>
          <p:cxnSp>
            <p:nvCxnSpPr>
              <p:cNvPr id="5" name="直接箭头连接符 4"/>
              <p:cNvCxnSpPr/>
              <p:nvPr/>
            </p:nvCxnSpPr>
            <p:spPr>
              <a:xfrm flipH="1">
                <a:off x="4410075" y="3990109"/>
                <a:ext cx="1689390" cy="101631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接箭头连接符 5"/>
              <p:cNvCxnSpPr/>
              <p:nvPr/>
            </p:nvCxnSpPr>
            <p:spPr>
              <a:xfrm flipV="1">
                <a:off x="6099464" y="1909763"/>
                <a:ext cx="0" cy="2080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>
                <a:off x="6099464" y="3990109"/>
                <a:ext cx="229682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文本框 7"/>
              <p:cNvSpPr txBox="1"/>
              <p:nvPr/>
            </p:nvSpPr>
            <p:spPr>
              <a:xfrm>
                <a:off x="4489920" y="4957216"/>
                <a:ext cx="257035" cy="16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/>
                  <a:t>x</a:t>
                </a:r>
                <a:endParaRPr lang="zh-CN" altLang="en-US" sz="1200" dirty="0"/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8224063" y="3990108"/>
                <a:ext cx="223229" cy="16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/>
                  <a:t>y</a:t>
                </a:r>
                <a:endParaRPr lang="zh-CN" altLang="en-US" sz="1200" dirty="0"/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03578" y="1909763"/>
                <a:ext cx="232467" cy="16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/>
                  <a:t>z</a:t>
                </a:r>
                <a:endParaRPr lang="zh-CN" altLang="en-US" sz="1200" dirty="0"/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5956789" y="3856935"/>
              <a:ext cx="325661" cy="160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O</a:t>
              </a:r>
              <a:endParaRPr lang="zh-CN" altLang="en-US" sz="1200" dirty="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5200488" y="2347617"/>
            <a:ext cx="2067818" cy="904893"/>
            <a:chOff x="4905376" y="3070163"/>
            <a:chExt cx="1400813" cy="562891"/>
          </a:xfrm>
        </p:grpSpPr>
        <p:grpSp>
          <p:nvGrpSpPr>
            <p:cNvPr id="38" name="组合 37"/>
            <p:cNvGrpSpPr/>
            <p:nvPr/>
          </p:nvGrpSpPr>
          <p:grpSpPr>
            <a:xfrm>
              <a:off x="4905376" y="3114675"/>
              <a:ext cx="1343024" cy="518379"/>
              <a:chOff x="4905376" y="3114675"/>
              <a:chExt cx="1343024" cy="518379"/>
            </a:xfrm>
          </p:grpSpPr>
          <p:sp>
            <p:nvSpPr>
              <p:cNvPr id="25" name="流程图: 磁盘 24"/>
              <p:cNvSpPr/>
              <p:nvPr/>
            </p:nvSpPr>
            <p:spPr>
              <a:xfrm>
                <a:off x="4905376" y="3182204"/>
                <a:ext cx="419100" cy="450850"/>
              </a:xfrm>
              <a:prstGeom prst="flowChartMagneticDisk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6" name="直接箭头连接符 15"/>
              <p:cNvCxnSpPr/>
              <p:nvPr/>
            </p:nvCxnSpPr>
            <p:spPr>
              <a:xfrm flipV="1">
                <a:off x="5114925" y="3114675"/>
                <a:ext cx="1133475" cy="34290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椭圆 16"/>
              <p:cNvSpPr/>
              <p:nvPr/>
            </p:nvSpPr>
            <p:spPr>
              <a:xfrm>
                <a:off x="5088544" y="3433009"/>
                <a:ext cx="52761" cy="49315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6198356" y="3070163"/>
              <a:ext cx="107833" cy="78692"/>
              <a:chOff x="6198356" y="3070163"/>
              <a:chExt cx="107833" cy="78692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6227810" y="3089926"/>
                <a:ext cx="46971" cy="44578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任意多边形 35"/>
              <p:cNvSpPr/>
              <p:nvPr/>
            </p:nvSpPr>
            <p:spPr>
              <a:xfrm rot="14892928">
                <a:off x="6212927" y="3055592"/>
                <a:ext cx="78692" cy="107833"/>
              </a:xfrm>
              <a:custGeom>
                <a:avLst/>
                <a:gdLst>
                  <a:gd name="connsiteX0" fmla="*/ 0 w 190500"/>
                  <a:gd name="connsiteY0" fmla="*/ 0 h 177800"/>
                  <a:gd name="connsiteX1" fmla="*/ 88900 w 190500"/>
                  <a:gd name="connsiteY1" fmla="*/ 177800 h 177800"/>
                  <a:gd name="connsiteX2" fmla="*/ 190500 w 190500"/>
                  <a:gd name="connsiteY2" fmla="*/ 0 h 17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177800">
                    <a:moveTo>
                      <a:pt x="0" y="0"/>
                    </a:moveTo>
                    <a:cubicBezTo>
                      <a:pt x="28575" y="88900"/>
                      <a:pt x="57150" y="177800"/>
                      <a:pt x="88900" y="177800"/>
                    </a:cubicBezTo>
                    <a:cubicBezTo>
                      <a:pt x="120650" y="177800"/>
                      <a:pt x="155575" y="88900"/>
                      <a:pt x="190500" y="0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62" name="组合 61"/>
          <p:cNvGrpSpPr/>
          <p:nvPr/>
        </p:nvGrpSpPr>
        <p:grpSpPr>
          <a:xfrm rot="6487243">
            <a:off x="3189683" y="2788461"/>
            <a:ext cx="2067818" cy="904893"/>
            <a:chOff x="4905376" y="3070163"/>
            <a:chExt cx="1400813" cy="562891"/>
          </a:xfrm>
        </p:grpSpPr>
        <p:grpSp>
          <p:nvGrpSpPr>
            <p:cNvPr id="63" name="组合 62"/>
            <p:cNvGrpSpPr/>
            <p:nvPr/>
          </p:nvGrpSpPr>
          <p:grpSpPr>
            <a:xfrm>
              <a:off x="4905376" y="3114675"/>
              <a:ext cx="1343024" cy="518379"/>
              <a:chOff x="4905376" y="3114675"/>
              <a:chExt cx="1343024" cy="518379"/>
            </a:xfrm>
          </p:grpSpPr>
          <p:sp>
            <p:nvSpPr>
              <p:cNvPr id="67" name="流程图: 磁盘 66"/>
              <p:cNvSpPr/>
              <p:nvPr/>
            </p:nvSpPr>
            <p:spPr>
              <a:xfrm>
                <a:off x="4905376" y="3182204"/>
                <a:ext cx="419100" cy="450850"/>
              </a:xfrm>
              <a:prstGeom prst="flowChartMagneticDisk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8" name="直接箭头连接符 67"/>
              <p:cNvCxnSpPr/>
              <p:nvPr/>
            </p:nvCxnSpPr>
            <p:spPr>
              <a:xfrm flipV="1">
                <a:off x="5114925" y="3114675"/>
                <a:ext cx="1133475" cy="342900"/>
              </a:xfrm>
              <a:prstGeom prst="straightConnector1">
                <a:avLst/>
              </a:prstGeom>
              <a:ln w="12700"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椭圆 68"/>
              <p:cNvSpPr/>
              <p:nvPr/>
            </p:nvSpPr>
            <p:spPr>
              <a:xfrm>
                <a:off x="5088544" y="3433009"/>
                <a:ext cx="52761" cy="49315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64" name="组合 63"/>
            <p:cNvGrpSpPr/>
            <p:nvPr/>
          </p:nvGrpSpPr>
          <p:grpSpPr>
            <a:xfrm>
              <a:off x="6198356" y="3070163"/>
              <a:ext cx="107833" cy="78692"/>
              <a:chOff x="6198356" y="3070163"/>
              <a:chExt cx="107833" cy="78692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6227810" y="3089926"/>
                <a:ext cx="46971" cy="44578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任意多边形 65"/>
              <p:cNvSpPr/>
              <p:nvPr/>
            </p:nvSpPr>
            <p:spPr>
              <a:xfrm rot="14892928">
                <a:off x="6212927" y="3055592"/>
                <a:ext cx="78692" cy="107833"/>
              </a:xfrm>
              <a:custGeom>
                <a:avLst/>
                <a:gdLst>
                  <a:gd name="connsiteX0" fmla="*/ 0 w 190500"/>
                  <a:gd name="connsiteY0" fmla="*/ 0 h 177800"/>
                  <a:gd name="connsiteX1" fmla="*/ 88900 w 190500"/>
                  <a:gd name="connsiteY1" fmla="*/ 177800 h 177800"/>
                  <a:gd name="connsiteX2" fmla="*/ 190500 w 190500"/>
                  <a:gd name="connsiteY2" fmla="*/ 0 h 17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177800">
                    <a:moveTo>
                      <a:pt x="0" y="0"/>
                    </a:moveTo>
                    <a:cubicBezTo>
                      <a:pt x="28575" y="88900"/>
                      <a:pt x="57150" y="177800"/>
                      <a:pt x="88900" y="177800"/>
                    </a:cubicBezTo>
                    <a:cubicBezTo>
                      <a:pt x="120650" y="177800"/>
                      <a:pt x="155575" y="88900"/>
                      <a:pt x="190500" y="0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70" name="组合 69"/>
          <p:cNvGrpSpPr/>
          <p:nvPr/>
        </p:nvGrpSpPr>
        <p:grpSpPr>
          <a:xfrm rot="17305923">
            <a:off x="3324975" y="4836495"/>
            <a:ext cx="2067818" cy="904893"/>
            <a:chOff x="4905376" y="3070163"/>
            <a:chExt cx="1400813" cy="562891"/>
          </a:xfrm>
        </p:grpSpPr>
        <p:grpSp>
          <p:nvGrpSpPr>
            <p:cNvPr id="71" name="组合 70"/>
            <p:cNvGrpSpPr/>
            <p:nvPr/>
          </p:nvGrpSpPr>
          <p:grpSpPr>
            <a:xfrm>
              <a:off x="4905376" y="3114675"/>
              <a:ext cx="1343024" cy="518379"/>
              <a:chOff x="4905376" y="3114675"/>
              <a:chExt cx="1343024" cy="518379"/>
            </a:xfrm>
          </p:grpSpPr>
          <p:sp>
            <p:nvSpPr>
              <p:cNvPr id="75" name="流程图: 磁盘 74"/>
              <p:cNvSpPr/>
              <p:nvPr/>
            </p:nvSpPr>
            <p:spPr>
              <a:xfrm>
                <a:off x="4905376" y="3182204"/>
                <a:ext cx="419100" cy="450850"/>
              </a:xfrm>
              <a:prstGeom prst="flowChartMagneticDisk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76" name="直接箭头连接符 75"/>
              <p:cNvCxnSpPr/>
              <p:nvPr/>
            </p:nvCxnSpPr>
            <p:spPr>
              <a:xfrm flipV="1">
                <a:off x="5114925" y="3114675"/>
                <a:ext cx="1133475" cy="34290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椭圆 76"/>
              <p:cNvSpPr/>
              <p:nvPr/>
            </p:nvSpPr>
            <p:spPr>
              <a:xfrm>
                <a:off x="5088544" y="3433009"/>
                <a:ext cx="52761" cy="49315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72" name="组合 71"/>
            <p:cNvGrpSpPr/>
            <p:nvPr/>
          </p:nvGrpSpPr>
          <p:grpSpPr>
            <a:xfrm>
              <a:off x="6198356" y="3070163"/>
              <a:ext cx="107833" cy="78692"/>
              <a:chOff x="6198356" y="3070163"/>
              <a:chExt cx="107833" cy="78692"/>
            </a:xfrm>
          </p:grpSpPr>
          <p:sp>
            <p:nvSpPr>
              <p:cNvPr id="73" name="椭圆 72"/>
              <p:cNvSpPr/>
              <p:nvPr/>
            </p:nvSpPr>
            <p:spPr>
              <a:xfrm>
                <a:off x="6227810" y="3089926"/>
                <a:ext cx="46971" cy="44578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" name="任意多边形 73"/>
              <p:cNvSpPr/>
              <p:nvPr/>
            </p:nvSpPr>
            <p:spPr>
              <a:xfrm rot="14892928">
                <a:off x="6212927" y="3055592"/>
                <a:ext cx="78692" cy="107833"/>
              </a:xfrm>
              <a:custGeom>
                <a:avLst/>
                <a:gdLst>
                  <a:gd name="connsiteX0" fmla="*/ 0 w 190500"/>
                  <a:gd name="connsiteY0" fmla="*/ 0 h 177800"/>
                  <a:gd name="connsiteX1" fmla="*/ 88900 w 190500"/>
                  <a:gd name="connsiteY1" fmla="*/ 177800 h 177800"/>
                  <a:gd name="connsiteX2" fmla="*/ 190500 w 190500"/>
                  <a:gd name="connsiteY2" fmla="*/ 0 h 17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177800">
                    <a:moveTo>
                      <a:pt x="0" y="0"/>
                    </a:moveTo>
                    <a:cubicBezTo>
                      <a:pt x="28575" y="88900"/>
                      <a:pt x="57150" y="177800"/>
                      <a:pt x="88900" y="177800"/>
                    </a:cubicBezTo>
                    <a:cubicBezTo>
                      <a:pt x="120650" y="177800"/>
                      <a:pt x="155575" y="88900"/>
                      <a:pt x="190500" y="0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8" name="组合 87"/>
          <p:cNvGrpSpPr/>
          <p:nvPr/>
        </p:nvGrpSpPr>
        <p:grpSpPr>
          <a:xfrm rot="6487243">
            <a:off x="3442362" y="2913479"/>
            <a:ext cx="2183628" cy="724778"/>
            <a:chOff x="4826922" y="2935143"/>
            <a:chExt cx="1479267" cy="450850"/>
          </a:xfrm>
        </p:grpSpPr>
        <p:grpSp>
          <p:nvGrpSpPr>
            <p:cNvPr id="89" name="组合 88"/>
            <p:cNvGrpSpPr/>
            <p:nvPr/>
          </p:nvGrpSpPr>
          <p:grpSpPr>
            <a:xfrm>
              <a:off x="4826922" y="2935143"/>
              <a:ext cx="1399118" cy="450850"/>
              <a:chOff x="4826922" y="2935143"/>
              <a:chExt cx="1399118" cy="450850"/>
            </a:xfrm>
          </p:grpSpPr>
          <p:sp>
            <p:nvSpPr>
              <p:cNvPr id="93" name="流程图: 磁盘 92"/>
              <p:cNvSpPr/>
              <p:nvPr/>
            </p:nvSpPr>
            <p:spPr>
              <a:xfrm>
                <a:off x="4826922" y="2935143"/>
                <a:ext cx="419100" cy="450850"/>
              </a:xfrm>
              <a:prstGeom prst="flowChartMagneticDisk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4" name="直接箭头连接符 93"/>
              <p:cNvCxnSpPr/>
              <p:nvPr/>
            </p:nvCxnSpPr>
            <p:spPr>
              <a:xfrm rot="15112757" flipH="1">
                <a:off x="5492690" y="2555070"/>
                <a:ext cx="302503" cy="1164196"/>
              </a:xfrm>
              <a:prstGeom prst="straightConnector1">
                <a:avLst/>
              </a:prstGeom>
              <a:ln w="12700"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椭圆 94"/>
              <p:cNvSpPr/>
              <p:nvPr/>
            </p:nvSpPr>
            <p:spPr>
              <a:xfrm>
                <a:off x="5011427" y="3135655"/>
                <a:ext cx="52761" cy="49315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0" name="组合 89"/>
            <p:cNvGrpSpPr/>
            <p:nvPr/>
          </p:nvGrpSpPr>
          <p:grpSpPr>
            <a:xfrm>
              <a:off x="6198356" y="3070163"/>
              <a:ext cx="107833" cy="78692"/>
              <a:chOff x="6198356" y="3070163"/>
              <a:chExt cx="107833" cy="78692"/>
            </a:xfrm>
          </p:grpSpPr>
          <p:sp>
            <p:nvSpPr>
              <p:cNvPr id="91" name="椭圆 90"/>
              <p:cNvSpPr/>
              <p:nvPr/>
            </p:nvSpPr>
            <p:spPr>
              <a:xfrm>
                <a:off x="6227810" y="3089926"/>
                <a:ext cx="46971" cy="44578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任意多边形 91"/>
              <p:cNvSpPr/>
              <p:nvPr/>
            </p:nvSpPr>
            <p:spPr>
              <a:xfrm rot="14962051">
                <a:off x="6212927" y="3055592"/>
                <a:ext cx="78692" cy="107833"/>
              </a:xfrm>
              <a:custGeom>
                <a:avLst/>
                <a:gdLst>
                  <a:gd name="connsiteX0" fmla="*/ 0 w 190500"/>
                  <a:gd name="connsiteY0" fmla="*/ 0 h 177800"/>
                  <a:gd name="connsiteX1" fmla="*/ 88900 w 190500"/>
                  <a:gd name="connsiteY1" fmla="*/ 177800 h 177800"/>
                  <a:gd name="connsiteX2" fmla="*/ 190500 w 190500"/>
                  <a:gd name="connsiteY2" fmla="*/ 0 h 17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177800">
                    <a:moveTo>
                      <a:pt x="0" y="0"/>
                    </a:moveTo>
                    <a:cubicBezTo>
                      <a:pt x="28575" y="88900"/>
                      <a:pt x="57150" y="177800"/>
                      <a:pt x="88900" y="177800"/>
                    </a:cubicBezTo>
                    <a:cubicBezTo>
                      <a:pt x="120650" y="177800"/>
                      <a:pt x="155575" y="88900"/>
                      <a:pt x="190500" y="0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</a:t>
            </a:r>
            <a:r>
              <a:rPr lang="zh-CN" altLang="en-US" dirty="0" smtClean="0"/>
              <a:t>变换演示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502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-0.31719 0.26852 " pathEditMode="fixed" rAng="0" ptsTypes="AA">
                                      <p:cBhvr>
                                        <p:cTn id="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68" y="1342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-0.02326 0.0754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透视投影变换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53" y="2037595"/>
            <a:ext cx="7125694" cy="359142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85901" y="2857500"/>
            <a:ext cx="1693718" cy="14962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179618" y="3236313"/>
            <a:ext cx="3127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矩阵</a:t>
            </a:r>
            <a:r>
              <a:rPr lang="en-US" altLang="zh-CN" dirty="0" smtClean="0">
                <a:solidFill>
                  <a:srgbClr val="FF0000"/>
                </a:solidFill>
              </a:rPr>
              <a:t>T</a:t>
            </a:r>
            <a:r>
              <a:rPr lang="zh-CN" altLang="en-US" dirty="0" smtClean="0">
                <a:solidFill>
                  <a:srgbClr val="FF0000"/>
                </a:solidFill>
              </a:rPr>
              <a:t>仅仅是视线方向的变换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这部分代码才产生投影效果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4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透视投影变换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90690"/>
                <a:ext cx="7886700" cy="471011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投影变换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设经过矩阵</a:t>
                </a:r>
                <a:r>
                  <a:rPr lang="en-US" altLang="zh-CN" dirty="0" smtClean="0"/>
                  <a:t>T</a:t>
                </a:r>
                <a:r>
                  <a:rPr lang="zh-CN" altLang="en-US" dirty="0" smtClean="0"/>
                  <a:t>变换后，点的坐标为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d>
                              <m:dPr>
                                <m:begChr m:val="{"/>
                                <m:endChr m:val=""/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p>
                                      <m:sSup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f>
                                      <m:f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den>
                                    </m:f>
                                  </m:e>
                                  <m:e>
                                    <m:sSup>
                                      <m:sSup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f>
                                      <m:f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num>
                                      <m:den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den>
                                    </m:f>
                                  </m:e>
                                </m:eqArr>
                              </m:e>
                            </m:d>
                          </m:e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&gt;0</m:t>
                            </m:r>
                          </m:e>
                        </m:mr>
                      </m:m>
                    </m:oMath>
                  </m:oMathPara>
                </a14:m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b="0" dirty="0" smtClean="0"/>
                  <a:t>	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zh-CN" altLang="en-US" dirty="0" smtClean="0"/>
                  <a:t>的点在“眼睛”后面，忽略</a:t>
                </a:r>
                <a:r>
                  <a:rPr lang="en-US" altLang="zh-CN" dirty="0" smtClean="0"/>
                  <a:t>.</a:t>
                </a:r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dirty="0" smtClean="0"/>
                  <a:t>是最终透视视图中点的坐标</a:t>
                </a:r>
                <a:r>
                  <a:rPr lang="en-US" altLang="zh-CN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透视投影的“近大远小”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/>
                  <a:t>设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dirty="0" smtClean="0"/>
                  <a:t>和点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dirty="0" smtClean="0"/>
                  <a:t>是位于平面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 smtClean="0"/>
                  <a:t>的两点，设它们的投影点分别为</a:t>
                </a:r>
                <a:r>
                  <a:rPr lang="en-US" altLang="zh-CN" dirty="0" smtClean="0"/>
                  <a:t>A’</a:t>
                </a:r>
                <a:r>
                  <a:rPr lang="zh-CN" altLang="en-US" dirty="0" smtClean="0"/>
                  <a:t>和</a:t>
                </a:r>
                <a:r>
                  <a:rPr lang="en-US" altLang="zh-CN" dirty="0" smtClean="0"/>
                  <a:t>B’</a:t>
                </a:r>
                <a:r>
                  <a:rPr lang="zh-CN" altLang="en-US" dirty="0" smtClean="0"/>
                  <a:t>，则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altLang="zh-CN" b="0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当</a:t>
                </a:r>
                <a:r>
                  <a:rPr lang="en-US" altLang="zh-CN" dirty="0" smtClean="0"/>
                  <a:t>AB</a:t>
                </a:r>
                <a:r>
                  <a:rPr lang="zh-CN" altLang="en-US" dirty="0" smtClean="0"/>
                  <a:t>逐渐远离</a:t>
                </a:r>
                <a:r>
                  <a:rPr lang="en-US" altLang="zh-CN" dirty="0" smtClean="0"/>
                  <a:t>Oxy</a:t>
                </a:r>
                <a:r>
                  <a:rPr lang="zh-CN" altLang="en-US" dirty="0" smtClean="0"/>
                  <a:t>平面（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 smtClean="0"/>
                  <a:t>增大）时，</a:t>
                </a:r>
                <a:r>
                  <a:rPr lang="en-US" altLang="zh-CN" dirty="0" smtClean="0"/>
                  <a:t>|A’B’|</a:t>
                </a:r>
                <a:r>
                  <a:rPr lang="zh-CN" altLang="en-US" dirty="0" smtClean="0"/>
                  <a:t>减小，这符合人眼观察的“近大远小”的特点</a:t>
                </a:r>
                <a:r>
                  <a:rPr lang="en-US" altLang="zh-CN" dirty="0" smtClean="0"/>
                  <a:t>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90690"/>
                <a:ext cx="7886700" cy="4710110"/>
              </a:xfrm>
              <a:blipFill rotWithShape="0">
                <a:blip r:embed="rId2"/>
                <a:stretch>
                  <a:fillRect l="-773" t="-1294" r="-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430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Besvis</a:t>
            </a:r>
            <a:r>
              <a:rPr lang="zh-CN" altLang="en-US" dirty="0" smtClean="0"/>
              <a:t>透视投影</a:t>
            </a:r>
            <a:r>
              <a:rPr lang="zh-CN" altLang="en-US" dirty="0"/>
              <a:t>中参数的具体取值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510975"/>
                <a:ext cx="7886700" cy="4232725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1800" dirty="0" smtClean="0"/>
                  <a:t>“眼睛”的三个参数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18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1800" b="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zh-CN" altLang="en-US" sz="1800" dirty="0" smtClean="0"/>
                  <a:t>与平行投影相同</a:t>
                </a:r>
                <a:r>
                  <a:rPr lang="en-US" altLang="zh-CN" sz="1800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:r>
                  <a:rPr lang="zh-CN" altLang="en-US" sz="1800" dirty="0" smtClean="0"/>
                  <a:t>在透视投影中，</a:t>
                </a:r>
                <a:r>
                  <a:rPr lang="zh-CN" altLang="en-US" sz="1800" dirty="0"/>
                  <a:t>同样</a:t>
                </a:r>
                <a:r>
                  <a:rPr lang="zh-CN" altLang="en-US" sz="1800" dirty="0" smtClean="0"/>
                  <a:t>定义</a:t>
                </a:r>
                <a:r>
                  <a:rPr lang="zh-CN" altLang="en-US" sz="1800" dirty="0"/>
                  <a:t>了一对限界向量</a:t>
                </a:r>
                <a:r>
                  <a:rPr lang="en-US" altLang="zh-CN" sz="1800" dirty="0" err="1"/>
                  <a:t>fRmin</a:t>
                </a:r>
                <a:r>
                  <a:rPr lang="en-US" altLang="zh-CN" sz="1800" dirty="0"/>
                  <a:t>[3]</a:t>
                </a:r>
                <a:r>
                  <a:rPr lang="zh-CN" altLang="en-US" sz="1800" dirty="0"/>
                  <a:t>和</a:t>
                </a:r>
                <a:r>
                  <a:rPr lang="en-US" altLang="zh-CN" sz="1800" dirty="0" err="1"/>
                  <a:t>fRmax</a:t>
                </a:r>
                <a:r>
                  <a:rPr lang="en-US" altLang="zh-CN" sz="1800" dirty="0"/>
                  <a:t>[3</a:t>
                </a:r>
                <a:r>
                  <a:rPr lang="en-US" altLang="zh-CN" sz="1800" dirty="0" smtClean="0"/>
                  <a:t>]</a:t>
                </a:r>
                <a:r>
                  <a:rPr lang="zh-CN" altLang="en-US" sz="1800" dirty="0" smtClean="0"/>
                  <a:t>，且图形中心</a:t>
                </a:r>
                <a:r>
                  <a:rPr lang="zh-CN" altLang="en-US" sz="1800" dirty="0"/>
                  <a:t>坐标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sz="1800" dirty="0" smtClean="0"/>
                  <a:t>的取值与平行投影相同</a:t>
                </a:r>
                <a:r>
                  <a:rPr lang="en-US" altLang="zh-CN" sz="1800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zh-CN" sz="1800" i="1" dirty="0" err="1" smtClean="0">
                    <a:solidFill>
                      <a:srgbClr val="002060"/>
                    </a:solidFill>
                  </a:rPr>
                  <a:t>a,b</a:t>
                </a:r>
                <a:r>
                  <a:rPr lang="zh-CN" altLang="en-US" sz="1800" dirty="0" smtClean="0">
                    <a:solidFill>
                      <a:srgbClr val="002060"/>
                    </a:solidFill>
                  </a:rPr>
                  <a:t>均取</a:t>
                </a:r>
                <a:r>
                  <a:rPr lang="en-US" altLang="zh-CN" sz="1800" dirty="0" smtClean="0">
                    <a:solidFill>
                      <a:srgbClr val="002060"/>
                    </a:solidFill>
                  </a:rPr>
                  <a:t>0</a:t>
                </a:r>
                <a:r>
                  <a:rPr lang="zh-CN" altLang="en-US" sz="1800" dirty="0" smtClean="0"/>
                  <a:t>，这意味着实际上</a:t>
                </a:r>
                <a:r>
                  <a:rPr lang="zh-CN" altLang="en-US" sz="1800" dirty="0" smtClean="0">
                    <a:solidFill>
                      <a:srgbClr val="FF0000"/>
                    </a:solidFill>
                  </a:rPr>
                  <a:t>并没有进行错切</a:t>
                </a:r>
                <a:r>
                  <a:rPr lang="en-US" altLang="zh-CN" sz="1800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view</m:t>
                        </m:r>
                      </m:sub>
                    </m:sSub>
                    <m:r>
                      <a:rPr lang="en-US" altLang="zh-CN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altLang="zh-CN" sz="18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altLang="zh-CN" sz="1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altLang="zh-CN" sz="1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altLang="zh-CN" sz="18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18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80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fRmax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altLang="zh-CN" sz="18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80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e>
                                    </m:d>
                                    <m:r>
                                      <a:rPr lang="en-US" altLang="zh-CN" sz="180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80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fRmin</m:t>
                                    </m:r>
                                    <m:r>
                                      <a:rPr lang="en-US" altLang="zh-CN" sz="180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80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  <m:r>
                                      <a:rPr lang="en-US" altLang="zh-CN" sz="180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1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r>
                  <a:rPr lang="zh-CN" altLang="en-US" sz="1800" dirty="0" smtClean="0"/>
                  <a:t>，即限界长方体体对角线长度的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1800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  <m:r>
                      <a:rPr lang="en-US" altLang="zh-CN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altLang="zh-CN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proj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/>
                  <a:t>，其中：</a:t>
                </a:r>
                <a:endParaRPr lang="en-US" altLang="zh-CN" sz="1800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proj</m:t>
                        </m:r>
                      </m:sub>
                    </m:sSub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view</m:t>
                        </m:r>
                      </m:sub>
                    </m:sSub>
                  </m:oMath>
                </a14:m>
                <a:r>
                  <a:rPr lang="zh-CN" altLang="en-US" dirty="0" smtClean="0"/>
                  <a:t>，即</a:t>
                </a:r>
                <a:r>
                  <a:rPr lang="zh-CN" altLang="en-US" dirty="0"/>
                  <a:t>限界长方体体对角线长度的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dirty="0" smtClean="0"/>
                  <a:t>.</a:t>
                </a:r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b="0" dirty="0" smtClean="0"/>
                  <a:t>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proj</m:t>
                        </m:r>
                      </m:sub>
                    </m:sSub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𝑈h</m:t>
                        </m:r>
                      </m:num>
                      <m:den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endParaRPr lang="en-US" altLang="zh-CN" b="0" dirty="0" smtClean="0">
                  <a:solidFill>
                    <a:srgbClr val="002060"/>
                  </a:solidFill>
                </a:endParaRPr>
              </a:p>
              <a:p>
                <a:pPr marL="685800" lvl="2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其中</a:t>
                </a:r>
                <a:r>
                  <a:rPr lang="en-US" altLang="zh-CN" i="1" dirty="0" err="1" smtClean="0"/>
                  <a:t>w,h</a:t>
                </a:r>
                <a:r>
                  <a:rPr lang="zh-CN" altLang="en-US" dirty="0" smtClean="0"/>
                  <a:t>分别是画布的宽和</a:t>
                </a:r>
                <a:r>
                  <a:rPr lang="zh-CN" altLang="en-US" dirty="0"/>
                  <a:t>高</a:t>
                </a:r>
                <a:r>
                  <a:rPr lang="zh-CN" altLang="en-US" dirty="0" smtClean="0"/>
                  <a:t>，分别用</a:t>
                </a:r>
                <a:r>
                  <a:rPr lang="en-US" altLang="zh-CN" dirty="0" err="1"/>
                  <a:t>gPad</a:t>
                </a:r>
                <a:r>
                  <a:rPr lang="en-US" altLang="zh-CN" dirty="0"/>
                  <a:t>-&gt;</a:t>
                </a:r>
                <a:r>
                  <a:rPr lang="en-US" altLang="zh-CN" dirty="0" err="1"/>
                  <a:t>GetWw</a:t>
                </a:r>
                <a:r>
                  <a:rPr lang="en-US" altLang="zh-CN" dirty="0" smtClean="0"/>
                  <a:t>()</a:t>
                </a:r>
                <a:r>
                  <a:rPr lang="zh-CN" altLang="en-US" dirty="0" smtClean="0"/>
                  <a:t>和</a:t>
                </a:r>
                <a:r>
                  <a:rPr lang="en-US" altLang="zh-CN" dirty="0" err="1" smtClean="0"/>
                  <a:t>gPad</a:t>
                </a:r>
                <a:r>
                  <a:rPr lang="en-US" altLang="zh-CN" dirty="0" smtClean="0"/>
                  <a:t>-</a:t>
                </a:r>
                <a:r>
                  <a:rPr lang="en-US" altLang="zh-CN" dirty="0"/>
                  <a:t>&gt;</a:t>
                </a:r>
                <a:r>
                  <a:rPr lang="en-US" altLang="zh-CN" dirty="0" err="1" smtClean="0"/>
                  <a:t>GetWh</a:t>
                </a:r>
                <a:r>
                  <a:rPr lang="en-US" altLang="zh-CN" dirty="0" smtClean="0"/>
                  <a:t>()</a:t>
                </a:r>
                <a:r>
                  <a:rPr lang="zh-CN" altLang="en-US" dirty="0" smtClean="0"/>
                  <a:t>函数取得</a:t>
                </a:r>
                <a:r>
                  <a:rPr lang="en-US" altLang="zh-CN" dirty="0" smtClean="0"/>
                  <a:t>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510975"/>
                <a:ext cx="7886700" cy="4232725"/>
              </a:xfrm>
              <a:blipFill rotWithShape="0">
                <a:blip r:embed="rId2"/>
                <a:stretch>
                  <a:fillRect l="-464" t="-12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1070263" y="1334499"/>
                <a:ext cx="6826828" cy="1176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400" b="1" i="1">
                                        <a:latin typeface="Cambria Math" panose="020405030504060302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altLang="zh-CN" sz="1400" b="1" i="1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altLang="zh-CN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altLang="zh-CN" sz="1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0,0,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𝑣𝑖𝑒𝑤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263" y="1334499"/>
                <a:ext cx="6826828" cy="117647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348163"/>
          </a:xfrm>
        </p:spPr>
        <p:txBody>
          <a:bodyPr/>
          <a:lstStyle/>
          <a:p>
            <a:r>
              <a:rPr lang="zh-CN" altLang="en-US" dirty="0" smtClean="0"/>
              <a:t>几何变换与齐次坐标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几何变换：平移、缩放、错切、反射、旋转、投影</a:t>
            </a:r>
            <a:r>
              <a:rPr lang="en-US" altLang="zh-CN" dirty="0" smtClean="0"/>
              <a:t>……</a:t>
            </a:r>
          </a:p>
          <a:p>
            <a:pPr marL="342900" lvl="1" indent="0">
              <a:buNone/>
            </a:pPr>
            <a:r>
              <a:rPr lang="zh-CN" altLang="en-US" dirty="0" smtClean="0"/>
              <a:t>齐次坐标：用四维向量表示三维空间中的点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齐次坐标优点：可以表示无穷远点，可以用矩阵乘法表示几何变换</a:t>
            </a:r>
            <a:r>
              <a:rPr lang="en-US" altLang="zh-CN" dirty="0" smtClean="0"/>
              <a:t>.</a:t>
            </a:r>
          </a:p>
          <a:p>
            <a:r>
              <a:rPr lang="en-US" altLang="zh-CN" dirty="0" err="1" smtClean="0"/>
              <a:t>Besvis</a:t>
            </a:r>
            <a:r>
              <a:rPr lang="zh-CN" altLang="en-US" dirty="0" smtClean="0"/>
              <a:t>中的平行视图</a:t>
            </a:r>
            <a:r>
              <a:rPr lang="en-US" altLang="zh-CN" dirty="0"/>
              <a:t>(Parallel View)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将图形中心平移到原点，眼睛位于</a:t>
            </a:r>
            <a:r>
              <a:rPr lang="en-US" altLang="zh-CN" dirty="0" smtClean="0"/>
              <a:t>z</a:t>
            </a:r>
            <a:r>
              <a:rPr lang="zh-CN" altLang="en-US" dirty="0" smtClean="0"/>
              <a:t>轴正半轴，视线方向对着原点</a:t>
            </a:r>
            <a:r>
              <a:rPr lang="en-US" altLang="zh-CN" dirty="0" smtClean="0"/>
              <a:t>.</a:t>
            </a:r>
          </a:p>
          <a:p>
            <a:pPr marL="342900" lvl="1" indent="0">
              <a:buNone/>
            </a:pPr>
            <a:r>
              <a:rPr lang="zh-CN" altLang="en-US" dirty="0" smtClean="0"/>
              <a:t>直接取变换后的图形在</a:t>
            </a:r>
            <a:r>
              <a:rPr lang="en-US" altLang="zh-CN" dirty="0" smtClean="0"/>
              <a:t>Oxy</a:t>
            </a:r>
            <a:r>
              <a:rPr lang="zh-CN" altLang="en-US" dirty="0" smtClean="0"/>
              <a:t>平面上的投影</a:t>
            </a:r>
            <a:r>
              <a:rPr lang="en-US" altLang="zh-CN" dirty="0" smtClean="0"/>
              <a:t>.</a:t>
            </a:r>
          </a:p>
          <a:p>
            <a:r>
              <a:rPr lang="en-US" altLang="zh-CN" dirty="0" err="1" smtClean="0"/>
              <a:t>Besvis</a:t>
            </a:r>
            <a:r>
              <a:rPr lang="zh-CN" altLang="en-US" dirty="0" smtClean="0"/>
              <a:t>中的鱼眼视图</a:t>
            </a:r>
            <a:r>
              <a:rPr lang="en-US" altLang="zh-CN" dirty="0" smtClean="0"/>
              <a:t>(Fisheye View)</a:t>
            </a:r>
          </a:p>
          <a:p>
            <a:pPr marL="342900" lvl="1" indent="0">
              <a:buNone/>
            </a:pPr>
            <a:r>
              <a:rPr lang="zh-CN" altLang="en-US" dirty="0"/>
              <a:t>在平行视图的基础上，拉伸靠近视图中央的点，压缩视图外围的</a:t>
            </a:r>
            <a:r>
              <a:rPr lang="zh-CN" altLang="en-US" dirty="0" smtClean="0"/>
              <a:t>点</a:t>
            </a:r>
            <a:r>
              <a:rPr lang="en-US" altLang="zh-CN" dirty="0" smtClean="0"/>
              <a:t>.</a:t>
            </a:r>
          </a:p>
          <a:p>
            <a:r>
              <a:rPr lang="en-US" altLang="zh-CN" dirty="0" err="1" smtClean="0"/>
              <a:t>Besvis</a:t>
            </a:r>
            <a:r>
              <a:rPr lang="zh-CN" altLang="en-US" dirty="0" smtClean="0"/>
              <a:t>中的透视视图</a:t>
            </a:r>
            <a:r>
              <a:rPr lang="en-US" altLang="zh-CN" dirty="0"/>
              <a:t>(Perspective View</a:t>
            </a:r>
            <a:r>
              <a:rPr lang="en-US" altLang="zh-CN" dirty="0" smtClean="0"/>
              <a:t>)</a:t>
            </a:r>
          </a:p>
          <a:p>
            <a:pPr marL="342900" lvl="1" indent="0">
              <a:buNone/>
            </a:pPr>
            <a:r>
              <a:rPr lang="zh-CN" altLang="en-US" dirty="0" smtClean="0"/>
              <a:t>将眼睛平移到原点，并使图形中心位于</a:t>
            </a:r>
            <a:r>
              <a:rPr lang="en-US" altLang="zh-CN" dirty="0" smtClean="0"/>
              <a:t>z</a:t>
            </a:r>
            <a:r>
              <a:rPr lang="zh-CN" altLang="en-US" dirty="0" smtClean="0"/>
              <a:t>轴正半轴，视线对着图形中心</a:t>
            </a:r>
            <a:r>
              <a:rPr lang="en-US" altLang="zh-CN" dirty="0" smtClean="0"/>
              <a:t>.</a:t>
            </a:r>
          </a:p>
          <a:p>
            <a:pPr marL="342900" lvl="1" indent="0">
              <a:buNone/>
            </a:pPr>
            <a:r>
              <a:rPr lang="zh-CN" altLang="en-US" dirty="0"/>
              <a:t>每个</a:t>
            </a:r>
            <a:r>
              <a:rPr lang="zh-CN" altLang="en-US" dirty="0" smtClean="0"/>
              <a:t>点的</a:t>
            </a:r>
            <a:r>
              <a:rPr lang="en-US" altLang="zh-CN" dirty="0" err="1" smtClean="0"/>
              <a:t>x,y</a:t>
            </a:r>
            <a:r>
              <a:rPr lang="zh-CN" altLang="en-US" dirty="0" smtClean="0"/>
              <a:t>坐标分别除以</a:t>
            </a:r>
            <a:r>
              <a:rPr lang="en-US" altLang="zh-CN" dirty="0" smtClean="0"/>
              <a:t>z</a:t>
            </a:r>
            <a:r>
              <a:rPr lang="zh-CN" altLang="en-US" dirty="0" smtClean="0"/>
              <a:t>坐标，得透视投影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7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提纲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上次报告的几点补充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描述“眼睛”的几个角度参数的含义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关于变换完成后的“取</a:t>
            </a:r>
            <a:r>
              <a:rPr lang="en-US" altLang="zh-CN" dirty="0" smtClean="0"/>
              <a:t>Oxy</a:t>
            </a:r>
            <a:r>
              <a:rPr lang="zh-CN" altLang="en-US" dirty="0" smtClean="0"/>
              <a:t>平面的投影”的补充解释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en-US" altLang="zh-CN" dirty="0" err="1" smtClean="0"/>
              <a:t>Besvis</a:t>
            </a:r>
            <a:r>
              <a:rPr lang="zh-CN" altLang="en-US" dirty="0" smtClean="0"/>
              <a:t>平行投影中参数的具体取值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反射变换</a:t>
            </a:r>
            <a:endParaRPr lang="en-US" altLang="zh-CN" dirty="0"/>
          </a:p>
          <a:p>
            <a:r>
              <a:rPr lang="en-US" altLang="zh-CN" dirty="0" err="1" smtClean="0"/>
              <a:t>Besvis</a:t>
            </a:r>
            <a:r>
              <a:rPr lang="zh-CN" altLang="en-US" dirty="0" smtClean="0"/>
              <a:t>中的透视视图</a:t>
            </a:r>
            <a:r>
              <a:rPr lang="en-US" altLang="zh-CN" dirty="0" smtClean="0"/>
              <a:t>(Perspective View)</a:t>
            </a:r>
          </a:p>
          <a:p>
            <a:pPr marL="342900" lvl="1" indent="0">
              <a:buNone/>
            </a:pPr>
            <a:r>
              <a:rPr lang="zh-CN" altLang="en-US" dirty="0" smtClean="0"/>
              <a:t>透视投影简介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透视投影变换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en-US" altLang="zh-CN" dirty="0" err="1"/>
              <a:t>Besvis</a:t>
            </a:r>
            <a:r>
              <a:rPr lang="zh-CN" altLang="en-US" dirty="0"/>
              <a:t>透视投影</a:t>
            </a:r>
            <a:r>
              <a:rPr lang="zh-CN" altLang="en-US" dirty="0" smtClean="0"/>
              <a:t>中参数</a:t>
            </a:r>
            <a:r>
              <a:rPr lang="zh-CN" altLang="en-US" dirty="0"/>
              <a:t>的具体</a:t>
            </a:r>
            <a:r>
              <a:rPr lang="zh-CN" altLang="en-US" dirty="0" smtClean="0"/>
              <a:t>取值</a:t>
            </a:r>
            <a:endParaRPr lang="en-US" altLang="zh-CN" dirty="0" smtClean="0"/>
          </a:p>
          <a:p>
            <a:r>
              <a:rPr lang="zh-CN" altLang="en-US" dirty="0"/>
              <a:t>小结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531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组合 64"/>
          <p:cNvGrpSpPr/>
          <p:nvPr/>
        </p:nvGrpSpPr>
        <p:grpSpPr>
          <a:xfrm>
            <a:off x="4733780" y="2633575"/>
            <a:ext cx="2719352" cy="2713068"/>
            <a:chOff x="4733780" y="2633575"/>
            <a:chExt cx="2719352" cy="2713068"/>
          </a:xfrm>
        </p:grpSpPr>
        <p:sp>
          <p:nvSpPr>
            <p:cNvPr id="31" name="椭圆 30"/>
            <p:cNvSpPr/>
            <p:nvPr/>
          </p:nvSpPr>
          <p:spPr>
            <a:xfrm>
              <a:off x="4733780" y="2633575"/>
              <a:ext cx="2719351" cy="2713068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733781" y="3527374"/>
              <a:ext cx="2719351" cy="925472"/>
            </a:xfrm>
            <a:prstGeom prst="ellipse">
              <a:avLst/>
            </a:prstGeom>
            <a:noFill/>
            <a:ln w="9525"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描述“眼睛”的几个角度参数的含义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3257550" cy="4351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 smtClean="0">
                    <a:latin typeface="Cambria Math" panose="02040503050406030204" pitchFamily="18" charset="0"/>
                  </a:rPr>
                  <a:t>“眼睛”有</a:t>
                </a:r>
                <a:r>
                  <a:rPr lang="en-US" altLang="zh-CN" dirty="0" smtClean="0">
                    <a:latin typeface="Cambria Math" panose="02040503050406030204" pitchFamily="18" charset="0"/>
                  </a:rPr>
                  <a:t>3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个自由度</a:t>
                </a:r>
                <a:r>
                  <a:rPr lang="en-US" altLang="zh-CN" dirty="0" smtClean="0">
                    <a:latin typeface="Cambria Math" panose="02040503050406030204" pitchFamily="18" charset="0"/>
                  </a:rPr>
                  <a:t>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zh-CN" altLang="en-US" dirty="0" smtClean="0"/>
                  <a:t>是描述视线方向的两个角度参数，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为视线与</a:t>
                </a:r>
                <a:r>
                  <a:rPr lang="en-US" altLang="zh-CN" dirty="0" smtClean="0"/>
                  <a:t>z</a:t>
                </a:r>
                <a:r>
                  <a:rPr lang="zh-CN" altLang="en-US" dirty="0" smtClean="0"/>
                  <a:t>轴的夹角（纬度），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zh-CN" altLang="en-US" dirty="0" smtClean="0"/>
                  <a:t>为视线在</a:t>
                </a:r>
                <a:r>
                  <a:rPr lang="en-US" altLang="zh-CN" dirty="0" smtClean="0"/>
                  <a:t>Oxy</a:t>
                </a:r>
                <a:r>
                  <a:rPr lang="zh-CN" altLang="en-US" dirty="0" smtClean="0"/>
                  <a:t>平面上的投影与</a:t>
                </a:r>
                <a:r>
                  <a:rPr lang="en-US" altLang="zh-CN" dirty="0" smtClean="0"/>
                  <a:t>x</a:t>
                </a:r>
                <a:r>
                  <a:rPr lang="zh-CN" altLang="en-US" dirty="0" smtClean="0"/>
                  <a:t>轴的夹角（经度）</a:t>
                </a:r>
                <a:r>
                  <a:rPr lang="en-US" altLang="zh-CN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zh-CN" altLang="en-US" dirty="0" smtClean="0"/>
                  <a:t>为描述“头顶”所在方向的角度参数</a:t>
                </a:r>
                <a:r>
                  <a:rPr lang="en-US" altLang="zh-CN" dirty="0" smtClean="0"/>
                  <a:t>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3257550" cy="4351338"/>
              </a:xfrm>
              <a:blipFill rotWithShape="0">
                <a:blip r:embed="rId2"/>
                <a:stretch>
                  <a:fillRect l="-1869" t="-1261" r="-11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组合 67"/>
          <p:cNvGrpSpPr/>
          <p:nvPr/>
        </p:nvGrpSpPr>
        <p:grpSpPr>
          <a:xfrm>
            <a:off x="5991531" y="3173343"/>
            <a:ext cx="1174589" cy="1058515"/>
            <a:chOff x="5991531" y="3173343"/>
            <a:chExt cx="1174589" cy="1058515"/>
          </a:xfrm>
        </p:grpSpPr>
        <p:grpSp>
          <p:nvGrpSpPr>
            <p:cNvPr id="64" name="组合 63"/>
            <p:cNvGrpSpPr/>
            <p:nvPr/>
          </p:nvGrpSpPr>
          <p:grpSpPr>
            <a:xfrm>
              <a:off x="5991531" y="3363626"/>
              <a:ext cx="901798" cy="868232"/>
              <a:chOff x="5991531" y="3363626"/>
              <a:chExt cx="901798" cy="868232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6847610" y="3363626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5" name="直接连接符 14"/>
              <p:cNvCxnSpPr>
                <a:stCxn id="13" idx="4"/>
              </p:cNvCxnSpPr>
              <p:nvPr/>
            </p:nvCxnSpPr>
            <p:spPr>
              <a:xfrm>
                <a:off x="6870470" y="3409345"/>
                <a:ext cx="0" cy="822513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6122324" y="4001294"/>
                <a:ext cx="748145" cy="230564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>
                <a:endCxn id="13" idx="3"/>
              </p:cNvCxnSpPr>
              <p:nvPr/>
            </p:nvCxnSpPr>
            <p:spPr>
              <a:xfrm flipV="1">
                <a:off x="6093458" y="3402650"/>
                <a:ext cx="760847" cy="587459"/>
              </a:xfrm>
              <a:prstGeom prst="line">
                <a:avLst/>
              </a:prstGeom>
              <a:ln w="127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文本框 40"/>
                  <p:cNvSpPr txBox="1"/>
                  <p:nvPr/>
                </p:nvSpPr>
                <p:spPr>
                  <a:xfrm>
                    <a:off x="6115630" y="3687973"/>
                    <a:ext cx="126317" cy="18466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CN" altLang="en-US" sz="120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zh-CN" altLang="en-US" sz="1200" dirty="0"/>
                  </a:p>
                </p:txBody>
              </p:sp>
            </mc:Choice>
            <mc:Fallback xmlns="">
              <p:sp>
                <p:nvSpPr>
                  <p:cNvPr id="41" name="文本框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5630" y="3687973"/>
                    <a:ext cx="126317" cy="184666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l="-28571" r="-23810"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弧形 41"/>
              <p:cNvSpPr/>
              <p:nvPr/>
            </p:nvSpPr>
            <p:spPr>
              <a:xfrm rot="238254">
                <a:off x="6043456" y="3867516"/>
                <a:ext cx="144631" cy="96317"/>
              </a:xfrm>
              <a:prstGeom prst="arc">
                <a:avLst>
                  <a:gd name="adj1" fmla="val 15357934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文本框 42"/>
                  <p:cNvSpPr txBox="1"/>
                  <p:nvPr/>
                </p:nvSpPr>
                <p:spPr>
                  <a:xfrm>
                    <a:off x="6035993" y="4020618"/>
                    <a:ext cx="142795" cy="18466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CN" altLang="en-US" sz="120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oMath>
                      </m:oMathPara>
                    </a14:m>
                    <a:endParaRPr lang="zh-CN" altLang="en-US" sz="1200" dirty="0"/>
                  </a:p>
                </p:txBody>
              </p:sp>
            </mc:Choice>
            <mc:Fallback xmlns="">
              <p:sp>
                <p:nvSpPr>
                  <p:cNvPr id="43" name="文本框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35993" y="4020618"/>
                    <a:ext cx="142795" cy="184666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25000" r="-20833" b="-23333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4" name="弧形 43"/>
              <p:cNvSpPr/>
              <p:nvPr/>
            </p:nvSpPr>
            <p:spPr>
              <a:xfrm rot="10143346">
                <a:off x="5991531" y="3958845"/>
                <a:ext cx="232033" cy="104489"/>
              </a:xfrm>
              <a:prstGeom prst="arc">
                <a:avLst>
                  <a:gd name="adj1" fmla="val 12151729"/>
                  <a:gd name="adj2" fmla="val 20783651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6" name="文本框 65"/>
            <p:cNvSpPr txBox="1"/>
            <p:nvPr/>
          </p:nvSpPr>
          <p:spPr>
            <a:xfrm>
              <a:off x="6828128" y="3173343"/>
              <a:ext cx="3379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A</a:t>
              </a:r>
              <a:endParaRPr lang="zh-CN" altLang="en-US" sz="1200" dirty="0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5866997" y="2201912"/>
            <a:ext cx="987308" cy="1168409"/>
            <a:chOff x="5866997" y="2201912"/>
            <a:chExt cx="987308" cy="1168409"/>
          </a:xfrm>
        </p:grpSpPr>
        <p:cxnSp>
          <p:nvCxnSpPr>
            <p:cNvPr id="49" name="直接连接符 48"/>
            <p:cNvCxnSpPr>
              <a:stCxn id="13" idx="1"/>
            </p:cNvCxnSpPr>
            <p:nvPr/>
          </p:nvCxnSpPr>
          <p:spPr>
            <a:xfrm flipH="1" flipV="1">
              <a:off x="6105472" y="2275934"/>
              <a:ext cx="748833" cy="1094387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文本框 66"/>
            <p:cNvSpPr txBox="1"/>
            <p:nvPr/>
          </p:nvSpPr>
          <p:spPr>
            <a:xfrm>
              <a:off x="5866997" y="2201912"/>
              <a:ext cx="3379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B</a:t>
              </a:r>
              <a:endParaRPr lang="zh-CN" altLang="en-US" sz="1200" dirty="0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545052" y="2894283"/>
            <a:ext cx="602020" cy="885480"/>
            <a:chOff x="6545052" y="2894283"/>
            <a:chExt cx="602020" cy="885480"/>
          </a:xfrm>
        </p:grpSpPr>
        <p:sp>
          <p:nvSpPr>
            <p:cNvPr id="47" name="矩形 46"/>
            <p:cNvSpPr/>
            <p:nvPr/>
          </p:nvSpPr>
          <p:spPr>
            <a:xfrm rot="19386348">
              <a:off x="6545052" y="2983246"/>
              <a:ext cx="602020" cy="796517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文本框 70"/>
                <p:cNvSpPr txBox="1"/>
                <p:nvPr/>
              </p:nvSpPr>
              <p:spPr>
                <a:xfrm rot="19340580">
                  <a:off x="6766493" y="2894283"/>
                  <a:ext cx="129972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文本框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9340580">
                  <a:off x="6766493" y="2894283"/>
                  <a:ext cx="129972" cy="18466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2703" b="-263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组合 3"/>
          <p:cNvGrpSpPr/>
          <p:nvPr/>
        </p:nvGrpSpPr>
        <p:grpSpPr>
          <a:xfrm>
            <a:off x="4410075" y="1909763"/>
            <a:ext cx="3994438" cy="3235163"/>
            <a:chOff x="4410075" y="1909763"/>
            <a:chExt cx="3994438" cy="3235163"/>
          </a:xfrm>
        </p:grpSpPr>
        <p:grpSp>
          <p:nvGrpSpPr>
            <p:cNvPr id="63" name="组合 62"/>
            <p:cNvGrpSpPr/>
            <p:nvPr/>
          </p:nvGrpSpPr>
          <p:grpSpPr>
            <a:xfrm>
              <a:off x="4410075" y="1909763"/>
              <a:ext cx="3994438" cy="3235163"/>
              <a:chOff x="4410075" y="1909763"/>
              <a:chExt cx="3994438" cy="3235163"/>
            </a:xfrm>
          </p:grpSpPr>
          <p:cxnSp>
            <p:nvCxnSpPr>
              <p:cNvPr id="5" name="直接箭头连接符 4"/>
              <p:cNvCxnSpPr/>
              <p:nvPr/>
            </p:nvCxnSpPr>
            <p:spPr>
              <a:xfrm flipH="1">
                <a:off x="4410075" y="3990109"/>
                <a:ext cx="1689390" cy="101631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箭头连接符 7"/>
              <p:cNvCxnSpPr/>
              <p:nvPr/>
            </p:nvCxnSpPr>
            <p:spPr>
              <a:xfrm flipV="1">
                <a:off x="6099464" y="1909763"/>
                <a:ext cx="0" cy="2080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箭头连接符 11"/>
              <p:cNvCxnSpPr/>
              <p:nvPr/>
            </p:nvCxnSpPr>
            <p:spPr>
              <a:xfrm>
                <a:off x="6099464" y="3990109"/>
                <a:ext cx="229682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文本框 59"/>
              <p:cNvSpPr txBox="1"/>
              <p:nvPr/>
            </p:nvSpPr>
            <p:spPr>
              <a:xfrm>
                <a:off x="4564783" y="4867927"/>
                <a:ext cx="3379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/>
                  <a:t>x</a:t>
                </a:r>
                <a:endParaRPr lang="zh-CN" altLang="en-US" sz="1200" dirty="0"/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8066521" y="3969520"/>
                <a:ext cx="3379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/>
                  <a:t>y</a:t>
                </a:r>
                <a:endParaRPr lang="zh-CN" altLang="en-US" sz="1200" dirty="0"/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5866997" y="1936573"/>
                <a:ext cx="3379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/>
                  <a:t>z</a:t>
                </a:r>
                <a:endParaRPr lang="zh-CN" altLang="en-US" sz="1200" dirty="0"/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5862826" y="3779628"/>
              <a:ext cx="3379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O</a:t>
              </a:r>
              <a:endParaRPr lang="zh-CN" altLang="en-US" sz="1200" dirty="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058584" y="3125202"/>
            <a:ext cx="796285" cy="320005"/>
            <a:chOff x="6058584" y="3125202"/>
            <a:chExt cx="796285" cy="320005"/>
          </a:xfrm>
        </p:grpSpPr>
        <p:grpSp>
          <p:nvGrpSpPr>
            <p:cNvPr id="69" name="组合 68"/>
            <p:cNvGrpSpPr/>
            <p:nvPr/>
          </p:nvGrpSpPr>
          <p:grpSpPr>
            <a:xfrm>
              <a:off x="6423170" y="3144350"/>
              <a:ext cx="431699" cy="300857"/>
              <a:chOff x="6423170" y="3144350"/>
              <a:chExt cx="431699" cy="300857"/>
            </a:xfrm>
          </p:grpSpPr>
          <p:cxnSp>
            <p:nvCxnSpPr>
              <p:cNvPr id="56" name="直接箭头连接符 55"/>
              <p:cNvCxnSpPr>
                <a:stCxn id="13" idx="2"/>
              </p:cNvCxnSpPr>
              <p:nvPr/>
            </p:nvCxnSpPr>
            <p:spPr>
              <a:xfrm flipH="1" flipV="1">
                <a:off x="6423170" y="3247374"/>
                <a:ext cx="424440" cy="139112"/>
              </a:xfrm>
              <a:prstGeom prst="straightConnector1">
                <a:avLst/>
              </a:prstGeom>
              <a:ln w="12700">
                <a:solidFill>
                  <a:srgbClr val="C00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文本框 57"/>
                  <p:cNvSpPr txBox="1"/>
                  <p:nvPr/>
                </p:nvSpPr>
                <p:spPr>
                  <a:xfrm>
                    <a:off x="6619979" y="3144350"/>
                    <a:ext cx="146514" cy="18466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CN" altLang="en-US" sz="120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oMath>
                      </m:oMathPara>
                    </a14:m>
                    <a:endParaRPr lang="zh-CN" altLang="en-US" sz="1200" dirty="0"/>
                  </a:p>
                </p:txBody>
              </p:sp>
            </mc:Choice>
            <mc:Fallback xmlns="">
              <p:sp>
                <p:nvSpPr>
                  <p:cNvPr id="58" name="文本框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19979" y="3144350"/>
                    <a:ext cx="146514" cy="184666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l="-37500" t="-3333" r="-37500" b="-33333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9" name="弧形 58"/>
              <p:cNvSpPr/>
              <p:nvPr/>
            </p:nvSpPr>
            <p:spPr>
              <a:xfrm rot="16200000">
                <a:off x="6731554" y="3321891"/>
                <a:ext cx="144132" cy="102499"/>
              </a:xfrm>
              <a:prstGeom prst="arc">
                <a:avLst>
                  <a:gd name="adj1" fmla="val 17177796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本框 5"/>
                <p:cNvSpPr txBox="1"/>
                <p:nvPr/>
              </p:nvSpPr>
              <p:spPr>
                <a:xfrm>
                  <a:off x="6058584" y="3125202"/>
                  <a:ext cx="343043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头顶</m:t>
                        </m:r>
                      </m:oMath>
                    </m:oMathPara>
                  </a14:m>
                  <a:endParaRPr lang="zh-CN" alt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文本框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8584" y="3125202"/>
                  <a:ext cx="343043" cy="18466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6071" t="-10000" r="-16071" b="-3000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8124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“取</a:t>
            </a:r>
            <a:r>
              <a:rPr lang="en-US" altLang="zh-CN" dirty="0" smtClean="0"/>
              <a:t>Oxy</a:t>
            </a:r>
            <a:r>
              <a:rPr lang="zh-CN" altLang="en-US" dirty="0" smtClean="0"/>
              <a:t>平面的投影”的补充解释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847109"/>
                <a:ext cx="7886700" cy="3329854"/>
              </a:xfrm>
            </p:spPr>
            <p:txBody>
              <a:bodyPr/>
              <a:lstStyle/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先将图形的</a:t>
                </a:r>
                <a:r>
                  <a:rPr lang="zh-CN" altLang="en-US" dirty="0"/>
                  <a:t>中心移到原点，</a:t>
                </a:r>
                <a:r>
                  <a:rPr lang="zh-CN" altLang="en-US" dirty="0" smtClean="0"/>
                  <a:t>然后图形的坐标尺度</a:t>
                </a:r>
                <a:r>
                  <a:rPr lang="zh-CN" altLang="en-US" dirty="0"/>
                  <a:t>分别缩小为原来的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 smtClean="0"/>
                  <a:t>，最后绕旋转坐标，使得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视线方向与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z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轴重合</a:t>
                </a:r>
                <a:r>
                  <a:rPr lang="en-US" altLang="zh-CN" dirty="0" smtClean="0"/>
                  <a:t>.</a:t>
                </a:r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变换完成后，直接取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变换后的图形</a:t>
                </a:r>
                <a:r>
                  <a:rPr lang="zh-CN" altLang="en-US" dirty="0" smtClean="0"/>
                  <a:t>在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Oxy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平面</a:t>
                </a:r>
                <a:r>
                  <a:rPr lang="zh-CN" altLang="en-US" dirty="0" smtClean="0"/>
                  <a:t>上的投影，即忽略</a:t>
                </a:r>
                <a:r>
                  <a:rPr lang="en-US" altLang="zh-CN" dirty="0" smtClean="0"/>
                  <a:t>z</a:t>
                </a:r>
                <a:r>
                  <a:rPr lang="zh-CN" altLang="en-US" dirty="0" smtClean="0"/>
                  <a:t>坐标，得平行投影视图</a:t>
                </a:r>
                <a:r>
                  <a:rPr lang="en-US" altLang="zh-CN" dirty="0" smtClean="0"/>
                  <a:t>.</a:t>
                </a:r>
              </a:p>
              <a:p>
                <a:pPr marL="0" indent="0">
                  <a:buNone/>
                </a:pPr>
                <a:endParaRPr lang="en-US" altLang="zh-CN" sz="2000" b="1" dirty="0" smtClean="0"/>
              </a:p>
              <a:p>
                <a:r>
                  <a:rPr lang="zh-CN" altLang="en-US" sz="2000" b="1" dirty="0" smtClean="0">
                    <a:solidFill>
                      <a:srgbClr val="002060"/>
                    </a:solidFill>
                  </a:rPr>
                  <a:t>探测器和“眼睛”是一起变换的</a:t>
                </a:r>
                <a:r>
                  <a:rPr lang="en-US" altLang="zh-CN" sz="2000" b="1" dirty="0" smtClean="0">
                    <a:solidFill>
                      <a:srgbClr val="002060"/>
                    </a:solidFill>
                  </a:rPr>
                  <a:t>.</a:t>
                </a:r>
              </a:p>
              <a:p>
                <a:r>
                  <a:rPr lang="zh-CN" altLang="en-US" sz="2000" dirty="0"/>
                  <a:t>变换完成后，</a:t>
                </a:r>
                <a:r>
                  <a:rPr lang="zh-CN" altLang="en-US" sz="2000" dirty="0" smtClean="0"/>
                  <a:t>“眼睛”在</a:t>
                </a:r>
                <a:r>
                  <a:rPr lang="en-US" altLang="zh-CN" sz="2000" dirty="0" smtClean="0"/>
                  <a:t>z</a:t>
                </a:r>
                <a:r>
                  <a:rPr lang="zh-CN" altLang="en-US" sz="2000" dirty="0" smtClean="0"/>
                  <a:t>轴正半轴，对着原点（图形中心）</a:t>
                </a:r>
                <a:r>
                  <a:rPr lang="en-US" altLang="zh-CN" sz="2000" dirty="0" smtClean="0"/>
                  <a:t>.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847109"/>
                <a:ext cx="7886700" cy="3329854"/>
              </a:xfrm>
              <a:blipFill rotWithShape="0">
                <a:blip r:embed="rId2"/>
                <a:stretch>
                  <a:fillRect l="-696" t="-916" r="-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2759676" y="1534448"/>
                <a:ext cx="3624647" cy="11898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box>
                                    </m:e>
                                  </m:mr>
                                  <m:mr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box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676" y="1534448"/>
                <a:ext cx="3624647" cy="11898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47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Besvis</a:t>
            </a:r>
            <a:r>
              <a:rPr lang="zh-CN" altLang="en-US" dirty="0"/>
              <a:t>平行投影</a:t>
            </a:r>
            <a:r>
              <a:rPr lang="zh-CN" altLang="en-US" dirty="0" smtClean="0"/>
              <a:t>中参数的具体取值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662583"/>
                <a:ext cx="7886700" cy="237700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“眼睛”的三个参数默认设置</a:t>
                </a:r>
                <a:endParaRPr lang="en-US" altLang="zh-CN" dirty="0" smtClean="0"/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 smtClean="0"/>
                  <a:t>XY</a:t>
                </a:r>
                <a:r>
                  <a:rPr lang="zh-CN" altLang="en-US" dirty="0"/>
                  <a:t> </a:t>
                </a:r>
                <a:r>
                  <a:rPr lang="en-US" altLang="zh-CN" dirty="0" smtClean="0"/>
                  <a:t>View: 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 </m:t>
                    </m:r>
                    <m:r>
                      <a:rPr lang="zh-CN" alt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=0°,  </m:t>
                    </m:r>
                    <m:r>
                      <a:rPr lang="zh-CN" alt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=270°</m:t>
                    </m:r>
                  </m:oMath>
                </a14:m>
                <a:endParaRPr lang="en-US" altLang="zh-CN" dirty="0" smtClean="0">
                  <a:solidFill>
                    <a:srgbClr val="002060"/>
                  </a:solidFill>
                </a:endParaRPr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 smtClean="0"/>
                  <a:t>ZR</a:t>
                </a:r>
                <a:r>
                  <a:rPr lang="zh-CN" altLang="en-US" dirty="0"/>
                  <a:t> </a:t>
                </a:r>
                <a:r>
                  <a:rPr lang="en-US" altLang="zh-CN" dirty="0" smtClean="0"/>
                  <a:t>View: 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180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 </m:t>
                    </m:r>
                    <m:r>
                      <a:rPr lang="zh-CN" alt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0°,  </m:t>
                    </m:r>
                    <m:r>
                      <a:rPr lang="zh-CN" alt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</m:t>
                    </m:r>
                  </m:oMath>
                </a14:m>
                <a:endParaRPr lang="en-US" altLang="zh-CN" dirty="0" smtClean="0">
                  <a:solidFill>
                    <a:srgbClr val="002060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altLang="zh-CN" dirty="0" err="1" smtClean="0"/>
                  <a:t>Besvis</a:t>
                </a:r>
                <a:r>
                  <a:rPr lang="zh-CN" altLang="en-US" dirty="0" smtClean="0"/>
                  <a:t>中，定义了一对限界向量</a:t>
                </a:r>
                <a:r>
                  <a:rPr lang="en-US" altLang="zh-CN" dirty="0" err="1" smtClean="0"/>
                  <a:t>fRmin</a:t>
                </a:r>
                <a:r>
                  <a:rPr lang="en-US" altLang="zh-CN" dirty="0" smtClean="0"/>
                  <a:t>[3]</a:t>
                </a:r>
                <a:r>
                  <a:rPr lang="zh-CN" altLang="en-US" dirty="0" smtClean="0"/>
                  <a:t>和</a:t>
                </a:r>
                <a:r>
                  <a:rPr lang="en-US" altLang="zh-CN" dirty="0" err="1" smtClean="0"/>
                  <a:t>fRmax</a:t>
                </a:r>
                <a:r>
                  <a:rPr lang="en-US" altLang="zh-CN" dirty="0" smtClean="0"/>
                  <a:t>[3]</a:t>
                </a:r>
                <a:r>
                  <a:rPr lang="zh-CN" altLang="en-US" dirty="0" smtClean="0"/>
                  <a:t>，用于限定物体坐标范围，</a:t>
                </a:r>
                <a:r>
                  <a:rPr lang="en-US" altLang="zh-CN" dirty="0" smtClean="0"/>
                  <a:t>XY</a:t>
                </a:r>
                <a:r>
                  <a:rPr lang="zh-CN" altLang="en-US" dirty="0" smtClean="0"/>
                  <a:t>和</a:t>
                </a:r>
                <a:r>
                  <a:rPr lang="en-US" altLang="zh-CN" dirty="0" smtClean="0"/>
                  <a:t>ZR</a:t>
                </a:r>
                <a:r>
                  <a:rPr lang="zh-CN" altLang="en-US" dirty="0" smtClean="0"/>
                  <a:t>视图中都取为</a:t>
                </a:r>
                <a:r>
                  <a:rPr lang="en-US" altLang="zh-CN" dirty="0" smtClean="0">
                    <a:solidFill>
                      <a:srgbClr val="002060"/>
                    </a:solidFill>
                  </a:rPr>
                  <a:t>[0,0,0]</a:t>
                </a:r>
                <a:r>
                  <a:rPr lang="zh-CN" altLang="en-US" dirty="0" smtClean="0"/>
                  <a:t>和</a:t>
                </a:r>
                <a:r>
                  <a:rPr lang="en-US" altLang="zh-CN" dirty="0" smtClean="0">
                    <a:solidFill>
                      <a:srgbClr val="002060"/>
                    </a:solidFill>
                  </a:rPr>
                  <a:t>[1,1,1]</a:t>
                </a:r>
                <a:r>
                  <a:rPr lang="en-US" altLang="zh-CN" dirty="0" smtClean="0"/>
                  <a:t>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 smtClean="0"/>
                  <a:t>的选取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662583"/>
                <a:ext cx="7886700" cy="2377008"/>
              </a:xfrm>
              <a:blipFill rotWithShape="0">
                <a:blip r:embed="rId2"/>
                <a:stretch>
                  <a:fillRect l="-773" t="-25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2759676" y="1337020"/>
                <a:ext cx="3624647" cy="11898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1" i="1"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400" b="1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box>
                                    </m:e>
                                  </m:mr>
                                  <m:mr>
                                    <m:e>
                                      <m:box>
                                        <m:box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box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676" y="1337020"/>
                <a:ext cx="3624647" cy="11898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348988" y="4964128"/>
                <a:ext cx="2502673" cy="1355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1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fRmax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[0]−</m:t>
                          </m:r>
                          <m:r>
                            <m:rPr>
                              <m:sty m:val="p"/>
                            </m:rPr>
                            <a:rPr lang="en-US" altLang="zh-CN" sz="1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fRmin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[0]</m:t>
                          </m:r>
                        </m:e>
                      </m:d>
                    </m:oMath>
                  </m:oMathPara>
                </a14:m>
                <a:endParaRPr lang="en-US" altLang="zh-CN" sz="1400" b="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sz="1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1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fRmax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[1]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fRmin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d>
                    </m:oMath>
                  </m:oMathPara>
                </a14:m>
                <a:endParaRPr lang="en-US" altLang="zh-CN" sz="1400" i="1" dirty="0" smtClean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sz="1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1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fRmax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[2]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fRmin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d>
                    </m:oMath>
                  </m:oMathPara>
                </a14:m>
                <a:endParaRPr lang="zh-CN" altLang="en-US" sz="1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988" y="4964128"/>
                <a:ext cx="2502673" cy="13553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4405744" y="4964128"/>
                <a:ext cx="2346091" cy="1209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fRmax</m:t>
                          </m:r>
                          <m:r>
                            <a:rPr lang="en-US" altLang="zh-CN" sz="1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[0]+</m:t>
                          </m:r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fRmin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[0]</m:t>
                          </m:r>
                        </m:e>
                      </m:d>
                    </m:oMath>
                  </m:oMathPara>
                </a14:m>
                <a:endParaRPr lang="en-US" altLang="zh-CN" sz="140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sz="1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fRmax</m:t>
                          </m:r>
                          <m:r>
                            <a:rPr lang="en-US" altLang="zh-CN" sz="1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[1]</m:t>
                          </m:r>
                          <m: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fRmin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d>
                    </m:oMath>
                  </m:oMathPara>
                </a14:m>
                <a:endParaRPr lang="en-US" altLang="zh-CN" sz="140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sz="1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fRmax</m:t>
                          </m:r>
                          <m:r>
                            <a:rPr lang="en-US" altLang="zh-CN" sz="1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[2]</m:t>
                          </m:r>
                          <m: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altLang="zh-CN" sz="1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fRmin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1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1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d>
                    </m:oMath>
                  </m:oMathPara>
                </a14:m>
                <a:endParaRPr lang="zh-CN" altLang="en-US" sz="1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744" y="4964128"/>
                <a:ext cx="2346091" cy="1209947"/>
              </a:xfrm>
              <a:prstGeom prst="rect">
                <a:avLst/>
              </a:prstGeom>
              <a:blipFill rotWithShape="0">
                <a:blip r:embed="rId5"/>
                <a:stretch>
                  <a:fillRect l="-779" b="-35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6751835" y="4964128"/>
            <a:ext cx="461665" cy="12099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rgbClr val="7030A0"/>
                </a:solidFill>
              </a:rPr>
              <a:t>图形中心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2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反射变换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4114800" cy="435133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1600" dirty="0" smtClean="0"/>
                  <a:t>关于</a:t>
                </a:r>
                <a:r>
                  <a:rPr lang="en-US" altLang="zh-CN" sz="1600" dirty="0" err="1" smtClean="0"/>
                  <a:t>Oyz</a:t>
                </a:r>
                <a:r>
                  <a:rPr lang="zh-CN" altLang="en-US" sz="1600" dirty="0" smtClean="0"/>
                  <a:t>平面</a:t>
                </a:r>
                <a:endParaRPr lang="en-US" altLang="zh-CN" sz="1600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600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sz="1600" dirty="0" smtClean="0"/>
                  <a:t>关于</a:t>
                </a:r>
                <a:r>
                  <a:rPr lang="en-US" altLang="zh-CN" sz="1600" dirty="0" err="1" smtClean="0"/>
                  <a:t>Oxz</a:t>
                </a:r>
                <a:r>
                  <a:rPr lang="zh-CN" altLang="en-US" sz="1600" dirty="0" smtClean="0"/>
                  <a:t>平面</a:t>
                </a:r>
                <a:endParaRPr lang="en-US" altLang="zh-CN" sz="1600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600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sz="1600" dirty="0" smtClean="0"/>
                  <a:t>关于</a:t>
                </a:r>
                <a:r>
                  <a:rPr lang="en-US" altLang="zh-CN" sz="1600" dirty="0" smtClean="0"/>
                  <a:t>Oxy</a:t>
                </a:r>
                <a:r>
                  <a:rPr lang="zh-CN" altLang="en-US" sz="1600" dirty="0" smtClean="0"/>
                  <a:t>平面</a:t>
                </a:r>
                <a:endParaRPr lang="en-US" altLang="zh-CN" sz="1600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4114800" cy="4351338"/>
              </a:xfrm>
              <a:blipFill rotWithShape="0">
                <a:blip r:embed="rId2"/>
                <a:stretch>
                  <a:fillRect l="-593" t="-7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0" y="1690689"/>
            <a:ext cx="4182341" cy="418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8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透视投影简介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4448175" cy="4351338"/>
          </a:xfrm>
        </p:spPr>
        <p:txBody>
          <a:bodyPr/>
          <a:lstStyle/>
          <a:p>
            <a:r>
              <a:rPr lang="zh-CN" altLang="en-US" dirty="0"/>
              <a:t>空间任意</a:t>
            </a:r>
            <a:r>
              <a:rPr lang="zh-CN" altLang="en-US" dirty="0" smtClean="0"/>
              <a:t>直线通过</a:t>
            </a:r>
            <a:r>
              <a:rPr lang="zh-CN" altLang="en-US" dirty="0"/>
              <a:t>一</a:t>
            </a:r>
            <a:r>
              <a:rPr lang="zh-CN" altLang="en-US" dirty="0" smtClean="0"/>
              <a:t>固定点（投影中心）投射</a:t>
            </a:r>
            <a:r>
              <a:rPr lang="zh-CN" altLang="en-US" dirty="0"/>
              <a:t>到一</a:t>
            </a:r>
            <a:r>
              <a:rPr lang="zh-CN" altLang="en-US" dirty="0" smtClean="0"/>
              <a:t>平面（投影面）上</a:t>
            </a:r>
            <a:r>
              <a:rPr lang="zh-CN" altLang="en-US" dirty="0"/>
              <a:t>而形成</a:t>
            </a:r>
            <a:r>
              <a:rPr lang="zh-CN" altLang="en-US" dirty="0" smtClean="0"/>
              <a:t>的投影关系</a:t>
            </a:r>
            <a:r>
              <a:rPr lang="en-US" altLang="zh-CN" dirty="0" smtClean="0"/>
              <a:t>.</a:t>
            </a:r>
          </a:p>
          <a:p>
            <a:r>
              <a:rPr lang="zh-CN" altLang="en-US" dirty="0" smtClean="0"/>
              <a:t>与平行投影相比，透视投影符合人眼观察客观世界方式，能呈现出</a:t>
            </a:r>
            <a:r>
              <a:rPr lang="zh-CN" altLang="en-US" dirty="0" smtClean="0">
                <a:solidFill>
                  <a:srgbClr val="FF0000"/>
                </a:solidFill>
              </a:rPr>
              <a:t>近大远小</a:t>
            </a:r>
            <a:r>
              <a:rPr lang="zh-CN" altLang="en-US" dirty="0" smtClean="0"/>
              <a:t>的效果，具有真实感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953" y="1690689"/>
            <a:ext cx="2678190" cy="180980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648" y="3835892"/>
            <a:ext cx="6406703" cy="23410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Besvis</a:t>
            </a:r>
            <a:r>
              <a:rPr lang="zh-CN" altLang="en-US" dirty="0" smtClean="0"/>
              <a:t>中坐标乘变换矩阵代码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53" y="1933686"/>
            <a:ext cx="7125694" cy="3591426"/>
          </a:xfrm>
        </p:spPr>
      </p:pic>
      <p:sp>
        <p:nvSpPr>
          <p:cNvPr id="3" name="矩形 2"/>
          <p:cNvSpPr/>
          <p:nvPr/>
        </p:nvSpPr>
        <p:spPr>
          <a:xfrm>
            <a:off x="1506682" y="2337955"/>
            <a:ext cx="6463145" cy="42602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243446" y="4849090"/>
            <a:ext cx="6300354" cy="6760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5469971" y="1474821"/>
                <a:ext cx="2889574" cy="838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6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7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971" y="1474821"/>
                <a:ext cx="2889574" cy="83894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5870080" y="3979403"/>
                <a:ext cx="2089355" cy="838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6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7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altLang="zh-CN" sz="14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080" y="3979403"/>
                <a:ext cx="2089355" cy="838948"/>
              </a:xfrm>
              <a:prstGeom prst="rect">
                <a:avLst/>
              </a:prstGeom>
              <a:blipFill rotWithShape="0">
                <a:blip r:embed="rId4"/>
                <a:stretch>
                  <a:fillRect b="-7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549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透视投影变换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 smtClean="0"/>
                  <a:t>变换矩阵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/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1" i="1">
                                        <a:latin typeface="Cambria Math" panose="020405030504060302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altLang="zh-CN" b="1" i="1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endParaRPr lang="en-US" altLang="zh-CN" dirty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zh-CN" altLang="en-US" dirty="0" smtClean="0"/>
                  <a:t>其中：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b="1" dirty="0" smtClean="0"/>
                  <a:t>	</a:t>
                </a:r>
                <a:r>
                  <a:rPr lang="en-US" altLang="zh-CN" b="1" i="1" dirty="0" smtClean="0"/>
                  <a:t>R</a:t>
                </a:r>
                <a:r>
                  <a:rPr lang="zh-CN" altLang="en-US" dirty="0" smtClean="0"/>
                  <a:t>的定义与平行投影中的</a:t>
                </a:r>
                <a:r>
                  <a:rPr lang="en-US" altLang="zh-CN" b="1" i="1" dirty="0" smtClean="0"/>
                  <a:t>R</a:t>
                </a:r>
                <a:r>
                  <a:rPr lang="zh-CN" altLang="en-US" dirty="0" smtClean="0"/>
                  <a:t>的定义相同，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zh-CN" altLang="en-US" dirty="0" smtClean="0"/>
                  <a:t>是三阶单位矩阵；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dirty="0" smtClean="0"/>
                  <a:t>	</a:t>
                </a:r>
                <a:r>
                  <a:rPr lang="en-US" altLang="zh-CN" i="1" dirty="0" err="1" smtClean="0"/>
                  <a:t>a,b</a:t>
                </a:r>
                <a:r>
                  <a:rPr lang="zh-CN" altLang="en-US" dirty="0" smtClean="0"/>
                  <a:t>为输入的错切系数，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 smtClean="0"/>
                  <a:t>为输入的缩放因子；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b="1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altLang="zh-CN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altLang="zh-CN" b="1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0,0,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zh-CN" i="0">
                                    <a:latin typeface="Cambria Math" panose="02040503050406030204" pitchFamily="18" charset="0"/>
                                  </a:rPr>
                                  <m:t>view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 smtClean="0"/>
                  <a:t>为图形中心坐标，即“眼睛”所看的位置；</a:t>
                </a:r>
                <a:endParaRPr lang="en-US" altLang="zh-CN" dirty="0" smtClean="0"/>
              </a:p>
              <a:p>
                <a:pPr marL="342900" lvl="1" indent="0">
                  <a:lnSpc>
                    <a:spcPct val="100000"/>
                  </a:lnSpc>
                  <a:buNone/>
                </a:pPr>
                <a:r>
                  <a:rPr lang="en-US" altLang="zh-CN" dirty="0"/>
                  <a:t>	</a:t>
                </a:r>
                <a:r>
                  <a:rPr lang="en-US" altLang="zh-CN" i="1" dirty="0" err="1" smtClean="0"/>
                  <a:t>D</a:t>
                </a:r>
                <a:r>
                  <a:rPr lang="en-US" altLang="zh-CN" sz="1200" dirty="0" err="1" smtClean="0"/>
                  <a:t>view</a:t>
                </a:r>
                <a:r>
                  <a:rPr lang="zh-CN" altLang="en-US" dirty="0" smtClean="0"/>
                  <a:t>是“眼睛”与图形中心的距离</a:t>
                </a:r>
                <a:r>
                  <a:rPr lang="en-US" altLang="zh-CN" dirty="0" smtClean="0"/>
                  <a:t>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4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0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595</Words>
  <Application>Microsoft Office PowerPoint</Application>
  <PresentationFormat>全屏显示(4:3)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宋体</vt:lpstr>
      <vt:lpstr>Arial</vt:lpstr>
      <vt:lpstr>Calibri</vt:lpstr>
      <vt:lpstr>Calibri Light</vt:lpstr>
      <vt:lpstr>Cambria Math</vt:lpstr>
      <vt:lpstr>Office 主题</vt:lpstr>
      <vt:lpstr>Besvis视图变换简介(2)</vt:lpstr>
      <vt:lpstr>提纲</vt:lpstr>
      <vt:lpstr>描述“眼睛”的几个角度参数的含义</vt:lpstr>
      <vt:lpstr>“取Oxy平面的投影”的补充解释</vt:lpstr>
      <vt:lpstr>Besvis平行投影中参数的具体取值</vt:lpstr>
      <vt:lpstr>反射变换</vt:lpstr>
      <vt:lpstr>透视投影简介</vt:lpstr>
      <vt:lpstr>Besvis中坐标乘变换矩阵代码</vt:lpstr>
      <vt:lpstr>透视投影变换</vt:lpstr>
      <vt:lpstr>透视投影变换</vt:lpstr>
      <vt:lpstr>T变换演示</vt:lpstr>
      <vt:lpstr>透视投影变换</vt:lpstr>
      <vt:lpstr>透视投影变换</vt:lpstr>
      <vt:lpstr>Besvis透视投影中参数的具体取值</vt:lpstr>
      <vt:lpstr>小结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Besvis视图变换简介(2)</dc:title>
  <dc:creator>LongPeixun</dc:creator>
  <cp:lastModifiedBy>LongPeixun</cp:lastModifiedBy>
  <cp:revision>90</cp:revision>
  <dcterms:created xsi:type="dcterms:W3CDTF">2017-11-20T02:55:24Z</dcterms:created>
  <dcterms:modified xsi:type="dcterms:W3CDTF">2017-11-23T02:32:37Z</dcterms:modified>
</cp:coreProperties>
</file>