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9" r:id="rId3"/>
    <p:sldId id="260" r:id="rId4"/>
    <p:sldId id="257" r:id="rId5"/>
    <p:sldId id="262" r:id="rId6"/>
    <p:sldId id="275" r:id="rId7"/>
    <p:sldId id="261" r:id="rId8"/>
    <p:sldId id="271" r:id="rId9"/>
    <p:sldId id="265" r:id="rId10"/>
    <p:sldId id="276" r:id="rId11"/>
    <p:sldId id="274" r:id="rId12"/>
    <p:sldId id="277" r:id="rId13"/>
    <p:sldId id="272" r:id="rId14"/>
    <p:sldId id="273" r:id="rId15"/>
    <p:sldId id="278" r:id="rId16"/>
    <p:sldId id="279" r:id="rId17"/>
    <p:sldId id="270" r:id="rId18"/>
    <p:sldId id="269" r:id="rId19"/>
    <p:sldId id="258" r:id="rId20"/>
    <p:sldId id="280" r:id="rId21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70" d="100"/>
          <a:sy n="70" d="100"/>
        </p:scale>
        <p:origin x="138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5E934F-C736-483D-B918-34BAB1811CF3}" type="datetimeFigureOut">
              <a:rPr lang="zh-CN" altLang="en-US" smtClean="0"/>
              <a:t>2018/4/1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2BD91A-84D2-48F0-8675-E3C82821D4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461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2BD91A-84D2-48F0-8675-E3C82821D4B8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3945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5B545F-603D-4BF2-AD2A-E312F8849892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03738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2BD91A-84D2-48F0-8675-E3C82821D4B8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8235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A161C-8F07-4976-A8D5-FB2A266D2A07}" type="datetime1">
              <a:rPr lang="zh-CN" altLang="en-US" smtClean="0"/>
              <a:t>2018/4/1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90AE4-8C61-4C43-866E-F28B57AD6C1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7347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D6594-4D73-4B51-AF82-9A0C2B4D1ECB}" type="datetime1">
              <a:rPr lang="zh-CN" altLang="en-US" smtClean="0"/>
              <a:t>2018/4/1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90AE4-8C61-4C43-866E-F28B57AD6C1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7626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8958C-96C5-4E70-B4BC-035831CAD810}" type="datetime1">
              <a:rPr lang="zh-CN" altLang="en-US" smtClean="0"/>
              <a:t>2018/4/1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90AE4-8C61-4C43-866E-F28B57AD6C1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950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22BB2-FD03-492B-B657-57C5F6EF0EE0}" type="datetime1">
              <a:rPr lang="zh-CN" altLang="en-US" smtClean="0"/>
              <a:t>2018/4/1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90AE4-8C61-4C43-866E-F28B57AD6C1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2031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D236E-3375-4154-AE35-A0BA94A6C116}" type="datetime1">
              <a:rPr lang="zh-CN" altLang="en-US" smtClean="0"/>
              <a:t>2018/4/1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90AE4-8C61-4C43-866E-F28B57AD6C1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0012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3F563-48FE-41D0-821B-A43C8565DB9B}" type="datetime1">
              <a:rPr lang="zh-CN" altLang="en-US" smtClean="0"/>
              <a:t>2018/4/1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90AE4-8C61-4C43-866E-F28B57AD6C1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608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A7C5D-E508-4699-99FC-CFE1098D28A9}" type="datetime1">
              <a:rPr lang="zh-CN" altLang="en-US" smtClean="0"/>
              <a:t>2018/4/1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90AE4-8C61-4C43-866E-F28B57AD6C1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7160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8A926-171F-49F7-8798-4527B58E0F7E}" type="datetime1">
              <a:rPr lang="zh-CN" altLang="en-US" smtClean="0"/>
              <a:t>2018/4/1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90AE4-8C61-4C43-866E-F28B57AD6C1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651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BA4EA-E155-40C6-8D2A-F3593CFE6CE9}" type="datetime1">
              <a:rPr lang="zh-CN" altLang="en-US" smtClean="0"/>
              <a:t>2018/4/1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90AE4-8C61-4C43-866E-F28B57AD6C1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2423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A2B8C-836C-4100-A098-E236321192D7}" type="datetime1">
              <a:rPr lang="zh-CN" altLang="en-US" smtClean="0"/>
              <a:t>2018/4/1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90AE4-8C61-4C43-866E-F28B57AD6C1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4892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A0797-D228-4DF2-A5E5-669FB0C81A11}" type="datetime1">
              <a:rPr lang="zh-CN" altLang="en-US" smtClean="0"/>
              <a:t>2018/4/1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90AE4-8C61-4C43-866E-F28B57AD6C1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5973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6273DF-2B76-4808-8901-55CB29F3F8C0}" type="datetime1">
              <a:rPr lang="zh-CN" altLang="en-US" smtClean="0"/>
              <a:t>2018/4/1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590AE4-8C61-4C43-866E-F28B57AD6C1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9614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7.png"/><Relationship Id="rId7" Type="http://schemas.openxmlformats.org/officeDocument/2006/relationships/image" Target="../media/image48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0.png"/><Relationship Id="rId5" Type="http://schemas.openxmlformats.org/officeDocument/2006/relationships/image" Target="../media/image450.png"/><Relationship Id="rId4" Type="http://schemas.openxmlformats.org/officeDocument/2006/relationships/image" Target="../media/image44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0.png"/><Relationship Id="rId3" Type="http://schemas.openxmlformats.org/officeDocument/2006/relationships/image" Target="../media/image50.png"/><Relationship Id="rId7" Type="http://schemas.openxmlformats.org/officeDocument/2006/relationships/image" Target="../media/image52.png"/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0.png"/><Relationship Id="rId11" Type="http://schemas.openxmlformats.org/officeDocument/2006/relationships/image" Target="../media/image54.png"/><Relationship Id="rId5" Type="http://schemas.openxmlformats.org/officeDocument/2006/relationships/image" Target="../media/image51.png"/><Relationship Id="rId10" Type="http://schemas.openxmlformats.org/officeDocument/2006/relationships/image" Target="../media/image53.png"/><Relationship Id="rId4" Type="http://schemas.openxmlformats.org/officeDocument/2006/relationships/image" Target="../media/image380.png"/><Relationship Id="rId9" Type="http://schemas.openxmlformats.org/officeDocument/2006/relationships/image" Target="../media/image43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0.png"/><Relationship Id="rId3" Type="http://schemas.openxmlformats.org/officeDocument/2006/relationships/image" Target="../media/image510.png"/><Relationship Id="rId7" Type="http://schemas.openxmlformats.org/officeDocument/2006/relationships/image" Target="../media/image68.png"/><Relationship Id="rId2" Type="http://schemas.openxmlformats.org/officeDocument/2006/relationships/image" Target="../media/image5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0.png"/><Relationship Id="rId11" Type="http://schemas.openxmlformats.org/officeDocument/2006/relationships/image" Target="../media/image590.png"/><Relationship Id="rId5" Type="http://schemas.openxmlformats.org/officeDocument/2006/relationships/image" Target="../media/image530.png"/><Relationship Id="rId10" Type="http://schemas.openxmlformats.org/officeDocument/2006/relationships/image" Target="../media/image580.png"/><Relationship Id="rId4" Type="http://schemas.openxmlformats.org/officeDocument/2006/relationships/image" Target="../media/image520.png"/><Relationship Id="rId9" Type="http://schemas.openxmlformats.org/officeDocument/2006/relationships/image" Target="../media/image57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0.png"/><Relationship Id="rId3" Type="http://schemas.openxmlformats.org/officeDocument/2006/relationships/image" Target="../media/image70.png"/><Relationship Id="rId7" Type="http://schemas.openxmlformats.org/officeDocument/2006/relationships/image" Target="../media/image65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11" Type="http://schemas.openxmlformats.org/officeDocument/2006/relationships/image" Target="../media/image72.png"/><Relationship Id="rId5" Type="http://schemas.openxmlformats.org/officeDocument/2006/relationships/image" Target="../media/image630.png"/><Relationship Id="rId10" Type="http://schemas.openxmlformats.org/officeDocument/2006/relationships/image" Target="../media/image680.png"/><Relationship Id="rId4" Type="http://schemas.openxmlformats.org/officeDocument/2006/relationships/image" Target="../media/image620.png"/><Relationship Id="rId9" Type="http://schemas.openxmlformats.org/officeDocument/2006/relationships/image" Target="../media/image67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10.png"/><Relationship Id="rId7" Type="http://schemas.openxmlformats.org/officeDocument/2006/relationships/image" Target="../media/image10.png"/><Relationship Id="rId2" Type="http://schemas.openxmlformats.org/officeDocument/2006/relationships/image" Target="../media/image5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/>
              <p:cNvSpPr>
                <a:spLocks noGrp="1"/>
              </p:cNvSpPr>
              <p:nvPr>
                <p:ph type="ctrTitle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4400" b="0" i="0" smtClean="0">
                        <a:latin typeface="Cambria Math" panose="02040503050406030204" pitchFamily="18" charset="0"/>
                      </a:rPr>
                      <m:t>Υ</m:t>
                    </m:r>
                    <m:r>
                      <a:rPr lang="en-US" altLang="zh-CN" sz="4400" b="0" i="1" smtClean="0">
                        <a:latin typeface="Cambria Math" panose="02040503050406030204" pitchFamily="18" charset="0"/>
                      </a:rPr>
                      <m:t>(5</m:t>
                    </m:r>
                    <m:r>
                      <a:rPr lang="en-US" altLang="zh-CN" sz="44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zh-CN" sz="4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sz="4400" dirty="0" smtClean="0"/>
                  <a:t> </a:t>
                </a:r>
                <a:r>
                  <a:rPr lang="en-US" altLang="zh-CN" sz="4400" dirty="0" smtClean="0"/>
                  <a:t>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4400" b="0" i="0" smtClean="0">
                        <a:latin typeface="Cambria Math" panose="02040503050406030204" pitchFamily="18" charset="0"/>
                      </a:rPr>
                      <m:t>Υ</m:t>
                    </m:r>
                    <m:r>
                      <a:rPr lang="en-US" altLang="zh-CN" sz="4400" b="0" i="1" smtClean="0">
                        <a:latin typeface="Cambria Math" panose="02040503050406030204" pitchFamily="18" charset="0"/>
                      </a:rPr>
                      <m:t>(6</m:t>
                    </m:r>
                    <m:r>
                      <a:rPr lang="en-US" altLang="zh-CN" sz="44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zh-CN" sz="4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sz="4400" dirty="0" smtClean="0"/>
                  <a:t> </a:t>
                </a:r>
                <a:r>
                  <a:rPr lang="en-US" altLang="zh-CN" sz="4400" dirty="0" smtClean="0"/>
                  <a:t>decays at Belle</a:t>
                </a:r>
                <a:endParaRPr lang="zh-CN" altLang="en-US" sz="4400" dirty="0"/>
              </a:p>
            </p:txBody>
          </p:sp>
        </mc:Choice>
        <mc:Fallback xmlns="">
          <p:sp>
            <p:nvSpPr>
              <p:cNvPr id="2" name="标题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blipFill rotWithShape="0">
                <a:blip r:embed="rId3"/>
                <a:stretch>
                  <a:fillRect r="-1647" b="-122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 smtClean="0"/>
              <a:t>Speaker: </a:t>
            </a:r>
            <a:r>
              <a:rPr lang="en-US" altLang="zh-CN" dirty="0" err="1" smtClean="0"/>
              <a:t>Junhao</a:t>
            </a:r>
            <a:r>
              <a:rPr lang="en-US" altLang="zh-CN" dirty="0" smtClean="0"/>
              <a:t> Yin (IHEP, yinjh@ihep.ac.cn)</a:t>
            </a:r>
          </a:p>
          <a:p>
            <a:r>
              <a:rPr lang="zh-CN" altLang="en-US" dirty="0" smtClean="0"/>
              <a:t>强</a:t>
            </a:r>
            <a:r>
              <a:rPr lang="zh-CN" altLang="en-US" dirty="0"/>
              <a:t>子与重味物理理论实验联合</a:t>
            </a:r>
            <a:r>
              <a:rPr lang="zh-CN" altLang="en-US" dirty="0" smtClean="0"/>
              <a:t>研讨会</a:t>
            </a:r>
            <a:endParaRPr lang="en-US" altLang="zh-CN" dirty="0" smtClean="0"/>
          </a:p>
          <a:p>
            <a:r>
              <a:rPr lang="en-US" altLang="zh-CN" dirty="0" smtClean="0"/>
              <a:t>2018-04-01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90AE4-8C61-4C43-866E-F28B57AD6C1F}" type="slidenum">
              <a:rPr lang="zh-CN" altLang="en-US" smtClean="0"/>
              <a:t>1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069980" cy="159229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61826" y="23812"/>
            <a:ext cx="2582174" cy="1763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35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标题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Υ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𝜂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Υ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(1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" name="标题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/>
              <p:cNvSpPr txBox="1"/>
              <p:nvPr/>
            </p:nvSpPr>
            <p:spPr>
              <a:xfrm>
                <a:off x="219217" y="1437579"/>
                <a:ext cx="637488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zh-CN" altLang="en-US" sz="2000" dirty="0" smtClean="0">
                    <a:solidFill>
                      <a:srgbClr val="00B050"/>
                    </a:solidFill>
                  </a:rPr>
                  <a:t> </a:t>
                </a:r>
                <a:r>
                  <a:rPr lang="en-US" altLang="zh-CN" sz="2000" dirty="0" smtClean="0">
                    <a:solidFill>
                      <a:srgbClr val="00B050"/>
                    </a:solidFill>
                  </a:rPr>
                  <a:t>transitions VS.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𝜋𝜋</m:t>
                    </m:r>
                  </m:oMath>
                </a14:m>
                <a:r>
                  <a:rPr lang="en-US" altLang="zh-CN" sz="2000" dirty="0" smtClean="0">
                    <a:solidFill>
                      <a:srgbClr val="00B050"/>
                    </a:solidFill>
                  </a:rPr>
                  <a:t> transitions from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Υ</m:t>
                    </m:r>
                    <m:r>
                      <a:rPr lang="en-US" altLang="zh-CN" sz="2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𝑛𝑆</m:t>
                    </m:r>
                    <m:r>
                      <a:rPr lang="en-US" altLang="zh-CN" sz="2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000" dirty="0" smtClean="0">
                    <a:solidFill>
                      <a:srgbClr val="00B050"/>
                    </a:solidFill>
                  </a:rPr>
                  <a:t>: theory VS exp.</a:t>
                </a:r>
                <a:endParaRPr lang="zh-CN" altLang="en-US" sz="20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217" y="1437579"/>
                <a:ext cx="6374887" cy="400110"/>
              </a:xfrm>
              <a:prstGeom prst="rect">
                <a:avLst/>
              </a:prstGeom>
              <a:blipFill rotWithShape="0">
                <a:blip r:embed="rId3"/>
                <a:stretch>
                  <a:fillRect t="-9231" b="-276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内容占位符 7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828902" y="1837689"/>
            <a:ext cx="7523528" cy="4538518"/>
          </a:xfrm>
          <a:prstGeom prst="rect">
            <a:avLst/>
          </a:prstGeom>
        </p:spPr>
      </p:pic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90AE4-8C61-4C43-866E-F28B57AD6C1F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0335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255" y="1065226"/>
            <a:ext cx="8325095" cy="3888953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55694" y="272813"/>
            <a:ext cx="1879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 smtClean="0">
                <a:solidFill>
                  <a:srgbClr val="FF0000"/>
                </a:solidFill>
              </a:rPr>
              <a:t>arXiv</a:t>
            </a:r>
            <a:r>
              <a:rPr lang="en-US" altLang="zh-CN" dirty="0" smtClean="0">
                <a:solidFill>
                  <a:srgbClr val="FF0000"/>
                </a:solidFill>
              </a:rPr>
              <a:t>: 1803.03225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9" name="爆炸形 1 8"/>
          <p:cNvSpPr/>
          <p:nvPr/>
        </p:nvSpPr>
        <p:spPr>
          <a:xfrm>
            <a:off x="6428163" y="753781"/>
            <a:ext cx="1150370" cy="622890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rgbClr val="FF0000"/>
                </a:solidFill>
              </a:rPr>
              <a:t>New!</a:t>
            </a:r>
            <a:endParaRPr lang="zh-CN" alt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/>
              <p:cNvSpPr txBox="1"/>
              <p:nvPr/>
            </p:nvSpPr>
            <p:spPr>
              <a:xfrm>
                <a:off x="455533" y="5185669"/>
                <a:ext cx="5793475" cy="65517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sz="2000" b="0" i="0" smtClean="0">
                            <a:latin typeface="Cambria Math" panose="02040503050406030204" pitchFamily="18" charset="0"/>
                          </a:rPr>
                          <m:t>Υ</m:t>
                        </m:r>
                        <m:d>
                          <m:d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𝜂</m:t>
                        </m:r>
                        <m:r>
                          <m:rPr>
                            <m:sty m:val="p"/>
                          </m:rPr>
                          <a:rPr lang="en-US" altLang="zh-CN" sz="2000" b="0" i="0" smtClean="0">
                            <a:latin typeface="Cambria Math" panose="02040503050406030204" pitchFamily="18" charset="0"/>
                          </a:rPr>
                          <m:t>Υ</m:t>
                        </m:r>
                        <m:d>
                          <m:d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</m:d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4.82±0.92±0.67</m:t>
                        </m:r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</m:oMath>
                </a14:m>
                <a:r>
                  <a:rPr lang="zh-CN" altLang="en-US" sz="2000" dirty="0" smtClean="0"/>
                  <a:t> </a:t>
                </a:r>
                <a:r>
                  <a:rPr lang="en-US" altLang="zh-CN" sz="2000" dirty="0" smtClean="0"/>
                  <a:t>agree with prediction (</a:t>
                </a:r>
                <a:r>
                  <a:rPr lang="en-US" altLang="zh-CN" sz="2000" dirty="0" smtClean="0">
                    <a:solidFill>
                      <a:srgbClr val="00B050"/>
                    </a:solidFill>
                  </a:rPr>
                  <a:t>PRD 94, 094039 </a:t>
                </a:r>
                <a:r>
                  <a:rPr lang="en-US" altLang="zh-CN" sz="2000" dirty="0">
                    <a:solidFill>
                      <a:srgbClr val="00B050"/>
                    </a:solidFill>
                  </a:rPr>
                  <a:t>(</a:t>
                </a:r>
                <a:r>
                  <a:rPr lang="en-US" altLang="zh-CN" sz="2000" dirty="0" smtClean="0">
                    <a:solidFill>
                      <a:srgbClr val="00B050"/>
                    </a:solidFill>
                  </a:rPr>
                  <a:t>2016)</a:t>
                </a:r>
                <a:r>
                  <a:rPr lang="en-US" altLang="zh-CN" sz="2000" dirty="0" smtClean="0"/>
                  <a:t>).</a:t>
                </a:r>
                <a:endParaRPr lang="zh-CN" altLang="en-US" sz="2000" dirty="0"/>
              </a:p>
            </p:txBody>
          </p:sp>
        </mc:Choice>
        <mc:Fallback xmlns="">
          <p:sp>
            <p:nvSpPr>
              <p:cNvPr id="11" name="文本框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533" y="5185669"/>
                <a:ext cx="5793475" cy="655179"/>
              </a:xfrm>
              <a:prstGeom prst="rect">
                <a:avLst/>
              </a:prstGeom>
              <a:blipFill rotWithShape="0">
                <a:blip r:embed="rId3"/>
                <a:stretch>
                  <a:fillRect l="-2737" b="-224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9008" y="4914232"/>
            <a:ext cx="2371725" cy="1143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/>
              <p:cNvSpPr txBox="1"/>
              <p:nvPr/>
            </p:nvSpPr>
            <p:spPr>
              <a:xfrm>
                <a:off x="2069296" y="2456598"/>
                <a:ext cx="49776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1.5</m:t>
                      </m:r>
                      <m:r>
                        <a:rPr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zh-CN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文本框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9296" y="2456598"/>
                <a:ext cx="497765" cy="276999"/>
              </a:xfrm>
              <a:prstGeom prst="rect">
                <a:avLst/>
              </a:prstGeom>
              <a:blipFill rotWithShape="0">
                <a:blip r:embed="rId5"/>
                <a:stretch>
                  <a:fillRect l="-9756" r="-10976" b="-888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/>
              <p:cNvSpPr txBox="1"/>
              <p:nvPr/>
            </p:nvSpPr>
            <p:spPr>
              <a:xfrm>
                <a:off x="5142317" y="2008496"/>
                <a:ext cx="49776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2.7</m:t>
                      </m:r>
                      <m:r>
                        <a:rPr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zh-CN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文本框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2317" y="2008496"/>
                <a:ext cx="497765" cy="276999"/>
              </a:xfrm>
              <a:prstGeom prst="rect">
                <a:avLst/>
              </a:prstGeom>
              <a:blipFill rotWithShape="0">
                <a:blip r:embed="rId6"/>
                <a:stretch>
                  <a:fillRect l="-11111" r="-11111" b="-65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/>
              <p:cNvSpPr txBox="1"/>
              <p:nvPr/>
            </p:nvSpPr>
            <p:spPr>
              <a:xfrm>
                <a:off x="6000125" y="1731497"/>
                <a:ext cx="49776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3.3</m:t>
                      </m:r>
                      <m:r>
                        <a:rPr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zh-CN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文本框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0125" y="1731497"/>
                <a:ext cx="497765" cy="276999"/>
              </a:xfrm>
              <a:prstGeom prst="rect">
                <a:avLst/>
              </a:prstGeom>
              <a:blipFill rotWithShape="0">
                <a:blip r:embed="rId7"/>
                <a:stretch>
                  <a:fillRect l="-9756" r="-10976" b="-888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/>
              <p:cNvSpPr txBox="1"/>
              <p:nvPr/>
            </p:nvSpPr>
            <p:spPr>
              <a:xfrm>
                <a:off x="7590007" y="1376671"/>
                <a:ext cx="49776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5.3</m:t>
                      </m:r>
                      <m:r>
                        <a:rPr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zh-CN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文本框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0007" y="1376671"/>
                <a:ext cx="497765" cy="276999"/>
              </a:xfrm>
              <a:prstGeom prst="rect">
                <a:avLst/>
              </a:prstGeom>
              <a:blipFill rotWithShape="0">
                <a:blip r:embed="rId8"/>
                <a:stretch>
                  <a:fillRect l="-10976" r="-10976" b="-888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灯片编号占位符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90AE4-8C61-4C43-866E-F28B57AD6C1F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248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72264" y="608309"/>
            <a:ext cx="3284889" cy="296404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6526" y="3572349"/>
            <a:ext cx="3302758" cy="290232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053" y="1010366"/>
            <a:ext cx="4100256" cy="240447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/>
              <p:cNvSpPr txBox="1"/>
              <p:nvPr/>
            </p:nvSpPr>
            <p:spPr>
              <a:xfrm>
                <a:off x="286605" y="3698543"/>
                <a:ext cx="5554638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=0.23±1.42</m:t>
                    </m:r>
                  </m:oMath>
                </a14:m>
                <a:r>
                  <a:rPr lang="zh-CN" altLang="en-US" sz="20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sz="2000" dirty="0" smtClean="0">
                    <a:solidFill>
                      <a:srgbClr val="FF0000"/>
                    </a:solidFill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=−0.31±0.53</m:t>
                    </m:r>
                  </m:oMath>
                </a14:m>
                <a:endParaRPr lang="en-US" altLang="zh-CN" sz="2000" dirty="0" smtClean="0">
                  <a:solidFill>
                    <a:srgbClr val="FF0000"/>
                  </a:solidFill>
                </a:endParaRPr>
              </a:p>
              <a:p>
                <a:r>
                  <a:rPr lang="en-US" altLang="zh-CN" sz="2000" dirty="0" smtClean="0"/>
                  <a:t>Compatible with 0.</a:t>
                </a:r>
              </a:p>
              <a:p>
                <a:endParaRPr lang="en-US" altLang="zh-CN" sz="2000" dirty="0"/>
              </a:p>
              <a:p>
                <a:r>
                  <a:rPr lang="en-US" altLang="zh-CN" sz="2000" dirty="0" smtClean="0"/>
                  <a:t>90% C.L. ULs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20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zh-CN" sz="2000" dirty="0" smtClean="0"/>
                  <a:t> as function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</m:oMath>
                </a14:m>
                <a:r>
                  <a:rPr lang="en-US" altLang="zh-CN" sz="2000" dirty="0" smtClean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23</m:t>
                        </m:r>
                      </m:sub>
                    </m:sSub>
                  </m:oMath>
                </a14:m>
                <a:endParaRPr lang="en-US" altLang="zh-CN" sz="200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2000" dirty="0" smtClean="0"/>
                  <a:t> favored value exclude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23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&lt;7</m:t>
                    </m:r>
                  </m:oMath>
                </a14:m>
                <a:r>
                  <a:rPr lang="en-US" altLang="zh-CN" sz="2000" dirty="0" smtClean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&gt;14</m:t>
                    </m:r>
                  </m:oMath>
                </a14:m>
                <a:r>
                  <a:rPr lang="en-US" altLang="zh-CN" sz="2000" dirty="0" smtClean="0"/>
                  <a:t> MeV.</a:t>
                </a:r>
                <a:endParaRPr lang="en-US" altLang="zh-CN" sz="2000" dirty="0"/>
              </a:p>
            </p:txBody>
          </p:sp>
        </mc:Choice>
        <mc:Fallback xmlns=""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605" y="3698543"/>
                <a:ext cx="5554638" cy="2246769"/>
              </a:xfrm>
              <a:prstGeom prst="rect">
                <a:avLst/>
              </a:prstGeom>
              <a:blipFill rotWithShape="0">
                <a:blip r:embed="rId5"/>
                <a:stretch>
                  <a:fillRect l="-1098" t="-1630" b="-40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90AE4-8C61-4C43-866E-F28B57AD6C1F}" type="slidenum">
              <a:rPr lang="zh-CN" altLang="en-US" smtClean="0"/>
              <a:t>12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/>
              <p:cNvSpPr txBox="1"/>
              <p:nvPr/>
            </p:nvSpPr>
            <p:spPr>
              <a:xfrm>
                <a:off x="1338535" y="377476"/>
                <a:ext cx="391325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dirty="0" smtClean="0">
                    <a:solidFill>
                      <a:srgbClr val="0070C0"/>
                    </a:solidFill>
                  </a:rPr>
                  <a:t>Investigation 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Υ</m:t>
                    </m:r>
                    <m:r>
                      <a:rPr lang="en-US" altLang="zh-CN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(1</m:t>
                    </m:r>
                    <m:r>
                      <a:rPr lang="en-US" altLang="zh-CN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altLang="zh-CN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sz="2400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altLang="zh-CN" sz="2400" dirty="0" smtClean="0">
                    <a:solidFill>
                      <a:srgbClr val="0070C0"/>
                    </a:solidFill>
                  </a:rPr>
                  <a:t>triplet</a:t>
                </a:r>
                <a:endParaRPr lang="zh-CN" alt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0" name="文本框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8535" y="377476"/>
                <a:ext cx="3913251" cy="461665"/>
              </a:xfrm>
              <a:prstGeom prst="rect">
                <a:avLst/>
              </a:prstGeom>
              <a:blipFill rotWithShape="0">
                <a:blip r:embed="rId6"/>
                <a:stretch>
                  <a:fillRect l="-2492" t="-10526" r="-1246" b="-28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170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/>
              <p:cNvSpPr txBox="1"/>
              <p:nvPr/>
            </p:nvSpPr>
            <p:spPr>
              <a:xfrm>
                <a:off x="265934" y="1553107"/>
                <a:ext cx="7063687" cy="16287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57168" indent="-257168">
                  <a:buFont typeface="Wingdings" panose="05000000000000000000" pitchFamily="2" charset="2"/>
                  <a:buChar char="Ø"/>
                </a:pPr>
                <a:r>
                  <a:rPr lang="en-US" altLang="zh-CN" sz="2400" dirty="0"/>
                  <a:t>Use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>
                        <a:latin typeface="Cambria Math" panose="02040503050406030204" pitchFamily="18" charset="0"/>
                      </a:rPr>
                      <m:t>Υ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(5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sz="2400" dirty="0"/>
                  <a:t> </a:t>
                </a:r>
                <a:r>
                  <a:rPr lang="en-US" altLang="zh-CN" sz="2400" dirty="0"/>
                  <a:t>on-resonance </a:t>
                </a:r>
                <a:r>
                  <a:rPr lang="en-US" altLang="zh-CN" sz="2400" dirty="0" smtClean="0"/>
                  <a:t>data.</a:t>
                </a:r>
                <a:endParaRPr lang="en-US" altLang="zh-CN" sz="2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257168" indent="-257168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sSub>
                      <m:sSubPr>
                        <m:ctrlPr>
                          <a:rPr lang="el-GR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l-G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1/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zh-CN" altLang="en-US" sz="2400" dirty="0"/>
                  <a:t> </a:t>
                </a:r>
                <a:r>
                  <a:rPr lang="en-US" altLang="zh-CN" sz="2400" dirty="0"/>
                  <a:t>are observed for the first time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zh-CN" sz="2400" dirty="0"/>
                  <a:t> annihilation.</a:t>
                </a:r>
              </a:p>
              <a:p>
                <a:pPr marL="257168" indent="-257168">
                  <a:buFont typeface="Wingdings" panose="05000000000000000000" pitchFamily="2" charset="2"/>
                  <a:buChar char="Ø"/>
                </a:pPr>
                <a:r>
                  <a:rPr lang="en-US" altLang="zh-CN" sz="2400" dirty="0"/>
                  <a:t>Fully construction,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𝑏𝐽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sty m:val="p"/>
                      </m:rPr>
                      <a:rPr lang="en-US" altLang="zh-CN" sz="2400">
                        <a:latin typeface="Cambria Math" panose="02040503050406030204" pitchFamily="18" charset="0"/>
                      </a:rPr>
                      <m:t>Υ</m:t>
                    </m:r>
                    <m:d>
                      <m:d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altLang="zh-CN" sz="2400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>
                        <a:latin typeface="Cambria Math" panose="02040503050406030204" pitchFamily="18" charset="0"/>
                      </a:rPr>
                      <m:t>Υ</m:t>
                    </m:r>
                    <m:d>
                      <m:d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altLang="zh-CN" sz="2400" i="1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p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p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endParaRPr lang="en-US" altLang="zh-CN" sz="2400" dirty="0"/>
              </a:p>
            </p:txBody>
          </p:sp>
        </mc:Choice>
        <mc:Fallback xmlns="">
          <p:sp>
            <p:nvSpPr>
              <p:cNvPr id="13" name="文本框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934" y="1553107"/>
                <a:ext cx="7063687" cy="1628716"/>
              </a:xfrm>
              <a:prstGeom prst="rect">
                <a:avLst/>
              </a:prstGeom>
              <a:blipFill rotWithShape="0">
                <a:blip r:embed="rId2"/>
                <a:stretch>
                  <a:fillRect l="-1209" t="-2996" b="-63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本框 9"/>
          <p:cNvSpPr txBox="1"/>
          <p:nvPr/>
        </p:nvSpPr>
        <p:spPr>
          <a:xfrm>
            <a:off x="6821239" y="1573305"/>
            <a:ext cx="21130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rgbClr val="FF0000"/>
                </a:solidFill>
              </a:rPr>
              <a:t>PRL </a:t>
            </a:r>
            <a:r>
              <a:rPr lang="en-US" altLang="zh-CN" sz="1600" b="1" dirty="0">
                <a:solidFill>
                  <a:srgbClr val="FF0000"/>
                </a:solidFill>
              </a:rPr>
              <a:t>113</a:t>
            </a:r>
            <a:r>
              <a:rPr lang="en-US" altLang="zh-CN" sz="1600" dirty="0">
                <a:solidFill>
                  <a:srgbClr val="FF0000"/>
                </a:solidFill>
              </a:rPr>
              <a:t>, 142001(2014)</a:t>
            </a:r>
            <a:endParaRPr lang="zh-CN" altLang="en-US" sz="1600" dirty="0">
              <a:solidFill>
                <a:srgbClr val="FF0000"/>
              </a:solidFill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934" y="3385253"/>
            <a:ext cx="3501820" cy="217643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/>
              <p:cNvSpPr/>
              <p:nvPr/>
            </p:nvSpPr>
            <p:spPr>
              <a:xfrm>
                <a:off x="2076160" y="3614392"/>
                <a:ext cx="520720" cy="3000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135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12</m:t>
                    </m:r>
                    <m:r>
                      <a:rPr lang="zh-CN" altLang="en-US" sz="135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altLang="zh-CN" sz="1350" dirty="0">
                    <a:solidFill>
                      <a:srgbClr val="FF0000"/>
                    </a:solidFill>
                  </a:rPr>
                  <a:t> </a:t>
                </a:r>
                <a:endParaRPr lang="zh-CN" altLang="en-US" sz="135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8213" y="3676189"/>
                <a:ext cx="634341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/>
              <p:cNvSpPr/>
              <p:nvPr/>
            </p:nvSpPr>
            <p:spPr>
              <a:xfrm>
                <a:off x="2296003" y="4159278"/>
                <a:ext cx="555986" cy="3000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35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5.9</m:t>
                      </m:r>
                      <m:r>
                        <a:rPr lang="zh-CN" altLang="en-US" sz="135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zh-CN" altLang="en-US" sz="135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矩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1337" y="4402704"/>
                <a:ext cx="682430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标题 2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mtClean="0">
                          <a:latin typeface="Cambria Math" panose="02040503050406030204" pitchFamily="18" charset="0"/>
                        </a:rPr>
                        <m:t>Υ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𝜔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𝑏𝐽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标题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图片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21800" y="3311650"/>
            <a:ext cx="2610669" cy="2404849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21239" y="2630116"/>
            <a:ext cx="2026921" cy="3702400"/>
          </a:xfrm>
          <a:prstGeom prst="rect">
            <a:avLst/>
          </a:prstGeom>
        </p:spPr>
      </p:pic>
      <p:sp>
        <p:nvSpPr>
          <p:cNvPr id="20" name="圆角矩形 19"/>
          <p:cNvSpPr/>
          <p:nvPr/>
        </p:nvSpPr>
        <p:spPr>
          <a:xfrm>
            <a:off x="4261440" y="4264940"/>
            <a:ext cx="1456508" cy="21637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1" name="右箭头 20"/>
          <p:cNvSpPr/>
          <p:nvPr/>
        </p:nvSpPr>
        <p:spPr>
          <a:xfrm rot="19389486">
            <a:off x="5691115" y="3925326"/>
            <a:ext cx="1233684" cy="654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2" name="右箭头 21"/>
          <p:cNvSpPr/>
          <p:nvPr/>
        </p:nvSpPr>
        <p:spPr>
          <a:xfrm rot="1750280">
            <a:off x="5146628" y="4577112"/>
            <a:ext cx="1855939" cy="523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3" name="文本框 22"/>
          <p:cNvSpPr txBox="1"/>
          <p:nvPr/>
        </p:nvSpPr>
        <p:spPr>
          <a:xfrm rot="1696270">
            <a:off x="5650550" y="5045684"/>
            <a:ext cx="2079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</a:rPr>
              <a:t>Out of signal region</a:t>
            </a:r>
            <a:endParaRPr lang="zh-CN" altLang="en-US" sz="1400" dirty="0">
              <a:solidFill>
                <a:srgbClr val="FF0000"/>
              </a:solidFill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90AE4-8C61-4C43-866E-F28B57AD6C1F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589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4322245" y="4810785"/>
                <a:ext cx="4244372" cy="330874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altLang="zh-CN" sz="2000" dirty="0"/>
                  <a:t>No </a:t>
                </a:r>
                <a:r>
                  <a:rPr lang="en-US" altLang="zh-CN" sz="2000" dirty="0" smtClean="0"/>
                  <a:t>significant </a:t>
                </a:r>
                <a:r>
                  <a:rPr lang="en-US" altLang="zh-CN" sz="2000" dirty="0"/>
                  <a:t>signal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altLang="zh-CN" sz="2000" dirty="0"/>
                  <a:t> is observed.</a:t>
                </a: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22245" y="4810785"/>
                <a:ext cx="4244372" cy="330874"/>
              </a:xfrm>
              <a:blipFill rotWithShape="0">
                <a:blip r:embed="rId2"/>
                <a:stretch>
                  <a:fillRect l="-1437" t="-18519" b="-4444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949" y="4597016"/>
            <a:ext cx="3363038" cy="197263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/>
              <p:cNvSpPr txBox="1"/>
              <p:nvPr/>
            </p:nvSpPr>
            <p:spPr>
              <a:xfrm>
                <a:off x="3539711" y="5483219"/>
                <a:ext cx="301441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</a:rPr>
                      <m:t>−0.4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±2.0</m:t>
                    </m:r>
                  </m:oMath>
                </a14:m>
                <a:r>
                  <a:rPr lang="zh-CN" alt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zh-CN" altLang="en-US" sz="2000" dirty="0"/>
                  <a:t> </a:t>
                </a:r>
                <a:r>
                  <a:rPr lang="en-US" altLang="zh-CN" sz="2000" dirty="0"/>
                  <a:t>from the fit.</a:t>
                </a:r>
                <a:endParaRPr lang="zh-CN" altLang="en-US" sz="2000" dirty="0"/>
              </a:p>
            </p:txBody>
          </p:sp>
        </mc:Choice>
        <mc:Fallback xmlns=""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9711" y="5483219"/>
                <a:ext cx="3014415" cy="400110"/>
              </a:xfrm>
              <a:prstGeom prst="rect">
                <a:avLst/>
              </a:prstGeom>
              <a:blipFill rotWithShape="0">
                <a:blip r:embed="rId4"/>
                <a:stretch>
                  <a:fillRect t="-7576" r="-1417" b="-257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圆角右箭头 6"/>
          <p:cNvSpPr/>
          <p:nvPr/>
        </p:nvSpPr>
        <p:spPr>
          <a:xfrm>
            <a:off x="2713068" y="5535700"/>
            <a:ext cx="800315" cy="449036"/>
          </a:xfrm>
          <a:prstGeom prst="bentArrow">
            <a:avLst>
              <a:gd name="adj1" fmla="val 6222"/>
              <a:gd name="adj2" fmla="val 17727"/>
              <a:gd name="adj3" fmla="val 16273"/>
              <a:gd name="adj4" fmla="val 227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8182" y="746298"/>
            <a:ext cx="6898941" cy="173340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/>
              <p:cNvSpPr txBox="1"/>
              <p:nvPr/>
            </p:nvSpPr>
            <p:spPr>
              <a:xfrm>
                <a:off x="511147" y="216232"/>
                <a:ext cx="580776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 smtClean="0">
                    <a:solidFill>
                      <a:srgbClr val="00B0F0"/>
                    </a:solidFill>
                  </a:rPr>
                  <a:t>From the 2D fit of the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en-US" altLang="zh-CN" sz="20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20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sz="20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altLang="zh-CN" sz="20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CN" sz="20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sz="20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altLang="zh-CN" sz="20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CN" sz="20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sz="20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altLang="zh-CN" sz="20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d>
                    <m:r>
                      <a:rPr lang="en-US" altLang="zh-CN" sz="20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0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𝑣𝑠</m:t>
                    </m:r>
                    <m:r>
                      <a:rPr lang="en-US" altLang="zh-CN" sz="20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0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altLang="zh-CN" sz="20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zh-CN" altLang="en-US" sz="20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𝛾</m:t>
                    </m:r>
                    <m:r>
                      <m:rPr>
                        <m:sty m:val="p"/>
                      </m:rPr>
                      <a:rPr lang="el-GR" altLang="zh-CN" sz="20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Υ</m:t>
                    </m:r>
                    <m:r>
                      <a:rPr lang="en-US" altLang="zh-CN" sz="20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(1</m:t>
                    </m:r>
                    <m:r>
                      <a:rPr lang="en-US" altLang="zh-CN" sz="20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  <m:r>
                      <a:rPr lang="en-US" altLang="zh-CN" sz="20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en-US" altLang="zh-CN" sz="2000" dirty="0">
                    <a:solidFill>
                      <a:srgbClr val="00B0F0"/>
                    </a:solidFill>
                  </a:rPr>
                  <a:t>:</a:t>
                </a:r>
                <a:endParaRPr lang="zh-CN" altLang="en-US" sz="20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147" y="216232"/>
                <a:ext cx="5807766" cy="400110"/>
              </a:xfrm>
              <a:prstGeom prst="rect">
                <a:avLst/>
              </a:prstGeom>
              <a:blipFill rotWithShape="0">
                <a:blip r:embed="rId6"/>
                <a:stretch>
                  <a:fillRect l="-1154" t="-7576" b="-257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/>
              <p:cNvSpPr txBox="1"/>
              <p:nvPr/>
            </p:nvSpPr>
            <p:spPr>
              <a:xfrm>
                <a:off x="347202" y="2422345"/>
                <a:ext cx="7200899" cy="8253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i="1">
                            <a:solidFill>
                              <a:srgbClr val="0039EE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CN" altLang="en-US" sz="2000" i="1">
                            <a:solidFill>
                              <a:srgbClr val="0039EE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  <m:r>
                          <a:rPr lang="en-US" altLang="zh-CN" sz="2000" i="1">
                            <a:solidFill>
                              <a:srgbClr val="0039EE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altLang="zh-CN" sz="2000" i="1" dirty="0">
                                <a:solidFill>
                                  <a:srgbClr val="0039E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2000" dirty="0">
                                <a:solidFill>
                                  <a:srgbClr val="0039EE"/>
                                </a:solidFill>
                                <a:latin typeface="Cambria Math" panose="02040503050406030204" pitchFamily="18" charset="0"/>
                              </a:rPr>
                              <m:t>e</m:t>
                            </m:r>
                          </m:e>
                          <m:sup>
                            <m:r>
                              <a:rPr lang="en-US" altLang="zh-CN" sz="2000" dirty="0">
                                <a:solidFill>
                                  <a:srgbClr val="0039EE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CN" sz="2000" i="1" dirty="0">
                                <a:solidFill>
                                  <a:srgbClr val="0039E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2000" dirty="0">
                                <a:solidFill>
                                  <a:srgbClr val="0039EE"/>
                                </a:solidFill>
                                <a:latin typeface="Cambria Math" panose="02040503050406030204" pitchFamily="18" charset="0"/>
                              </a:rPr>
                              <m:t>e</m:t>
                            </m:r>
                          </m:e>
                          <m:sup>
                            <m:r>
                              <a:rPr lang="en-US" altLang="zh-CN" sz="2000" dirty="0">
                                <a:solidFill>
                                  <a:srgbClr val="0039EE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  <m:r>
                          <a:rPr lang="en-US" altLang="zh-CN" sz="2000" i="1" dirty="0">
                            <a:solidFill>
                              <a:srgbClr val="0039E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l-GR" altLang="zh-CN" sz="2000" i="1">
                            <a:solidFill>
                              <a:srgbClr val="0039E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  <m:sSub>
                          <m:sSubPr>
                            <m:ctrlPr>
                              <a:rPr lang="el-GR" altLang="zh-CN" sz="2000" i="1">
                                <a:solidFill>
                                  <a:srgbClr val="0039EE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l-GR" sz="2000" i="1">
                                <a:solidFill>
                                  <a:srgbClr val="0039EE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𝜒</m:t>
                            </m:r>
                          </m:e>
                          <m:sub>
                            <m:r>
                              <a:rPr lang="en-US" altLang="zh-CN" sz="2000" i="1">
                                <a:solidFill>
                                  <a:srgbClr val="0039EE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altLang="zh-CN" sz="2000" i="1">
                                <a:solidFill>
                                  <a:srgbClr val="0039EE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sz="2000" i="1">
                            <a:solidFill>
                              <a:srgbClr val="0039EE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zh-CN" altLang="en-US" sz="2000" i="1">
                            <a:solidFill>
                              <a:srgbClr val="0039EE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  <m:r>
                          <a:rPr lang="en-US" altLang="zh-CN" sz="2000" i="1">
                            <a:solidFill>
                              <a:srgbClr val="0039EE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altLang="zh-CN" sz="2000" i="1" dirty="0">
                                <a:solidFill>
                                  <a:srgbClr val="0039E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2000" dirty="0">
                                <a:solidFill>
                                  <a:srgbClr val="0039EE"/>
                                </a:solidFill>
                                <a:latin typeface="Cambria Math" panose="02040503050406030204" pitchFamily="18" charset="0"/>
                              </a:rPr>
                              <m:t>e</m:t>
                            </m:r>
                          </m:e>
                          <m:sup>
                            <m:r>
                              <a:rPr lang="en-US" altLang="zh-CN" sz="2000" dirty="0">
                                <a:solidFill>
                                  <a:srgbClr val="0039EE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CN" sz="2000" i="1" dirty="0">
                                <a:solidFill>
                                  <a:srgbClr val="0039E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2000" dirty="0">
                                <a:solidFill>
                                  <a:srgbClr val="0039EE"/>
                                </a:solidFill>
                                <a:latin typeface="Cambria Math" panose="02040503050406030204" pitchFamily="18" charset="0"/>
                              </a:rPr>
                              <m:t>e</m:t>
                            </m:r>
                          </m:e>
                          <m:sup>
                            <m:r>
                              <a:rPr lang="en-US" altLang="zh-CN" sz="2000" dirty="0">
                                <a:solidFill>
                                  <a:srgbClr val="0039EE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  <m:r>
                          <a:rPr lang="en-US" altLang="zh-CN" sz="2000" i="1" dirty="0">
                            <a:solidFill>
                              <a:srgbClr val="0039E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l-GR" altLang="zh-CN" sz="2000" i="1">
                            <a:solidFill>
                              <a:srgbClr val="0039E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  <m:sSub>
                          <m:sSubPr>
                            <m:ctrlPr>
                              <a:rPr lang="el-GR" altLang="zh-CN" sz="2000" i="1">
                                <a:solidFill>
                                  <a:srgbClr val="0039EE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l-GR" sz="2000" i="1">
                                <a:solidFill>
                                  <a:srgbClr val="0039EE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𝜒</m:t>
                            </m:r>
                          </m:e>
                          <m:sub>
                            <m:r>
                              <a:rPr lang="en-US" altLang="zh-CN" sz="2000" i="1">
                                <a:solidFill>
                                  <a:srgbClr val="0039EE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altLang="zh-CN" sz="2000" i="1">
                                <a:solidFill>
                                  <a:srgbClr val="0039EE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2000" i="1">
                            <a:solidFill>
                              <a:srgbClr val="0039EE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US" altLang="zh-CN" sz="2000" i="1">
                        <a:solidFill>
                          <a:srgbClr val="0039EE"/>
                        </a:solidFill>
                        <a:latin typeface="Cambria Math" panose="02040503050406030204" pitchFamily="18" charset="0"/>
                      </a:rPr>
                      <m:t>=0.38</m:t>
                    </m:r>
                    <m:r>
                      <a:rPr lang="en-US" altLang="zh-CN" sz="2000" i="1">
                        <a:solidFill>
                          <a:srgbClr val="0039E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±0.16±0.09</m:t>
                    </m:r>
                  </m:oMath>
                </a14:m>
                <a:r>
                  <a:rPr lang="en-US" altLang="zh-CN" sz="2000" dirty="0">
                    <a:solidFill>
                      <a:srgbClr val="0039EE"/>
                    </a:solidFill>
                  </a:rPr>
                  <a:t>, where the common systematic uncertainties cancel.</a:t>
                </a:r>
                <a:endParaRPr lang="zh-CN" altLang="en-US" sz="2000" dirty="0">
                  <a:solidFill>
                    <a:srgbClr val="0039EE"/>
                  </a:solidFill>
                </a:endParaRPr>
              </a:p>
            </p:txBody>
          </p:sp>
        </mc:Choice>
        <mc:Fallback xmlns="">
          <p:sp>
            <p:nvSpPr>
              <p:cNvPr id="10" name="文本框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202" y="2422345"/>
                <a:ext cx="7200899" cy="825354"/>
              </a:xfrm>
              <a:prstGeom prst="rect">
                <a:avLst/>
              </a:prstGeom>
              <a:blipFill rotWithShape="0">
                <a:blip r:embed="rId7"/>
                <a:stretch>
                  <a:fillRect l="-2202" r="-423" b="-176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/>
              <p:cNvSpPr txBox="1"/>
              <p:nvPr/>
            </p:nvSpPr>
            <p:spPr>
              <a:xfrm>
                <a:off x="3477987" y="5887947"/>
                <a:ext cx="5253442" cy="68170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ℬ</m:t>
                    </m:r>
                    <m:d>
                      <m:dPr>
                        <m:ctrlPr>
                          <a:rPr lang="en-US" altLang="zh-CN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altLang="zh-CN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Υ</m:t>
                        </m:r>
                        <m:d>
                          <m:dPr>
                            <m:ctrlPr>
                              <a:rPr lang="en-US" altLang="zh-CN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10860</m:t>
                            </m:r>
                          </m:e>
                        </m:d>
                        <m:r>
                          <a:rPr lang="en-US" altLang="zh-CN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a:rPr lang="zh-CN" alt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  <m:sSub>
                          <m:sSubPr>
                            <m:ctrlPr>
                              <a:rPr lang="en-US" altLang="zh-CN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CN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e>
                    </m:d>
                    <m:r>
                      <a:rPr lang="en-US" altLang="zh-CN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ℬ</m:t>
                    </m:r>
                    <m:d>
                      <m:dPr>
                        <m:ctrlPr>
                          <a:rPr lang="en-US" altLang="zh-CN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CN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  <m:r>
                          <a:rPr lang="en-US" altLang="zh-CN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a:rPr lang="zh-CN" alt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  <m:r>
                          <m:rPr>
                            <m:sty m:val="p"/>
                          </m:rPr>
                          <a:rPr lang="el-GR" altLang="zh-CN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Υ</m:t>
                        </m:r>
                        <m:d>
                          <m:dPr>
                            <m:ctrlPr>
                              <a:rPr lang="en-US" altLang="zh-CN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altLang="zh-CN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</m:e>
                    </m:d>
                    <m:r>
                      <a:rPr lang="en-US" altLang="zh-CN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&lt;2.9×</m:t>
                    </m:r>
                    <m:sSup>
                      <m:sSupPr>
                        <m:ctrlPr>
                          <a:rPr lang="en-US" altLang="zh-CN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−5</m:t>
                        </m:r>
                      </m:sup>
                    </m:sSup>
                  </m:oMath>
                </a14:m>
                <a:r>
                  <a:rPr lang="zh-CN" altLang="en-US" sz="200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sz="2000" dirty="0">
                    <a:solidFill>
                      <a:srgbClr val="FF0000"/>
                    </a:solidFill>
                  </a:rPr>
                  <a:t>at 90% C.L.</a:t>
                </a:r>
                <a:endParaRPr lang="zh-CN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文本框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7987" y="5887947"/>
                <a:ext cx="5253442" cy="681704"/>
              </a:xfrm>
              <a:prstGeom prst="rect">
                <a:avLst/>
              </a:prstGeom>
              <a:blipFill rotWithShape="0">
                <a:blip r:embed="rId8"/>
                <a:stretch>
                  <a:fillRect l="-1742" b="-178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文本框 11"/>
          <p:cNvSpPr txBox="1"/>
          <p:nvPr/>
        </p:nvSpPr>
        <p:spPr>
          <a:xfrm>
            <a:off x="6912750" y="305802"/>
            <a:ext cx="2351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PRL </a:t>
            </a:r>
            <a:r>
              <a:rPr lang="en-US" altLang="zh-CN" b="1" dirty="0">
                <a:solidFill>
                  <a:srgbClr val="FF0000"/>
                </a:solidFill>
              </a:rPr>
              <a:t>113</a:t>
            </a:r>
            <a:r>
              <a:rPr lang="en-US" altLang="zh-CN" dirty="0">
                <a:solidFill>
                  <a:srgbClr val="FF0000"/>
                </a:solidFill>
              </a:rPr>
              <a:t>, 142001(2014)</a:t>
            </a:r>
            <a:endParaRPr lang="zh-CN" alt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316978" y="3304364"/>
                <a:ext cx="6921620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57175" indent="-257175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altLang="zh-CN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altLang="zh-CN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(3872) </a:t>
                </a:r>
                <a:r>
                  <a:rPr lang="en-US" altLang="zh-CN" sz="2000" dirty="0"/>
                  <a:t>counterpart in the </a:t>
                </a:r>
                <a:r>
                  <a:rPr lang="en-US" altLang="zh-CN" sz="2000" dirty="0" err="1"/>
                  <a:t>bottomonium</a:t>
                </a:r>
                <a:r>
                  <a:rPr lang="en-US" altLang="zh-CN" sz="2000" dirty="0"/>
                  <a:t> sector. </a:t>
                </a:r>
              </a:p>
              <a:p>
                <a:pPr marL="257175" indent="-257175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altLang="zh-CN" sz="2000" dirty="0"/>
                  <a:t> is above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ωΥ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(1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000" dirty="0"/>
                  <a:t> threshold, </a:t>
                </a:r>
                <a:r>
                  <a:rPr lang="en-US" altLang="zh-CN" sz="2000" dirty="0" smtClean="0"/>
                  <a:t>should </a:t>
                </a:r>
                <a:r>
                  <a:rPr lang="en-US" altLang="zh-CN" sz="2000" dirty="0"/>
                  <a:t>be a more promising </a:t>
                </a:r>
                <a:r>
                  <a:rPr lang="en-US" altLang="zh-CN" sz="2000" dirty="0" smtClean="0"/>
                  <a:t>(</a:t>
                </a:r>
                <a:r>
                  <a:rPr lang="en-US" altLang="zh-CN" sz="2000" dirty="0">
                    <a:solidFill>
                      <a:srgbClr val="0039EE"/>
                    </a:solidFill>
                  </a:rPr>
                  <a:t>PRD </a:t>
                </a:r>
                <a:r>
                  <a:rPr lang="en-US" altLang="zh-CN" sz="2000" b="1" dirty="0">
                    <a:solidFill>
                      <a:srgbClr val="0039EE"/>
                    </a:solidFill>
                  </a:rPr>
                  <a:t>88</a:t>
                </a:r>
                <a:r>
                  <a:rPr lang="en-US" altLang="zh-CN" sz="2000" dirty="0">
                    <a:solidFill>
                      <a:srgbClr val="0039EE"/>
                    </a:solidFill>
                  </a:rPr>
                  <a:t>, 054007(2013)</a:t>
                </a:r>
                <a:r>
                  <a:rPr lang="en-US" altLang="zh-CN" sz="2000" dirty="0"/>
                  <a:t>).</a:t>
                </a:r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978" y="3304364"/>
                <a:ext cx="6921620" cy="1015663"/>
              </a:xfrm>
              <a:prstGeom prst="rect">
                <a:avLst/>
              </a:prstGeom>
              <a:blipFill rotWithShape="0">
                <a:blip r:embed="rId9"/>
                <a:stretch>
                  <a:fillRect l="-793" t="-4192" b="-95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图片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28936" y="2890831"/>
            <a:ext cx="1919553" cy="127843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/>
              <p:cNvSpPr/>
              <p:nvPr/>
            </p:nvSpPr>
            <p:spPr>
              <a:xfrm>
                <a:off x="8297115" y="3604429"/>
                <a:ext cx="830099" cy="3000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135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altLang="zh-CN" sz="1350" dirty="0">
                    <a:solidFill>
                      <a:srgbClr val="7030A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(3872)</a:t>
                </a:r>
                <a:endParaRPr lang="zh-CN" altLang="en-US" sz="135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7115" y="3604429"/>
                <a:ext cx="830099" cy="300082"/>
              </a:xfrm>
              <a:prstGeom prst="rect">
                <a:avLst/>
              </a:prstGeom>
              <a:blipFill rotWithShape="0">
                <a:blip r:embed="rId11"/>
                <a:stretch>
                  <a:fillRect t="-4000" r="-2941" b="-16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90AE4-8C61-4C43-866E-F28B57AD6C1F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238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Υ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Υ</m:t>
                      </m:r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(1</m:t>
                      </m:r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" name="标题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4"/>
                <a:ext cx="7886700" cy="1609913"/>
              </a:xfrm>
            </p:spPr>
            <p:txBody>
              <a:bodyPr>
                <a:normAutofit lnSpcReduction="10000"/>
              </a:bodyPr>
              <a:lstStyle/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altLang="zh-CN" sz="2400" dirty="0" smtClean="0"/>
                  <a:t>Few non-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𝐵</m:t>
                    </m:r>
                    <m:acc>
                      <m:accPr>
                        <m:chr m:val="̅"/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zh-CN" altLang="en-US" sz="2400" dirty="0" smtClean="0"/>
                  <a:t> </a:t>
                </a:r>
                <a:r>
                  <a:rPr lang="en-US" altLang="zh-CN" sz="2400" dirty="0" smtClean="0"/>
                  <a:t>processes from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panose="02040503050406030204" pitchFamily="18" charset="0"/>
                      </a:rPr>
                      <m:t>Υ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(4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sz="2400" dirty="0" smtClean="0"/>
                  <a:t> </a:t>
                </a:r>
                <a:r>
                  <a:rPr lang="en-US" altLang="zh-CN" sz="2400" dirty="0" smtClean="0"/>
                  <a:t>have been measured.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panose="02040503050406030204" pitchFamily="18" charset="0"/>
                      </a:rPr>
                      <m:t>Υ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panose="02040503050406030204" pitchFamily="18" charset="0"/>
                      </a:rPr>
                      <m:t>Υ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</m:oMath>
                </a14:m>
                <a:r>
                  <a:rPr lang="zh-CN" altLang="en-US" sz="2400" dirty="0" smtClean="0"/>
                  <a:t> </a:t>
                </a:r>
                <a:r>
                  <a:rPr lang="en-US" altLang="zh-CN" sz="2400" dirty="0" smtClean="0"/>
                  <a:t>expected to be enhanced as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>
                        <a:latin typeface="Cambria Math" panose="02040503050406030204" pitchFamily="18" charset="0"/>
                      </a:rPr>
                      <m:t>Υ</m:t>
                    </m:r>
                    <m:d>
                      <m:d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altLang="zh-CN" sz="2400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𝜂</m:t>
                    </m:r>
                    <m:r>
                      <m:rPr>
                        <m:sty m:val="p"/>
                      </m:rPr>
                      <a:rPr lang="en-US" altLang="zh-CN" sz="2400">
                        <a:latin typeface="Cambria Math" panose="02040503050406030204" pitchFamily="18" charset="0"/>
                      </a:rPr>
                      <m:t>Υ</m:t>
                    </m:r>
                    <m:d>
                      <m:d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</m:oMath>
                </a14:m>
                <a:endParaRPr lang="en-US" altLang="zh-CN" sz="2400" dirty="0" smtClean="0"/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altLang="zh-CN" sz="2400" dirty="0" smtClean="0"/>
                  <a:t>BDT is used to select suppress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𝐼𝑆𝑅</m:t>
                        </m:r>
                      </m:sub>
                    </m:sSub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panose="02040503050406030204" pitchFamily="18" charset="0"/>
                      </a:rPr>
                      <m:t>Υ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2,3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𝐼𝑆𝑅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𝜋𝜋</m:t>
                    </m:r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panose="02040503050406030204" pitchFamily="18" charset="0"/>
                      </a:rPr>
                      <m:t>Υ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(1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4"/>
                <a:ext cx="7886700" cy="1609913"/>
              </a:xfrm>
              <a:blipFill rotWithShape="0">
                <a:blip r:embed="rId3"/>
                <a:stretch>
                  <a:fillRect l="-1005" t="-7170" b="-301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90AE4-8C61-4C43-866E-F28B57AD6C1F}" type="slidenum">
              <a:rPr lang="zh-CN" altLang="en-US" smtClean="0"/>
              <a:t>15</a:t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13630" y="6336371"/>
            <a:ext cx="1879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 smtClean="0">
                <a:solidFill>
                  <a:srgbClr val="FF0000"/>
                </a:solidFill>
              </a:rPr>
              <a:t>arXiv</a:t>
            </a:r>
            <a:r>
              <a:rPr lang="en-US" altLang="zh-CN" dirty="0" smtClean="0">
                <a:solidFill>
                  <a:srgbClr val="FF0000"/>
                </a:solidFill>
              </a:rPr>
              <a:t>: 1803.10303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3152" y="3766782"/>
            <a:ext cx="3352800" cy="239077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6591" y="3766782"/>
            <a:ext cx="3324225" cy="2438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/>
              <p:cNvSpPr txBox="1"/>
              <p:nvPr/>
            </p:nvSpPr>
            <p:spPr>
              <a:xfrm>
                <a:off x="2097295" y="6136316"/>
                <a:ext cx="126451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p>
                          <m:r>
                            <a:rPr lang="en-US" altLang="zh-CN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zh-CN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altLang="zh-CN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𝛾𝜋𝜋</m:t>
                      </m:r>
                    </m:oMath>
                  </m:oMathPara>
                </a14:m>
                <a:endParaRPr lang="zh-CN" altLang="en-US" sz="2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7295" y="6136316"/>
                <a:ext cx="1264513" cy="400110"/>
              </a:xfrm>
              <a:prstGeom prst="rect">
                <a:avLst/>
              </a:prstGeom>
              <a:blipFill rotWithShape="0">
                <a:blip r:embed="rId6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/>
              <p:cNvSpPr txBox="1"/>
              <p:nvPr/>
            </p:nvSpPr>
            <p:spPr>
              <a:xfrm>
                <a:off x="5880284" y="6136316"/>
                <a:ext cx="139916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p>
                          <m:r>
                            <a:rPr lang="en-US" altLang="zh-CN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zh-CN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altLang="zh-CN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𝛾𝛾𝜋𝜋</m:t>
                      </m:r>
                    </m:oMath>
                  </m:oMathPara>
                </a14:m>
                <a:endParaRPr lang="zh-CN" altLang="en-US" sz="2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0284" y="6136316"/>
                <a:ext cx="1399166" cy="400110"/>
              </a:xfrm>
              <a:prstGeom prst="rect">
                <a:avLst/>
              </a:prstGeom>
              <a:blipFill rotWithShape="0">
                <a:blip r:embed="rId7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/>
              <p:cNvSpPr txBox="1"/>
              <p:nvPr/>
            </p:nvSpPr>
            <p:spPr>
              <a:xfrm>
                <a:off x="230170" y="3435537"/>
                <a:ext cx="434183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000" dirty="0" smtClean="0">
                    <a:solidFill>
                      <a:srgbClr val="FF0000"/>
                    </a:solidFill>
                  </a:rPr>
                  <a:t>Based on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538±8</m:t>
                        </m:r>
                      </m:e>
                    </m:d>
                    <m:r>
                      <a:rPr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Υ</m:t>
                    </m:r>
                    <m:r>
                      <a:rPr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(4</m:t>
                    </m:r>
                    <m:r>
                      <a:rPr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sz="20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sz="2000" dirty="0" smtClean="0">
                    <a:solidFill>
                      <a:srgbClr val="FF0000"/>
                    </a:solidFill>
                  </a:rPr>
                  <a:t>data:</a:t>
                </a:r>
                <a:r>
                  <a:rPr lang="zh-CN" altLang="en-US" sz="2000" dirty="0" smtClean="0">
                    <a:solidFill>
                      <a:srgbClr val="FF0000"/>
                    </a:solidFill>
                  </a:rPr>
                  <a:t> </a:t>
                </a:r>
                <a:endParaRPr lang="zh-CN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文本框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170" y="3435537"/>
                <a:ext cx="4341830" cy="400110"/>
              </a:xfrm>
              <a:prstGeom prst="rect">
                <a:avLst/>
              </a:prstGeom>
              <a:blipFill rotWithShape="0">
                <a:blip r:embed="rId8"/>
                <a:stretch>
                  <a:fillRect l="-1545" t="-9231" b="-276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412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90AE4-8C61-4C43-866E-F28B57AD6C1F}" type="slidenum">
              <a:rPr lang="zh-CN" altLang="en-US" smtClean="0"/>
              <a:t>16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614" y="783467"/>
            <a:ext cx="3181350" cy="23431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4987" y="783467"/>
            <a:ext cx="3295650" cy="23907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606614" y="3341208"/>
                <a:ext cx="801877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 smtClean="0"/>
                  <a:t>Statistical significance: </a:t>
                </a:r>
                <a:r>
                  <a:rPr lang="en-US" altLang="zh-CN" sz="2000" dirty="0" smtClean="0">
                    <a:solidFill>
                      <a:srgbClr val="FF0000"/>
                    </a:solidFill>
                  </a:rPr>
                  <a:t>5.8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altLang="zh-CN" sz="2000" dirty="0" smtClean="0"/>
                  <a:t>, after considering systematic uncertainty: </a:t>
                </a:r>
                <a:r>
                  <a:rPr lang="en-US" altLang="zh-CN" sz="2000" dirty="0" smtClean="0">
                    <a:solidFill>
                      <a:srgbClr val="FF0000"/>
                    </a:solidFill>
                  </a:rPr>
                  <a:t>5.7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altLang="zh-CN" sz="2000" dirty="0" smtClean="0">
                    <a:solidFill>
                      <a:srgbClr val="FF0000"/>
                    </a:solidFill>
                  </a:rPr>
                  <a:t>.</a:t>
                </a:r>
              </a:p>
              <a:p>
                <a:r>
                  <a:rPr lang="en-US" altLang="zh-CN" sz="2000" dirty="0" smtClean="0"/>
                  <a:t>First observation of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𝜂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zh-CN" altLang="en-US" sz="2000" dirty="0" smtClean="0"/>
                  <a:t> </a:t>
                </a:r>
                <a:r>
                  <a:rPr lang="en-US" altLang="zh-CN" sz="2000" dirty="0" smtClean="0"/>
                  <a:t>transition between </a:t>
                </a:r>
                <a:r>
                  <a:rPr lang="en-US" altLang="zh-CN" sz="2000" dirty="0" err="1" smtClean="0"/>
                  <a:t>bottomonia</a:t>
                </a:r>
                <a:r>
                  <a:rPr lang="en-US" altLang="zh-CN" sz="2000" dirty="0" smtClean="0"/>
                  <a:t>.</a:t>
                </a:r>
                <a:endParaRPr lang="zh-CN" altLang="en-US" sz="2000" dirty="0"/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614" y="3341208"/>
                <a:ext cx="8018771" cy="707886"/>
              </a:xfrm>
              <a:prstGeom prst="rect">
                <a:avLst/>
              </a:prstGeom>
              <a:blipFill rotWithShape="0">
                <a:blip r:embed="rId4"/>
                <a:stretch>
                  <a:fillRect l="-837" t="-4310" r="-228" b="-146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本框 7"/>
          <p:cNvSpPr txBox="1"/>
          <p:nvPr/>
        </p:nvSpPr>
        <p:spPr>
          <a:xfrm>
            <a:off x="113630" y="6336371"/>
            <a:ext cx="1879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 smtClean="0">
                <a:solidFill>
                  <a:srgbClr val="FF0000"/>
                </a:solidFill>
              </a:rPr>
              <a:t>arXiv</a:t>
            </a:r>
            <a:r>
              <a:rPr lang="en-US" altLang="zh-CN" dirty="0" smtClean="0">
                <a:solidFill>
                  <a:srgbClr val="FF0000"/>
                </a:solidFill>
              </a:rPr>
              <a:t>: 1803.10303</a:t>
            </a:r>
            <a:endParaRPr lang="zh-CN" alt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本框 8"/>
              <p:cNvSpPr txBox="1"/>
              <p:nvPr/>
            </p:nvSpPr>
            <p:spPr>
              <a:xfrm>
                <a:off x="2101419" y="5055583"/>
                <a:ext cx="5078506" cy="7442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sSup>
                            <m:sSup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p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𝜂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altLang="zh-CN" sz="2000" b="0" i="0" smtClean="0">
                              <a:latin typeface="Cambria Math" panose="02040503050406030204" pitchFamily="18" charset="0"/>
                            </a:rPr>
                            <m:t>Υ</m:t>
                          </m:r>
                          <m:d>
                            <m:d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d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p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 altLang="zh-CN" sz="2000" b="0" i="0" smtClean="0">
                              <a:latin typeface="Cambria Math" panose="02040503050406030204" pitchFamily="18" charset="0"/>
                            </a:rPr>
                            <m:t>Υ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(1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))</m:t>
                          </m:r>
                        </m:num>
                        <m:den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altLang="zh-CN" sz="2000" b="0" i="0" smtClean="0">
                              <a:latin typeface="Cambria Math" panose="02040503050406030204" pitchFamily="18" charset="0"/>
                            </a:rPr>
                            <m:t>Υ</m:t>
                          </m:r>
                          <m:d>
                            <m:d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d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𝜂</m:t>
                          </m:r>
                          <m:r>
                            <m:rPr>
                              <m:sty m:val="p"/>
                            </m:rPr>
                            <a:rPr lang="en-US" altLang="zh-CN" sz="2000" b="0" i="0" smtClean="0">
                              <a:latin typeface="Cambria Math" panose="02040503050406030204" pitchFamily="18" charset="0"/>
                            </a:rPr>
                            <m:t>Υ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(1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))</m:t>
                          </m:r>
                        </m:den>
                      </m:f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=0.20±0.06 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1419" y="5055583"/>
                <a:ext cx="5078506" cy="74424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本框 9"/>
              <p:cNvSpPr txBox="1"/>
              <p:nvPr/>
            </p:nvSpPr>
            <p:spPr>
              <a:xfrm>
                <a:off x="1992671" y="5799826"/>
                <a:ext cx="5296002" cy="7442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sSup>
                            <m:sSup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p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𝜋𝜋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altLang="zh-CN" sz="2000" b="0" i="0" smtClean="0">
                              <a:latin typeface="Cambria Math" panose="02040503050406030204" pitchFamily="18" charset="0"/>
                            </a:rPr>
                            <m:t>Υ</m:t>
                          </m:r>
                          <m:d>
                            <m:d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d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p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 altLang="zh-CN" sz="2000" b="0" i="0" smtClean="0">
                              <a:latin typeface="Cambria Math" panose="02040503050406030204" pitchFamily="18" charset="0"/>
                            </a:rPr>
                            <m:t>Υ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(1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))</m:t>
                          </m:r>
                        </m:num>
                        <m:den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altLang="zh-CN" sz="2000" b="0" i="0" smtClean="0">
                              <a:latin typeface="Cambria Math" panose="02040503050406030204" pitchFamily="18" charset="0"/>
                            </a:rPr>
                            <m:t>Υ</m:t>
                          </m:r>
                          <m:d>
                            <m:d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d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𝜋𝜋</m:t>
                          </m:r>
                          <m:r>
                            <m:rPr>
                              <m:sty m:val="p"/>
                            </m:rPr>
                            <a:rPr lang="en-US" altLang="zh-CN" sz="2000" b="0" i="0" smtClean="0">
                              <a:latin typeface="Cambria Math" panose="02040503050406030204" pitchFamily="18" charset="0"/>
                            </a:rPr>
                            <m:t>Υ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(1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))</m:t>
                          </m:r>
                        </m:den>
                      </m:f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=0.42±0.11 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>
          <p:sp>
            <p:nvSpPr>
              <p:cNvPr id="10" name="文本框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2671" y="5799826"/>
                <a:ext cx="5296002" cy="74424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矩形 2"/>
              <p:cNvSpPr/>
              <p:nvPr/>
            </p:nvSpPr>
            <p:spPr>
              <a:xfrm>
                <a:off x="1207826" y="4353601"/>
                <a:ext cx="6475863" cy="4397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 smtClean="0"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zh-CN" sz="2000">
                              <a:latin typeface="Cambria Math" panose="02040503050406030204" pitchFamily="18" charset="0"/>
                            </a:rPr>
                            <m:t>Υ</m:t>
                          </m:r>
                          <m:d>
                            <m:d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d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𝜂</m:t>
                          </m:r>
                          <m:r>
                            <a:rPr lang="en-US" altLang="zh-CN" sz="2000" b="0" i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m:rPr>
                              <m:sty m:val="p"/>
                            </m:rPr>
                            <a:rPr lang="en-US" altLang="zh-CN" sz="2000">
                              <a:latin typeface="Cambria Math" panose="02040503050406030204" pitchFamily="18" charset="0"/>
                            </a:rPr>
                            <m:t>Υ</m:t>
                          </m:r>
                          <m:d>
                            <m:d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d>
                        </m:e>
                      </m:d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3.43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±0.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88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±0.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e>
                      </m:d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zh-CN" altLang="en-US" sz="2000" dirty="0"/>
              </a:p>
            </p:txBody>
          </p:sp>
        </mc:Choice>
        <mc:Fallback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826" y="4353601"/>
                <a:ext cx="6475863" cy="439736"/>
              </a:xfrm>
              <a:prstGeom prst="rect">
                <a:avLst/>
              </a:prstGeom>
              <a:blipFill rotWithShape="0">
                <a:blip r:embed="rId7"/>
                <a:stretch>
                  <a:fillRect b="-41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847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Υ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(5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)→</m:t>
                      </m:r>
                      <m:sSubSup>
                        <m:sSub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  <m:sup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e>
                          </m:d>
                        </m:sup>
                      </m:sSubSup>
                      <m:sSubSup>
                        <m:sSub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  <m:sup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e>
                          </m:d>
                        </m:sup>
                      </m:sSub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" name="标题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423081" y="1724898"/>
                <a:ext cx="8611737" cy="3263504"/>
              </a:xfrm>
            </p:spPr>
            <p:txBody>
              <a:bodyPr>
                <a:normAutofit/>
              </a:bodyPr>
              <a:lstStyle/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altLang="zh-CN" dirty="0" smtClean="0"/>
                  <a:t>Four decay modes are used to reconstruct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candidates: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→</m:t>
                    </m:r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e>
                        </m:d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𝜓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𝜓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and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𝜓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endParaRPr lang="en-US" altLang="zh-CN" dirty="0" smtClean="0"/>
              </a:p>
              <a:p>
                <a:pPr>
                  <a:buFont typeface="Wingdings" panose="05000000000000000000" pitchFamily="2" charset="2"/>
                  <a:buChar char="Ø"/>
                </a:pPr>
                <a:endParaRPr lang="en-US" altLang="zh-CN" b="0" i="1" dirty="0" smtClean="0">
                  <a:latin typeface="Cambria Math" panose="02040503050406030204" pitchFamily="18" charset="0"/>
                </a:endParaRPr>
              </a:p>
              <a:p>
                <a:pPr>
                  <a:buFont typeface="Wingdings" panose="05000000000000000000" pitchFamily="2" charset="2"/>
                  <a:buChar char="Ø"/>
                </a:pPr>
                <a:endParaRPr lang="en-US" altLang="zh-CN" i="1" dirty="0">
                  <a:latin typeface="Cambria Math" panose="02040503050406030204" pitchFamily="18" charset="0"/>
                </a:endParaRPr>
              </a:p>
              <a:p>
                <a:pPr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are distinguished based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momentum.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3081" y="1724898"/>
                <a:ext cx="8611737" cy="3263504"/>
              </a:xfrm>
              <a:blipFill rotWithShape="0">
                <a:blip r:embed="rId3"/>
                <a:stretch>
                  <a:fillRect l="-1203" t="-3178" r="-261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肘形连接符 4"/>
          <p:cNvCxnSpPr>
            <a:endCxn id="13" idx="1"/>
          </p:cNvCxnSpPr>
          <p:nvPr/>
        </p:nvCxnSpPr>
        <p:spPr>
          <a:xfrm rot="16200000" flipH="1">
            <a:off x="1841727" y="2802057"/>
            <a:ext cx="791165" cy="424542"/>
          </a:xfrm>
          <a:prstGeom prst="bentConnector2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/>
              <p:cNvSpPr txBox="1"/>
              <p:nvPr/>
            </p:nvSpPr>
            <p:spPr>
              <a:xfrm>
                <a:off x="2449580" y="3197320"/>
                <a:ext cx="5878286" cy="4251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d>
                          <m:d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e>
                        </m:d>
                      </m:sup>
                    </m:sSubSup>
                    <m:r>
                      <a:rPr lang="en-US" altLang="zh-CN" i="1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altLang="zh-CN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>
                        <a:latin typeface="Cambria Math" panose="02040503050406030204" pitchFamily="18" charset="0"/>
                      </a:rPr>
                      <m:t>, </m:t>
                    </m:r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zh-CN" dirty="0"/>
                  <a:t>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3" name="文本框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9580" y="3197320"/>
                <a:ext cx="5878286" cy="425181"/>
              </a:xfrm>
              <a:prstGeom prst="rect">
                <a:avLst/>
              </a:prstGeom>
              <a:blipFill rotWithShape="0">
                <a:blip r:embed="rId4"/>
                <a:stretch>
                  <a:fillRect b="-214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肘形连接符 19"/>
          <p:cNvCxnSpPr/>
          <p:nvPr/>
        </p:nvCxnSpPr>
        <p:spPr>
          <a:xfrm rot="16200000" flipH="1">
            <a:off x="6431221" y="2743202"/>
            <a:ext cx="285414" cy="232682"/>
          </a:xfrm>
          <a:prstGeom prst="bentConnector3">
            <a:avLst>
              <a:gd name="adj1" fmla="val 99582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/>
              <p:cNvSpPr txBox="1"/>
              <p:nvPr/>
            </p:nvSpPr>
            <p:spPr>
              <a:xfrm>
                <a:off x="6690271" y="2749574"/>
                <a:ext cx="11702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𝜓</m:t>
                      </m:r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4" name="文本框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0271" y="2749574"/>
                <a:ext cx="1170257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肘形连接符 24"/>
          <p:cNvCxnSpPr/>
          <p:nvPr/>
        </p:nvCxnSpPr>
        <p:spPr>
          <a:xfrm rot="16200000" flipH="1">
            <a:off x="3251528" y="2679891"/>
            <a:ext cx="285414" cy="232682"/>
          </a:xfrm>
          <a:prstGeom prst="bentConnector3">
            <a:avLst>
              <a:gd name="adj1" fmla="val 99582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本框 25"/>
              <p:cNvSpPr txBox="1"/>
              <p:nvPr/>
            </p:nvSpPr>
            <p:spPr>
              <a:xfrm>
                <a:off x="3569308" y="2796231"/>
                <a:ext cx="47455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6" name="文本框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9308" y="2796231"/>
                <a:ext cx="474553" cy="276999"/>
              </a:xfrm>
              <a:prstGeom prst="rect">
                <a:avLst/>
              </a:prstGeom>
              <a:blipFill rotWithShape="0">
                <a:blip r:embed="rId6"/>
                <a:stretch>
                  <a:fillRect l="-11688" r="-1299" b="-888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图片 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6964" y="4619963"/>
            <a:ext cx="2281821" cy="1751165"/>
          </a:xfrm>
          <a:prstGeom prst="rect">
            <a:avLst/>
          </a:prstGeom>
        </p:spPr>
      </p:pic>
      <p:cxnSp>
        <p:nvCxnSpPr>
          <p:cNvPr id="30" name="直接箭头连接符 29"/>
          <p:cNvCxnSpPr/>
          <p:nvPr/>
        </p:nvCxnSpPr>
        <p:spPr>
          <a:xfrm>
            <a:off x="1079889" y="4881235"/>
            <a:ext cx="1839687" cy="17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箭头连接符 33"/>
          <p:cNvCxnSpPr/>
          <p:nvPr/>
        </p:nvCxnSpPr>
        <p:spPr>
          <a:xfrm flipV="1">
            <a:off x="1254064" y="5748181"/>
            <a:ext cx="1665515" cy="871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肘形连接符 39"/>
          <p:cNvCxnSpPr/>
          <p:nvPr/>
        </p:nvCxnSpPr>
        <p:spPr>
          <a:xfrm flipV="1">
            <a:off x="1079889" y="5333768"/>
            <a:ext cx="1839687" cy="308939"/>
          </a:xfrm>
          <a:prstGeom prst="bentConnector3">
            <a:avLst>
              <a:gd name="adj1" fmla="val -296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文本框 47"/>
              <p:cNvSpPr txBox="1"/>
              <p:nvPr/>
            </p:nvSpPr>
            <p:spPr>
              <a:xfrm>
                <a:off x="2910708" y="4706403"/>
                <a:ext cx="61241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>
                                <a:latin typeface="Cambria Math" panose="02040503050406030204" pitchFamily="18" charset="0"/>
                              </a:rPr>
                              <m:t>e</m:t>
                            </m:r>
                          </m:e>
                          <m:sup>
                            <m:r>
                              <a:rPr lang="en-US" altLang="zh-CN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>
                                <a:latin typeface="Cambria Math" panose="02040503050406030204" pitchFamily="18" charset="0"/>
                              </a:rPr>
                              <m:t>e</m:t>
                            </m:r>
                          </m:e>
                          <m:sup>
                            <m:r>
                              <a:rPr lang="en-US" altLang="zh-CN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̅"/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zh-CN" altLang="en-US" dirty="0"/>
                  <a:t>                                  </a:t>
                </a:r>
                <a:r>
                  <a:rPr lang="en-US" altLang="zh-CN" dirty="0" smtClean="0">
                    <a:solidFill>
                      <a:srgbClr val="0070C0"/>
                    </a:solidFill>
                  </a:rPr>
                  <a:t>7                                       </a:t>
                </a:r>
                <a:r>
                  <a:rPr lang="en-US" altLang="zh-CN" dirty="0" smtClean="0">
                    <a:solidFill>
                      <a:srgbClr val="C00000"/>
                    </a:solidFill>
                  </a:rPr>
                  <a:t>7 </a:t>
                </a:r>
                <a:r>
                  <a:rPr lang="en-US" altLang="zh-CN" dirty="0" smtClean="0">
                    <a:solidFill>
                      <a:srgbClr val="0070C0"/>
                    </a:solidFill>
                  </a:rPr>
                  <a:t>  </a:t>
                </a:r>
                <a:endParaRPr lang="zh-CN" alt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8" name="文本框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0708" y="4706403"/>
                <a:ext cx="6124110" cy="369332"/>
              </a:xfrm>
              <a:prstGeom prst="rect">
                <a:avLst/>
              </a:prstGeom>
              <a:blipFill rotWithShape="0">
                <a:blip r:embed="rId8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文本框 48"/>
              <p:cNvSpPr txBox="1"/>
              <p:nvPr/>
            </p:nvSpPr>
            <p:spPr>
              <a:xfrm>
                <a:off x="2895295" y="5144678"/>
                <a:ext cx="58529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>
                                <a:latin typeface="Cambria Math" panose="02040503050406030204" pitchFamily="18" charset="0"/>
                              </a:rPr>
                              <m:t>e</m:t>
                            </m:r>
                          </m:e>
                          <m:sup>
                            <m:r>
                              <a:rPr lang="en-US" altLang="zh-CN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>
                                <a:latin typeface="Cambria Math" panose="02040503050406030204" pitchFamily="18" charset="0"/>
                              </a:rPr>
                              <m:t>e</m:t>
                            </m:r>
                          </m:e>
                          <m:sup>
                            <m:r>
                              <a:rPr lang="en-US" altLang="zh-CN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acc>
                          <m:accPr>
                            <m:chr m:val="̅"/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altLang="zh-CN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zh-CN" altLang="en-US" dirty="0"/>
                  <a:t> 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0.853±0.106±0.053</m:t>
                    </m:r>
                  </m:oMath>
                </a14:m>
                <a:r>
                  <a:rPr lang="zh-CN" altLang="en-US" dirty="0" smtClean="0">
                    <a:solidFill>
                      <a:srgbClr val="0070C0"/>
                    </a:solidFill>
                  </a:rPr>
                  <a:t>                  </a:t>
                </a:r>
                <a:r>
                  <a:rPr lang="en-US" altLang="zh-CN" dirty="0" smtClean="0">
                    <a:solidFill>
                      <a:srgbClr val="C00000"/>
                    </a:solidFill>
                  </a:rPr>
                  <a:t>4</a:t>
                </a:r>
                <a:endParaRPr lang="zh-CN" alt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9" name="文本框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295" y="5144678"/>
                <a:ext cx="5852920" cy="369332"/>
              </a:xfrm>
              <a:prstGeom prst="rect">
                <a:avLst/>
              </a:prstGeom>
              <a:blipFill rotWithShape="0">
                <a:blip r:embed="rId9"/>
                <a:stretch>
                  <a:fillRect t="-9836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文本框 49"/>
              <p:cNvSpPr txBox="1"/>
              <p:nvPr/>
            </p:nvSpPr>
            <p:spPr>
              <a:xfrm>
                <a:off x="2910706" y="5611007"/>
                <a:ext cx="612411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p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p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i="1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s</m:t>
                        </m:r>
                      </m:sub>
                    </m:sSub>
                  </m:oMath>
                </a14:m>
                <a:r>
                  <a:rPr lang="zh-CN" altLang="en-US" dirty="0"/>
                  <a:t>               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0.683±0.094±0.033</m:t>
                    </m:r>
                  </m:oMath>
                </a14:m>
                <a:r>
                  <a:rPr lang="zh-CN" altLang="en-US" dirty="0" smtClean="0">
                    <a:solidFill>
                      <a:srgbClr val="0070C0"/>
                    </a:solidFill>
                  </a:rPr>
                  <a:t>                   </a:t>
                </a:r>
                <a:r>
                  <a:rPr lang="en-US" altLang="zh-CN" dirty="0" smtClean="0">
                    <a:solidFill>
                      <a:srgbClr val="C00000"/>
                    </a:solidFill>
                  </a:rPr>
                  <a:t>1</a:t>
                </a:r>
                <a:endParaRPr lang="zh-CN" alt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0" name="文本框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0706" y="5611007"/>
                <a:ext cx="6124111" cy="369332"/>
              </a:xfrm>
              <a:prstGeom prst="rect">
                <a:avLst/>
              </a:prstGeom>
              <a:blipFill rotWithShape="0">
                <a:blip r:embed="rId10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文本框 50"/>
          <p:cNvSpPr txBox="1"/>
          <p:nvPr/>
        </p:nvSpPr>
        <p:spPr>
          <a:xfrm>
            <a:off x="7009432" y="1439821"/>
            <a:ext cx="1879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>
                <a:solidFill>
                  <a:srgbClr val="FF0000"/>
                </a:solidFill>
              </a:rPr>
              <a:t>arXiv</a:t>
            </a:r>
            <a:r>
              <a:rPr lang="en-US" altLang="zh-CN" dirty="0">
                <a:solidFill>
                  <a:srgbClr val="FF0000"/>
                </a:solidFill>
              </a:rPr>
              <a:t>: 1609.08749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61594-CC44-4BA9-BE7B-FE4AD1499E12}" type="slidenum">
              <a:rPr lang="zh-CN" altLang="en-US" smtClean="0"/>
              <a:t>17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/>
              <p:cNvSpPr txBox="1"/>
              <p:nvPr/>
            </p:nvSpPr>
            <p:spPr>
              <a:xfrm>
                <a:off x="49958" y="4134414"/>
                <a:ext cx="1613134" cy="3022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350" dirty="0">
                    <a:solidFill>
                      <a:srgbClr val="002060"/>
                    </a:solidFill>
                  </a:rPr>
                  <a:t>@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CN" sz="135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135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rad>
                    <m:r>
                      <a:rPr lang="en-US" altLang="zh-CN" sz="135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=10.866 </m:t>
                    </m:r>
                    <m:r>
                      <m:rPr>
                        <m:sty m:val="p"/>
                      </m:rPr>
                      <a:rPr lang="en-US" altLang="zh-CN" sz="135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GeV</m:t>
                    </m:r>
                  </m:oMath>
                </a14:m>
                <a:endParaRPr lang="zh-CN" altLang="en-US" sz="135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58" y="4134414"/>
                <a:ext cx="1613134" cy="302262"/>
              </a:xfrm>
              <a:prstGeom prst="rect">
                <a:avLst/>
              </a:prstGeom>
              <a:blipFill rotWithShape="0">
                <a:blip r:embed="rId11"/>
                <a:stretch>
                  <a:fillRect l="-755" b="-2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本框 7"/>
          <p:cNvSpPr txBox="1"/>
          <p:nvPr/>
        </p:nvSpPr>
        <p:spPr>
          <a:xfrm>
            <a:off x="4783060" y="4302600"/>
            <a:ext cx="2379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0070C0"/>
                </a:solidFill>
              </a:rPr>
              <a:t>Measured relative </a:t>
            </a:r>
            <a:r>
              <a:rPr lang="en-US" altLang="zh-CN" dirty="0">
                <a:solidFill>
                  <a:srgbClr val="0070C0"/>
                </a:solidFill>
              </a:rPr>
              <a:t>ratio</a:t>
            </a:r>
            <a:endParaRPr lang="zh-CN" altLang="en-US" dirty="0">
              <a:solidFill>
                <a:srgbClr val="0070C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7292596" y="4308008"/>
            <a:ext cx="18514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C00000"/>
                </a:solidFill>
              </a:rPr>
              <a:t>HQSS expectation</a:t>
            </a:r>
            <a:endParaRPr lang="zh-CN" alt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260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2978" y="1837583"/>
            <a:ext cx="4233278" cy="67567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51" y="3802295"/>
            <a:ext cx="8014286" cy="20285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/>
              <p:cNvSpPr txBox="1"/>
              <p:nvPr/>
            </p:nvSpPr>
            <p:spPr>
              <a:xfrm>
                <a:off x="649908" y="3518461"/>
                <a:ext cx="1970314" cy="4287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en-US" altLang="zh-CN" i="1">
                          <a:latin typeface="Cambria Math" panose="02040503050406030204" pitchFamily="18" charset="0"/>
                        </a:rPr>
                        <m:t>→</m:t>
                      </m:r>
                      <m:sSubSup>
                        <m:sSub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  <m:sup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e>
                          </m:d>
                        </m:sup>
                      </m:sSubSup>
                      <m:sSubSup>
                        <m:sSub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̅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acc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(∗)</m:t>
                          </m:r>
                        </m:sup>
                      </m:sSub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908" y="3518461"/>
                <a:ext cx="1970314" cy="42870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3443539" y="3577836"/>
                <a:ext cx="15745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sSubSup>
                        <m:sSub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̅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acc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3539" y="3577836"/>
                <a:ext cx="1574534" cy="369332"/>
              </a:xfrm>
              <a:prstGeom prst="rect">
                <a:avLst/>
              </a:prstGeom>
              <a:blipFill rotWithShape="0">
                <a:blip r:embed="rId5"/>
                <a:stretch>
                  <a:fillRect r="-69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本框 7"/>
          <p:cNvSpPr txBox="1"/>
          <p:nvPr/>
        </p:nvSpPr>
        <p:spPr>
          <a:xfrm>
            <a:off x="6181241" y="3577836"/>
            <a:ext cx="1621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Sideband</a:t>
            </a:r>
            <a:endParaRPr lang="zh-CN" altLang="en-US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390" y="634749"/>
            <a:ext cx="2748259" cy="2218474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61594-CC44-4BA9-BE7B-FE4AD1499E12}" type="slidenum">
              <a:rPr lang="zh-CN" altLang="en-US" smtClean="0"/>
              <a:t>18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/>
              <p:cNvSpPr txBox="1"/>
              <p:nvPr/>
            </p:nvSpPr>
            <p:spPr>
              <a:xfrm>
                <a:off x="3316406" y="1305133"/>
                <a:ext cx="2704381" cy="7077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altLang="zh-CN" dirty="0"/>
                  <a:t>: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1−</m:t>
                    </m:r>
                    <m:func>
                      <m:func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>
                                <a:latin typeface="Cambria Math" panose="02040503050406030204" pitchFamily="18" charset="0"/>
                              </a:rPr>
                              <m:t>cos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sSubSup>
                              <m:sSubSup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  <m:sup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bSup>
                          </m:sub>
                        </m:s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altLang="zh-CN" dirty="0"/>
              </a:p>
              <a:p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altLang="zh-CN" dirty="0"/>
                  <a:t>: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>
                                <a:latin typeface="Cambria Math" panose="02040503050406030204" pitchFamily="18" charset="0"/>
                              </a:rPr>
                              <m:t>cos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sSubSup>
                              <m:sSubSup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  <m:sup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bSup>
                          </m:sub>
                        </m:s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)/10</m:t>
                        </m:r>
                      </m:e>
                    </m:func>
                  </m:oMath>
                </a14:m>
                <a:endParaRPr lang="en-US" altLang="zh-CN" dirty="0"/>
              </a:p>
            </p:txBody>
          </p:sp>
        </mc:Choice>
        <mc:Fallback xmlns=""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6406" y="1305133"/>
                <a:ext cx="2704381" cy="707758"/>
              </a:xfrm>
              <a:prstGeom prst="rect">
                <a:avLst/>
              </a:prstGeom>
              <a:blipFill rotWithShape="0">
                <a:blip r:embed="rId7"/>
                <a:stretch>
                  <a:fillRect t="-2586" b="-103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/>
              <p:cNvSpPr txBox="1"/>
              <p:nvPr/>
            </p:nvSpPr>
            <p:spPr>
              <a:xfrm>
                <a:off x="2704422" y="607711"/>
                <a:ext cx="5609327" cy="7358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/>
                  <a:t>The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>
                        <a:latin typeface="Cambria Math" panose="02040503050406030204" pitchFamily="18" charset="0"/>
                      </a:rPr>
                      <m:t>cos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⁡(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sSubSup>
                          <m:sSubSup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  <m:sup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sz="2000" dirty="0"/>
                  <a:t> </a:t>
                </a:r>
                <a:r>
                  <a:rPr lang="en-US" altLang="zh-CN" sz="2000" dirty="0"/>
                  <a:t>distribution provide relative fractions of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zh-CN" altLang="en-US" sz="2000" dirty="0"/>
                  <a:t> </a:t>
                </a:r>
                <a:r>
                  <a:rPr lang="en-US" altLang="zh-CN" sz="2000" dirty="0"/>
                  <a:t>and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zh-CN" altLang="en-US" sz="2000" dirty="0"/>
                  <a:t> </a:t>
                </a:r>
                <a:r>
                  <a:rPr lang="en-US" altLang="zh-CN" sz="2000" dirty="0"/>
                  <a:t>states:</a:t>
                </a:r>
                <a:endParaRPr lang="zh-CN" altLang="en-US" sz="2000" dirty="0"/>
              </a:p>
            </p:txBody>
          </p:sp>
        </mc:Choice>
        <mc:Fallback xmlns=""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4422" y="607711"/>
                <a:ext cx="5609327" cy="735842"/>
              </a:xfrm>
              <a:prstGeom prst="rect">
                <a:avLst/>
              </a:prstGeom>
              <a:blipFill rotWithShape="0">
                <a:blip r:embed="rId8"/>
                <a:stretch>
                  <a:fillRect l="-1196" t="-4167" b="-1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椭圆 10"/>
          <p:cNvSpPr/>
          <p:nvPr/>
        </p:nvSpPr>
        <p:spPr>
          <a:xfrm>
            <a:off x="1340691" y="4015214"/>
            <a:ext cx="588752" cy="1190445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/>
          </a:p>
        </p:txBody>
      </p:sp>
      <p:sp>
        <p:nvSpPr>
          <p:cNvPr id="12" name="椭圆 11"/>
          <p:cNvSpPr/>
          <p:nvPr/>
        </p:nvSpPr>
        <p:spPr>
          <a:xfrm>
            <a:off x="3894109" y="4017833"/>
            <a:ext cx="588752" cy="1190445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/>
              <p:cNvSpPr txBox="1"/>
              <p:nvPr/>
            </p:nvSpPr>
            <p:spPr>
              <a:xfrm>
                <a:off x="378590" y="5788219"/>
                <a:ext cx="8153194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000" dirty="0" smtClean="0">
                    <a:solidFill>
                      <a:srgbClr val="7030A0"/>
                    </a:solidFill>
                  </a:rPr>
                  <a:t>Strong signal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Υ</m:t>
                    </m:r>
                    <m:r>
                      <a:rPr lang="en-US" altLang="zh-CN" sz="20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(10860)</m:t>
                    </m:r>
                  </m:oMath>
                </a14:m>
                <a:r>
                  <a:rPr lang="zh-CN" altLang="en-US" sz="2000" dirty="0">
                    <a:solidFill>
                      <a:srgbClr val="7030A0"/>
                    </a:solidFill>
                  </a:rPr>
                  <a:t> </a:t>
                </a:r>
                <a:r>
                  <a:rPr lang="en-US" altLang="zh-CN" sz="2000" dirty="0">
                    <a:solidFill>
                      <a:srgbClr val="7030A0"/>
                    </a:solidFill>
                  </a:rPr>
                  <a:t>with no significant signal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Υ</m:t>
                    </m:r>
                    <m:r>
                      <a:rPr lang="en-US" altLang="zh-CN" sz="20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(11020)</m:t>
                    </m:r>
                  </m:oMath>
                </a14:m>
                <a:endParaRPr lang="en-US" altLang="zh-CN" sz="2000" dirty="0" smtClean="0">
                  <a:solidFill>
                    <a:srgbClr val="7030A0"/>
                  </a:solidFill>
                </a:endParaRPr>
              </a:p>
              <a:p>
                <a:r>
                  <a:rPr lang="en-US" altLang="zh-CN" sz="2000" dirty="0" smtClean="0">
                    <a:solidFill>
                      <a:srgbClr val="7030A0"/>
                    </a:solidFill>
                  </a:rPr>
                  <a:t>Peak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Υ</m:t>
                    </m:r>
                    <m:r>
                      <a:rPr lang="en-US" altLang="zh-CN" sz="2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(5</m:t>
                    </m:r>
                    <m:r>
                      <a:rPr lang="en-US" altLang="zh-CN" sz="2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zh-CN" sz="2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sz="2000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US" altLang="zh-CN" sz="2000" dirty="0" smtClean="0">
                    <a:solidFill>
                      <a:srgbClr val="7030A0"/>
                    </a:solidFill>
                  </a:rPr>
                  <a:t>shifted about </a:t>
                </a:r>
                <a:r>
                  <a:rPr lang="en-US" altLang="zh-CN" sz="2000" dirty="0" smtClean="0">
                    <a:solidFill>
                      <a:srgbClr val="FF0000"/>
                    </a:solidFill>
                  </a:rPr>
                  <a:t>-15 MeV </a:t>
                </a:r>
                <a:r>
                  <a:rPr lang="en-US" altLang="zh-CN" sz="2000" dirty="0" smtClean="0">
                    <a:solidFill>
                      <a:srgbClr val="7030A0"/>
                    </a:solidFill>
                  </a:rPr>
                  <a:t>compared with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𝜋𝜋</m:t>
                    </m:r>
                    <m:r>
                      <m:rPr>
                        <m:sty m:val="p"/>
                      </m:rPr>
                      <a:rPr lang="en-US" altLang="zh-CN" sz="20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Υ</m:t>
                    </m:r>
                    <m:r>
                      <a:rPr lang="en-US" altLang="zh-CN" sz="2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𝑛𝑆</m:t>
                    </m:r>
                    <m:r>
                      <a:rPr lang="en-US" altLang="zh-CN" sz="2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sz="2000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US" altLang="zh-CN" sz="2000" dirty="0" smtClean="0">
                    <a:solidFill>
                      <a:srgbClr val="7030A0"/>
                    </a:solidFill>
                  </a:rPr>
                  <a:t>or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𝜋𝜋</m:t>
                    </m:r>
                    <m:sSub>
                      <m:sSubPr>
                        <m:ctrlPr>
                          <a:rPr lang="en-US" altLang="zh-CN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CN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altLang="zh-CN" sz="2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𝑛𝑃</m:t>
                    </m:r>
                    <m:r>
                      <a:rPr lang="en-US" altLang="zh-CN" sz="2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zh-CN" altLang="en-US" sz="20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3" name="文本框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590" y="5788219"/>
                <a:ext cx="8153194" cy="707886"/>
              </a:xfrm>
              <a:prstGeom prst="rect">
                <a:avLst/>
              </a:prstGeom>
              <a:blipFill rotWithShape="0">
                <a:blip r:embed="rId9"/>
                <a:stretch>
                  <a:fillRect l="-747" t="-5172" b="-146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/>
              <p:cNvSpPr txBox="1"/>
              <p:nvPr/>
            </p:nvSpPr>
            <p:spPr>
              <a:xfrm>
                <a:off x="2980473" y="2394130"/>
                <a:ext cx="5584481" cy="4082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 smtClean="0">
                    <a:solidFill>
                      <a:srgbClr val="002060"/>
                    </a:solidFill>
                  </a:rPr>
                  <a:t>Fraction of S=0</a:t>
                </a:r>
                <a:r>
                  <a:rPr lang="en-US" altLang="zh-CN" sz="2000" dirty="0" smtClean="0">
                    <a:solidFill>
                      <a:srgbClr val="7030A0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US" altLang="zh-CN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zh-CN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=0.175±</m:t>
                    </m:r>
                    <m:sSubSup>
                      <m:sSubSupPr>
                        <m:ctrlP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0.057</m:t>
                        </m:r>
                      </m:e>
                      <m:sub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−0.018</m:t>
                        </m:r>
                      </m:sub>
                      <m:sup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+0.022</m:t>
                        </m:r>
                      </m:sup>
                    </m:sSubSup>
                  </m:oMath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14" name="文本框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0473" y="2394130"/>
                <a:ext cx="5584481" cy="408253"/>
              </a:xfrm>
              <a:prstGeom prst="rect">
                <a:avLst/>
              </a:prstGeom>
              <a:blipFill rotWithShape="0">
                <a:blip r:embed="rId10"/>
                <a:stretch>
                  <a:fillRect l="-1201" t="-5970" b="-2686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文本框 15"/>
          <p:cNvSpPr txBox="1"/>
          <p:nvPr/>
        </p:nvSpPr>
        <p:spPr>
          <a:xfrm>
            <a:off x="7014144" y="975632"/>
            <a:ext cx="1879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>
                <a:solidFill>
                  <a:srgbClr val="FF0000"/>
                </a:solidFill>
              </a:rPr>
              <a:t>arXiv</a:t>
            </a:r>
            <a:r>
              <a:rPr lang="en-US" altLang="zh-CN" dirty="0">
                <a:solidFill>
                  <a:srgbClr val="FF0000"/>
                </a:solidFill>
              </a:rPr>
              <a:t>: 1609.08749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984756" y="2807201"/>
            <a:ext cx="5112181" cy="711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24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519468" y="1446759"/>
                <a:ext cx="7886700" cy="4909592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mtClean="0">
                        <a:latin typeface="Cambria Math" panose="02040503050406030204" pitchFamily="18" charset="0"/>
                      </a:rPr>
                      <m:t>Υ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</m:oMath>
                </a14:m>
                <a:r>
                  <a:rPr lang="en-US" altLang="zh-CN" dirty="0" smtClean="0"/>
                  <a:t> has unexpectedly high mass and abnormally </a:t>
                </a:r>
                <a:r>
                  <a:rPr lang="en-US" altLang="zh-CN" dirty="0"/>
                  <a:t>high rate of hadronic </a:t>
                </a:r>
                <a:r>
                  <a:rPr lang="en-US" altLang="zh-CN" dirty="0" err="1"/>
                  <a:t>bottomonium</a:t>
                </a:r>
                <a:r>
                  <a:rPr lang="en-US" altLang="zh-CN" dirty="0"/>
                  <a:t> transitions</a:t>
                </a:r>
                <a:r>
                  <a:rPr lang="en-US" altLang="zh-CN" dirty="0" smtClean="0"/>
                  <a:t>.</a:t>
                </a:r>
              </a:p>
              <a:p>
                <a:endParaRPr lang="en-US" altLang="zh-CN" dirty="0"/>
              </a:p>
              <a:p>
                <a:endParaRPr lang="en-US" altLang="zh-CN" dirty="0" smtClean="0"/>
              </a:p>
              <a:p>
                <a:endParaRPr lang="en-US" altLang="zh-CN" dirty="0"/>
              </a:p>
              <a:p>
                <a:pPr marL="0" indent="0">
                  <a:buNone/>
                </a:pPr>
                <a:endParaRPr lang="en-US" altLang="zh-CN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Υ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(5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 smtClean="0"/>
                  <a:t> mass measured from </a:t>
                </a:r>
                <a:r>
                  <a:rPr lang="en-US" altLang="zh-CN" dirty="0" err="1" smtClean="0"/>
                  <a:t>bottomonia</a:t>
                </a:r>
                <a:r>
                  <a:rPr lang="en-US" altLang="zh-CN" dirty="0" smtClean="0"/>
                  <a:t> transitions and open flavor decays are different.</a:t>
                </a:r>
              </a:p>
              <a:p>
                <a:endParaRPr lang="en-US" altLang="zh-CN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9468" y="1446759"/>
                <a:ext cx="7886700" cy="4909592"/>
              </a:xfrm>
              <a:blipFill rotWithShape="0">
                <a:blip r:embed="rId2"/>
                <a:stretch>
                  <a:fillRect t="-1985" r="-17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6637" y="2223952"/>
            <a:ext cx="4716897" cy="172114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925744" y="2223952"/>
            <a:ext cx="2929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0070C0"/>
                </a:solidFill>
              </a:rPr>
              <a:t>Belle: PRL </a:t>
            </a:r>
            <a:r>
              <a:rPr lang="en-US" altLang="zh-CN" b="1" dirty="0">
                <a:solidFill>
                  <a:srgbClr val="0070C0"/>
                </a:solidFill>
              </a:rPr>
              <a:t>100</a:t>
            </a:r>
            <a:r>
              <a:rPr lang="en-US" altLang="zh-CN" dirty="0">
                <a:solidFill>
                  <a:srgbClr val="0070C0"/>
                </a:solidFill>
              </a:rPr>
              <a:t>, </a:t>
            </a:r>
            <a:r>
              <a:rPr lang="en-US" altLang="zh-CN" dirty="0" smtClean="0">
                <a:solidFill>
                  <a:srgbClr val="0070C0"/>
                </a:solidFill>
              </a:rPr>
              <a:t>112001(2008)</a:t>
            </a:r>
            <a:endParaRPr lang="zh-CN" altLang="en-US" dirty="0">
              <a:solidFill>
                <a:srgbClr val="0070C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889118" y="2162101"/>
            <a:ext cx="2626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</a:rPr>
              <a:t>e</a:t>
            </a:r>
            <a:r>
              <a:rPr lang="en-US" altLang="zh-CN" sz="2800" dirty="0" smtClean="0">
                <a:solidFill>
                  <a:srgbClr val="FF0000"/>
                </a:solidFill>
              </a:rPr>
              <a:t>xotic structure?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1552" y="2685321"/>
            <a:ext cx="2359207" cy="1259771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90AE4-8C61-4C43-866E-F28B57AD6C1F}" type="slidenum">
              <a:rPr lang="zh-CN" altLang="en-US" smtClean="0"/>
              <a:t>19</a:t>
            </a:fld>
            <a:endParaRPr lang="zh-CN" altLang="en-US"/>
          </a:p>
        </p:txBody>
      </p:sp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pPr algn="ctr"/>
            <a:r>
              <a:rPr lang="en-US" altLang="zh-CN" dirty="0" smtClean="0"/>
              <a:t>Summary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1591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96610" y="302197"/>
            <a:ext cx="7918740" cy="5798351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61594-CC44-4BA9-BE7B-FE4AD1499E12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097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9463" y="1377505"/>
            <a:ext cx="3364537" cy="4586698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90AE4-8C61-4C43-866E-F28B57AD6C1F}" type="slidenum">
              <a:rPr lang="zh-CN" altLang="en-US" smtClean="0"/>
              <a:t>20</a:t>
            </a:fld>
            <a:endParaRPr lang="zh-CN" altLang="en-US"/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22096"/>
            <a:ext cx="5838825" cy="3695700"/>
          </a:xfrm>
          <a:prstGeom prst="rect">
            <a:avLst/>
          </a:prstGeom>
        </p:spPr>
      </p:pic>
      <p:sp>
        <p:nvSpPr>
          <p:cNvPr id="29" name="文本框 28"/>
          <p:cNvSpPr txBox="1"/>
          <p:nvPr/>
        </p:nvSpPr>
        <p:spPr>
          <a:xfrm>
            <a:off x="1867985" y="466277"/>
            <a:ext cx="51979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 err="1" smtClean="0">
                <a:latin typeface="+mj-lt"/>
              </a:rPr>
              <a:t>Bottomonia</a:t>
            </a:r>
            <a:r>
              <a:rPr lang="en-US" altLang="zh-CN" sz="3600" dirty="0" smtClean="0">
                <a:latin typeface="+mj-lt"/>
              </a:rPr>
              <a:t> VS. </a:t>
            </a:r>
            <a:r>
              <a:rPr lang="en-US" altLang="zh-CN" sz="3600" dirty="0" err="1" smtClean="0">
                <a:latin typeface="+mj-lt"/>
              </a:rPr>
              <a:t>charmonia</a:t>
            </a:r>
            <a:endParaRPr lang="zh-CN" altLang="en-US" sz="3600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本框 29"/>
              <p:cNvSpPr txBox="1"/>
              <p:nvPr/>
            </p:nvSpPr>
            <p:spPr>
              <a:xfrm>
                <a:off x="135835" y="1026425"/>
                <a:ext cx="632211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dirty="0" smtClean="0">
                    <a:solidFill>
                      <a:srgbClr val="0070C0"/>
                    </a:solidFill>
                  </a:rPr>
                  <a:t>Where are the partners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X</m:t>
                    </m:r>
                    <m:d>
                      <m:dPr>
                        <m:ctrlPr>
                          <a:rPr lang="en-US" altLang="zh-CN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3872</m:t>
                        </m:r>
                      </m:e>
                    </m:d>
                    <m:r>
                      <a:rPr lang="en-US" altLang="zh-CN" sz="2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or</m:t>
                    </m:r>
                    <m:r>
                      <a:rPr lang="en-US" altLang="zh-CN" sz="2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altLang="zh-CN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(4260)</m:t>
                    </m:r>
                  </m:oMath>
                </a14:m>
                <a:r>
                  <a:rPr lang="en-US" altLang="zh-CN" sz="2400" dirty="0" smtClean="0">
                    <a:solidFill>
                      <a:srgbClr val="0070C0"/>
                    </a:solidFill>
                  </a:rPr>
                  <a:t>?</a:t>
                </a:r>
                <a:endParaRPr lang="zh-CN" alt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0" name="文本框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835" y="1026425"/>
                <a:ext cx="6322115" cy="461665"/>
              </a:xfrm>
              <a:prstGeom prst="rect">
                <a:avLst/>
              </a:prstGeom>
              <a:blipFill rotWithShape="0">
                <a:blip r:embed="rId4"/>
                <a:stretch>
                  <a:fillRect l="-1446" t="-10526" r="-579" b="-28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直接箭头连接符 31"/>
          <p:cNvCxnSpPr/>
          <p:nvPr/>
        </p:nvCxnSpPr>
        <p:spPr>
          <a:xfrm>
            <a:off x="1637731" y="2770496"/>
            <a:ext cx="27296" cy="1951629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矩形 32"/>
          <p:cNvSpPr/>
          <p:nvPr/>
        </p:nvSpPr>
        <p:spPr>
          <a:xfrm>
            <a:off x="943459" y="5525868"/>
            <a:ext cx="584672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/>
              <a:t>Belle II is online.</a:t>
            </a:r>
          </a:p>
          <a:p>
            <a:r>
              <a:rPr lang="en-US" altLang="zh-CN" sz="2800" dirty="0" smtClean="0">
                <a:solidFill>
                  <a:srgbClr val="FF0000"/>
                </a:solidFill>
              </a:rPr>
              <a:t>A </a:t>
            </a:r>
            <a:r>
              <a:rPr lang="en-US" altLang="zh-CN" sz="2800" dirty="0">
                <a:solidFill>
                  <a:srgbClr val="FF0000"/>
                </a:solidFill>
              </a:rPr>
              <a:t>huge wave </a:t>
            </a:r>
            <a:r>
              <a:rPr lang="en-US" altLang="zh-CN" sz="2800" dirty="0" smtClean="0">
                <a:solidFill>
                  <a:srgbClr val="FF0000"/>
                </a:solidFill>
              </a:rPr>
              <a:t>of </a:t>
            </a:r>
            <a:r>
              <a:rPr lang="en-US" altLang="zh-CN" sz="2800" strike="sngStrike" dirty="0" smtClean="0">
                <a:solidFill>
                  <a:srgbClr val="FF0000"/>
                </a:solidFill>
              </a:rPr>
              <a:t>zombie</a:t>
            </a:r>
            <a:r>
              <a:rPr lang="en-US" altLang="zh-CN" sz="2800" dirty="0" smtClean="0">
                <a:solidFill>
                  <a:srgbClr val="FF0000"/>
                </a:solidFill>
              </a:rPr>
              <a:t> </a:t>
            </a:r>
            <a:r>
              <a:rPr lang="en-US" altLang="zh-CN" sz="2800" dirty="0">
                <a:solidFill>
                  <a:srgbClr val="FF0000"/>
                </a:solidFill>
              </a:rPr>
              <a:t>data is coming!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20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831318"/>
            <a:ext cx="7218813" cy="5376227"/>
          </a:xfrm>
          <a:prstGeom prst="rect">
            <a:avLst/>
          </a:prstGeom>
        </p:spPr>
      </p:pic>
      <p:sp>
        <p:nvSpPr>
          <p:cNvPr id="5" name="圆角矩形 4"/>
          <p:cNvSpPr/>
          <p:nvPr/>
        </p:nvSpPr>
        <p:spPr>
          <a:xfrm>
            <a:off x="1184169" y="2349748"/>
            <a:ext cx="3961037" cy="95301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61594-CC44-4BA9-BE7B-FE4AD1499E12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135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" y="871814"/>
            <a:ext cx="8769047" cy="5433452"/>
          </a:xfrm>
          <a:prstGeom prst="rect">
            <a:avLst/>
          </a:prstGeom>
        </p:spPr>
      </p:pic>
      <p:cxnSp>
        <p:nvCxnSpPr>
          <p:cNvPr id="3" name="直接箭头连接符 2"/>
          <p:cNvCxnSpPr/>
          <p:nvPr/>
        </p:nvCxnSpPr>
        <p:spPr>
          <a:xfrm>
            <a:off x="2661313" y="1924334"/>
            <a:ext cx="627797" cy="1555845"/>
          </a:xfrm>
          <a:prstGeom prst="straightConnector1">
            <a:avLst/>
          </a:prstGeom>
          <a:ln w="3810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/>
          <p:nvPr/>
        </p:nvCxnSpPr>
        <p:spPr>
          <a:xfrm>
            <a:off x="2661312" y="1924333"/>
            <a:ext cx="627798" cy="2483894"/>
          </a:xfrm>
          <a:prstGeom prst="straightConnector1">
            <a:avLst/>
          </a:prstGeom>
          <a:ln w="3810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/>
          <p:nvPr/>
        </p:nvCxnSpPr>
        <p:spPr>
          <a:xfrm>
            <a:off x="2661313" y="1924334"/>
            <a:ext cx="3167188" cy="2374711"/>
          </a:xfrm>
          <a:prstGeom prst="straightConnector1">
            <a:avLst/>
          </a:prstGeom>
          <a:ln w="38100">
            <a:solidFill>
              <a:srgbClr val="00B0F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/>
        </p:nvCxnSpPr>
        <p:spPr>
          <a:xfrm>
            <a:off x="2661311" y="1924332"/>
            <a:ext cx="4271752" cy="2374713"/>
          </a:xfrm>
          <a:prstGeom prst="straightConnector1">
            <a:avLst/>
          </a:prstGeom>
          <a:ln w="38100">
            <a:solidFill>
              <a:srgbClr val="00B0F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/>
          <p:nvPr/>
        </p:nvCxnSpPr>
        <p:spPr>
          <a:xfrm>
            <a:off x="1842445" y="1924332"/>
            <a:ext cx="245662" cy="3521125"/>
          </a:xfrm>
          <a:prstGeom prst="straightConnector1">
            <a:avLst/>
          </a:prstGeom>
          <a:ln w="38100">
            <a:solidFill>
              <a:srgbClr val="00B05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/>
          <p:nvPr/>
        </p:nvCxnSpPr>
        <p:spPr>
          <a:xfrm>
            <a:off x="1842445" y="1924331"/>
            <a:ext cx="245662" cy="2115406"/>
          </a:xfrm>
          <a:prstGeom prst="straightConnector1">
            <a:avLst/>
          </a:prstGeom>
          <a:ln w="38100">
            <a:solidFill>
              <a:srgbClr val="00B05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/>
          <p:nvPr/>
        </p:nvCxnSpPr>
        <p:spPr>
          <a:xfrm>
            <a:off x="1842445" y="1924331"/>
            <a:ext cx="245662" cy="1241949"/>
          </a:xfrm>
          <a:prstGeom prst="straightConnector1">
            <a:avLst/>
          </a:prstGeom>
          <a:ln w="38100">
            <a:solidFill>
              <a:srgbClr val="00B05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/>
        </p:nvSpPr>
        <p:spPr>
          <a:xfrm>
            <a:off x="2661311" y="459135"/>
            <a:ext cx="39549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 err="1" smtClean="0">
                <a:latin typeface="+mj-lt"/>
                <a:ea typeface="+mj-ea"/>
              </a:rPr>
              <a:t>Hadronic</a:t>
            </a:r>
            <a:r>
              <a:rPr lang="en-US" altLang="zh-CN" sz="3600" dirty="0" smtClean="0">
                <a:latin typeface="+mj-lt"/>
                <a:ea typeface="+mj-ea"/>
              </a:rPr>
              <a:t> Transitions</a:t>
            </a:r>
            <a:endParaRPr lang="zh-CN" altLang="en-US" sz="3600" dirty="0">
              <a:latin typeface="+mj-lt"/>
              <a:ea typeface="+mj-ea"/>
            </a:endParaRPr>
          </a:p>
        </p:txBody>
      </p:sp>
      <p:cxnSp>
        <p:nvCxnSpPr>
          <p:cNvPr id="25" name="直接箭头连接符 24"/>
          <p:cNvCxnSpPr/>
          <p:nvPr/>
        </p:nvCxnSpPr>
        <p:spPr>
          <a:xfrm>
            <a:off x="2661311" y="1924331"/>
            <a:ext cx="5172504" cy="1733269"/>
          </a:xfrm>
          <a:prstGeom prst="straightConnector1">
            <a:avLst/>
          </a:prstGeom>
          <a:ln w="38100">
            <a:solidFill>
              <a:srgbClr val="00B05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90AE4-8C61-4C43-866E-F28B57AD6C1F}" type="slidenum">
              <a:rPr lang="zh-CN" altLang="en-US" smtClean="0"/>
              <a:t>4</a:t>
            </a:fld>
            <a:endParaRPr lang="zh-CN" altLang="en-US"/>
          </a:p>
        </p:txBody>
      </p:sp>
      <p:cxnSp>
        <p:nvCxnSpPr>
          <p:cNvPr id="13" name="直接箭头连接符 12"/>
          <p:cNvCxnSpPr/>
          <p:nvPr/>
        </p:nvCxnSpPr>
        <p:spPr>
          <a:xfrm>
            <a:off x="2734562" y="1949876"/>
            <a:ext cx="1771881" cy="2458351"/>
          </a:xfrm>
          <a:prstGeom prst="straightConnector1">
            <a:avLst/>
          </a:prstGeom>
          <a:ln w="38100">
            <a:solidFill>
              <a:srgbClr val="00B0F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944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/>
              <p:cNvSpPr txBox="1"/>
              <p:nvPr/>
            </p:nvSpPr>
            <p:spPr>
              <a:xfrm>
                <a:off x="78274" y="1224696"/>
                <a:ext cx="2853795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000" dirty="0" smtClean="0"/>
                  <a:t>Data: 21.7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 panose="02040503050406030204" pitchFamily="18" charset="0"/>
                      </a:rPr>
                      <m:t>f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000" b="0" i="0" smtClean="0"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p>
                        <m:r>
                          <a:rPr lang="en-US" altLang="zh-CN" sz="2000" b="0" i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altLang="zh-CN" sz="2000" dirty="0" smtClean="0"/>
                  <a:t> @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b="0" i="0" dirty="0" smtClean="0">
                        <a:latin typeface="Cambria Math" panose="02040503050406030204" pitchFamily="18" charset="0"/>
                      </a:rPr>
                      <m:t>Υ</m:t>
                    </m:r>
                    <m:r>
                      <a:rPr lang="en-US" altLang="zh-CN" sz="2000" b="0" i="1" dirty="0" smtClean="0">
                        <a:latin typeface="Cambria Math" panose="02040503050406030204" pitchFamily="18" charset="0"/>
                      </a:rPr>
                      <m:t>(5</m:t>
                    </m:r>
                    <m:r>
                      <a:rPr lang="en-US" altLang="zh-CN" sz="2000" b="0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zh-CN" sz="20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sz="2000" dirty="0" smtClean="0"/>
              </a:p>
              <a:p>
                <a:endParaRPr lang="zh-CN" altLang="en-US" sz="2000" dirty="0"/>
              </a:p>
            </p:txBody>
          </p:sp>
        </mc:Choice>
        <mc:Fallback xmlns=""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74" y="1224696"/>
                <a:ext cx="2853795" cy="707886"/>
              </a:xfrm>
              <a:prstGeom prst="rect">
                <a:avLst/>
              </a:prstGeom>
              <a:blipFill rotWithShape="0">
                <a:blip r:embed="rId2"/>
                <a:stretch>
                  <a:fillRect l="-2350" t="-517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表格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10509893"/>
                  </p:ext>
                </p:extLst>
              </p:nvPr>
            </p:nvGraphicFramePr>
            <p:xfrm>
              <a:off x="223418" y="1642321"/>
              <a:ext cx="8423428" cy="185089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37004"/>
                    <a:gridCol w="2374710"/>
                    <a:gridCol w="2634018"/>
                    <a:gridCol w="1577696"/>
                  </a:tblGrid>
                  <a:tr h="338464">
                    <a:tc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Partial width (MeV)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Born</a:t>
                          </a:r>
                          <a:r>
                            <a:rPr lang="en-US" altLang="zh-CN" baseline="0" dirty="0" smtClean="0"/>
                            <a:t> Cross section (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b="1" i="0" baseline="0" smtClean="0">
                                  <a:latin typeface="Cambria Math" panose="02040503050406030204" pitchFamily="18" charset="0"/>
                                </a:rPr>
                                <m:t>𝐩𝐛</m:t>
                              </m:r>
                            </m:oMath>
                          </a14:m>
                          <a:r>
                            <a:rPr lang="en-US" altLang="zh-CN" baseline="0" dirty="0" smtClean="0"/>
                            <a:t>)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Significance</a:t>
                          </a:r>
                          <a:endParaRPr lang="zh-CN" altLang="en-US" dirty="0"/>
                        </a:p>
                      </a:txBody>
                      <a:tcPr/>
                    </a:tc>
                  </a:tr>
                  <a:tr h="34498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𝜋𝜋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b="0" i="0" smtClean="0">
                                    <a:latin typeface="Cambria Math" panose="02040503050406030204" pitchFamily="18" charset="0"/>
                                  </a:rPr>
                                  <m:t>Υ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(1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0.54±0.04±0.09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1.61±0.10±0.12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20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</a:tr>
                  <a:tr h="344982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𝜋𝜋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b="0" i="0" smtClean="0">
                                    <a:latin typeface="Cambria Math" panose="02040503050406030204" pitchFamily="18" charset="0"/>
                                  </a:rPr>
                                  <m:t>Υ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(1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0.78±0.06±0.01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2.35±0.19±0.32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14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</a:tr>
                  <a:tr h="344982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𝜋𝜋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b="0" i="0" smtClean="0">
                                    <a:latin typeface="Cambria Math" panose="02040503050406030204" pitchFamily="18" charset="0"/>
                                  </a:rPr>
                                  <m:t>Υ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(1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0.48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−0.015</m:t>
                                    </m:r>
                                  </m:sub>
                                  <m:sup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+0.18</m:t>
                                    </m:r>
                                  </m:sup>
                                </m:sSubSup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±0.07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1.44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−0.45</m:t>
                                    </m:r>
                                  </m:sub>
                                  <m:sup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+0.55</m:t>
                                    </m:r>
                                  </m:sup>
                                </m:sSubSup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±0.19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3.2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</a:tr>
                  <a:tr h="344982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𝐾𝐾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b="0" i="0" smtClean="0">
                                    <a:latin typeface="Cambria Math" panose="02040503050406030204" pitchFamily="18" charset="0"/>
                                  </a:rPr>
                                  <m:t>Υ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(1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0.061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−0.014</m:t>
                                    </m:r>
                                  </m:sub>
                                  <m:sup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+0.016</m:t>
                                    </m:r>
                                  </m:sup>
                                </m:sSubSup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±0.028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0.185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−0.014</m:t>
                                    </m:r>
                                  </m:sub>
                                  <m:sup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+0.048</m:t>
                                    </m:r>
                                  </m:sup>
                                </m:sSubSup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±0.010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4.9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表格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10509893"/>
                  </p:ext>
                </p:extLst>
              </p:nvPr>
            </p:nvGraphicFramePr>
            <p:xfrm>
              <a:off x="223418" y="1642321"/>
              <a:ext cx="8423428" cy="185089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37004"/>
                    <a:gridCol w="2374710"/>
                    <a:gridCol w="2634018"/>
                    <a:gridCol w="1577696"/>
                  </a:tblGrid>
                  <a:tr h="365760">
                    <a:tc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Partial width (MeV)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60417" t="-8333" r="-60880" b="-41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Significance</a:t>
                          </a:r>
                          <a:endParaRPr lang="zh-CN" altLang="en-US" dirty="0"/>
                        </a:p>
                      </a:txBody>
                      <a:tcPr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331" t="-106557" r="-359272" b="-3114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77692" t="-106557" r="-178205" b="-3114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60417" t="-106557" r="-60880" b="-3114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434363" t="-106557" r="-1544" b="-311475"/>
                          </a:stretch>
                        </a:blip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331" t="-210000" r="-359272" b="-2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77692" t="-210000" r="-178205" b="-2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60417" t="-210000" r="-60880" b="-2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434363" t="-210000" r="-1544" b="-216667"/>
                          </a:stretch>
                        </a:blipFill>
                      </a:tcPr>
                    </a:tc>
                  </a:tr>
                  <a:tr h="380619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331" t="-295238" r="-359272" b="-1063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77692" t="-295238" r="-178205" b="-1063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60417" t="-295238" r="-60880" b="-1063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434363" t="-295238" r="-1544" b="-106349"/>
                          </a:stretch>
                        </a:blipFill>
                      </a:tcPr>
                    </a:tc>
                  </a:tr>
                  <a:tr h="372999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331" t="-408197" r="-359272" b="-98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77692" t="-408197" r="-178205" b="-98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60417" t="-408197" r="-60880" b="-98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434363" t="-408197" r="-1544" b="-9836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10" name="圆角矩形 9"/>
          <p:cNvSpPr/>
          <p:nvPr/>
        </p:nvSpPr>
        <p:spPr>
          <a:xfrm>
            <a:off x="2047164" y="1996263"/>
            <a:ext cx="2371778" cy="1496955"/>
          </a:xfrm>
          <a:prstGeom prst="round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/>
              <p:cNvSpPr txBox="1"/>
              <p:nvPr/>
            </p:nvSpPr>
            <p:spPr>
              <a:xfrm>
                <a:off x="699535" y="3598737"/>
                <a:ext cx="542353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000" dirty="0" smtClean="0">
                    <a:solidFill>
                      <a:srgbClr val="FF0000"/>
                    </a:solidFill>
                  </a:rPr>
                  <a:t>Higher transition rate than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Υ</m:t>
                    </m:r>
                    <m:d>
                      <m:dPr>
                        <m:ctrlP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1,2,3</m:t>
                        </m:r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𝜋𝜋</m:t>
                    </m:r>
                    <m:r>
                      <m:rPr>
                        <m:sty m:val="p"/>
                      </m:rPr>
                      <a:rPr lang="en-US" altLang="zh-CN" sz="2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Υ</m:t>
                    </m:r>
                    <m:r>
                      <a:rPr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(1</m:t>
                    </m:r>
                    <m:r>
                      <a:rPr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000" dirty="0" smtClean="0">
                    <a:solidFill>
                      <a:srgbClr val="FF0000"/>
                    </a:solidFill>
                  </a:rPr>
                  <a:t> </a:t>
                </a:r>
                <a:endParaRPr lang="zh-CN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文本框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535" y="3598737"/>
                <a:ext cx="5423536" cy="400110"/>
              </a:xfrm>
              <a:prstGeom prst="rect">
                <a:avLst/>
              </a:prstGeom>
              <a:blipFill rotWithShape="0">
                <a:blip r:embed="rId4"/>
                <a:stretch>
                  <a:fillRect l="-1237" t="-7576" b="-257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文本框 16"/>
          <p:cNvSpPr txBox="1"/>
          <p:nvPr/>
        </p:nvSpPr>
        <p:spPr>
          <a:xfrm>
            <a:off x="6123071" y="1289478"/>
            <a:ext cx="2929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Belle: PRL </a:t>
            </a:r>
            <a:r>
              <a:rPr lang="en-US" altLang="zh-CN" b="1" dirty="0">
                <a:solidFill>
                  <a:srgbClr val="FF0000"/>
                </a:solidFill>
              </a:rPr>
              <a:t>100</a:t>
            </a:r>
            <a:r>
              <a:rPr lang="en-US" altLang="zh-CN" dirty="0">
                <a:solidFill>
                  <a:srgbClr val="FF0000"/>
                </a:solidFill>
              </a:rPr>
              <a:t>, </a:t>
            </a:r>
            <a:r>
              <a:rPr lang="en-US" altLang="zh-CN" dirty="0" smtClean="0">
                <a:solidFill>
                  <a:srgbClr val="FF0000"/>
                </a:solidFill>
              </a:rPr>
              <a:t>112001(2008)</a:t>
            </a:r>
            <a:endParaRPr lang="zh-CN" alt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/>
              <p:cNvSpPr txBox="1"/>
              <p:nvPr/>
            </p:nvSpPr>
            <p:spPr>
              <a:xfrm>
                <a:off x="6123071" y="3598737"/>
                <a:ext cx="109869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altLang="zh-CN" sz="200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altLang="zh-CN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altLang="zh-CN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sz="2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0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0" name="文本框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3071" y="3598737"/>
                <a:ext cx="1098699" cy="400110"/>
              </a:xfrm>
              <a:prstGeom prst="rect">
                <a:avLst/>
              </a:prstGeom>
              <a:blipFill rotWithShape="0">
                <a:blip r:embed="rId5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标题 1"/>
              <p:cNvSpPr>
                <a:spLocks noGrp="1"/>
              </p:cNvSpPr>
              <p:nvPr>
                <p:ph type="title"/>
              </p:nvPr>
            </p:nvSpPr>
            <p:spPr>
              <a:xfrm>
                <a:off x="628650" y="365126"/>
                <a:ext cx="7886700" cy="1325563"/>
              </a:xfrm>
            </p:spPr>
            <p:txBody>
              <a:bodyPr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Υ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𝜋𝜋</m:t>
                      </m:r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Υ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(1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4" name="标题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28650" y="365126"/>
                <a:ext cx="7886700" cy="1325563"/>
              </a:xfr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5" name="表格 2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09524387"/>
                  </p:ext>
                </p:extLst>
              </p:nvPr>
            </p:nvGraphicFramePr>
            <p:xfrm>
              <a:off x="140065" y="4770414"/>
              <a:ext cx="8805096" cy="15236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20245"/>
                    <a:gridCol w="1614787"/>
                    <a:gridCol w="1467516"/>
                    <a:gridCol w="1467516"/>
                    <a:gridCol w="1467516"/>
                    <a:gridCol w="1467516"/>
                  </a:tblGrid>
                  <a:tr h="380905"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Mode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1" i="1" smtClean="0">
                                    <a:latin typeface="Cambria Math" panose="02040503050406030204" pitchFamily="18" charset="0"/>
                                  </a:rPr>
                                  <m:t>𝝅</m:t>
                                </m:r>
                                <m:sSub>
                                  <m:sSubPr>
                                    <m:ctrlPr>
                                      <a:rPr lang="en-US" altLang="zh-CN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1" i="1" smtClean="0">
                                        <a:latin typeface="Cambria Math" panose="02040503050406030204" pitchFamily="18" charset="0"/>
                                      </a:rPr>
                                      <m:t>𝒁</m:t>
                                    </m:r>
                                  </m:e>
                                  <m:sub>
                                    <m:r>
                                      <a:rPr lang="en-US" altLang="zh-CN" b="1" i="1" smtClean="0">
                                        <a:latin typeface="Cambria Math" panose="02040503050406030204" pitchFamily="18" charset="0"/>
                                      </a:rPr>
                                      <m:t>𝒃</m:t>
                                    </m:r>
                                  </m:sub>
                                </m:sSub>
                                <m:r>
                                  <a:rPr lang="en-US" altLang="zh-CN" b="1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zh-CN" b="1" i="1" smtClean="0">
                                    <a:latin typeface="Cambria Math" panose="02040503050406030204" pitchFamily="18" charset="0"/>
                                  </a:rPr>
                                  <m:t>𝟏𝟎𝟔𝟏𝟎</m:t>
                                </m:r>
                                <m:r>
                                  <a:rPr lang="en-US" altLang="zh-CN" b="1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1" i="1" smtClean="0">
                                    <a:latin typeface="Cambria Math" panose="02040503050406030204" pitchFamily="18" charset="0"/>
                                  </a:rPr>
                                  <m:t>𝝅</m:t>
                                </m:r>
                                <m:sSub>
                                  <m:sSubPr>
                                    <m:ctrlPr>
                                      <a:rPr lang="en-US" altLang="zh-CN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1" i="1" smtClean="0">
                                        <a:latin typeface="Cambria Math" panose="02040503050406030204" pitchFamily="18" charset="0"/>
                                      </a:rPr>
                                      <m:t>𝒁</m:t>
                                    </m:r>
                                  </m:e>
                                  <m:sub>
                                    <m:r>
                                      <a:rPr lang="en-US" altLang="zh-CN" b="1" i="1" smtClean="0">
                                        <a:latin typeface="Cambria Math" panose="02040503050406030204" pitchFamily="18" charset="0"/>
                                      </a:rPr>
                                      <m:t>𝒃</m:t>
                                    </m:r>
                                  </m:sub>
                                </m:sSub>
                                <m:r>
                                  <a:rPr lang="en-US" altLang="zh-CN" b="1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zh-CN" b="1" i="1" smtClean="0">
                                    <a:latin typeface="Cambria Math" panose="02040503050406030204" pitchFamily="18" charset="0"/>
                                  </a:rPr>
                                  <m:t>𝟏𝟎𝟔𝟓𝟎</m:t>
                                </m:r>
                                <m:r>
                                  <a:rPr lang="en-US" altLang="zh-CN" b="1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1" i="1" smtClean="0">
                                        <a:latin typeface="Cambria Math" panose="02040503050406030204" pitchFamily="18" charset="0"/>
                                      </a:rPr>
                                      <m:t>𝒇</m:t>
                                    </m:r>
                                  </m:e>
                                  <m:sub>
                                    <m:r>
                                      <a:rPr lang="en-US" altLang="zh-CN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en-US" altLang="zh-CN" b="1" i="0" smtClean="0">
                                    <a:latin typeface="Cambria Math" panose="02040503050406030204" pitchFamily="18" charset="0"/>
                                  </a:rPr>
                                  <m:t>𝚼</m:t>
                                </m:r>
                                <m:r>
                                  <a:rPr lang="en-US" altLang="zh-CN" b="1" i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zh-CN" b="1" i="0" smtClean="0">
                                    <a:latin typeface="Cambria Math" panose="02040503050406030204" pitchFamily="18" charset="0"/>
                                  </a:rPr>
                                  <m:t>𝐧𝐒</m:t>
                                </m:r>
                                <m:r>
                                  <a:rPr lang="en-US" altLang="zh-CN" b="1" i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d>
                                      <m:dPr>
                                        <m:ctrlPr>
                                          <a:rPr lang="en-US" altLang="zh-CN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b="1" i="1" smtClean="0">
                                            <a:latin typeface="Cambria Math" panose="02040503050406030204" pitchFamily="18" charset="0"/>
                                          </a:rPr>
                                          <m:t>𝝅𝝅</m:t>
                                        </m:r>
                                      </m:e>
                                    </m:d>
                                  </m:e>
                                  <m:sub>
                                    <m:r>
                                      <a:rPr lang="en-US" altLang="zh-CN" b="1" i="1" smtClean="0">
                                        <a:latin typeface="Cambria Math" panose="02040503050406030204" pitchFamily="18" charset="0"/>
                                      </a:rPr>
                                      <m:t>𝑺</m:t>
                                    </m:r>
                                  </m:sub>
                                </m:sSub>
                                <m:r>
                                  <a:rPr lang="en-US" altLang="zh-CN" b="1" i="0" smtClean="0">
                                    <a:latin typeface="Cambria Math" panose="02040503050406030204" pitchFamily="18" charset="0"/>
                                  </a:rPr>
                                  <m:t>𝚼</m:t>
                                </m:r>
                                <m:r>
                                  <a:rPr lang="en-US" altLang="zh-CN" b="1" i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zh-CN" b="1" i="0" smtClean="0">
                                    <a:latin typeface="Cambria Math" panose="02040503050406030204" pitchFamily="18" charset="0"/>
                                  </a:rPr>
                                  <m:t>𝐧𝐒</m:t>
                                </m:r>
                                <m:r>
                                  <a:rPr lang="en-US" altLang="zh-CN" b="1" i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1" i="1" smtClean="0">
                                        <a:latin typeface="Cambria Math" panose="02040503050406030204" pitchFamily="18" charset="0"/>
                                      </a:rPr>
                                      <m:t>𝒇</m:t>
                                    </m:r>
                                  </m:e>
                                  <m:sub>
                                    <m:r>
                                      <a:rPr lang="en-US" altLang="zh-CN" b="1" i="1" smtClean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b>
                                </m:sSub>
                                <m:r>
                                  <a:rPr lang="en-US" altLang="zh-CN" b="1" i="0" smtClean="0">
                                    <a:latin typeface="Cambria Math" panose="02040503050406030204" pitchFamily="18" charset="0"/>
                                  </a:rPr>
                                  <m:t>𝚼</m:t>
                                </m:r>
                                <m:r>
                                  <a:rPr lang="en-US" altLang="zh-CN" b="1" i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zh-CN" b="1" i="0" smtClean="0">
                                    <a:latin typeface="Cambria Math" panose="02040503050406030204" pitchFamily="18" charset="0"/>
                                  </a:rPr>
                                  <m:t>𝐧𝐒</m:t>
                                </m:r>
                                <m:r>
                                  <a:rPr lang="en-US" altLang="zh-CN" b="1" i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</a:tr>
                  <a:tr h="38090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𝜋𝜋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b="0" i="0" smtClean="0">
                                    <a:latin typeface="Cambria Math" panose="02040503050406030204" pitchFamily="18" charset="0"/>
                                  </a:rPr>
                                  <m:t>Υ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(1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4.8%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0.87%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14.6%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86.5%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6.9%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</a:tr>
                  <a:tr h="38090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𝜋𝜋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b="0" i="0" smtClean="0">
                                    <a:latin typeface="Cambria Math" panose="02040503050406030204" pitchFamily="18" charset="0"/>
                                  </a:rPr>
                                  <m:t>Υ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(2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18.1%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14.5%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4.09%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101.0%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</a:tr>
                  <a:tr h="38090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𝜋𝜋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b="0" i="0" smtClean="0">
                                    <a:latin typeface="Cambria Math" panose="02040503050406030204" pitchFamily="18" charset="0"/>
                                  </a:rPr>
                                  <m:t>Υ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(3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30.0%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9.3%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44.0%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5" name="表格 2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09524387"/>
                  </p:ext>
                </p:extLst>
              </p:nvPr>
            </p:nvGraphicFramePr>
            <p:xfrm>
              <a:off x="140065" y="4770414"/>
              <a:ext cx="8805096" cy="15236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20245"/>
                    <a:gridCol w="1614787"/>
                    <a:gridCol w="1467516"/>
                    <a:gridCol w="1467516"/>
                    <a:gridCol w="1467516"/>
                    <a:gridCol w="1467516"/>
                  </a:tblGrid>
                  <a:tr h="380905"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Mode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82264" t="-7937" r="-365283" b="-3079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200415" t="-7937" r="-301660" b="-3079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300415" t="-7937" r="-201660" b="-3079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400415" t="-7937" r="-101660" b="-3079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500415" t="-7937" r="-1660" b="-307937"/>
                          </a:stretch>
                        </a:blipFill>
                      </a:tcPr>
                    </a:tc>
                  </a:tr>
                  <a:tr h="380905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461" t="-107937" r="-568203" b="-2079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82264" t="-107937" r="-365283" b="-2079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200415" t="-107937" r="-301660" b="-2079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300415" t="-107937" r="-201660" b="-2079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400415" t="-107937" r="-101660" b="-2079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500415" t="-107937" r="-1660" b="-207937"/>
                          </a:stretch>
                        </a:blipFill>
                      </a:tcPr>
                    </a:tc>
                  </a:tr>
                  <a:tr h="380905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461" t="-211290" r="-568203" b="-1112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82264" t="-211290" r="-365283" b="-1112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200415" t="-211290" r="-301660" b="-1112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300415" t="-211290" r="-201660" b="-1112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400415" t="-211290" r="-101660" b="-1112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500415" t="-211290" r="-1660" b="-111290"/>
                          </a:stretch>
                        </a:blipFill>
                      </a:tcPr>
                    </a:tc>
                  </a:tr>
                  <a:tr h="380905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461" t="-306349" r="-568203" b="-95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82264" t="-306349" r="-365283" b="-95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200415" t="-306349" r="-301660" b="-95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300415" t="-306349" r="-201660" b="-95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400415" t="-306349" r="-101660" b="-95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500415" t="-306349" r="-1660" b="-9524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本框 25"/>
              <p:cNvSpPr txBox="1"/>
              <p:nvPr/>
            </p:nvSpPr>
            <p:spPr>
              <a:xfrm>
                <a:off x="140065" y="4401081"/>
                <a:ext cx="561108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000" dirty="0" smtClean="0"/>
                  <a:t>Amplitude wave analysis based on 121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 panose="02040503050406030204" pitchFamily="18" charset="0"/>
                      </a:rPr>
                      <m:t>f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000" b="0" i="0" smtClean="0"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p>
                        <m:r>
                          <a:rPr lang="en-US" altLang="zh-CN" sz="2000" b="0" i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zh-CN" altLang="en-US" sz="2000" dirty="0" smtClean="0"/>
                  <a:t> </a:t>
                </a:r>
                <a:r>
                  <a:rPr lang="en-US" altLang="zh-CN" sz="2000" dirty="0" smtClean="0"/>
                  <a:t>sample:</a:t>
                </a:r>
                <a:endParaRPr lang="zh-CN" altLang="en-US" sz="2000" dirty="0"/>
              </a:p>
            </p:txBody>
          </p:sp>
        </mc:Choice>
        <mc:Fallback xmlns="">
          <p:sp>
            <p:nvSpPr>
              <p:cNvPr id="26" name="文本框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065" y="4401081"/>
                <a:ext cx="5611088" cy="400110"/>
              </a:xfrm>
              <a:prstGeom prst="rect">
                <a:avLst/>
              </a:prstGeom>
              <a:blipFill rotWithShape="0">
                <a:blip r:embed="rId8"/>
                <a:stretch>
                  <a:fillRect l="-1196" t="-9091" r="-217" b="-257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文本框 26"/>
          <p:cNvSpPr txBox="1"/>
          <p:nvPr/>
        </p:nvSpPr>
        <p:spPr>
          <a:xfrm>
            <a:off x="4114800" y="2975212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zh-CN" altLang="en-US" dirty="0"/>
          </a:p>
        </p:txBody>
      </p:sp>
      <p:sp>
        <p:nvSpPr>
          <p:cNvPr id="28" name="圆角矩形 27"/>
          <p:cNvSpPr/>
          <p:nvPr/>
        </p:nvSpPr>
        <p:spPr>
          <a:xfrm>
            <a:off x="6018663" y="4770413"/>
            <a:ext cx="1446662" cy="1523621"/>
          </a:xfrm>
          <a:prstGeom prst="round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文本框 28"/>
          <p:cNvSpPr txBox="1"/>
          <p:nvPr/>
        </p:nvSpPr>
        <p:spPr>
          <a:xfrm>
            <a:off x="6018663" y="4287953"/>
            <a:ext cx="13952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dominant</a:t>
            </a:r>
            <a:endParaRPr lang="zh-CN" altLang="en-US" sz="2400" dirty="0"/>
          </a:p>
        </p:txBody>
      </p:sp>
      <p:sp>
        <p:nvSpPr>
          <p:cNvPr id="30" name="文本框 29"/>
          <p:cNvSpPr txBox="1"/>
          <p:nvPr/>
        </p:nvSpPr>
        <p:spPr>
          <a:xfrm>
            <a:off x="140065" y="6329864"/>
            <a:ext cx="1779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PRD, 91, 072003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90AE4-8C61-4C43-866E-F28B57AD6C1F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173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𝜋𝜋</m:t>
                      </m:r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Υ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𝑛𝑆</m:t>
                          </m:r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" name="标题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表格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90496317"/>
                  </p:ext>
                </p:extLst>
              </p:nvPr>
            </p:nvGraphicFramePr>
            <p:xfrm>
              <a:off x="4311840" y="3508498"/>
              <a:ext cx="4576838" cy="2740911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2288419"/>
                    <a:gridCol w="2288419"/>
                  </a:tblGrid>
                  <a:tr h="395901">
                    <a:tc>
                      <a:txBody>
                        <a:bodyPr/>
                        <a:lstStyle/>
                        <a:p>
                          <a:endParaRPr lang="zh-CN" altLang="en-US" sz="1900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9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900" smtClean="0">
                                        <a:latin typeface="Cambria Math" panose="02040503050406030204" pitchFamily="18" charset="0"/>
                                      </a:rPr>
                                      <m:t>𝑹</m:t>
                                    </m:r>
                                  </m:e>
                                  <m:sub>
                                    <m:r>
                                      <a:rPr lang="en-US" altLang="zh-CN" sz="1900" smtClean="0">
                                        <a:latin typeface="Cambria Math" panose="02040503050406030204" pitchFamily="18" charset="0"/>
                                      </a:rPr>
                                      <m:t>𝚼</m:t>
                                    </m:r>
                                    <m:d>
                                      <m:dPr>
                                        <m:ctrlPr>
                                          <a:rPr lang="en-US" altLang="zh-CN" sz="19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sz="1900" smtClean="0">
                                            <a:latin typeface="Cambria Math" panose="02040503050406030204" pitchFamily="18" charset="0"/>
                                          </a:rPr>
                                          <m:t>𝐧𝐒</m:t>
                                        </m:r>
                                      </m:e>
                                    </m:d>
                                    <m:r>
                                      <a:rPr lang="en-US" altLang="zh-CN" sz="1900" smtClean="0">
                                        <a:latin typeface="Cambria Math" panose="02040503050406030204" pitchFamily="18" charset="0"/>
                                      </a:rPr>
                                      <m:t>𝝅𝝅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900" i="0" dirty="0"/>
                        </a:p>
                      </a:txBody>
                      <a:tcPr/>
                    </a:tc>
                  </a:tr>
                  <a:tr h="38860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9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1900" smtClean="0">
                                        <a:latin typeface="Cambria Math" panose="02040503050406030204" pitchFamily="18" charset="0"/>
                                      </a:rPr>
                                      <m:t>M</m:t>
                                    </m:r>
                                  </m:e>
                                  <m:sub>
                                    <m:r>
                                      <a:rPr lang="en-US" altLang="zh-CN" sz="1900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altLang="zh-CN" sz="1900" smtClean="0">
                                        <a:latin typeface="Cambria Math" panose="02040503050406030204" pitchFamily="18" charset="0"/>
                                      </a:rPr>
                                      <m:t>S</m:t>
                                    </m:r>
                                  </m:sub>
                                </m:sSub>
                                <m:r>
                                  <a:rPr lang="en-US" altLang="zh-CN" sz="190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sz="1900" smtClean="0">
                                    <a:latin typeface="Cambria Math" panose="02040503050406030204" pitchFamily="18" charset="0"/>
                                  </a:rPr>
                                  <m:t>MeV</m:t>
                                </m:r>
                                <m:r>
                                  <a:rPr lang="en-US" altLang="zh-CN" sz="1900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sSup>
                                  <m:sSupPr>
                                    <m:ctrlPr>
                                      <a:rPr lang="en-US" altLang="zh-CN" sz="19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1900" smtClean="0">
                                        <a:latin typeface="Cambria Math" panose="02040503050406030204" pitchFamily="18" charset="0"/>
                                      </a:rPr>
                                      <m:t>c</m:t>
                                    </m:r>
                                  </m:e>
                                  <m:sup>
                                    <m:r>
                                      <a:rPr lang="en-US" altLang="zh-CN" sz="190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altLang="zh-CN" sz="190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sz="1900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900" smtClean="0">
                                    <a:latin typeface="Cambria Math" panose="02040503050406030204" pitchFamily="18" charset="0"/>
                                  </a:rPr>
                                  <m:t>10891.1±</m:t>
                                </m:r>
                                <m:sSubSup>
                                  <m:sSubSupPr>
                                    <m:ctrlPr>
                                      <a:rPr lang="en-US" altLang="zh-CN" sz="19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1900" smtClean="0">
                                        <a:latin typeface="Cambria Math" panose="02040503050406030204" pitchFamily="18" charset="0"/>
                                      </a:rPr>
                                      <m:t>3.2</m:t>
                                    </m:r>
                                  </m:e>
                                  <m:sub>
                                    <m:r>
                                      <a:rPr lang="en-US" altLang="zh-CN" sz="1900" smtClean="0">
                                        <a:latin typeface="Cambria Math" panose="02040503050406030204" pitchFamily="18" charset="0"/>
                                      </a:rPr>
                                      <m:t>−1.7</m:t>
                                    </m:r>
                                  </m:sub>
                                  <m:sup>
                                    <m:r>
                                      <a:rPr lang="en-US" altLang="zh-CN" sz="1900" smtClean="0">
                                        <a:latin typeface="Cambria Math" panose="02040503050406030204" pitchFamily="18" charset="0"/>
                                      </a:rPr>
                                      <m:t>+0.6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zh-CN" altLang="en-US" sz="1900" i="0" dirty="0"/>
                        </a:p>
                      </a:txBody>
                      <a:tcPr/>
                    </a:tc>
                  </a:tr>
                  <a:tr h="38860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9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1900" smtClean="0">
                                        <a:latin typeface="Cambria Math" panose="02040503050406030204" pitchFamily="18" charset="0"/>
                                      </a:rPr>
                                      <m:t>Γ</m:t>
                                    </m:r>
                                  </m:e>
                                  <m:sub>
                                    <m:r>
                                      <a:rPr lang="en-US" altLang="zh-CN" sz="1900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altLang="zh-CN" sz="1900" smtClean="0">
                                        <a:latin typeface="Cambria Math" panose="02040503050406030204" pitchFamily="18" charset="0"/>
                                      </a:rPr>
                                      <m:t>S</m:t>
                                    </m:r>
                                  </m:sub>
                                </m:sSub>
                                <m:r>
                                  <a:rPr lang="en-US" altLang="zh-CN" sz="190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sz="1900" smtClean="0">
                                    <a:latin typeface="Cambria Math" panose="02040503050406030204" pitchFamily="18" charset="0"/>
                                  </a:rPr>
                                  <m:t>MeV</m:t>
                                </m:r>
                                <m:r>
                                  <a:rPr lang="en-US" altLang="zh-CN" sz="190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sz="1900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altLang="zh-CN" sz="19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1900" smtClean="0">
                                        <a:latin typeface="Cambria Math" panose="02040503050406030204" pitchFamily="18" charset="0"/>
                                      </a:rPr>
                                      <m:t>53.7</m:t>
                                    </m:r>
                                  </m:e>
                                  <m:sub>
                                    <m:r>
                                      <a:rPr lang="en-US" altLang="zh-CN" sz="1900" smtClean="0">
                                        <a:latin typeface="Cambria Math" panose="02040503050406030204" pitchFamily="18" charset="0"/>
                                      </a:rPr>
                                      <m:t>−5.6−5.4</m:t>
                                    </m:r>
                                  </m:sub>
                                  <m:sup>
                                    <m:r>
                                      <a:rPr lang="en-US" altLang="zh-CN" sz="1900" smtClean="0">
                                        <a:latin typeface="Cambria Math" panose="02040503050406030204" pitchFamily="18" charset="0"/>
                                      </a:rPr>
                                      <m:t>+7.1+1.3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zh-CN" altLang="en-US" sz="1900" i="0" dirty="0"/>
                        </a:p>
                      </a:txBody>
                      <a:tcPr/>
                    </a:tc>
                  </a:tr>
                  <a:tr h="38860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9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1900" smtClean="0">
                                        <a:latin typeface="Cambria Math" panose="02040503050406030204" pitchFamily="18" charset="0"/>
                                      </a:rPr>
                                      <m:t>M</m:t>
                                    </m:r>
                                  </m:e>
                                  <m:sub>
                                    <m:r>
                                      <a:rPr lang="en-US" altLang="zh-CN" sz="1900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altLang="zh-CN" sz="1900" smtClean="0">
                                        <a:latin typeface="Cambria Math" panose="02040503050406030204" pitchFamily="18" charset="0"/>
                                      </a:rPr>
                                      <m:t>S</m:t>
                                    </m:r>
                                  </m:sub>
                                </m:sSub>
                                <m:r>
                                  <a:rPr lang="en-US" altLang="zh-CN" sz="190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sz="1900" smtClean="0">
                                    <a:latin typeface="Cambria Math" panose="02040503050406030204" pitchFamily="18" charset="0"/>
                                  </a:rPr>
                                  <m:t>MeV</m:t>
                                </m:r>
                                <m:r>
                                  <a:rPr lang="en-US" altLang="zh-CN" sz="1900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sSup>
                                  <m:sSupPr>
                                    <m:ctrlPr>
                                      <a:rPr lang="en-US" altLang="zh-CN" sz="19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1900" smtClean="0">
                                        <a:latin typeface="Cambria Math" panose="02040503050406030204" pitchFamily="18" charset="0"/>
                                      </a:rPr>
                                      <m:t>c</m:t>
                                    </m:r>
                                  </m:e>
                                  <m:sup>
                                    <m:r>
                                      <a:rPr lang="en-US" altLang="zh-CN" sz="190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altLang="zh-CN" sz="190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sz="1900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altLang="zh-CN" sz="19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1900" smtClean="0">
                                        <a:latin typeface="Cambria Math" panose="02040503050406030204" pitchFamily="18" charset="0"/>
                                      </a:rPr>
                                      <m:t>10987.5</m:t>
                                    </m:r>
                                  </m:e>
                                  <m:sub>
                                    <m:r>
                                      <a:rPr lang="en-US" altLang="zh-CN" sz="1900" smtClean="0">
                                        <a:latin typeface="Cambria Math" panose="02040503050406030204" pitchFamily="18" charset="0"/>
                                      </a:rPr>
                                      <m:t>−2.5−2.1</m:t>
                                    </m:r>
                                  </m:sub>
                                  <m:sup>
                                    <m:r>
                                      <a:rPr lang="en-US" altLang="zh-CN" sz="1900" smtClean="0">
                                        <a:latin typeface="Cambria Math" panose="02040503050406030204" pitchFamily="18" charset="0"/>
                                      </a:rPr>
                                      <m:t>+6.4+9.0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zh-CN" altLang="en-US" sz="1900" i="0" dirty="0"/>
                        </a:p>
                      </a:txBody>
                      <a:tcPr/>
                    </a:tc>
                  </a:tr>
                  <a:tr h="38860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9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1900" smtClean="0">
                                        <a:latin typeface="Cambria Math" panose="02040503050406030204" pitchFamily="18" charset="0"/>
                                      </a:rPr>
                                      <m:t>Γ</m:t>
                                    </m:r>
                                  </m:e>
                                  <m:sub>
                                    <m:r>
                                      <a:rPr lang="en-US" altLang="zh-CN" sz="1900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altLang="zh-CN" sz="1900" smtClean="0">
                                        <a:latin typeface="Cambria Math" panose="02040503050406030204" pitchFamily="18" charset="0"/>
                                      </a:rPr>
                                      <m:t>S</m:t>
                                    </m:r>
                                  </m:sub>
                                </m:sSub>
                                <m:r>
                                  <a:rPr lang="en-US" altLang="zh-CN" sz="190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sz="1900" smtClean="0">
                                    <a:latin typeface="Cambria Math" panose="02040503050406030204" pitchFamily="18" charset="0"/>
                                  </a:rPr>
                                  <m:t>MeV</m:t>
                                </m:r>
                                <m:r>
                                  <a:rPr lang="en-US" altLang="zh-CN" sz="190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sz="1900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altLang="zh-CN" sz="19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1900" smtClean="0">
                                        <a:latin typeface="Cambria Math" panose="02040503050406030204" pitchFamily="18" charset="0"/>
                                      </a:rPr>
                                      <m:t>61</m:t>
                                    </m:r>
                                  </m:e>
                                  <m:sub>
                                    <m:r>
                                      <a:rPr lang="en-US" altLang="zh-CN" sz="1900" smtClean="0">
                                        <a:latin typeface="Cambria Math" panose="02040503050406030204" pitchFamily="18" charset="0"/>
                                      </a:rPr>
                                      <m:t>−19−20</m:t>
                                    </m:r>
                                  </m:sub>
                                  <m:sup>
                                    <m:r>
                                      <a:rPr lang="en-US" altLang="zh-CN" sz="1900" smtClean="0">
                                        <a:latin typeface="Cambria Math" panose="02040503050406030204" pitchFamily="18" charset="0"/>
                                      </a:rPr>
                                      <m:t>+9   +2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zh-CN" altLang="en-US" sz="1900" i="0" dirty="0"/>
                        </a:p>
                      </a:txBody>
                      <a:tcPr/>
                    </a:tc>
                  </a:tr>
                  <a:tr h="38860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9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900" smtClean="0">
                                        <a:latin typeface="Cambria Math" panose="02040503050406030204" pitchFamily="18" charset="0"/>
                                      </a:rPr>
                                      <m:t>𝜙</m:t>
                                    </m:r>
                                  </m:e>
                                  <m:sub>
                                    <m:r>
                                      <a:rPr lang="en-US" altLang="zh-CN" sz="1900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  <m:r>
                                      <a:rPr lang="en-US" altLang="zh-CN" sz="1900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sub>
                                </m:sSub>
                                <m:r>
                                  <a:rPr lang="en-US" altLang="zh-CN" sz="190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altLang="zh-CN" sz="19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900" smtClean="0">
                                        <a:latin typeface="Cambria Math" panose="02040503050406030204" pitchFamily="18" charset="0"/>
                                      </a:rPr>
                                      <m:t>𝜙</m:t>
                                    </m:r>
                                  </m:e>
                                  <m:sub>
                                    <m:r>
                                      <a:rPr lang="en-US" altLang="zh-CN" sz="1900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  <m:r>
                                      <a:rPr lang="en-US" altLang="zh-CN" sz="1900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sub>
                                </m:sSub>
                                <m:r>
                                  <a:rPr lang="en-US" altLang="zh-CN" sz="190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sz="1900" smtClean="0">
                                    <a:latin typeface="Cambria Math" panose="02040503050406030204" pitchFamily="18" charset="0"/>
                                  </a:rPr>
                                  <m:t>rad</m:t>
                                </m:r>
                                <m:r>
                                  <a:rPr lang="en-US" altLang="zh-CN" sz="190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sz="1900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900" smtClean="0">
                                    <a:latin typeface="Cambria Math" panose="02040503050406030204" pitchFamily="18" charset="0"/>
                                  </a:rPr>
                                  <m:t>−1.0±</m:t>
                                </m:r>
                                <m:sSubSup>
                                  <m:sSubSupPr>
                                    <m:ctrlPr>
                                      <a:rPr lang="en-US" altLang="zh-CN" sz="19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1900" smtClean="0">
                                        <a:latin typeface="Cambria Math" panose="02040503050406030204" pitchFamily="18" charset="0"/>
                                      </a:rPr>
                                      <m:t>0.4</m:t>
                                    </m:r>
                                  </m:e>
                                  <m:sub>
                                    <m:r>
                                      <a:rPr lang="en-US" altLang="zh-CN" sz="1900" smtClean="0">
                                        <a:latin typeface="Cambria Math" panose="02040503050406030204" pitchFamily="18" charset="0"/>
                                      </a:rPr>
                                      <m:t>−0.1</m:t>
                                    </m:r>
                                  </m:sub>
                                  <m:sup>
                                    <m:r>
                                      <a:rPr lang="en-US" altLang="zh-CN" sz="1900" smtClean="0">
                                        <a:latin typeface="Cambria Math" panose="02040503050406030204" pitchFamily="18" charset="0"/>
                                      </a:rPr>
                                      <m:t>+1.4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zh-CN" altLang="en-US" sz="1900" i="0" dirty="0"/>
                        </a:p>
                      </a:txBody>
                      <a:tcPr/>
                    </a:tc>
                  </a:tr>
                  <a:tr h="38860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19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900" smtClean="0">
                                        <a:latin typeface="Cambria Math" panose="02040503050406030204" pitchFamily="18" charset="0"/>
                                      </a:rPr>
                                      <m:t>𝜒</m:t>
                                    </m:r>
                                  </m:e>
                                  <m:sup>
                                    <m:r>
                                      <a:rPr lang="en-US" altLang="zh-CN" sz="190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altLang="zh-CN" sz="1900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sz="1900" smtClean="0">
                                    <a:latin typeface="Cambria Math" panose="02040503050406030204" pitchFamily="18" charset="0"/>
                                  </a:rPr>
                                  <m:t>dof</m:t>
                                </m:r>
                              </m:oMath>
                            </m:oMathPara>
                          </a14:m>
                          <a:endParaRPr lang="zh-CN" altLang="en-US" sz="1900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900" smtClean="0">
                                    <a:latin typeface="Cambria Math" panose="02040503050406030204" pitchFamily="18" charset="0"/>
                                  </a:rPr>
                                  <m:t>51/56</m:t>
                                </m:r>
                              </m:oMath>
                            </m:oMathPara>
                          </a14:m>
                          <a:endParaRPr lang="zh-CN" altLang="en-US" sz="1900" i="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表格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90496317"/>
                  </p:ext>
                </p:extLst>
              </p:nvPr>
            </p:nvGraphicFramePr>
            <p:xfrm>
              <a:off x="4311840" y="3508498"/>
              <a:ext cx="4576838" cy="2740911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2288419"/>
                    <a:gridCol w="2288419"/>
                  </a:tblGrid>
                  <a:tr h="401384">
                    <a:tc>
                      <a:txBody>
                        <a:bodyPr/>
                        <a:lstStyle/>
                        <a:p>
                          <a:endParaRPr lang="zh-CN" altLang="en-US" sz="1900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00266" t="-1515" r="-1064" b="-592424"/>
                          </a:stretch>
                        </a:blipFill>
                      </a:tcPr>
                    </a:tc>
                  </a:tr>
                  <a:tr h="388603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66" t="-104688" r="-101064" b="-5109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00266" t="-104688" r="-1064" b="-510938"/>
                          </a:stretch>
                        </a:blipFill>
                      </a:tcPr>
                    </a:tc>
                  </a:tr>
                  <a:tr h="392367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66" t="-201538" r="-101064" b="-40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00266" t="-201538" r="-1064" b="-403077"/>
                          </a:stretch>
                        </a:blipFill>
                      </a:tcPr>
                    </a:tc>
                  </a:tr>
                  <a:tr h="392748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66" t="-306250" r="-101064" b="-3093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00266" t="-306250" r="-1064" b="-309375"/>
                          </a:stretch>
                        </a:blipFill>
                      </a:tcPr>
                    </a:tc>
                  </a:tr>
                  <a:tr h="388603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66" t="-406250" r="-101064" b="-2093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00266" t="-406250" r="-1064" b="-209375"/>
                          </a:stretch>
                        </a:blipFill>
                      </a:tcPr>
                    </a:tc>
                  </a:tr>
                  <a:tr h="388603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66" t="-506250" r="-101064" b="-1093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00266" t="-506250" r="-1064" b="-109375"/>
                          </a:stretch>
                        </a:blipFill>
                      </a:tcPr>
                    </a:tc>
                  </a:tr>
                  <a:tr h="388603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66" t="-606250" r="-101064" b="-93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00266" t="-606250" r="-1064" b="-9375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1840" y="2219602"/>
            <a:ext cx="4445253" cy="1054029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6457950" y="1305968"/>
            <a:ext cx="2279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PRD </a:t>
            </a:r>
            <a:r>
              <a:rPr lang="en-US" altLang="zh-CN" b="1" dirty="0">
                <a:solidFill>
                  <a:srgbClr val="FF0000"/>
                </a:solidFill>
              </a:rPr>
              <a:t>93</a:t>
            </a:r>
            <a:r>
              <a:rPr lang="en-US" altLang="zh-CN" dirty="0">
                <a:solidFill>
                  <a:srgbClr val="FF0000"/>
                </a:solidFill>
              </a:rPr>
              <a:t>, 011101(2016)</a:t>
            </a:r>
            <a:endParaRPr lang="zh-CN" alt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/>
              <p:cNvSpPr txBox="1"/>
              <p:nvPr/>
            </p:nvSpPr>
            <p:spPr>
              <a:xfrm>
                <a:off x="4214518" y="1675300"/>
                <a:ext cx="367587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000" dirty="0" smtClean="0"/>
                  <a:t>Clear signal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 panose="02040503050406030204" pitchFamily="18" charset="0"/>
                      </a:rPr>
                      <m:t>Υ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𝜋𝜋</m:t>
                    </m:r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 panose="02040503050406030204" pitchFamily="18" charset="0"/>
                      </a:rPr>
                      <m:t>Υ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𝑛𝑆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4518" y="1675300"/>
                <a:ext cx="3675878" cy="400110"/>
              </a:xfrm>
              <a:prstGeom prst="rect">
                <a:avLst/>
              </a:prstGeom>
              <a:blipFill rotWithShape="0">
                <a:blip r:embed="rId6"/>
                <a:stretch>
                  <a:fillRect l="-1658" t="-9231" b="-276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90AE4-8C61-4C43-866E-F28B57AD6C1F}" type="slidenum">
              <a:rPr lang="zh-CN" altLang="en-US" smtClean="0"/>
              <a:t>6</a:t>
            </a:fld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6619164" y="3903260"/>
            <a:ext cx="2269514" cy="368489"/>
          </a:xfrm>
          <a:prstGeom prst="ellipse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内容占位符 10"/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141027" y="1305968"/>
            <a:ext cx="3693994" cy="5308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43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31871"/>
            <a:ext cx="9077479" cy="414910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标题 1"/>
              <p:cNvSpPr>
                <a:spLocks noGrp="1"/>
              </p:cNvSpPr>
              <p:nvPr>
                <p:ph type="title"/>
              </p:nvPr>
            </p:nvSpPr>
            <p:spPr>
              <a:xfrm>
                <a:off x="628650" y="365126"/>
                <a:ext cx="7886700" cy="1325563"/>
              </a:xfrm>
            </p:spPr>
            <p:txBody>
              <a:bodyPr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Υ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𝜋𝜋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𝑛𝑃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8" name="标题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28650" y="365126"/>
                <a:ext cx="7886700" cy="1325563"/>
              </a:xfr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6670" y="5212809"/>
            <a:ext cx="5544902" cy="1645191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477671" y="4980863"/>
            <a:ext cx="51888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rgbClr val="0070C0"/>
                </a:solidFill>
              </a:rPr>
              <a:t>Should be suppressed by HQSS violation</a:t>
            </a:r>
            <a:endParaRPr lang="zh-CN" altLang="en-US" sz="2400" dirty="0">
              <a:solidFill>
                <a:srgbClr val="0070C0"/>
              </a:solidFill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90AE4-8C61-4C43-866E-F28B57AD6C1F}" type="slidenum">
              <a:rPr lang="zh-CN" altLang="en-US" smtClean="0"/>
              <a:t>7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/>
              <p:cNvSpPr txBox="1"/>
              <p:nvPr/>
            </p:nvSpPr>
            <p:spPr>
              <a:xfrm>
                <a:off x="4101548" y="3199261"/>
                <a:ext cx="73757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6.2</m:t>
                      </m:r>
                      <m:r>
                        <a:rPr lang="en-US" altLang="zh-CN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zh-CN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1548" y="3199261"/>
                <a:ext cx="737573" cy="40011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/>
              <p:cNvSpPr txBox="1"/>
              <p:nvPr/>
            </p:nvSpPr>
            <p:spPr>
              <a:xfrm>
                <a:off x="6355704" y="2666067"/>
                <a:ext cx="8802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12.4</m:t>
                      </m:r>
                      <m:r>
                        <a:rPr lang="en-US" altLang="zh-CN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zh-CN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5704" y="2666067"/>
                <a:ext cx="880241" cy="40011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本框 4"/>
          <p:cNvSpPr txBox="1"/>
          <p:nvPr/>
        </p:nvSpPr>
        <p:spPr>
          <a:xfrm>
            <a:off x="1087943" y="1553303"/>
            <a:ext cx="2299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PRL.108 032001(2012)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41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064" y="2130657"/>
            <a:ext cx="4161650" cy="383736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/>
              <p:cNvSpPr txBox="1"/>
              <p:nvPr/>
            </p:nvSpPr>
            <p:spPr>
              <a:xfrm>
                <a:off x="4104241" y="1857095"/>
                <a:ext cx="4652828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/>
                  <a:t>Similar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000"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p>
                        <m:r>
                          <a:rPr lang="en-US" altLang="zh-CN" sz="200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000"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p>
                        <m:r>
                          <a:rPr lang="en-US" altLang="zh-CN" sz="200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sz="2000" i="1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sty m:val="p"/>
                      </m:rPr>
                      <a:rPr lang="en-US" altLang="zh-CN" sz="2000">
                        <a:latin typeface="Cambria Math" panose="02040503050406030204" pitchFamily="18" charset="0"/>
                      </a:rPr>
                      <m:t>Υ</m:t>
                    </m:r>
                    <m:d>
                      <m:d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𝑛𝑆</m:t>
                        </m:r>
                      </m:e>
                    </m:d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𝜋𝜋</m:t>
                    </m:r>
                  </m:oMath>
                </a14:m>
                <a:r>
                  <a:rPr lang="zh-CN" altLang="en-US" sz="2000" dirty="0"/>
                  <a:t> </a:t>
                </a:r>
                <a:r>
                  <a:rPr lang="en-US" altLang="zh-CN" sz="2000" dirty="0" err="1"/>
                  <a:t>lineshapes</a:t>
                </a:r>
                <a:r>
                  <a:rPr lang="en-US" altLang="zh-CN" sz="2000" dirty="0"/>
                  <a:t>.</a:t>
                </a:r>
              </a:p>
              <a:p>
                <a:endParaRPr lang="en-US" altLang="zh-CN" sz="2000" dirty="0"/>
              </a:p>
              <a:p>
                <a:endParaRPr lang="en-US" altLang="zh-CN" sz="2000" dirty="0"/>
              </a:p>
              <a:p>
                <a:r>
                  <a:rPr lang="en-US" altLang="zh-CN" sz="2000" dirty="0"/>
                  <a:t>Contribution from continuum component is considered in systematic uncertainty estimation</a:t>
                </a:r>
                <a:endParaRPr lang="zh-CN" altLang="en-US" sz="2000" dirty="0"/>
              </a:p>
            </p:txBody>
          </p:sp>
        </mc:Choice>
        <mc:Fallback xmlns=""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4241" y="1857095"/>
                <a:ext cx="4652828" cy="1938992"/>
              </a:xfrm>
              <a:prstGeom prst="rect">
                <a:avLst/>
              </a:prstGeom>
              <a:blipFill rotWithShape="0">
                <a:blip r:embed="rId3"/>
                <a:stretch>
                  <a:fillRect l="-1309" t="-1887" b="-47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表格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9058049"/>
                  </p:ext>
                </p:extLst>
              </p:nvPr>
            </p:nvGraphicFramePr>
            <p:xfrm>
              <a:off x="4645186" y="3779564"/>
              <a:ext cx="3332890" cy="2324035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666445"/>
                    <a:gridCol w="1666445"/>
                  </a:tblGrid>
                  <a:tr h="313135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500" i="0" dirty="0" smtClean="0"/>
                            <a:t>Parameters</a:t>
                          </a:r>
                          <a:endParaRPr lang="zh-CN" altLang="en-US" sz="1500" i="0" dirty="0" smtClean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CN" sz="15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5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en-US" altLang="zh-CN" sz="15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altLang="zh-CN" sz="15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5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en-US" altLang="zh-CN" sz="15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altLang="zh-CN" sz="15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5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altLang="zh-CN" sz="15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  <m:r>
                                <a:rPr lang="en-US" altLang="zh-CN" sz="15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CN" sz="15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𝑛𝑃</m:t>
                              </m:r>
                              <m:r>
                                <a:rPr lang="en-US" altLang="zh-CN" sz="15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zh-CN" altLang="en-US" sz="1500" dirty="0" smtClean="0">
                              <a:solidFill>
                                <a:srgbClr val="7030A0"/>
                              </a:solidFill>
                            </a:rPr>
                            <a:t> </a:t>
                          </a:r>
                          <a:endParaRPr lang="zh-CN" altLang="en-US" sz="1500" i="0" dirty="0">
                            <a:solidFill>
                              <a:srgbClr val="7030A0"/>
                            </a:solidFill>
                          </a:endParaRPr>
                        </a:p>
                      </a:txBody>
                      <a:tcPr marL="68580" marR="68580" marT="34290" marB="34290"/>
                    </a:tc>
                  </a:tr>
                  <a:tr h="36557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5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1500" smtClean="0">
                                        <a:latin typeface="Cambria Math" panose="02040503050406030204" pitchFamily="18" charset="0"/>
                                      </a:rPr>
                                      <m:t>M</m:t>
                                    </m:r>
                                  </m:e>
                                  <m:sub>
                                    <m:r>
                                      <a:rPr lang="en-US" altLang="zh-CN" sz="1500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altLang="zh-CN" sz="1500" smtClean="0">
                                        <a:latin typeface="Cambria Math" panose="02040503050406030204" pitchFamily="18" charset="0"/>
                                      </a:rPr>
                                      <m:t>S</m:t>
                                    </m:r>
                                  </m:sub>
                                </m:sSub>
                                <m:r>
                                  <a:rPr lang="en-US" altLang="zh-CN" sz="150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sz="1500" smtClean="0">
                                    <a:latin typeface="Cambria Math" panose="02040503050406030204" pitchFamily="18" charset="0"/>
                                  </a:rPr>
                                  <m:t>MeV</m:t>
                                </m:r>
                                <m:r>
                                  <a:rPr lang="en-US" altLang="zh-CN" sz="1500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sSup>
                                  <m:sSupPr>
                                    <m:ctrlPr>
                                      <a:rPr lang="en-US" altLang="zh-CN" sz="15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1500" smtClean="0">
                                        <a:latin typeface="Cambria Math" panose="02040503050406030204" pitchFamily="18" charset="0"/>
                                      </a:rPr>
                                      <m:t>c</m:t>
                                    </m:r>
                                  </m:e>
                                  <m:sup>
                                    <m:r>
                                      <a:rPr lang="en-US" altLang="zh-CN" sz="150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altLang="zh-CN" sz="150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sz="1500" i="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altLang="zh-CN" sz="15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1500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108</m:t>
                                    </m:r>
                                    <m:r>
                                      <a:rPr lang="en-US" altLang="zh-CN" sz="1500" b="0" i="0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84.7</m:t>
                                    </m:r>
                                  </m:e>
                                  <m:sub>
                                    <m:r>
                                      <a:rPr lang="en-US" altLang="zh-CN" sz="1500" b="0" i="0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−3.4−1.0</m:t>
                                    </m:r>
                                  </m:sub>
                                  <m:sup>
                                    <m:r>
                                      <a:rPr lang="en-US" altLang="zh-CN" sz="1500" b="0" i="0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+3.6+8.9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zh-CN" altLang="en-US" sz="1500" i="0" dirty="0">
                            <a:solidFill>
                              <a:srgbClr val="7030A0"/>
                            </a:solidFill>
                          </a:endParaRPr>
                        </a:p>
                      </a:txBody>
                      <a:tcPr marL="68580" marR="68580" marT="34290" marB="34290"/>
                    </a:tc>
                  </a:tr>
                  <a:tr h="30613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5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1500" smtClean="0">
                                        <a:latin typeface="Cambria Math" panose="02040503050406030204" pitchFamily="18" charset="0"/>
                                      </a:rPr>
                                      <m:t>Γ</m:t>
                                    </m:r>
                                  </m:e>
                                  <m:sub>
                                    <m:r>
                                      <a:rPr lang="en-US" altLang="zh-CN" sz="1500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altLang="zh-CN" sz="1500" smtClean="0">
                                        <a:latin typeface="Cambria Math" panose="02040503050406030204" pitchFamily="18" charset="0"/>
                                      </a:rPr>
                                      <m:t>S</m:t>
                                    </m:r>
                                  </m:sub>
                                </m:sSub>
                                <m:r>
                                  <a:rPr lang="en-US" altLang="zh-CN" sz="150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sz="1500" smtClean="0">
                                    <a:latin typeface="Cambria Math" panose="02040503050406030204" pitchFamily="18" charset="0"/>
                                  </a:rPr>
                                  <m:t>MeV</m:t>
                                </m:r>
                                <m:r>
                                  <a:rPr lang="en-US" altLang="zh-CN" sz="150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sz="1500" i="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altLang="zh-CN" sz="150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1500" b="0" i="0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40.6</m:t>
                                    </m:r>
                                  </m:e>
                                  <m:sub>
                                    <m:r>
                                      <a:rPr lang="en-US" altLang="zh-CN" sz="1500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altLang="zh-CN" sz="1500" b="0" i="0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8.0</m:t>
                                    </m:r>
                                    <m:r>
                                      <a:rPr lang="en-US" altLang="zh-CN" sz="1500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altLang="zh-CN" sz="1500" b="0" i="0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19.1</m:t>
                                    </m:r>
                                  </m:sub>
                                  <m:sup>
                                    <m:r>
                                      <a:rPr lang="en-US" altLang="zh-CN" sz="1500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altLang="zh-CN" sz="1500" b="0" i="0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12.7+1.1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zh-CN" altLang="en-US" sz="1500" i="0" dirty="0">
                            <a:solidFill>
                              <a:srgbClr val="7030A0"/>
                            </a:solidFill>
                          </a:endParaRPr>
                        </a:p>
                      </a:txBody>
                      <a:tcPr marL="68580" marR="68580" marT="34290" marB="34290"/>
                    </a:tc>
                  </a:tr>
                  <a:tr h="36557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5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1500" smtClean="0">
                                        <a:latin typeface="Cambria Math" panose="02040503050406030204" pitchFamily="18" charset="0"/>
                                      </a:rPr>
                                      <m:t>M</m:t>
                                    </m:r>
                                  </m:e>
                                  <m:sub>
                                    <m:r>
                                      <a:rPr lang="en-US" altLang="zh-CN" sz="1500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altLang="zh-CN" sz="1500" smtClean="0">
                                        <a:latin typeface="Cambria Math" panose="02040503050406030204" pitchFamily="18" charset="0"/>
                                      </a:rPr>
                                      <m:t>S</m:t>
                                    </m:r>
                                  </m:sub>
                                </m:sSub>
                                <m:r>
                                  <a:rPr lang="en-US" altLang="zh-CN" sz="150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sz="1500" smtClean="0">
                                    <a:latin typeface="Cambria Math" panose="02040503050406030204" pitchFamily="18" charset="0"/>
                                  </a:rPr>
                                  <m:t>MeV</m:t>
                                </m:r>
                                <m:r>
                                  <a:rPr lang="en-US" altLang="zh-CN" sz="1500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sSup>
                                  <m:sSupPr>
                                    <m:ctrlPr>
                                      <a:rPr lang="en-US" altLang="zh-CN" sz="15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1500" smtClean="0">
                                        <a:latin typeface="Cambria Math" panose="02040503050406030204" pitchFamily="18" charset="0"/>
                                      </a:rPr>
                                      <m:t>c</m:t>
                                    </m:r>
                                  </m:e>
                                  <m:sup>
                                    <m:r>
                                      <a:rPr lang="en-US" altLang="zh-CN" sz="150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altLang="zh-CN" sz="150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sz="1500" i="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altLang="zh-CN" sz="150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1500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  <m:r>
                                      <a:rPr lang="en-US" altLang="zh-CN" sz="1500" b="0" i="0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999.0</m:t>
                                    </m:r>
                                  </m:e>
                                  <m:sub>
                                    <m:r>
                                      <a:rPr lang="en-US" altLang="zh-CN" sz="1500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altLang="zh-CN" sz="1500" b="0" i="0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7.8</m:t>
                                    </m:r>
                                    <m:r>
                                      <a:rPr lang="en-US" altLang="zh-CN" sz="1500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altLang="zh-CN" sz="1500" b="0" i="0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 1.0</m:t>
                                    </m:r>
                                  </m:sub>
                                  <m:sup>
                                    <m:r>
                                      <a:rPr lang="en-US" altLang="zh-CN" sz="1500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altLang="zh-CN" sz="1500" b="0" i="0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7.3+16.9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zh-CN" altLang="en-US" sz="1500" i="0" dirty="0">
                            <a:solidFill>
                              <a:srgbClr val="7030A0"/>
                            </a:solidFill>
                          </a:endParaRPr>
                        </a:p>
                      </a:txBody>
                      <a:tcPr marL="68580" marR="68580" marT="34290" marB="34290"/>
                    </a:tc>
                  </a:tr>
                  <a:tr h="30494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5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1500" smtClean="0">
                                        <a:latin typeface="Cambria Math" panose="02040503050406030204" pitchFamily="18" charset="0"/>
                                      </a:rPr>
                                      <m:t>Γ</m:t>
                                    </m:r>
                                  </m:e>
                                  <m:sub>
                                    <m:r>
                                      <a:rPr lang="en-US" altLang="zh-CN" sz="1500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altLang="zh-CN" sz="1500" smtClean="0">
                                        <a:latin typeface="Cambria Math" panose="02040503050406030204" pitchFamily="18" charset="0"/>
                                      </a:rPr>
                                      <m:t>S</m:t>
                                    </m:r>
                                  </m:sub>
                                </m:sSub>
                                <m:r>
                                  <a:rPr lang="en-US" altLang="zh-CN" sz="150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sz="1500" smtClean="0">
                                    <a:latin typeface="Cambria Math" panose="02040503050406030204" pitchFamily="18" charset="0"/>
                                  </a:rPr>
                                  <m:t>MeV</m:t>
                                </m:r>
                                <m:r>
                                  <a:rPr lang="en-US" altLang="zh-CN" sz="150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sz="1500" i="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altLang="zh-CN" sz="150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1500" b="0" i="0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27</m:t>
                                    </m:r>
                                  </m:e>
                                  <m:sub>
                                    <m:r>
                                      <a:rPr lang="en-US" altLang="zh-CN" sz="1500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altLang="zh-CN" sz="1500" b="0" i="0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11−12</m:t>
                                    </m:r>
                                  </m:sub>
                                  <m:sup>
                                    <m:r>
                                      <a:rPr lang="en-US" altLang="zh-CN" sz="1500" b="0" i="0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+27+5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zh-CN" altLang="en-US" sz="1500" i="0" dirty="0">
                            <a:solidFill>
                              <a:srgbClr val="7030A0"/>
                            </a:solidFill>
                          </a:endParaRPr>
                        </a:p>
                      </a:txBody>
                      <a:tcPr marL="68580" marR="68580" marT="34290" marB="34290"/>
                    </a:tc>
                  </a:tr>
                  <a:tr h="36557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5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500" smtClean="0">
                                        <a:latin typeface="Cambria Math" panose="02040503050406030204" pitchFamily="18" charset="0"/>
                                      </a:rPr>
                                      <m:t>𝜙</m:t>
                                    </m:r>
                                  </m:e>
                                  <m:sub>
                                    <m:r>
                                      <a:rPr lang="en-US" altLang="zh-CN" sz="1500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  <m:r>
                                      <a:rPr lang="en-US" altLang="zh-CN" sz="1500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sub>
                                </m:sSub>
                                <m:r>
                                  <a:rPr lang="en-US" altLang="zh-CN" sz="150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altLang="zh-CN" sz="15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500" smtClean="0">
                                        <a:latin typeface="Cambria Math" panose="02040503050406030204" pitchFamily="18" charset="0"/>
                                      </a:rPr>
                                      <m:t>𝜙</m:t>
                                    </m:r>
                                  </m:e>
                                  <m:sub>
                                    <m:r>
                                      <a:rPr lang="en-US" altLang="zh-CN" sz="1500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  <m:r>
                                      <a:rPr lang="en-US" altLang="zh-CN" sz="1500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sub>
                                </m:sSub>
                                <m:r>
                                  <a:rPr lang="en-US" altLang="zh-CN" sz="150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zh-CN" sz="1500" b="0" i="1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  <m:r>
                                  <a:rPr lang="en-US" altLang="zh-CN" sz="150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sz="1500" i="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altLang="zh-CN" sz="15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15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0.1</m:t>
                                    </m:r>
                                  </m:e>
                                  <m:sub>
                                    <m:r>
                                      <a:rPr lang="en-US" altLang="zh-CN" sz="15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−0.8</m:t>
                                    </m:r>
                                  </m:sub>
                                  <m:sup>
                                    <m:r>
                                      <a:rPr lang="en-US" altLang="zh-CN" sz="15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+0.4</m:t>
                                    </m:r>
                                  </m:sup>
                                </m:sSubSup>
                                <m:r>
                                  <a:rPr lang="en-US" altLang="zh-CN" sz="15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±0.3</m:t>
                                </m:r>
                              </m:oMath>
                            </m:oMathPara>
                          </a14:m>
                          <a:endParaRPr lang="zh-CN" altLang="en-US" sz="1500" i="0" dirty="0">
                            <a:solidFill>
                              <a:srgbClr val="7030A0"/>
                            </a:solidFill>
                          </a:endParaRPr>
                        </a:p>
                      </a:txBody>
                      <a:tcPr marL="68580" marR="68580" marT="34290" marB="34290"/>
                    </a:tc>
                  </a:tr>
                  <a:tr h="30308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altLang="zh-CN" sz="1500" b="0" i="0" smtClean="0">
                                    <a:latin typeface="Cambria Math" panose="02040503050406030204" pitchFamily="18" charset="0"/>
                                  </a:rPr>
                                  <m:t>a</m:t>
                                </m:r>
                              </m:oMath>
                            </m:oMathPara>
                          </a14:m>
                          <a:endParaRPr lang="zh-CN" altLang="en-US" sz="1500" i="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altLang="zh-CN" sz="15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1500" b="0" i="0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0.65</m:t>
                                    </m:r>
                                  </m:e>
                                  <m:sub>
                                    <m:r>
                                      <a:rPr lang="en-US" altLang="zh-CN" sz="1500" b="0" i="0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−0.12−0.10</m:t>
                                    </m:r>
                                  </m:sub>
                                  <m:sup>
                                    <m:r>
                                      <a:rPr lang="en-US" altLang="zh-CN" sz="1500" b="0" i="0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+0.36+0.17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zh-CN" altLang="en-US" sz="1500" i="0" dirty="0">
                            <a:solidFill>
                              <a:srgbClr val="7030A0"/>
                            </a:solidFill>
                          </a:endParaRPr>
                        </a:p>
                      </a:txBody>
                      <a:tcPr marL="68580" marR="68580" marT="34290" marB="34290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表格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9058049"/>
                  </p:ext>
                </p:extLst>
              </p:nvPr>
            </p:nvGraphicFramePr>
            <p:xfrm>
              <a:off x="4645186" y="3779564"/>
              <a:ext cx="3332890" cy="2324035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666445"/>
                    <a:gridCol w="1666445"/>
                  </a:tblGrid>
                  <a:tr h="313135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500" i="0" dirty="0" smtClean="0"/>
                            <a:t>Parameters</a:t>
                          </a:r>
                          <a:endParaRPr lang="zh-CN" altLang="en-US" sz="1500" i="0" dirty="0" smtClean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34290" marB="34290">
                        <a:blipFill rotWithShape="0">
                          <a:blip r:embed="rId4"/>
                          <a:stretch>
                            <a:fillRect l="-101099" t="-7843" r="-1465" b="-652941"/>
                          </a:stretch>
                        </a:blipFill>
                      </a:tcPr>
                    </a:tc>
                  </a:tr>
                  <a:tr h="365579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34290" marB="34290">
                        <a:blipFill rotWithShape="0">
                          <a:blip r:embed="rId4"/>
                          <a:stretch>
                            <a:fillRect l="-730" t="-90164" r="-101095" b="-44590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34290" marB="34290">
                        <a:blipFill rotWithShape="0">
                          <a:blip r:embed="rId4"/>
                          <a:stretch>
                            <a:fillRect l="-101099" t="-90164" r="-1465" b="-445902"/>
                          </a:stretch>
                        </a:blipFill>
                      </a:tcPr>
                    </a:tc>
                  </a:tr>
                  <a:tr h="306134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34290" marB="34290">
                        <a:blipFill rotWithShape="0">
                          <a:blip r:embed="rId4"/>
                          <a:stretch>
                            <a:fillRect l="-730" t="-232000" r="-101095" b="-44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34290" marB="34290">
                        <a:blipFill rotWithShape="0">
                          <a:blip r:embed="rId4"/>
                          <a:stretch>
                            <a:fillRect l="-101099" t="-232000" r="-1465" b="-444000"/>
                          </a:stretch>
                        </a:blipFill>
                      </a:tcPr>
                    </a:tc>
                  </a:tr>
                  <a:tr h="365579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34290" marB="34290">
                        <a:blipFill rotWithShape="0">
                          <a:blip r:embed="rId4"/>
                          <a:stretch>
                            <a:fillRect l="-730" t="-276667" r="-101095" b="-27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34290" marB="34290">
                        <a:blipFill rotWithShape="0">
                          <a:blip r:embed="rId4"/>
                          <a:stretch>
                            <a:fillRect l="-101099" t="-276667" r="-1465" b="-270000"/>
                          </a:stretch>
                        </a:blipFill>
                      </a:tcPr>
                    </a:tc>
                  </a:tr>
                  <a:tr h="304943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34290" marB="34290">
                        <a:blipFill rotWithShape="0">
                          <a:blip r:embed="rId4"/>
                          <a:stretch>
                            <a:fillRect l="-730" t="-452000" r="-101095" b="-22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34290" marB="34290">
                        <a:blipFill rotWithShape="0">
                          <a:blip r:embed="rId4"/>
                          <a:stretch>
                            <a:fillRect l="-101099" t="-452000" r="-1465" b="-224000"/>
                          </a:stretch>
                        </a:blipFill>
                      </a:tcPr>
                    </a:tc>
                  </a:tr>
                  <a:tr h="365579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34290" marB="34290">
                        <a:blipFill rotWithShape="0">
                          <a:blip r:embed="rId4"/>
                          <a:stretch>
                            <a:fillRect l="-730" t="-460000" r="-101095" b="-8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34290" marB="34290">
                        <a:blipFill rotWithShape="0">
                          <a:blip r:embed="rId4"/>
                          <a:stretch>
                            <a:fillRect l="-101099" t="-460000" r="-1465" b="-86667"/>
                          </a:stretch>
                        </a:blipFill>
                      </a:tcPr>
                    </a:tc>
                  </a:tr>
                  <a:tr h="303086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34290" marB="34290">
                        <a:blipFill rotWithShape="0">
                          <a:blip r:embed="rId4"/>
                          <a:stretch>
                            <a:fillRect l="-730" t="-672000" r="-101095" b="-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34290" marB="34290">
                        <a:blipFill rotWithShape="0">
                          <a:blip r:embed="rId4"/>
                          <a:stretch>
                            <a:fillRect l="-101099" t="-672000" r="-1465" b="-400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4241" y="2130659"/>
            <a:ext cx="4851330" cy="612541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61594-CC44-4BA9-BE7B-FE4AD1499E12}" type="slidenum">
              <a:rPr lang="zh-CN" altLang="en-US" smtClean="0"/>
              <a:t>8</a:t>
            </a:fld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276416" y="1751827"/>
            <a:ext cx="2409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PRL </a:t>
            </a:r>
            <a:r>
              <a:rPr lang="en-US" altLang="zh-CN" b="1" dirty="0">
                <a:solidFill>
                  <a:srgbClr val="FF0000"/>
                </a:solidFill>
              </a:rPr>
              <a:t>117</a:t>
            </a:r>
            <a:r>
              <a:rPr lang="en-US" altLang="zh-CN" dirty="0">
                <a:solidFill>
                  <a:srgbClr val="FF0000"/>
                </a:solidFill>
              </a:rPr>
              <a:t>, 142001(2016).</a:t>
            </a:r>
            <a:endParaRPr lang="zh-CN" alt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标题 1"/>
              <p:cNvSpPr>
                <a:spLocks noGrp="1"/>
              </p:cNvSpPr>
              <p:nvPr>
                <p:ph type="title"/>
              </p:nvPr>
            </p:nvSpPr>
            <p:spPr>
              <a:xfrm>
                <a:off x="628650" y="365126"/>
                <a:ext cx="7886700" cy="1325563"/>
              </a:xfr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en-US" altLang="zh-CN" i="1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𝜋𝜋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𝑛𝑃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2" name="标题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28650" y="365126"/>
                <a:ext cx="7886700" cy="1325563"/>
              </a:xfr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942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3712" y="2376587"/>
            <a:ext cx="3648638" cy="179084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94245"/>
            <a:ext cx="5453712" cy="31555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1058715" y="1256934"/>
                <a:ext cx="151067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altLang="zh-CN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altLang="zh-CN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altLang="zh-CN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sSub>
                        <m:sSubPr>
                          <m:ctrlPr>
                            <a:rPr lang="en-US" altLang="zh-CN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CN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altLang="zh-CN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(1</m:t>
                      </m:r>
                      <m:r>
                        <a:rPr lang="en-US" altLang="zh-CN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altLang="zh-CN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715" y="1256934"/>
                <a:ext cx="1510670" cy="369332"/>
              </a:xfrm>
              <a:prstGeom prst="rect">
                <a:avLst/>
              </a:prstGeom>
              <a:blipFill rotWithShape="0">
                <a:blip r:embed="rId4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3697012" y="1256934"/>
                <a:ext cx="151067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altLang="zh-CN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altLang="zh-CN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altLang="zh-CN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sSub>
                        <m:sSubPr>
                          <m:ctrlPr>
                            <a:rPr lang="en-US" altLang="zh-CN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CN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altLang="zh-CN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(2</m:t>
                      </m:r>
                      <m:r>
                        <a:rPr lang="en-US" altLang="zh-CN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altLang="zh-CN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7012" y="1256934"/>
                <a:ext cx="1510670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本框 7"/>
          <p:cNvSpPr txBox="1"/>
          <p:nvPr/>
        </p:nvSpPr>
        <p:spPr>
          <a:xfrm>
            <a:off x="6019692" y="1399380"/>
            <a:ext cx="2409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PRL </a:t>
            </a:r>
            <a:r>
              <a:rPr lang="en-US" altLang="zh-CN" b="1" dirty="0">
                <a:solidFill>
                  <a:srgbClr val="FF0000"/>
                </a:solidFill>
              </a:rPr>
              <a:t>117</a:t>
            </a:r>
            <a:r>
              <a:rPr lang="en-US" altLang="zh-CN" dirty="0">
                <a:solidFill>
                  <a:srgbClr val="FF0000"/>
                </a:solidFill>
              </a:rPr>
              <a:t>, 142001(2016).</a:t>
            </a:r>
            <a:endParaRPr lang="zh-CN" alt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283385" y="692226"/>
                <a:ext cx="4572000" cy="40011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342891" indent="-342891">
                  <a:buFont typeface="Wingdings" panose="05000000000000000000" pitchFamily="2" charset="2"/>
                  <a:buChar char="Ø"/>
                </a:pPr>
                <a:r>
                  <a:rPr lang="en-US" altLang="zh-CN" sz="2000" dirty="0" smtClean="0"/>
                  <a:t>Yield </a:t>
                </a:r>
                <a:r>
                  <a:rPr lang="en-US" altLang="zh-CN" sz="2000" dirty="0"/>
                  <a:t>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altLang="zh-CN" sz="2000" dirty="0"/>
                  <a:t> in bins of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𝑀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</m:d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𝑚𝑖𝑠𝑠</m:t>
                        </m:r>
                      </m:sub>
                    </m:sSub>
                  </m:oMath>
                </a14:m>
                <a:r>
                  <a:rPr lang="en-US" altLang="zh-CN" sz="2000" dirty="0" smtClean="0"/>
                  <a:t>.</a:t>
                </a:r>
                <a:endParaRPr lang="en-US" altLang="zh-CN" sz="2000" dirty="0"/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385" y="692226"/>
                <a:ext cx="4572000" cy="400110"/>
              </a:xfrm>
              <a:prstGeom prst="rect">
                <a:avLst/>
              </a:prstGeom>
              <a:blipFill rotWithShape="0">
                <a:blip r:embed="rId6"/>
                <a:stretch>
                  <a:fillRect l="-1200" t="-9231" b="-276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935079" y="5178175"/>
                <a:ext cx="7580271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000" dirty="0"/>
                  <a:t>The hypothesis that only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altLang="zh-CN" sz="2000" i="1" dirty="0">
                        <a:latin typeface="Cambria Math" panose="02040503050406030204" pitchFamily="18" charset="0"/>
                      </a:rPr>
                      <m:t>(10610)</m:t>
                    </m:r>
                  </m:oMath>
                </a14:m>
                <a:r>
                  <a:rPr lang="zh-CN" altLang="en-US" sz="2000" dirty="0"/>
                  <a:t> </a:t>
                </a:r>
                <a:r>
                  <a:rPr lang="en-US" altLang="zh-CN" sz="2000" dirty="0"/>
                  <a:t>if produced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20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altLang="zh-CN" sz="2000" i="1" dirty="0">
                        <a:latin typeface="Cambria Math" panose="02040503050406030204" pitchFamily="18" charset="0"/>
                      </a:rPr>
                      <m:t>(1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000" dirty="0"/>
                  <a:t> channel is excluded at the </a:t>
                </a:r>
                <a:r>
                  <a:rPr lang="en-US" altLang="zh-CN" sz="2000" dirty="0">
                    <a:solidFill>
                      <a:srgbClr val="FF0000"/>
                    </a:solidFill>
                  </a:rPr>
                  <a:t>3.3</a:t>
                </a:r>
                <a14:m>
                  <m:oMath xmlns:m="http://schemas.openxmlformats.org/officeDocument/2006/math">
                    <m:r>
                      <a:rPr lang="zh-CN" alt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altLang="zh-CN" sz="200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sz="2000" dirty="0"/>
                  <a:t>level.</a:t>
                </a:r>
                <a:endParaRPr lang="zh-CN" altLang="en-US" sz="2000" dirty="0"/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079" y="5178175"/>
                <a:ext cx="7580271" cy="707886"/>
              </a:xfrm>
              <a:prstGeom prst="rect">
                <a:avLst/>
              </a:prstGeom>
              <a:blipFill rotWithShape="0">
                <a:blip r:embed="rId7"/>
                <a:stretch>
                  <a:fillRect l="-804" t="-4274" b="-136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90AE4-8C61-4C43-866E-F28B57AD6C1F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225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3137</TotalTime>
  <Words>457</Words>
  <Application>Microsoft Office PowerPoint</Application>
  <PresentationFormat>全屏显示(4:3)</PresentationFormat>
  <Paragraphs>210</Paragraphs>
  <Slides>20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7" baseType="lpstr">
      <vt:lpstr>宋体</vt:lpstr>
      <vt:lpstr>Arial</vt:lpstr>
      <vt:lpstr>Calibri</vt:lpstr>
      <vt:lpstr>Calibri Light</vt:lpstr>
      <vt:lpstr>Cambria Math</vt:lpstr>
      <vt:lpstr>Wingdings</vt:lpstr>
      <vt:lpstr>Office 主题</vt:lpstr>
      <vt:lpstr>Υ(5S) and Υ(6S) decays at Belle</vt:lpstr>
      <vt:lpstr>PowerPoint 演示文稿</vt:lpstr>
      <vt:lpstr>PowerPoint 演示文稿</vt:lpstr>
      <vt:lpstr>PowerPoint 演示文稿</vt:lpstr>
      <vt:lpstr>Υ(5S)→ππΥ(1S)</vt:lpstr>
      <vt:lpstr>e^+ e^-→ππΥ(nS)</vt:lpstr>
      <vt:lpstr>Υ(5S)→ππh_b (nP)</vt:lpstr>
      <vt:lpstr>e^+ e^-→ππh_b (nP)</vt:lpstr>
      <vt:lpstr>PowerPoint 演示文稿</vt:lpstr>
      <vt:lpstr>Υ(5S)→ηΥ_J (1D)</vt:lpstr>
      <vt:lpstr>PowerPoint 演示文稿</vt:lpstr>
      <vt:lpstr>PowerPoint 演示文稿</vt:lpstr>
      <vt:lpstr>Υ(5S)→ωχ_bJ</vt:lpstr>
      <vt:lpstr>PowerPoint 演示文稿</vt:lpstr>
      <vt:lpstr>Υ(4S)→η^′ Υ(1S)</vt:lpstr>
      <vt:lpstr>PowerPoint 演示文稿</vt:lpstr>
      <vt:lpstr>Υ(5S)→B_s^((∗) ) B_s^((∗) )</vt:lpstr>
      <vt:lpstr>PowerPoint 演示文稿</vt:lpstr>
      <vt:lpstr>Summary</vt:lpstr>
      <vt:lpstr>PowerPoint 演示文稿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unknown</dc:creator>
  <cp:lastModifiedBy>Lenovo</cp:lastModifiedBy>
  <cp:revision>72</cp:revision>
  <dcterms:created xsi:type="dcterms:W3CDTF">2018-03-20T08:37:33Z</dcterms:created>
  <dcterms:modified xsi:type="dcterms:W3CDTF">2018-04-01T07:33:57Z</dcterms:modified>
</cp:coreProperties>
</file>