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56" r:id="rId3"/>
    <p:sldId id="667" r:id="rId4"/>
    <p:sldId id="668" r:id="rId5"/>
    <p:sldId id="669" r:id="rId6"/>
    <p:sldId id="670" r:id="rId7"/>
    <p:sldId id="655" r:id="rId8"/>
    <p:sldId id="629" r:id="rId9"/>
    <p:sldId id="630" r:id="rId10"/>
    <p:sldId id="631" r:id="rId11"/>
    <p:sldId id="633" r:id="rId12"/>
    <p:sldId id="632" r:id="rId13"/>
    <p:sldId id="611" r:id="rId14"/>
    <p:sldId id="613" r:id="rId15"/>
    <p:sldId id="614" r:id="rId16"/>
    <p:sldId id="615" r:id="rId17"/>
    <p:sldId id="572" r:id="rId18"/>
    <p:sldId id="616" r:id="rId19"/>
    <p:sldId id="619" r:id="rId20"/>
    <p:sldId id="620" r:id="rId21"/>
    <p:sldId id="621" r:id="rId22"/>
    <p:sldId id="622" r:id="rId23"/>
    <p:sldId id="623" r:id="rId24"/>
    <p:sldId id="617" r:id="rId25"/>
    <p:sldId id="610" r:id="rId26"/>
    <p:sldId id="587" r:id="rId27"/>
    <p:sldId id="603" r:id="rId28"/>
    <p:sldId id="624" r:id="rId29"/>
    <p:sldId id="657" r:id="rId30"/>
    <p:sldId id="634" r:id="rId31"/>
    <p:sldId id="635" r:id="rId32"/>
    <p:sldId id="636" r:id="rId33"/>
    <p:sldId id="637" r:id="rId34"/>
    <p:sldId id="638" r:id="rId35"/>
    <p:sldId id="639" r:id="rId36"/>
    <p:sldId id="640" r:id="rId37"/>
    <p:sldId id="666" r:id="rId38"/>
    <p:sldId id="641" r:id="rId39"/>
    <p:sldId id="643" r:id="rId40"/>
    <p:sldId id="658" r:id="rId41"/>
    <p:sldId id="665" r:id="rId42"/>
    <p:sldId id="644" r:id="rId43"/>
    <p:sldId id="664" r:id="rId44"/>
    <p:sldId id="645" r:id="rId45"/>
    <p:sldId id="663" r:id="rId46"/>
    <p:sldId id="646" r:id="rId47"/>
    <p:sldId id="647" r:id="rId48"/>
    <p:sldId id="648" r:id="rId49"/>
    <p:sldId id="654" r:id="rId5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  <a:srgbClr val="FF00FF"/>
    <a:srgbClr val="009900"/>
    <a:srgbClr val="66FF33"/>
    <a:srgbClr val="0000FF"/>
    <a:srgbClr val="B6D9E8"/>
    <a:srgbClr val="E8ED13"/>
    <a:srgbClr val="D6F90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07" autoAdjust="0"/>
  </p:normalViewPr>
  <p:slideViewPr>
    <p:cSldViewPr snapToGrid="0">
      <p:cViewPr varScale="1">
        <p:scale>
          <a:sx n="54" d="100"/>
          <a:sy n="54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501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C22E2D7-D6B9-4E7E-8F4B-CA1D123C32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19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B7061BA-DBBD-4E34-86EE-27D49BC278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7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53F57C8B-6C7B-4CD5-AB6F-195579427B1E}" type="slidenum">
              <a:rPr lang="zh-CN" altLang="en-US" sz="1300" b="0" smtClean="0">
                <a:latin typeface="Times New Roman" pitchFamily="18" charset="0"/>
              </a:rPr>
              <a:pPr eaLnBrk="1" hangingPunct="1"/>
              <a:t>1</a:t>
            </a:fld>
            <a:endParaRPr lang="en-US" altLang="zh-CN" sz="13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95957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40670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1788" y="228600"/>
            <a:ext cx="2098675" cy="6388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48388" cy="6388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4775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5949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8116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181100"/>
            <a:ext cx="4117975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2488" y="1181100"/>
            <a:ext cx="4117975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192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412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0172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440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318324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2124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81100"/>
            <a:ext cx="8388350" cy="543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924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50799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8382000" y="381000"/>
            <a:ext cx="762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F28F4D8C-BD0E-48C0-8DF4-82DD10159C8F}" type="slidenum">
              <a:rPr lang="zh-CN" altLang="en-US" sz="2800" b="0" smtClean="0">
                <a:solidFill>
                  <a:srgbClr val="0099FF"/>
                </a:solidFill>
              </a:rPr>
              <a:pPr eaLnBrk="1" hangingPunct="1">
                <a:defRPr/>
              </a:pPr>
              <a:t>‹#›</a:t>
            </a:fld>
            <a:endParaRPr lang="en-US" altLang="zh-CN" sz="2800" b="0" smtClean="0">
              <a:solidFill>
                <a:srgbClr val="0099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v"/>
        <a:defRPr kumimoji="1" sz="2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400"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9.xml"/><Relationship Id="rId7" Type="http://schemas.openxmlformats.org/officeDocument/2006/relationships/image" Target="../media/image4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24.xml"/><Relationship Id="rId7" Type="http://schemas.openxmlformats.org/officeDocument/2006/relationships/image" Target="../media/image6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8.png"/><Relationship Id="rId5" Type="http://schemas.openxmlformats.org/officeDocument/2006/relationships/image" Target="../media/image73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0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5.png"/><Relationship Id="rId5" Type="http://schemas.openxmlformats.org/officeDocument/2006/relationships/image" Target="../media/image83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9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41.xml"/><Relationship Id="rId7" Type="http://schemas.openxmlformats.org/officeDocument/2006/relationships/image" Target="../media/image9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3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9.jpeg"/><Relationship Id="rId7" Type="http://schemas.openxmlformats.org/officeDocument/2006/relationships/image" Target="../media/image10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3.jpeg"/><Relationship Id="rId7" Type="http://schemas.openxmlformats.org/officeDocument/2006/relationships/image" Target="../media/image11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07.jpeg"/><Relationship Id="rId7" Type="http://schemas.openxmlformats.org/officeDocument/2006/relationships/image" Target="../media/image125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11.jpeg"/><Relationship Id="rId7" Type="http://schemas.openxmlformats.org/officeDocument/2006/relationships/image" Target="../media/image133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121.png"/><Relationship Id="rId18" Type="http://schemas.openxmlformats.org/officeDocument/2006/relationships/image" Target="../media/image129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20.png"/><Relationship Id="rId17" Type="http://schemas.openxmlformats.org/officeDocument/2006/relationships/image" Target="../media/image128.png"/><Relationship Id="rId2" Type="http://schemas.openxmlformats.org/officeDocument/2006/relationships/tags" Target="../tags/tag46.xml"/><Relationship Id="rId16" Type="http://schemas.openxmlformats.org/officeDocument/2006/relationships/image" Target="../media/image14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115.png"/><Relationship Id="rId5" Type="http://schemas.openxmlformats.org/officeDocument/2006/relationships/tags" Target="../tags/tag49.xml"/><Relationship Id="rId15" Type="http://schemas.openxmlformats.org/officeDocument/2006/relationships/image" Target="../media/image123.png"/><Relationship Id="rId10" Type="http://schemas.openxmlformats.org/officeDocument/2006/relationships/image" Target="../media/image137.png"/><Relationship Id="rId19" Type="http://schemas.openxmlformats.org/officeDocument/2006/relationships/image" Target="../media/image130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49.png"/><Relationship Id="rId5" Type="http://schemas.openxmlformats.org/officeDocument/2006/relationships/image" Target="../media/image136.png"/><Relationship Id="rId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197864"/>
            <a:ext cx="9144000" cy="116128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6146" y="1071118"/>
            <a:ext cx="8382000" cy="143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Hopes in Hadron Physics and </a:t>
            </a:r>
            <a:r>
              <a:rPr lang="en-US" altLang="zh-CN" dirty="0" err="1" smtClean="0">
                <a:effectLst/>
                <a:latin typeface="Times New Roman" pitchFamily="18" charset="0"/>
                <a:cs typeface="Times New Roman" pitchFamily="18" charset="0"/>
              </a:rPr>
              <a:t>pQCD</a:t>
            </a:r>
            <a:endParaRPr lang="en-US" altLang="zh-CN" dirty="0" smtClean="0"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59568" y="3286077"/>
            <a:ext cx="84248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zh-CN" sz="2400" dirty="0">
              <a:solidFill>
                <a:srgbClr val="0000FF"/>
              </a:solidFill>
              <a:ea typeface="隶书" pitchFamily="49" charset="-122"/>
            </a:endParaRPr>
          </a:p>
          <a:p>
            <a:pPr algn="ctr"/>
            <a:r>
              <a:rPr lang="zh-CN" altLang="en-US" sz="2800" dirty="0">
                <a:solidFill>
                  <a:srgbClr val="0000FF"/>
                </a:solidFill>
                <a:latin typeface="+mj-ea"/>
                <a:ea typeface="+mj-ea"/>
              </a:rPr>
              <a:t>乔从丰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中国科学院大学</a:t>
            </a:r>
            <a:endParaRPr lang="en-US" altLang="zh-CN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2800" dirty="0" smtClean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lang="en-US" altLang="zh-CN" sz="2800" baseline="30000" dirty="0" smtClean="0">
                <a:solidFill>
                  <a:srgbClr val="0000FF"/>
                </a:solidFill>
                <a:latin typeface="+mj-ea"/>
                <a:ea typeface="+mj-ea"/>
              </a:rPr>
              <a:t>st</a:t>
            </a:r>
            <a:r>
              <a:rPr lang="en-US" altLang="zh-CN" sz="2800" dirty="0" smtClean="0">
                <a:solidFill>
                  <a:srgbClr val="0000FF"/>
                </a:solidFill>
                <a:latin typeface="+mj-ea"/>
                <a:ea typeface="+mj-ea"/>
              </a:rPr>
              <a:t> April </a:t>
            </a:r>
            <a:endParaRPr lang="en-US" altLang="zh-CN" sz="28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1698171" y="6056694"/>
            <a:ext cx="6650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第一</a:t>
            </a:r>
            <a:r>
              <a:rPr lang="zh-CN" altLang="en-US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届强子与重味物理理论与实验联合研讨会</a:t>
            </a:r>
            <a:endParaRPr lang="zh-CN" altLang="en-US" sz="2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灯片编号占位符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8" y="1313000"/>
            <a:ext cx="8533172" cy="2554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52" y="804672"/>
            <a:ext cx="815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Summary of the observed </a:t>
            </a:r>
            <a:r>
              <a:rPr lang="en-US" altLang="zh-CN" sz="2800" b="0" dirty="0" err="1" smtClean="0">
                <a:latin typeface="+mn-lt"/>
              </a:rPr>
              <a:t>Z</a:t>
            </a:r>
            <a:r>
              <a:rPr lang="en-US" altLang="zh-CN" sz="2800" b="0" baseline="-25000" dirty="0" err="1" smtClean="0">
                <a:latin typeface="+mn-lt"/>
              </a:rPr>
              <a:t>c</a:t>
            </a:r>
            <a:r>
              <a:rPr lang="en-US" altLang="zh-CN" sz="2800" b="0" dirty="0" smtClean="0">
                <a:latin typeface="+mn-lt"/>
              </a:rPr>
              <a:t> states at BESIII</a:t>
            </a:r>
            <a:endParaRPr lang="zh-CN" altLang="en-US" sz="2800" b="0" dirty="0">
              <a:latin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2" y="4063151"/>
            <a:ext cx="2533650" cy="2581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89" y="4071914"/>
            <a:ext cx="2571750" cy="25336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14" y="4044101"/>
            <a:ext cx="2581275" cy="2552700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 bwMode="auto">
          <a:xfrm>
            <a:off x="256032" y="3922775"/>
            <a:ext cx="8659368" cy="2853563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93" y="4063151"/>
            <a:ext cx="10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err="1" smtClean="0">
                <a:solidFill>
                  <a:srgbClr val="FF0000"/>
                </a:solidFill>
                <a:latin typeface="+mn-lt"/>
              </a:rPr>
              <a:t>Z</a:t>
            </a:r>
            <a:r>
              <a:rPr lang="en-US" altLang="zh-CN" sz="2800" b="0" baseline="-25000" dirty="0" err="1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zh-CN" sz="2800" b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endParaRPr lang="zh-CN" altLang="en-US" sz="2800" b="0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3914" y="4044101"/>
            <a:ext cx="10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rgbClr val="FF0000"/>
                </a:solidFill>
                <a:latin typeface="+mn-lt"/>
              </a:rPr>
              <a:t>Z</a:t>
            </a:r>
            <a:r>
              <a:rPr lang="en-US" altLang="zh-CN" sz="2800" b="0" baseline="-2500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zh-CN" sz="2800" b="0" baseline="30000" dirty="0" smtClean="0">
                <a:solidFill>
                  <a:srgbClr val="FF0000"/>
                </a:solidFill>
                <a:latin typeface="+mn-lt"/>
              </a:rPr>
              <a:t>0</a:t>
            </a:r>
            <a:endParaRPr lang="zh-CN" altLang="en-US" sz="2800" b="0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3789" y="4071914"/>
            <a:ext cx="10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rgbClr val="FF0000"/>
                </a:solidFill>
                <a:latin typeface="+mn-lt"/>
              </a:rPr>
              <a:t>Z</a:t>
            </a:r>
            <a:r>
              <a:rPr lang="en-US" altLang="zh-CN" sz="2800" b="0" baseline="-2500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zh-CN" sz="2800" b="0" baseline="30000" dirty="0" smtClean="0">
                <a:solidFill>
                  <a:srgbClr val="FF0000"/>
                </a:solidFill>
                <a:latin typeface="+mn-lt"/>
              </a:rPr>
              <a:t>0</a:t>
            </a:r>
            <a:endParaRPr lang="zh-CN" altLang="en-US" sz="2800" b="0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0907" y="3587566"/>
            <a:ext cx="376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1" dirty="0" smtClean="0">
                <a:solidFill>
                  <a:srgbClr val="FF00FF"/>
                </a:solidFill>
                <a:latin typeface="+mn-lt"/>
              </a:rPr>
              <a:t>P. Liu </a:t>
            </a:r>
            <a:r>
              <a:rPr lang="en-US" altLang="zh-CN" sz="1400" b="0" i="1" dirty="0">
                <a:solidFill>
                  <a:srgbClr val="FF00FF"/>
                </a:solidFill>
                <a:latin typeface="+mn-lt"/>
              </a:rPr>
              <a:t>[BESIII Collaboration</a:t>
            </a:r>
            <a:r>
              <a:rPr lang="en-US" altLang="zh-CN" sz="1400" b="0" i="1" dirty="0" smtClean="0">
                <a:solidFill>
                  <a:srgbClr val="FF00FF"/>
                </a:solidFill>
                <a:latin typeface="+mn-lt"/>
              </a:rPr>
              <a:t>],</a:t>
            </a:r>
            <a:r>
              <a:rPr lang="en-US" altLang="zh-CN" sz="1400" b="0" i="1" dirty="0">
                <a:solidFill>
                  <a:srgbClr val="FF00FF"/>
                </a:solidFill>
                <a:latin typeface="+mn-lt"/>
              </a:rPr>
              <a:t> arXiv:1509.08042</a:t>
            </a:r>
            <a:endParaRPr lang="zh-CN" altLang="en-US" sz="1400" b="0" i="1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82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1158633" y="1635372"/>
            <a:ext cx="33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Molecualr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states</a:t>
            </a:r>
            <a:endParaRPr lang="en-US" altLang="zh-CN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9813" y="1047462"/>
            <a:ext cx="7085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800" b="0" dirty="0">
                <a:latin typeface="Times New Roman" pitchFamily="18" charset="0"/>
                <a:ea typeface="+mn-ea"/>
                <a:cs typeface="Times New Roman" pitchFamily="18" charset="0"/>
              </a:rPr>
              <a:t>Possible quark configurations</a:t>
            </a:r>
            <a:endParaRPr lang="zh-CN" altLang="en-US" sz="2800" b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5566115" y="1635372"/>
            <a:ext cx="2937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Tetraquark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states</a:t>
            </a:r>
            <a:endParaRPr lang="en-US" altLang="zh-CN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2"/>
          <p:cNvSpPr txBox="1">
            <a:spLocks/>
          </p:cNvSpPr>
          <p:nvPr/>
        </p:nvSpPr>
        <p:spPr>
          <a:xfrm>
            <a:off x="1071935" y="4317238"/>
            <a:ext cx="2894275" cy="21932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Q.Wang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C.Hanhart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Q.Zhao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PRL 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111, 132003</a:t>
            </a:r>
            <a:r>
              <a:rPr lang="en-US" altLang="zh-CN" sz="1600" b="0" i="1" dirty="0">
                <a:solidFill>
                  <a:srgbClr val="FF00FF"/>
                </a:solidFill>
              </a:rPr>
              <a:t>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(2013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);</a:t>
            </a:r>
            <a:endParaRPr lang="en-US" altLang="zh-CN" sz="1600" b="0" i="1" dirty="0">
              <a:solidFill>
                <a:srgbClr val="FF00FF"/>
              </a:solidFill>
              <a:latin typeface="+mn-lt"/>
            </a:endParaRPr>
          </a:p>
          <a:p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H.W.Ke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Z.T.Wei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and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X.Q.Li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EPJC 73,2561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(2013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);</a:t>
            </a:r>
          </a:p>
          <a:p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J.He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X.Liu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Z.F.Sun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and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S.L.Zhu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,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  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EPJC 73,2635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(2013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);</a:t>
            </a:r>
          </a:p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And so on…</a:t>
            </a:r>
            <a:endParaRPr lang="en-US" altLang="zh-CN" sz="1600" b="0" i="1" dirty="0">
              <a:solidFill>
                <a:srgbClr val="FF00FF"/>
              </a:solidFill>
              <a:latin typeface="+mn-lt"/>
            </a:endParaRPr>
          </a:p>
          <a:p>
            <a:endParaRPr lang="en-US" altLang="zh-CN" sz="1600" i="1" dirty="0">
              <a:solidFill>
                <a:srgbClr val="FF00FF"/>
              </a:solidFill>
              <a:latin typeface="+mn-lt"/>
            </a:endParaRPr>
          </a:p>
          <a:p>
            <a:r>
              <a:rPr lang="en-US" altLang="zh-CN" sz="1600" i="1" dirty="0" smtClean="0">
                <a:solidFill>
                  <a:srgbClr val="FF00FF"/>
                </a:solidFill>
                <a:latin typeface="+mn-lt"/>
              </a:rPr>
              <a:t> </a:t>
            </a:r>
            <a:endParaRPr lang="zh-CN" altLang="en-US" sz="1600" dirty="0">
              <a:latin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61" y="2283545"/>
            <a:ext cx="1702703" cy="17418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75" y="2273722"/>
            <a:ext cx="1998963" cy="1751669"/>
          </a:xfrm>
          <a:prstGeom prst="rect">
            <a:avLst/>
          </a:prstGeom>
        </p:spPr>
      </p:pic>
      <p:sp>
        <p:nvSpPr>
          <p:cNvPr id="22" name="灯片编号占位符 12"/>
          <p:cNvSpPr txBox="1">
            <a:spLocks/>
          </p:cNvSpPr>
          <p:nvPr/>
        </p:nvSpPr>
        <p:spPr>
          <a:xfrm>
            <a:off x="5250392" y="4463542"/>
            <a:ext cx="3582712" cy="18549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L.Maiani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et al.,PRD87, 111102(2013);</a:t>
            </a:r>
            <a:endParaRPr lang="en-US" altLang="zh-CN" sz="1600" b="0" i="1" dirty="0">
              <a:solidFill>
                <a:srgbClr val="FF00FF"/>
              </a:solidFill>
              <a:latin typeface="+mn-lt"/>
            </a:endParaRPr>
          </a:p>
          <a:p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C.F.Qiao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and </a:t>
            </a:r>
            <a:r>
              <a:rPr lang="en-US" altLang="zh-CN" sz="1600" b="0" i="1" dirty="0" err="1" smtClean="0">
                <a:solidFill>
                  <a:srgbClr val="FF00FF"/>
                </a:solidFill>
                <a:latin typeface="+mn-lt"/>
              </a:rPr>
              <a:t>L.Tang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 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EPJC74, 3122(2014),</a:t>
            </a:r>
            <a:r>
              <a:rPr lang="en-US" altLang="zh-CN" sz="1600" b="0" i="1" dirty="0">
                <a:solidFill>
                  <a:srgbClr val="FF00FF"/>
                </a:solidFill>
              </a:rPr>
              <a:t> 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EPJC74, 2810(2014);</a:t>
            </a:r>
          </a:p>
          <a:p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L.Zhao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W.Z.Deng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 and </a:t>
            </a:r>
            <a:r>
              <a:rPr lang="en-US" altLang="zh-CN" sz="1600" b="0" i="1" dirty="0" err="1">
                <a:solidFill>
                  <a:srgbClr val="FF00FF"/>
                </a:solidFill>
                <a:latin typeface="+mn-lt"/>
              </a:rPr>
              <a:t>S.L.Zhu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,   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PRD </a:t>
            </a:r>
            <a:r>
              <a:rPr lang="en-US" altLang="zh-CN" sz="1600" b="0" i="1" dirty="0">
                <a:solidFill>
                  <a:srgbClr val="FF00FF"/>
                </a:solidFill>
                <a:latin typeface="+mn-lt"/>
              </a:rPr>
              <a:t>90, 094031 (2014</a:t>
            </a:r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);</a:t>
            </a:r>
          </a:p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And so on…</a:t>
            </a:r>
            <a:endParaRPr lang="zh-CN" altLang="en-US" sz="1600" b="0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4892040" y="1607258"/>
            <a:ext cx="4059936" cy="4921558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643651" y="1643464"/>
            <a:ext cx="3596879" cy="4921927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9813" y="791430"/>
            <a:ext cx="8292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Interpretation of molecular states via QCDSR</a:t>
            </a:r>
            <a:endParaRPr lang="zh-CN" altLang="en-US" sz="2800" b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灯片编号占位符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816" y="1332938"/>
                <a:ext cx="726948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Z</a:t>
                </a:r>
                <a:r>
                  <a:rPr lang="en-US" altLang="zh-CN" sz="2800" b="0" baseline="-25000" dirty="0" smtClean="0">
                    <a:latin typeface="+mn-lt"/>
                  </a:rPr>
                  <a:t>c</a:t>
                </a:r>
                <a:r>
                  <a:rPr lang="en-US" altLang="zh-CN" sz="2800" b="0" dirty="0" smtClean="0">
                    <a:latin typeface="+mn-lt"/>
                  </a:rPr>
                  <a:t>(3900) was successfully interpreted as a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</a:rPr>
                  <a:t>molecular state.        </a:t>
                </a:r>
              </a:p>
              <a:p>
                <a:r>
                  <a:rPr lang="en-US" altLang="zh-CN" sz="2800" b="0" dirty="0" smtClean="0">
                    <a:latin typeface="+mn-lt"/>
                  </a:rPr>
                  <a:t>                             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J.R.Zhang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PRD 87, 116004(2013);</a:t>
                </a:r>
                <a:r>
                  <a:rPr lang="en-US" altLang="zh-CN" sz="1600" b="0" dirty="0"/>
                  <a:t>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C.Y.Cui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Y.L.Liu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                       </a:t>
                </a:r>
              </a:p>
              <a:p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                                                   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W.B.Chen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and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M.Q.Huang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 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JPG41,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075003 (2014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).</a:t>
                </a:r>
                <a:endParaRPr lang="zh-CN" altLang="en-US" sz="1600" b="0" i="1" dirty="0">
                  <a:solidFill>
                    <a:srgbClr val="FF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" y="1332938"/>
                <a:ext cx="7269480" cy="19697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10" t="-3096" b="-3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0956" y="3192459"/>
                <a:ext cx="774954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Z</a:t>
                </a:r>
                <a:r>
                  <a:rPr lang="en-US" altLang="zh-CN" sz="2800" b="0" baseline="-25000" dirty="0" smtClean="0">
                    <a:latin typeface="+mn-lt"/>
                  </a:rPr>
                  <a:t>c</a:t>
                </a:r>
                <a:r>
                  <a:rPr lang="en-US" altLang="zh-CN" sz="2800" b="0" dirty="0" smtClean="0">
                    <a:latin typeface="+mn-lt"/>
                  </a:rPr>
                  <a:t>(4025) was successfully interpreted 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 smtClean="0">
                    <a:latin typeface="+mn-lt"/>
                  </a:rPr>
                  <a:t> </a:t>
                </a:r>
                <a:r>
                  <a:rPr lang="en-US" altLang="zh-CN" sz="2800" b="0" dirty="0" smtClean="0">
                    <a:latin typeface="+mn-lt"/>
                  </a:rPr>
                  <a:t>molecular state.        </a:t>
                </a:r>
                <a:r>
                  <a:rPr lang="en-US" altLang="zh-CN" sz="2800" b="0" i="1" dirty="0" smtClean="0">
                    <a:solidFill>
                      <a:srgbClr val="FF00FF"/>
                    </a:solidFill>
                    <a:latin typeface="+mn-lt"/>
                  </a:rPr>
                  <a:t>       </a:t>
                </a:r>
              </a:p>
              <a:p>
                <a:r>
                  <a:rPr lang="en-US" altLang="zh-CN" sz="2800" b="0" i="1" dirty="0">
                    <a:solidFill>
                      <a:srgbClr val="FF00FF"/>
                    </a:solidFill>
                    <a:latin typeface="+mn-lt"/>
                  </a:rPr>
                  <a:t> </a:t>
                </a:r>
                <a:r>
                  <a:rPr lang="en-US" altLang="zh-CN" sz="2800" b="0" i="1" dirty="0" smtClean="0">
                    <a:solidFill>
                      <a:srgbClr val="FF00FF"/>
                    </a:solidFill>
                    <a:latin typeface="+mn-lt"/>
                  </a:rPr>
                  <a:t>                            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C.Y.Cui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Y.L.Liu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and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M.Q.Huang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 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EPJC 73,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2661 (2013); </a:t>
                </a:r>
                <a:endParaRPr lang="en-US" altLang="zh-CN" sz="1600" b="0" i="1" dirty="0" smtClean="0">
                  <a:solidFill>
                    <a:srgbClr val="FF00FF"/>
                  </a:solidFill>
                  <a:latin typeface="+mn-lt"/>
                </a:endParaRPr>
              </a:p>
              <a:p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 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                                    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W.Chen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T.G.Steele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M.L.Du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and </a:t>
                </a:r>
                <a:r>
                  <a:rPr lang="en-US" altLang="zh-CN" sz="1600" b="0" i="1" dirty="0" err="1" smtClean="0">
                    <a:solidFill>
                      <a:srgbClr val="FF00FF"/>
                    </a:solidFill>
                    <a:latin typeface="+mn-lt"/>
                  </a:rPr>
                  <a:t>S.L.Zhu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,  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EPJC 74, </a:t>
                </a:r>
                <a:r>
                  <a:rPr lang="en-US" altLang="zh-CN" sz="1600" b="0" i="1" dirty="0">
                    <a:solidFill>
                      <a:srgbClr val="FF00FF"/>
                    </a:solidFill>
                    <a:latin typeface="+mn-lt"/>
                  </a:rPr>
                  <a:t>2773 (2014</a:t>
                </a:r>
                <a:r>
                  <a:rPr lang="en-US" altLang="zh-CN" sz="1600" b="0" i="1" dirty="0" smtClean="0">
                    <a:solidFill>
                      <a:srgbClr val="FF00FF"/>
                    </a:solidFill>
                    <a:latin typeface="+mn-lt"/>
                  </a:rPr>
                  <a:t>).</a:t>
                </a:r>
                <a:endParaRPr lang="zh-CN" altLang="en-US" sz="1600" b="0" i="1" dirty="0">
                  <a:solidFill>
                    <a:srgbClr val="FF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" y="3192459"/>
                <a:ext cx="7749540" cy="19697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6" t="-3096" b="-3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82368" y="5122519"/>
            <a:ext cx="917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It is reasonable that there exist D</a:t>
            </a:r>
            <a:r>
              <a:rPr lang="en-US" altLang="zh-CN" sz="2800" b="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altLang="zh-CN" sz="2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molecular states.</a:t>
            </a:r>
            <a:endParaRPr lang="zh-CN" altLang="en-US" sz="2800" b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04" y="6041053"/>
            <a:ext cx="831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>
                <a:latin typeface="+mn-lt"/>
              </a:rPr>
              <a:t>O</a:t>
            </a:r>
            <a:r>
              <a:rPr lang="en-US" altLang="zh-CN" sz="2800" b="0" dirty="0" smtClean="0">
                <a:latin typeface="+mn-lt"/>
              </a:rPr>
              <a:t>ur motivation is to explore these states via QCDSR.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 bwMode="auto">
          <a:xfrm>
            <a:off x="5157216" y="6163056"/>
            <a:ext cx="2523744" cy="591467"/>
          </a:xfrm>
          <a:prstGeom prst="wedgeRoundRectCallout">
            <a:avLst>
              <a:gd name="adj1" fmla="val -17109"/>
              <a:gd name="adj2" fmla="val -121844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432558"/>
            <a:ext cx="6781800" cy="810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77" y="5072888"/>
            <a:ext cx="7086007" cy="795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488" y="1197864"/>
            <a:ext cx="786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0" dirty="0">
                <a:latin typeface="+mn-lt"/>
              </a:rPr>
              <a:t>The calculations of the QCD Sum Rules are based on the </a:t>
            </a:r>
            <a:r>
              <a:rPr lang="en-US" altLang="zh-CN" sz="2400" b="0" dirty="0" err="1">
                <a:latin typeface="+mn-lt"/>
              </a:rPr>
              <a:t>correlator</a:t>
            </a:r>
            <a:r>
              <a:rPr lang="en-US" altLang="zh-CN" sz="2400" b="0" dirty="0">
                <a:latin typeface="+mn-lt"/>
              </a:rPr>
              <a:t> constructed by two </a:t>
            </a:r>
            <a:r>
              <a:rPr lang="en-US" altLang="zh-CN" sz="2400" b="0" dirty="0" err="1">
                <a:latin typeface="+mn-lt"/>
              </a:rPr>
              <a:t>hadronic</a:t>
            </a:r>
            <a:r>
              <a:rPr lang="en-US" altLang="zh-CN" sz="2400" b="0" dirty="0">
                <a:latin typeface="+mn-lt"/>
              </a:rPr>
              <a:t> </a:t>
            </a:r>
            <a:r>
              <a:rPr lang="en-US" altLang="zh-CN" sz="2400" b="0" dirty="0" smtClean="0">
                <a:latin typeface="+mn-lt"/>
              </a:rPr>
              <a:t>currents:</a:t>
            </a:r>
            <a:endParaRPr lang="zh-CN" altLang="en-US" sz="24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728" y="3709416"/>
                <a:ext cx="8367522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b="0" dirty="0" smtClean="0">
                    <a:latin typeface="+mn-lt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b="0" dirty="0" smtClean="0">
                    <a:latin typeface="+mn-lt"/>
                  </a:rPr>
                  <a:t> </a:t>
                </a:r>
                <a:r>
                  <a:rPr lang="en-US" altLang="zh-CN" sz="2400" b="0" dirty="0">
                    <a:latin typeface="+mn-lt"/>
                  </a:rPr>
                  <a:t>is not a conserved current, the two-point correlation function has two independent Lorentz structures:</a:t>
                </a:r>
                <a:endParaRPr lang="zh-CN" altLang="en-US" sz="24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" y="3709416"/>
                <a:ext cx="8367522" cy="86074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20" t="-5674"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 bwMode="auto">
          <a:xfrm>
            <a:off x="5038344" y="5138928"/>
            <a:ext cx="1124712" cy="6400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528" y="6117336"/>
            <a:ext cx="211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Corresponding to the axial-vector state</a:t>
            </a:r>
            <a:endParaRPr lang="zh-CN" alt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466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1" y="1830874"/>
            <a:ext cx="6656239" cy="1013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0" y="4311318"/>
            <a:ext cx="7773146" cy="1463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68" y="6307392"/>
            <a:ext cx="3527848" cy="3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7561" y="2871216"/>
                <a:ext cx="7773146" cy="78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is defined by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𝑐𝑠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is the </a:t>
                </a:r>
                <a:r>
                  <a:rPr lang="en-US" altLang="zh-CN" sz="2000" b="0" dirty="0" err="1">
                    <a:latin typeface="+mn-lt"/>
                  </a:rPr>
                  <a:t>lowset</a:t>
                </a:r>
                <a:r>
                  <a:rPr lang="en-US" altLang="zh-CN" sz="2000" b="0" dirty="0">
                    <a:latin typeface="+mn-lt"/>
                  </a:rPr>
                  <a:t> 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 </a:t>
                </a:r>
                <a:r>
                  <a:rPr lang="en-US" altLang="zh-CN" sz="2000" b="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molecular state.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61" y="2871216"/>
                <a:ext cx="7773146" cy="78233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1563" b="-10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/>
          <p:cNvSpPr/>
          <p:nvPr/>
        </p:nvSpPr>
        <p:spPr bwMode="auto">
          <a:xfrm>
            <a:off x="549605" y="1490472"/>
            <a:ext cx="8402371" cy="2103120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549605" y="4263625"/>
            <a:ext cx="8449057" cy="2486072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" y="906463"/>
            <a:ext cx="549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Phenomenological side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12" y="3777152"/>
            <a:ext cx="549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Quark-gluon side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5998464"/>
            <a:ext cx="226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latin typeface="+mn-lt"/>
              </a:rPr>
              <a:t>where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84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24" y="2381123"/>
            <a:ext cx="5438394" cy="1140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59" y="4878590"/>
            <a:ext cx="6533461" cy="1742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024" y="1399032"/>
            <a:ext cx="814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The mass of the D</a:t>
            </a:r>
            <a:r>
              <a:rPr lang="en-US" altLang="zh-CN" sz="2800" b="0" baseline="-25000" dirty="0" smtClean="0">
                <a:latin typeface="+mn-lt"/>
              </a:rPr>
              <a:t>s</a:t>
            </a:r>
            <a:r>
              <a:rPr lang="en-US" altLang="zh-CN" sz="2800" b="0" dirty="0" smtClean="0">
                <a:latin typeface="+mn-lt"/>
              </a:rPr>
              <a:t> molecular state is expressed as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832" y="4078224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latin typeface="+mn-lt"/>
              </a:rPr>
              <a:t>where,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53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8" y="1598168"/>
            <a:ext cx="5358384" cy="1517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3" y="3326384"/>
            <a:ext cx="6487668" cy="3287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208" y="1014984"/>
            <a:ext cx="664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Input parameters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31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Text Box 6"/>
              <p:cNvSpPr txBox="1">
                <a:spLocks noChangeArrowheads="1"/>
              </p:cNvSpPr>
              <p:nvPr/>
            </p:nvSpPr>
            <p:spPr bwMode="auto">
              <a:xfrm>
                <a:off x="-30070" y="1003928"/>
                <a:ext cx="9082630" cy="99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+mn-lt"/>
                  </a:rPr>
                  <a:t>The </a:t>
                </a:r>
                <a:r>
                  <a:rPr lang="en-US" altLang="zh-CN" sz="2800" b="0" dirty="0">
                    <a:latin typeface="+mn-lt"/>
                  </a:rPr>
                  <a:t>interpolating currents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+mn-lt"/>
                  </a:rPr>
                  <a:t>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>
                    <a:latin typeface="+mn-lt"/>
                  </a:rPr>
                  <a:t> are </a:t>
                </a:r>
                <a:r>
                  <a:rPr lang="en-US" altLang="zh-CN" sz="2800" b="0" dirty="0" smtClean="0">
                    <a:latin typeface="+mn-lt"/>
                  </a:rPr>
                  <a:t>constructed</a:t>
                </a:r>
                <a:r>
                  <a:rPr lang="en-US" altLang="zh-CN" sz="2800" b="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as</a:t>
                </a:r>
              </a:p>
            </p:txBody>
          </p:sp>
        </mc:Choice>
        <mc:Fallback xmlns="">
          <p:sp>
            <p:nvSpPr>
              <p:cNvPr id="4608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0070" y="1003928"/>
                <a:ext cx="9082630" cy="9947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41" t="-1840" b="-16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-26304" y="3765941"/>
                <a:ext cx="936232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+mn-lt"/>
                  </a:rPr>
                  <a:t>The </a:t>
                </a:r>
                <a:r>
                  <a:rPr lang="en-US" altLang="zh-CN" sz="2800" b="0" dirty="0">
                    <a:latin typeface="+mn-lt"/>
                  </a:rPr>
                  <a:t>interpolating currents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8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800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dirty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dirty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800" b="0" i="1" dirty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are constructed </a:t>
                </a:r>
                <a:r>
                  <a:rPr lang="en-US" altLang="zh-CN" sz="2800" b="0" dirty="0" smtClean="0">
                    <a:latin typeface="+mn-lt"/>
                  </a:rPr>
                  <a:t>as</a:t>
                </a:r>
                <a:endParaRPr lang="en-US" altLang="zh-CN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304" y="3765941"/>
                <a:ext cx="9362328" cy="9541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172" t="-6410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1936496"/>
            <a:ext cx="8031480" cy="15601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" y="4789424"/>
            <a:ext cx="8098155" cy="156019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351520"/>
            <a:ext cx="4364194" cy="30346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98" y="1425032"/>
            <a:ext cx="4262247" cy="2887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388" y="4594896"/>
                <a:ext cx="3529584" cy="13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OPE convergence in the region 0.30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≤</m:t>
                    </m:r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  <m:r>
                      <a:rPr lang="en-US" altLang="zh-CN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zh-CN" sz="2000" b="0" dirty="0">
                    <a:latin typeface="+mn-lt"/>
                  </a:rPr>
                  <a:t> </a:t>
                </a:r>
                <a:r>
                  <a:rPr lang="en-US" altLang="zh-CN" sz="2000" b="0" dirty="0" smtClean="0">
                    <a:latin typeface="+mn-lt"/>
                  </a:rPr>
                  <a:t>0.65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𝐺𝑒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 for </a:t>
                </a:r>
                <a:r>
                  <a:rPr lang="en-US" altLang="zh-CN" sz="2000" b="0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molecular state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= 4.6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, </a:t>
                </a:r>
                <a:r>
                  <a:rPr lang="en-US" altLang="zh-CN" sz="2000" b="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8" y="4594896"/>
                <a:ext cx="3529584" cy="13507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900" t="-2262" r="-310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6530" y="4766344"/>
                <a:ext cx="4302032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latin typeface="+mn-lt"/>
                  </a:rPr>
                  <a:t>The relative pole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state with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+mn-lt"/>
                  </a:rPr>
                  <a:t> = 4.6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30" y="4766344"/>
                <a:ext cx="4302032" cy="73090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558" t="-4167" r="-1133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/>
          <p:cNvSpPr/>
          <p:nvPr/>
        </p:nvSpPr>
        <p:spPr bwMode="auto">
          <a:xfrm>
            <a:off x="118872" y="1198960"/>
            <a:ext cx="4408170" cy="480155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4652010" y="1204058"/>
            <a:ext cx="4344162" cy="480155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4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2" y="1182624"/>
            <a:ext cx="5295900" cy="350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4687824"/>
                <a:ext cx="7278624" cy="73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The mass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state as a function of the sum rule parameter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, </a:t>
                </a:r>
                <a:r>
                  <a:rPr lang="en-US" altLang="zh-CN" sz="2000" b="0" dirty="0">
                    <a:latin typeface="+mn-lt"/>
                  </a:rPr>
                  <a:t>for different values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87824"/>
                <a:ext cx="7278624" cy="73552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21" t="-4132" r="-754" b="-13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4" y="5955538"/>
            <a:ext cx="3220212" cy="36423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 bwMode="auto">
          <a:xfrm>
            <a:off x="768096" y="1069848"/>
            <a:ext cx="7781544" cy="4417506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25496" y="5815584"/>
            <a:ext cx="3483864" cy="60350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5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112395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4000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42214" y="1518730"/>
            <a:ext cx="7727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Experimentally more </a:t>
            </a:r>
            <a:r>
              <a:rPr lang="en-US" altLang="zh-CN" sz="3000" dirty="0" smtClean="0">
                <a:latin typeface="+mn-lt"/>
                <a:ea typeface="+mn-ea"/>
              </a:rPr>
              <a:t>measurements 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423926" y="2319664"/>
            <a:ext cx="9066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Theoretically less models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939500" y="943153"/>
            <a:ext cx="2653776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000" dirty="0" smtClean="0">
                <a:latin typeface="+mn-lt"/>
                <a:ea typeface="+mn-ea"/>
              </a:rPr>
              <a:t>I. Exotic States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0878" y="3755023"/>
            <a:ext cx="7727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Experimenters should pay more attention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23609" y="4466405"/>
            <a:ext cx="9066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Oddballs might be the first discovery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11733" y="5190470"/>
            <a:ext cx="906611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Accurate theoretical calculation are necessary:</a:t>
            </a:r>
          </a:p>
          <a:p>
            <a:r>
              <a:rPr lang="en-US" altLang="zh-CN" sz="3000" dirty="0" smtClean="0">
                <a:latin typeface="+mn-lt"/>
                <a:ea typeface="+mn-ea"/>
              </a:rPr>
              <a:t>    on properties beyond </a:t>
            </a:r>
            <a:r>
              <a:rPr lang="en-US" altLang="zh-CN" sz="3000" dirty="0" smtClean="0">
                <a:latin typeface="+mn-lt"/>
                <a:ea typeface="+mn-ea"/>
              </a:rPr>
              <a:t>spectroscopy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087879" y="3143826"/>
            <a:ext cx="2422272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+mj-lt"/>
              <a:buAutoNum type="romanUcPeriod" startAt="2"/>
            </a:pPr>
            <a:r>
              <a:rPr lang="en-US" altLang="zh-CN" sz="3000" dirty="0" err="1" smtClean="0">
                <a:latin typeface="+mn-lt"/>
                <a:ea typeface="+mn-ea"/>
              </a:rPr>
              <a:t>Glueballs</a:t>
            </a:r>
            <a:endParaRPr lang="zh-CN" altLang="en-US" sz="3000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234052"/>
            <a:ext cx="4352544" cy="29145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221728"/>
            <a:ext cx="4160521" cy="2908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6928" y="4416552"/>
                <a:ext cx="3794210" cy="13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OPE convergence in the region 0.25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≤</m:t>
                    </m:r>
                    <m:r>
                      <a:rPr lang="en-US" altLang="zh-CN" sz="2000" b="0" i="1">
                        <a:latin typeface="Cambria Math"/>
                      </a:rPr>
                      <m:t>𝜏</m:t>
                    </m:r>
                    <m:r>
                      <a:rPr lang="en-US" altLang="zh-CN" sz="2000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zh-CN" sz="2000" b="0" dirty="0">
                    <a:latin typeface="+mn-lt"/>
                  </a:rPr>
                  <a:t> </a:t>
                </a:r>
                <a:r>
                  <a:rPr lang="en-US" altLang="zh-CN" sz="2000" b="0" dirty="0" smtClean="0">
                    <a:latin typeface="+mn-lt"/>
                  </a:rPr>
                  <a:t>0.50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𝐺𝑒</m:t>
                    </m:r>
                    <m:sSup>
                      <m:s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000" b="0" dirty="0">
                    <a:latin typeface="+mn-lt"/>
                  </a:rPr>
                  <a:t> 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>
                    <a:latin typeface="+mn-lt"/>
                  </a:rPr>
                  <a:t> molecular state with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+mn-lt"/>
                  </a:rPr>
                  <a:t> = </a:t>
                </a:r>
                <a:r>
                  <a:rPr lang="en-US" altLang="zh-CN" sz="2000" b="0" dirty="0" smtClean="0">
                    <a:latin typeface="+mn-lt"/>
                  </a:rPr>
                  <a:t>4.9 </a:t>
                </a:r>
                <a:r>
                  <a:rPr lang="en-US" altLang="zh-CN" sz="2000" b="0" dirty="0" err="1">
                    <a:latin typeface="+mn-lt"/>
                  </a:rPr>
                  <a:t>GeV</a:t>
                </a:r>
                <a:r>
                  <a:rPr lang="en-US" altLang="zh-CN" sz="2000" b="0" dirty="0"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𝜏</m:t>
                    </m:r>
                    <m:r>
                      <a:rPr lang="en-US" altLang="zh-CN" sz="2000" b="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altLang="zh-CN" sz="2000" b="0" dirty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4416552"/>
                <a:ext cx="3794210" cy="13507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08" t="-2262" b="-7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0328" y="4553712"/>
                <a:ext cx="3840480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latin typeface="+mn-lt"/>
                  </a:rPr>
                  <a:t>The relative pole contribution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state </a:t>
                </a:r>
                <a:r>
                  <a:rPr lang="en-US" altLang="zh-CN" sz="2000" b="0" dirty="0"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+mn-lt"/>
                  </a:rPr>
                  <a:t> = 4.9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328" y="4553712"/>
                <a:ext cx="3840480" cy="73090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746" t="-41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圆角矩形 9"/>
          <p:cNvSpPr/>
          <p:nvPr/>
        </p:nvSpPr>
        <p:spPr bwMode="auto">
          <a:xfrm>
            <a:off x="118872" y="1116664"/>
            <a:ext cx="4408170" cy="480155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624578" y="1141614"/>
            <a:ext cx="4408170" cy="480155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5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79" y="1074991"/>
            <a:ext cx="5276850" cy="362902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 bwMode="auto">
          <a:xfrm>
            <a:off x="768096" y="1069848"/>
            <a:ext cx="7781544" cy="4417506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25496" y="5815584"/>
            <a:ext cx="3483864" cy="60350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The mass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state as a function of the sum rule </a:t>
                </a:r>
                <a:r>
                  <a:rPr lang="en-US" altLang="zh-CN" sz="2000" b="0" dirty="0" err="1">
                    <a:latin typeface="+mn-lt"/>
                  </a:rPr>
                  <a:t>paramter</a:t>
                </a:r>
                <a:r>
                  <a:rPr lang="en-US" altLang="zh-CN" sz="2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, </a:t>
                </a:r>
                <a:r>
                  <a:rPr lang="en-US" altLang="zh-CN" sz="2000" b="0" dirty="0">
                    <a:latin typeface="+mn-lt"/>
                  </a:rPr>
                  <a:t>for different values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13" t="-41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78" y="5935218"/>
            <a:ext cx="3235452" cy="364236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5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68096" y="1069848"/>
            <a:ext cx="7781544" cy="4417506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25496" y="5815584"/>
            <a:ext cx="3483864" cy="60350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The mass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state as a function of the sum rule </a:t>
                </a:r>
                <a:r>
                  <a:rPr lang="en-US" altLang="zh-CN" sz="2000" b="0" dirty="0" err="1">
                    <a:latin typeface="+mn-lt"/>
                  </a:rPr>
                  <a:t>paramter</a:t>
                </a:r>
                <a:r>
                  <a:rPr lang="en-US" altLang="zh-CN" sz="2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, </a:t>
                </a:r>
                <a:r>
                  <a:rPr lang="en-US" altLang="zh-CN" sz="2000" b="0" dirty="0">
                    <a:latin typeface="+mn-lt"/>
                  </a:rPr>
                  <a:t>for different values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13" t="-41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1269492"/>
            <a:ext cx="4810125" cy="3276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22" y="5948172"/>
            <a:ext cx="3220212" cy="33832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84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68096" y="1069848"/>
            <a:ext cx="7781544" cy="4417506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25496" y="5815584"/>
            <a:ext cx="3483864" cy="603504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latin typeface="+mn-lt"/>
                  </a:rPr>
                  <a:t>The mass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state as a function of the sum rule </a:t>
                </a:r>
                <a:r>
                  <a:rPr lang="en-US" altLang="zh-CN" sz="2000" b="0" dirty="0" err="1">
                    <a:latin typeface="+mn-lt"/>
                  </a:rPr>
                  <a:t>paramter</a:t>
                </a:r>
                <a:r>
                  <a:rPr lang="en-US" altLang="zh-CN" sz="2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, </a:t>
                </a:r>
                <a:r>
                  <a:rPr lang="en-US" altLang="zh-CN" sz="2000" b="0" dirty="0">
                    <a:latin typeface="+mn-lt"/>
                  </a:rPr>
                  <a:t>for different values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√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 smtClean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4704016"/>
                <a:ext cx="6675120" cy="7309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13" t="-41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40" y="1227010"/>
            <a:ext cx="4829175" cy="3343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5935218"/>
            <a:ext cx="3235452" cy="36423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84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04787" y="1174617"/>
            <a:ext cx="724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Numerical Results of D</a:t>
            </a:r>
            <a:r>
              <a:rPr lang="en-US" altLang="zh-CN" sz="2800" b="0" baseline="-25000" dirty="0" smtClean="0">
                <a:latin typeface="+mn-lt"/>
              </a:rPr>
              <a:t>s</a:t>
            </a:r>
            <a:r>
              <a:rPr lang="en-US" altLang="zh-CN" sz="2800" b="0" dirty="0" smtClean="0">
                <a:latin typeface="+mn-lt"/>
              </a:rPr>
              <a:t> Molecular States</a:t>
            </a:r>
            <a:endParaRPr lang="en-US" altLang="zh-CN" sz="28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443040"/>
                  </p:ext>
                </p:extLst>
              </p:nvPr>
            </p:nvGraphicFramePr>
            <p:xfrm>
              <a:off x="632009" y="1944134"/>
              <a:ext cx="8189260" cy="364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78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378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378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378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173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State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Lower M</a:t>
                          </a:r>
                          <a:r>
                            <a:rPr lang="en-US" altLang="zh-CN" sz="2400" b="0" baseline="-25000" dirty="0" smtClean="0"/>
                            <a:t>B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(GeV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Upper M</a:t>
                          </a:r>
                          <a:r>
                            <a:rPr lang="en-US" altLang="zh-CN" sz="2400" b="0" baseline="-25000" dirty="0" smtClean="0"/>
                            <a:t>B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(GeV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altLang="zh-CN" sz="2400" b="0" dirty="0" smtClean="0"/>
                        </a:p>
                        <a:p>
                          <a:pPr algn="ctr"/>
                          <a:r>
                            <a:rPr lang="en-US" altLang="zh-CN" sz="2400" b="0" dirty="0" smtClean="0"/>
                            <a:t>    (</a:t>
                          </a:r>
                          <a:r>
                            <a:rPr lang="en-US" altLang="zh-CN" sz="2400" b="0" dirty="0" err="1" smtClean="0"/>
                            <a:t>GeV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Mass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</a:t>
                          </a:r>
                          <a:r>
                            <a:rPr lang="en-US" altLang="zh-CN" sz="2400" b="0" dirty="0" err="1" smtClean="0"/>
                            <a:t>GeV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endParaRPr lang="zh-CN" alt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1.80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4.60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3.98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0.15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5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err="1" smtClean="0"/>
                            <a:t>s</a:t>
                          </a:r>
                          <a:r>
                            <a:rPr lang="en-US" altLang="zh-CN" sz="2400" dirty="0" err="1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endParaRPr lang="zh-CN" alt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2.50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3.60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4.90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4.38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0.16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59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endParaRPr lang="zh-CN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1.70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2.90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4.50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3.93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0.15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59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err="1" smtClean="0"/>
                            <a:t>s</a:t>
                          </a:r>
                          <a:r>
                            <a:rPr lang="en-US" altLang="zh-CN" sz="2400" dirty="0" err="1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endParaRPr lang="zh-CN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2.40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3.30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4.80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4.33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400" dirty="0" smtClean="0"/>
                            <a:t>0.15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46443040"/>
                  </p:ext>
                </p:extLst>
              </p:nvPr>
            </p:nvGraphicFramePr>
            <p:xfrm>
              <a:off x="632009" y="1944134"/>
              <a:ext cx="8189260" cy="364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852"/>
                    <a:gridCol w="1637852"/>
                    <a:gridCol w="1637852"/>
                    <a:gridCol w="1637852"/>
                    <a:gridCol w="1637852"/>
                  </a:tblGrid>
                  <a:tr h="824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State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Lower M</a:t>
                          </a:r>
                          <a:r>
                            <a:rPr lang="en-US" altLang="zh-CN" sz="2400" b="0" baseline="-25000" dirty="0" smtClean="0"/>
                            <a:t>B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(GeV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Upper M</a:t>
                          </a:r>
                          <a:r>
                            <a:rPr lang="en-US" altLang="zh-CN" sz="2400" b="0" baseline="-25000" dirty="0" smtClean="0"/>
                            <a:t>B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(GeV</a:t>
                          </a:r>
                          <a:r>
                            <a:rPr lang="en-US" altLang="zh-CN" sz="2400" b="0" baseline="30000" dirty="0" smtClean="0"/>
                            <a:t>2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119" t="-5926" r="-100746" b="-34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dirty="0" smtClean="0"/>
                            <a:t>Mass</a:t>
                          </a:r>
                        </a:p>
                        <a:p>
                          <a:pPr algn="ctr"/>
                          <a:r>
                            <a:rPr lang="en-US" altLang="zh-CN" sz="2400" b="0" dirty="0" smtClean="0"/>
                            <a:t>(</a:t>
                          </a:r>
                          <a:r>
                            <a:rPr lang="en-US" altLang="zh-CN" sz="2400" b="0" dirty="0" err="1" smtClean="0"/>
                            <a:t>GeV</a:t>
                          </a:r>
                          <a:r>
                            <a:rPr lang="en-US" altLang="zh-CN" sz="2400" b="0" dirty="0" smtClean="0"/>
                            <a:t>)</a:t>
                          </a:r>
                          <a:endParaRPr lang="zh-CN" altLang="en-US" sz="2400" b="0" dirty="0"/>
                        </a:p>
                      </a:txBody>
                      <a:tcPr/>
                    </a:tc>
                  </a:tr>
                  <a:tr h="705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endParaRPr lang="zh-CN" alt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1.80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3.10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119" t="-123276" r="-10074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628" t="-123276" r="-372" b="-300000"/>
                          </a:stretch>
                        </a:blipFill>
                      </a:tcPr>
                    </a:tc>
                  </a:tr>
                  <a:tr h="705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err="1" smtClean="0"/>
                            <a:t>s</a:t>
                          </a:r>
                          <a:r>
                            <a:rPr lang="en-US" altLang="zh-CN" sz="2400" dirty="0" err="1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endParaRPr lang="zh-CN" alt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2.50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3.60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119" t="-223276" r="-1007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628" t="-223276" r="-372" b="-200000"/>
                          </a:stretch>
                        </a:blipFill>
                      </a:tcPr>
                    </a:tc>
                  </a:tr>
                  <a:tr h="7059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-25000" dirty="0" smtClean="0"/>
                            <a:t>s</a:t>
                          </a: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endParaRPr lang="zh-CN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1.70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2.90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119" t="-326087" r="-100746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628" t="-326087" r="-372" b="-101739"/>
                          </a:stretch>
                        </a:blipFill>
                      </a:tcPr>
                    </a:tc>
                  </a:tr>
                  <a:tr h="7059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r>
                            <a:rPr lang="en-US" altLang="zh-CN" sz="2400" baseline="-25000" dirty="0" err="1" smtClean="0"/>
                            <a:t>s</a:t>
                          </a:r>
                          <a:r>
                            <a:rPr lang="en-US" altLang="zh-CN" sz="2400" dirty="0" err="1" smtClean="0"/>
                            <a:t>D</a:t>
                          </a:r>
                          <a:r>
                            <a:rPr lang="en-US" altLang="zh-CN" sz="2400" baseline="30000" dirty="0" smtClean="0"/>
                            <a:t>*</a:t>
                          </a:r>
                          <a:endParaRPr lang="zh-CN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2.40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/>
                            <a:t>3.30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119" t="-422414" r="-100746" b="-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628" t="-422414" r="-372" b="-8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4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00533" y="4162420"/>
            <a:ext cx="7924368" cy="17212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>
                <a:spLocks noChangeArrowheads="1"/>
              </p:cNvSpPr>
              <p:nvPr/>
            </p:nvSpPr>
            <p:spPr bwMode="auto">
              <a:xfrm>
                <a:off x="800533" y="4489202"/>
                <a:ext cx="792436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CN" sz="2000" b="0" dirty="0" smtClean="0">
                    <a:latin typeface="+mn-lt"/>
                  </a:rPr>
                  <a:t>The </a:t>
                </a:r>
                <a:r>
                  <a:rPr lang="en-US" altLang="zh-CN" sz="2000" b="0" dirty="0">
                    <a:latin typeface="+mn-lt"/>
                  </a:rPr>
                  <a:t>central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𝑡h𝑟𝑒</m:t>
                        </m:r>
                      </m:sub>
                    </m:sSub>
                    <m:r>
                      <a:rPr lang="en-US" altLang="zh-CN" sz="2000" b="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b="0" dirty="0" smtClean="0">
                    <a:latin typeface="+mn-lt"/>
                  </a:rPr>
                  <a:t>(3.98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).  </a:t>
                </a:r>
                <a:endParaRPr lang="en-US" altLang="zh-CN" sz="2000" b="0" i="1" dirty="0" smtClean="0">
                  <a:latin typeface="Cambria Math"/>
                </a:endParaRPr>
              </a:p>
              <a:p>
                <a:pPr eaLnBrk="1" hangingPunct="1"/>
                <a:r>
                  <a:rPr lang="en-US" altLang="zh-CN" sz="2000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b="0" baseline="-2500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  </a:t>
                </a:r>
                <a:r>
                  <a:rPr lang="en-US" altLang="zh-CN" sz="2000" b="0" dirty="0">
                    <a:latin typeface="+mn-lt"/>
                  </a:rPr>
                  <a:t>form a </a:t>
                </a:r>
                <a:r>
                  <a:rPr lang="en-US" altLang="zh-CN" sz="2000" b="0" dirty="0" smtClean="0">
                    <a:latin typeface="+mn-lt"/>
                  </a:rPr>
                  <a:t>bound state</a:t>
                </a:r>
                <a:r>
                  <a:rPr lang="en-US" altLang="zh-CN" sz="2000" b="0" dirty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533" y="4489202"/>
                <a:ext cx="7924368" cy="86177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15" t="-3521" b="-1126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/>
              <p:cNvSpPr txBox="1">
                <a:spLocks noChangeArrowheads="1"/>
              </p:cNvSpPr>
              <p:nvPr/>
            </p:nvSpPr>
            <p:spPr bwMode="auto">
              <a:xfrm>
                <a:off x="829107" y="5576961"/>
                <a:ext cx="809581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CN" sz="2000" b="0" dirty="0" smtClean="0">
                    <a:latin typeface="+mn-lt"/>
                  </a:rPr>
                  <a:t>The </a:t>
                </a:r>
                <a:r>
                  <a:rPr lang="en-US" altLang="zh-CN" sz="2000" b="0" dirty="0">
                    <a:latin typeface="+mn-lt"/>
                  </a:rPr>
                  <a:t>center value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𝑡h𝑟𝑒</m:t>
                        </m:r>
                      </m:sub>
                    </m:sSub>
                    <m:r>
                      <a:rPr lang="en-US" altLang="zh-CN" sz="2000" b="0" i="1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b="0" dirty="0" smtClean="0">
                    <a:latin typeface="+mn-lt"/>
                  </a:rPr>
                  <a:t>(4.12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). </a:t>
                </a:r>
                <a:endParaRPr lang="en-US" altLang="zh-CN" sz="2000" b="0" i="1" dirty="0" smtClean="0">
                  <a:latin typeface="Cambria Math"/>
                </a:endParaRPr>
              </a:p>
              <a:p>
                <a:pPr eaLnBrk="1" hangingPunct="1"/>
                <a:r>
                  <a:rPr lang="en-US" altLang="zh-CN" sz="2000" b="0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>
                    <a:latin typeface="+mn-lt"/>
                  </a:rPr>
                  <a:t> </a:t>
                </a:r>
                <a:r>
                  <a:rPr lang="en-US" altLang="zh-CN" sz="2000" b="0" dirty="0" smtClean="0">
                    <a:latin typeface="+mn-lt"/>
                  </a:rPr>
                  <a:t>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000" b="0" i="1" dirty="0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0" dirty="0">
                    <a:latin typeface="+mn-lt"/>
                  </a:rPr>
                  <a:t>form a </a:t>
                </a:r>
                <a:r>
                  <a:rPr lang="en-US" altLang="zh-CN" sz="2000" b="0" dirty="0" smtClean="0">
                    <a:latin typeface="+mn-lt"/>
                  </a:rPr>
                  <a:t>resonance</a:t>
                </a:r>
                <a:r>
                  <a:rPr lang="en-US" altLang="zh-CN" sz="2000" b="0" dirty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107" y="5576961"/>
                <a:ext cx="8095818" cy="8617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02" t="-3546" b="-1205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800533" y="2148638"/>
                <a:ext cx="7924368" cy="89133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CN" sz="2000" b="0" dirty="0" smtClean="0">
                    <a:latin typeface="+mn-lt"/>
                  </a:rPr>
                  <a:t>The </a:t>
                </a:r>
                <a:r>
                  <a:rPr lang="en-US" altLang="zh-CN" sz="2000" b="0" dirty="0">
                    <a:latin typeface="+mn-lt"/>
                  </a:rPr>
                  <a:t>central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𝑡h𝑟𝑒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sz="2000" b="0" dirty="0" smtClean="0">
                    <a:latin typeface="+mn-lt"/>
                  </a:rPr>
                  <a:t> (4.08 </a:t>
                </a:r>
                <a:r>
                  <a:rPr lang="en-US" altLang="zh-CN" sz="2000" b="0" dirty="0" err="1" smtClean="0">
                    <a:latin typeface="+mn-lt"/>
                  </a:rPr>
                  <a:t>GeV</a:t>
                </a:r>
                <a:r>
                  <a:rPr lang="en-US" altLang="zh-CN" sz="2000" b="0" dirty="0" smtClean="0">
                    <a:latin typeface="+mn-lt"/>
                  </a:rPr>
                  <a:t>).  </a:t>
                </a:r>
              </a:p>
              <a:p>
                <a:pPr eaLnBrk="1" hangingPunct="1"/>
                <a:r>
                  <a:rPr lang="en-US" altLang="zh-CN" sz="2000" b="0" dirty="0">
                    <a:latin typeface="+mn-lt"/>
                  </a:rPr>
                  <a:t> </a:t>
                </a:r>
                <a:r>
                  <a:rPr lang="en-US" altLang="zh-CN" sz="2000" b="0" dirty="0" smtClean="0">
                    <a:latin typeface="+mn-lt"/>
                  </a:rPr>
                  <a:t>    D</a:t>
                </a:r>
                <a:r>
                  <a:rPr lang="en-US" altLang="zh-CN" sz="2000" b="0" baseline="-25000" dirty="0" smtClean="0">
                    <a:latin typeface="+mn-lt"/>
                  </a:rPr>
                  <a:t>s </a:t>
                </a:r>
                <a:r>
                  <a:rPr lang="en-US" altLang="zh-CN" sz="2000" b="0" dirty="0">
                    <a:latin typeface="+mn-lt"/>
                  </a:rPr>
                  <a:t>and </a:t>
                </a:r>
                <a:r>
                  <a:rPr lang="en-US" altLang="zh-CN" sz="2000" b="0" dirty="0" smtClean="0">
                    <a:latin typeface="+mn-lt"/>
                  </a:rPr>
                  <a:t>D</a:t>
                </a:r>
                <a:r>
                  <a:rPr lang="en-US" altLang="zh-CN" sz="2000" b="0" baseline="-25000" dirty="0" smtClean="0">
                    <a:latin typeface="+mn-lt"/>
                  </a:rPr>
                  <a:t>s</a:t>
                </a:r>
                <a:r>
                  <a:rPr lang="en-US" altLang="zh-CN" sz="2000" b="0" dirty="0" smtClean="0">
                    <a:latin typeface="+mn-lt"/>
                  </a:rPr>
                  <a:t>*  </a:t>
                </a:r>
                <a:r>
                  <a:rPr lang="en-US" altLang="zh-CN" sz="2000" b="0" dirty="0">
                    <a:latin typeface="+mn-lt"/>
                  </a:rPr>
                  <a:t>form a </a:t>
                </a:r>
                <a:r>
                  <a:rPr lang="en-US" altLang="zh-CN" sz="2000" b="0" dirty="0" smtClean="0">
                    <a:latin typeface="+mn-lt"/>
                  </a:rPr>
                  <a:t> bound state</a:t>
                </a:r>
                <a:r>
                  <a:rPr lang="en-US" altLang="zh-CN" sz="2000" b="0" dirty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533" y="2148638"/>
                <a:ext cx="7924368" cy="8913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5" b="-1088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"/>
              <p:cNvSpPr txBox="1">
                <a:spLocks noChangeArrowheads="1"/>
              </p:cNvSpPr>
              <p:nvPr/>
            </p:nvSpPr>
            <p:spPr bwMode="auto">
              <a:xfrm>
                <a:off x="819963" y="3374316"/>
                <a:ext cx="809581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CN" sz="2000" b="0" dirty="0" smtClean="0">
                    <a:latin typeface="+mn-lt"/>
                  </a:rPr>
                  <a:t>The </a:t>
                </a:r>
                <a:r>
                  <a:rPr lang="en-US" altLang="zh-CN" sz="2000" b="0" dirty="0">
                    <a:latin typeface="+mn-lt"/>
                  </a:rPr>
                  <a:t>center value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𝑡h𝑟𝑒</m:t>
                        </m:r>
                      </m:sub>
                    </m:sSub>
                    <m:r>
                      <a:rPr lang="en-US" altLang="zh-CN" sz="2000" b="0" i="1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b="0" dirty="0">
                    <a:latin typeface="+mn-lt"/>
                  </a:rPr>
                  <a:t>(4.22 </a:t>
                </a:r>
                <a:r>
                  <a:rPr lang="en-US" altLang="zh-CN" sz="2000" b="0" dirty="0" err="1">
                    <a:latin typeface="+mn-lt"/>
                  </a:rPr>
                  <a:t>GeV</a:t>
                </a:r>
                <a:r>
                  <a:rPr lang="en-US" altLang="zh-CN" sz="2000" b="0" dirty="0">
                    <a:latin typeface="+mn-lt"/>
                  </a:rPr>
                  <a:t>). </a:t>
                </a:r>
                <a:endParaRPr lang="en-US" altLang="zh-CN" sz="2000" b="0" dirty="0"/>
              </a:p>
              <a:p>
                <a:pPr eaLnBrk="1" hangingPunct="1"/>
                <a:r>
                  <a:rPr lang="en-US" altLang="zh-CN" sz="2000" b="0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0" dirty="0" smtClean="0">
                    <a:latin typeface="+mn-lt"/>
                  </a:rPr>
                  <a:t> </a:t>
                </a:r>
                <a:r>
                  <a:rPr lang="en-US" altLang="zh-CN" sz="2000" b="0" dirty="0">
                    <a:latin typeface="+mn-lt"/>
                  </a:rPr>
                  <a:t>form a </a:t>
                </a:r>
                <a:r>
                  <a:rPr lang="en-US" altLang="zh-CN" sz="2000" b="0" dirty="0" smtClean="0">
                    <a:latin typeface="+mn-lt"/>
                  </a:rPr>
                  <a:t> resonance</a:t>
                </a:r>
                <a:r>
                  <a:rPr lang="en-US" altLang="zh-CN" sz="2000" b="0" dirty="0">
                    <a:latin typeface="+mn-lt"/>
                  </a:rPr>
                  <a:t>.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963" y="3374316"/>
                <a:ext cx="8095818" cy="86177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78" t="-3546" b="-1205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68944" y="1290917"/>
            <a:ext cx="747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Comparison with their Molecular Thresholds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1097280" y="2176070"/>
            <a:ext cx="3136392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4486656" y="5608102"/>
            <a:ext cx="2618232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168908" y="5608103"/>
            <a:ext cx="3064764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1167384" y="4489202"/>
            <a:ext cx="3066288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1167384" y="3374316"/>
            <a:ext cx="3066288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486656" y="3387173"/>
            <a:ext cx="2618232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4486656" y="2148638"/>
            <a:ext cx="2618232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4486656" y="4519465"/>
            <a:ext cx="2618232" cy="381457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0125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000560" y="41148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6" name="TextBox 19"/>
              <p:cNvSpPr txBox="1">
                <a:spLocks noChangeArrowheads="1"/>
              </p:cNvSpPr>
              <p:nvPr/>
            </p:nvSpPr>
            <p:spPr bwMode="auto">
              <a:xfrm>
                <a:off x="905313" y="4189593"/>
                <a:ext cx="8229162" cy="563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Possible </a:t>
                </a:r>
                <a:r>
                  <a:rPr lang="en-US" altLang="zh-CN" sz="2800" b="0" dirty="0">
                    <a:latin typeface="+mn-lt"/>
                  </a:rPr>
                  <a:t>decay modes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resonance:</a:t>
                </a:r>
                <a:endParaRPr lang="zh-CN" alt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223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313" y="4189593"/>
                <a:ext cx="8229162" cy="56387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34" t="-3226" b="-290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TextBox 29"/>
          <p:cNvSpPr txBox="1">
            <a:spLocks noChangeArrowheads="1"/>
          </p:cNvSpPr>
          <p:nvPr/>
        </p:nvSpPr>
        <p:spPr bwMode="auto">
          <a:xfrm>
            <a:off x="234950" y="1066670"/>
            <a:ext cx="8718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 Decay Modes of Hidden Charm and Hidden Strange Molecular States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81510" y="2095501"/>
            <a:ext cx="7952940" cy="620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TextBox 26"/>
              <p:cNvSpPr txBox="1">
                <a:spLocks noChangeArrowheads="1"/>
              </p:cNvSpPr>
              <p:nvPr/>
            </p:nvSpPr>
            <p:spPr bwMode="auto">
              <a:xfrm>
                <a:off x="816918" y="2003693"/>
                <a:ext cx="7110930" cy="563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Possible </a:t>
                </a:r>
                <a:r>
                  <a:rPr lang="en-US" altLang="zh-CN" sz="2800" b="0" dirty="0">
                    <a:latin typeface="+mn-lt"/>
                  </a:rPr>
                  <a:t>decay modes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bound </a:t>
                </a:r>
                <a:r>
                  <a:rPr lang="en-US" altLang="zh-CN" sz="2800" b="0" dirty="0" smtClean="0">
                    <a:latin typeface="+mn-lt"/>
                  </a:rPr>
                  <a:t>state</a:t>
                </a:r>
                <a:r>
                  <a:rPr lang="en-US" altLang="zh-CN" sz="2800" b="0" dirty="0">
                    <a:latin typeface="+mn-lt"/>
                  </a:rPr>
                  <a:t>:</a:t>
                </a:r>
                <a:endParaRPr lang="zh-CN" alt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2231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918" y="2003693"/>
                <a:ext cx="7110930" cy="56387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457" t="-3261" b="-30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54" y="2633362"/>
            <a:ext cx="4881307" cy="13946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9" y="5093207"/>
            <a:ext cx="4353664" cy="12571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57" y="5104536"/>
            <a:ext cx="4085805" cy="1236637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2229" name="TextBox 29"/>
          <p:cNvSpPr txBox="1">
            <a:spLocks noChangeArrowheads="1"/>
          </p:cNvSpPr>
          <p:nvPr/>
        </p:nvSpPr>
        <p:spPr bwMode="auto">
          <a:xfrm>
            <a:off x="234950" y="1236103"/>
            <a:ext cx="889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Decay Modes of Hidden Charm and Open Strange Molecular States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81510" y="20955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TextBox 26"/>
              <p:cNvSpPr txBox="1">
                <a:spLocks noChangeArrowheads="1"/>
              </p:cNvSpPr>
              <p:nvPr/>
            </p:nvSpPr>
            <p:spPr bwMode="auto">
              <a:xfrm>
                <a:off x="798630" y="2302892"/>
                <a:ext cx="6973770" cy="563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Possible </a:t>
                </a:r>
                <a:r>
                  <a:rPr lang="en-US" altLang="zh-CN" sz="2800" b="0" dirty="0">
                    <a:latin typeface="+mn-lt"/>
                  </a:rPr>
                  <a:t>decay modes </a:t>
                </a:r>
                <a:r>
                  <a:rPr lang="en-US" altLang="zh-CN" sz="2800" b="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</a:rPr>
                  <a:t> bound </a:t>
                </a:r>
                <a:r>
                  <a:rPr lang="en-US" altLang="zh-CN" sz="2800" b="0" dirty="0">
                    <a:latin typeface="+mn-lt"/>
                  </a:rPr>
                  <a:t>state:</a:t>
                </a:r>
                <a:endParaRPr lang="zh-CN" alt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2231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630" y="2302892"/>
                <a:ext cx="6973770" cy="56387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486" t="-3261" b="-30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 bwMode="auto">
          <a:xfrm>
            <a:off x="1000560" y="41148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6" name="TextBox 19"/>
              <p:cNvSpPr txBox="1">
                <a:spLocks noChangeArrowheads="1"/>
              </p:cNvSpPr>
              <p:nvPr/>
            </p:nvSpPr>
            <p:spPr bwMode="auto">
              <a:xfrm>
                <a:off x="823017" y="4089019"/>
                <a:ext cx="822916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n"/>
                </a:pPr>
                <a:r>
                  <a:rPr lang="en-US" altLang="zh-CN" sz="2800" b="0" dirty="0" smtClean="0">
                    <a:latin typeface="+mn-lt"/>
                  </a:rPr>
                  <a:t>Possible </a:t>
                </a:r>
                <a:r>
                  <a:rPr lang="en-US" altLang="zh-CN" sz="2800" b="0" dirty="0">
                    <a:latin typeface="+mn-lt"/>
                  </a:rPr>
                  <a:t>decay modes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</a:rPr>
                  <a:t> </a:t>
                </a:r>
                <a:r>
                  <a:rPr lang="en-US" altLang="zh-CN" sz="2800" b="0" dirty="0">
                    <a:latin typeface="+mn-lt"/>
                  </a:rPr>
                  <a:t>resonance:</a:t>
                </a:r>
                <a:endParaRPr lang="zh-CN" alt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223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017" y="4089019"/>
                <a:ext cx="8229162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59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02" y="3245167"/>
            <a:ext cx="4681728" cy="4160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4965954"/>
            <a:ext cx="5010150" cy="945972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1590" y="35363"/>
            <a:ext cx="7273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Molecular States via QCDSR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462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81510" y="20955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000560" y="41148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14252" y="108098"/>
            <a:ext cx="7417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+mn-lt"/>
              </a:rPr>
              <a:t>Summary of D</a:t>
            </a:r>
            <a:r>
              <a:rPr lang="en-US" altLang="zh-CN" sz="4000" baseline="-25000" dirty="0" smtClean="0">
                <a:latin typeface="+mn-lt"/>
              </a:rPr>
              <a:t>s</a:t>
            </a:r>
            <a:r>
              <a:rPr lang="en-US" altLang="zh-CN" sz="4000" dirty="0" smtClean="0">
                <a:latin typeface="+mn-lt"/>
              </a:rPr>
              <a:t> Molecular States</a:t>
            </a:r>
            <a:endParaRPr lang="en-US" altLang="zh-CN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-13867" y="1234329"/>
                <a:ext cx="8991600" cy="6340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600" b="1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defRPr>
                </a:lvl9pPr>
              </a:lstStyle>
              <a:p>
                <a:pPr marL="342900" indent="-342900" eaLnBrk="1" hangingPunct="1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Four Ds molecular 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800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800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800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, are predicted via QCDSR.</a:t>
                </a: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endParaRPr lang="en-US" altLang="zh-CN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The possible decay modes to </a:t>
                </a:r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ascertain 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these D</a:t>
                </a:r>
                <a:r>
                  <a:rPr lang="en-US" altLang="zh-CN" sz="2800" b="0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molecular states are suggested.</a:t>
                </a: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endParaRPr lang="en-US" altLang="zh-CN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800" b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BESIII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forthcoming </a:t>
                </a:r>
                <a:r>
                  <a:rPr lang="en-US" altLang="zh-CN" sz="2800" b="0" dirty="0" err="1">
                    <a:latin typeface="Times New Roman" pitchFamily="18" charset="0"/>
                    <a:cs typeface="Times New Roman" pitchFamily="18" charset="0"/>
                  </a:rPr>
                  <a:t>BelleII</a:t>
                </a:r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will </a:t>
                </a:r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facilitate searching for such 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2800" b="0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molecular states.</a:t>
                </a:r>
                <a:endParaRPr lang="en-US" altLang="zh-CN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endParaRPr lang="en-US" altLang="zh-CN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endParaRPr lang="en-US" altLang="zh-CN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Ø"/>
                </a:pPr>
                <a:endParaRPr lang="en-US" altLang="zh-CN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867" y="1234329"/>
                <a:ext cx="8991600" cy="63401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20" t="-8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7623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55064" y="2759266"/>
            <a:ext cx="5852160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6000" dirty="0" smtClean="0">
                <a:latin typeface="+mn-lt"/>
                <a:ea typeface="+mn-ea"/>
              </a:rPr>
              <a:t>Part II: Oddballs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095" y="6182614"/>
            <a:ext cx="5949167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L. Tang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and C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.-F. </a:t>
            </a:r>
            <a:r>
              <a:rPr lang="en-US" altLang="zh-CN" sz="1800" b="0" i="1" dirty="0" err="1">
                <a:solidFill>
                  <a:srgbClr val="FF00FF"/>
                </a:solidFill>
                <a:latin typeface="+mn-lt"/>
              </a:rPr>
              <a:t>Qiao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, arXiv:1509.00305, to appear in NPB.</a:t>
            </a:r>
            <a:endParaRPr lang="zh-CN" altLang="en-US" sz="1800" b="0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095" y="5796264"/>
            <a:ext cx="507492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C.-F.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Qiao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 and L. Tang,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PRL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113, 221601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(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2014) .</a:t>
            </a:r>
            <a:endParaRPr lang="zh-CN" altLang="en-US" sz="1800" b="0" i="1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85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112395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40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Outline(cont.)</a:t>
            </a:r>
            <a:endParaRPr lang="en-US" altLang="zh-CN" sz="4000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42214" y="1518730"/>
            <a:ext cx="772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Experiment measurement on more rare decays are necessary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423926" y="2450289"/>
            <a:ext cx="9066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Theoretical analyses are still not enough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53263" y="943153"/>
            <a:ext cx="2713147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000" dirty="0" smtClean="0">
                <a:latin typeface="+mn-lt"/>
                <a:ea typeface="+mn-ea"/>
              </a:rPr>
              <a:t>III. </a:t>
            </a:r>
            <a:r>
              <a:rPr lang="en-US" altLang="zh-CN" sz="3000" dirty="0" err="1" smtClean="0">
                <a:latin typeface="+mn-lt"/>
                <a:ea typeface="+mn-ea"/>
              </a:rPr>
              <a:t>Bc</a:t>
            </a:r>
            <a:r>
              <a:rPr lang="en-US" altLang="zh-CN" sz="3000" dirty="0" smtClean="0">
                <a:latin typeface="+mn-lt"/>
                <a:ea typeface="+mn-ea"/>
              </a:rPr>
              <a:t> Physics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0878" y="3826273"/>
            <a:ext cx="772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It is a time for breakthrough in higher order calculation in perturbation theory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23609" y="4917661"/>
            <a:ext cx="77465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Lots of phenomenology works should go beyond the leading order analyses, keeping pace with the experimental developments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00688" y="3238826"/>
            <a:ext cx="4025739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000" dirty="0" smtClean="0">
                <a:latin typeface="+mn-lt"/>
                <a:ea typeface="+mn-ea"/>
              </a:rPr>
              <a:t>IV. </a:t>
            </a:r>
            <a:r>
              <a:rPr lang="en-US" altLang="zh-CN" sz="3000" dirty="0" err="1" smtClean="0">
                <a:latin typeface="+mn-lt"/>
                <a:ea typeface="+mn-ea"/>
              </a:rPr>
              <a:t>pQCD</a:t>
            </a:r>
            <a:r>
              <a:rPr lang="en-US" altLang="zh-CN" sz="3000" dirty="0" smtClean="0">
                <a:latin typeface="+mn-lt"/>
                <a:ea typeface="+mn-ea"/>
              </a:rPr>
              <a:t> Calculations</a:t>
            </a:r>
            <a:endParaRPr lang="zh-CN" altLang="en-US" sz="3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481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7" name="灯片编号占位符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9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1313765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Quark= fundamental representation 3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1763815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Gluon= </a:t>
            </a:r>
            <a:r>
              <a:rPr lang="en-US" altLang="zh-CN" sz="2400" b="0" dirty="0" err="1" smtClean="0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 representation 8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213865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Observable particles=color singlet 1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2888940"/>
            <a:ext cx="1943100" cy="3181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338990"/>
            <a:ext cx="3947160" cy="3181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834045"/>
            <a:ext cx="4886325" cy="3333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60" y="4374105"/>
            <a:ext cx="3581400" cy="3181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56665" y="2798930"/>
            <a:ext cx="139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2000" b="0" dirty="0" smtClean="0">
                <a:latin typeface="Times New Roman" pitchFamily="18" charset="0"/>
                <a:cs typeface="Times New Roman" pitchFamily="18" charset="0"/>
              </a:rPr>
              <a:t>Mesons</a:t>
            </a:r>
            <a:endParaRPr lang="zh-CN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6665" y="3293985"/>
            <a:ext cx="139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2000" b="0" dirty="0" smtClean="0">
                <a:latin typeface="Times New Roman" pitchFamily="18" charset="0"/>
                <a:cs typeface="Times New Roman" pitchFamily="18" charset="0"/>
              </a:rPr>
              <a:t>Baryons</a:t>
            </a:r>
            <a:endParaRPr lang="zh-CN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6665" y="37890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2000" b="0" dirty="0" err="1" smtClean="0">
                <a:latin typeface="Times New Roman" pitchFamily="18" charset="0"/>
                <a:cs typeface="Times New Roman" pitchFamily="18" charset="0"/>
              </a:rPr>
              <a:t>Glueballs</a:t>
            </a:r>
            <a:endParaRPr lang="zh-CN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23"/>
          <p:cNvSpPr>
            <a:spLocks/>
          </p:cNvSpPr>
          <p:nvPr/>
        </p:nvSpPr>
        <p:spPr bwMode="auto">
          <a:xfrm>
            <a:off x="3078975" y="3851973"/>
            <a:ext cx="142875" cy="792162"/>
          </a:xfrm>
          <a:prstGeom prst="leftBrace">
            <a:avLst>
              <a:gd name="adj1" fmla="val 46204"/>
              <a:gd name="adj2" fmla="val 50000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76545" y="863715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Color structure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550" y="4708143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Glueballs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are allowed by QCD.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550" y="5203198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No definite observations in the experiment until now.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1610" y="5752999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lack knowledge of their production &amp; decay properties 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mixing with quark states adds difficulty to isolate them. 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5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1243584" y="4370832"/>
            <a:ext cx="6748272" cy="1325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826" y="863715"/>
                <a:ext cx="8686660" cy="446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Good evidence exists for a scalar </a:t>
                </a:r>
                <a:r>
                  <a:rPr lang="en-US" altLang="zh-CN" sz="2800" b="0" dirty="0" err="1" smtClean="0">
                    <a:latin typeface="+mn-lt"/>
                    <a:cs typeface="Times New Roman" pitchFamily="18" charset="0"/>
                  </a:rPr>
                  <a:t>glueball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) which is </a:t>
                </a:r>
                <a:r>
                  <a:rPr lang="en-US" altLang="zh-CN" sz="2800" b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mixed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with nearby mesons, but a full understanding is still missing.</a:t>
                </a:r>
                <a:endParaRPr lang="en-US" altLang="zh-C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Evidence for tensor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) and </a:t>
                </a:r>
                <a:r>
                  <a:rPr lang="en-US" altLang="zh-CN" sz="2800" b="0" dirty="0" err="1" smtClean="0">
                    <a:latin typeface="+mn-lt"/>
                    <a:cs typeface="Times New Roman" pitchFamily="18" charset="0"/>
                  </a:rPr>
                  <a:t>pseudoscalar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) </a:t>
                </a:r>
                <a:r>
                  <a:rPr lang="en-US" altLang="zh-CN" sz="2800" b="0" dirty="0" err="1" smtClean="0">
                    <a:latin typeface="+mn-lt"/>
                    <a:cs typeface="Times New Roman" pitchFamily="18" charset="0"/>
                  </a:rPr>
                  <a:t>glueballs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are </a:t>
                </a:r>
                <a:r>
                  <a:rPr lang="en-US" altLang="zh-CN" sz="2800" b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weak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.</a:t>
                </a:r>
                <a:endParaRPr lang="en-US" altLang="zh-C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The study of  the oddballs in experiments is still </a:t>
                </a:r>
                <a:r>
                  <a:rPr lang="en-US" altLang="zh-CN" sz="2800" b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lacking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altLang="zh-C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6" y="863715"/>
                <a:ext cx="8686660" cy="44682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3" t="-819" r="-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1692" y="6084295"/>
            <a:ext cx="841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Crede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and C. A. Meyer,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Prog.Part.Nucl.Phys</a:t>
            </a:r>
            <a:r>
              <a:rPr lang="en-US" altLang="zh-CN" sz="1800" b="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63 (2009)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74-116, and ref. therein.</a:t>
            </a:r>
            <a:endParaRPr lang="zh-CN" altLang="en-US" sz="1800" b="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3009" y="4558264"/>
            <a:ext cx="597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rgbClr val="FF0000"/>
                </a:solidFill>
                <a:latin typeface="+mn-lt"/>
              </a:rPr>
              <a:t>Therefore, the </a:t>
            </a:r>
            <a:r>
              <a:rPr lang="en-US" altLang="zh-CN" sz="2800" b="0" dirty="0" err="1" smtClean="0">
                <a:solidFill>
                  <a:srgbClr val="FF0000"/>
                </a:solidFill>
                <a:latin typeface="+mn-lt"/>
              </a:rPr>
              <a:t>glueball</a:t>
            </a:r>
            <a:r>
              <a:rPr lang="en-US" altLang="zh-CN" sz="2800" b="0" dirty="0" smtClean="0">
                <a:solidFill>
                  <a:srgbClr val="FF0000"/>
                </a:solidFill>
                <a:latin typeface="+mn-lt"/>
              </a:rPr>
              <a:t> has not yet been definitely observed by experiments.</a:t>
            </a:r>
            <a:endParaRPr lang="zh-CN" altLang="en-US" sz="2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灯片编号占位符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7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灯片编号占位符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6545" y="970565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Theoretical Approaches 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210" y="1842210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Lattice QCD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210" y="2742310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Flux tube model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2210" y="3699030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MIT bag model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210" y="4689140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Coulomb gauge model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210" y="5577625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QCD Sum Rules (QCDSR)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585" y="6309320"/>
            <a:ext cx="6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V.Mathieu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N.Kochelev&amp;V.Vento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Int.J.Mod.Phys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E18,1(2009)</a:t>
            </a:r>
            <a:endParaRPr lang="zh-CN" altLang="en-US" sz="1800" b="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右大括号 30"/>
          <p:cNvSpPr/>
          <p:nvPr/>
        </p:nvSpPr>
        <p:spPr>
          <a:xfrm>
            <a:off x="4256965" y="2826512"/>
            <a:ext cx="900100" cy="2177663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02070" y="3609310"/>
            <a:ext cx="380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Constituent Models</a:t>
            </a:r>
            <a:endParaRPr lang="zh-CN" alt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45" y="818710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Oddballs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205" y="1358770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Oddballs: </a:t>
            </a:r>
            <a:r>
              <a:rPr lang="en-US" altLang="zh-CN" sz="2400" b="0" dirty="0" err="1" smtClean="0">
                <a:latin typeface="Times New Roman" pitchFamily="18" charset="0"/>
                <a:cs typeface="Times New Roman" pitchFamily="18" charset="0"/>
              </a:rPr>
              <a:t>glueballs</a:t>
            </a: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 with exotic quantum numbers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2017410"/>
            <a:ext cx="5844540" cy="331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6545" y="3832033"/>
                <a:ext cx="819091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 </a:t>
                </a:r>
                <a:r>
                  <a:rPr lang="en-US" altLang="zh-CN" sz="2800" b="0" dirty="0" err="1" smtClean="0">
                    <a:latin typeface="+mn-lt"/>
                    <a:cs typeface="Times New Roman" pitchFamily="18" charset="0"/>
                  </a:rPr>
                  <a:t>Trigluon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altLang="zh-CN" sz="2800" b="0" dirty="0" err="1" smtClean="0">
                    <a:latin typeface="+mn-lt"/>
                    <a:cs typeface="Times New Roman" pitchFamily="18" charset="0"/>
                  </a:rPr>
                  <a:t>glueballs</a:t>
                </a:r>
                <a:r>
                  <a:rPr lang="en-US" altLang="zh-CN" sz="2800" b="0" dirty="0" smtClean="0">
                    <a:latin typeface="+mn-lt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=+ 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𝑜𝑟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altLang="zh-CN" sz="2800" b="0" i="0" smtClean="0"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altLang="zh-CN" sz="2800" b="0" dirty="0" smtClean="0">
                  <a:latin typeface="+mn-lt"/>
                  <a:cs typeface="Times New Roman" pitchFamily="18" charset="0"/>
                </a:endParaRPr>
              </a:p>
              <a:p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     Two-gluon </a:t>
                </a:r>
                <a:r>
                  <a:rPr lang="en-US" altLang="zh-CN" sz="2800" b="0" dirty="0" err="1" smtClean="0">
                    <a:latin typeface="Times New Roman" pitchFamily="18" charset="0"/>
                    <a:cs typeface="Times New Roman" pitchFamily="18" charset="0"/>
                  </a:rPr>
                  <a:t>glueballs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=+.</m:t>
                    </m:r>
                  </m:oMath>
                </a14:m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3832033"/>
                <a:ext cx="8190910" cy="116955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65" t="-5236" b="-14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86535" y="5547943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 Exotic 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numbers      Do not mix with      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60" y="5692835"/>
            <a:ext cx="302895" cy="2495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76845" y="2392455"/>
            <a:ext cx="56196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Physics at BESIII, Editors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Kuang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-Ta Chao &amp;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Yifang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Wang,</a:t>
            </a:r>
          </a:p>
          <a:p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Int. JMPA24,1,(2009). </a:t>
            </a:r>
            <a:endParaRPr lang="zh-CN" altLang="en-US" sz="1800" b="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4572000" y="5757576"/>
            <a:ext cx="315035" cy="196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122696" y="3096392"/>
            <a:ext cx="6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V.Mathieu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N.Kochelev&amp;V.Vento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Int.J.Mod.Phys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E18,1(2009).</a:t>
            </a:r>
            <a:endParaRPr lang="zh-CN" altLang="en-US" sz="1800" b="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8982" y="4084903"/>
            <a:ext cx="227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solidFill>
                  <a:srgbClr val="FF00FF"/>
                </a:solidFill>
                <a:latin typeface="+mn-lt"/>
              </a:rPr>
              <a:t>Proofs can be found in 《</a:t>
            </a:r>
            <a:r>
              <a:rPr lang="zh-CN" altLang="en-US" sz="1800" b="0" dirty="0" smtClean="0">
                <a:solidFill>
                  <a:srgbClr val="FF00FF"/>
                </a:solidFill>
                <a:latin typeface="+mn-lt"/>
              </a:rPr>
              <a:t>粒子物理导论</a:t>
            </a:r>
            <a:r>
              <a:rPr lang="en-US" altLang="zh-CN" sz="1800" b="0" dirty="0" smtClean="0">
                <a:solidFill>
                  <a:srgbClr val="FF00FF"/>
                </a:solidFill>
                <a:latin typeface="+mn-lt"/>
              </a:rPr>
              <a:t>》written by </a:t>
            </a:r>
            <a:r>
              <a:rPr lang="zh-CN" altLang="en-US" sz="1800" b="0" dirty="0" smtClean="0">
                <a:solidFill>
                  <a:srgbClr val="FF00FF"/>
                </a:solidFill>
                <a:latin typeface="+mn-lt"/>
              </a:rPr>
              <a:t>杜东生</a:t>
            </a:r>
            <a:r>
              <a:rPr lang="en-US" altLang="zh-CN" sz="1800" b="0" dirty="0" smtClean="0">
                <a:solidFill>
                  <a:srgbClr val="FF00FF"/>
                </a:solidFill>
                <a:latin typeface="+mn-lt"/>
              </a:rPr>
              <a:t>                    </a:t>
            </a:r>
            <a:r>
              <a:rPr lang="zh-CN" altLang="en-US" sz="1800" b="0" dirty="0" smtClean="0">
                <a:solidFill>
                  <a:srgbClr val="FF00FF"/>
                </a:solidFill>
                <a:latin typeface="+mn-lt"/>
              </a:rPr>
              <a:t>杨茂志</a:t>
            </a:r>
            <a:endParaRPr lang="zh-CN" altLang="en-US" sz="1800" b="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1892808" y="1901952"/>
            <a:ext cx="2724912" cy="539496"/>
          </a:xfrm>
          <a:prstGeom prst="roundRect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881590" y="2831703"/>
            <a:ext cx="2035439" cy="629608"/>
          </a:xfrm>
          <a:prstGeom prst="wedgeRoundRectCallout">
            <a:avLst>
              <a:gd name="adj1" fmla="val 43857"/>
              <a:gd name="adj2" fmla="val -108876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590" y="2946452"/>
            <a:ext cx="29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err="1" smtClean="0">
                <a:latin typeface="+mn-lt"/>
              </a:rPr>
              <a:t>Trigluon</a:t>
            </a:r>
            <a:r>
              <a:rPr lang="en-US" altLang="zh-CN" sz="2000" b="0" dirty="0" smtClean="0">
                <a:latin typeface="+mn-lt"/>
              </a:rPr>
              <a:t> </a:t>
            </a:r>
            <a:r>
              <a:rPr lang="en-US" altLang="zh-CN" sz="2000" b="0" dirty="0" err="1" smtClean="0">
                <a:latin typeface="+mn-lt"/>
              </a:rPr>
              <a:t>glueballs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6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5" name="灯片编号占位符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710" y="1524641"/>
            <a:ext cx="814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Constraints: quantum number, gauge </a:t>
            </a:r>
            <a:r>
              <a:rPr lang="en-US" altLang="zh-CN" sz="2400" b="0" dirty="0">
                <a:latin typeface="Times New Roman" pitchFamily="18" charset="0"/>
                <a:cs typeface="Times New Roman" pitchFamily="18" charset="0"/>
              </a:rPr>
              <a:t>invariance, Lorentz invariance and </a:t>
            </a:r>
            <a:r>
              <a:rPr lang="en-US" altLang="zh-CN" sz="2400" b="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2400" b="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altLang="zh-CN" sz="2400" b="0" dirty="0">
                <a:latin typeface="Times New Roman" pitchFamily="18" charset="0"/>
                <a:cs typeface="Times New Roman" pitchFamily="18" charset="0"/>
              </a:rPr>
              <a:t>symmetry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12" y="2911762"/>
            <a:ext cx="7109460" cy="2034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 oddballs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26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3191" y="5408223"/>
                <a:ext cx="7132602" cy="75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𝛼𝛽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𝛼𝛽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zh-CN" altLang="en-US" sz="28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sz="28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𝜇𝜈𝜅𝜏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𝜅𝜏</m:t>
                        </m:r>
                      </m:sub>
                      <m:sup>
                        <m:r>
                          <a:rPr lang="en-US" altLang="zh-CN" sz="2800" b="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91" y="5408223"/>
                <a:ext cx="7132602" cy="75687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795" b="-8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1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0" y="1553878"/>
            <a:ext cx="7300570" cy="21067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63" y="4490872"/>
            <a:ext cx="6534302" cy="2106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oddballs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6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1250" y="3784772"/>
                <a:ext cx="8190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oddballs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0" y="3784772"/>
                <a:ext cx="8190910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6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537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80" y="1806897"/>
            <a:ext cx="6193155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 oddballs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1" y="867836"/>
                <a:ext cx="8190910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6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6" y="5555871"/>
            <a:ext cx="7709907" cy="6956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6418" y="4496830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two-point correlation function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75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" y="1919666"/>
            <a:ext cx="267652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5" y="1919666"/>
            <a:ext cx="2676525" cy="1628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7" y="1901378"/>
            <a:ext cx="2676525" cy="1628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8" y="4087937"/>
            <a:ext cx="2676525" cy="1847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73" y="4070792"/>
            <a:ext cx="2676525" cy="1790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91" y="4262816"/>
            <a:ext cx="2676525" cy="159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9670" y="3561681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Fig-1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5091" y="3576397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Fig-2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1370" y="3566729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Fig-3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9955" y="5949696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Fig-5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74" y="6004560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Fig-4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226" y="5935787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Fig-6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793" y="970565"/>
            <a:ext cx="81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Typical Feynman diagrams of </a:t>
            </a:r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trigluon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glueballs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7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7" y="5511799"/>
            <a:ext cx="5847824" cy="11679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0" y="1625600"/>
            <a:ext cx="6575592" cy="1556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16" y="3856736"/>
            <a:ext cx="5963412" cy="918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016" y="4876292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dispersion relation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16" y="1063953"/>
            <a:ext cx="691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The QCD side of the correlation function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87" y="3161941"/>
            <a:ext cx="839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phenomenological side of the correlation function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0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6" y="1704424"/>
            <a:ext cx="6658864" cy="17531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38" y="4126620"/>
            <a:ext cx="4201668" cy="8473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30" y="5674867"/>
            <a:ext cx="5564124" cy="6202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7975" y="3512400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Borel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transformation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119" y="5068384"/>
            <a:ext cx="839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quark-hadron duality approximation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215" y="934316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main function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547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112395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40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Outline(cont.)</a:t>
            </a:r>
            <a:endParaRPr lang="en-US" altLang="zh-CN" sz="4000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44093" y="1518730"/>
            <a:ext cx="772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It is a golden time for hadron physics, especially new hadronic states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25801" y="2521539"/>
            <a:ext cx="754436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3000" dirty="0" smtClean="0">
                <a:latin typeface="+mn-lt"/>
                <a:ea typeface="+mn-ea"/>
              </a:rPr>
              <a:t>The chance is unique </a:t>
            </a:r>
            <a:r>
              <a:rPr lang="en-US" altLang="zh-CN" sz="3000" dirty="0">
                <a:latin typeface="+mn-lt"/>
                <a:ea typeface="+mn-ea"/>
              </a:rPr>
              <a:t>for we </a:t>
            </a:r>
            <a:r>
              <a:rPr lang="en-US" altLang="zh-CN" sz="3000" dirty="0" smtClean="0">
                <a:latin typeface="+mn-lt"/>
                <a:ea typeface="+mn-ea"/>
              </a:rPr>
              <a:t>Chinese</a:t>
            </a:r>
          </a:p>
          <a:p>
            <a:r>
              <a:rPr lang="en-US" altLang="zh-CN" sz="3000" dirty="0" smtClean="0">
                <a:latin typeface="+mn-lt"/>
                <a:ea typeface="+mn-ea"/>
              </a:rPr>
              <a:t>                          Don’t </a:t>
            </a:r>
            <a:r>
              <a:rPr lang="en-US" altLang="zh-CN" sz="3000" dirty="0">
                <a:latin typeface="+mn-lt"/>
                <a:ea typeface="+mn-ea"/>
              </a:rPr>
              <a:t>miss it</a:t>
            </a:r>
            <a:r>
              <a:rPr lang="en-US" altLang="zh-CN" sz="3000" dirty="0" smtClean="0">
                <a:latin typeface="+mn-lt"/>
                <a:ea typeface="+mn-ea"/>
              </a:rPr>
              <a:t>!</a:t>
            </a:r>
            <a:endParaRPr lang="en-US" altLang="zh-CN" sz="3000" dirty="0">
              <a:latin typeface="+mn-lt"/>
              <a:ea typeface="+mn-ea"/>
            </a:endParaRPr>
          </a:p>
          <a:p>
            <a:r>
              <a:rPr lang="en-US" altLang="zh-CN" sz="3000" dirty="0" smtClean="0">
                <a:latin typeface="+mn-lt"/>
                <a:ea typeface="+mn-ea"/>
              </a:rPr>
              <a:t>                    No </a:t>
            </a:r>
            <a:r>
              <a:rPr lang="en-US" altLang="zh-CN" sz="3000" dirty="0">
                <a:latin typeface="+mn-lt"/>
                <a:ea typeface="+mn-ea"/>
              </a:rPr>
              <a:t>April 1st </a:t>
            </a:r>
            <a:r>
              <a:rPr lang="en-US" altLang="zh-CN" sz="3000" dirty="0" smtClean="0">
                <a:latin typeface="+mn-lt"/>
                <a:ea typeface="+mn-ea"/>
              </a:rPr>
              <a:t>joking!    </a:t>
            </a:r>
            <a:endParaRPr lang="en-US" altLang="zh-CN" sz="3000" dirty="0">
              <a:latin typeface="+mn-lt"/>
              <a:ea typeface="+mn-ea"/>
            </a:endParaRPr>
          </a:p>
          <a:p>
            <a:r>
              <a:rPr lang="en-US" altLang="zh-CN" sz="3000" dirty="0" smtClean="0">
                <a:latin typeface="+mn-lt"/>
                <a:ea typeface="+mn-ea"/>
              </a:rPr>
              <a:t>                           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05763" y="943153"/>
            <a:ext cx="3473168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000" dirty="0" smtClean="0">
                <a:latin typeface="+mn-lt"/>
                <a:ea typeface="+mn-ea"/>
              </a:rPr>
              <a:t>To be kindly noted </a:t>
            </a:r>
            <a:endParaRPr lang="zh-CN" altLang="en-US" sz="3000" dirty="0">
              <a:latin typeface="+mn-lt"/>
              <a:ea typeface="+mn-ea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18753" y="4905793"/>
            <a:ext cx="894211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3000" dirty="0" smtClean="0">
                <a:solidFill>
                  <a:srgbClr val="FF0000"/>
                </a:solidFill>
                <a:latin typeface="+mn-lt"/>
                <a:ea typeface="+mn-ea"/>
              </a:rPr>
              <a:t>  The above list shows my recent favorites in hadron  </a:t>
            </a:r>
          </a:p>
          <a:p>
            <a:pPr>
              <a:spcBef>
                <a:spcPts val="0"/>
              </a:spcBef>
            </a:pPr>
            <a:r>
              <a:rPr lang="en-US" altLang="zh-CN" sz="3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3000" dirty="0" smtClean="0">
                <a:solidFill>
                  <a:srgbClr val="FF0000"/>
                </a:solidFill>
                <a:latin typeface="+mn-lt"/>
                <a:ea typeface="+mn-ea"/>
              </a:rPr>
              <a:t>                                   physics  </a:t>
            </a:r>
          </a:p>
          <a:p>
            <a:r>
              <a:rPr lang="en-US" altLang="zh-CN" sz="3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3000" dirty="0" smtClean="0">
                <a:solidFill>
                  <a:srgbClr val="FF0000"/>
                </a:solidFill>
                <a:latin typeface="+mn-lt"/>
                <a:ea typeface="+mn-ea"/>
              </a:rPr>
              <a:t>                   </a:t>
            </a:r>
            <a:r>
              <a:rPr lang="en-US" altLang="zh-CN" dirty="0" smtClean="0">
                <a:solidFill>
                  <a:srgbClr val="0066FF"/>
                </a:solidFill>
                <a:latin typeface="+mn-lt"/>
                <a:ea typeface="+mn-ea"/>
              </a:rPr>
              <a:t>Just for your reference</a:t>
            </a:r>
          </a:p>
        </p:txBody>
      </p:sp>
    </p:spTree>
    <p:extLst>
      <p:ext uri="{BB962C8B-B14F-4D97-AF65-F5344CB8AC3E}">
        <p14:creationId xmlns:p14="http://schemas.microsoft.com/office/powerpoint/2010/main" val="372484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6" y="1566955"/>
            <a:ext cx="5414772" cy="1283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66" y="3611372"/>
            <a:ext cx="3589020" cy="911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200" y="1043735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moments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575" y="2978950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mass function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762200" y="4612632"/>
                <a:ext cx="8229600" cy="423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/>
                  <a:t>Ratio to constrain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zh-CN" altLang="en-US" sz="2800" b="0" dirty="0" smtClean="0"/>
                  <a:t> </a:t>
                </a:r>
                <a:r>
                  <a:rPr lang="en-US" altLang="zh-CN" sz="2800" b="0" dirty="0" smtClean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 smtClean="0"/>
                  <a:t> </a:t>
                </a:r>
                <a:r>
                  <a:rPr lang="en-US" altLang="zh-CN" sz="2800" b="0" dirty="0" smtClean="0"/>
                  <a:t>by the pole contribution (PC)</a:t>
                </a:r>
                <a:endParaRPr lang="zh-CN" altLang="en-US" sz="2800" b="0" dirty="0"/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00" y="4612632"/>
                <a:ext cx="8229600" cy="42304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59" t="-14493" r="-3037" b="-6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73" y="5758687"/>
            <a:ext cx="3089148" cy="740664"/>
          </a:xfrm>
          <a:prstGeom prst="rect">
            <a:avLst/>
          </a:prstGeom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68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4" y="4079543"/>
            <a:ext cx="6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Input parameters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6" y="5210048"/>
            <a:ext cx="5727192" cy="10515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100325"/>
            <a:ext cx="4410456" cy="1674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476250" y="1037328"/>
                <a:ext cx="8229600" cy="423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/>
                  <a:t>Ratio to constrain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zh-CN" altLang="en-US" sz="2800" b="0" dirty="0" smtClean="0"/>
                  <a:t> </a:t>
                </a:r>
                <a:r>
                  <a:rPr lang="en-US" altLang="zh-CN" sz="2800" b="0" dirty="0" smtClean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 smtClean="0"/>
                  <a:t> </a:t>
                </a:r>
                <a:r>
                  <a:rPr lang="en-US" altLang="zh-CN" sz="2800" b="0" dirty="0" smtClean="0"/>
                  <a:t>by convergence of the OPE</a:t>
                </a:r>
                <a:endParaRPr lang="zh-CN" altLang="en-US" sz="2800" b="0" dirty="0"/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037328"/>
                <a:ext cx="8229600" cy="42304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59" t="-14286" b="-6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21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984391"/>
            <a:ext cx="4041648" cy="27620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" y="3999346"/>
            <a:ext cx="4058069" cy="27844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58" y="1039255"/>
            <a:ext cx="4105656" cy="2792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0" y="3962549"/>
            <a:ext cx="4114546" cy="2785723"/>
          </a:xfrm>
          <a:prstGeom prst="rect">
            <a:avLst/>
          </a:prstGeom>
        </p:spPr>
      </p:pic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49425" y="2703285"/>
                <a:ext cx="19103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A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25" y="2703285"/>
                <a:ext cx="1910335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5023" y="5748768"/>
                <a:ext cx="19103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B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023" y="5748768"/>
                <a:ext cx="1910335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00977" y="2780598"/>
                <a:ext cx="19103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B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977" y="2780598"/>
                <a:ext cx="1910335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50008" y="5729949"/>
                <a:ext cx="19103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A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08" y="5729949"/>
                <a:ext cx="1910335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 bwMode="auto">
          <a:xfrm>
            <a:off x="173736" y="956959"/>
            <a:ext cx="4353305" cy="583703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680966" y="946798"/>
            <a:ext cx="4280154" cy="583703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83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3" y="1109466"/>
            <a:ext cx="3922951" cy="2665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" y="3995300"/>
            <a:ext cx="4065963" cy="27523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6" y="1155186"/>
            <a:ext cx="3772089" cy="256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38" y="4022732"/>
            <a:ext cx="3967734" cy="2693761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 bwMode="auto">
          <a:xfrm>
            <a:off x="192854" y="956959"/>
            <a:ext cx="4379907" cy="583703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807458" y="1019750"/>
            <a:ext cx="4126230" cy="583703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49425" y="2703285"/>
                <a:ext cx="170992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C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25" y="2703285"/>
                <a:ext cx="1709927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576" r="-284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2390" y="5729949"/>
                <a:ext cx="178546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D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90" y="5729949"/>
                <a:ext cx="1785460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05017" y="2539806"/>
                <a:ext cx="183489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D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017" y="2539806"/>
                <a:ext cx="1834895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03029" y="5729949"/>
                <a:ext cx="1756324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C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029" y="5729949"/>
                <a:ext cx="1756324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7576" r="-34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122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144207"/>
            <a:ext cx="3962114" cy="26414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933825"/>
            <a:ext cx="3958974" cy="2712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1" y="1074865"/>
            <a:ext cx="3856497" cy="2747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0" y="3933825"/>
            <a:ext cx="3862578" cy="2635137"/>
          </a:xfrm>
          <a:prstGeom prst="rect">
            <a:avLst/>
          </a:prstGeom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37744" y="947815"/>
            <a:ext cx="4158234" cy="583225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4562856" y="943039"/>
            <a:ext cx="4296924" cy="583703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49425" y="2703285"/>
                <a:ext cx="1709927" cy="410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A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25" y="2703285"/>
                <a:ext cx="1709927" cy="41088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4412" r="-284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87149" y="5550117"/>
                <a:ext cx="170992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B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49" y="5550117"/>
                <a:ext cx="1709927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576" r="-284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01824" y="5614125"/>
                <a:ext cx="1709927" cy="410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A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24" y="5614125"/>
                <a:ext cx="1709927" cy="41088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4478" r="-3214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9878" y="2689689"/>
                <a:ext cx="170992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B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8" y="2689689"/>
                <a:ext cx="1709927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7576" r="-285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691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" y="1135825"/>
            <a:ext cx="3940684" cy="27628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5" y="1089342"/>
            <a:ext cx="3950207" cy="27991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987926"/>
            <a:ext cx="3882390" cy="2677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74" y="4048315"/>
            <a:ext cx="3903726" cy="2637184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 bwMode="auto">
          <a:xfrm>
            <a:off x="219456" y="947815"/>
            <a:ext cx="4176522" cy="583225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4614672" y="940640"/>
            <a:ext cx="4304538" cy="583225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4742" y="2790273"/>
                <a:ext cx="1820034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D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42" y="2790273"/>
                <a:ext cx="1820034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08089" y="5685873"/>
                <a:ext cx="175983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D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89" y="5685873"/>
                <a:ext cx="1759839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692" r="-692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99907" y="5582241"/>
                <a:ext cx="170992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C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07" y="5582241"/>
                <a:ext cx="1709927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7692" r="-3203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38758" y="2697720"/>
                <a:ext cx="170992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000" b="0" dirty="0" smtClean="0">
                    <a:latin typeface="+mn-lt"/>
                  </a:rPr>
                  <a:t>-Current C</a:t>
                </a:r>
                <a:endParaRPr lang="zh-CN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58" y="2697720"/>
                <a:ext cx="1709927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7692" r="-3203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4252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52" y="1197864"/>
            <a:ext cx="804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altLang="zh-CN" sz="2800" b="0" dirty="0" smtClean="0">
                <a:latin typeface="+mn-lt"/>
              </a:rPr>
              <a:t>Comparison with other methods, in unit of </a:t>
            </a:r>
            <a:r>
              <a:rPr lang="en-US" altLang="zh-CN" sz="2800" b="0" dirty="0" err="1" smtClean="0">
                <a:latin typeface="+mn-lt"/>
              </a:rPr>
              <a:t>GeV</a:t>
            </a:r>
            <a:r>
              <a:rPr lang="en-US" altLang="zh-CN" sz="2800" b="0" dirty="0" smtClean="0">
                <a:latin typeface="+mn-lt"/>
              </a:rPr>
              <a:t>. 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5647" y="4523642"/>
            <a:ext cx="5949167" cy="2031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[1]</a:t>
            </a:r>
            <a:r>
              <a:rPr lang="en-US" altLang="zh-CN" sz="1800" b="0" i="1" dirty="0">
                <a:solidFill>
                  <a:srgbClr val="FF00FF"/>
                </a:solidFill>
              </a:rPr>
              <a:t> </a:t>
            </a:r>
            <a:r>
              <a:rPr lang="en-US" altLang="zh-CN" sz="1800" b="0" i="1" dirty="0" err="1">
                <a:solidFill>
                  <a:srgbClr val="FF00FF"/>
                </a:solidFill>
                <a:latin typeface="+mn-lt"/>
              </a:rPr>
              <a:t>N.Isgur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 and </a:t>
            </a:r>
            <a:r>
              <a:rPr lang="en-US" altLang="zh-CN" sz="1800" b="0" i="1" dirty="0" err="1">
                <a:solidFill>
                  <a:srgbClr val="FF00FF"/>
                </a:solidFill>
                <a:latin typeface="+mn-lt"/>
              </a:rPr>
              <a:t>J.E.Paton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,  PRD 31, 2910 (1985).</a:t>
            </a: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2]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E.Gregory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et al., JHEP1210,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170 (2012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3]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C.J.Morningstar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and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M.J.Peardon,PRD60,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034509 (1999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4]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Y.Chen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 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et al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.,PRD73,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014516 (2006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[5]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K.Ishikawa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et al., PLB120,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387 (1983).</a:t>
            </a:r>
            <a:endParaRPr lang="en-US" altLang="zh-CN" sz="1800" b="0" i="1" dirty="0" smtClean="0">
              <a:solidFill>
                <a:srgbClr val="FF00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[6] L.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Bellantuono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, et al.,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JHEP 1510 (2015) 137.</a:t>
            </a:r>
          </a:p>
          <a:p>
            <a:pPr>
              <a:spcBef>
                <a:spcPts val="0"/>
              </a:spcBef>
            </a:pP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[7] Y.-D Chen and Mei Huang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,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arXiv:1511.07018.</a:t>
            </a:r>
            <a:endParaRPr lang="zh-CN" altLang="en-US" sz="1800" b="0" i="1" dirty="0">
              <a:solidFill>
                <a:srgbClr val="FF00FF"/>
              </a:solidFill>
              <a:latin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7" y="2073466"/>
            <a:ext cx="8239213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063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295095" y="1043307"/>
                <a:ext cx="8229600" cy="42304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kumimoji="1" sz="2400" b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q"/>
                  <a:defRPr kumimoji="1" sz="24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Proposed production channels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oddball (Taking the lighter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as an example) </a:t>
                </a:r>
                <a:endParaRPr lang="zh-CN" altLang="en-US" sz="2800" b="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5" y="1043307"/>
                <a:ext cx="8229600" cy="42304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259" t="-14286" r="-1407" b="-16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2303875"/>
            <a:ext cx="3128772" cy="2529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81" y="2303875"/>
            <a:ext cx="3674364" cy="2529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75" y="2888940"/>
            <a:ext cx="3093720" cy="2545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42" y="2888940"/>
            <a:ext cx="2860548" cy="2545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63" y="3474005"/>
            <a:ext cx="2572512" cy="254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341530" y="3906054"/>
                <a:ext cx="8229600" cy="423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Proposed decay channels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cs typeface="Times New Roman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sz="28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oddball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3906054"/>
                <a:ext cx="8229600" cy="423046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 l="-1259" t="-14493" b="-6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30" y="4689328"/>
            <a:ext cx="3130296" cy="2529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5949280"/>
            <a:ext cx="2549652" cy="2545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62" y="5319210"/>
            <a:ext cx="3150108" cy="252984"/>
          </a:xfrm>
          <a:prstGeom prst="rect">
            <a:avLst/>
          </a:prstGeom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49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7" y="1543304"/>
            <a:ext cx="7889044" cy="2425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1" y="4652264"/>
            <a:ext cx="7989217" cy="200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66494" y="897003"/>
                <a:ext cx="8867193" cy="42304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kumimoji="1" sz="2400" b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q"/>
                  <a:defRPr kumimoji="1" sz="24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Proposed production channels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oddballs  </a:t>
                </a:r>
                <a:endParaRPr lang="zh-CN" altLang="en-US" sz="2800" b="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" y="897003"/>
                <a:ext cx="8867193" cy="42304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38" t="-14286" b="-6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 txBox="1">
                <a:spLocks/>
              </p:cNvSpPr>
              <p:nvPr/>
            </p:nvSpPr>
            <p:spPr>
              <a:xfrm>
                <a:off x="112930" y="4052358"/>
                <a:ext cx="8229600" cy="423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Proposed decay channels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>
                            <a:latin typeface="Cambria Math"/>
                            <a:cs typeface="Times New Roman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sz="2800" b="0" dirty="0" smtClean="0">
                    <a:latin typeface="Times New Roman" pitchFamily="18" charset="0"/>
                    <a:cs typeface="Times New Roman" pitchFamily="18" charset="0"/>
                  </a:rPr>
                  <a:t> oddballs </a:t>
                </a:r>
                <a:endParaRPr lang="zh-CN" alt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0" y="4052358"/>
                <a:ext cx="8229600" cy="42304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333" t="-14493" b="-6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169670" y="-39624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Oddballs in QCDSR</a:t>
            </a:r>
            <a:endParaRPr lang="en-US" altLang="zh-CN" sz="4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678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3850" y="115888"/>
            <a:ext cx="853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81510" y="20955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000560" y="4114800"/>
            <a:ext cx="7952940" cy="181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34040" y="63333"/>
            <a:ext cx="5033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+mn-lt"/>
              </a:rPr>
              <a:t>Summary of Oddballs</a:t>
            </a:r>
            <a:endParaRPr lang="en-US" altLang="zh-CN" sz="4000" dirty="0"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13867" y="1234329"/>
            <a:ext cx="8991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ddballs are predicted via QCDSR.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b="0" smtClean="0">
                <a:latin typeface="Times New Roman" pitchFamily="18" charset="0"/>
                <a:cs typeface="Times New Roman" pitchFamily="18" charset="0"/>
              </a:rPr>
              <a:t>possible production &amp; decay 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modes to 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ascertain </a:t>
            </a: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these oddballs are suggested.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altLang="zh-CN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These decay modes 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are expected to be measured in BESIII, BELLEII, Super-B, PANDA, and </a:t>
            </a:r>
            <a:r>
              <a:rPr lang="en-US" altLang="zh-CN" sz="2800" b="0" dirty="0" err="1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 experiments.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altLang="zh-CN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altLang="zh-CN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42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938428"/>
            <a:ext cx="9109075" cy="2979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zh-CN" altLang="en-US" sz="8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谢谢！</a:t>
            </a:r>
            <a:endParaRPr lang="en-US" altLang="zh-CN" sz="8800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zh-CN" altLang="en-US" sz="8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欢迎批评请指正</a:t>
            </a:r>
            <a:endParaRPr lang="zh-CN" altLang="en-US" sz="88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8771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9750" y="2519363"/>
            <a:ext cx="8569325" cy="1341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altLang="zh-CN" sz="8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Backups</a:t>
            </a:r>
            <a:endParaRPr lang="zh-CN" altLang="en-US" sz="88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25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152" y="2759266"/>
            <a:ext cx="8997696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6000" dirty="0" smtClean="0">
                <a:latin typeface="+mn-lt"/>
                <a:ea typeface="+mn-ea"/>
              </a:rPr>
              <a:t>Part I: D</a:t>
            </a:r>
            <a:r>
              <a:rPr lang="en-US" altLang="zh-CN" sz="6000" baseline="-25000" dirty="0" smtClean="0">
                <a:latin typeface="+mn-lt"/>
                <a:ea typeface="+mn-ea"/>
              </a:rPr>
              <a:t>s</a:t>
            </a:r>
            <a:r>
              <a:rPr lang="en-US" altLang="zh-CN" sz="6000" dirty="0" smtClean="0">
                <a:latin typeface="+mn-lt"/>
                <a:ea typeface="+mn-ea"/>
              </a:rPr>
              <a:t> Molecular States 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6584" y="6309360"/>
            <a:ext cx="513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C.-F. </a:t>
            </a:r>
            <a:r>
              <a:rPr lang="en-US" altLang="zh-CN" sz="1800" b="0" i="1" dirty="0" err="1" smtClean="0">
                <a:solidFill>
                  <a:srgbClr val="FF00FF"/>
                </a:solidFill>
                <a:latin typeface="+mn-lt"/>
              </a:rPr>
              <a:t>Qiao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and 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L. Tang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,   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EPL107, </a:t>
            </a:r>
            <a:r>
              <a:rPr lang="en-US" altLang="zh-CN" sz="1800" b="0" i="1" dirty="0">
                <a:solidFill>
                  <a:srgbClr val="FF00FF"/>
                </a:solidFill>
                <a:latin typeface="+mn-lt"/>
              </a:rPr>
              <a:t>31001 (2014</a:t>
            </a:r>
            <a:r>
              <a:rPr lang="en-US" altLang="zh-CN" sz="1800" b="0" i="1" dirty="0" smtClean="0">
                <a:solidFill>
                  <a:srgbClr val="FF00FF"/>
                </a:solidFill>
                <a:latin typeface="+mn-lt"/>
              </a:rPr>
              <a:t>).</a:t>
            </a:r>
            <a:endParaRPr lang="zh-CN" altLang="en-US" sz="1800" b="0" i="1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64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"/>
          <a:stretch/>
        </p:blipFill>
        <p:spPr bwMode="auto">
          <a:xfrm>
            <a:off x="107504" y="859576"/>
            <a:ext cx="4191507" cy="30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6" y="3877975"/>
            <a:ext cx="4098593" cy="298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22" y="871327"/>
            <a:ext cx="4098593" cy="29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3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40" y="3937632"/>
            <a:ext cx="4196742" cy="28979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9592" y="981975"/>
            <a:ext cx="273183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(3900) M(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+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)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9202" y="1049312"/>
            <a:ext cx="249940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(4020) M(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+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en-US" altLang="zh-CN" sz="2400" b="1" baseline="-250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3979920"/>
            <a:ext cx="259558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(3885) M(DD*)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4344" y="4114895"/>
            <a:ext cx="274947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(4025) M(D*D*)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901" y="2857972"/>
            <a:ext cx="2338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  <a:sym typeface="Wingdings" panose="05000000000000000000" pitchFamily="2" charset="2"/>
              </a:rPr>
              <a:t>PRL, 110, 252001(2013). </a:t>
            </a:r>
            <a:endParaRPr lang="zh-CN" altLang="en-US" sz="1600" b="0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733480"/>
            <a:ext cx="227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PRL,111,242001 (2013).</a:t>
            </a:r>
            <a:r>
              <a:rPr lang="en-US" altLang="zh-CN" sz="1600" b="0" i="1" dirty="0" smtClean="0">
                <a:latin typeface="+mn-lt"/>
              </a:rPr>
              <a:t> </a:t>
            </a:r>
            <a:endParaRPr lang="zh-CN" altLang="en-US" sz="1600" b="0" i="1" dirty="0"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15280" y="5102126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PRL,112,132001(2014</a:t>
            </a:r>
            <a:r>
              <a:rPr lang="en-US" altLang="zh-CN" sz="1600" b="0" dirty="0" smtClean="0">
                <a:solidFill>
                  <a:srgbClr val="FF00FF"/>
                </a:solidFill>
                <a:latin typeface="+mn-lt"/>
              </a:rPr>
              <a:t>).</a:t>
            </a:r>
            <a:endParaRPr lang="zh-CN" altLang="en-US" sz="1600" b="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7511" y="4546955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PRL,112,022001(2014).</a:t>
            </a:r>
            <a:endParaRPr lang="zh-CN" altLang="en-US" sz="1600" b="0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7" name="灯片编号占位符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chemeClr val="tx1"/>
                </a:solidFill>
                <a:latin typeface="Tahoma" pitchFamily="34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37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80054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6" y="4080700"/>
            <a:ext cx="4516449" cy="28138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4061" y="4158319"/>
            <a:ext cx="29033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(4025) M(D*D*)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8010" y="4638272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PRL,115,182002(2015</a:t>
            </a:r>
            <a:r>
              <a:rPr lang="en-US" altLang="zh-CN" sz="1600" b="0" dirty="0" smtClean="0">
                <a:solidFill>
                  <a:srgbClr val="FF00FF"/>
                </a:solidFill>
                <a:latin typeface="+mn-lt"/>
              </a:rPr>
              <a:t>).</a:t>
            </a:r>
            <a:endParaRPr lang="zh-CN" altLang="en-US" sz="1600" b="0" dirty="0">
              <a:solidFill>
                <a:srgbClr val="FF00FF"/>
              </a:solidFill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21" y="866556"/>
            <a:ext cx="3981920" cy="29896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" y="1115705"/>
            <a:ext cx="4464368" cy="27384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6" y="4080700"/>
            <a:ext cx="4401314" cy="28056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59242" y="994448"/>
            <a:ext cx="268374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(4020) M(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en-US" altLang="zh-CN" sz="2400" b="1" baseline="-25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7570" y="1535408"/>
            <a:ext cx="2185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PRL,113,212002(2014</a:t>
            </a:r>
            <a:r>
              <a:rPr lang="en-US" altLang="zh-CN" sz="1600" b="0" dirty="0" smtClean="0">
                <a:solidFill>
                  <a:srgbClr val="FF00FF"/>
                </a:solidFill>
                <a:latin typeface="+mn-lt"/>
              </a:rPr>
              <a:t>).</a:t>
            </a:r>
            <a:endParaRPr lang="zh-CN" altLang="en-US" sz="1600" b="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4952" y="1050913"/>
            <a:ext cx="287129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(3900) M(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)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37536" y="1535408"/>
            <a:ext cx="2185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PRL,115,112003(2015</a:t>
            </a:r>
            <a:r>
              <a:rPr lang="en-US" altLang="zh-CN" sz="1600" b="0" dirty="0" smtClean="0">
                <a:solidFill>
                  <a:srgbClr val="FF00FF"/>
                </a:solidFill>
                <a:latin typeface="+mn-lt"/>
              </a:rPr>
              <a:t>).</a:t>
            </a:r>
            <a:endParaRPr lang="zh-CN" altLang="en-US" sz="1600" b="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04712" y="4085290"/>
            <a:ext cx="274947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b="1" baseline="-25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400" b="1" baseline="30000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 pitchFamily="18" charset="2"/>
              </a:rPr>
              <a:t>(3885) M(DD*)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27447" y="4579173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1" dirty="0" smtClean="0">
                <a:solidFill>
                  <a:srgbClr val="FF00FF"/>
                </a:solidFill>
                <a:latin typeface="+mn-lt"/>
              </a:rPr>
              <a:t>PRL,115,222002(2015).</a:t>
            </a:r>
            <a:endParaRPr lang="zh-CN" altLang="en-US" sz="1600" b="0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9184" y="-39624"/>
            <a:ext cx="8357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altLang="zh-CN" sz="4000" dirty="0" smtClean="0">
                <a:latin typeface="+mn-lt"/>
              </a:rPr>
              <a:t>Background &amp; Motivation</a:t>
            </a:r>
            <a:endParaRPr lang="en-US" altLang="zh-CN" sz="4000" baseline="-25000" dirty="0">
              <a:latin typeface="+mn-lt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5.6832"/>
  <p:tag name="ORIGINALWIDTH" val="720.3619"/>
  <p:tag name="LATEXADDIN" val="\documentclass{article}&#10;\usepackage{amsmath}&#10;\pagestyle{empty}&#10;\begin{document}&#10;&#10;\begin{table}[!htb]&#10;\begin{center}&#10;\begin{tabular}{c|c|c|l|l}&#10;\hline\hline&#10;State                              &amp;  M (MeV/$c^2$) &amp; $\Gamma$ (MeV) &amp; Process &amp; $\sqrt{s}$ (GeV)\\&#10;\hline&#10;(a) $Z_c(3900)^{\pm}$  &amp; $3899.0\pm3.6\pm4.9$ &amp; $46\pm10\pm20$     &amp; $e^+e^-\rightarrow\pi^+\pi^- J/\psi$   &amp; 4.26 \\&#10;(b) $Z_c(3900)^0$     &amp; $3894.8\pm2.3\pm3.2$ &amp; $29.6\pm8.2\pm8.2$ &amp; $e^+e^-\rightarrow\pi^0\pi^0 J/\psi$   &amp; 4.23,4.26,4.36 \\&#10;(c) $Z_c(4020)^{\pm}$  &amp; $4022.9\pm0.8\pm2.7$ &amp; $7.9\pm2.7\pm2.6$  &amp; $e^+e^-\rightarrow\pi^{+}\pi^{-}h_{c}$ &amp; 4.23,4.26,4.36 \\&#10;(d) $Z_c(4020)^0$     &amp; $4023.9\pm2.2\pm3.8$ &amp; fixed to $\Gamma(Z_c(4020)^{\pm})$ &amp; $e^+e^-\rightarrow\pi^{0}\pi^{0}h_{c}$ &amp; 4.23,4.26,4.36\\&#10;(e) $Z_c(3885)^{\pm}$  &amp; $3883.9\pm1.5\pm4.2$ &amp; $24.8\pm3.3\pm11.0$ &amp; $e^+e^-\rightarrow \pi^{\pm} (D\bar{D}^*)^{\mp}$  &amp; 4.26 \\&#10;(f) $Z_c(3885)^{0}$   &amp; $3885.7^{+4.3}_{-5.7}\pm8.4$ &amp; $35^{+11}_{-12}\pm15$ &amp; $e^+e^-\rightarrow \pi^{0} (D\bar{D}^*)^0$ &amp; 4.23,4.26\\&#10;(g) $Z_c(4025)^{\pm}$  &amp; $4026.3\pm2.6\pm3.7$ &amp; $24.8\pm5.6\pm7.7$ &amp; $e^+e^-\rightarrow \pi^{\pm}(D^*\bar{D}^*)^{\mp}$ &amp; 4.26\\&#10;(h) $Z_c(4025)^{0}$   &amp; $4025.5^{+2.0}_{-4.7}\pm3.1$ &amp; $23.0\pm6.0\pm1.0$ &amp; $e^+e^-\rightarrow \pi^0 (D^*\bar{D}^*)^0$ &amp; 4.23,4.26\\&#10;\hline\hline&#10;\end{tabular}&#10;\caption{Observed $Z_c$ states at BESIII.}&#10;\label{tab:Zc}&#10;\end{center}&#10;\end{table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8.5"/>
  <p:tag name="ORIGINALWIDTH" val="2128.5"/>
  <p:tag name="LATEXADDIN" val="\documentclass{article}&#10;\usepackage{amsmath}&#10;\pagestyle{empty}&#10;\begin{document}&#10;&#10;\begin{eqnarray*}&#10;\langle \bar{q} q \rangle &amp;=&amp; - (0.23 \pm 0.03)^3 \; &#10;\text{GeV}^3, \\&#10;\langle \bar{s} s \rangle &amp;=&amp; (0.8 \pm 0.2) &#10;\langle \bar{q} q \rangle, \\&#10;\langle g_s^2 G^2 \rangle &amp;=&amp; 0.88 \; \text{GeV}^4, \\&#10;\langle \bar{s} g_s \sigma \cdot G s&#10;\rangle &amp;=&amp; m_0^2 \langle \bar{s} s \rangle, \\&#10;\langle g_s^3 G^3 \rangle &amp;=&amp; 0.045 \; \text{GeV}^6, \\&#10;m_0^2 &amp;=&amp; 0.8 \; \text{GeV}^2&#10;\end{eqnarray*}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4.25"/>
  <p:tag name="ORIGINALWIDTH" val="3162"/>
  <p:tag name="LATEXADDIN" val="\documentclass{article}&#10;\usepackage{amsmath}&#10;\pagestyle{empty}&#10;\begin{document}&#10;&#10;\begin{eqnarray}&#10;j_\mu^{D_s \bar{D}_s^*} \!\!\!\!\!&amp;=&amp;\!\!\!\!\! \frac{i}{\sqrt{2}}\big[(\bar{s}_a \gamma_5 c_a)(\bar{c}_b&#10;\gamma_\mu s_b) + (\bar{s}_a \gamma_\mu c_a)(\bar{c}_b \gamma_5 s_b)\big], \label{eq2} \nonumber \\&#10;j_\mu^{D_s^* \bar{D}_s^*} \!\!\!\!\!&amp;=&amp;\!\!\!\!\! \frac{i}{\sqrt{2}}\big[(\bar{s}_a \gamma^\alpha c_a)(\bar{c}_b&#10;\sigma_{\alpha \mu} \gamma_5 s_b) -(\bar{s}_a \sigma_{\alpha \mu} \gamma_5 c_a)(\bar{c}_b \gamma^\alpha s_b)\big] ,\nonumber&#10;\end{eqnarray}&#10;&#10;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4.25"/>
  <p:tag name="ORIGINALWIDTH" val="3188.25"/>
  <p:tag name="LATEXADDIN" val="\documentclass{article}&#10;\usepackage{amsmath}&#10;\pagestyle{empty}&#10;\begin{document}&#10;&#10;\begin{eqnarray}&#10;j_\mu^{D_s \bar{D}^*} \!\!\!\!\!&amp;=&amp;\!\!\!\!\! \frac{i}{\sqrt{2}}\big[(\bar{s}_a \gamma_5 c_a)(\bar{c}_b&#10;\gamma_\mu u_b) + (\bar{s}_a \gamma_\mu c_a)(\bar{c}_b \gamma_5 u_b)\big], \label{eq2} \nonumber \\&#10;j_\mu^{D_s^* \bar{D}^*} \!\!\!\!\!&amp;=&amp;\!\!\!\!\! \frac{i}{\sqrt{2}}\big[(\bar{s}_a \gamma^\alpha c_a)(\bar{c}_b&#10;\sigma_{\alpha \mu} \gamma_5 u_b) -(\bar{s}_a \sigma_{\alpha \mu} \gamma_5 c_a)(\bar{c}_b \gamma^\alpha u_b)\big] ,\nonumber&#10;\end{eqnarray}&#10;&#10;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5"/>
  <p:tag name="ORIGINALWIDTH" val="1584.75"/>
  <p:tag name="LATEXADDIN" val="\documentclass{article}&#10;\usepackage{amsmath}&#10;\pagestyle{empty}&#10;\begin{document}&#10;&#10;\begin{eqnarray*}&#10;M_H^{D_s \bar{D}_s^*} = (3.98 \pm 0.15) \, \text{GeV} \; .&#10;\end{eqnarray*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5"/>
  <p:tag name="ORIGINALWIDTH" val="1592.25"/>
  <p:tag name="LATEXADDIN" val="\documentclass{article}&#10;\usepackage{amsmath}&#10;\pagestyle{empty}&#10;\begin{document}&#10;&#10;\begin{eqnarray*}&#10;M_H^{D_s^* \bar{D}_s^*} = (4.38 \pm 0.16) \, \text{GeV} \; .&#10;\end{eqnarray*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6.5"/>
  <p:tag name="ORIGINALWIDTH" val="1584.75"/>
  <p:tag name="LATEXADDIN" val="\documentclass{article}&#10;\usepackage{amsmath}&#10;\pagestyle{empty}&#10;\begin{document}&#10;&#10;\begin{eqnarray*}&#10;M_H^{D_s \bar{D}^*} = (3.93 \pm 0.15) \, \text{GeV} \; .&#10;\end{eqnarray*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5"/>
  <p:tag name="ORIGINALWIDTH" val="1592.25"/>
  <p:tag name="LATEXADDIN" val="\documentclass{article}&#10;\usepackage{amsmath}&#10;\pagestyle{empty}&#10;\begin{document}&#10;&#10;\begin{eqnarray*}&#10;M_H^{D_s^* \bar{D}^*} = (4.33 \pm 0.16) \, \text{GeV} \; .&#10;\end{eqnarray*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"/>
  <p:tag name="ORIGINALWIDTH" val="1785"/>
  <p:tag name="LATEXADDIN" val="\documentclass{article}&#10;\usepackage{amsmath}&#10;\pagestyle{empty}&#10;\begin{document}&#10;&#10;\begin{eqnarray*}&#10;e^+ e^- &amp;\to&amp; (\eta_c + \omega) + \eta \, , \\&#10;e^+ e^- &amp;\to&amp; (J/\psi + \eta) + \eta \, , \\&#10;e^+ e^- &amp;\to&amp; (J/\psi + f_0(500)) + \eta \, .&#10;\end{eqnarray*}&#10;&#10;&#10;\end{document}"/>
  <p:tag name="IGUANATEXSIZE" val="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"/>
  <p:tag name="ORIGINALWIDTH" val="1766.25"/>
  <p:tag name="LATEXADDIN" val="\documentclass{article}&#10;\usepackage{amsmath}&#10;\pagestyle{empty}&#10;\begin{document}&#10;\begin{eqnarray*}&#10;e^+ e^- &amp;\to&amp; (\eta_c + \phi) + \eta \, , \\&#10;e^+ e^- &amp;\to&amp; (J/\psi + \eta^\prime) + \eta \, , \\ &#10;e^+ e^- &amp;\to&amp; (J/\psi + f_0(980)) + \eta, &#10;\end{eqnarray*}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.75"/>
  <p:tag name="ORIGINALWIDTH" val="1687.5"/>
  <p:tag name="LATEXADDIN" val="\documentclass{article}&#10;\usepackage{amsmath}&#10;\pagestyle{empty}&#10;\begin{document}&#10;&#10;\begin{eqnarray*}&#10;e^+ e^- &amp;\to&amp; (h_c + \eta) + \eta \, , \\ &#10;e^+ e^- &amp;\to&amp; (h_c + f_0(500)) + \eta \, , \\&#10;e^+ e^- &amp;\to&amp; (D_s^* + \bar{D}_s^*) + \eta \, , &#10;\end{eqnarray*}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2314.5"/>
  <p:tag name="LATEXADDIN" val="\documentclass{article}&#10;\usepackage{amsmath}&#10;\pagestyle{empty}&#10;\begin{document}&#10;&#10;\begin{eqnarray*}&#10;\Pi_{\mu \nu}(q)  =  i \int d^4 x e^{i q \cdot x} \langle 0 | T&#10;\big{\{} j_\mu(x) j^\dagger_\nu(0) \big{\}} | 0 \rangle \; ,&#10;\end{eqnarray*}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36"/>
  <p:tag name="LATEXADDIN" val="\documentclass{article}&#10;\usepackage{amsmath}&#10;\pagestyle{empty}&#10;\begin{document}&#10;&#10;\begin{eqnarray*}&#10;e^+ e^- \to (J/\psi + K^+) + K^- \, ,&#10;\end{eqnarray*}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1716"/>
  <p:tag name="LATEXADDIN" val="\documentclass{article}&#10;\usepackage{amsmath}&#10;\pagestyle{empty}&#10;\begin{document}&#10;&#10;\begin{eqnarray*}&#10;e^+ e^- &amp;\to&amp; (J/\psi + K^+) + K^- \, , \\&#10;e^+ e^- &amp;\to&amp; (D_s^{*+} + \bar{D}^*) + K^- \,.&#10;\end{eqnarray*}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65"/>
  <p:tag name="LATEXADDIN" val="\documentclass{article}&#10;\usepackage{amsmath}&#10;\pagestyle{empty}&#10;\begin{document}&#10;&#10;&#10;$3 \bigotimes 3 = 1 \bigoplus 8$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54"/>
  <p:tag name="LATEXADDIN" val="\documentclass{article}&#10;\usepackage{amsmath}&#10;\pagestyle{empty}&#10;\begin{document}&#10;&#10;$3\bigotimes 3 \bigotimes 3 = 1 \bigoplus 8 \bigotimes 8 \bigoplus 10$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1923.75"/>
  <p:tag name="LATEXADDIN" val="\documentclass{article}&#10;\usepackage{amsmath}&#10;\pagestyle{empty}&#10;\begin{document}&#10;&#10;$8 \bigotimes 8 = 1 \bigoplus 8 \bigoplus 8 \bigoplus 10 \bigoplus \bar{10}&#10;\bigoplus 27$&#10;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410"/>
  <p:tag name="LATEXADDIN" val="\documentclass{article}&#10;\usepackage{amsmath}&#10;\pagestyle{empty}&#10;\begin{document}&#10;&#10;&#10;$8\bigotimes\cdots \bigotimes 8 = 1\bigoplus 8 \bigoplus \cdots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301"/>
  <p:tag name="LATEXADDIN" val="\documentclass{article}&#10;\usepackage{amsmath}&#10;\pagestyle{empty}&#10;\begin{document}&#10;&#10;$J^{PC} = 0^{--}, 0^{+-}, 1^{-+}, 2^{+-}, 3^{-+}$ and so on&#10;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119.25"/>
  <p:tag name="LATEXADDIN" val="\documentclass{article}&#10;\usepackage{amsmath}&#10;\pagestyle{empty}&#10;\begin{document}&#10;&#10;&#10;$q\bar{q}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1"/>
  <p:tag name="ORIGINALWIDTH" val="2799"/>
  <p:tag name="LATEXADDIN" val="\documentclass{article}&#10;\usepackage{amsmath}&#10;\pagestyle{empty}&#10;\begin{document}&#10;&#10;\begin{eqnarray*}&#10;j^A_{0^{--}}(x) &amp; \!\!\!\! = \!\!\!\! &amp; g_s^3 d^{a b c} [g^t_{\alpha \beta} \tilde{G}^a_{\mu \nu}(x)][\partial_\alpha \partial_\beta G^b_{\nu \rho}(x)][G^c_{\rho \mu}(x)]\, , \label{current-A} \\&#10;j^B_{0^{--}}(x) &amp; \!\!\!\! = \!\!\!\! &amp; g_s^3 d^{a b c} [g^t_{\alpha \beta} G^a_{\mu \nu}(x)][\partial_\alpha \partial_\beta \tilde{G}^b_{\nu \rho}(x)][G^c_{\rho \mu}(x)]\, , \label{current-B} \\&#10;j^C_{0^{--}}(x) &amp; \!\!\!\! = \!\!\!\! &amp; g_s^3 d^{a b c} [g^t_{\alpha \beta} G^a_{\mu \nu}(x)][\partial_\alpha \partial_\beta G^b_{\nu \rho}(x)][\tilde{G}^c_{\rho \mu}(x)]\, , \label{current-C} \\&#10;j^D_{0^{--}}(x) &amp; \!\!\!\! = \!\!\!\! &amp; g_s^3 d^{a b c} [g^t_{\alpha \beta} \tilde{G}^a_{\mu \nu}(x)][\partial_\alpha \partial_\beta \tilde{G}^b_{\nu \rho}(x)][\tilde{G}^c_{\rho \mu}(x)]\, ,\label{current-D}&#10;\end{eqnarray*}&#10;&#10;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4"/>
  <p:tag name="ORIGINALWIDTH" val="2994"/>
  <p:tag name="LATEXADDIN" val="\documentclass{article}&#10;\usepackage{amsmath}&#10;\pagestyle{empty}&#10;\begin{document}&#10;&#10;\begin{eqnarray*}&#10;J^{0^{+-}}_A(x) &amp;=&amp; g_s^3 d^{abc} [g^t_{\alpha \beta} &#10;G^a_{\mu \nu}(x)][\partial_\alpha \partial_\beta G^b_{\nu \rho}(x)] &#10;[G^c_{\rho \mu}(x)]\; ,\\&#10;J^{0^{+-}}_B(x) &amp;=&amp; g_s^3 d^{abc} [g^t_{\alpha \beta} &#10;G^a_{\mu \nu}(x)][\partial_\alpha \partial_\beta \tilde{G}^b_{\nu \rho}(x)] &#10;[\tilde{G}^c_{\rho \mu}(x)]\; ,\\&#10;J^{0^{+-}}_C(x) &amp;=&amp; g_s^3 d^{abc} [g^t_{\alpha \beta} &#10;\tilde{G}^a_{\mu \nu}(x)][\partial_\alpha \partial_\beta G^b_{\nu \rho}(x)] &#10;[\tilde{G}^c_{\rho \mu}(x)]\; ,\\&#10;J^{0^{+-}}_D(x) &amp;=&amp; g_s^3 d^{abc} [g^t_{\alpha \beta} &#10;\tilde{G}^a_{\mu \nu}(x)][\partial_\alpha \partial_\beta &#10;\tilde{G}^b_{\nu \rho}(x)][G^c_{\rho \mu}(x)]\; ;&#10;\end{eqnarray*}&#10;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6.25"/>
  <p:tag name="LATEXADDIN" val="\documentclass{article}&#10;\usepackage{amsmath}&#10;\pagestyle{empty}&#10;\begin{document}&#10;&#10;\begin{eqnarray*}&#10;\Pi_{\mu\nu}(q) = - \left(g_{\mu\nu} -\frac{q_\mu q_\nu}{q^2}\right) \Pi_1(q^2)&#10;+ \frac{q_\mu q_\nu}{q^2} \Pi_0(q^2) \; ,&#10;\end{eqnarray*}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4"/>
  <p:tag name="ORIGINALWIDTH" val="2679.75"/>
  <p:tag name="LATEXADDIN" val="\documentclass{article}&#10;\usepackage{amsmath}&#10;\pagestyle{empty}&#10;\begin{document}&#10;&#10;\begin{eqnarray*}&#10;J^{1^{-+}}_{A, \alpha}(x) &amp;=&amp; g_s^3 f^{abc} \partial_\mu&#10;[G^a_{\mu \nu}(x)][G^b_{\nu \rho}(x)] &#10;[G^c_{\rho \alpha}(x)]\; ,\\&#10;J^{1^{-+}}_{B, \alpha}(x) &amp;=&amp; g_s^3 f^{abc} \partial_\mu&#10;[G^a_{\mu \nu}(x)][\tilde{G}^b_{\nu \rho}(x)] &#10;[\tilde{G}^c_{\rho \alpha}(x)]\; ,\\&#10;J^{1^{-+}}_{C, \alpha}(x) &amp;=&amp; g_s^3 f^{abc} \partial_\mu&#10;[\tilde{G}^a_{\mu \nu}(x)][G^b_{\nu \rho}(x)] &#10;[\tilde{G}^c_{\rho \alpha}(x)]\; ,\\&#10;J^{1^{-+}}_{D, \alpha}(x) &amp;=&amp; g_s^3 f^{abc} \partial_\mu&#10;[\tilde{G}^a_{\mu \nu}(x)][\tilde{G}^b_{\nu \rho}(x)] &#10;[G^c_{\rho \alpha}(x)]\; ,\\&#10;\end{eqnarray*}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4"/>
  <p:tag name="ORIGINALWIDTH" val="2438.25"/>
  <p:tag name="LATEXADDIN" val="\documentclass{article}&#10;\usepackage{amsmath}&#10;\pagestyle{empty}&#10;\begin{document}&#10;&#10;\begin{eqnarray*}&#10;J^{2^{+-}}_{A,\mu \alpha}(x) &amp;=&amp; g_s^3 d^{a b c} [G^a_{\mu \nu}(x) &#10;G^b_{\nu \rho}(x) G^c_{\rho \alpha}(x)]\;, \\&#10;J^{2^{+-}}_{B,\mu \alpha}(x) &amp;=&amp; g_s^3 d^{a b c} [G^a_{\mu \nu}(x) &#10;\tilde{G}^b_{\nu \rho}(x) \tilde{G}^c_{\rho \alpha}(x)]\;, \\&#10;J^{2^{+-}}_{C,\mu \alpha}(x) &amp;=&amp; g_s^3 d^{a b c} [\tilde{G}^a_{\mu \nu}(x) &#10;G^b_{\nu \rho}(x) \tilde{G}^c_{\rho \alpha}(x)]\;, \\&#10;J^{2^{+-}}_{D,\mu \alpha}(x) &amp;=&amp; g_s^3 d^{a b c} [\tilde{G}^a_{\mu \nu}(x) &#10;\tilde{G}^b_{\nu \rho}(x) G^c_{\rho \alpha}(x)]\;.&#10;\end{eqnarray*}&#10;&#10;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316.5"/>
  <p:tag name="LATEXADDIN" val="\documentclass{article}&#10;\usepackage{amsmath}&#10;\pagestyle{empty}&#10;\begin{document}&#10;&#10;\begin{eqnarray*}&#10;\Pi^{J^{PC}, \; k}_{\alpha_1 \cdots \alpha_j, \; \beta_1 \cdots \beta_j}(q^2) \!\! = \!\! i \!\!\! \int \!\!\! d^4 \! x e^{i q \cdot x} \langle 0 | T \bigg\{ j^{J^{PC}, \; k}_{\alpha_1 \cdots \alpha_j}(x), j^{J^{PC}, \; k}_{\beta_1 \cdots \beta_j}(0)\bigg\}| 0 \rangle \; ,\label{correlation-1}&#10;\end{eqnarray*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6797"/>
  <p:tag name="ORIGINALWIDTH" val="719.3802"/>
  <p:tag name="LATEXADDIN" val="\documentclass{article}&#10;\usepackage{amsmath}&#10;\pagestyle{empty}&#10;\begin{document}&#10;&#10;\begin{eqnarray*}&#10;\Pi_{J^{PC}}^{k}(q^2) &amp;\!\! = \!\!&amp; \frac{1}{\pi} \int_0^\infty ds \frac{\text{Im} \Pi_{J^{PC}}^{k}(s)}{s - q^2} + \bigg(\Pi_{J^{PC}}^{k}(0) + q^2 \Pi_{J^{PC}}^{k \; \prime}(0) \nonumber \\&#10;&amp;\!\!\!\!+\!\!\!\!&amp; \frac{1}{2} q^4 \Pi_{J^{PC}}^{k \; \prime \prime}(0) + \frac{1}{6} q^6 \Pi_{J^{PC}}^{k \; \prime \prime \prime}(0) \bigg) \; ,&#10;\end{eqnarray*}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5173"/>
  <p:tag name="ORIGINALWIDTH" val="720.3619"/>
  <p:tag name="LATEXADDIN" val="\documentclass{article}&#10;\usepackage{amsmath}&#10;\pagestyle{empty}&#10;\begin{document}&#10;&#10;\begin{eqnarray*}&#10;\mathrm{\Pi_{J^{PC} }^{k, \; QCD}}(q^2) &amp; \!\! = \!\! &amp; a_0 (q^2)^{n} \ln\frac{- q^2}{\mu^2} + \left( b_0 + b_1 \ln \frac{-q^2}{\mu^2} \right)(q^2)^{n-2} \langle \alpha_s G^2 \rangle  \nonumber \\&#10;&amp; \!\!+ \!\! &amp; \left( c_0 + c_1 \ln\frac{- q^2}{\mu^2} \right) (q^2)^{n-3} \langle g_s G^3 \rangle \nonumber \\&#10;&amp; \!\! + \!\! &amp; d_0 (q^2)^{n-4} \langle \alpha_s G^2 \rangle^2 \ , \label{correlation-function-QCD}&#10;\end{eqnarray*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2934.75"/>
  <p:tag name="LATEXADDIN" val="\documentclass{article}&#10;\usepackage{amsmath}&#10;\pagestyle{empty}&#10;\begin{document}&#10;&#10;\begin{eqnarray*}&#10;\frac{1}{\pi} \mathrm{Im\Pi_{J^{PC}}^{k, \; phe}}(s) &amp; = &amp; (f_{J^{PC}}^{k})^2 (M_{J^{PC}}^{k})^{2n} \delta \left(s - (M_{J^{PC}}^{k})^2 \right) \nonumber \\&#10;&amp; + &amp; \rho_{J^{PC}}^{k} (s) \theta(s - s_0) \; .&#10;\end{eqnarray*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0.25"/>
  <p:tag name="ORIGINALWIDTH" val="2697.75"/>
  <p:tag name="LATEXADDIN" val="\documentclass{article}&#10;\usepackage{amsmath}&#10;\pagestyle{empty}&#10;\begin{document}&#10;&#10;\begin{eqnarray*}&#10;&amp; &amp; \frac{1}{\pi}  \int_0^{\infty}  \frac{\mathrm{Im\Pi_{J^{PC}}^{k, \; QCD}}(s)}{s - q^2} ds \nonumber \\ &amp; = &amp; \frac{(f_{J^{PC}}^{k})^2 (M_{J^{PC}}^{k})^{2n}}{(M_{J^{PC}}^{k})^2 - q^2}   + \int_{s_0}^{\infty} \!\! \frac{\rho_{J^{PC}}^{k}(s)\theta(s - s_0)}{s - q^2} ds \ .~~ \label{connection}&#10;\end{eqnarray*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7"/>
  <p:tag name="ORIGINALWIDTH" val="2067.75"/>
  <p:tag name="LATEXADDIN" val="\documentclass{article}&#10;\usepackage{amsmath}&#10;\pagestyle{empty}&#10;\begin{document}&#10;&#10;\begin{equation*}&#10;\hat{B}_{\tau}\equiv \lim_{-q^2\rightarrow \infty,n\rightarrow \infty&#10;\atop&#10;{-q^2\over n}=&#10;{1\over\tau}}\frac{(q^2)^n}{(n-1)!}\left(- \frac{d}{dq^2}\right)^n\ ,&#10;\end{equation*}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2738.25"/>
  <p:tag name="LATEXADDIN" val="\documentclass{article}&#10;\usepackage{amsmath}&#10;\pagestyle{empty}&#10;\begin{document}&#10;&#10;\begin{equation*}&#10;\frac{1}{\pi}\int_{s_0}^{\infty}&#10;e^{-s\tau}\mathrm{Im\Pi_{J^{PC}}^{k, \; QCD}}(s)ds \simeq&#10;\int_{s_0}^{\infty} \rho^{k}_{J^{PC}}(s) e^{-s\tau} ds\; ,&#10;\end{equation*}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1.5"/>
  <p:tag name="ORIGINALWIDTH" val="2664.75"/>
  <p:tag name="LATEXADDIN" val="\documentclass{article}&#10;\usepackage{amsmath}&#10;\pagestyle{empty}&#10;\begin{document}&#10;&#10;\begin{eqnarray*}&#10;L^{k}_{J^{PC}, \; 0}(\tau, s_0) &amp; = &amp; \frac{1}{\pi} \int_0^{s_0} e^{-s\tau} \mathrm{Im\Pi_{J^{PC}}^{k, \; QCD}}(s) ds \; , \label{R0} \\&#10;L^{k}_{J^{PC}, \; 1}(\tau, s_0) &amp; = &amp; \frac{1}{\pi} \int_0^{s_0} s e^{-s\tau} \mathrm{Im\Pi_{J^{PC}}^{k, \; QCD}}(s) ds \; , \label{R1}&#10;\end{eqnarray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6.5"/>
  <p:tag name="ORIGINALWIDTH" val="2078.25"/>
  <p:tag name="LATEXADDIN" val="\documentclass{article}&#10;\usepackage{amsmath}&#10;\pagestyle{empty}&#10;\begin{document}&#10;&#10;\begin{eqnarray*}&#10;\Pi_1(q^2) \!\!\!\!\!&amp; = &amp;\!\!\!\!\!\frac{\lambda_{H}^2}{M_{H}^2 -&#10;q^2} + \frac{1}{\pi} \int_{s_0}^\infty d s \frac{\rho^h_H(s)}{s - q^2}&#10;\;, &#10;\end{eqnarray*}&#10;&#10;&#10;\end{document}"/>
  <p:tag name="IGUANATEXSIZE" val="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66.25"/>
  <p:tag name="LATEXADDIN" val="\documentclass{article}&#10;\usepackage{amsmath}&#10;\pagestyle{empty}&#10;\begin{document}&#10;&#10;\begin{eqnarray*}&#10;M^{k}_{J^{PC}}(\tau, s_0) = \sqrt{ \frac{L^k_{J^{PC}, \; 1} (\tau, s_0)}{L^k_{J^{PC}, \; 0} (\tau, s_0)}} \; , \label{mass}&#10;\end{eqnarray*}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4.5"/>
  <p:tag name="ORIGINALWIDTH" val="1520.25"/>
  <p:tag name="LATEXADDIN" val="\documentclass{article}&#10;\usepackage{amsmath}&#10;\pagestyle{empty}&#10;\begin{document}&#10;&#10;\begin{eqnarray*}&#10;R^{k, \; \text{PC}}_{J} &amp;=&amp; \frac{L^{k}_{J^{PC} , \; 0}(\tau,s_0)}{L^{k}_{J^{PC} , \; 0}(\tau,\infty)} \; . \label{ratio-PC}&#10;\end{eqnarray*}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7.5"/>
  <p:tag name="ORIGINALWIDTH" val="2818.5"/>
  <p:tag name="LATEXADDIN" val="\documentclass{article}&#10;\usepackage{amsmath}&#10;\pagestyle{empty}&#10;\begin{document}&#10;&#10;\begin{eqnarray*}&#10;\begin{aligned}&#10;&amp; \langle \alpha_s G^2\rangle = 0.06 \, \text{GeV}^4 \; ,\;&#10;\langle g_s G^3\rangle = (0.27 \, \text{GeV}^2) \langle \alpha_s G^2\rangle \; ,\\&#10;&amp; ~~~~~~~~~~~\Lambda_{\overline{\text{MS}}} = 300 \, \text{MeV} \; ,\;&#10;\alpha_s = \frac{-4\pi}{11 \ln (\tau \Lambda^2_{\overline{\text{MS}}})} \; ,&#10;\end{aligned}&#10;\end{eqnarray*}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4.25"/>
  <p:tag name="ORIGINALWIDTH" val="2170.5"/>
  <p:tag name="LATEXADDIN" val="\documentclass{article}&#10;\usepackage{amsmath}&#10;\pagestyle{empty}&#10;\begin{document}&#10;&#10;\begin{eqnarray*}&#10;R^{k, \; \text{G}^2}_{J} &amp;=&amp; \frac{\int_0^{s_0} e^{-s\tau} \mathrm{Im\Pi_{J^{PC}}^{k, \; \langle \alpha_s G^2\rangle}}(s) ds}{\int_0^{s_0} e^{-s\tau} \mathrm{Im\Pi_{J^{PC}}^{k, \; QCD}}(s) ds} \; , \label{ratio-GG} \\&#10;R^{k, \; \text{G}^3}_{J} &amp;=&amp; \frac{\int_0^{s_0} e^{-s\tau} \mathrm{Im\Pi_{J^{PC}}^{k, \; \langle g_s G^3\rangle}}(s) ds}{\int_0^{s_0} e^{-s\tau} \mathrm{Im\Pi_{J^{PC}}^{k, \; QCD}}(s) ds} \; . \label{ratio-GGG}&#10;\end{eqnarray*}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694"/>
  <p:tag name="ORIGINALWIDTH" val="720.0347"/>
  <p:tag name="LATEXADDIN" val="\documentclass{article}&#10;\usepackage{amsmath}&#10;\pagestyle{empty}&#10;\begin{document}&#10;&#10;\begin{center}&#10;\begin{table}[hbpt]&#10;\vspace{0.3cm}&#10;\renewcommand\arraystretch{1.1}&#10;\begin{tabular}{|c|c|c|c|c|c|c|}&#10;\hline&#10;\hline $J^{PC}$  &amp; Flux tube model &amp;  Lattice QCD  &amp; Holography QCD &amp;  Our results (QCDSR) \\&#10;\hline $0^{--}$ &amp; 2.79 [1] &amp; 5.166 [2] &amp; 2.8 [6], 3.817 [7] &amp; 3.81,  4.33 \\&#10;\hline $0^{+-}$ &amp; 2.79 [1] &amp; 5.45 [2], 4.74 [3], 4.78 [4] &amp; X &amp; 4.57 \\&#10;\hline $1^{-+}$ &amp; X &amp; 1.68 [5]  &amp; X &amp; X \\&#10;\hline $2^{+-}$ &amp; X &amp; 4.14 [3], 4.23 [4] &amp; 2.786 [7] &amp; 6.06 \\&#10;\hline&#10;\hline&#10;\end{tabular}&#10;\label{comparison}&#10;\end{table}&#10;\end{center}&#10;&#10;&#10;\end{document}"/>
  <p:tag name="IGUANATEXSIZE" val="1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39.75"/>
  <p:tag name="LATEXADDIN" val="\documentclass{article}&#10;\usepackage{amsmath}&#10;\pagestyle{empty}&#10;\begin{document}&#10;&#10;$X(3872) \to \gamma + G_{0^{--}}(3810)$, 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8.25"/>
  <p:tag name="LATEXADDIN" val="\documentclass{article}&#10;\usepackage{amsmath}&#10;\pagestyle{empty}&#10;\begin{document}&#10;&#10;&#10;$\Upsilon(1S) \to f_1 (1285) + G_{0^{--}}(3810)$,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22.5"/>
  <p:tag name="LATEXADDIN" val="\documentclass{article}&#10;\usepackage{amsmath}&#10;\pagestyle{empty}&#10;\begin{document}&#10;&#10;$\Upsilon(1S) \to \chi _{c_1} + G_{0^{--}}(3810)$,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407.75"/>
  <p:tag name="LATEXADDIN" val="\documentclass{article}&#10;\usepackage{amsmath}&#10;\pagestyle{empty}&#10;\begin{document}&#10;&#10;$\chi_{b_1} \to J/\psi + G_{0^{--}}(3810)$,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66"/>
  <p:tag name="LATEXADDIN" val="\documentclass{article}&#10;\usepackage{amsmath}&#10;\pagestyle{empty}&#10;\begin{document}&#10;&#10;$\chi_{b_1} \to \omega + G_{0^{--}}(3810)$.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1.25"/>
  <p:tag name="ORIGINALWIDTH" val="2928"/>
  <p:tag name="LATEXADDIN" val="\documentclass{article}&#10;\usepackage{amsmath}&#10;\pagestyle{empty}&#10;\begin{document}&#10;&#10;\begin{eqnarray*}&#10;\Pi_{1}^{OPE}(q^2) &amp;=&amp; \int_{(2m_c + 2m_s)^2}^{\infty} d s&#10;\frac{\rho^{OPE}(s)}{s - q^2} + \Pi_1^{\langle g_s^3 G^3 \rangle }(q^2) \nonumber \\&#10;&amp;+&amp; \Pi_1^{\langle&#10;\bar{s} s \rangle^2} (q^2) + \Pi_1^{\langle \bar{s} s \rangle \langle \bar{s} G s \rangle}(q^2) \; ,&#10;\end{eqnarray*}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40.5"/>
  <p:tag name="LATEXADDIN" val="\documentclass{article}&#10;\usepackage{amsmath}&#10;\pagestyle{empty}&#10;\begin{document}&#10;&#10;&#10;$G_{0^{--}}(3810) \to \gamma + f_1(1285)$,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54.75"/>
  <p:tag name="LATEXADDIN" val="\documentclass{article}&#10;\usepackage{amsmath}&#10;\pagestyle{empty}&#10;\begin{document}&#10;&#10;$G_{0^{--}}(3810) \to \gamma + \chi_{c_1}$,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50.25"/>
  <p:tag name="LATEXADDIN" val="\documentclass{article}&#10;\usepackage{amsmath}&#10;\pagestyle{empty}&#10;\begin{document}&#10;&#10;$G_{0^{--}}(3810) \to \omega + f_1(1285)$.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1.247"/>
  <p:tag name="ORIGINALWIDTH" val="719.7074"/>
  <p:tag name="LATEXADDIN" val="\documentclass{article}&#10;\usepackage{amsmath}&#10;\pagestyle{empty}&#10;\begin{document}&#10;&#10;&#10;\begin{center}&#10;\begin{table}[h]&#10;\vspace{0.3cm}&#10;\renewcommand\arraystretch{1.1}&#10;\begin{tabular}{|c|c|c|}&#10;\hline&#10;\hline $J^{PC}$  &amp;  S-wave  &amp; P-wave   \\&#10;\hline   &amp;   &amp; $\Upsilon(1S) \to \bigg{\{} f_1(1285), \, \chi_{c1}, \, X(3872) \bigg{\}} + G_{0^{+-}}(4570)$  \\&#10;$0^{+-}$ &amp; $h_b \to \bigg{\{}f_1(1285), \, \chi_{c1}, \, X(3872) \bigg{\}} + G_{0^{+-}}(4570)$ &amp; $\chi_{bJ} \to  \bigg{\{}\gamma, \, \omega, \, \phi, \, J/\psi, \, \psi(2S) \bigg{\}} + G_{0^{+-}}(4570)$  \\&#10; &amp;  &amp; $h_{b} \to \bigg{\{}\eta, \, \eta^\prime, \, \eta_c \bigg{\}} + G_{0^{+-}}(4570)$  \\&#10;\hline  &amp; $\Upsilon(1S) \to \eta_2(1645) + G_{2^{+-}}(6060)$ &amp;  \\&#10;$2^{+-}$ &amp; $\chi_{b1, \, 2} \to \bigg{\{} h_1(1170), \,  h_c \bigg{\}} + G_{2^{+-}}(6060)$ &amp; $\Upsilon(1S) \to  f_1(1285) + G_{2^{+-}}(6060)$ \\ &amp; $h_b \to \bigg{\{} f_1(1285), \, f_2(1270), \, \chi_{c1, \, 2}, \bigg{\}} + G_{2^{+-}}(6060)$ &amp; \\&#10;\hline&#10;\hline&#10;\end{tabular}&#10;\label{production-mode}&#10;\end{table}&#10;\end{center}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6632"/>
  <p:tag name="ORIGINALWIDTH" val="720.0347"/>
  <p:tag name="LATEXADDIN" val="\documentclass{article}&#10;\usepackage{amsmath}&#10;\pagestyle{empty}&#10;\begin{document}&#10;&#10;\begin{table}[h]&#10;\begin{center}&#10;\renewcommand\arraystretch{1.1}&#10;\begin{tabular}{|c|c|c|}&#10;\hline&#10;\hline $J^{PC}$  &amp;  S-wave  &amp; P-wave   \\&#10;\hline   &amp;   &amp;  $G_{0^{+-}}(4570) \to \bigg{\{} \gamma, \, \omega, \, \phi, \, J/\psi \bigg{\}} + f_0(980)$ \\&#10;$0^{+-}$ &amp; $G_{0^{+-}}(4570) \to h_1(1170) +f_1(1285)$ &amp; $G_{0^{+-}}(4570) \to h_1(1170) + \bigg{\{} \eta, \eta^\prime, \, \eta_c \bigg{\}}$ \\&#10; &amp;  &amp; $G_{0^{+-}} \to h_c + \bigg{\{} \eta, \eta^\prime \bigg{\}}$  \\&#10;\hline $2^{+-}$ &amp; $G_{2^{+-}}(6060) \to \bigg{\{} h_1(1170), \, h_c \bigg{\}} + f_1(1285)$ &amp; $G_{2^{+-}}(6060) \to \bigg{\{}\gamma, \, \omega, \, \phi, J/\psi, \, \psi(2S) \bigg{\}} + f_1(1285)$ \\&#10;\hline&#10;\hline&#10;\end{tabular}&#10;\end{center}&#10;\label{decay-mode}&#10;\end{table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1461.75"/>
  <p:tag name="LATEXADDIN" val="\documentclass{article}&#10;\usepackage{amsmath}&#10;\pagestyle{empty}&#10;\begin{document}&#10;&#10;\begin{eqnarray*}&#10;\rho^{OPE}(s) = \text{Im} [\Pi_1^{OPE}(s)] / \pi&#10;\end{eqnarray*}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5"/>
  <p:tag name="ORIGINALWIDTH" val="1784.25"/>
  <p:tag name="LATEXADDIN" val="\documentclass{article}&#10;\usepackage{amsmath}&#10;\pagestyle{empty}&#10;\begin{document}&#10;&#10;\begin{eqnarray*}&#10;M_{H}(s_0, M_B^2) = \sqrt{- \frac{R_1(s_0, M_B^2)}{R_0(s_0,&#10;M_B^2)}} \; ,&#10;\end{eqnarray*}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0.25"/>
  <p:tag name="ORIGINALWIDTH" val="3337.5"/>
  <p:tag name="LATEXADDIN" val="\documentclass{article}&#10;\usepackage{amsmath}&#10;\pagestyle{empty}&#10;\begin{document}&#10;&#10;\begin{eqnarray*}&#10;R_0(s_0, M_B^2) &amp; \!\!\!\! = \!\!\!\! &amp; \int_{(2m_c + 2m_s)^2}^{s_0} d s \; \rho^{OPE}(s) e^{-&#10;s / M_B^2} + \Pi_1^{\langle g_s^3 G^3 \rangle }(M_B^2) \nonumber \\&#10;&amp;\!\!\!\! + \!\!\!\!&amp;  \Pi_1^{\langle \bar{s} s \rangle^2} (M_B^2) + \Pi_1^{\langle \bar{s} s&#10;\rangle \langle  \bar{s} G s \rangle}(M_B^2) \; , \label{momentum} \\&#10;R_1(s_0, M_B^2) &amp; \!\!\!\! = \!\!\!\! &amp;&#10;\frac{\partial}{\partial{M_B^{-2}}}{R_0(s_0, M_B^2)} \; .&#10;\end{eqnarray*}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1758"/>
  <p:tag name="LATEXADDIN" val="\documentclass{article}&#10;\usepackage{amsmath}&#10;\pagestyle{empty}&#10;\begin{document}&#10;\begin{eqnarray*}&#10;m_s &amp;=&amp; (0.13 \pm 0.03) \; \text{GeV}, \\&#10;m_c (m_c) &amp;=&amp; (1.23 \pm 0.05) \; \text{GeV}, \\&#10;m_b (m_b) &amp;=&amp; (4.24 \pm 0.06 ) \; \text{GeV}, \\&#10;\end{eqnarray*}&#10;&#10;\end{document}"/>
  <p:tag name="IGUANATEXSIZE" val="3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29429</TotalTime>
  <Words>1251</Words>
  <Application>Microsoft Office PowerPoint</Application>
  <PresentationFormat>全屏显示(4:3)</PresentationFormat>
  <Paragraphs>289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1" baseType="lpstr">
      <vt:lpstr>Arial Unicode MS</vt:lpstr>
      <vt:lpstr>华文隶书</vt:lpstr>
      <vt:lpstr>华文新魏</vt:lpstr>
      <vt:lpstr>隶书</vt:lpstr>
      <vt:lpstr>宋体</vt:lpstr>
      <vt:lpstr>Cambria Math</vt:lpstr>
      <vt:lpstr>Comic Sans MS</vt:lpstr>
      <vt:lpstr>Symbol</vt:lpstr>
      <vt:lpstr>Tahoma</vt:lpstr>
      <vt:lpstr>Times New Roman</vt:lpstr>
      <vt:lpstr>Wingdings</vt:lpstr>
      <vt:lpstr>默认设计模板</vt:lpstr>
      <vt:lpstr>Hopes in Hadron Physics and pQCD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QCD</dc:creator>
  <cp:lastModifiedBy>Ratel</cp:lastModifiedBy>
  <cp:revision>1669</cp:revision>
  <cp:lastPrinted>2014-04-19T15:31:19Z</cp:lastPrinted>
  <dcterms:created xsi:type="dcterms:W3CDTF">1601-01-01T00:00:00Z</dcterms:created>
  <dcterms:modified xsi:type="dcterms:W3CDTF">2018-04-01T02:07:58Z</dcterms:modified>
</cp:coreProperties>
</file>