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  <p:sldMasterId id="2147483687" r:id="rId4"/>
    <p:sldMasterId id="2147483700" r:id="rId5"/>
  </p:sldMasterIdLst>
  <p:notesMasterIdLst>
    <p:notesMasterId r:id="rId15"/>
  </p:notesMasterIdLst>
  <p:sldIdLst>
    <p:sldId id="272" r:id="rId6"/>
    <p:sldId id="273" r:id="rId7"/>
    <p:sldId id="274" r:id="rId8"/>
    <p:sldId id="275" r:id="rId9"/>
    <p:sldId id="276" r:id="rId10"/>
    <p:sldId id="287" r:id="rId11"/>
    <p:sldId id="257" r:id="rId12"/>
    <p:sldId id="277" r:id="rId13"/>
    <p:sldId id="28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084" autoAdjust="0"/>
  </p:normalViewPr>
  <p:slideViewPr>
    <p:cSldViewPr>
      <p:cViewPr>
        <p:scale>
          <a:sx n="94" d="100"/>
          <a:sy n="94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867233-88D3-40DE-A592-DFC3B8658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64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28DACFE-920C-4BC5-A188-F0DA69F6B877}" type="slidenum">
              <a:rPr kumimoji="1" lang="en-US" altLang="zh-CN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1" lang="en-US" altLang="zh-CN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790575"/>
            <a:ext cx="5054600" cy="37909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897438"/>
            <a:ext cx="5178425" cy="4581525"/>
          </a:xfrm>
          <a:noFill/>
        </p:spPr>
        <p:txBody>
          <a:bodyPr lIns="91438" tIns="45719" rIns="91438" bIns="45719"/>
          <a:lstStyle/>
          <a:p>
            <a:pPr eaLnBrk="1" hangingPunct="1"/>
            <a:r>
              <a:rPr lang="en-US" altLang="zh-CN" smtClean="0"/>
              <a:t>Here is a nice picture of the KEK Laboratory, with the sacred Mt. Tsukuba in the background. </a:t>
            </a:r>
          </a:p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94159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ACFBA4-A17B-4089-8EFB-29C250339AFB}" type="slidenum">
              <a:rPr lang="en-US" altLang="zh-CN" smtClean="0">
                <a:solidFill>
                  <a:srgbClr val="000000"/>
                </a:solidFill>
              </a:rPr>
              <a:pPr/>
              <a:t>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246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8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ja-JP" altLang="en-US" smtClean="0">
              <a:ea typeface="MS PGothic" panose="020B0600070205080204" pitchFamily="34" charset="-128"/>
            </a:endParaRPr>
          </a:p>
        </p:txBody>
      </p:sp>
      <p:sp>
        <p:nvSpPr>
          <p:cNvPr id="62469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F4A0E82-BE60-4989-AFC2-379CA2FEE63B}" type="slidenum">
              <a:rPr kumimoji="1" lang="ja-JP" altLang="en-US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2</a:t>
            </a:fld>
            <a:endParaRPr kumimoji="1" lang="en-US" altLang="ja-JP" sz="120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25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B2E9AE-916D-4681-BE49-492EE6AFAAC1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zh-CN" smtClean="0"/>
          </a:p>
        </p:txBody>
      </p:sp>
    </p:spTree>
    <p:extLst>
      <p:ext uri="{BB962C8B-B14F-4D97-AF65-F5344CB8AC3E}">
        <p14:creationId xmlns:p14="http://schemas.microsoft.com/office/powerpoint/2010/main" val="315788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890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Shape 891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 defTabSz="457200">
              <a:lnSpc>
                <a:spcPct val="125000"/>
              </a:lnSpc>
            </a:pPr>
            <a:r>
              <a:rPr lang="zh-CN" altLang="zh-CN" sz="2400" smtClean="0">
                <a:latin typeface="Avenir Roman"/>
                <a:ea typeface="Avenir Roman"/>
                <a:cs typeface="Avenir Roman"/>
                <a:sym typeface="Avenir Roman"/>
              </a:rPr>
              <a:t>we reached on april 11</a:t>
            </a:r>
            <a:r>
              <a:rPr lang="zh-CN" altLang="en-US" sz="2400" smtClean="0">
                <a:latin typeface="Avenir Roman"/>
                <a:ea typeface="Avenir Roman"/>
                <a:cs typeface="Avenir Roman"/>
                <a:sym typeface="Avenir Roman"/>
              </a:rPr>
              <a:t>，</a:t>
            </a:r>
            <a:r>
              <a:rPr lang="en-US" altLang="zh-CN" sz="2400" smtClean="0">
                <a:latin typeface="Avenir Roman"/>
                <a:ea typeface="Avenir Roman"/>
                <a:cs typeface="Avenir Roman"/>
                <a:sym typeface="Avenir Roman"/>
              </a:rPr>
              <a:t> 2017</a:t>
            </a:r>
            <a:r>
              <a:rPr lang="zh-CN" altLang="en-US" sz="2400" smtClean="0">
                <a:latin typeface="Avenir Roman"/>
                <a:ea typeface="Avenir Roman"/>
                <a:cs typeface="Avenir Roman"/>
                <a:sym typeface="Avenir Roman"/>
              </a:rPr>
              <a:t>，</a:t>
            </a:r>
            <a:r>
              <a:rPr lang="zh-CN" altLang="zh-CN" sz="2400" smtClean="0">
                <a:latin typeface="Avenir Roman"/>
                <a:ea typeface="Avenir Roman"/>
                <a:cs typeface="Avenir Roman"/>
                <a:sym typeface="Avenir Roman"/>
              </a:rPr>
              <a:t> the very important milestone of  rolling-in of belle2 in the collision point on the beam line</a:t>
            </a:r>
          </a:p>
        </p:txBody>
      </p:sp>
    </p:spTree>
    <p:extLst>
      <p:ext uri="{BB962C8B-B14F-4D97-AF65-F5344CB8AC3E}">
        <p14:creationId xmlns:p14="http://schemas.microsoft.com/office/powerpoint/2010/main" val="256148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488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Shape 489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 defTabSz="457200">
              <a:lnSpc>
                <a:spcPct val="125000"/>
              </a:lnSpc>
            </a:pPr>
            <a:r>
              <a:rPr lang="zh-CN" altLang="zh-CN" sz="2400" smtClean="0">
                <a:latin typeface="Avenir Roman"/>
                <a:ea typeface="Avenir Roman"/>
                <a:cs typeface="Avenir Roman"/>
                <a:sym typeface="Avenir Roman"/>
              </a:rPr>
              <a:t>The plot on the right shows the luminosity profile of  SuperKEKB, assuming the same commissioning time to reach nominal luminosity as in KEKB, 9 months/year of running time and 20 days/month of physics operations.</a:t>
            </a:r>
          </a:p>
          <a:p>
            <a:pPr defTabSz="457200">
              <a:lnSpc>
                <a:spcPct val="125000"/>
              </a:lnSpc>
            </a:pPr>
            <a:r>
              <a:rPr lang="zh-CN" altLang="zh-CN" sz="2400" smtClean="0">
                <a:latin typeface="Avenir Roman"/>
                <a:ea typeface="Avenir Roman"/>
                <a:cs typeface="Avenir Roman"/>
                <a:sym typeface="Avenir Roman"/>
              </a:rPr>
              <a:t>With this assumption the goal of 50 ab-1 will be reached in the year 2025.</a:t>
            </a:r>
          </a:p>
        </p:txBody>
      </p:sp>
    </p:spTree>
    <p:extLst>
      <p:ext uri="{BB962C8B-B14F-4D97-AF65-F5344CB8AC3E}">
        <p14:creationId xmlns:p14="http://schemas.microsoft.com/office/powerpoint/2010/main" val="154158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9D66-A6FC-404C-B6C2-5F2634D669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69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9D66-A6FC-404C-B6C2-5F2634D669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69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23A5-0819-47DD-B9BF-DF71A64B39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7992-E757-42A7-88D6-82A3578BB9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97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410B-FB3D-409A-A37A-B6D8056B04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064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87724EC-A729-426D-B33D-9DB3BF9CEA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024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24EB056-CF09-4382-9D8C-7ED8C893A7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989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EE5242-F598-404B-BAC6-134D7D3796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617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E4DD707-CFF5-4336-95DA-3F76D13A0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699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F618FBA-3501-4251-AC76-31811713E1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2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31998D-545C-4903-8B7F-C04C22100F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510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1ED206C-80D8-427E-AF57-C1DB9DC2B4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125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3A57D23-23C4-410B-AFB8-5931123589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9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DAEF-62BD-4951-92BD-07BC613E0E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3324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86A631-E140-4DB8-9C3D-7CF8618DAF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093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0E0AF0-0EB2-4985-A2E8-B219AE97E0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555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E5E198-BA47-4E12-94CE-832BF1E97D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236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DDA986F-7258-45AA-873E-D5D41F09FC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931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F3190E3-1EED-4138-A1A0-5C71452B52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7034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B0FD4E-EE1F-45AA-B15B-98BE0C2946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997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6C6D18-1845-4841-9AEA-47F2A28CDD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5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E23A3E-4F3F-47AF-8208-683B0689FB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0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CBA7B1E-6015-4240-BEAE-C87668A630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8283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8EFD54-600C-4B73-8913-F61B273FB5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1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8F44-6A3D-4E23-9C41-488ECC949E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764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CB390-BE47-4988-9AE1-364268EE44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89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4872AD8-8A97-484C-B10E-DB95FE7653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278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390DF9C-8B5A-4479-BB20-727691872D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8351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5736C9-6D58-427B-836D-10FB68C523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0782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2DC175-FC61-4AFB-AA46-97A69740AF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242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7E1835-2C83-40C7-81FC-F70F28E900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87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3E3C1D-9290-434A-BC77-3352671AB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062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AAB8C7-4BEF-43A2-8530-9D9144639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1066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0087ADF-F256-4B83-8F29-9E1CFF49EB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671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876CDB6-3EF1-4BC9-AD43-E89FECE8D6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739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4CA8-E314-4F66-850E-522FAE47EF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4495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36F28F3-A365-49B4-B5A4-FD1FAACBBF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9726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FE0E7F9-AE61-4439-A08D-B9E7DA8C16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5183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A6D2CE-87A4-4B81-AA3B-51356A70B8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652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CA3248-DDA7-498C-A59E-738B48815C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2689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0F41ADB-C2F9-4318-9E3A-0F6EE35453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7758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37F6EC2-4BC5-464A-94CA-26B0B6CFCE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403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2CADB3-EAD7-4336-A6C8-8867C62A75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6815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F77C2DC-127E-4D12-990A-1F31773073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9621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41D8B7-BCB2-4DA5-ACE6-919BAB2CE6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317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C685C3-8BF5-4701-8D11-FEAB8EC460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576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131C-8758-40B9-B6B7-DDF9E0F506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5629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E6047C-2D69-4F6F-A914-8C1DF527F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435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180B92-B694-4035-A441-C32DAEC15E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1791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51F098-872A-40A3-9835-1C45C19368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694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BD3EDB-975D-44E1-B413-97532500FD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6025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F5EB4-6E73-4794-A593-2CE073F194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424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F51FDD-1929-4C46-89D0-A43549DA7A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5502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3B89E1-054D-4205-8807-85A90735E3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202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7E95F8-B711-4019-A5B1-DB444A79B6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107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2F1F97-D170-497A-8D66-72A274D93A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2585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7168E4-DD40-42F9-9BEE-4ADD5E2768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400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0EEB-F783-425B-8B82-A9DCBEEFB4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5566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10"/>
          </p:nvPr>
        </p:nvSpPr>
        <p:spPr>
          <a:xfrm>
            <a:off x="8547100" y="6313488"/>
            <a:ext cx="252413" cy="249237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12C810-7042-40B2-8D7B-31A0DB27AA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0084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3EE9-CCDC-4E81-B8E5-7B46C051CA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4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F5EE-8856-4096-9B07-D1CB114E89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96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C7DAD-CC96-4173-8BF8-1D6BE8910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6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3108698-8927-4BEB-BA6E-93DFA4C403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B987B834-002B-453D-908A-799EA8EECE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  <a:ea typeface="宋体"/>
              </a:defRPr>
            </a:lvl1pPr>
          </a:lstStyle>
          <a:p>
            <a:pPr>
              <a:defRPr/>
            </a:pPr>
            <a:fld id="{874355AD-2CEB-4A2B-80FB-9BA31262D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  <a:ea typeface="宋体"/>
              </a:defRPr>
            </a:lvl1pPr>
          </a:lstStyle>
          <a:p>
            <a:pPr>
              <a:defRPr/>
            </a:pPr>
            <a:fld id="{1EC790A5-E934-4F71-95D4-3D41008DC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4090A83-5AD5-439B-8FB6-5728539FF4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jp.f35.mail.yahoo.co.jp/ym/ShowLetter/ringanimation2M.gif?box=Inbox&amp;MsgId=2406_9445966_98224_1696_384623_0_1738_499387_3403004772&amp;bodyPart=1.4&amp;filename=ringanimation2M.gif&amp;tnef=&amp;YY=43275&amp;order=down&amp;sort=date&amp;pos=0&amp;view=a&amp;head=b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kekb.jp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1"/>
          <p:cNvGrpSpPr>
            <a:grpSpLocks/>
          </p:cNvGrpSpPr>
          <p:nvPr/>
        </p:nvGrpSpPr>
        <p:grpSpPr bwMode="auto">
          <a:xfrm>
            <a:off x="4810125" y="3373438"/>
            <a:ext cx="4257675" cy="3141662"/>
            <a:chOff x="2310" y="2053"/>
            <a:chExt cx="2682" cy="1979"/>
          </a:xfrm>
        </p:grpSpPr>
        <p:pic>
          <p:nvPicPr>
            <p:cNvPr id="5838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64" b="12817"/>
            <a:stretch>
              <a:fillRect/>
            </a:stretch>
          </p:blipFill>
          <p:spPr bwMode="auto">
            <a:xfrm>
              <a:off x="2310" y="2073"/>
              <a:ext cx="2682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6" name="Text Box 13"/>
            <p:cNvSpPr txBox="1">
              <a:spLocks noChangeArrowheads="1"/>
            </p:cNvSpPr>
            <p:nvPr/>
          </p:nvSpPr>
          <p:spPr bwMode="auto">
            <a:xfrm>
              <a:off x="2628" y="3685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FFFF00"/>
                  </a:solidFill>
                  <a:latin typeface="Times" panose="02020603050405020304" pitchFamily="18" charset="0"/>
                  <a:ea typeface="MS PGothic" panose="020B0600070205080204" pitchFamily="34" charset="-128"/>
                </a:rPr>
                <a:t>~</a:t>
              </a:r>
              <a:r>
                <a:rPr lang="en-US" altLang="zh-TW" sz="2400" b="1" i="1">
                  <a:solidFill>
                    <a:srgbClr val="FFFF00"/>
                  </a:solidFill>
                  <a:latin typeface="Times" panose="02020603050405020304" pitchFamily="18" charset="0"/>
                  <a:ea typeface="MS PGothic" panose="020B0600070205080204" pitchFamily="34" charset="-128"/>
                </a:rPr>
                <a:t> </a:t>
              </a:r>
              <a:r>
                <a:rPr lang="en-US" altLang="ja-JP" sz="2400" b="1" i="1">
                  <a:solidFill>
                    <a:srgbClr val="FFFF00"/>
                  </a:solidFill>
                  <a:latin typeface="Times" panose="02020603050405020304" pitchFamily="18" charset="0"/>
                  <a:ea typeface="MS PGothic" panose="020B0600070205080204" pitchFamily="34" charset="-128"/>
                </a:rPr>
                <a:t>1 km in diameter</a:t>
              </a:r>
            </a:p>
          </p:txBody>
        </p:sp>
        <p:pic>
          <p:nvPicPr>
            <p:cNvPr id="58387" name="Picture 14" descr="KEKB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" y="2053"/>
              <a:ext cx="907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8" name="Oval 15"/>
            <p:cNvSpPr>
              <a:spLocks noChangeArrowheads="1"/>
            </p:cNvSpPr>
            <p:nvPr/>
          </p:nvSpPr>
          <p:spPr bwMode="auto">
            <a:xfrm>
              <a:off x="2960" y="3045"/>
              <a:ext cx="1391" cy="364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8389" name="Line 16"/>
            <p:cNvSpPr>
              <a:spLocks noChangeShapeType="1"/>
            </p:cNvSpPr>
            <p:nvPr/>
          </p:nvSpPr>
          <p:spPr bwMode="auto">
            <a:xfrm>
              <a:off x="3402" y="3391"/>
              <a:ext cx="730" cy="39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90" name="Text Box 17"/>
            <p:cNvSpPr txBox="1">
              <a:spLocks noChangeArrowheads="1"/>
            </p:cNvSpPr>
            <p:nvPr/>
          </p:nvSpPr>
          <p:spPr bwMode="auto">
            <a:xfrm>
              <a:off x="3716" y="2234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 i="1">
                  <a:solidFill>
                    <a:srgbClr val="FFAD35"/>
                  </a:solidFill>
                  <a:ea typeface="MS PGothic" panose="020B0600070205080204" pitchFamily="34" charset="-128"/>
                </a:rPr>
                <a:t>Mt. Tsukuba</a:t>
              </a:r>
              <a:r>
                <a:rPr lang="en-US" altLang="ja-JP" sz="1800" b="1" i="1">
                  <a:solidFill>
                    <a:srgbClr val="FF9933"/>
                  </a:solidFill>
                  <a:ea typeface="MS PGothic" panose="020B0600070205080204" pitchFamily="34" charset="-128"/>
                </a:rPr>
                <a:t> </a:t>
              </a:r>
            </a:p>
          </p:txBody>
        </p:sp>
        <p:sp>
          <p:nvSpPr>
            <p:cNvPr id="58391" name="Text Box 18"/>
            <p:cNvSpPr txBox="1">
              <a:spLocks noChangeArrowheads="1"/>
            </p:cNvSpPr>
            <p:nvPr/>
          </p:nvSpPr>
          <p:spPr bwMode="auto">
            <a:xfrm>
              <a:off x="2764" y="2543"/>
              <a:ext cx="5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i="1">
                  <a:solidFill>
                    <a:srgbClr val="FFFF00"/>
                  </a:solidFill>
                  <a:latin typeface="Garamond" panose="02020404030301010803" pitchFamily="18" charset="0"/>
                  <a:ea typeface="MS PGothic" panose="020B0600070205080204" pitchFamily="34" charset="-128"/>
                </a:rPr>
                <a:t>KEKB</a:t>
              </a:r>
            </a:p>
          </p:txBody>
        </p:sp>
        <p:sp>
          <p:nvSpPr>
            <p:cNvPr id="58392" name="Oval 19"/>
            <p:cNvSpPr>
              <a:spLocks noChangeArrowheads="1"/>
            </p:cNvSpPr>
            <p:nvPr/>
          </p:nvSpPr>
          <p:spPr bwMode="auto">
            <a:xfrm>
              <a:off x="3844" y="3013"/>
              <a:ext cx="277" cy="110"/>
            </a:xfrm>
            <a:prstGeom prst="ellipse">
              <a:avLst/>
            </a:prstGeom>
            <a:noFill/>
            <a:ln w="28575">
              <a:solidFill>
                <a:srgbClr val="FFBB5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8393" name="Text Box 20"/>
            <p:cNvSpPr txBox="1">
              <a:spLocks noChangeArrowheads="1"/>
            </p:cNvSpPr>
            <p:nvPr/>
          </p:nvSpPr>
          <p:spPr bwMode="auto">
            <a:xfrm>
              <a:off x="3762" y="2733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i="1">
                  <a:solidFill>
                    <a:srgbClr val="FFFF00"/>
                  </a:solidFill>
                  <a:latin typeface="Garamond" panose="02020404030301010803" pitchFamily="18" charset="0"/>
                  <a:ea typeface="MS PGothic" panose="020B0600070205080204" pitchFamily="34" charset="-128"/>
                </a:rPr>
                <a:t>Belle</a:t>
              </a:r>
            </a:p>
          </p:txBody>
        </p:sp>
      </p:grp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1325" y="6565900"/>
            <a:ext cx="857250" cy="24923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8CAA9A6-71DE-431E-A927-AAC709378BB1}" type="slidenum">
              <a:rPr lang="en-US" altLang="zh-CN" sz="1400" smtClean="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856663" cy="7620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solidFill>
                  <a:srgbClr val="CC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Belle</a:t>
            </a:r>
            <a:r>
              <a:rPr lang="zh-CN" altLang="en-US" sz="40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实验 </a:t>
            </a:r>
            <a:r>
              <a:rPr lang="en-US" altLang="zh-CN" sz="4000" smtClean="0">
                <a:solidFill>
                  <a:srgbClr val="CC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 </a:t>
            </a:r>
            <a:r>
              <a:rPr lang="en-US" altLang="zh-CN" sz="3600" smtClean="0">
                <a:solidFill>
                  <a:srgbClr val="CC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2008</a:t>
            </a:r>
            <a:r>
              <a:rPr lang="zh-CN" altLang="en-US" sz="36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诺贝尔奖</a:t>
            </a:r>
            <a:r>
              <a:rPr lang="en-US" altLang="zh-CN" sz="36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[</a:t>
            </a:r>
            <a:r>
              <a:rPr lang="zh-CN" altLang="en-US" sz="36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小林</a:t>
            </a:r>
            <a:r>
              <a:rPr lang="en-US" altLang="zh-CN" sz="36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36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益川</a:t>
            </a:r>
            <a:r>
              <a:rPr lang="en-US" altLang="zh-CN" sz="360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]</a:t>
            </a:r>
            <a:endParaRPr lang="zh-CN" altLang="en-US" sz="4000" smtClean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8373" name="Group 3"/>
          <p:cNvGrpSpPr>
            <a:grpSpLocks/>
          </p:cNvGrpSpPr>
          <p:nvPr/>
        </p:nvGrpSpPr>
        <p:grpSpPr bwMode="auto">
          <a:xfrm>
            <a:off x="228600" y="1028700"/>
            <a:ext cx="5192713" cy="5138738"/>
            <a:chOff x="1429" y="618"/>
            <a:chExt cx="3271" cy="3237"/>
          </a:xfrm>
        </p:grpSpPr>
        <p:pic>
          <p:nvPicPr>
            <p:cNvPr id="58381" name="Picture 4" descr="ringanimation2M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618"/>
              <a:ext cx="2705" cy="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2" name="Text Box 5"/>
            <p:cNvSpPr txBox="1">
              <a:spLocks noChangeArrowheads="1"/>
            </p:cNvSpPr>
            <p:nvPr/>
          </p:nvSpPr>
          <p:spPr bwMode="auto">
            <a:xfrm>
              <a:off x="3366" y="2973"/>
              <a:ext cx="7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</a:t>
              </a:r>
              <a:r>
                <a:rPr lang="en-US" altLang="ja-JP" sz="2000" baseline="30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+</a:t>
              </a: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source</a:t>
              </a:r>
            </a:p>
          </p:txBody>
        </p:sp>
        <p:sp>
          <p:nvSpPr>
            <p:cNvPr id="58383" name="Text Box 6"/>
            <p:cNvSpPr txBox="1">
              <a:spLocks noChangeArrowheads="1"/>
            </p:cNvSpPr>
            <p:nvPr/>
          </p:nvSpPr>
          <p:spPr bwMode="auto">
            <a:xfrm>
              <a:off x="3394" y="2371"/>
              <a:ext cx="747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Ares RF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cavity</a:t>
              </a:r>
            </a:p>
          </p:txBody>
        </p:sp>
        <p:sp>
          <p:nvSpPr>
            <p:cNvPr id="58384" name="Text Box 7"/>
            <p:cNvSpPr txBox="1">
              <a:spLocks noChangeArrowheads="1"/>
            </p:cNvSpPr>
            <p:nvPr/>
          </p:nvSpPr>
          <p:spPr bwMode="auto">
            <a:xfrm>
              <a:off x="3606" y="788"/>
              <a:ext cx="109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Belle detector</a:t>
              </a:r>
            </a:p>
          </p:txBody>
        </p:sp>
      </p:grp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5314950" y="2319338"/>
            <a:ext cx="36512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亮度世界纪录</a:t>
            </a:r>
            <a:r>
              <a:rPr kumimoji="0"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4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 = </a:t>
            </a:r>
            <a:r>
              <a:rPr kumimoji="0" lang="en-US" altLang="zh-CN" sz="24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r>
              <a:rPr kumimoji="0" lang="en-US" altLang="ja-JP" sz="24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x 10</a:t>
            </a:r>
            <a:r>
              <a:rPr kumimoji="0" lang="en-US" altLang="ja-JP" sz="2400" baseline="300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34</a:t>
            </a:r>
            <a:r>
              <a:rPr kumimoji="0" lang="en-US" altLang="ja-JP" sz="24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/cm</a:t>
            </a:r>
            <a:r>
              <a:rPr kumimoji="0" lang="en-US" altLang="ja-JP" sz="2400" baseline="300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kumimoji="0" lang="en-US" altLang="ja-JP" sz="240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/sec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81000" y="13335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18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SCC RF(HER)</a:t>
            </a:r>
          </a:p>
        </p:txBody>
      </p:sp>
      <p:sp>
        <p:nvSpPr>
          <p:cNvPr id="58376" name="Text Box 21"/>
          <p:cNvSpPr txBox="1">
            <a:spLocks noChangeArrowheads="1"/>
          </p:cNvSpPr>
          <p:nvPr/>
        </p:nvSpPr>
        <p:spPr bwMode="auto">
          <a:xfrm>
            <a:off x="298450" y="5013325"/>
            <a:ext cx="15176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  <a:ea typeface="MS PGothic" panose="020B0600070205080204" pitchFamily="34" charset="-128"/>
              </a:rPr>
              <a:t>1999</a:t>
            </a:r>
            <a:r>
              <a:rPr lang="en-US" altLang="zh-CN" sz="2400" b="1">
                <a:solidFill>
                  <a:srgbClr val="FF0000"/>
                </a:solidFill>
                <a:ea typeface="MS PGothic" panose="020B0600070205080204" pitchFamily="34" charset="-128"/>
              </a:rPr>
              <a:t>-2010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ea typeface="MS PGothic" panose="020B0600070205080204" pitchFamily="34" charset="-128"/>
              </a:rPr>
              <a:t>1014/fb</a:t>
            </a:r>
          </a:p>
        </p:txBody>
      </p:sp>
      <p:sp>
        <p:nvSpPr>
          <p:cNvPr id="348182" name="Rectangle 22"/>
          <p:cNvSpPr>
            <a:spLocks noChangeArrowheads="1"/>
          </p:cNvSpPr>
          <p:nvPr/>
        </p:nvSpPr>
        <p:spPr bwMode="auto">
          <a:xfrm>
            <a:off x="533400" y="6135688"/>
            <a:ext cx="3246438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KEKB Collider</a:t>
            </a:r>
            <a:endParaRPr lang="zh-TW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8378" name="Text Box 23"/>
          <p:cNvSpPr txBox="1">
            <a:spLocks noChangeArrowheads="1"/>
          </p:cNvSpPr>
          <p:nvPr/>
        </p:nvSpPr>
        <p:spPr bwMode="auto">
          <a:xfrm>
            <a:off x="0" y="33909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18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ARES(LER)</a:t>
            </a:r>
          </a:p>
        </p:txBody>
      </p:sp>
      <p:sp>
        <p:nvSpPr>
          <p:cNvPr id="58379" name="Rectangle 24"/>
          <p:cNvSpPr>
            <a:spLocks noChangeArrowheads="1"/>
          </p:cNvSpPr>
          <p:nvPr/>
        </p:nvSpPr>
        <p:spPr bwMode="auto">
          <a:xfrm>
            <a:off x="0" y="4051300"/>
            <a:ext cx="2303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200">
                <a:solidFill>
                  <a:srgbClr val="0000FF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8 x 3.5 GeV </a:t>
            </a:r>
            <a:endParaRPr kumimoji="0" lang="sl-SI" altLang="zh-CN" sz="2200">
              <a:solidFill>
                <a:srgbClr val="0000FF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200">
                <a:solidFill>
                  <a:srgbClr val="0000FF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22 mrad </a:t>
            </a:r>
            <a:r>
              <a:rPr kumimoji="0" lang="sl-SI" altLang="zh-CN" sz="2200">
                <a:solidFill>
                  <a:srgbClr val="0000FF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crossing</a:t>
            </a:r>
            <a:endParaRPr kumimoji="0" lang="en-GB" altLang="zh-CN" sz="2200">
              <a:solidFill>
                <a:srgbClr val="0000FF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838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854075"/>
            <a:ext cx="20240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70838" y="6396038"/>
            <a:ext cx="1071562" cy="4032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2555A7-52D5-46ED-A74C-3AF0D7163FC6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grpSp>
        <p:nvGrpSpPr>
          <p:cNvPr id="61443" name="グループ化 54"/>
          <p:cNvGrpSpPr>
            <a:grpSpLocks/>
          </p:cNvGrpSpPr>
          <p:nvPr/>
        </p:nvGrpSpPr>
        <p:grpSpPr bwMode="auto">
          <a:xfrm>
            <a:off x="179388" y="620713"/>
            <a:ext cx="8929687" cy="6219825"/>
            <a:chOff x="-102388" y="34689"/>
            <a:chExt cx="9594911" cy="6682065"/>
          </a:xfrm>
        </p:grpSpPr>
        <p:pic>
          <p:nvPicPr>
            <p:cNvPr id="61446" name="Picture 2" descr=" Ring4.JPG                                                      04FFC802Macintosh HD                   C12DDCCD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304800"/>
              <a:ext cx="84582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5" y="5635667"/>
              <a:ext cx="1984375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Rectangle 20"/>
            <p:cNvSpPr>
              <a:spLocks/>
            </p:cNvSpPr>
            <p:nvPr/>
          </p:nvSpPr>
          <p:spPr bwMode="auto">
            <a:xfrm>
              <a:off x="3459388" y="1185158"/>
              <a:ext cx="2138720" cy="3968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40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</a:t>
              </a:r>
              <a:r>
                <a:rPr kumimoji="1" lang="en-US" altLang="ja-JP" sz="2400" baseline="3000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-</a:t>
              </a:r>
              <a:r>
                <a:rPr kumimoji="1" lang="en-US" altLang="ja-JP" sz="240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7 GeV 2.6A</a:t>
              </a:r>
            </a:p>
          </p:txBody>
        </p:sp>
        <p:sp>
          <p:nvSpPr>
            <p:cNvPr id="61449" name="Rectangle 21"/>
            <p:cNvSpPr>
              <a:spLocks/>
            </p:cNvSpPr>
            <p:nvPr/>
          </p:nvSpPr>
          <p:spPr bwMode="auto">
            <a:xfrm>
              <a:off x="4617689" y="256796"/>
              <a:ext cx="2138720" cy="3968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40638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40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</a:t>
              </a:r>
              <a:r>
                <a:rPr kumimoji="1" lang="en-US" altLang="ja-JP" sz="2400" baseline="3000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+</a:t>
              </a:r>
              <a:r>
                <a:rPr kumimoji="1" lang="en-US" altLang="ja-JP" sz="240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4 GeV 3.6A</a:t>
              </a:r>
            </a:p>
          </p:txBody>
        </p:sp>
        <p:sp>
          <p:nvSpPr>
            <p:cNvPr id="61450" name="Rectangle 23"/>
            <p:cNvSpPr>
              <a:spLocks/>
            </p:cNvSpPr>
            <p:nvPr/>
          </p:nvSpPr>
          <p:spPr bwMode="auto">
            <a:xfrm>
              <a:off x="4648200" y="6248400"/>
              <a:ext cx="4343400" cy="423863"/>
            </a:xfrm>
            <a:prstGeom prst="rect">
              <a:avLst/>
            </a:prstGeom>
            <a:solidFill>
              <a:srgbClr val="FF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700">
                  <a:solidFill>
                    <a:srgbClr val="000000"/>
                  </a:solidFill>
                  <a:latin typeface="MS PGothic" panose="020B0600070205080204" pitchFamily="34" charset="-128"/>
                  <a:ea typeface="HGｺﾞｼｯｸM"/>
                  <a:cs typeface="HGｺﾞｼｯｸM"/>
                </a:rPr>
                <a:t>Target: L = 8x10</a:t>
              </a:r>
              <a:r>
                <a:rPr kumimoji="1" lang="en-US" altLang="ja-JP" sz="2700" baseline="30000">
                  <a:solidFill>
                    <a:srgbClr val="000000"/>
                  </a:solidFill>
                  <a:latin typeface="MS PGothic" panose="020B0600070205080204" pitchFamily="34" charset="-128"/>
                  <a:ea typeface="HGｺﾞｼｯｸM"/>
                  <a:cs typeface="HGｺﾞｼｯｸM"/>
                </a:rPr>
                <a:t>35</a:t>
              </a:r>
              <a:r>
                <a:rPr kumimoji="1" lang="en-US" altLang="ja-JP" sz="2700">
                  <a:solidFill>
                    <a:srgbClr val="000000"/>
                  </a:solidFill>
                  <a:latin typeface="MS PGothic" panose="020B0600070205080204" pitchFamily="34" charset="-128"/>
                  <a:ea typeface="HGｺﾞｼｯｸM"/>
                  <a:cs typeface="HGｺﾞｼｯｸM"/>
                </a:rPr>
                <a:t>/cm</a:t>
              </a:r>
              <a:r>
                <a:rPr kumimoji="1" lang="en-US" altLang="ja-JP" sz="2700" baseline="30000">
                  <a:solidFill>
                    <a:srgbClr val="000000"/>
                  </a:solidFill>
                  <a:latin typeface="MS PGothic" panose="020B0600070205080204" pitchFamily="34" charset="-128"/>
                  <a:ea typeface="HGｺﾞｼｯｸM"/>
                  <a:cs typeface="HGｺﾞｼｯｸM"/>
                </a:rPr>
                <a:t>2</a:t>
              </a:r>
              <a:r>
                <a:rPr kumimoji="1" lang="en-US" altLang="ja-JP" sz="2700">
                  <a:solidFill>
                    <a:srgbClr val="000000"/>
                  </a:solidFill>
                  <a:latin typeface="MS PGothic" panose="020B0600070205080204" pitchFamily="34" charset="-128"/>
                  <a:ea typeface="HGｺﾞｼｯｸM"/>
                  <a:cs typeface="HGｺﾞｼｯｸM"/>
                </a:rPr>
                <a:t>/s</a:t>
              </a:r>
              <a:endParaRPr kumimoji="1" lang="ja-JP" altLang="en-US" sz="2700">
                <a:solidFill>
                  <a:srgbClr val="000000"/>
                </a:solidFill>
                <a:latin typeface="MS PGothic" panose="020B0600070205080204" pitchFamily="34" charset="-128"/>
                <a:ea typeface="HGｺﾞｼｯｸM"/>
                <a:cs typeface="HGｺﾞｼｯｸM"/>
              </a:endParaRPr>
            </a:p>
          </p:txBody>
        </p:sp>
        <p:grpSp>
          <p:nvGrpSpPr>
            <p:cNvPr id="61451" name="Group 24"/>
            <p:cNvGrpSpPr>
              <a:grpSpLocks/>
            </p:cNvGrpSpPr>
            <p:nvPr/>
          </p:nvGrpSpPr>
          <p:grpSpPr bwMode="auto">
            <a:xfrm>
              <a:off x="6477000" y="5410200"/>
              <a:ext cx="2446338" cy="706438"/>
              <a:chOff x="0" y="0"/>
              <a:chExt cx="2192" cy="632"/>
            </a:xfrm>
          </p:grpSpPr>
          <p:grpSp>
            <p:nvGrpSpPr>
              <p:cNvPr id="61494" name="Group 25"/>
              <p:cNvGrpSpPr>
                <a:grpSpLocks/>
              </p:cNvGrpSpPr>
              <p:nvPr/>
            </p:nvGrpSpPr>
            <p:grpSpPr bwMode="auto">
              <a:xfrm>
                <a:off x="0" y="77"/>
                <a:ext cx="2192" cy="555"/>
                <a:chOff x="0" y="0"/>
                <a:chExt cx="2192" cy="554"/>
              </a:xfrm>
            </p:grpSpPr>
            <p:sp>
              <p:nvSpPr>
                <p:cNvPr id="61496" name="Rectangle 26"/>
                <p:cNvSpPr>
                  <a:spLocks/>
                </p:cNvSpPr>
                <p:nvPr/>
              </p:nvSpPr>
              <p:spPr bwMode="auto">
                <a:xfrm>
                  <a:off x="0" y="0"/>
                  <a:ext cx="2192" cy="453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1" lang="ja-JP" altLang="en-US" sz="1800">
                    <a:solidFill>
                      <a:srgbClr val="000000"/>
                    </a:solidFill>
                    <a:latin typeface="Corbel" panose="020B0503020204020204" pitchFamily="34" charset="0"/>
                    <a:ea typeface="HGｺﾞｼｯｸM"/>
                    <a:cs typeface="HGｺﾞｼｯｸM"/>
                  </a:endParaRPr>
                </a:p>
              </p:txBody>
            </p:sp>
            <p:pic>
              <p:nvPicPr>
                <p:cNvPr id="61497" name="Picture 27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100000" contrast="9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" y="20"/>
                  <a:ext cx="2047" cy="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1495" name="Oval 28"/>
              <p:cNvSpPr>
                <a:spLocks/>
              </p:cNvSpPr>
              <p:nvPr/>
            </p:nvSpPr>
            <p:spPr bwMode="auto">
              <a:xfrm>
                <a:off x="1276" y="0"/>
                <a:ext cx="470" cy="605"/>
              </a:xfrm>
              <a:prstGeom prst="ellipse">
                <a:avLst/>
              </a:prstGeom>
              <a:noFill/>
              <a:ln w="50800">
                <a:solidFill>
                  <a:srgbClr val="FF0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endParaRPr>
              </a:p>
            </p:txBody>
          </p:sp>
        </p:grpSp>
        <p:sp>
          <p:nvSpPr>
            <p:cNvPr id="14" name="円/楕円 13"/>
            <p:cNvSpPr/>
            <p:nvPr/>
          </p:nvSpPr>
          <p:spPr>
            <a:xfrm>
              <a:off x="4158606" y="2262044"/>
              <a:ext cx="1219619" cy="5338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>
                <a:solidFill>
                  <a:srgbClr val="FFFFFF"/>
                </a:solidFill>
                <a:latin typeface="Corbel" pitchFamily="34" charset="0"/>
                <a:ea typeface="HGｺﾞｼｯｸM"/>
                <a:cs typeface="HGｺﾞｼｯｸM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4839204" y="962469"/>
              <a:ext cx="457144" cy="76746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454" name="図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688" y="369751"/>
              <a:ext cx="156210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線矢印コネクタ 18"/>
            <p:cNvCxnSpPr>
              <a:cxnSpLocks noChangeShapeType="1"/>
            </p:cNvCxnSpPr>
            <p:nvPr/>
          </p:nvCxnSpPr>
          <p:spPr bwMode="auto">
            <a:xfrm flipH="1" flipV="1">
              <a:off x="8269492" y="761223"/>
              <a:ext cx="342858" cy="12449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507016" y="808976"/>
              <a:ext cx="380385" cy="76746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61457" name="Rectangle 16"/>
            <p:cNvSpPr>
              <a:spLocks/>
            </p:cNvSpPr>
            <p:nvPr/>
          </p:nvSpPr>
          <p:spPr bwMode="auto">
            <a:xfrm>
              <a:off x="7451791" y="256184"/>
              <a:ext cx="1344328" cy="18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Gill Sans"/>
                  <a:ea typeface="HGｺﾞｼｯｸM"/>
                  <a:cs typeface="HGｺﾞｼｯｸM"/>
                </a:rPr>
                <a:t>Colliding bunches</a:t>
              </a:r>
            </a:p>
          </p:txBody>
        </p:sp>
        <p:pic>
          <p:nvPicPr>
            <p:cNvPr id="61458" name="図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689"/>
              <a:ext cx="160496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688" y="1767609"/>
              <a:ext cx="1531839" cy="120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線矢印コネクタ 23"/>
            <p:cNvCxnSpPr>
              <a:cxnSpLocks noChangeShapeType="1"/>
            </p:cNvCxnSpPr>
            <p:nvPr/>
          </p:nvCxnSpPr>
          <p:spPr bwMode="auto">
            <a:xfrm rot="16200000" flipH="1">
              <a:off x="657667" y="2088938"/>
              <a:ext cx="167648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pic>
          <p:nvPicPr>
            <p:cNvPr id="61461" name="Picture 330" descr="OHO_TiN_After"/>
            <p:cNvPicPr>
              <a:picLocks noChangeAspect="1" noChangeArrowheads="1"/>
            </p:cNvPicPr>
            <p:nvPr/>
          </p:nvPicPr>
          <p:blipFill>
            <a:blip r:embed="rId9">
              <a:lum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67"/>
            <a:stretch>
              <a:fillRect/>
            </a:stretch>
          </p:blipFill>
          <p:spPr bwMode="auto">
            <a:xfrm>
              <a:off x="2103438" y="5653088"/>
              <a:ext cx="1363662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2" name="Picture 33" descr="&#10;ARES のコピー                                                  0004FF1BMacintosh HD                   C12DDCCD: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00" y="3250708"/>
              <a:ext cx="1449388" cy="204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3" name="Text Box 34"/>
            <p:cNvSpPr txBox="1">
              <a:spLocks noChangeArrowheads="1"/>
            </p:cNvSpPr>
            <p:nvPr/>
          </p:nvSpPr>
          <p:spPr bwMode="auto">
            <a:xfrm>
              <a:off x="2296340" y="4456263"/>
              <a:ext cx="1190630" cy="29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200" b="1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Damping ring</a:t>
              </a:r>
            </a:p>
          </p:txBody>
        </p:sp>
        <p:sp>
          <p:nvSpPr>
            <p:cNvPr id="61464" name="Line 35"/>
            <p:cNvSpPr>
              <a:spLocks noChangeShapeType="1"/>
            </p:cNvSpPr>
            <p:nvPr/>
          </p:nvSpPr>
          <p:spPr bwMode="auto">
            <a:xfrm flipH="1">
              <a:off x="2538110" y="4815424"/>
              <a:ext cx="8382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5" name="Line 36"/>
            <p:cNvSpPr>
              <a:spLocks noChangeShapeType="1"/>
            </p:cNvSpPr>
            <p:nvPr/>
          </p:nvSpPr>
          <p:spPr bwMode="auto">
            <a:xfrm flipH="1">
              <a:off x="4305300" y="4724400"/>
              <a:ext cx="228600" cy="38100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6" name="Text Box 37"/>
            <p:cNvSpPr txBox="1">
              <a:spLocks noChangeArrowheads="1"/>
            </p:cNvSpPr>
            <p:nvPr/>
          </p:nvSpPr>
          <p:spPr bwMode="auto">
            <a:xfrm>
              <a:off x="3462799" y="5105371"/>
              <a:ext cx="1357893" cy="26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Low emittance gun</a:t>
              </a:r>
            </a:p>
          </p:txBody>
        </p:sp>
        <p:sp>
          <p:nvSpPr>
            <p:cNvPr id="61467" name="Line 38"/>
            <p:cNvSpPr>
              <a:spLocks noChangeShapeType="1"/>
            </p:cNvSpPr>
            <p:nvPr/>
          </p:nvSpPr>
          <p:spPr bwMode="auto">
            <a:xfrm flipH="1">
              <a:off x="3619500" y="5105400"/>
              <a:ext cx="6858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8" name="Text Box 39"/>
            <p:cNvSpPr txBox="1">
              <a:spLocks noChangeArrowheads="1"/>
            </p:cNvSpPr>
            <p:nvPr/>
          </p:nvSpPr>
          <p:spPr bwMode="auto">
            <a:xfrm>
              <a:off x="5525226" y="4076913"/>
              <a:ext cx="1221421" cy="26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Positron source</a:t>
              </a:r>
            </a:p>
          </p:txBody>
        </p:sp>
        <p:sp>
          <p:nvSpPr>
            <p:cNvPr id="61469" name="Line 40"/>
            <p:cNvSpPr>
              <a:spLocks noChangeShapeType="1"/>
            </p:cNvSpPr>
            <p:nvPr/>
          </p:nvSpPr>
          <p:spPr bwMode="auto">
            <a:xfrm>
              <a:off x="5524500" y="4321175"/>
              <a:ext cx="1143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0" name="Text Box 41"/>
            <p:cNvSpPr txBox="1">
              <a:spLocks noChangeArrowheads="1"/>
            </p:cNvSpPr>
            <p:nvPr/>
          </p:nvSpPr>
          <p:spPr bwMode="auto">
            <a:xfrm>
              <a:off x="2476792" y="1523677"/>
              <a:ext cx="1084949" cy="42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New beam pipe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&amp; bellows</a:t>
              </a:r>
            </a:p>
          </p:txBody>
        </p:sp>
        <p:sp>
          <p:nvSpPr>
            <p:cNvPr id="61471" name="Line 42"/>
            <p:cNvSpPr>
              <a:spLocks noChangeShapeType="1"/>
            </p:cNvSpPr>
            <p:nvPr/>
          </p:nvSpPr>
          <p:spPr bwMode="auto">
            <a:xfrm>
              <a:off x="2476500" y="1905000"/>
              <a:ext cx="9906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2" name="Text Box 43"/>
            <p:cNvSpPr txBox="1">
              <a:spLocks noChangeArrowheads="1"/>
            </p:cNvSpPr>
            <p:nvPr/>
          </p:nvSpPr>
          <p:spPr bwMode="auto">
            <a:xfrm>
              <a:off x="6328703" y="594142"/>
              <a:ext cx="743770" cy="26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Belle II</a:t>
              </a:r>
            </a:p>
          </p:txBody>
        </p:sp>
        <p:sp>
          <p:nvSpPr>
            <p:cNvPr id="61473" name="Line 44"/>
            <p:cNvSpPr>
              <a:spLocks noChangeShapeType="1"/>
            </p:cNvSpPr>
            <p:nvPr/>
          </p:nvSpPr>
          <p:spPr bwMode="auto">
            <a:xfrm flipV="1">
              <a:off x="6210300" y="838200"/>
              <a:ext cx="762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4" name="Text Box 45"/>
            <p:cNvSpPr txBox="1">
              <a:spLocks noChangeArrowheads="1"/>
            </p:cNvSpPr>
            <p:nvPr/>
          </p:nvSpPr>
          <p:spPr bwMode="auto">
            <a:xfrm>
              <a:off x="6591411" y="897733"/>
              <a:ext cx="607298" cy="26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000">
                  <a:solidFill>
                    <a:srgbClr val="000000"/>
                  </a:solidFill>
                  <a:latin typeface="Helvetica Neue"/>
                  <a:ea typeface="HGｺﾞｼｯｸM"/>
                  <a:cs typeface="HGｺﾞｼｯｸM"/>
                </a:rPr>
                <a:t>New IR</a:t>
              </a:r>
            </a:p>
          </p:txBody>
        </p:sp>
        <p:sp>
          <p:nvSpPr>
            <p:cNvPr id="61475" name="Line 46"/>
            <p:cNvSpPr>
              <a:spLocks noChangeShapeType="1"/>
            </p:cNvSpPr>
            <p:nvPr/>
          </p:nvSpPr>
          <p:spPr bwMode="auto">
            <a:xfrm flipV="1">
              <a:off x="6396038" y="1143000"/>
              <a:ext cx="762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6" name="Line 47"/>
            <p:cNvSpPr>
              <a:spLocks noChangeShapeType="1"/>
            </p:cNvSpPr>
            <p:nvPr/>
          </p:nvSpPr>
          <p:spPr bwMode="auto">
            <a:xfrm flipH="1">
              <a:off x="2247900" y="990600"/>
              <a:ext cx="533400" cy="3048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7" name="Line 48"/>
            <p:cNvSpPr>
              <a:spLocks noChangeShapeType="1"/>
            </p:cNvSpPr>
            <p:nvPr/>
          </p:nvSpPr>
          <p:spPr bwMode="auto">
            <a:xfrm flipH="1" flipV="1">
              <a:off x="5067300" y="685800"/>
              <a:ext cx="457200" cy="762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8" name="Line 49"/>
            <p:cNvSpPr>
              <a:spLocks noChangeShapeType="1"/>
            </p:cNvSpPr>
            <p:nvPr/>
          </p:nvSpPr>
          <p:spPr bwMode="auto">
            <a:xfrm flipH="1" flipV="1">
              <a:off x="6210300" y="1447800"/>
              <a:ext cx="381000" cy="2286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9" name="Line 50"/>
            <p:cNvSpPr>
              <a:spLocks noChangeShapeType="1"/>
            </p:cNvSpPr>
            <p:nvPr/>
          </p:nvSpPr>
          <p:spPr bwMode="auto">
            <a:xfrm flipH="1">
              <a:off x="6286500" y="2743200"/>
              <a:ext cx="533400" cy="304800"/>
            </a:xfrm>
            <a:prstGeom prst="line">
              <a:avLst/>
            </a:prstGeom>
            <a:noFill/>
            <a:ln w="38100">
              <a:solidFill>
                <a:srgbClr val="000BF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0" name="Line 51"/>
            <p:cNvSpPr>
              <a:spLocks noChangeShapeType="1"/>
            </p:cNvSpPr>
            <p:nvPr/>
          </p:nvSpPr>
          <p:spPr bwMode="auto">
            <a:xfrm>
              <a:off x="6591300" y="1219200"/>
              <a:ext cx="381000" cy="152400"/>
            </a:xfrm>
            <a:prstGeom prst="line">
              <a:avLst/>
            </a:prstGeom>
            <a:noFill/>
            <a:ln w="38100">
              <a:solidFill>
                <a:srgbClr val="000BF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1481" name="Picture 1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788" y="4775200"/>
              <a:ext cx="9779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2" name="テキスト ボックス 46"/>
            <p:cNvSpPr txBox="1">
              <a:spLocks noChangeArrowheads="1"/>
            </p:cNvSpPr>
            <p:nvPr/>
          </p:nvSpPr>
          <p:spPr bwMode="auto">
            <a:xfrm>
              <a:off x="594017" y="5063317"/>
              <a:ext cx="2613851" cy="62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600" b="1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TiN-coated beam pipe with antechambers</a:t>
              </a:r>
            </a:p>
          </p:txBody>
        </p:sp>
        <p:sp>
          <p:nvSpPr>
            <p:cNvPr id="61483" name="テキスト ボックス 47"/>
            <p:cNvSpPr txBox="1">
              <a:spLocks noChangeArrowheads="1"/>
            </p:cNvSpPr>
            <p:nvPr/>
          </p:nvSpPr>
          <p:spPr bwMode="auto">
            <a:xfrm>
              <a:off x="-23375" y="4291814"/>
              <a:ext cx="2551850" cy="89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600" b="1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Redesign the lattices of HER &amp; LER to squeeze the emittance </a:t>
              </a:r>
            </a:p>
          </p:txBody>
        </p:sp>
        <p:sp>
          <p:nvSpPr>
            <p:cNvPr id="61484" name="テキスト ボックス 48"/>
            <p:cNvSpPr txBox="1">
              <a:spLocks noChangeArrowheads="1"/>
            </p:cNvSpPr>
            <p:nvPr/>
          </p:nvSpPr>
          <p:spPr bwMode="auto">
            <a:xfrm>
              <a:off x="5044190" y="3129229"/>
              <a:ext cx="2591254" cy="62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600" b="1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Add / modify RF systems for higher beam current</a:t>
              </a:r>
            </a:p>
          </p:txBody>
        </p:sp>
        <p:sp>
          <p:nvSpPr>
            <p:cNvPr id="61485" name="テキスト ボックス 49"/>
            <p:cNvSpPr txBox="1">
              <a:spLocks noChangeArrowheads="1"/>
            </p:cNvSpPr>
            <p:nvPr/>
          </p:nvSpPr>
          <p:spPr bwMode="auto">
            <a:xfrm>
              <a:off x="5639521" y="4324220"/>
              <a:ext cx="1789484" cy="49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200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New positron target / capture section</a:t>
              </a:r>
            </a:p>
          </p:txBody>
        </p:sp>
        <p:sp>
          <p:nvSpPr>
            <p:cNvPr id="61486" name="テキスト ボックス 50"/>
            <p:cNvSpPr txBox="1">
              <a:spLocks noChangeArrowheads="1"/>
            </p:cNvSpPr>
            <p:nvPr/>
          </p:nvSpPr>
          <p:spPr bwMode="auto">
            <a:xfrm>
              <a:off x="7140145" y="972757"/>
              <a:ext cx="2352378" cy="79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b="1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New superconducting / permanent final focusing quads near the IP</a:t>
              </a:r>
            </a:p>
          </p:txBody>
        </p:sp>
        <p:sp>
          <p:nvSpPr>
            <p:cNvPr id="61487" name="テキスト ボックス 51"/>
            <p:cNvSpPr txBox="1">
              <a:spLocks noChangeArrowheads="1"/>
            </p:cNvSpPr>
            <p:nvPr/>
          </p:nvSpPr>
          <p:spPr bwMode="auto">
            <a:xfrm>
              <a:off x="3536153" y="5333917"/>
              <a:ext cx="1772425" cy="49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200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Low emittance electrons to inject</a:t>
              </a:r>
            </a:p>
          </p:txBody>
        </p:sp>
        <p:sp>
          <p:nvSpPr>
            <p:cNvPr id="61488" name="テキスト ボックス 52"/>
            <p:cNvSpPr txBox="1">
              <a:spLocks noChangeArrowheads="1"/>
            </p:cNvSpPr>
            <p:nvPr/>
          </p:nvSpPr>
          <p:spPr bwMode="auto">
            <a:xfrm>
              <a:off x="2708794" y="3788672"/>
              <a:ext cx="1770719" cy="49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200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Low emittance positrons to inject</a:t>
              </a:r>
            </a:p>
          </p:txBody>
        </p:sp>
        <p:sp>
          <p:nvSpPr>
            <p:cNvPr id="61489" name="テキスト ボックス 45"/>
            <p:cNvSpPr txBox="1">
              <a:spLocks noChangeArrowheads="1"/>
            </p:cNvSpPr>
            <p:nvPr/>
          </p:nvSpPr>
          <p:spPr bwMode="auto">
            <a:xfrm>
              <a:off x="-102388" y="2346235"/>
              <a:ext cx="2573339" cy="62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600" b="1">
                  <a:solidFill>
                    <a:srgbClr val="000000"/>
                  </a:solidFill>
                  <a:latin typeface="Corbel" panose="020B0503020204020204" pitchFamily="34" charset="0"/>
                  <a:ea typeface="HGｺﾞｼｯｸM"/>
                  <a:cs typeface="HGｺﾞｼｯｸM"/>
                </a:rPr>
                <a:t>Replace short  dipoles with longer ones (LER)</a:t>
              </a:r>
            </a:p>
          </p:txBody>
        </p:sp>
        <p:grpSp>
          <p:nvGrpSpPr>
            <p:cNvPr id="61490" name="図形グループ 71"/>
            <p:cNvGrpSpPr>
              <a:grpSpLocks/>
            </p:cNvGrpSpPr>
            <p:nvPr/>
          </p:nvGrpSpPr>
          <p:grpSpPr bwMode="auto">
            <a:xfrm>
              <a:off x="184150" y="2927350"/>
              <a:ext cx="2405063" cy="1273175"/>
              <a:chOff x="184906" y="2927590"/>
              <a:chExt cx="2404238" cy="1272404"/>
            </a:xfrm>
          </p:grpSpPr>
          <p:pic>
            <p:nvPicPr>
              <p:cNvPr id="61491" name="図 67"/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906" y="3666554"/>
                <a:ext cx="2404238" cy="533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92" name="図 68"/>
              <p:cNvPicPr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08" y="2927590"/>
                <a:ext cx="2362164" cy="51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下矢印 69"/>
              <p:cNvSpPr/>
              <p:nvPr/>
            </p:nvSpPr>
            <p:spPr>
              <a:xfrm>
                <a:off x="1211452" y="3443867"/>
                <a:ext cx="364908" cy="216465"/>
              </a:xfrm>
              <a:prstGeom prst="downArrow">
                <a:avLst/>
              </a:prstGeom>
              <a:solidFill>
                <a:srgbClr val="CCFF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>
                  <a:solidFill>
                    <a:srgbClr val="FFFFFF"/>
                  </a:solidFill>
                  <a:latin typeface="Corbel" pitchFamily="34" charset="0"/>
                  <a:ea typeface="HGｺﾞｼｯｸM"/>
                  <a:cs typeface="HGｺﾞｼｯｸM"/>
                </a:endParaRPr>
              </a:p>
            </p:txBody>
          </p:sp>
        </p:grpSp>
      </p:grpSp>
      <p:sp>
        <p:nvSpPr>
          <p:cNvPr id="61444" name="Text Box 60"/>
          <p:cNvSpPr txBox="1">
            <a:spLocks noChangeArrowheads="1"/>
          </p:cNvSpPr>
          <p:nvPr/>
        </p:nvSpPr>
        <p:spPr bwMode="auto">
          <a:xfrm>
            <a:off x="684213" y="44450"/>
            <a:ext cx="8280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4737">
                <a:solidFill>
                  <a:srgbClr val="0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defTabSz="420688">
              <a:spcBef>
                <a:spcPct val="20000"/>
              </a:spcBef>
              <a:buChar char="•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20688">
              <a:spcBef>
                <a:spcPct val="20000"/>
              </a:spcBef>
              <a:buChar char="–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20688">
              <a:spcBef>
                <a:spcPct val="20000"/>
              </a:spcBef>
              <a:buChar char="•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20688">
              <a:spcBef>
                <a:spcPct val="20000"/>
              </a:spcBef>
              <a:buChar char="–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20688">
              <a:spcBef>
                <a:spcPct val="20000"/>
              </a:spcBef>
              <a:buChar char="»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20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20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20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20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Font typeface="Symbol" panose="05050102010706020507" pitchFamily="18" charset="2"/>
              <a:buNone/>
            </a:pPr>
            <a:r>
              <a:rPr lang="en-US" altLang="zh-CN" sz="360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2010</a:t>
            </a:r>
            <a:r>
              <a:rPr lang="zh-CN" altLang="en-US" sz="360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年起加速器升级为</a:t>
            </a:r>
            <a:r>
              <a:rPr lang="en-US" altLang="ja-JP" sz="3600">
                <a:solidFill>
                  <a:srgbClr val="333300"/>
                </a:solidFill>
                <a:latin typeface="Arial Unicode MS" panose="020B0604020202020204" pitchFamily="34" charset="-122"/>
                <a:ea typeface="黑体" panose="02010609060101010101" pitchFamily="49" charset="-122"/>
                <a:cs typeface="Arial Unicode MS" panose="020B0604020202020204" pitchFamily="34" charset="-122"/>
              </a:rPr>
              <a:t>SuperKEKB</a:t>
            </a:r>
            <a:endParaRPr lang="en-GB" altLang="zh-CN" sz="3600">
              <a:solidFill>
                <a:srgbClr val="333300"/>
              </a:solidFill>
              <a:latin typeface="Arial Unicode MS" panose="020B0604020202020204" pitchFamily="34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58" name="Grey is recycled, coloured is new"/>
          <p:cNvSpPr txBox="1"/>
          <p:nvPr/>
        </p:nvSpPr>
        <p:spPr>
          <a:xfrm>
            <a:off x="6813550" y="574675"/>
            <a:ext cx="2222500" cy="254000"/>
          </a:xfrm>
          <a:prstGeom prst="rect">
            <a:avLst/>
          </a:prstGeom>
          <a:gradFill>
            <a:gsLst>
              <a:gs pos="0">
                <a:srgbClr val="A5D6E3"/>
              </a:gs>
              <a:gs pos="100000">
                <a:srgbClr val="E6EEFF"/>
              </a:gs>
            </a:gsLst>
            <a:lin ang="16200000"/>
          </a:gradFill>
          <a:ln w="3175">
            <a:solidFill>
              <a:srgbClr val="000000"/>
            </a:solidFill>
            <a:bevel/>
          </a:ln>
          <a:extLst>
            <a:ext uri="{C572A759-6A51-4108-AA02-DFA0A04FC94B}"/>
          </a:extLst>
        </p:spPr>
        <p:txBody>
          <a:bodyPr wrap="none" lIns="45719" tIns="45719" rIns="45719" bIns="45719">
            <a:spAutoFit/>
          </a:bodyPr>
          <a:lstStyle>
            <a:lvl1pPr algn="l" defTabSz="650240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rgbClr val="000000"/>
                </a:solidFill>
              </a:rPr>
              <a:t>Grey is recycled, </a:t>
            </a:r>
            <a:r>
              <a:rPr sz="1050" b="1" kern="0" dirty="0" smtClean="0">
                <a:solidFill>
                  <a:srgbClr val="000000"/>
                </a:solidFill>
              </a:rPr>
              <a:t>colored </a:t>
            </a:r>
            <a:r>
              <a:rPr sz="1050" b="1" kern="0" dirty="0">
                <a:solidFill>
                  <a:srgbClr val="000000"/>
                </a:solidFill>
              </a:rPr>
              <a:t>is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0"/>
          <p:cNvSpPr>
            <a:spLocks noGrp="1" noChangeArrowheads="1"/>
          </p:cNvSpPr>
          <p:nvPr>
            <p:ph type="title"/>
          </p:nvPr>
        </p:nvSpPr>
        <p:spPr>
          <a:xfrm>
            <a:off x="192088" y="50800"/>
            <a:ext cx="8843962" cy="725488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Belle II </a:t>
            </a:r>
            <a:r>
              <a:rPr lang="zh-CN" altLang="en-US" sz="360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探测器升级 </a:t>
            </a:r>
            <a:r>
              <a:rPr lang="en-US" altLang="zh-CN" sz="360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[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高计数率、高本底、高辐照</a:t>
            </a:r>
            <a:r>
              <a:rPr lang="en-US" altLang="zh-CN" sz="360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]</a:t>
            </a:r>
            <a:endParaRPr lang="en-US" altLang="zh-CN" sz="360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3491" name="Picture 51" descr="Bell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28725"/>
            <a:ext cx="83915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52"/>
          <p:cNvSpPr txBox="1">
            <a:spLocks noChangeArrowheads="1"/>
          </p:cNvSpPr>
          <p:nvPr/>
        </p:nvSpPr>
        <p:spPr bwMode="auto">
          <a:xfrm>
            <a:off x="192088" y="914400"/>
            <a:ext cx="2620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CsI(Tl) EM calorimeter: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waveform sampling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electronics </a:t>
            </a:r>
          </a:p>
        </p:txBody>
      </p:sp>
      <p:cxnSp>
        <p:nvCxnSpPr>
          <p:cNvPr id="54" name="Straight Arrow Connector 53"/>
          <p:cNvCxnSpPr>
            <a:stCxn id="63492" idx="2"/>
          </p:cNvCxnSpPr>
          <p:nvPr/>
        </p:nvCxnSpPr>
        <p:spPr>
          <a:xfrm>
            <a:off x="1501775" y="1838325"/>
            <a:ext cx="1958975" cy="8874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4964113" y="4227513"/>
            <a:ext cx="1289050" cy="787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113338" y="4835525"/>
            <a:ext cx="1125537" cy="3413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6" name="TextBox 56"/>
          <p:cNvSpPr txBox="1">
            <a:spLocks noChangeArrowheads="1"/>
          </p:cNvSpPr>
          <p:nvPr/>
        </p:nvSpPr>
        <p:spPr bwMode="auto">
          <a:xfrm>
            <a:off x="120650" y="4076700"/>
            <a:ext cx="218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4 layers DSSD </a:t>
            </a:r>
            <a:r>
              <a:rPr lang="sl-SI" altLang="zh-CN" sz="1800">
                <a:solidFill>
                  <a:srgbClr val="000000"/>
                </a:solidFill>
                <a:cs typeface="Arial" panose="020B0604020202020204" pitchFamily="34" charset="0"/>
              </a:rPr>
              <a:t> →</a:t>
            </a:r>
            <a:r>
              <a:rPr lang="sl-SI" altLang="zh-CN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2 layers PXD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(DEPFET)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4 layers DSSD 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979613" y="3500438"/>
            <a:ext cx="2093912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3512" idx="2"/>
          </p:cNvCxnSpPr>
          <p:nvPr/>
        </p:nvCxnSpPr>
        <p:spPr>
          <a:xfrm flipH="1">
            <a:off x="5707063" y="1593850"/>
            <a:ext cx="2344737" cy="6651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9" name="TextBox 59"/>
          <p:cNvSpPr txBox="1">
            <a:spLocks noChangeArrowheads="1"/>
          </p:cNvSpPr>
          <p:nvPr/>
        </p:nvSpPr>
        <p:spPr bwMode="auto">
          <a:xfrm>
            <a:off x="374650" y="5392738"/>
            <a:ext cx="3582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Central Drift Chamber: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smaller cell size,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long lever arm</a:t>
            </a:r>
            <a:r>
              <a:rPr lang="en-US" altLang="zh-CN" sz="1800" b="1">
                <a:solidFill>
                  <a:srgbClr val="006600"/>
                </a:solidFill>
              </a:rPr>
              <a:t>, fast electronics</a:t>
            </a:r>
            <a:endParaRPr lang="sl-SI" altLang="zh-CN" sz="1800" b="1">
              <a:solidFill>
                <a:srgbClr val="006600"/>
              </a:solidFill>
            </a:endParaRPr>
          </a:p>
        </p:txBody>
      </p:sp>
      <p:cxnSp>
        <p:nvCxnSpPr>
          <p:cNvPr id="61" name="Straight Arrow Connector 60"/>
          <p:cNvCxnSpPr>
            <a:stCxn id="63499" idx="0"/>
          </p:cNvCxnSpPr>
          <p:nvPr/>
        </p:nvCxnSpPr>
        <p:spPr>
          <a:xfrm flipV="1">
            <a:off x="2166938" y="3952875"/>
            <a:ext cx="1844675" cy="14398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4829175" y="4127500"/>
            <a:ext cx="142875" cy="10318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4913313" y="4781550"/>
            <a:ext cx="206375" cy="5397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19888" y="1550988"/>
            <a:ext cx="2055812" cy="190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54750" y="5929313"/>
            <a:ext cx="2528888" cy="533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484438" y="1198562"/>
            <a:ext cx="361950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6559551" y="1370012"/>
            <a:ext cx="361950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74938" y="1058863"/>
            <a:ext cx="4062412" cy="22225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8" name="TextBox 68"/>
          <p:cNvSpPr txBox="1">
            <a:spLocks noChangeArrowheads="1"/>
          </p:cNvSpPr>
          <p:nvPr/>
        </p:nvSpPr>
        <p:spPr bwMode="auto">
          <a:xfrm>
            <a:off x="4483100" y="855663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7.4 m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6319838" y="4067175"/>
            <a:ext cx="4699000" cy="50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0" name="TextBox 70"/>
          <p:cNvSpPr txBox="1">
            <a:spLocks noChangeArrowheads="1"/>
          </p:cNvSpPr>
          <p:nvPr/>
        </p:nvSpPr>
        <p:spPr bwMode="auto">
          <a:xfrm>
            <a:off x="7902575" y="36433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7.1 m</a:t>
            </a:r>
          </a:p>
        </p:txBody>
      </p:sp>
      <p:sp>
        <p:nvSpPr>
          <p:cNvPr id="63511" name="TextBox 71"/>
          <p:cNvSpPr txBox="1">
            <a:spLocks noChangeArrowheads="1"/>
          </p:cNvSpPr>
          <p:nvPr/>
        </p:nvSpPr>
        <p:spPr bwMode="auto">
          <a:xfrm>
            <a:off x="6278563" y="4667250"/>
            <a:ext cx="2801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Time-of-Flight, Aerogel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Cherenkov Counter </a:t>
            </a:r>
            <a:r>
              <a:rPr lang="sl-SI" altLang="zh-CN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6600"/>
                </a:solidFill>
              </a:rPr>
              <a:t>   </a:t>
            </a:r>
            <a:r>
              <a:rPr lang="sl-SI" altLang="zh-CN" sz="1800" b="1">
                <a:solidFill>
                  <a:srgbClr val="006600"/>
                </a:solidFill>
              </a:rPr>
              <a:t>Time-of-Propagation</a:t>
            </a:r>
            <a:r>
              <a:rPr lang="en-US" altLang="zh-CN" sz="1800" b="1">
                <a:solidFill>
                  <a:srgbClr val="006600"/>
                </a:solidFill>
              </a:rPr>
              <a:t> </a:t>
            </a:r>
            <a:r>
              <a:rPr lang="sl-SI" altLang="zh-CN" sz="1800" b="1">
                <a:solidFill>
                  <a:srgbClr val="006600"/>
                </a:solidFill>
              </a:rPr>
              <a:t>counter (barrel),  </a:t>
            </a:r>
            <a:endParaRPr lang="en-US" altLang="zh-CN" sz="1800" b="1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6600"/>
                </a:solidFill>
              </a:rPr>
              <a:t>    </a:t>
            </a:r>
            <a:r>
              <a:rPr lang="sl-SI" altLang="zh-CN" sz="1800" b="1">
                <a:solidFill>
                  <a:srgbClr val="006600"/>
                </a:solidFill>
              </a:rPr>
              <a:t>prox</a:t>
            </a:r>
            <a:r>
              <a:rPr lang="en-US" altLang="zh-CN" sz="1800" b="1">
                <a:solidFill>
                  <a:srgbClr val="006600"/>
                </a:solidFill>
              </a:rPr>
              <a:t>imity</a:t>
            </a:r>
            <a:r>
              <a:rPr lang="sl-SI" altLang="zh-CN" sz="1800" b="1">
                <a:solidFill>
                  <a:srgbClr val="006600"/>
                </a:solidFill>
              </a:rPr>
              <a:t> focusing Aerogel RICH (forward)</a:t>
            </a:r>
          </a:p>
        </p:txBody>
      </p:sp>
      <p:sp>
        <p:nvSpPr>
          <p:cNvPr id="63512" name="TextBox 72"/>
          <p:cNvSpPr txBox="1">
            <a:spLocks noChangeArrowheads="1"/>
          </p:cNvSpPr>
          <p:nvPr/>
        </p:nvSpPr>
        <p:spPr bwMode="auto">
          <a:xfrm>
            <a:off x="6878638" y="671513"/>
            <a:ext cx="2346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000000"/>
                </a:solidFill>
              </a:rPr>
              <a:t>RPC </a:t>
            </a:r>
            <a:r>
              <a:rPr lang="sl-SI" altLang="zh-CN" sz="18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sl-SI" altLang="zh-CN" sz="1800">
                <a:solidFill>
                  <a:srgbClr val="000000"/>
                </a:solidFill>
              </a:rPr>
              <a:t> &amp; K</a:t>
            </a:r>
            <a:r>
              <a:rPr lang="sl-SI" altLang="zh-CN" sz="1800" baseline="-25000">
                <a:solidFill>
                  <a:srgbClr val="000000"/>
                </a:solidFill>
              </a:rPr>
              <a:t>L</a:t>
            </a:r>
            <a:r>
              <a:rPr lang="sl-SI" altLang="zh-CN" sz="1800">
                <a:solidFill>
                  <a:srgbClr val="000000"/>
                </a:solidFill>
              </a:rPr>
              <a:t> counter: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scintillator + Si-PM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 b="1">
                <a:solidFill>
                  <a:srgbClr val="006600"/>
                </a:solidFill>
              </a:rPr>
              <a:t>for end-caps</a:t>
            </a: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2762250" y="2105025"/>
            <a:ext cx="2100263" cy="608013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57625" y="2771775"/>
            <a:ext cx="122238" cy="20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530600" y="1652588"/>
            <a:ext cx="117475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6" name="TextBox 79"/>
          <p:cNvSpPr txBox="1">
            <a:spLocks noChangeArrowheads="1"/>
          </p:cNvSpPr>
          <p:nvPr/>
        </p:nvSpPr>
        <p:spPr bwMode="auto">
          <a:xfrm>
            <a:off x="3921125" y="2509838"/>
            <a:ext cx="6540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FFFFFF"/>
                </a:solidFill>
              </a:rPr>
              <a:t>1.5 m</a:t>
            </a: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63517" name="TextBox 80"/>
          <p:cNvSpPr txBox="1">
            <a:spLocks noChangeArrowheads="1"/>
          </p:cNvSpPr>
          <p:nvPr/>
        </p:nvSpPr>
        <p:spPr bwMode="auto">
          <a:xfrm>
            <a:off x="3517900" y="126365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zh-CN" sz="1800">
                <a:solidFill>
                  <a:srgbClr val="FFFFFF"/>
                </a:solidFill>
              </a:rPr>
              <a:t>3.3 m</a:t>
            </a: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635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28000" y="6521450"/>
            <a:ext cx="784225" cy="30003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23E867-4A73-433A-A445-565196BA07E5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3" name="角丸四角形吹き出し 18"/>
          <p:cNvSpPr/>
          <p:nvPr/>
        </p:nvSpPr>
        <p:spPr>
          <a:xfrm>
            <a:off x="44450" y="3076575"/>
            <a:ext cx="2709863" cy="927100"/>
          </a:xfrm>
          <a:prstGeom prst="wedgeRoundRectCallout">
            <a:avLst>
              <a:gd name="adj1" fmla="val 80942"/>
              <a:gd name="adj2" fmla="val -17198"/>
              <a:gd name="adj3" fmla="val 16667"/>
            </a:avLst>
          </a:prstGeom>
          <a:solidFill>
            <a:schemeClr val="lt1">
              <a:tint val="100000"/>
              <a:shade val="100000"/>
              <a:satMod val="100000"/>
              <a:alpha val="3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en-US" altLang="ja-JP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Beryllium beam pipe</a:t>
            </a:r>
          </a:p>
          <a:p>
            <a:pPr eaLnBrk="1" hangingPunct="1">
              <a:defRPr/>
            </a:pPr>
            <a:r>
              <a:rPr kumimoji="1" lang="en-US" altLang="ja-JP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2cm diameter,</a:t>
            </a:r>
          </a:p>
          <a:p>
            <a:pPr eaLnBrk="1" hangingPunct="1">
              <a:defRPr/>
            </a:pPr>
            <a:r>
              <a:rPr kumimoji="1" lang="en-US" altLang="ja-JP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QCSR and QCSL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成组"/>
          <p:cNvGrpSpPr>
            <a:grpSpLocks/>
          </p:cNvGrpSpPr>
          <p:nvPr/>
        </p:nvGrpSpPr>
        <p:grpSpPr bwMode="auto">
          <a:xfrm rot="-900000">
            <a:off x="136525" y="0"/>
            <a:ext cx="3503613" cy="3525838"/>
            <a:chOff x="-101782" y="-342899"/>
            <a:chExt cx="4985029" cy="5014696"/>
          </a:xfrm>
        </p:grpSpPr>
        <p:grpSp>
          <p:nvGrpSpPr>
            <p:cNvPr id="65543" name="成组"/>
            <p:cNvGrpSpPr>
              <a:grpSpLocks/>
            </p:cNvGrpSpPr>
            <p:nvPr/>
          </p:nvGrpSpPr>
          <p:grpSpPr bwMode="auto">
            <a:xfrm>
              <a:off x="246372" y="139681"/>
              <a:ext cx="4295086" cy="3985116"/>
              <a:chOff x="246372" y="0"/>
              <a:chExt cx="4295085" cy="3985115"/>
            </a:xfrm>
          </p:grpSpPr>
          <p:pic>
            <p:nvPicPr>
              <p:cNvPr id="65545" name="pasted-image.pdf" descr="pasted-image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7" r="5019"/>
              <a:stretch>
                <a:fillRect/>
              </a:stretch>
            </p:blipFill>
            <p:spPr bwMode="auto">
              <a:xfrm>
                <a:off x="265708" y="1578002"/>
                <a:ext cx="4275750" cy="2407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65546" name="pasted-image.pdf" descr="pasted-image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372" y="0"/>
                <a:ext cx="4288722" cy="1574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4" name="矩形" descr="矩形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1782" y="-342899"/>
              <a:ext cx="4985029" cy="5014696"/>
            </a:xfrm>
            <a:prstGeom prst="rect">
              <a:avLst/>
            </a:prstGeom>
            <a:effectLst>
              <a:outerShdw blurRad="25400" dist="12700" dir="2001118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65539" name="Belle II Roll In"/>
          <p:cNvSpPr>
            <a:spLocks noGrp="1"/>
          </p:cNvSpPr>
          <p:nvPr>
            <p:ph type="title"/>
          </p:nvPr>
        </p:nvSpPr>
        <p:spPr>
          <a:xfrm>
            <a:off x="3501392" y="49835"/>
            <a:ext cx="5253037" cy="866775"/>
          </a:xfrm>
        </p:spPr>
        <p:txBody>
          <a:bodyPr/>
          <a:lstStyle/>
          <a:p>
            <a:r>
              <a:rPr lang="en-US" altLang="zh-CN" sz="4000" dirty="0">
                <a:solidFill>
                  <a:srgbClr val="3333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Belle II </a:t>
            </a:r>
            <a:r>
              <a:rPr lang="en-US" altLang="zh-CN" sz="4000" dirty="0" smtClean="0">
                <a:solidFill>
                  <a:srgbClr val="3333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Milestones</a:t>
            </a:r>
            <a:endParaRPr lang="zh-CN" altLang="zh-CN" sz="4000" dirty="0" smtClean="0">
              <a:solidFill>
                <a:srgbClr val="33330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65540" name="幻灯片编号"/>
          <p:cNvSpPr>
            <a:spLocks noGrp="1"/>
          </p:cNvSpPr>
          <p:nvPr>
            <p:ph type="sldNum" sz="quarter" idx="10"/>
          </p:nvPr>
        </p:nvSpPr>
        <p:spPr>
          <a:xfrm>
            <a:off x="7978775" y="6437313"/>
            <a:ext cx="844550" cy="3556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17D1AB-FD7F-436B-98CA-8EDE460D1BA8}" type="slidenum">
              <a:rPr kumimoji="0" lang="zh-CN" altLang="zh-CN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kumimoji="0" lang="zh-CN" altLang="zh-CN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5541" name="pasted-image.pdf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238375"/>
            <a:ext cx="70326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89" name="April 11th Belle II Milestone!"/>
          <p:cNvSpPr txBox="1"/>
          <p:nvPr/>
        </p:nvSpPr>
        <p:spPr>
          <a:xfrm>
            <a:off x="3529827" y="892984"/>
            <a:ext cx="5496698" cy="130574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2672" kern="0" dirty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April 11</a:t>
            </a:r>
            <a:r>
              <a:rPr sz="2672" kern="0" baseline="30000" dirty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US" sz="2672" kern="0" dirty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sz="2672" kern="0" dirty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72" kern="0" dirty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2017, Belle II </a:t>
            </a:r>
            <a:r>
              <a:rPr lang="en-US" altLang="zh-CN" sz="2672" kern="0" dirty="0" smtClean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at IP</a:t>
            </a:r>
            <a:r>
              <a:rPr sz="2672" kern="0" dirty="0" smtClean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lang="en-US" sz="2672" kern="0" dirty="0" smtClean="0">
              <a:solidFill>
                <a:srgbClr val="FF26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lang="en-US" sz="2672" kern="0" dirty="0" smtClean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March, 2018, Phase II commissioning</a:t>
            </a:r>
          </a:p>
          <a:p>
            <a:pPr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lang="en-US" sz="2672" kern="0" dirty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72" kern="0" dirty="0" smtClean="0">
                <a:solidFill>
                  <a:srgbClr val="FF2600"/>
                </a:solidFill>
                <a:latin typeface="Cambria"/>
                <a:ea typeface="Cambria"/>
                <a:cs typeface="Cambria"/>
                <a:sym typeface="Cambria"/>
              </a:rPr>
              <a:t>                first collision very soon!</a:t>
            </a:r>
            <a:endParaRPr sz="2672" kern="0" dirty="0">
              <a:solidFill>
                <a:srgbClr val="FF26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成组"/>
          <p:cNvGrpSpPr>
            <a:grpSpLocks/>
          </p:cNvGrpSpPr>
          <p:nvPr/>
        </p:nvGrpSpPr>
        <p:grpSpPr bwMode="auto">
          <a:xfrm>
            <a:off x="-93663" y="860425"/>
            <a:ext cx="4594226" cy="3216275"/>
            <a:chOff x="-152651" y="-42484"/>
            <a:chExt cx="5336609" cy="3573984"/>
          </a:xfrm>
        </p:grpSpPr>
        <p:pic>
          <p:nvPicPr>
            <p:cNvPr id="477" name="矩形" descr="矩形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651" y="-42484"/>
              <a:ext cx="5336609" cy="3573984"/>
            </a:xfrm>
            <a:prstGeom prst="rect">
              <a:avLst/>
            </a:prstGeom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</p:pic>
        <p:pic>
          <p:nvPicPr>
            <p:cNvPr id="67595" name="pasted-image.pdf" descr="pasted-imag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98"/>
            <a:stretch>
              <a:fillRect/>
            </a:stretch>
          </p:blipFill>
          <p:spPr bwMode="auto">
            <a:xfrm>
              <a:off x="249950" y="2825952"/>
              <a:ext cx="4531460" cy="24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7596" name="pasted-image.pdf" descr="pasted-imag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70"/>
            <a:stretch>
              <a:fillRect/>
            </a:stretch>
          </p:blipFill>
          <p:spPr bwMode="auto">
            <a:xfrm>
              <a:off x="50132" y="426381"/>
              <a:ext cx="5031414" cy="233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80" name="Expected data sample @ full luminosity"/>
            <p:cNvSpPr txBox="1"/>
            <p:nvPr/>
          </p:nvSpPr>
          <p:spPr>
            <a:xfrm>
              <a:off x="404246" y="-147"/>
              <a:ext cx="4108487" cy="4710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/>
            <a:lstStyle>
              <a:lvl1pPr defTabSz="650240">
                <a:defRPr sz="16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125" kern="0">
                  <a:solidFill>
                    <a:srgbClr val="000000"/>
                  </a:solidFill>
                </a:rPr>
                <a:t>Expected data sample @ full luminosity</a:t>
              </a:r>
            </a:p>
          </p:txBody>
        </p:sp>
      </p:grpSp>
      <p:sp>
        <p:nvSpPr>
          <p:cNvPr id="67587" name="Luminosity profile of the next generation B factory @ KEK"/>
          <p:cNvSpPr>
            <a:spLocks noGrp="1"/>
          </p:cNvSpPr>
          <p:nvPr>
            <p:ph type="title"/>
          </p:nvPr>
        </p:nvSpPr>
        <p:spPr>
          <a:xfrm>
            <a:off x="31750" y="22225"/>
            <a:ext cx="9080500" cy="838200"/>
          </a:xfrm>
        </p:spPr>
        <p:txBody>
          <a:bodyPr/>
          <a:lstStyle/>
          <a:p>
            <a:r>
              <a:rPr lang="en-US" altLang="zh-CN" sz="3600" smtClean="0">
                <a:solidFill>
                  <a:srgbClr val="3333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SuperKEKB </a:t>
            </a:r>
            <a:r>
              <a:rPr lang="zh-CN" altLang="en-US" sz="3600" smtClean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亮度预期</a:t>
            </a:r>
            <a:endParaRPr lang="zh-CN" altLang="zh-CN" sz="3600" smtClean="0">
              <a:solidFill>
                <a:srgbClr val="33330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67588" name="Introduction_superkekb_luminosity.pdf" descr="Introduction_superkekb_luminosit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879475"/>
            <a:ext cx="48291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7589" name="pasted-image.pdf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908425"/>
            <a:ext cx="272256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7590" name="Assumptions:…"/>
          <p:cNvSpPr>
            <a:spLocks noGrp="1"/>
          </p:cNvSpPr>
          <p:nvPr>
            <p:ph type="body" sz="quarter" idx="4294967295"/>
          </p:nvPr>
        </p:nvSpPr>
        <p:spPr>
          <a:xfrm>
            <a:off x="2771775" y="4400550"/>
            <a:ext cx="6223000" cy="1566863"/>
          </a:xfrm>
        </p:spPr>
        <p:txBody>
          <a:bodyPr lIns="45719" tIns="45719" rIns="45719" bIns="45719"/>
          <a:lstStyle/>
          <a:p>
            <a:pPr marL="184150" indent="-184150" defTabSz="338138">
              <a:spcBef>
                <a:spcPts val="425"/>
              </a:spcBef>
              <a:buClr>
                <a:srgbClr val="FF0000"/>
              </a:buClr>
            </a:pPr>
            <a:r>
              <a:rPr lang="zh-CN" altLang="zh-CN" sz="2000" smtClean="0">
                <a:latin typeface="Cambria" panose="02040503050406030204" pitchFamily="18" charset="0"/>
                <a:sym typeface="Cambria" panose="02040503050406030204" pitchFamily="18" charset="0"/>
              </a:rPr>
              <a:t>Assumptions:</a:t>
            </a:r>
          </a:p>
          <a:p>
            <a:pPr marL="263525" lvl="1" indent="-190500" defTabSz="338138">
              <a:spcBef>
                <a:spcPts val="425"/>
              </a:spcBef>
              <a:buClr>
                <a:srgbClr val="0096FF"/>
              </a:buClr>
              <a:buFont typeface="Arial" panose="020B0604020202020204" pitchFamily="34" charset="0"/>
              <a:buChar char="-"/>
            </a:pPr>
            <a:r>
              <a:rPr lang="zh-CN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same commission time to reach </a:t>
            </a:r>
            <a:r>
              <a:rPr lang="en-US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design</a:t>
            </a:r>
            <a:r>
              <a:rPr lang="zh-CN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 lum</a:t>
            </a:r>
            <a:r>
              <a:rPr lang="en-US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.</a:t>
            </a:r>
            <a:r>
              <a:rPr lang="zh-CN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 as KEKB</a:t>
            </a:r>
          </a:p>
          <a:p>
            <a:pPr marL="263525" lvl="1" indent="-190500" defTabSz="338138">
              <a:spcBef>
                <a:spcPts val="425"/>
              </a:spcBef>
              <a:buClr>
                <a:srgbClr val="0096FF"/>
              </a:buClr>
              <a:buFont typeface="Arial" panose="020B0604020202020204" pitchFamily="34" charset="0"/>
              <a:buChar char="-"/>
            </a:pPr>
            <a:r>
              <a:rPr lang="zh-CN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9 months/year running</a:t>
            </a:r>
          </a:p>
          <a:p>
            <a:pPr marL="263525" lvl="1" indent="-190500" defTabSz="338138">
              <a:spcBef>
                <a:spcPts val="425"/>
              </a:spcBef>
              <a:buClr>
                <a:srgbClr val="0096FF"/>
              </a:buClr>
              <a:buFont typeface="Arial" panose="020B0604020202020204" pitchFamily="34" charset="0"/>
              <a:buChar char="-"/>
            </a:pPr>
            <a:r>
              <a:rPr lang="zh-CN" altLang="zh-CN" sz="2000" smtClean="0">
                <a:solidFill>
                  <a:srgbClr val="000000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20 days/month</a:t>
            </a:r>
          </a:p>
        </p:txBody>
      </p:sp>
      <p:sp>
        <p:nvSpPr>
          <p:cNvPr id="67591" name="TextBox 4"/>
          <p:cNvSpPr txBox="1">
            <a:spLocks noChangeArrowheads="1"/>
          </p:cNvSpPr>
          <p:nvPr/>
        </p:nvSpPr>
        <p:spPr bwMode="auto">
          <a:xfrm>
            <a:off x="882650" y="5876925"/>
            <a:ext cx="7866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逐步增加的数据量将逐步提高物理研究的灵敏度！</a:t>
            </a:r>
            <a:endParaRPr kumimoji="0" lang="en-US" altLang="zh-CN" sz="28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目标数据量为 </a:t>
            </a:r>
            <a:r>
              <a:rPr kumimoji="0" lang="en-US" altLang="zh-CN" sz="280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Belle </a:t>
            </a:r>
            <a:r>
              <a:rPr kumimoji="0"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实验的 </a:t>
            </a:r>
            <a:r>
              <a:rPr kumimoji="0" lang="en-US" altLang="zh-CN" sz="280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50-100</a:t>
            </a:r>
            <a:r>
              <a:rPr kumimoji="0"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r>
              <a:rPr kumimoji="0"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kumimoji="0" lang="zh-CN" altLang="en-US" sz="28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92" name="TextBox 4"/>
          <p:cNvSpPr txBox="1">
            <a:spLocks noChangeArrowheads="1"/>
          </p:cNvSpPr>
          <p:nvPr/>
        </p:nvSpPr>
        <p:spPr bwMode="auto">
          <a:xfrm>
            <a:off x="4787900" y="1593850"/>
            <a:ext cx="2954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kumimoji="0"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0"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0"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月对撞，</a:t>
            </a:r>
            <a:endParaRPr kumimoji="0"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0"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</a:t>
            </a:r>
            <a:r>
              <a:rPr kumimoji="0"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运行！</a:t>
            </a:r>
          </a:p>
        </p:txBody>
      </p:sp>
      <p:sp>
        <p:nvSpPr>
          <p:cNvPr id="6759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43888" y="6307138"/>
            <a:ext cx="719137" cy="3619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2B8DE9-0469-4C58-93CC-E6516EE42DE3}" type="slidenum">
              <a:rPr kumimoji="0" lang="en-US" altLang="zh-CN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kumimoji="0" lang="en-US" altLang="zh-CN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383538" y="178511"/>
            <a:ext cx="8428551" cy="661640"/>
          </a:xfrm>
          <a:prstGeom prst="roundRect">
            <a:avLst/>
          </a:prstGeom>
          <a:scene3d>
            <a:camera prst="orthographicFront"/>
            <a:lightRig rig="contrasting" dir="t"/>
          </a:scene3d>
          <a:sp3d prstMaterial="metal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780" tIns="17780" rIns="17780" bIns="17780" spcCol="1270" anchor="ctr"/>
          <a:lstStyle/>
          <a:p>
            <a:pPr marL="457200" indent="-457200" algn="ctr" eaLnBrk="0" hangingPunct="0">
              <a:defRPr/>
            </a:pPr>
            <a:r>
              <a:rPr kumimoji="1" lang="en-US" altLang="zh-CN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Belle II</a:t>
            </a:r>
            <a:r>
              <a:rPr kumimoji="1" lang="zh-CN" alt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实验关注度较高的热点问题</a:t>
            </a:r>
            <a:endParaRPr kumimoji="1"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5540" y="764704"/>
                <a:ext cx="8344545" cy="5888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altLang="zh-CN" sz="2400" dirty="0" smtClean="0">
                    <a:latin typeface="宋体"/>
                    <a:ea typeface="宋体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CKM</a:t>
                </a:r>
                <a:r>
                  <a:rPr lang="zh-CN" altLang="en-US" sz="2000" b="1" dirty="0" smtClean="0">
                    <a:latin typeface="+mn-ea"/>
                  </a:rPr>
                  <a:t>矩阵元的精确测量，新物理？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是否存在新的</a:t>
                </a:r>
                <a:r>
                  <a:rPr lang="en-US" altLang="zh-CN" sz="2000" b="1" dirty="0" smtClean="0">
                    <a:latin typeface="+mn-ea"/>
                  </a:rPr>
                  <a:t>CP</a:t>
                </a:r>
                <a:r>
                  <a:rPr lang="zh-CN" altLang="en-US" sz="2000" b="1" dirty="0" smtClean="0">
                    <a:latin typeface="+mn-ea"/>
                  </a:rPr>
                  <a:t>破坏的相角？</a:t>
                </a:r>
                <a:r>
                  <a:rPr lang="en-US" altLang="zh-CN" sz="2000" b="1" dirty="0" err="1" smtClean="0">
                    <a:latin typeface="+mn-ea"/>
                  </a:rPr>
                  <a:t>b→s</a:t>
                </a:r>
                <a:r>
                  <a:rPr lang="zh-CN" altLang="en-US" sz="2000" b="1" dirty="0" smtClean="0">
                    <a:latin typeface="+mn-ea"/>
                  </a:rPr>
                  <a:t>过程新的时间依赖的</a:t>
                </a:r>
                <a:r>
                  <a:rPr lang="en-US" altLang="zh-CN" sz="2000" b="1" dirty="0" smtClean="0">
                    <a:latin typeface="+mn-ea"/>
                  </a:rPr>
                  <a:t>CP</a:t>
                </a:r>
                <a:r>
                  <a:rPr lang="zh-CN" altLang="en-US" sz="2000" b="1" dirty="0" smtClean="0">
                    <a:latin typeface="+mn-ea"/>
                  </a:rPr>
                  <a:t>破坏的测量：</a:t>
                </a:r>
                <a:r>
                  <a:rPr lang="en-US" altLang="zh-CN" sz="2000" b="1" dirty="0" smtClean="0">
                    <a:latin typeface="+mn-ea"/>
                  </a:rPr>
                  <a:t>B→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/>
                      </a:rPr>
                      <m:t>𝜱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000" b="1" dirty="0" smtClean="0">
                    <a:latin typeface="+mn-ea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000" b="1" dirty="0" smtClean="0">
                    <a:latin typeface="+mn-ea"/>
                  </a:rPr>
                  <a:t>.</a:t>
                </a: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>
                    <a:latin typeface="+mn-ea"/>
                  </a:rPr>
                  <a:t>新</a:t>
                </a:r>
                <a:r>
                  <a:rPr lang="zh-CN" altLang="en-US" sz="2000" b="1" dirty="0" smtClean="0">
                    <a:latin typeface="+mn-ea"/>
                  </a:rPr>
                  <a:t>物理是否对</a:t>
                </a:r>
                <a:r>
                  <a:rPr lang="en-US" altLang="zh-CN" sz="2000" b="1" dirty="0" smtClean="0">
                    <a:latin typeface="+mn-ea"/>
                  </a:rPr>
                  <a:t>right-handed currents</a:t>
                </a:r>
                <a:r>
                  <a:rPr lang="zh-CN" altLang="en-US" sz="2000" b="1" dirty="0" smtClean="0">
                    <a:latin typeface="+mn-ea"/>
                  </a:rPr>
                  <a:t>过程中有贡献？ 关键性的过程包括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/>
                      </a:rPr>
                      <m:t>𝐁</m:t>
                    </m:r>
                    <m:r>
                      <a:rPr lang="en-US" altLang="zh-CN" sz="2000" b="1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zh-CN" altLang="en-US" sz="2000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zh-CN" altLang="en-US" sz="2000" b="1" i="1" dirty="0" smtClean="0">
                        <a:latin typeface="Cambria Math"/>
                      </a:rPr>
                      <m:t>𝜸</m:t>
                    </m:r>
                  </m:oMath>
                </a14:m>
                <a:r>
                  <a:rPr lang="zh-CN" altLang="en-US" sz="2000" b="1" dirty="0" smtClean="0">
                    <a:latin typeface="+mn-ea"/>
                  </a:rPr>
                  <a:t>，</a:t>
                </a:r>
                <a:r>
                  <a:rPr lang="en-US" altLang="zh-CN" sz="2000" b="1" dirty="0" smtClean="0">
                    <a:latin typeface="+mn-ea"/>
                  </a:rPr>
                  <a:t>VV;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/>
                      </a:rPr>
                      <m:t>𝐁</m:t>
                    </m:r>
                    <m:r>
                      <a:rPr lang="en-US" altLang="zh-CN" sz="2000" b="1" i="1" dirty="0">
                        <a:latin typeface="Cambria Math"/>
                      </a:rPr>
                      <m:t> → </m:t>
                    </m:r>
                  </m:oMath>
                </a14:m>
                <a:r>
                  <a:rPr lang="en-US" altLang="zh-CN" sz="2000" b="1" dirty="0" smtClean="0">
                    <a:latin typeface="+mn-ea"/>
                  </a:rPr>
                  <a:t>Vl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/>
                      </a:rPr>
                      <m:t>𝝂</m:t>
                    </m:r>
                  </m:oMath>
                </a14:m>
                <a:r>
                  <a:rPr lang="en-US" altLang="zh-CN" sz="2000" b="1" dirty="0" smtClean="0">
                    <a:latin typeface="+mn-ea"/>
                  </a:rPr>
                  <a:t> (V=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000" b="1" i="1" smtClean="0">
                        <a:latin typeface="Cambria Math"/>
                      </a:rPr>
                      <m:t>,</m:t>
                    </m:r>
                    <m:r>
                      <a:rPr lang="zh-CN" altLang="en-US" sz="2000" b="1" i="1" smtClean="0">
                        <a:latin typeface="Cambria Math"/>
                      </a:rPr>
                      <m:t>𝝆</m:t>
                    </m:r>
                  </m:oMath>
                </a14:m>
                <a:r>
                  <a:rPr lang="en-US" altLang="zh-CN" sz="2000" b="1" dirty="0" smtClean="0">
                    <a:latin typeface="+mn-ea"/>
                  </a:rPr>
                  <a:t>)</a:t>
                </a: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超出标准模型的夸克味改变的中性流过程？</a:t>
                </a:r>
                <a:r>
                  <a:rPr lang="en-US" altLang="zh-CN" sz="2000" b="1" dirty="0">
                    <a:latin typeface="+mn-ea"/>
                  </a:rPr>
                  <a:t> </a:t>
                </a:r>
                <a:r>
                  <a:rPr lang="en-US" altLang="zh-CN" sz="2000" b="1" dirty="0" err="1">
                    <a:latin typeface="+mn-ea"/>
                  </a:rPr>
                  <a:t>b→s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latin typeface="Cambria Math"/>
                      </a:rPr>
                      <m:t>𝝂</m:t>
                    </m:r>
                    <m:acc>
                      <m:accPr>
                        <m:chr m:val="̅"/>
                        <m:ctrlPr>
                          <a:rPr lang="zh-CN" altLang="en-US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zh-CN" altLang="en-US" sz="2000" b="1" i="1" smtClean="0">
                            <a:latin typeface="Cambria Math"/>
                          </a:rPr>
                          <m:t>𝝂</m:t>
                        </m:r>
                      </m:e>
                    </m:acc>
                  </m:oMath>
                </a14:m>
                <a:r>
                  <a:rPr lang="zh-CN" altLang="en-US" sz="2000" b="1" dirty="0" smtClean="0">
                    <a:latin typeface="+mn-ea"/>
                  </a:rPr>
                  <a:t>：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/>
                      </a:rPr>
                      <m:t>𝐁</m:t>
                    </m:r>
                    <m:r>
                      <a:rPr lang="en-US" altLang="zh-CN" sz="2000" b="1" i="1" dirty="0">
                        <a:latin typeface="Cambria Math"/>
                      </a:rPr>
                      <m:t> → </m:t>
                    </m:r>
                    <m:sSup>
                      <m:sSup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/>
                          </a:rPr>
                          <m:t>(∗)</m:t>
                        </m:r>
                      </m:sup>
                    </m:sSup>
                    <m:r>
                      <a:rPr lang="zh-CN" altLang="en-US" sz="2000" b="1" i="1" dirty="0" smtClean="0">
                        <a:latin typeface="Cambria Math"/>
                      </a:rPr>
                      <m:t>𝝂</m:t>
                    </m:r>
                    <m:acc>
                      <m:accPr>
                        <m:chr m:val="̅"/>
                        <m:ctrlPr>
                          <a:rPr lang="zh-CN" altLang="en-US" sz="20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zh-CN" altLang="en-US" sz="2000" b="1" i="1" dirty="0" smtClean="0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>
                    <a:latin typeface="+mn-ea"/>
                  </a:rPr>
                  <a:t>超出标准模型</a:t>
                </a:r>
                <a:r>
                  <a:rPr lang="zh-CN" altLang="en-US" sz="2000" b="1" dirty="0" smtClean="0">
                    <a:latin typeface="+mn-ea"/>
                  </a:rPr>
                  <a:t>的</a:t>
                </a:r>
                <a:r>
                  <a:rPr lang="en-US" altLang="zh-CN" sz="2000" b="1" dirty="0" smtClean="0">
                    <a:latin typeface="+mn-ea"/>
                  </a:rPr>
                  <a:t>LFV</a:t>
                </a:r>
                <a:r>
                  <a:rPr lang="zh-CN" altLang="en-US" sz="2000" b="1" dirty="0" smtClean="0">
                    <a:latin typeface="+mn-ea"/>
                  </a:rPr>
                  <a:t>过程？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/>
                      </a:rPr>
                      <m:t>𝝉</m:t>
                    </m:r>
                    <m:r>
                      <a:rPr lang="en-US" altLang="zh-CN" sz="2000" b="1" i="1" dirty="0">
                        <a:latin typeface="Cambria Math"/>
                      </a:rPr>
                      <m:t>→</m:t>
                    </m:r>
                    <m:r>
                      <a:rPr lang="zh-CN" altLang="en-US" sz="2000" b="1" i="1" dirty="0">
                        <a:latin typeface="Cambria Math"/>
                      </a:rPr>
                      <m:t>𝜸</m:t>
                    </m:r>
                    <m:r>
                      <a:rPr lang="zh-CN" altLang="en-US" sz="2000" b="1" i="1" dirty="0" smtClean="0">
                        <a:latin typeface="Cambria Math"/>
                      </a:rPr>
                      <m:t>𝝁</m:t>
                    </m:r>
                  </m:oMath>
                </a14:m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测量前后端的不对成性寻找新物理的迹象：</a:t>
                </a:r>
                <a:r>
                  <a:rPr lang="en-US" altLang="zh-CN" sz="2000" b="1" dirty="0">
                    <a:latin typeface="+mn-ea"/>
                  </a:rPr>
                  <a:t> </a:t>
                </a:r>
                <a:r>
                  <a:rPr lang="en-US" altLang="zh-CN" sz="2000" b="1" dirty="0" err="1">
                    <a:latin typeface="+mn-ea"/>
                  </a:rPr>
                  <a:t>b→</a:t>
                </a:r>
                <a:r>
                  <a:rPr lang="en-US" altLang="zh-CN" sz="2000" b="1" dirty="0" err="1" smtClean="0">
                    <a:latin typeface="+mn-ea"/>
                  </a:rPr>
                  <a:t>sl</a:t>
                </a:r>
                <a:r>
                  <a:rPr lang="en-US" altLang="zh-CN" sz="2000" b="1" baseline="30000" dirty="0" err="1" smtClean="0">
                    <a:latin typeface="+mn-ea"/>
                  </a:rPr>
                  <a:t>+</a:t>
                </a:r>
                <a:r>
                  <a:rPr lang="en-US" altLang="zh-CN" sz="2000" b="1" dirty="0" err="1" smtClean="0">
                    <a:latin typeface="+mn-ea"/>
                  </a:rPr>
                  <a:t>l</a:t>
                </a:r>
                <a:r>
                  <a:rPr lang="en-US" altLang="zh-CN" sz="2000" b="1" baseline="30000" dirty="0" smtClean="0">
                    <a:latin typeface="+mn-ea"/>
                  </a:rPr>
                  <a:t>-</a:t>
                </a: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B</a:t>
                </a:r>
                <a:r>
                  <a:rPr lang="zh-CN" altLang="en-US" sz="2000" b="1" dirty="0" smtClean="0">
                    <a:latin typeface="+mn-ea"/>
                  </a:rPr>
                  <a:t>介子的纯轻半轻衰变：带电轻</a:t>
                </a:r>
                <a:r>
                  <a:rPr lang="en-US" altLang="zh-CN" sz="2000" b="1" dirty="0" smtClean="0">
                    <a:latin typeface="+mn-ea"/>
                  </a:rPr>
                  <a:t>Higgs</a:t>
                </a:r>
                <a:r>
                  <a:rPr lang="zh-CN" altLang="en-US" sz="2000" b="1" dirty="0" smtClean="0">
                    <a:latin typeface="+mn-ea"/>
                  </a:rPr>
                  <a:t>的作用 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CPV</a:t>
                </a:r>
                <a:r>
                  <a:rPr lang="zh-CN" altLang="en-US" sz="2000" b="1" dirty="0" smtClean="0">
                    <a:latin typeface="+mn-ea"/>
                  </a:rPr>
                  <a:t>的测量在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/>
                      </a:rPr>
                      <m:t>𝑫</m:t>
                    </m:r>
                    <m:r>
                      <a:rPr lang="en-US" altLang="zh-CN" sz="2000" b="1" i="0" dirty="0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i="1" dirty="0" smtClean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altLang="zh-CN" sz="20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000" b="1" dirty="0" smtClean="0">
                    <a:latin typeface="+mn-ea"/>
                  </a:rPr>
                  <a:t>混合？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 </a:t>
                </a:r>
                <a:r>
                  <a:rPr lang="zh-CN" altLang="en-US" sz="2000" b="1" dirty="0" smtClean="0">
                    <a:latin typeface="+mn-ea"/>
                  </a:rPr>
                  <a:t>暗物理暗能量的寻找：</a:t>
                </a:r>
                <a:r>
                  <a:rPr lang="en-US" altLang="zh-CN" sz="2000" b="1" dirty="0" err="1" smtClean="0">
                    <a:latin typeface="+mn-ea"/>
                  </a:rPr>
                  <a:t>e+e</a:t>
                </a:r>
                <a:r>
                  <a:rPr lang="en-US" altLang="zh-CN" sz="2000" b="1" dirty="0" smtClean="0">
                    <a:latin typeface="+mn-ea"/>
                  </a:rPr>
                  <a:t>-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+mn-ea"/>
                  </a:rPr>
                  <a:t>l</a:t>
                </a:r>
                <a:r>
                  <a:rPr lang="en-US" altLang="zh-CN" sz="2000" b="1" baseline="30000" dirty="0" err="1">
                    <a:latin typeface="+mn-ea"/>
                  </a:rPr>
                  <a:t>+</a:t>
                </a:r>
                <a:r>
                  <a:rPr lang="en-US" altLang="zh-CN" sz="2000" b="1" dirty="0" err="1">
                    <a:latin typeface="+mn-ea"/>
                  </a:rPr>
                  <a:t>l</a:t>
                </a:r>
                <a:r>
                  <a:rPr lang="en-US" altLang="zh-CN" sz="2000" b="1" baseline="30000" dirty="0">
                    <a:latin typeface="+mn-ea"/>
                  </a:rPr>
                  <a:t>-</a:t>
                </a:r>
              </a:p>
              <a:p>
                <a:pPr>
                  <a:lnSpc>
                    <a:spcPts val="3500"/>
                  </a:lnSpc>
                </a:pP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ct val="200000"/>
                  </a:lnSpc>
                </a:pPr>
                <a:endParaRPr lang="zh-CN" altLang="zh-CN" sz="2000" b="1" baseline="300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0" y="764704"/>
                <a:ext cx="8344545" cy="5888792"/>
              </a:xfrm>
              <a:prstGeom prst="rect">
                <a:avLst/>
              </a:prstGeom>
              <a:blipFill rotWithShape="1">
                <a:blip r:embed="rId3"/>
                <a:stretch>
                  <a:fillRect l="-1169" t="-518" r="-1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7504" y="5763568"/>
            <a:ext cx="873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E05BB"/>
                </a:solidFill>
              </a:rPr>
              <a:t>之前中国组在</a:t>
            </a:r>
            <a:r>
              <a:rPr lang="en-US" altLang="zh-CN" sz="2000" b="1" dirty="0" smtClean="0">
                <a:solidFill>
                  <a:srgbClr val="0E05BB"/>
                </a:solidFill>
              </a:rPr>
              <a:t>B</a:t>
            </a:r>
            <a:r>
              <a:rPr lang="zh-CN" altLang="en-US" sz="2000" b="1" dirty="0" smtClean="0">
                <a:solidFill>
                  <a:srgbClr val="0E05BB"/>
                </a:solidFill>
              </a:rPr>
              <a:t>的衰变中参与的不多。将来在</a:t>
            </a:r>
            <a:r>
              <a:rPr lang="en-US" altLang="zh-CN" sz="2000" b="1" dirty="0" smtClean="0">
                <a:solidFill>
                  <a:srgbClr val="0E05BB"/>
                </a:solidFill>
              </a:rPr>
              <a:t>B</a:t>
            </a:r>
            <a:r>
              <a:rPr lang="zh-CN" altLang="en-US" sz="2000" b="1" dirty="0" smtClean="0">
                <a:solidFill>
                  <a:srgbClr val="0E05BB"/>
                </a:solidFill>
              </a:rPr>
              <a:t>物理中对新物理的寻找会投入</a:t>
            </a:r>
            <a:endParaRPr lang="en-US" altLang="zh-CN" sz="2000" b="1" dirty="0" smtClean="0">
              <a:solidFill>
                <a:srgbClr val="0E05BB"/>
              </a:solidFill>
            </a:endParaRPr>
          </a:p>
          <a:p>
            <a:r>
              <a:rPr lang="zh-CN" altLang="en-US" sz="2000" b="1" dirty="0" smtClean="0">
                <a:solidFill>
                  <a:srgbClr val="0E05BB"/>
                </a:solidFill>
              </a:rPr>
              <a:t>更多的资源。竞争程度增加，难度加大，希望得到理论学家的指导！</a:t>
            </a:r>
            <a:endParaRPr lang="zh-CN" altLang="en-US" sz="2000" b="1" dirty="0">
              <a:solidFill>
                <a:srgbClr val="0E0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663300"/>
                </a:solidFill>
              </a:rPr>
              <a:t>Past at Belle (only physics!)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893175" cy="5471219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</a:t>
            </a:r>
            <a:r>
              <a:rPr lang="en-US" altLang="zh-CN" dirty="0" smtClean="0">
                <a:solidFill>
                  <a:srgbClr val="0000FF"/>
                </a:solidFill>
              </a:rPr>
              <a:t>DD </a:t>
            </a:r>
            <a:r>
              <a:rPr lang="en-US" altLang="zh-CN" dirty="0" smtClean="0">
                <a:solidFill>
                  <a:srgbClr val="0000FF"/>
                </a:solidFill>
              </a:rPr>
              <a:t>mixing (PKU, USTC)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XYZ &amp; </a:t>
            </a:r>
            <a:r>
              <a:rPr lang="en-US" altLang="zh-CN" dirty="0" err="1" smtClean="0">
                <a:solidFill>
                  <a:srgbClr val="0000FF"/>
                </a:solidFill>
              </a:rPr>
              <a:t>quarkonium</a:t>
            </a:r>
            <a:r>
              <a:rPr lang="en-US" altLang="zh-CN" dirty="0" smtClean="0">
                <a:solidFill>
                  <a:srgbClr val="0000FF"/>
                </a:solidFill>
              </a:rPr>
              <a:t> (IHEP)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ISR, continuum production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Two-photon processes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Y(</a:t>
            </a:r>
            <a:r>
              <a:rPr lang="en-US" altLang="zh-CN" dirty="0" err="1" smtClean="0">
                <a:solidFill>
                  <a:srgbClr val="CC0000"/>
                </a:solidFill>
              </a:rPr>
              <a:t>nS</a:t>
            </a:r>
            <a:r>
              <a:rPr lang="en-US" altLang="zh-CN" dirty="0" smtClean="0">
                <a:solidFill>
                  <a:srgbClr val="CC0000"/>
                </a:solidFill>
              </a:rPr>
              <a:t>) decays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Light hadron spectroscopy (PKU, IHEP)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Two-photon processes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J/psi recoil, double-vector production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B decays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DAEF-62BD-4951-92BD-07BC613E0E6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663300"/>
                </a:solidFill>
              </a:rPr>
              <a:t>Now at Belle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10109"/>
            <a:ext cx="8893175" cy="59032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</a:t>
            </a:r>
            <a:r>
              <a:rPr lang="en-US" altLang="zh-CN" dirty="0" smtClean="0">
                <a:solidFill>
                  <a:srgbClr val="0000FF"/>
                </a:solidFill>
              </a:rPr>
              <a:t>DD mixing (USTC, IHEP)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Heavy flavor (</a:t>
            </a:r>
            <a:r>
              <a:rPr lang="en-US" altLang="zh-CN" dirty="0" err="1" smtClean="0">
                <a:solidFill>
                  <a:srgbClr val="0000FF"/>
                </a:solidFill>
              </a:rPr>
              <a:t>Fudan</a:t>
            </a:r>
            <a:r>
              <a:rPr lang="en-US" altLang="zh-CN" dirty="0" smtClean="0">
                <a:solidFill>
                  <a:srgbClr val="0000FF"/>
                </a:solidFill>
              </a:rPr>
              <a:t>, BUAA)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err="1" smtClean="0">
                <a:solidFill>
                  <a:srgbClr val="CC0000"/>
                </a:solidFill>
              </a:rPr>
              <a:t>Bs</a:t>
            </a:r>
            <a:r>
              <a:rPr lang="en-US" altLang="zh-CN" dirty="0" smtClean="0">
                <a:solidFill>
                  <a:srgbClr val="CC0000"/>
                </a:solidFill>
              </a:rPr>
              <a:t> decay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B </a:t>
            </a:r>
            <a:r>
              <a:rPr lang="en-US" altLang="zh-CN" dirty="0" err="1" smtClean="0">
                <a:solidFill>
                  <a:srgbClr val="CC0000"/>
                </a:solidFill>
              </a:rPr>
              <a:t>semileptonic</a:t>
            </a:r>
            <a:r>
              <a:rPr lang="en-US" altLang="zh-CN" dirty="0" smtClean="0">
                <a:solidFill>
                  <a:srgbClr val="CC0000"/>
                </a:solidFill>
              </a:rPr>
              <a:t> decays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XYZ &amp; </a:t>
            </a:r>
            <a:r>
              <a:rPr lang="en-US" altLang="zh-CN" dirty="0" err="1" smtClean="0">
                <a:solidFill>
                  <a:srgbClr val="0000FF"/>
                </a:solidFill>
              </a:rPr>
              <a:t>quarkonium</a:t>
            </a:r>
            <a:r>
              <a:rPr lang="en-US" altLang="zh-CN" dirty="0" smtClean="0">
                <a:solidFill>
                  <a:srgbClr val="0000FF"/>
                </a:solidFill>
              </a:rPr>
              <a:t> (IHEP, BUAA, </a:t>
            </a:r>
            <a:r>
              <a:rPr lang="en-US" altLang="zh-CN" dirty="0" err="1" smtClean="0">
                <a:solidFill>
                  <a:srgbClr val="0000FF"/>
                </a:solidFill>
              </a:rPr>
              <a:t>Fudan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ISR, continuum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Two-photon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Y(</a:t>
            </a:r>
            <a:r>
              <a:rPr lang="en-US" altLang="zh-CN" dirty="0" err="1" smtClean="0">
                <a:solidFill>
                  <a:srgbClr val="CC0000"/>
                </a:solidFill>
              </a:rPr>
              <a:t>nS</a:t>
            </a:r>
            <a:r>
              <a:rPr lang="en-US" altLang="zh-CN" dirty="0" smtClean="0">
                <a:solidFill>
                  <a:srgbClr val="CC0000"/>
                </a:solidFill>
              </a:rPr>
              <a:t>) radiative decays, transitions </a:t>
            </a:r>
            <a:r>
              <a:rPr lang="en-US" altLang="zh-CN" dirty="0" smtClean="0">
                <a:solidFill>
                  <a:srgbClr val="CC0000"/>
                </a:solidFill>
                <a:sym typeface="Symbol" panose="05050102010706020507" pitchFamily="18" charset="2"/>
              </a:rPr>
              <a:t></a:t>
            </a:r>
            <a:r>
              <a:rPr lang="en-US" altLang="zh-CN" baseline="-25000" dirty="0" smtClean="0">
                <a:solidFill>
                  <a:srgbClr val="CC0000"/>
                </a:solidFill>
                <a:sym typeface="Symbol" panose="05050102010706020507" pitchFamily="18" charset="2"/>
              </a:rPr>
              <a:t>b</a:t>
            </a:r>
            <a:r>
              <a:rPr lang="en-US" altLang="zh-CN" dirty="0" smtClean="0">
                <a:solidFill>
                  <a:srgbClr val="CC0000"/>
                </a:solidFill>
                <a:sym typeface="Symbol" panose="05050102010706020507" pitchFamily="18" charset="2"/>
              </a:rPr>
              <a:t>, </a:t>
            </a:r>
            <a:r>
              <a:rPr lang="en-US" altLang="zh-CN" baseline="-25000" dirty="0" smtClean="0">
                <a:solidFill>
                  <a:srgbClr val="CC0000"/>
                </a:solidFill>
                <a:sym typeface="Symbol" panose="05050102010706020507" pitchFamily="18" charset="2"/>
              </a:rPr>
              <a:t>b, …</a:t>
            </a:r>
            <a:endParaRPr lang="en-US" altLang="zh-CN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hadron spectroscopy (BUAA, PKU, IHEP)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Two-photon processes  (</a:t>
            </a:r>
            <a:r>
              <a:rPr lang="en-US" altLang="zh-CN" dirty="0" smtClean="0">
                <a:solidFill>
                  <a:srgbClr val="CC0000"/>
                </a:solidFill>
                <a:sym typeface="Symbol" panose="05050102010706020507" pitchFamily="18" charset="2"/>
              </a:rPr>
              <a:t>’</a:t>
            </a:r>
            <a:r>
              <a:rPr lang="en-US" altLang="zh-CN" dirty="0" smtClean="0">
                <a:solidFill>
                  <a:srgbClr val="CC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CC0000"/>
                </a:solidFill>
              </a:rPr>
              <a:t>Charmed baryons (</a:t>
            </a:r>
            <a:r>
              <a:rPr lang="en-US" altLang="zh-CN" dirty="0" smtClean="0">
                <a:solidFill>
                  <a:srgbClr val="CC0000"/>
                </a:solidFill>
                <a:sym typeface="Symbol" panose="05050102010706020507" pitchFamily="18" charset="2"/>
              </a:rPr>
              <a:t></a:t>
            </a:r>
            <a:r>
              <a:rPr lang="en-US" altLang="zh-CN" baseline="-25000" dirty="0" smtClean="0">
                <a:solidFill>
                  <a:srgbClr val="CC0000"/>
                </a:solidFill>
                <a:sym typeface="Symbol" panose="05050102010706020507" pitchFamily="18" charset="2"/>
              </a:rPr>
              <a:t>c</a:t>
            </a:r>
            <a:r>
              <a:rPr lang="en-US" altLang="zh-CN" dirty="0" smtClean="0">
                <a:solidFill>
                  <a:srgbClr val="CC0000"/>
                </a:solidFill>
              </a:rPr>
              <a:t>), </a:t>
            </a:r>
            <a:r>
              <a:rPr lang="en-US" altLang="zh-CN" dirty="0" err="1" smtClean="0">
                <a:solidFill>
                  <a:srgbClr val="CC0000"/>
                </a:solidFill>
              </a:rPr>
              <a:t>Tcs</a:t>
            </a:r>
            <a:r>
              <a:rPr lang="en-US" altLang="zh-CN" dirty="0" smtClean="0">
                <a:solidFill>
                  <a:srgbClr val="CC0000"/>
                </a:solidFill>
              </a:rPr>
              <a:t>, </a:t>
            </a:r>
            <a:r>
              <a:rPr lang="en-US" altLang="zh-CN" dirty="0" err="1" smtClean="0">
                <a:solidFill>
                  <a:srgbClr val="CC0000"/>
                </a:solidFill>
              </a:rPr>
              <a:t>Tcc</a:t>
            </a:r>
            <a:r>
              <a:rPr lang="en-US" altLang="zh-CN" dirty="0" smtClean="0">
                <a:solidFill>
                  <a:srgbClr val="CC0000"/>
                </a:solidFill>
              </a:rPr>
              <a:t>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err="1" smtClean="0">
                <a:solidFill>
                  <a:srgbClr val="CC0000"/>
                </a:solidFill>
              </a:rPr>
              <a:t>Glueballs</a:t>
            </a:r>
            <a:r>
              <a:rPr lang="en-US" altLang="zh-CN" dirty="0" smtClean="0">
                <a:solidFill>
                  <a:srgbClr val="CC0000"/>
                </a:solidFill>
              </a:rPr>
              <a:t>, light </a:t>
            </a:r>
            <a:r>
              <a:rPr lang="en-US" altLang="zh-CN" dirty="0" err="1" smtClean="0">
                <a:solidFill>
                  <a:srgbClr val="CC0000"/>
                </a:solidFill>
              </a:rPr>
              <a:t>tetraquarks</a:t>
            </a:r>
            <a:r>
              <a:rPr lang="en-US" altLang="zh-CN" dirty="0" smtClean="0">
                <a:solidFill>
                  <a:srgbClr val="CC0000"/>
                </a:solidFill>
              </a:rPr>
              <a:t>, …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DAEF-62BD-4951-92BD-07BC613E0E6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24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383538" y="178511"/>
            <a:ext cx="8428551" cy="661640"/>
          </a:xfrm>
          <a:prstGeom prst="roundRect">
            <a:avLst/>
          </a:prstGeom>
          <a:scene3d>
            <a:camera prst="orthographicFront"/>
            <a:lightRig rig="contrasting" dir="t"/>
          </a:scene3d>
          <a:sp3d prstMaterial="metal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780" tIns="17780" rIns="17780" bIns="17780" spcCol="1270" anchor="ctr"/>
          <a:lstStyle/>
          <a:p>
            <a:pPr marL="457200" indent="-457200" algn="ctr" eaLnBrk="0" hangingPunct="0">
              <a:defRPr/>
            </a:pPr>
            <a:r>
              <a:rPr kumimoji="1" lang="zh-CN" alt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感兴趣的一些问题</a:t>
            </a:r>
            <a:endParaRPr kumimoji="1"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5540" y="980728"/>
                <a:ext cx="8344545" cy="543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altLang="zh-CN" sz="2400" dirty="0" smtClean="0">
                    <a:latin typeface="宋体"/>
                    <a:ea typeface="宋体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XYZ: </a:t>
                </a:r>
                <a:r>
                  <a:rPr lang="zh-CN" altLang="en-US" sz="2000" b="1" dirty="0" smtClean="0">
                    <a:latin typeface="+mn-ea"/>
                  </a:rPr>
                  <a:t>更多的衰变和产生模式 ？</a:t>
                </a:r>
                <a:r>
                  <a:rPr lang="en-US" altLang="zh-CN" sz="2000" b="1" dirty="0" smtClean="0">
                    <a:latin typeface="+mn-ea"/>
                  </a:rPr>
                  <a:t>Y(1S,2S,3S,5S,6S)</a:t>
                </a:r>
                <a:r>
                  <a:rPr lang="zh-CN" altLang="en-US" sz="2000" b="1" dirty="0" smtClean="0">
                    <a:latin typeface="+mn-ea"/>
                  </a:rPr>
                  <a:t>衰变 ？衰变率？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4.6 GeV</a:t>
                </a:r>
                <a:r>
                  <a:rPr lang="zh-CN" altLang="en-US" sz="2000" b="1" dirty="0" smtClean="0">
                    <a:latin typeface="+mn-ea"/>
                  </a:rPr>
                  <a:t>上以上</a:t>
                </a:r>
                <a:r>
                  <a:rPr lang="en-US" altLang="zh-CN" sz="2000" b="1" dirty="0" smtClean="0">
                    <a:latin typeface="+mn-ea"/>
                  </a:rPr>
                  <a:t>XYZ</a:t>
                </a:r>
                <a:r>
                  <a:rPr lang="zh-CN" altLang="en-US" sz="2000" b="1" dirty="0" smtClean="0">
                    <a:latin typeface="+mn-ea"/>
                  </a:rPr>
                  <a:t>的态 ？双重子态？重子</a:t>
                </a:r>
                <a:r>
                  <a:rPr lang="en-US" altLang="zh-CN" sz="2000" b="1" dirty="0" smtClean="0">
                    <a:latin typeface="+mn-ea"/>
                  </a:rPr>
                  <a:t>+</a:t>
                </a:r>
                <a:r>
                  <a:rPr lang="zh-CN" altLang="en-US" sz="2000" b="1" dirty="0" smtClean="0">
                    <a:latin typeface="+mn-ea"/>
                  </a:rPr>
                  <a:t>介子？粲重子</a:t>
                </a:r>
                <a:r>
                  <a:rPr lang="en-US" altLang="zh-CN" sz="2000" b="1" dirty="0" smtClean="0">
                    <a:latin typeface="+mn-ea"/>
                  </a:rPr>
                  <a:t>+</a:t>
                </a:r>
                <a:r>
                  <a:rPr lang="zh-CN" altLang="en-US" sz="2000" b="1" dirty="0" smtClean="0">
                    <a:latin typeface="+mn-ea"/>
                  </a:rPr>
                  <a:t>介子 ？产生的过程？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Missing</a:t>
                </a:r>
                <a:r>
                  <a:rPr lang="zh-CN" altLang="en-US" sz="2000" b="1" dirty="0" smtClean="0">
                    <a:latin typeface="+mn-ea"/>
                  </a:rPr>
                  <a:t>的激发态的重子？ </a:t>
                </a:r>
                <a:r>
                  <a:rPr lang="en-US" altLang="zh-CN" sz="2000" b="1" dirty="0">
                    <a:latin typeface="+mn-ea"/>
                  </a:rPr>
                  <a:t>Y(1S,2S,3S,5S,6S)</a:t>
                </a:r>
                <a:r>
                  <a:rPr lang="zh-CN" altLang="en-US" sz="2000" b="1" dirty="0">
                    <a:latin typeface="+mn-ea"/>
                  </a:rPr>
                  <a:t>衰变 ？衰变率</a:t>
                </a:r>
                <a:r>
                  <a:rPr lang="zh-CN" altLang="en-US" sz="2000" b="1" dirty="0" smtClean="0">
                    <a:latin typeface="+mn-ea"/>
                  </a:rPr>
                  <a:t>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Missing</a:t>
                </a:r>
                <a:r>
                  <a:rPr lang="zh-CN" altLang="en-US" sz="2000" b="1" dirty="0" smtClean="0">
                    <a:latin typeface="+mn-ea"/>
                  </a:rPr>
                  <a:t>的窄共振的底夸克偶素</a:t>
                </a:r>
                <a:r>
                  <a:rPr lang="en-US" altLang="zh-CN" sz="2000" b="1" dirty="0" smtClean="0">
                    <a:latin typeface="+mn-ea"/>
                  </a:rPr>
                  <a:t>/</a:t>
                </a:r>
                <a:r>
                  <a:rPr lang="zh-CN" altLang="en-US" sz="2000" b="1" dirty="0" smtClean="0">
                    <a:latin typeface="+mn-ea"/>
                  </a:rPr>
                  <a:t>粲夸克偶素 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𝒃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 smtClean="0">
                    <a:latin typeface="+mn-ea"/>
                  </a:rPr>
                  <a:t>,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𝒄</m:t>
                        </m:r>
                        <m:r>
                          <a:rPr lang="en-US" altLang="zh-CN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en-US" altLang="zh-CN" sz="2000" b="1" dirty="0" smtClean="0">
                    <a:latin typeface="+mn-ea"/>
                  </a:rPr>
                  <a:t>B</a:t>
                </a:r>
                <a:r>
                  <a:rPr lang="zh-CN" altLang="en-US" sz="2000" b="1" dirty="0" smtClean="0">
                    <a:latin typeface="+mn-ea"/>
                  </a:rPr>
                  <a:t>介子标记方法的改进 ？（欢迎实验物理学家的更多的讨论）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具有更加明显特征的多夸克态：</a:t>
                </a:r>
                <a:r>
                  <a:rPr lang="en-US" altLang="zh-CN" sz="2000" b="1" dirty="0" err="1" smtClean="0">
                    <a:latin typeface="+mn-ea"/>
                  </a:rPr>
                  <a:t>Tcc</a:t>
                </a:r>
                <a:r>
                  <a:rPr lang="en-US" altLang="zh-CN" sz="2000" b="1" dirty="0" smtClean="0">
                    <a:latin typeface="+mn-ea"/>
                  </a:rPr>
                  <a:t>, </a:t>
                </a:r>
                <a:r>
                  <a:rPr lang="en-US" altLang="zh-CN" sz="2000" b="1" dirty="0" err="1" smtClean="0">
                    <a:latin typeface="+mn-ea"/>
                  </a:rPr>
                  <a:t>Tcs</a:t>
                </a:r>
                <a:r>
                  <a:rPr lang="en-US" altLang="zh-CN" sz="2000" b="1" dirty="0" smtClean="0">
                    <a:latin typeface="+mn-ea"/>
                  </a:rPr>
                  <a:t>, …</a:t>
                </a: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五夸克态，六夸克态的寻找：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+</m:t>
                    </m:r>
                    <m:r>
                      <a:rPr lang="en-US" altLang="zh-CN" sz="2000" b="1" i="1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altLang="zh-CN" sz="2000" b="1" baseline="30000" dirty="0" smtClean="0">
                    <a:latin typeface="+mn-ea"/>
                  </a:rPr>
                  <a:t> </a:t>
                </a:r>
                <a:r>
                  <a:rPr lang="en-US" altLang="zh-CN" sz="2000" b="1" dirty="0" smtClean="0">
                    <a:latin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000" b="1" i="1" dirty="0" smtClean="0"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altLang="zh-CN" sz="2000" b="1" i="1" dirty="0" smtClean="0">
                            <a:latin typeface="Cambria Math"/>
                          </a:rPr>
                          <m:t>𝑪𝑱</m:t>
                        </m:r>
                      </m:sub>
                    </m:sSub>
                    <m:r>
                      <a:rPr lang="en-US" altLang="zh-CN" sz="2000" b="1" i="1" dirty="0" smtClean="0">
                        <a:latin typeface="Cambria Math"/>
                      </a:rPr>
                      <m:t>+</m:t>
                    </m:r>
                    <m:r>
                      <a:rPr lang="en-US" altLang="zh-CN" sz="2000" b="1" i="1" dirty="0" smtClean="0">
                        <a:latin typeface="Cambria Math"/>
                      </a:rPr>
                      <m:t>𝑵</m:t>
                    </m:r>
                    <m:r>
                      <a:rPr lang="en-US" altLang="zh-CN" sz="2000" b="1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sz="2000" b="1" dirty="0" smtClean="0">
                    <a:latin typeface="+mn-ea"/>
                  </a:rPr>
                  <a:t> …</a:t>
                </a: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具有奇异量子数的胶球？ 更多的衰变产生过程？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/>
                      </a:rPr>
                      <m:t>𝝉</m:t>
                    </m:r>
                  </m:oMath>
                </a14:m>
                <a:r>
                  <a:rPr lang="zh-CN" altLang="en-US" sz="2000" b="1" dirty="0" smtClean="0">
                    <a:latin typeface="+mn-ea"/>
                  </a:rPr>
                  <a:t>衰变的</a:t>
                </a:r>
                <a:r>
                  <a:rPr lang="en-US" altLang="zh-CN" sz="2000" b="1" dirty="0" smtClean="0">
                    <a:latin typeface="+mn-ea"/>
                  </a:rPr>
                  <a:t>CPV</a:t>
                </a:r>
                <a:r>
                  <a:rPr lang="zh-CN" altLang="en-US" sz="2000" b="1" dirty="0" smtClean="0">
                    <a:latin typeface="+mn-ea"/>
                  </a:rPr>
                  <a:t>的测量 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ts val="3500"/>
                  </a:lnSpc>
                </a:pPr>
                <a:r>
                  <a:rPr lang="zh-CN" altLang="zh-CN" sz="2000" b="1" dirty="0" smtClean="0">
                    <a:latin typeface="+mn-ea"/>
                  </a:rPr>
                  <a:t>★</a:t>
                </a:r>
                <a:r>
                  <a:rPr lang="zh-CN" altLang="en-US" sz="2000" b="1" dirty="0" smtClean="0">
                    <a:latin typeface="+mn-ea"/>
                  </a:rPr>
                  <a:t>暗物理暗能量在</a:t>
                </a:r>
                <a:r>
                  <a:rPr lang="en-US" altLang="zh-CN" sz="2000" b="1" dirty="0" smtClean="0">
                    <a:latin typeface="+mn-ea"/>
                  </a:rPr>
                  <a:t>Y(1S,2S,3S</a:t>
                </a:r>
                <a:r>
                  <a:rPr lang="zh-CN" altLang="en-US" sz="2000" b="1" dirty="0" smtClean="0">
                    <a:latin typeface="+mn-ea"/>
                  </a:rPr>
                  <a:t>）的衰变 ？</a:t>
                </a:r>
                <a:endParaRPr lang="en-US" altLang="zh-CN" sz="2000" b="1" dirty="0" smtClean="0">
                  <a:latin typeface="+mn-ea"/>
                </a:endParaRPr>
              </a:p>
              <a:p>
                <a:pPr>
                  <a:lnSpc>
                    <a:spcPct val="200000"/>
                  </a:lnSpc>
                </a:pPr>
                <a:endParaRPr lang="zh-CN" altLang="zh-CN" sz="2000" b="1" baseline="300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0" y="980728"/>
                <a:ext cx="8344545" cy="5439951"/>
              </a:xfrm>
              <a:prstGeom prst="rect">
                <a:avLst/>
              </a:prstGeom>
              <a:blipFill rotWithShape="1">
                <a:blip r:embed="rId3"/>
                <a:stretch>
                  <a:fillRect l="-1169" t="-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17953" y="6053226"/>
            <a:ext cx="534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E05BB"/>
                </a:solidFill>
              </a:rPr>
              <a:t>欢迎理论学家和实验物理学家的参与和指导！</a:t>
            </a:r>
            <a:endParaRPr lang="zh-CN" altLang="en-US" sz="2000" b="1" dirty="0">
              <a:solidFill>
                <a:srgbClr val="0E0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3.9|26.4|11.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1031</Words>
  <Application>Microsoft Office PowerPoint</Application>
  <PresentationFormat>全屏显示(4:3)</PresentationFormat>
  <Paragraphs>142</Paragraphs>
  <Slides>9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默认设计模板</vt:lpstr>
      <vt:lpstr>11_默认设计模板</vt:lpstr>
      <vt:lpstr>1_默认设计模板</vt:lpstr>
      <vt:lpstr>7_默认设计模板</vt:lpstr>
      <vt:lpstr>2_默认设计模板</vt:lpstr>
      <vt:lpstr> Belle实验  2008诺贝尔奖[小林-益川]</vt:lpstr>
      <vt:lpstr>PowerPoint 演示文稿</vt:lpstr>
      <vt:lpstr>Belle II 探测器升级 [高计数率、高本底、高辐照]</vt:lpstr>
      <vt:lpstr>Belle II Milestones</vt:lpstr>
      <vt:lpstr>SuperKEKB 亮度预期</vt:lpstr>
      <vt:lpstr>PowerPoint 演示文稿</vt:lpstr>
      <vt:lpstr>Past at Belle (only physics!)</vt:lpstr>
      <vt:lpstr>Now at Belle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 &amp; Belle II physics</dc:title>
  <dc:creator>User</dc:creator>
  <cp:lastModifiedBy>chengping shen</cp:lastModifiedBy>
  <cp:revision>116</cp:revision>
  <dcterms:created xsi:type="dcterms:W3CDTF">2010-05-25T01:41:37Z</dcterms:created>
  <dcterms:modified xsi:type="dcterms:W3CDTF">2018-03-31T04:21:54Z</dcterms:modified>
</cp:coreProperties>
</file>