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5"/>
  </p:notesMasterIdLst>
  <p:handoutMasterIdLst>
    <p:handoutMasterId r:id="rId16"/>
  </p:handoutMasterIdLst>
  <p:sldIdLst>
    <p:sldId id="380" r:id="rId2"/>
    <p:sldId id="271" r:id="rId3"/>
    <p:sldId id="377" r:id="rId4"/>
    <p:sldId id="378" r:id="rId5"/>
    <p:sldId id="369" r:id="rId6"/>
    <p:sldId id="379" r:id="rId7"/>
    <p:sldId id="371" r:id="rId8"/>
    <p:sldId id="381" r:id="rId9"/>
    <p:sldId id="382" r:id="rId10"/>
    <p:sldId id="339" r:id="rId11"/>
    <p:sldId id="375" r:id="rId12"/>
    <p:sldId id="376" r:id="rId13"/>
    <p:sldId id="374" r:id="rId14"/>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9A2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87602" autoAdjust="0"/>
  </p:normalViewPr>
  <p:slideViewPr>
    <p:cSldViewPr snapToGrid="0">
      <p:cViewPr varScale="1">
        <p:scale>
          <a:sx n="61" d="100"/>
          <a:sy n="61" d="100"/>
        </p:scale>
        <p:origin x="39" y="243"/>
      </p:cViewPr>
      <p:guideLst/>
    </p:cSldViewPr>
  </p:slideViewPr>
  <p:notesTextViewPr>
    <p:cViewPr>
      <p:scale>
        <a:sx n="1" d="1"/>
        <a:sy n="1" d="1"/>
      </p:scale>
      <p:origin x="0" y="0"/>
    </p:cViewPr>
  </p:notesTextViewPr>
  <p:notesViewPr>
    <p:cSldViewPr snapToGrid="0">
      <p:cViewPr varScale="1">
        <p:scale>
          <a:sx n="99" d="100"/>
          <a:sy n="99" d="100"/>
        </p:scale>
        <p:origin x="282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F3D8E9DA-660F-449B-B5A7-9FAC061DDBFD}" type="datetime1">
              <a:rPr lang="zh-CN" altLang="en-US" smtClean="0">
                <a:latin typeface="微软雅黑" panose="020B0503020204020204" pitchFamily="34" charset="-122"/>
                <a:ea typeface="微软雅黑" panose="020B0503020204020204" pitchFamily="34" charset="-122"/>
              </a:rPr>
              <a:t>2018/4/1</a:t>
            </a:fld>
            <a:endParaRPr lang="zh-CN" altLang="en-US"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57E03411-58E2-43FD-AE1D-AD77DFF8CB20}" type="slidenum">
              <a:rPr lang="en-US" altLang="zh-CN" smtClean="0">
                <a:latin typeface="微软雅黑" panose="020B0503020204020204" pitchFamily="34" charset="-122"/>
                <a:ea typeface="微软雅黑" panose="020B0503020204020204" pitchFamily="34" charset="-122"/>
              </a:rPr>
              <a:pPr algn="r" rtl="0"/>
              <a:t>‹#›</a:t>
            </a:fld>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ltLang="en-US" dirty="0"/>
              <a:t>单击此处编辑母版文本样式</a:t>
            </a:r>
          </a:p>
          <a:p>
            <a:pPr lvl="1" rtl="0"/>
            <a:r>
              <a:rPr lang="zh-CN" altLang="en-US" dirty="0"/>
              <a:t>第二级</a:t>
            </a:r>
          </a:p>
          <a:p>
            <a:pPr lvl="2" rtl="0"/>
            <a:r>
              <a:rPr lang="zh-CN" altLang="en-US" dirty="0"/>
              <a:t>第三级</a:t>
            </a:r>
          </a:p>
          <a:p>
            <a:pPr lvl="3" rtl="0"/>
            <a:r>
              <a:rPr lang="zh-CN" altLang="en-US" dirty="0"/>
              <a:t>第四级</a:t>
            </a:r>
          </a:p>
          <a:p>
            <a:pPr lvl="4" rtl="0"/>
            <a:r>
              <a:rPr lang="zh-CN" altLang="en-US" dirty="0"/>
              <a:t>第五级</a:t>
            </a:r>
          </a:p>
        </p:txBody>
      </p:sp>
      <p:sp>
        <p:nvSpPr>
          <p:cNvPr id="8"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atin typeface="微软雅黑" panose="020B0503020204020204" pitchFamily="34" charset="-122"/>
                <a:ea typeface="微软雅黑" panose="020B0503020204020204" pitchFamily="34" charset="-122"/>
              </a:defRPr>
            </a:lvl1pPr>
          </a:lstStyle>
          <a:p>
            <a:endParaRPr lang="zh-CN" altLang="en-US" dirty="0"/>
          </a:p>
        </p:txBody>
      </p:sp>
      <p:sp>
        <p:nvSpPr>
          <p:cNvPr id="9"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atin typeface="微软雅黑" panose="020B0503020204020204" pitchFamily="34" charset="-122"/>
                <a:ea typeface="微软雅黑" panose="020B0503020204020204" pitchFamily="34" charset="-122"/>
              </a:defRPr>
            </a:lvl1pPr>
          </a:lstStyle>
          <a:p>
            <a:pPr algn="r"/>
            <a:fld id="{F3D8E9DA-660F-449B-B5A7-9FAC061DDBFD}" type="datetime1">
              <a:rPr lang="zh-CN" altLang="en-US" smtClean="0"/>
              <a:pPr algn="r"/>
              <a:t>2018/4/1</a:t>
            </a:fld>
            <a:endParaRPr lang="zh-CN" altLang="en-US" dirty="0"/>
          </a:p>
        </p:txBody>
      </p:sp>
      <p:sp>
        <p:nvSpPr>
          <p:cNvPr id="10" name="页脚占位符 3"/>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atin typeface="微软雅黑" panose="020B0503020204020204" pitchFamily="34" charset="-122"/>
                <a:ea typeface="微软雅黑" panose="020B0503020204020204" pitchFamily="34" charset="-122"/>
              </a:defRPr>
            </a:lvl1pPr>
          </a:lstStyle>
          <a:p>
            <a:endParaRPr lang="zh-CN" altLang="en-US" dirty="0"/>
          </a:p>
        </p:txBody>
      </p:sp>
      <p:sp>
        <p:nvSpPr>
          <p:cNvPr id="11" name="灯片编号占位符 4"/>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atin typeface="微软雅黑" panose="020B0503020204020204" pitchFamily="34" charset="-122"/>
                <a:ea typeface="微软雅黑" panose="020B0503020204020204" pitchFamily="34" charset="-122"/>
              </a:defRPr>
            </a:lvl1pPr>
          </a:lstStyle>
          <a:p>
            <a:pPr algn="r"/>
            <a:fld id="{57E03411-58E2-43FD-AE1D-AD77DFF8CB20}" type="slidenum">
              <a:rPr lang="en-US" altLang="zh-CN" smtClean="0"/>
              <a:pPr algn="r"/>
              <a:t>‹#›</a:t>
            </a:fld>
            <a:endParaRPr lang="zh-CN" altLang="en-US" dirty="0"/>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347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706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1123040"/>
      </p:ext>
    </p:extLst>
  </p:cSld>
  <p:clrMap bg1="lt1" tx1="dk1" bg2="lt2" tx2="dk2" accent1="accent1" accent2="accent2" accent3="accent3" accent4="accent4" accent5="accent5" accent6="accent6" hlink="hlink" folHlink="folHlink"/>
  <p:sldLayoutIdLst>
    <p:sldLayoutId id="2147483664" r:id="rId1"/>
    <p:sldLayoutId id="2147483665" r:id="rId2"/>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7"/>
          <p:cNvSpPr txBox="1">
            <a:spLocks noChangeArrowheads="1"/>
          </p:cNvSpPr>
          <p:nvPr/>
        </p:nvSpPr>
        <p:spPr bwMode="auto">
          <a:xfrm>
            <a:off x="2106590" y="2027907"/>
            <a:ext cx="939132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50000"/>
              </a:spcBef>
            </a:pPr>
            <a:r>
              <a:rPr lang="en-US" altLang="zh-CN" sz="2400" b="1" dirty="0" smtClean="0">
                <a:solidFill>
                  <a:srgbClr val="FF0000"/>
                </a:solidFill>
                <a:latin typeface="Verdana" pitchFamily="34" charset="0"/>
              </a:rPr>
              <a:t>Basic idea of perturbative theory: </a:t>
            </a:r>
            <a:r>
              <a:rPr lang="en-US" altLang="zh-CN" sz="2400" b="1" dirty="0" smtClean="0">
                <a:solidFill>
                  <a:srgbClr val="0000CC"/>
                </a:solidFill>
                <a:latin typeface="Verdana" pitchFamily="34" charset="0"/>
              </a:rPr>
              <a:t>A </a:t>
            </a:r>
            <a:r>
              <a:rPr lang="en-US" altLang="zh-CN" sz="2400" b="1" dirty="0">
                <a:solidFill>
                  <a:srgbClr val="0000CC"/>
                </a:solidFill>
                <a:latin typeface="Verdana" pitchFamily="34" charset="0"/>
              </a:rPr>
              <a:t>physical quantity </a:t>
            </a:r>
            <a:r>
              <a:rPr lang="en-US" altLang="zh-CN" sz="2400" b="1" i="1" dirty="0" smtClean="0">
                <a:solidFill>
                  <a:srgbClr val="0000CC"/>
                </a:solidFill>
                <a:latin typeface="Verdana" pitchFamily="34" charset="0"/>
                <a:sym typeface="Symbol" pitchFamily="18" charset="2"/>
              </a:rPr>
              <a:t></a:t>
            </a:r>
            <a:r>
              <a:rPr lang="en-US" altLang="zh-CN" sz="2400" b="1" dirty="0" smtClean="0">
                <a:solidFill>
                  <a:srgbClr val="0000CC"/>
                </a:solidFill>
                <a:latin typeface="Verdana" pitchFamily="34" charset="0"/>
                <a:sym typeface="Symbol" pitchFamily="18" charset="2"/>
              </a:rPr>
              <a:t>  </a:t>
            </a:r>
            <a:r>
              <a:rPr lang="en-US" altLang="zh-CN" sz="2400" b="1" dirty="0">
                <a:solidFill>
                  <a:srgbClr val="0000CC"/>
                </a:solidFill>
                <a:latin typeface="Verdana" pitchFamily="34" charset="0"/>
                <a:sym typeface="Symbol" pitchFamily="18" charset="2"/>
              </a:rPr>
              <a:t>could be expanded in the following </a:t>
            </a:r>
            <a:r>
              <a:rPr lang="en-US" altLang="zh-CN" sz="2400" b="1" dirty="0" smtClean="0">
                <a:solidFill>
                  <a:srgbClr val="0000CC"/>
                </a:solidFill>
                <a:latin typeface="Verdana" pitchFamily="34" charset="0"/>
                <a:sym typeface="Symbol" pitchFamily="18" charset="2"/>
              </a:rPr>
              <a:t>form</a:t>
            </a:r>
            <a:endParaRPr lang="en-US" altLang="zh-CN" sz="2400" b="1" dirty="0">
              <a:solidFill>
                <a:srgbClr val="0000CC"/>
              </a:solidFill>
              <a:latin typeface="Verdana" pitchFamily="34" charset="0"/>
              <a:sym typeface="Symbol" pitchFamily="18" charset="2"/>
            </a:endParaRPr>
          </a:p>
        </p:txBody>
      </p:sp>
      <p:sp>
        <p:nvSpPr>
          <p:cNvPr id="17413" name="Line 25"/>
          <p:cNvSpPr>
            <a:spLocks noChangeShapeType="1"/>
          </p:cNvSpPr>
          <p:nvPr/>
        </p:nvSpPr>
        <p:spPr bwMode="auto">
          <a:xfrm>
            <a:off x="5575926" y="4632866"/>
            <a:ext cx="0" cy="1122635"/>
          </a:xfrm>
          <a:prstGeom prst="line">
            <a:avLst/>
          </a:prstGeom>
          <a:noFill/>
          <a:ln w="76200" cmpd="tri">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17414" name="组合 4"/>
          <p:cNvGrpSpPr>
            <a:grpSpLocks/>
          </p:cNvGrpSpPr>
          <p:nvPr/>
        </p:nvGrpSpPr>
        <p:grpSpPr bwMode="auto">
          <a:xfrm>
            <a:off x="2548193" y="3131954"/>
            <a:ext cx="7788275" cy="604838"/>
            <a:chOff x="999771" y="2823617"/>
            <a:chExt cx="7788170" cy="605383"/>
          </a:xfrm>
        </p:grpSpPr>
        <p:pic>
          <p:nvPicPr>
            <p:cNvPr id="174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771" y="2823617"/>
              <a:ext cx="7788170" cy="605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24" name="Oval 15"/>
            <p:cNvSpPr>
              <a:spLocks noChangeArrowheads="1"/>
            </p:cNvSpPr>
            <p:nvPr/>
          </p:nvSpPr>
          <p:spPr bwMode="auto">
            <a:xfrm>
              <a:off x="1082674" y="3027126"/>
              <a:ext cx="287338" cy="360362"/>
            </a:xfrm>
            <a:prstGeom prst="ellipse">
              <a:avLst/>
            </a:prstGeom>
            <a:noFill/>
            <a:ln w="38100">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zh-CN" altLang="en-US"/>
            </a:p>
          </p:txBody>
        </p:sp>
        <p:cxnSp>
          <p:nvCxnSpPr>
            <p:cNvPr id="4" name="直接连接符 3"/>
            <p:cNvCxnSpPr/>
            <p:nvPr/>
          </p:nvCxnSpPr>
          <p:spPr>
            <a:xfrm>
              <a:off x="1403073" y="3429000"/>
              <a:ext cx="158430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563632" y="3429000"/>
              <a:ext cx="158430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795627" y="3429000"/>
              <a:ext cx="1584304"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7415" name="TextBox 1"/>
          <p:cNvSpPr txBox="1">
            <a:spLocks noChangeArrowheads="1"/>
          </p:cNvSpPr>
          <p:nvPr/>
        </p:nvSpPr>
        <p:spPr bwMode="auto">
          <a:xfrm>
            <a:off x="3262754" y="4215444"/>
            <a:ext cx="46009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r>
              <a:rPr lang="zh-CN" altLang="en-US" sz="1800" b="1" dirty="0">
                <a:solidFill>
                  <a:srgbClr val="FF0000"/>
                </a:solidFill>
                <a:latin typeface="Comic Sans MS" pitchFamily="66" charset="0"/>
              </a:rPr>
              <a:t>高阶情况下需引入重整化方案、重整化能标</a:t>
            </a:r>
          </a:p>
        </p:txBody>
      </p:sp>
      <p:sp>
        <p:nvSpPr>
          <p:cNvPr id="17417" name="TextBox 5"/>
          <p:cNvSpPr txBox="1">
            <a:spLocks noChangeArrowheads="1"/>
          </p:cNvSpPr>
          <p:nvPr/>
        </p:nvSpPr>
        <p:spPr bwMode="auto">
          <a:xfrm>
            <a:off x="5712917" y="4953549"/>
            <a:ext cx="2740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r>
              <a:rPr lang="zh-CN" altLang="en-US" sz="1600" b="1">
                <a:solidFill>
                  <a:srgbClr val="0000CC"/>
                </a:solidFill>
                <a:latin typeface="Comic Sans MS" pitchFamily="66" charset="0"/>
              </a:rPr>
              <a:t>正规化、重整化、能标设定</a:t>
            </a:r>
          </a:p>
        </p:txBody>
      </p:sp>
      <p:cxnSp>
        <p:nvCxnSpPr>
          <p:cNvPr id="8" name="直接箭头连接符 7"/>
          <p:cNvCxnSpPr>
            <a:stCxn id="17417" idx="3"/>
          </p:cNvCxnSpPr>
          <p:nvPr/>
        </p:nvCxnSpPr>
        <p:spPr>
          <a:xfrm flipV="1">
            <a:off x="8452942" y="4872586"/>
            <a:ext cx="658813" cy="250825"/>
          </a:xfrm>
          <a:prstGeom prst="straightConnector1">
            <a:avLst/>
          </a:prstGeom>
          <a:ln>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a:stCxn id="17417" idx="3"/>
          </p:cNvCxnSpPr>
          <p:nvPr/>
        </p:nvCxnSpPr>
        <p:spPr>
          <a:xfrm>
            <a:off x="8452942" y="5123410"/>
            <a:ext cx="658813" cy="0"/>
          </a:xfrm>
          <a:prstGeom prst="straightConnector1">
            <a:avLst/>
          </a:prstGeom>
          <a:ln>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7420" name="矩形 10"/>
          <p:cNvSpPr>
            <a:spLocks noChangeArrowheads="1"/>
          </p:cNvSpPr>
          <p:nvPr/>
        </p:nvSpPr>
        <p:spPr bwMode="auto">
          <a:xfrm>
            <a:off x="9111755" y="4747174"/>
            <a:ext cx="17303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1400" b="1">
                <a:solidFill>
                  <a:srgbClr val="0000CC"/>
                </a:solidFill>
              </a:rPr>
              <a:t>因子化</a:t>
            </a:r>
            <a:r>
              <a:rPr lang="en-US" altLang="zh-CN" sz="1400" b="1">
                <a:solidFill>
                  <a:srgbClr val="0000CC"/>
                </a:solidFill>
              </a:rPr>
              <a:t>-</a:t>
            </a:r>
            <a:r>
              <a:rPr lang="zh-CN" altLang="en-US" sz="1400" b="1">
                <a:solidFill>
                  <a:srgbClr val="0000CC"/>
                </a:solidFill>
              </a:rPr>
              <a:t>微扰非微扰</a:t>
            </a:r>
            <a:endParaRPr lang="en-US" altLang="zh-CN" sz="1400" b="1">
              <a:solidFill>
                <a:srgbClr val="0000CC"/>
              </a:solidFill>
            </a:endParaRPr>
          </a:p>
          <a:p>
            <a:pPr eaLnBrk="1" hangingPunct="1"/>
            <a:r>
              <a:rPr lang="zh-CN" altLang="en-US" sz="1400" b="1">
                <a:solidFill>
                  <a:srgbClr val="0000CC"/>
                </a:solidFill>
              </a:rPr>
              <a:t>重整化</a:t>
            </a:r>
            <a:r>
              <a:rPr lang="en-US" altLang="zh-CN" sz="1400" b="1">
                <a:solidFill>
                  <a:srgbClr val="0000CC"/>
                </a:solidFill>
              </a:rPr>
              <a:t>-</a:t>
            </a:r>
            <a:r>
              <a:rPr lang="zh-CN" altLang="en-US" sz="1400" b="1">
                <a:solidFill>
                  <a:srgbClr val="0000CC"/>
                </a:solidFill>
              </a:rPr>
              <a:t>微扰准确性</a:t>
            </a:r>
            <a:endParaRPr lang="zh-CN" altLang="en-US" sz="1400"/>
          </a:p>
        </p:txBody>
      </p:sp>
      <p:sp>
        <p:nvSpPr>
          <p:cNvPr id="2" name="椭圆 1"/>
          <p:cNvSpPr/>
          <p:nvPr/>
        </p:nvSpPr>
        <p:spPr>
          <a:xfrm>
            <a:off x="7432179" y="4780511"/>
            <a:ext cx="863600" cy="657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7422" name="TextBox 2"/>
          <p:cNvSpPr txBox="1">
            <a:spLocks noChangeArrowheads="1"/>
          </p:cNvSpPr>
          <p:nvPr/>
        </p:nvSpPr>
        <p:spPr bwMode="auto">
          <a:xfrm>
            <a:off x="5828419" y="5570835"/>
            <a:ext cx="25090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r>
              <a:rPr lang="zh-CN" altLang="en-US" sz="1800" b="1" dirty="0">
                <a:solidFill>
                  <a:srgbClr val="FF0000"/>
                </a:solidFill>
                <a:latin typeface="Comic Sans MS" pitchFamily="66" charset="0"/>
              </a:rPr>
              <a:t>准确预言具同等重要性</a:t>
            </a:r>
          </a:p>
        </p:txBody>
      </p:sp>
      <p:cxnSp>
        <p:nvCxnSpPr>
          <p:cNvPr id="19" name="直接箭头连接符 18"/>
          <p:cNvCxnSpPr/>
          <p:nvPr/>
        </p:nvCxnSpPr>
        <p:spPr>
          <a:xfrm>
            <a:off x="6131972" y="5269461"/>
            <a:ext cx="0" cy="3013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6936556" y="5267214"/>
            <a:ext cx="0" cy="3013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7875617" y="5258250"/>
            <a:ext cx="0" cy="3013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453292" y="359508"/>
            <a:ext cx="1620957" cy="523220"/>
          </a:xfrm>
          <a:prstGeom prst="rect">
            <a:avLst/>
          </a:prstGeom>
          <a:solidFill>
            <a:srgbClr val="FFFF00"/>
          </a:solidFill>
        </p:spPr>
        <p:txBody>
          <a:bodyPr wrap="none" rtlCol="0">
            <a:spAutoFit/>
          </a:bodyPr>
          <a:lstStyle/>
          <a:p>
            <a:r>
              <a:rPr lang="zh-CN" altLang="en-US" sz="2800" b="1" dirty="0" smtClean="0">
                <a:solidFill>
                  <a:srgbClr val="FF0000"/>
                </a:solidFill>
              </a:rPr>
              <a:t>简单思考</a:t>
            </a:r>
            <a:endParaRPr lang="zh-CN" altLang="en-US" sz="2800" b="1" dirty="0">
              <a:solidFill>
                <a:srgbClr val="FF0000"/>
              </a:solidFill>
            </a:endParaRPr>
          </a:p>
        </p:txBody>
      </p:sp>
      <p:sp>
        <p:nvSpPr>
          <p:cNvPr id="22" name="圆角矩形 21"/>
          <p:cNvSpPr/>
          <p:nvPr/>
        </p:nvSpPr>
        <p:spPr>
          <a:xfrm>
            <a:off x="2577588" y="359221"/>
            <a:ext cx="8380973" cy="1288112"/>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bg1"/>
                </a:solidFill>
                <a:latin typeface="微软雅黑" panose="020B0503020204020204" pitchFamily="34" charset="-122"/>
                <a:ea typeface="微软雅黑" panose="020B0503020204020204" pitchFamily="34" charset="-122"/>
              </a:rPr>
              <a:t>如何获得</a:t>
            </a:r>
            <a:r>
              <a:rPr lang="zh-CN" altLang="en-US" sz="2000" b="1" dirty="0">
                <a:solidFill>
                  <a:srgbClr val="FF0000"/>
                </a:solidFill>
                <a:latin typeface="微软雅黑" panose="020B0503020204020204" pitchFamily="34" charset="-122"/>
                <a:ea typeface="微软雅黑" panose="020B0503020204020204" pitchFamily="34" charset="-122"/>
              </a:rPr>
              <a:t>高精度</a:t>
            </a:r>
            <a:r>
              <a:rPr lang="zh-CN" altLang="en-US" sz="2000" b="1" dirty="0" smtClean="0">
                <a:solidFill>
                  <a:srgbClr val="FF0000"/>
                </a:solidFill>
                <a:latin typeface="微软雅黑" panose="020B0503020204020204" pitchFamily="34" charset="-122"/>
                <a:ea typeface="微软雅黑" panose="020B0503020204020204" pitchFamily="34" charset="-122"/>
              </a:rPr>
              <a:t>预言</a:t>
            </a:r>
            <a:r>
              <a:rPr lang="zh-CN" altLang="en-US" sz="2000" b="1" dirty="0" smtClean="0">
                <a:solidFill>
                  <a:schemeClr val="bg1"/>
                </a:solidFill>
                <a:latin typeface="微软雅黑" panose="020B0503020204020204" pitchFamily="34" charset="-122"/>
                <a:ea typeface="微软雅黑" panose="020B0503020204020204" pitchFamily="34" charset="-122"/>
              </a:rPr>
              <a:t>是可</a:t>
            </a:r>
            <a:r>
              <a:rPr lang="zh-CN" altLang="en-US" sz="2000" b="1" dirty="0">
                <a:solidFill>
                  <a:schemeClr val="bg1"/>
                </a:solidFill>
                <a:latin typeface="微软雅黑" panose="020B0503020204020204" pitchFamily="34" charset="-122"/>
                <a:ea typeface="微软雅黑" panose="020B0503020204020204" pitchFamily="34" charset="-122"/>
              </a:rPr>
              <a:t>重整化</a:t>
            </a:r>
            <a:r>
              <a:rPr lang="zh-CN" altLang="en-US" sz="2000" b="1" dirty="0" smtClean="0">
                <a:solidFill>
                  <a:schemeClr val="bg1"/>
                </a:solidFill>
                <a:latin typeface="微软雅黑" panose="020B0503020204020204" pitchFamily="34" charset="-122"/>
                <a:ea typeface="微软雅黑" panose="020B0503020204020204" pitchFamily="34" charset="-122"/>
              </a:rPr>
              <a:t>理论的</a:t>
            </a:r>
            <a:r>
              <a:rPr lang="zh-CN" altLang="en-US" sz="2000" b="1" dirty="0">
                <a:solidFill>
                  <a:schemeClr val="bg1"/>
                </a:solidFill>
                <a:latin typeface="微软雅黑" panose="020B0503020204020204" pitchFamily="34" charset="-122"/>
                <a:ea typeface="微软雅黑" panose="020B0503020204020204" pitchFamily="34" charset="-122"/>
              </a:rPr>
              <a:t>重要</a:t>
            </a:r>
            <a:r>
              <a:rPr lang="zh-CN" altLang="en-US" sz="2000" b="1" dirty="0" smtClean="0">
                <a:solidFill>
                  <a:schemeClr val="bg1"/>
                </a:solidFill>
                <a:latin typeface="微软雅黑" panose="020B0503020204020204" pitchFamily="34" charset="-122"/>
                <a:ea typeface="微软雅黑" panose="020B0503020204020204" pitchFamily="34" charset="-122"/>
              </a:rPr>
              <a:t>问题</a:t>
            </a:r>
            <a:endParaRPr lang="en-US" altLang="zh-CN" sz="20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000" b="1" dirty="0" smtClean="0">
                <a:solidFill>
                  <a:schemeClr val="bg1"/>
                </a:solidFill>
                <a:latin typeface="微软雅黑" panose="020B0503020204020204" pitchFamily="34" charset="-122"/>
                <a:ea typeface="微软雅黑" panose="020B0503020204020204" pitchFamily="34" charset="-122"/>
              </a:rPr>
              <a:t>途径：</a:t>
            </a:r>
            <a:r>
              <a:rPr lang="zh-CN" altLang="en-US" sz="2000" b="1" dirty="0" smtClean="0">
                <a:solidFill>
                  <a:srgbClr val="FFFF00"/>
                </a:solidFill>
              </a:rPr>
              <a:t>完成</a:t>
            </a:r>
            <a:r>
              <a:rPr lang="zh-CN" altLang="en-US" sz="2000" b="1" dirty="0">
                <a:solidFill>
                  <a:srgbClr val="FFFF00"/>
                </a:solidFill>
              </a:rPr>
              <a:t>更高阶微扰阶</a:t>
            </a:r>
            <a:r>
              <a:rPr lang="zh-CN" altLang="en-US" sz="2000" b="1" dirty="0" smtClean="0">
                <a:solidFill>
                  <a:srgbClr val="FFFF00"/>
                </a:solidFill>
              </a:rPr>
              <a:t>计算、考虑相对论修正、重求和已知类型、设定</a:t>
            </a:r>
            <a:r>
              <a:rPr lang="zh-CN" altLang="en-US" sz="2000" b="1" dirty="0" smtClean="0">
                <a:solidFill>
                  <a:srgbClr val="FF0000"/>
                </a:solidFill>
              </a:rPr>
              <a:t>最</a:t>
            </a:r>
            <a:r>
              <a:rPr lang="zh-CN" altLang="en-US" sz="2000" b="1" dirty="0">
                <a:solidFill>
                  <a:srgbClr val="FF0000"/>
                </a:solidFill>
              </a:rPr>
              <a:t>优重整化能</a:t>
            </a:r>
            <a:r>
              <a:rPr lang="zh-CN" altLang="en-US" sz="2000" b="1" dirty="0" smtClean="0">
                <a:solidFill>
                  <a:srgbClr val="FF0000"/>
                </a:solidFill>
              </a:rPr>
              <a:t>标</a:t>
            </a:r>
            <a:r>
              <a:rPr lang="zh-CN" altLang="en-US" sz="2000" b="1" dirty="0">
                <a:solidFill>
                  <a:srgbClr val="FFFF00"/>
                </a:solidFill>
              </a:rPr>
              <a:t>、预言未知高阶贡献等等</a:t>
            </a:r>
            <a:endParaRPr lang="zh-CN" altLang="en-US" sz="2000" b="1" dirty="0">
              <a:solidFill>
                <a:schemeClr val="bg1"/>
              </a:solidFill>
            </a:endParaRPr>
          </a:p>
        </p:txBody>
      </p:sp>
      <p:sp>
        <p:nvSpPr>
          <p:cNvPr id="5" name="文本框 4"/>
          <p:cNvSpPr txBox="1"/>
          <p:nvPr/>
        </p:nvSpPr>
        <p:spPr>
          <a:xfrm>
            <a:off x="504589" y="1403109"/>
            <a:ext cx="1569660" cy="369332"/>
          </a:xfrm>
          <a:prstGeom prst="rect">
            <a:avLst/>
          </a:prstGeom>
          <a:noFill/>
        </p:spPr>
        <p:txBody>
          <a:bodyPr wrap="none" rtlCol="0">
            <a:spAutoFit/>
          </a:bodyPr>
          <a:lstStyle/>
          <a:p>
            <a:r>
              <a:rPr lang="zh-CN" altLang="en-US" b="1" dirty="0" smtClean="0">
                <a:solidFill>
                  <a:srgbClr val="FF0000"/>
                </a:solidFill>
              </a:rPr>
              <a:t>理论如何进展</a:t>
            </a:r>
            <a:endParaRPr lang="zh-CN" altLang="en-US" b="1" dirty="0">
              <a:solidFill>
                <a:srgbClr val="FF0000"/>
              </a:solidFill>
            </a:endParaRPr>
          </a:p>
        </p:txBody>
      </p:sp>
      <p:sp>
        <p:nvSpPr>
          <p:cNvPr id="6" name="文本框 5"/>
          <p:cNvSpPr txBox="1"/>
          <p:nvPr/>
        </p:nvSpPr>
        <p:spPr>
          <a:xfrm>
            <a:off x="2809449" y="6064664"/>
            <a:ext cx="5594801" cy="523220"/>
          </a:xfrm>
          <a:prstGeom prst="rect">
            <a:avLst/>
          </a:prstGeom>
          <a:noFill/>
        </p:spPr>
        <p:txBody>
          <a:bodyPr wrap="none" rtlCol="0">
            <a:spAutoFit/>
          </a:bodyPr>
          <a:lstStyle/>
          <a:p>
            <a:r>
              <a:rPr lang="zh-CN" altLang="en-US" sz="2800" b="1" dirty="0" smtClean="0">
                <a:solidFill>
                  <a:srgbClr val="1A9A20"/>
                </a:solidFill>
              </a:rPr>
              <a:t>完成复杂圈图之后，建议更进一步</a:t>
            </a:r>
            <a:endParaRPr lang="zh-CN" altLang="en-US" sz="2800" b="1" dirty="0">
              <a:solidFill>
                <a:srgbClr val="1A9A20"/>
              </a:solidFill>
            </a:endParaRPr>
          </a:p>
        </p:txBody>
      </p:sp>
    </p:spTree>
    <p:extLst>
      <p:ext uri="{BB962C8B-B14F-4D97-AF65-F5344CB8AC3E}">
        <p14:creationId xmlns:p14="http://schemas.microsoft.com/office/powerpoint/2010/main" val="389016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50074" y="894898"/>
            <a:ext cx="8064500" cy="1938992"/>
          </a:xfrm>
          <a:prstGeom prst="rect">
            <a:avLst/>
          </a:prstGeom>
          <a:noFill/>
          <a:ln>
            <a:solidFill>
              <a:schemeClr val="accent1"/>
            </a:solidFill>
          </a:ln>
        </p:spPr>
        <p:txBody>
          <a:bodyPr wrap="square" rtlCol="0">
            <a:spAutoFit/>
          </a:bodyPr>
          <a:lstStyle/>
          <a:p>
            <a:pPr algn="ctr"/>
            <a:r>
              <a:rPr lang="en-US" altLang="zh-CN" sz="2000" b="1" dirty="0">
                <a:solidFill>
                  <a:srgbClr val="0000CC"/>
                </a:solidFill>
              </a:rPr>
              <a:t>Up to infinite order, the predictions are scheme and scale independent, there is no scale ambiguity</a:t>
            </a:r>
          </a:p>
          <a:p>
            <a:pPr algn="ctr"/>
            <a:endParaRPr lang="en-US" altLang="zh-CN" sz="2000" b="1" dirty="0">
              <a:solidFill>
                <a:srgbClr val="0000CC"/>
              </a:solidFill>
            </a:endParaRPr>
          </a:p>
          <a:p>
            <a:pPr algn="ctr"/>
            <a:r>
              <a:rPr lang="en-US" altLang="zh-CN" sz="2000" b="1" dirty="0">
                <a:solidFill>
                  <a:srgbClr val="0000CC"/>
                </a:solidFill>
              </a:rPr>
              <a:t>At fixed-order, guessing/using typical momentum flow as the scale, one cannot get precise value for all-orders, and also for each order, becoming an important systematic error</a:t>
            </a:r>
            <a:endParaRPr lang="zh-CN" altLang="en-US" sz="2000" b="1" dirty="0">
              <a:solidFill>
                <a:srgbClr val="0000CC"/>
              </a:solidFill>
            </a:endParaRPr>
          </a:p>
        </p:txBody>
      </p:sp>
      <p:sp>
        <p:nvSpPr>
          <p:cNvPr id="7" name="TextBox 9"/>
          <p:cNvSpPr txBox="1">
            <a:spLocks noChangeArrowheads="1"/>
          </p:cNvSpPr>
          <p:nvPr/>
        </p:nvSpPr>
        <p:spPr bwMode="auto">
          <a:xfrm>
            <a:off x="1237125" y="4520374"/>
            <a:ext cx="10051676" cy="1384995"/>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r>
              <a:rPr lang="en-US" altLang="zh-CN" sz="2800" b="1" dirty="0">
                <a:solidFill>
                  <a:srgbClr val="FFFF00"/>
                </a:solidFill>
                <a:latin typeface="Comic Sans MS" pitchFamily="66" charset="0"/>
              </a:rPr>
              <a:t>PMC</a:t>
            </a:r>
            <a:r>
              <a:rPr lang="zh-CN" altLang="en-US" sz="2800" b="1" dirty="0">
                <a:solidFill>
                  <a:srgbClr val="FFFF00"/>
                </a:solidFill>
                <a:latin typeface="Comic Sans MS" pitchFamily="66" charset="0"/>
              </a:rPr>
              <a:t>不是简单的选择“特殊</a:t>
            </a:r>
            <a:r>
              <a:rPr lang="en-US" altLang="zh-CN" sz="2800" b="1" dirty="0">
                <a:solidFill>
                  <a:srgbClr val="FFFF00"/>
                </a:solidFill>
                <a:latin typeface="Comic Sans MS" pitchFamily="66" charset="0"/>
              </a:rPr>
              <a:t>/</a:t>
            </a:r>
            <a:r>
              <a:rPr lang="zh-CN" altLang="en-US" sz="2800" b="1" dirty="0">
                <a:solidFill>
                  <a:srgbClr val="FFFF00"/>
                </a:solidFill>
                <a:latin typeface="Comic Sans MS" pitchFamily="66" charset="0"/>
              </a:rPr>
              <a:t>有效</a:t>
            </a:r>
            <a:r>
              <a:rPr lang="en-US" altLang="zh-CN" sz="2800" b="1" dirty="0">
                <a:solidFill>
                  <a:srgbClr val="FFFF00"/>
                </a:solidFill>
                <a:latin typeface="Comic Sans MS" pitchFamily="66" charset="0"/>
              </a:rPr>
              <a:t>-</a:t>
            </a:r>
            <a:r>
              <a:rPr lang="zh-CN" altLang="en-US" sz="2800" b="1" dirty="0">
                <a:solidFill>
                  <a:srgbClr val="FFFF00"/>
                </a:solidFill>
                <a:latin typeface="Comic Sans MS" pitchFamily="66" charset="0"/>
              </a:rPr>
              <a:t>能标”</a:t>
            </a:r>
            <a:endParaRPr lang="en-US" altLang="zh-CN" sz="2800" b="1" dirty="0">
              <a:solidFill>
                <a:srgbClr val="FFFF00"/>
              </a:solidFill>
              <a:latin typeface="Comic Sans MS" pitchFamily="66" charset="0"/>
            </a:endParaRPr>
          </a:p>
          <a:p>
            <a:pPr algn="ctr" eaLnBrk="1" hangingPunct="1"/>
            <a:r>
              <a:rPr lang="zh-CN" altLang="en-US" sz="2800" b="1" dirty="0">
                <a:solidFill>
                  <a:srgbClr val="FFFF00"/>
                </a:solidFill>
                <a:latin typeface="Comic Sans MS" pitchFamily="66" charset="0"/>
              </a:rPr>
              <a:t>而是基于</a:t>
            </a:r>
            <a:r>
              <a:rPr lang="en-US" altLang="zh-CN" sz="2800" b="1" dirty="0">
                <a:solidFill>
                  <a:srgbClr val="FFFF00"/>
                </a:solidFill>
                <a:latin typeface="Comic Sans MS" pitchFamily="66" charset="0"/>
              </a:rPr>
              <a:t>-</a:t>
            </a:r>
            <a:r>
              <a:rPr lang="zh-CN" altLang="en-US" sz="2800" b="1" dirty="0">
                <a:solidFill>
                  <a:srgbClr val="FFFF00"/>
                </a:solidFill>
                <a:latin typeface="Comic Sans MS" pitchFamily="66" charset="0"/>
              </a:rPr>
              <a:t>重整化群方程以及基本重整化群不变性</a:t>
            </a:r>
            <a:r>
              <a:rPr lang="en-US" altLang="zh-CN" sz="2800" b="1" dirty="0">
                <a:solidFill>
                  <a:srgbClr val="FFFF00"/>
                </a:solidFill>
                <a:latin typeface="Comic Sans MS" pitchFamily="66" charset="0"/>
              </a:rPr>
              <a:t>--</a:t>
            </a:r>
            <a:r>
              <a:rPr lang="zh-CN" altLang="en-US" sz="2800" b="1" dirty="0">
                <a:solidFill>
                  <a:srgbClr val="FFFF00"/>
                </a:solidFill>
                <a:latin typeface="Comic Sans MS" pitchFamily="66" charset="0"/>
              </a:rPr>
              <a:t>提供具普适性的可系统设定高能物理过程“最优”重整化能标的方案</a:t>
            </a:r>
          </a:p>
        </p:txBody>
      </p:sp>
      <p:sp>
        <p:nvSpPr>
          <p:cNvPr id="5" name="矩形 4"/>
          <p:cNvSpPr/>
          <p:nvPr/>
        </p:nvSpPr>
        <p:spPr>
          <a:xfrm>
            <a:off x="2250074" y="2914632"/>
            <a:ext cx="8064500" cy="1184940"/>
          </a:xfrm>
          <a:prstGeom prst="rect">
            <a:avLst/>
          </a:prstGeom>
        </p:spPr>
        <p:txBody>
          <a:bodyPr wrap="square">
            <a:spAutoFit/>
          </a:bodyPr>
          <a:lstStyle/>
          <a:p>
            <a:pPr algn="ctr">
              <a:spcBef>
                <a:spcPts val="600"/>
              </a:spcBef>
            </a:pPr>
            <a:endParaRPr lang="en-US" altLang="zh-CN" sz="1200" b="1" dirty="0">
              <a:solidFill>
                <a:srgbClr val="0000CC"/>
              </a:solidFill>
              <a:latin typeface="Verdana" pitchFamily="34" charset="0"/>
            </a:endParaRPr>
          </a:p>
          <a:p>
            <a:pPr algn="ctr">
              <a:spcBef>
                <a:spcPts val="600"/>
              </a:spcBef>
            </a:pPr>
            <a:r>
              <a:rPr lang="zh-CN" altLang="en-US" b="1" u="sng" dirty="0">
                <a:solidFill>
                  <a:srgbClr val="0000CC"/>
                </a:solidFill>
                <a:latin typeface="Verdana" pitchFamily="34" charset="0"/>
              </a:rPr>
              <a:t>希望即使是在有限阶，也可以找到一个普适方案确定出最优能标：</a:t>
            </a:r>
            <a:r>
              <a:rPr lang="zh-CN" altLang="en-US" b="1" u="sng" dirty="0">
                <a:solidFill>
                  <a:srgbClr val="FF0000"/>
                </a:solidFill>
                <a:latin typeface="微软雅黑" panose="020B0503020204020204" pitchFamily="34" charset="-122"/>
                <a:ea typeface="微软雅黑" panose="020B0503020204020204" pitchFamily="34" charset="-122"/>
              </a:rPr>
              <a:t>得到已知阶下的准确理论预言；同时通过提高收敛性</a:t>
            </a:r>
            <a:r>
              <a:rPr lang="zh-CN" altLang="en-US" b="1" u="sng" dirty="0" smtClean="0">
                <a:solidFill>
                  <a:srgbClr val="FF0000"/>
                </a:solidFill>
                <a:latin typeface="微软雅黑" panose="020B0503020204020204" pitchFamily="34" charset="-122"/>
                <a:ea typeface="微软雅黑" panose="020B0503020204020204" pitchFamily="34" charset="-122"/>
              </a:rPr>
              <a:t>得到更快更</a:t>
            </a:r>
            <a:r>
              <a:rPr lang="zh-CN" altLang="en-US" b="1" u="sng" dirty="0">
                <a:solidFill>
                  <a:srgbClr val="FF0000"/>
                </a:solidFill>
                <a:latin typeface="微软雅黑" panose="020B0503020204020204" pitchFamily="34" charset="-122"/>
                <a:ea typeface="微软雅黑" panose="020B0503020204020204" pitchFamily="34" charset="-122"/>
              </a:rPr>
              <a:t>接近于真实值的理论预言；为新物理的寻找提供</a:t>
            </a:r>
            <a:r>
              <a:rPr lang="zh-CN" altLang="en-US" b="1" u="sng" dirty="0" smtClean="0">
                <a:solidFill>
                  <a:srgbClr val="FF0000"/>
                </a:solidFill>
                <a:latin typeface="微软雅黑" panose="020B0503020204020204" pitchFamily="34" charset="-122"/>
                <a:ea typeface="微软雅黑" panose="020B0503020204020204" pitchFamily="34" charset="-122"/>
              </a:rPr>
              <a:t>更好的</a:t>
            </a:r>
            <a:r>
              <a:rPr lang="zh-CN" altLang="en-US" b="1" u="sng" dirty="0">
                <a:solidFill>
                  <a:srgbClr val="FF0000"/>
                </a:solidFill>
                <a:latin typeface="微软雅黑" panose="020B0503020204020204" pitchFamily="34" charset="-122"/>
                <a:ea typeface="微软雅黑" panose="020B0503020204020204" pitchFamily="34" charset="-122"/>
              </a:rPr>
              <a:t>依据</a:t>
            </a:r>
            <a:endParaRPr lang="en-US" altLang="zh-CN" b="1" u="sng"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78753926"/>
      </p:ext>
    </p:extLst>
  </p:cSld>
  <p:clrMapOvr>
    <a:masterClrMapping/>
  </p:clrMapOvr>
  <mc:AlternateContent xmlns:mc="http://schemas.openxmlformats.org/markup-compatibility/2006" xmlns:p14="http://schemas.microsoft.com/office/powerpoint/2010/main">
    <mc:Choice Requires="p14">
      <p:transition spd="med" p14:dur="700" advTm="63913">
        <p:fade/>
      </p:transition>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35803" y="1653268"/>
            <a:ext cx="8494633" cy="4154984"/>
          </a:xfrm>
          <a:prstGeom prst="rect">
            <a:avLst/>
          </a:prstGeom>
          <a:noFill/>
        </p:spPr>
        <p:txBody>
          <a:bodyPr wrap="none" rtlCol="0">
            <a:spAutoFit/>
          </a:bodyPr>
          <a:lstStyle/>
          <a:p>
            <a:pPr algn="ctr"/>
            <a:r>
              <a:rPr lang="zh-CN" altLang="en-US" sz="2400" b="1" dirty="0" smtClean="0">
                <a:solidFill>
                  <a:srgbClr val="FF0000"/>
                </a:solidFill>
                <a:latin typeface="微软雅黑" panose="020B0503020204020204" pitchFamily="34" charset="-122"/>
                <a:ea typeface="微软雅黑" panose="020B0503020204020204" pitchFamily="34" charset="-122"/>
              </a:rPr>
              <a:t>虽然，人们很早就意识到了这个问题</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gn="ctr"/>
            <a:r>
              <a:rPr lang="zh-CN" altLang="en-US" sz="2400" b="1" dirty="0" smtClean="0">
                <a:solidFill>
                  <a:srgbClr val="FF0000"/>
                </a:solidFill>
                <a:latin typeface="微软雅黑" panose="020B0503020204020204" pitchFamily="34" charset="-122"/>
                <a:ea typeface="微软雅黑" panose="020B0503020204020204" pitchFamily="34" charset="-122"/>
              </a:rPr>
              <a:t>但为什么迄今，我们仍然坚持采用“猜”的方法呢？！</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gn="ctr"/>
            <a:endParaRPr lang="en-US" altLang="zh-CN" sz="2400" b="1" dirty="0">
              <a:solidFill>
                <a:srgbClr val="FF0000"/>
              </a:solidFill>
              <a:latin typeface="微软雅黑" panose="020B0503020204020204" pitchFamily="34" charset="-122"/>
              <a:ea typeface="微软雅黑" panose="020B0503020204020204" pitchFamily="34" charset="-122"/>
            </a:endParaRPr>
          </a:p>
          <a:p>
            <a:pPr algn="ctr"/>
            <a:r>
              <a:rPr lang="zh-CN" altLang="en-US" sz="2400" b="1" dirty="0" smtClean="0">
                <a:solidFill>
                  <a:srgbClr val="FF0000"/>
                </a:solidFill>
                <a:latin typeface="微软雅黑" panose="020B0503020204020204" pitchFamily="34" charset="-122"/>
                <a:ea typeface="微软雅黑" panose="020B0503020204020204" pitchFamily="34" charset="-122"/>
              </a:rPr>
              <a:t>主要存在一些概念误区</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gn="ctr"/>
            <a:r>
              <a:rPr lang="zh-CN" altLang="en-US" sz="2400" b="1" dirty="0" smtClean="0">
                <a:solidFill>
                  <a:srgbClr val="FF0000"/>
                </a:solidFill>
                <a:latin typeface="微软雅黑" panose="020B0503020204020204" pitchFamily="34" charset="-122"/>
                <a:ea typeface="微软雅黑" panose="020B0503020204020204" pitchFamily="34" charset="-122"/>
              </a:rPr>
              <a:t>这个问题本身也难解决</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gn="ctr"/>
            <a:endParaRPr lang="en-US" altLang="zh-CN" sz="2400" b="1" dirty="0">
              <a:solidFill>
                <a:srgbClr val="FF0000"/>
              </a:solidFill>
              <a:latin typeface="微软雅黑" panose="020B0503020204020204" pitchFamily="34" charset="-122"/>
              <a:ea typeface="微软雅黑" panose="020B0503020204020204" pitchFamily="34" charset="-122"/>
            </a:endParaRPr>
          </a:p>
          <a:p>
            <a:pPr algn="ctr"/>
            <a:r>
              <a:rPr lang="zh-CN" altLang="en-US" sz="2400" b="1" dirty="0" smtClean="0">
                <a:solidFill>
                  <a:srgbClr val="0000FF"/>
                </a:solidFill>
                <a:latin typeface="微软雅黑" panose="020B0503020204020204" pitchFamily="34" charset="-122"/>
                <a:ea typeface="微软雅黑" panose="020B0503020204020204" pitchFamily="34" charset="-122"/>
              </a:rPr>
              <a:t>从重整化理论来说，</a:t>
            </a:r>
            <a:endParaRPr lang="en-US" altLang="zh-CN" sz="2400" b="1" dirty="0" smtClean="0">
              <a:solidFill>
                <a:srgbClr val="0000FF"/>
              </a:solidFill>
              <a:latin typeface="微软雅黑" panose="020B0503020204020204" pitchFamily="34" charset="-122"/>
              <a:ea typeface="微软雅黑" panose="020B0503020204020204" pitchFamily="34" charset="-122"/>
            </a:endParaRPr>
          </a:p>
          <a:p>
            <a:pPr algn="ctr"/>
            <a:r>
              <a:rPr lang="zh-CN" altLang="en-US" sz="2400" b="1" dirty="0" smtClean="0">
                <a:solidFill>
                  <a:srgbClr val="0000FF"/>
                </a:solidFill>
                <a:latin typeface="微软雅黑" panose="020B0503020204020204" pitchFamily="34" charset="-122"/>
                <a:ea typeface="微软雅黑" panose="020B0503020204020204" pitchFamily="34" charset="-122"/>
              </a:rPr>
              <a:t>我们本应可选择任意重整化能标来完成重整化；</a:t>
            </a:r>
            <a:endParaRPr lang="en-US" altLang="zh-CN" sz="2400" b="1" dirty="0" smtClean="0">
              <a:solidFill>
                <a:srgbClr val="0000FF"/>
              </a:solidFill>
              <a:latin typeface="微软雅黑" panose="020B0503020204020204" pitchFamily="34" charset="-122"/>
              <a:ea typeface="微软雅黑" panose="020B0503020204020204" pitchFamily="34" charset="-122"/>
            </a:endParaRPr>
          </a:p>
          <a:p>
            <a:pPr algn="ctr"/>
            <a:r>
              <a:rPr lang="zh-CN" altLang="en-US" sz="2400" b="1" dirty="0" smtClean="0">
                <a:solidFill>
                  <a:srgbClr val="0000FF"/>
                </a:solidFill>
                <a:latin typeface="微软雅黑" panose="020B0503020204020204" pitchFamily="34" charset="-122"/>
                <a:ea typeface="微软雅黑" panose="020B0503020204020204" pitchFamily="34" charset="-122"/>
              </a:rPr>
              <a:t>但，如果存在最优能标，那么我们选择能标的自由去那里了？</a:t>
            </a:r>
            <a:endParaRPr lang="en-US" altLang="zh-CN" sz="2400" b="1" dirty="0" smtClean="0">
              <a:solidFill>
                <a:srgbClr val="0000FF"/>
              </a:solidFill>
              <a:latin typeface="微软雅黑" panose="020B0503020204020204" pitchFamily="34" charset="-122"/>
              <a:ea typeface="微软雅黑" panose="020B0503020204020204" pitchFamily="34" charset="-122"/>
            </a:endParaRPr>
          </a:p>
          <a:p>
            <a:pPr algn="ctr"/>
            <a:endParaRPr lang="en-US" altLang="zh-CN" sz="2400" b="1" dirty="0">
              <a:solidFill>
                <a:srgbClr val="0000FF"/>
              </a:solidFill>
              <a:latin typeface="微软雅黑" panose="020B0503020204020204" pitchFamily="34" charset="-122"/>
              <a:ea typeface="微软雅黑" panose="020B0503020204020204" pitchFamily="34" charset="-122"/>
            </a:endParaRPr>
          </a:p>
          <a:p>
            <a:pPr algn="ctr"/>
            <a:r>
              <a:rPr lang="zh-CN" altLang="en-US" sz="2400" b="1" dirty="0" smtClean="0">
                <a:solidFill>
                  <a:srgbClr val="0000FF"/>
                </a:solidFill>
                <a:latin typeface="微软雅黑" panose="020B0503020204020204" pitchFamily="34" charset="-122"/>
                <a:ea typeface="微软雅黑" panose="020B0503020204020204" pitchFamily="34" charset="-122"/>
              </a:rPr>
              <a:t>（最优能标之后，如何估算未知高阶误差－本次不涉及）</a:t>
            </a:r>
            <a:endParaRPr lang="zh-CN" altLang="en-US" sz="2400" b="1"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98952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016292" y="1465108"/>
            <a:ext cx="8594098" cy="4370427"/>
          </a:xfrm>
          <a:prstGeom prst="rect">
            <a:avLst/>
          </a:prstGeom>
          <a:noFill/>
        </p:spPr>
        <p:txBody>
          <a:bodyPr wrap="square" rtlCol="0">
            <a:spAutoFit/>
          </a:bodyPr>
          <a:lstStyle/>
          <a:p>
            <a:pPr algn="ctr">
              <a:spcAft>
                <a:spcPts val="1200"/>
              </a:spcAft>
            </a:pPr>
            <a:r>
              <a:rPr lang="zh-CN" altLang="en-US" sz="2800" b="1" dirty="0" smtClean="0">
                <a:solidFill>
                  <a:srgbClr val="0000FF"/>
                </a:solidFill>
                <a:latin typeface="微软雅黑" panose="020B0503020204020204" pitchFamily="34" charset="-122"/>
                <a:ea typeface="微软雅黑" panose="020B0503020204020204" pitchFamily="34" charset="-122"/>
              </a:rPr>
              <a:t>两者实际并不矛盾</a:t>
            </a:r>
            <a:endParaRPr lang="en-US" altLang="zh-CN" sz="2800" b="1" dirty="0" smtClean="0">
              <a:solidFill>
                <a:srgbClr val="0000FF"/>
              </a:solidFill>
              <a:latin typeface="微软雅黑" panose="020B0503020204020204" pitchFamily="34" charset="-122"/>
              <a:ea typeface="微软雅黑" panose="020B0503020204020204" pitchFamily="34" charset="-122"/>
            </a:endParaRPr>
          </a:p>
          <a:p>
            <a:r>
              <a:rPr lang="zh-CN" altLang="en-US" sz="2400" b="1" dirty="0" smtClean="0">
                <a:solidFill>
                  <a:srgbClr val="0000FF"/>
                </a:solidFill>
                <a:latin typeface="微软雅黑" panose="020B0503020204020204" pitchFamily="34" charset="-122"/>
                <a:ea typeface="微软雅黑" panose="020B0503020204020204" pitchFamily="34" charset="-122"/>
              </a:rPr>
              <a:t>我们可以首先选择</a:t>
            </a:r>
            <a:r>
              <a:rPr lang="zh-CN" altLang="en-US" sz="2400" b="1" dirty="0" smtClean="0">
                <a:solidFill>
                  <a:srgbClr val="C00000"/>
                </a:solidFill>
                <a:latin typeface="微软雅黑" panose="020B0503020204020204" pitchFamily="34" charset="-122"/>
                <a:ea typeface="微软雅黑" panose="020B0503020204020204" pitchFamily="34" charset="-122"/>
              </a:rPr>
              <a:t>任意（初始）重整化能标</a:t>
            </a:r>
            <a:r>
              <a:rPr lang="zh-CN" altLang="en-US" sz="2400" b="1" dirty="0" smtClean="0">
                <a:solidFill>
                  <a:srgbClr val="0000FF"/>
                </a:solidFill>
                <a:latin typeface="微软雅黑" panose="020B0503020204020204" pitchFamily="34" charset="-122"/>
                <a:ea typeface="微软雅黑" panose="020B0503020204020204" pitchFamily="34" charset="-122"/>
              </a:rPr>
              <a:t>、</a:t>
            </a:r>
            <a:r>
              <a:rPr lang="zh-CN" altLang="en-US" sz="2400" b="1" dirty="0" smtClean="0">
                <a:solidFill>
                  <a:srgbClr val="C00000"/>
                </a:solidFill>
                <a:latin typeface="微软雅黑" panose="020B0503020204020204" pitchFamily="34" charset="-122"/>
                <a:ea typeface="微软雅黑" panose="020B0503020204020204" pitchFamily="34" charset="-122"/>
              </a:rPr>
              <a:t>任意重整化方案</a:t>
            </a:r>
            <a:r>
              <a:rPr lang="zh-CN" altLang="en-US" sz="2400" b="1" dirty="0" smtClean="0">
                <a:solidFill>
                  <a:srgbClr val="0000FF"/>
                </a:solidFill>
                <a:latin typeface="微软雅黑" panose="020B0503020204020204" pitchFamily="34" charset="-122"/>
                <a:ea typeface="微软雅黑" panose="020B0503020204020204" pitchFamily="34" charset="-122"/>
              </a:rPr>
              <a:t>完成重整化步骤；当利用原微扰序列确定出最优能标之后，新的微扰序列可获得物理量的准确预言值且保证该预言值与初始重整化能标及重整化方案的选择无关。</a:t>
            </a:r>
            <a:endParaRPr lang="en-US" altLang="zh-CN" sz="2400" b="1" dirty="0" smtClean="0">
              <a:solidFill>
                <a:srgbClr val="0000FF"/>
              </a:solidFill>
              <a:latin typeface="微软雅黑" panose="020B0503020204020204" pitchFamily="34" charset="-122"/>
              <a:ea typeface="微软雅黑" panose="020B0503020204020204" pitchFamily="34" charset="-122"/>
            </a:endParaRPr>
          </a:p>
          <a:p>
            <a:endParaRPr lang="en-US" altLang="zh-CN" sz="2400" b="1" dirty="0">
              <a:solidFill>
                <a:srgbClr val="0000FF"/>
              </a:solidFill>
              <a:latin typeface="微软雅黑" panose="020B0503020204020204" pitchFamily="34" charset="-122"/>
              <a:ea typeface="微软雅黑" panose="020B0503020204020204" pitchFamily="34" charset="-122"/>
            </a:endParaRPr>
          </a:p>
          <a:p>
            <a:r>
              <a:rPr lang="zh-CN" altLang="en-US" sz="2400" b="1" dirty="0" smtClean="0">
                <a:solidFill>
                  <a:srgbClr val="0000FF"/>
                </a:solidFill>
                <a:latin typeface="微软雅黑" panose="020B0503020204020204" pitchFamily="34" charset="-122"/>
                <a:ea typeface="微软雅黑" panose="020B0503020204020204" pitchFamily="34" charset="-122"/>
              </a:rPr>
              <a:t>因此，确定出最优能标，重整化能标的自由选择并没有被破坏掉，不会违背标准的重整化群不变性。</a:t>
            </a:r>
            <a:endParaRPr lang="en-US" altLang="zh-CN" sz="2400" b="1" dirty="0" smtClean="0">
              <a:solidFill>
                <a:srgbClr val="0000FF"/>
              </a:solidFill>
              <a:latin typeface="微软雅黑" panose="020B0503020204020204" pitchFamily="34" charset="-122"/>
              <a:ea typeface="微软雅黑" panose="020B0503020204020204" pitchFamily="34" charset="-122"/>
            </a:endParaRPr>
          </a:p>
          <a:p>
            <a:endParaRPr lang="en-US" altLang="zh-CN" sz="2400" b="1" dirty="0">
              <a:solidFill>
                <a:srgbClr val="0000FF"/>
              </a:solidFill>
              <a:latin typeface="微软雅黑" panose="020B0503020204020204" pitchFamily="34" charset="-122"/>
              <a:ea typeface="微软雅黑" panose="020B0503020204020204" pitchFamily="34" charset="-122"/>
            </a:endParaRPr>
          </a:p>
          <a:p>
            <a:r>
              <a:rPr lang="zh-CN" altLang="en-US" sz="2400" b="1" dirty="0" smtClean="0">
                <a:solidFill>
                  <a:srgbClr val="0000FF"/>
                </a:solidFill>
                <a:latin typeface="微软雅黑" panose="020B0503020204020204" pitchFamily="34" charset="-122"/>
                <a:ea typeface="微软雅黑" panose="020B0503020204020204" pitchFamily="34" charset="-122"/>
              </a:rPr>
              <a:t>事实上，在无穷阶情况下，任意初始能标和最优能标，都能获得相同结果。</a:t>
            </a:r>
            <a:endParaRPr lang="en-US" altLang="zh-CN" sz="2400" b="1" dirty="0" smtClean="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19363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36171" y="702322"/>
            <a:ext cx="9580539" cy="4770537"/>
          </a:xfrm>
          <a:prstGeom prst="rect">
            <a:avLst/>
          </a:prstGeom>
          <a:noFill/>
        </p:spPr>
        <p:txBody>
          <a:bodyPr wrap="square">
            <a:spAutoFit/>
          </a:bodyPr>
          <a:lstStyle/>
          <a:p>
            <a:pPr algn="ctr">
              <a:spcAft>
                <a:spcPts val="1200"/>
              </a:spcAft>
              <a:defRPr/>
            </a:pPr>
            <a:r>
              <a:rPr lang="zh-CN" altLang="en-US" sz="2400" b="1" dirty="0" smtClean="0">
                <a:solidFill>
                  <a:srgbClr val="0000CC"/>
                </a:solidFill>
                <a:ea typeface="宋体" panose="02010600030101010101" pitchFamily="2" charset="-122"/>
              </a:rPr>
              <a:t>通常方案存在</a:t>
            </a:r>
            <a:r>
              <a:rPr lang="zh-CN" altLang="en-US" sz="2400" b="1" dirty="0" smtClean="0">
                <a:solidFill>
                  <a:srgbClr val="FF0000"/>
                </a:solidFill>
                <a:ea typeface="宋体" panose="02010600030101010101" pitchFamily="2" charset="-122"/>
              </a:rPr>
              <a:t>致命问题</a:t>
            </a:r>
            <a:endParaRPr lang="en-US" altLang="zh-CN" sz="2400" b="1" dirty="0">
              <a:solidFill>
                <a:srgbClr val="FF0000"/>
              </a:solidFill>
              <a:ea typeface="宋体" panose="02010600030101010101" pitchFamily="2" charset="-122"/>
            </a:endParaRPr>
          </a:p>
          <a:p>
            <a:pPr eaLnBrk="1" hangingPunct="1">
              <a:defRPr/>
            </a:pPr>
            <a:endParaRPr lang="en-US" altLang="zh-CN" sz="1000" dirty="0">
              <a:ea typeface="宋体" panose="02010600030101010101" pitchFamily="2" charset="-122"/>
            </a:endParaRPr>
          </a:p>
          <a:p>
            <a:pPr eaLnBrk="1" hangingPunct="1">
              <a:defRPr/>
            </a:pPr>
            <a:r>
              <a:rPr lang="en-US" altLang="zh-CN" sz="2400" dirty="0">
                <a:ea typeface="宋体" panose="02010600030101010101" pitchFamily="2" charset="-122"/>
              </a:rPr>
              <a:t>1) </a:t>
            </a:r>
            <a:r>
              <a:rPr lang="zh-CN" altLang="en-US" sz="2400" dirty="0">
                <a:ea typeface="宋体" panose="02010600030101010101" pitchFamily="2" charset="-122"/>
              </a:rPr>
              <a:t>纯属“猜测” ；</a:t>
            </a:r>
            <a:endParaRPr lang="en-US" altLang="zh-CN" sz="2400" dirty="0">
              <a:ea typeface="宋体" panose="02010600030101010101" pitchFamily="2" charset="-122"/>
            </a:endParaRPr>
          </a:p>
          <a:p>
            <a:pPr eaLnBrk="1" hangingPunct="1">
              <a:spcBef>
                <a:spcPts val="600"/>
              </a:spcBef>
              <a:defRPr/>
            </a:pPr>
            <a:r>
              <a:rPr lang="en-US" altLang="zh-CN" sz="2400" dirty="0">
                <a:ea typeface="宋体" panose="02010600030101010101" pitchFamily="2" charset="-122"/>
              </a:rPr>
              <a:t>2</a:t>
            </a:r>
            <a:r>
              <a:rPr lang="en-US" altLang="zh-CN" sz="2400" dirty="0" smtClean="0">
                <a:ea typeface="宋体" panose="02010600030101010101" pitchFamily="2" charset="-122"/>
              </a:rPr>
              <a:t>) </a:t>
            </a:r>
            <a:r>
              <a:rPr lang="zh-CN" altLang="en-US" sz="2400" dirty="0" smtClean="0">
                <a:ea typeface="宋体" panose="02010600030101010101" pitchFamily="2" charset="-122"/>
              </a:rPr>
              <a:t>收敛性</a:t>
            </a:r>
            <a:r>
              <a:rPr lang="zh-CN" altLang="en-US" sz="2400" dirty="0">
                <a:ea typeface="宋体" panose="02010600030101010101" pitchFamily="2" charset="-122"/>
              </a:rPr>
              <a:t>也属运气－仅依赖于</a:t>
            </a:r>
            <a:r>
              <a:rPr lang="en-US" altLang="zh-CN" sz="2400" b="1" dirty="0">
                <a:solidFill>
                  <a:srgbClr val="C00000"/>
                </a:solidFill>
                <a:ea typeface="宋体" panose="02010600030101010101" pitchFamily="2" charset="-122"/>
                <a:sym typeface="Symbol"/>
              </a:rPr>
              <a:t></a:t>
            </a:r>
            <a:r>
              <a:rPr lang="en-US" altLang="zh-CN" sz="2400" b="1" baseline="-25000" dirty="0">
                <a:solidFill>
                  <a:srgbClr val="C00000"/>
                </a:solidFill>
                <a:ea typeface="宋体" panose="02010600030101010101" pitchFamily="2" charset="-122"/>
              </a:rPr>
              <a:t>s</a:t>
            </a:r>
            <a:r>
              <a:rPr lang="en-US" altLang="zh-CN" sz="2400" b="1" dirty="0">
                <a:solidFill>
                  <a:srgbClr val="C00000"/>
                </a:solidFill>
                <a:ea typeface="宋体" panose="02010600030101010101" pitchFamily="2" charset="-122"/>
              </a:rPr>
              <a:t>-</a:t>
            </a:r>
            <a:r>
              <a:rPr lang="zh-CN" altLang="en-US" sz="2400" b="1" dirty="0">
                <a:solidFill>
                  <a:srgbClr val="C00000"/>
                </a:solidFill>
                <a:ea typeface="宋体" panose="02010600030101010101" pitchFamily="2" charset="-122"/>
              </a:rPr>
              <a:t>值的自然压低</a:t>
            </a:r>
            <a:r>
              <a:rPr lang="zh-CN" altLang="en-US" sz="2400" dirty="0">
                <a:ea typeface="宋体" panose="02010600030101010101" pitchFamily="2" charset="-122"/>
              </a:rPr>
              <a:t>；</a:t>
            </a:r>
            <a:endParaRPr lang="en-US" altLang="zh-CN" sz="2400" dirty="0">
              <a:ea typeface="宋体" panose="02010600030101010101" pitchFamily="2" charset="-122"/>
            </a:endParaRPr>
          </a:p>
          <a:p>
            <a:pPr eaLnBrk="1" hangingPunct="1">
              <a:defRPr/>
            </a:pPr>
            <a:r>
              <a:rPr lang="zh-CN" altLang="en-US" sz="2400" dirty="0">
                <a:ea typeface="宋体" panose="02010600030101010101" pitchFamily="2" charset="-122"/>
              </a:rPr>
              <a:t>　典型能标消大</a:t>
            </a:r>
            <a:r>
              <a:rPr lang="en-US" altLang="zh-CN" sz="2400" dirty="0">
                <a:ea typeface="宋体" panose="02010600030101010101" pitchFamily="2" charset="-122"/>
              </a:rPr>
              <a:t>log-</a:t>
            </a:r>
            <a:r>
              <a:rPr lang="zh-CN" altLang="en-US" sz="2400" dirty="0">
                <a:ea typeface="宋体" panose="02010600030101010101" pitchFamily="2" charset="-122"/>
              </a:rPr>
              <a:t>项可提高收敛性－为数学处理；</a:t>
            </a:r>
            <a:endParaRPr lang="en-US" altLang="zh-CN" sz="2400" dirty="0">
              <a:ea typeface="宋体" panose="02010600030101010101" pitchFamily="2" charset="-122"/>
            </a:endParaRPr>
          </a:p>
          <a:p>
            <a:pPr eaLnBrk="1" hangingPunct="1">
              <a:defRPr/>
            </a:pPr>
            <a:r>
              <a:rPr lang="zh-CN" altLang="en-US" sz="2400" dirty="0">
                <a:solidFill>
                  <a:srgbClr val="FF0000"/>
                </a:solidFill>
                <a:ea typeface="宋体" panose="02010600030101010101" pitchFamily="2" charset="-122"/>
              </a:rPr>
              <a:t>　</a:t>
            </a:r>
            <a:r>
              <a:rPr lang="zh-CN" altLang="en-US" sz="2400" dirty="0">
                <a:ea typeface="宋体" panose="02010600030101010101" pitchFamily="2" charset="-122"/>
              </a:rPr>
              <a:t>一旦出现不收敛，无法判断这是过程的本性还是因不恰当选择</a:t>
            </a:r>
            <a:r>
              <a:rPr lang="en-US" altLang="zh-CN" sz="2400" dirty="0">
                <a:ea typeface="宋体" panose="02010600030101010101" pitchFamily="2" charset="-122"/>
              </a:rPr>
              <a:t>,</a:t>
            </a:r>
          </a:p>
          <a:p>
            <a:pPr>
              <a:defRPr/>
            </a:pPr>
            <a:r>
              <a:rPr lang="en-US" altLang="zh-CN" sz="2400" dirty="0">
                <a:ea typeface="宋体" panose="02010600030101010101" pitchFamily="2" charset="-122"/>
              </a:rPr>
              <a:t>    </a:t>
            </a:r>
            <a:r>
              <a:rPr lang="zh-CN" altLang="en-US" sz="2400" dirty="0">
                <a:ea typeface="宋体" panose="02010600030101010101" pitchFamily="2" charset="-122"/>
              </a:rPr>
              <a:t>只能冀望于完成更高阶得到准确结果</a:t>
            </a:r>
            <a:r>
              <a:rPr lang="zh-CN" altLang="en-US" sz="2400" dirty="0" smtClean="0">
                <a:solidFill>
                  <a:srgbClr val="FF0000"/>
                </a:solidFill>
                <a:ea typeface="宋体" panose="02010600030101010101" pitchFamily="2" charset="-122"/>
              </a:rPr>
              <a:t>（</a:t>
            </a:r>
            <a:r>
              <a:rPr lang="zh-CN" altLang="en-US" sz="2400" dirty="0" smtClean="0">
                <a:solidFill>
                  <a:srgbClr val="0000FF"/>
                </a:solidFill>
                <a:ea typeface="宋体" panose="02010600030101010101" pitchFamily="2" charset="-122"/>
              </a:rPr>
              <a:t>或怀疑微扰论是否适用</a:t>
            </a:r>
            <a:r>
              <a:rPr lang="zh-CN" altLang="en-US" sz="2400" dirty="0" smtClean="0">
                <a:solidFill>
                  <a:srgbClr val="FF0000"/>
                </a:solidFill>
                <a:ea typeface="宋体" panose="02010600030101010101" pitchFamily="2" charset="-122"/>
              </a:rPr>
              <a:t>）</a:t>
            </a:r>
            <a:endParaRPr lang="en-US" altLang="zh-CN" sz="2400" dirty="0">
              <a:solidFill>
                <a:srgbClr val="FF0000"/>
              </a:solidFill>
              <a:ea typeface="宋体" panose="02010600030101010101" pitchFamily="2" charset="-122"/>
            </a:endParaRPr>
          </a:p>
          <a:p>
            <a:pPr eaLnBrk="1" hangingPunct="1">
              <a:spcBef>
                <a:spcPts val="600"/>
              </a:spcBef>
              <a:defRPr/>
            </a:pPr>
            <a:r>
              <a:rPr lang="en-US" altLang="zh-CN" sz="2400" dirty="0">
                <a:ea typeface="宋体" panose="02010600030101010101" pitchFamily="2" charset="-122"/>
              </a:rPr>
              <a:t>3)</a:t>
            </a:r>
            <a:r>
              <a:rPr lang="zh-CN" altLang="en-US" sz="2400" dirty="0">
                <a:ea typeface="宋体" panose="02010600030101010101" pitchFamily="2" charset="-122"/>
              </a:rPr>
              <a:t>考虑更高阶</a:t>
            </a:r>
            <a:r>
              <a:rPr lang="zh-CN" altLang="en-US" sz="2400" dirty="0" smtClean="0">
                <a:ea typeface="宋体" panose="02010600030101010101" pitchFamily="2" charset="-122"/>
              </a:rPr>
              <a:t>，能</a:t>
            </a:r>
            <a:r>
              <a:rPr lang="zh-CN" altLang="en-US" sz="2400" dirty="0">
                <a:ea typeface="宋体" panose="02010600030101010101" pitchFamily="2" charset="-122"/>
              </a:rPr>
              <a:t>标依赖可减小</a:t>
            </a:r>
            <a:r>
              <a:rPr lang="zh-CN" altLang="en-US" sz="2400" dirty="0" smtClean="0">
                <a:ea typeface="宋体" panose="02010600030101010101" pitchFamily="2" charset="-122"/>
              </a:rPr>
              <a:t>，也</a:t>
            </a:r>
            <a:r>
              <a:rPr lang="zh-CN" altLang="en-US" sz="2400" dirty="0">
                <a:ea typeface="宋体" panose="02010600030101010101" pitchFamily="2" charset="-122"/>
              </a:rPr>
              <a:t>是因为每阶相互抵消</a:t>
            </a:r>
            <a:r>
              <a:rPr lang="zh-CN" altLang="en-US" sz="2400" dirty="0" smtClean="0">
                <a:ea typeface="宋体" panose="02010600030101010101" pitchFamily="2" charset="-122"/>
              </a:rPr>
              <a:t>效应  </a:t>
            </a:r>
            <a:endParaRPr lang="en-US" altLang="zh-CN" sz="2400" dirty="0" smtClean="0">
              <a:ea typeface="宋体" panose="02010600030101010101" pitchFamily="2" charset="-122"/>
            </a:endParaRPr>
          </a:p>
          <a:p>
            <a:pPr eaLnBrk="1" hangingPunct="1">
              <a:defRPr/>
            </a:pPr>
            <a:r>
              <a:rPr lang="en-US" altLang="zh-CN" sz="2400" dirty="0">
                <a:ea typeface="宋体" panose="02010600030101010101" pitchFamily="2" charset="-122"/>
              </a:rPr>
              <a:t> </a:t>
            </a:r>
            <a:r>
              <a:rPr lang="en-US" altLang="zh-CN" sz="2400" dirty="0" smtClean="0">
                <a:ea typeface="宋体" panose="02010600030101010101" pitchFamily="2" charset="-122"/>
              </a:rPr>
              <a:t>   </a:t>
            </a:r>
            <a:r>
              <a:rPr lang="en-US" altLang="zh-CN" sz="2400" dirty="0" smtClean="0">
                <a:solidFill>
                  <a:srgbClr val="FF0000"/>
                </a:solidFill>
                <a:ea typeface="宋体" panose="02010600030101010101" pitchFamily="2" charset="-122"/>
              </a:rPr>
              <a:t>—</a:t>
            </a:r>
            <a:r>
              <a:rPr lang="zh-CN" altLang="en-US" sz="2400" dirty="0" smtClean="0">
                <a:solidFill>
                  <a:srgbClr val="FF0000"/>
                </a:solidFill>
                <a:ea typeface="宋体" panose="02010600030101010101" pitchFamily="2" charset="-122"/>
              </a:rPr>
              <a:t>完成再高</a:t>
            </a:r>
            <a:r>
              <a:rPr lang="zh-CN" altLang="en-US" sz="2400" dirty="0">
                <a:solidFill>
                  <a:srgbClr val="FF0000"/>
                </a:solidFill>
                <a:ea typeface="宋体" panose="02010600030101010101" pitchFamily="2" charset="-122"/>
              </a:rPr>
              <a:t>阶也无法</a:t>
            </a:r>
            <a:r>
              <a:rPr lang="zh-CN" altLang="en-US" sz="2400" dirty="0" smtClean="0">
                <a:solidFill>
                  <a:srgbClr val="FF0000"/>
                </a:solidFill>
                <a:ea typeface="宋体" panose="02010600030101010101" pitchFamily="2" charset="-122"/>
              </a:rPr>
              <a:t>获得低阶准确值；</a:t>
            </a:r>
            <a:endParaRPr lang="en-US" altLang="zh-CN" sz="2400" dirty="0" smtClean="0">
              <a:solidFill>
                <a:srgbClr val="FF0000"/>
              </a:solidFill>
              <a:ea typeface="宋体" panose="02010600030101010101" pitchFamily="2" charset="-122"/>
            </a:endParaRPr>
          </a:p>
          <a:p>
            <a:pPr>
              <a:defRPr/>
            </a:pPr>
            <a:r>
              <a:rPr lang="en-US" altLang="zh-CN" sz="2400" dirty="0">
                <a:solidFill>
                  <a:srgbClr val="FF0000"/>
                </a:solidFill>
                <a:ea typeface="宋体" panose="02010600030101010101" pitchFamily="2" charset="-122"/>
              </a:rPr>
              <a:t> </a:t>
            </a:r>
            <a:r>
              <a:rPr lang="en-US" altLang="zh-CN" sz="2400" dirty="0" smtClean="0">
                <a:solidFill>
                  <a:srgbClr val="FF0000"/>
                </a:solidFill>
                <a:ea typeface="宋体" panose="02010600030101010101" pitchFamily="2" charset="-122"/>
              </a:rPr>
              <a:t>   —</a:t>
            </a:r>
            <a:r>
              <a:rPr lang="zh-CN" altLang="en-US" sz="2400" dirty="0" smtClean="0">
                <a:solidFill>
                  <a:srgbClr val="FF0000"/>
                </a:solidFill>
                <a:ea typeface="宋体" panose="02010600030101010101" pitchFamily="2" charset="-122"/>
              </a:rPr>
              <a:t>部分</a:t>
            </a:r>
            <a:r>
              <a:rPr lang="zh-CN" altLang="en-US" sz="2400" dirty="0">
                <a:solidFill>
                  <a:srgbClr val="FF0000"/>
                </a:solidFill>
                <a:ea typeface="宋体" panose="02010600030101010101" pitchFamily="2" charset="-122"/>
              </a:rPr>
              <a:t>可观</a:t>
            </a:r>
            <a:r>
              <a:rPr lang="zh-CN" altLang="en-US" sz="2400" dirty="0" smtClean="0">
                <a:solidFill>
                  <a:srgbClr val="FF0000"/>
                </a:solidFill>
                <a:ea typeface="宋体" panose="02010600030101010101" pitchFamily="2" charset="-122"/>
              </a:rPr>
              <a:t>测量正是依赖</a:t>
            </a:r>
            <a:r>
              <a:rPr lang="zh-CN" altLang="en-US" sz="2400" dirty="0">
                <a:solidFill>
                  <a:srgbClr val="FF0000"/>
                </a:solidFill>
                <a:ea typeface="宋体" panose="02010600030101010101" pitchFamily="2" charset="-122"/>
              </a:rPr>
              <a:t>于此</a:t>
            </a:r>
            <a:r>
              <a:rPr lang="zh-CN" altLang="en-US" sz="2400" dirty="0">
                <a:ea typeface="宋体" panose="02010600030101010101" pitchFamily="2" charset="-122"/>
              </a:rPr>
              <a:t>；</a:t>
            </a:r>
            <a:endParaRPr lang="en-US" altLang="zh-CN" sz="2400" dirty="0">
              <a:ea typeface="宋体" panose="02010600030101010101" pitchFamily="2" charset="-122"/>
            </a:endParaRPr>
          </a:p>
          <a:p>
            <a:pPr>
              <a:spcBef>
                <a:spcPts val="600"/>
              </a:spcBef>
              <a:defRPr/>
            </a:pPr>
            <a:r>
              <a:rPr lang="en-US" altLang="zh-CN" sz="2400" dirty="0">
                <a:ea typeface="宋体" panose="02010600030101010101" pitchFamily="2" charset="-122"/>
              </a:rPr>
              <a:t>4</a:t>
            </a:r>
            <a:r>
              <a:rPr lang="en-US" altLang="zh-CN" sz="2400" dirty="0" smtClean="0">
                <a:ea typeface="宋体" panose="02010600030101010101" pitchFamily="2" charset="-122"/>
              </a:rPr>
              <a:t>)</a:t>
            </a:r>
            <a:r>
              <a:rPr lang="zh-CN" altLang="en-US" sz="2400" dirty="0">
                <a:ea typeface="宋体" panose="02010600030101010101" pitchFamily="2" charset="-122"/>
              </a:rPr>
              <a:t>在自身都有很大误差前提</a:t>
            </a:r>
            <a:r>
              <a:rPr lang="zh-CN" altLang="en-US" sz="2400" dirty="0" smtClean="0">
                <a:ea typeface="宋体" panose="02010600030101010101" pitchFamily="2" charset="-122"/>
              </a:rPr>
              <a:t>下，预言</a:t>
            </a:r>
            <a:r>
              <a:rPr lang="zh-CN" altLang="en-US" sz="2400" dirty="0">
                <a:ea typeface="宋体" panose="02010600030101010101" pitchFamily="2" charset="-122"/>
              </a:rPr>
              <a:t>未知高</a:t>
            </a:r>
            <a:r>
              <a:rPr lang="zh-CN" altLang="en-US" sz="2400" dirty="0" smtClean="0">
                <a:ea typeface="宋体" panose="02010600030101010101" pitchFamily="2" charset="-122"/>
              </a:rPr>
              <a:t>阶贡献的可靠性无法断定</a:t>
            </a:r>
            <a:endParaRPr lang="en-US" altLang="zh-CN" sz="2400" dirty="0" smtClean="0">
              <a:ea typeface="宋体" panose="02010600030101010101" pitchFamily="2" charset="-122"/>
            </a:endParaRPr>
          </a:p>
          <a:p>
            <a:pPr>
              <a:spcBef>
                <a:spcPts val="600"/>
              </a:spcBef>
              <a:defRPr/>
            </a:pPr>
            <a:r>
              <a:rPr lang="en-US" altLang="zh-CN" sz="2400" dirty="0">
                <a:solidFill>
                  <a:srgbClr val="FF0000"/>
                </a:solidFill>
                <a:ea typeface="宋体" panose="02010600030101010101" pitchFamily="2" charset="-122"/>
              </a:rPr>
              <a:t> </a:t>
            </a:r>
            <a:r>
              <a:rPr lang="en-US" altLang="zh-CN" sz="2400" dirty="0" smtClean="0">
                <a:solidFill>
                  <a:srgbClr val="FF0000"/>
                </a:solidFill>
                <a:ea typeface="宋体" panose="02010600030101010101" pitchFamily="2" charset="-122"/>
              </a:rPr>
              <a:t>   —</a:t>
            </a:r>
            <a:r>
              <a:rPr lang="zh-CN" altLang="en-US" sz="2400" dirty="0" smtClean="0">
                <a:solidFill>
                  <a:srgbClr val="FF0000"/>
                </a:solidFill>
                <a:ea typeface="宋体" panose="02010600030101010101" pitchFamily="2" charset="-122"/>
              </a:rPr>
              <a:t>简单变化能标－无任何依据，且最多只能估算部分非共形项贡献</a:t>
            </a:r>
            <a:r>
              <a:rPr lang="zh-CN" altLang="en-US" sz="2400" dirty="0" smtClean="0">
                <a:ea typeface="宋体" panose="02010600030101010101" pitchFamily="2" charset="-122"/>
              </a:rPr>
              <a:t>；</a:t>
            </a:r>
            <a:endParaRPr lang="zh-CN" altLang="en-US" sz="2400" dirty="0">
              <a:ea typeface="宋体" panose="02010600030101010101" pitchFamily="2" charset="-122"/>
            </a:endParaRPr>
          </a:p>
        </p:txBody>
      </p:sp>
      <p:sp>
        <p:nvSpPr>
          <p:cNvPr id="20484" name="TextBox 1"/>
          <p:cNvSpPr txBox="1">
            <a:spLocks noChangeArrowheads="1"/>
          </p:cNvSpPr>
          <p:nvPr/>
        </p:nvSpPr>
        <p:spPr bwMode="auto">
          <a:xfrm>
            <a:off x="1690761" y="5572595"/>
            <a:ext cx="8940745" cy="98488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r>
              <a:rPr lang="zh-CN" altLang="en-US" sz="2800" b="1" dirty="0">
                <a:solidFill>
                  <a:srgbClr val="0000CC"/>
                </a:solidFill>
                <a:latin typeface="Comic Sans MS" pitchFamily="66" charset="0"/>
              </a:rPr>
              <a:t>高阶圈图计算的</a:t>
            </a:r>
            <a:r>
              <a:rPr lang="zh-CN" altLang="en-US" sz="2800" b="1" dirty="0" smtClean="0">
                <a:solidFill>
                  <a:srgbClr val="0000CC"/>
                </a:solidFill>
                <a:latin typeface="Comic Sans MS" pitchFamily="66" charset="0"/>
              </a:rPr>
              <a:t>复杂性</a:t>
            </a:r>
            <a:endParaRPr lang="en-US" altLang="zh-CN" sz="2800" b="1" dirty="0">
              <a:solidFill>
                <a:srgbClr val="0000CC"/>
              </a:solidFill>
              <a:latin typeface="Comic Sans MS" pitchFamily="66" charset="0"/>
            </a:endParaRPr>
          </a:p>
          <a:p>
            <a:pPr algn="ctr">
              <a:spcBef>
                <a:spcPts val="1200"/>
              </a:spcBef>
            </a:pPr>
            <a:r>
              <a:rPr lang="zh-CN" altLang="en-US" sz="2000" b="1" dirty="0">
                <a:solidFill>
                  <a:srgbClr val="0000CC"/>
                </a:solidFill>
                <a:latin typeface="Comic Sans MS" pitchFamily="66" charset="0"/>
              </a:rPr>
              <a:t>使我们希望能在有限低阶就得到与实验测量值接近的</a:t>
            </a:r>
            <a:r>
              <a:rPr lang="zh-CN" altLang="en-US" sz="2000" b="1" dirty="0" smtClean="0">
                <a:solidFill>
                  <a:srgbClr val="0000CC"/>
                </a:solidFill>
                <a:latin typeface="Comic Sans MS" pitchFamily="66" charset="0"/>
              </a:rPr>
              <a:t>预言</a:t>
            </a:r>
            <a:endParaRPr lang="zh-CN" altLang="en-US" sz="2000" b="1" dirty="0">
              <a:solidFill>
                <a:srgbClr val="FF0000"/>
              </a:solidFill>
              <a:latin typeface="Comic Sans MS" pitchFamily="66" charset="0"/>
            </a:endParaRPr>
          </a:p>
        </p:txBody>
      </p:sp>
      <p:sp>
        <p:nvSpPr>
          <p:cNvPr id="2" name="云形 1"/>
          <p:cNvSpPr/>
          <p:nvPr/>
        </p:nvSpPr>
        <p:spPr>
          <a:xfrm>
            <a:off x="9412941" y="787782"/>
            <a:ext cx="2245659" cy="178733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solidFill>
                  <a:srgbClr val="C00000"/>
                </a:solidFill>
                <a:latin typeface="微软雅黑" panose="020B0503020204020204" pitchFamily="34" charset="-122"/>
                <a:ea typeface="微软雅黑" panose="020B0503020204020204" pitchFamily="34" charset="-122"/>
              </a:rPr>
              <a:t>无法获得准确结果，就无法</a:t>
            </a:r>
            <a:r>
              <a:rPr lang="zh-CN" altLang="en-US" sz="1600" b="1" dirty="0">
                <a:solidFill>
                  <a:srgbClr val="C00000"/>
                </a:solidFill>
                <a:latin typeface="微软雅黑" panose="020B0503020204020204" pitchFamily="34" charset="-122"/>
                <a:ea typeface="微软雅黑" panose="020B0503020204020204" pitchFamily="34" charset="-122"/>
              </a:rPr>
              <a:t>有效的</a:t>
            </a:r>
            <a:r>
              <a:rPr lang="zh-CN" altLang="en-US" sz="1600" b="1" dirty="0" smtClean="0">
                <a:solidFill>
                  <a:srgbClr val="C00000"/>
                </a:solidFill>
                <a:latin typeface="微软雅黑" panose="020B0503020204020204" pitchFamily="34" charset="-122"/>
                <a:ea typeface="微软雅黑" panose="020B0503020204020204" pitchFamily="34" charset="-122"/>
              </a:rPr>
              <a:t>限定新物理参数空间</a:t>
            </a:r>
            <a:endParaRPr lang="zh-CN" altLang="en-US" sz="16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4418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矩形 4"/>
          <p:cNvSpPr>
            <a:spLocks noChangeArrowheads="1"/>
          </p:cNvSpPr>
          <p:nvPr/>
        </p:nvSpPr>
        <p:spPr bwMode="auto">
          <a:xfrm>
            <a:off x="1984155" y="1482200"/>
            <a:ext cx="9493624"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ts val="600"/>
              </a:spcBef>
            </a:pPr>
            <a:r>
              <a:rPr lang="en-US" altLang="zh-CN" sz="2400" b="1" dirty="0" smtClean="0">
                <a:solidFill>
                  <a:srgbClr val="C00000"/>
                </a:solidFill>
                <a:latin typeface="Verdana" pitchFamily="34" charset="0"/>
              </a:rPr>
              <a:t>“</a:t>
            </a:r>
            <a:r>
              <a:rPr lang="en-US" altLang="zh-CN" sz="2400" b="1" dirty="0">
                <a:solidFill>
                  <a:srgbClr val="C00000"/>
                </a:solidFill>
                <a:latin typeface="Verdana" pitchFamily="34" charset="0"/>
              </a:rPr>
              <a:t>Standard RGI” - </a:t>
            </a:r>
            <a:r>
              <a:rPr lang="zh-CN" altLang="en-US" sz="2400" b="1" dirty="0">
                <a:solidFill>
                  <a:srgbClr val="C00000"/>
                </a:solidFill>
                <a:latin typeface="Verdana" pitchFamily="34" charset="0"/>
              </a:rPr>
              <a:t>标准的重整化群不变性</a:t>
            </a:r>
            <a:endParaRPr lang="en-US" altLang="zh-CN" sz="2400" b="1" dirty="0">
              <a:solidFill>
                <a:srgbClr val="C00000"/>
              </a:solidFill>
              <a:latin typeface="Verdana" pitchFamily="34" charset="0"/>
            </a:endParaRPr>
          </a:p>
          <a:p>
            <a:pPr algn="ctr">
              <a:spcBef>
                <a:spcPts val="600"/>
              </a:spcBef>
            </a:pPr>
            <a:endParaRPr lang="en-US" altLang="zh-CN" b="1" dirty="0">
              <a:solidFill>
                <a:srgbClr val="C00000"/>
              </a:solidFill>
              <a:latin typeface="Verdana" pitchFamily="34" charset="0"/>
            </a:endParaRPr>
          </a:p>
          <a:p>
            <a:pPr algn="ctr">
              <a:spcBef>
                <a:spcPts val="600"/>
              </a:spcBef>
            </a:pPr>
            <a:r>
              <a:rPr lang="zh-CN" altLang="en-US" sz="2400" b="1" dirty="0">
                <a:solidFill>
                  <a:srgbClr val="0000CC"/>
                </a:solidFill>
                <a:latin typeface="Verdana" pitchFamily="34" charset="0"/>
              </a:rPr>
              <a:t>在无限阶或足够高阶的情况下，理论预言将不依赖于重整化能</a:t>
            </a:r>
            <a:r>
              <a:rPr lang="zh-CN" altLang="en-US" sz="2400" b="1" dirty="0" smtClean="0">
                <a:solidFill>
                  <a:srgbClr val="0000CC"/>
                </a:solidFill>
                <a:latin typeface="Verdana" pitchFamily="34" charset="0"/>
              </a:rPr>
              <a:t>标选择，对</a:t>
            </a:r>
            <a:r>
              <a:rPr lang="zh-CN" altLang="en-US" sz="2400" b="1" dirty="0">
                <a:solidFill>
                  <a:srgbClr val="0000CC"/>
                </a:solidFill>
                <a:latin typeface="Verdana" pitchFamily="34" charset="0"/>
              </a:rPr>
              <a:t>重整化能标选择不敏感</a:t>
            </a:r>
            <a:endParaRPr lang="en-US" altLang="zh-CN" sz="2400" b="1" dirty="0">
              <a:solidFill>
                <a:srgbClr val="0000CC"/>
              </a:solidFill>
              <a:latin typeface="Verdana" pitchFamily="34" charset="0"/>
            </a:endParaRPr>
          </a:p>
          <a:p>
            <a:pPr algn="ctr">
              <a:spcBef>
                <a:spcPts val="600"/>
              </a:spcBef>
            </a:pPr>
            <a:endParaRPr lang="en-US" altLang="zh-CN" sz="2400" b="1" dirty="0" smtClean="0">
              <a:solidFill>
                <a:srgbClr val="0000CC"/>
              </a:solidFill>
              <a:latin typeface="Verdana" pitchFamily="34" charset="0"/>
            </a:endParaRPr>
          </a:p>
          <a:p>
            <a:pPr algn="ctr">
              <a:spcBef>
                <a:spcPts val="600"/>
              </a:spcBef>
            </a:pPr>
            <a:endParaRPr lang="en-US" altLang="zh-CN" sz="2400" b="1" dirty="0">
              <a:solidFill>
                <a:srgbClr val="0000CC"/>
              </a:solidFill>
              <a:latin typeface="Verdana" pitchFamily="34" charset="0"/>
            </a:endParaRPr>
          </a:p>
          <a:p>
            <a:pPr algn="ctr">
              <a:spcBef>
                <a:spcPts val="600"/>
              </a:spcBef>
            </a:pPr>
            <a:endParaRPr lang="en-US" altLang="zh-CN" b="1" dirty="0">
              <a:solidFill>
                <a:srgbClr val="0000CC"/>
              </a:solidFill>
              <a:latin typeface="Verdana" pitchFamily="34" charset="0"/>
            </a:endParaRPr>
          </a:p>
          <a:p>
            <a:pPr algn="ctr">
              <a:spcBef>
                <a:spcPts val="600"/>
              </a:spcBef>
            </a:pPr>
            <a:r>
              <a:rPr lang="zh-CN" altLang="en-US" sz="2400" b="1" dirty="0" smtClean="0">
                <a:solidFill>
                  <a:srgbClr val="FF0000"/>
                </a:solidFill>
                <a:latin typeface="Verdana" pitchFamily="34" charset="0"/>
              </a:rPr>
              <a:t>在有限阶下</a:t>
            </a:r>
            <a:r>
              <a:rPr lang="zh-CN" altLang="en-US" sz="2400" b="1" dirty="0">
                <a:solidFill>
                  <a:srgbClr val="FF0000"/>
                </a:solidFill>
                <a:latin typeface="Verdana" pitchFamily="34" charset="0"/>
              </a:rPr>
              <a:t>，理论预言依赖于能标</a:t>
            </a:r>
            <a:r>
              <a:rPr lang="zh-CN" altLang="en-US" sz="2400" b="1" dirty="0" smtClean="0">
                <a:solidFill>
                  <a:srgbClr val="FF0000"/>
                </a:solidFill>
                <a:latin typeface="Verdana" pitchFamily="34" charset="0"/>
              </a:rPr>
              <a:t>选择</a:t>
            </a:r>
            <a:r>
              <a:rPr lang="en-US" altLang="zh-CN" sz="2400" b="1" dirty="0" smtClean="0">
                <a:solidFill>
                  <a:srgbClr val="FF0000"/>
                </a:solidFill>
                <a:latin typeface="Verdana" pitchFamily="34" charset="0"/>
              </a:rPr>
              <a:t>(</a:t>
            </a:r>
            <a:r>
              <a:rPr lang="en-US" altLang="zh-CN" sz="2400" b="1" dirty="0" smtClean="0">
                <a:solidFill>
                  <a:srgbClr val="FF0000"/>
                </a:solidFill>
                <a:latin typeface="Verdana" pitchFamily="34" charset="0"/>
                <a:sym typeface="Symbol" panose="05050102010706020507" pitchFamily="18" charset="2"/>
              </a:rPr>
              <a:t></a:t>
            </a:r>
            <a:r>
              <a:rPr lang="en-US" altLang="zh-CN" sz="2400" b="1" baseline="-25000" dirty="0" smtClean="0">
                <a:solidFill>
                  <a:srgbClr val="FF0000"/>
                </a:solidFill>
                <a:latin typeface="Verdana" pitchFamily="34" charset="0"/>
                <a:sym typeface="Symbol" panose="05050102010706020507" pitchFamily="18" charset="2"/>
              </a:rPr>
              <a:t>s</a:t>
            </a:r>
            <a:r>
              <a:rPr lang="zh-CN" altLang="en-US" sz="2400" b="1" dirty="0" smtClean="0">
                <a:solidFill>
                  <a:srgbClr val="FF0000"/>
                </a:solidFill>
                <a:latin typeface="Verdana" pitchFamily="34" charset="0"/>
                <a:sym typeface="Symbol" panose="05050102010706020507" pitchFamily="18" charset="2"/>
              </a:rPr>
              <a:t>与同阶微扰系数不能很好匹配</a:t>
            </a:r>
            <a:r>
              <a:rPr lang="en-US" altLang="zh-CN" sz="2400" b="1" dirty="0" smtClean="0">
                <a:solidFill>
                  <a:srgbClr val="FF0000"/>
                </a:solidFill>
                <a:latin typeface="Verdana" pitchFamily="34" charset="0"/>
              </a:rPr>
              <a:t>)</a:t>
            </a:r>
            <a:r>
              <a:rPr lang="zh-CN" altLang="en-US" sz="2400" b="1" dirty="0" smtClean="0">
                <a:solidFill>
                  <a:srgbClr val="0000CC"/>
                </a:solidFill>
                <a:latin typeface="Verdana" pitchFamily="34" charset="0"/>
              </a:rPr>
              <a:t>，</a:t>
            </a:r>
            <a:r>
              <a:rPr lang="zh-CN" altLang="en-US" sz="2400" b="1" dirty="0">
                <a:solidFill>
                  <a:srgbClr val="0000CC"/>
                </a:solidFill>
                <a:latin typeface="Verdana" pitchFamily="34" charset="0"/>
              </a:rPr>
              <a:t>那么究竟那一个能标所对应的结果才是对的或最接近真实值</a:t>
            </a:r>
            <a:r>
              <a:rPr lang="en-US" altLang="zh-CN" sz="2400" b="1" dirty="0">
                <a:solidFill>
                  <a:srgbClr val="0000CC"/>
                </a:solidFill>
                <a:latin typeface="Verdana" pitchFamily="34" charset="0"/>
              </a:rPr>
              <a:t> </a:t>
            </a:r>
            <a:r>
              <a:rPr lang="zh-CN" altLang="en-US" sz="2400" b="1" dirty="0" smtClean="0">
                <a:solidFill>
                  <a:srgbClr val="0000CC"/>
                </a:solidFill>
                <a:latin typeface="Verdana" pitchFamily="34" charset="0"/>
              </a:rPr>
              <a:t>？</a:t>
            </a:r>
            <a:endParaRPr lang="en-US" altLang="zh-CN" sz="2400" b="1" dirty="0">
              <a:solidFill>
                <a:srgbClr val="0000CC"/>
              </a:solidFill>
              <a:latin typeface="Verdana" pitchFamily="34" charset="0"/>
            </a:endParaRPr>
          </a:p>
        </p:txBody>
      </p:sp>
      <p:graphicFrame>
        <p:nvGraphicFramePr>
          <p:cNvPr id="4" name="对象 5"/>
          <p:cNvGraphicFramePr>
            <a:graphicFrameLocks noChangeAspect="1"/>
          </p:cNvGraphicFramePr>
          <p:nvPr>
            <p:extLst>
              <p:ext uri="{D42A27DB-BD31-4B8C-83A1-F6EECF244321}">
                <p14:modId xmlns:p14="http://schemas.microsoft.com/office/powerpoint/2010/main" val="1949540965"/>
              </p:ext>
            </p:extLst>
          </p:nvPr>
        </p:nvGraphicFramePr>
        <p:xfrm>
          <a:off x="3173398" y="3306485"/>
          <a:ext cx="6886128" cy="787609"/>
        </p:xfrm>
        <a:graphic>
          <a:graphicData uri="http://schemas.openxmlformats.org/presentationml/2006/ole">
            <mc:AlternateContent xmlns:mc="http://schemas.openxmlformats.org/markup-compatibility/2006">
              <mc:Choice xmlns:v="urn:schemas-microsoft-com:vml" Requires="v">
                <p:oleObj spid="_x0000_s3053" name="Equation" r:id="rId3" imgW="3784320" imgH="431640" progId="Equation.DSMT4">
                  <p:embed/>
                </p:oleObj>
              </mc:Choice>
              <mc:Fallback>
                <p:oleObj name="Equation" r:id="rId3" imgW="3784320" imgH="431640" progId="Equation.DSMT4">
                  <p:embed/>
                  <p:pic>
                    <p:nvPicPr>
                      <p:cNvPr id="0" name=""/>
                      <p:cNvPicPr>
                        <a:picLocks noChangeAspect="1" noChangeArrowheads="1"/>
                      </p:cNvPicPr>
                      <p:nvPr/>
                    </p:nvPicPr>
                    <p:blipFill>
                      <a:blip r:embed="rId4"/>
                      <a:srcRect/>
                      <a:stretch>
                        <a:fillRect/>
                      </a:stretch>
                    </p:blipFill>
                    <p:spPr bwMode="auto">
                      <a:xfrm>
                        <a:off x="3173398" y="3306485"/>
                        <a:ext cx="6886128" cy="787609"/>
                      </a:xfrm>
                      <a:prstGeom prst="rect">
                        <a:avLst/>
                      </a:prstGeom>
                      <a:solidFill>
                        <a:srgbClr val="FF0000"/>
                      </a:solidFill>
                      <a:ln>
                        <a:noFill/>
                      </a:ln>
                      <a:extLst/>
                    </p:spPr>
                  </p:pic>
                </p:oleObj>
              </mc:Fallback>
            </mc:AlternateContent>
          </a:graphicData>
        </a:graphic>
      </p:graphicFrame>
      <p:sp>
        <p:nvSpPr>
          <p:cNvPr id="2" name="椭圆 1"/>
          <p:cNvSpPr/>
          <p:nvPr/>
        </p:nvSpPr>
        <p:spPr>
          <a:xfrm>
            <a:off x="569046" y="3912155"/>
            <a:ext cx="1253339" cy="1701053"/>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rPr>
              <a:t>当前我们的能力只在有限阶</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1737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p:cNvSpPr txBox="1">
            <a:spLocks noChangeArrowheads="1"/>
          </p:cNvSpPr>
          <p:nvPr/>
        </p:nvSpPr>
        <p:spPr bwMode="auto">
          <a:xfrm>
            <a:off x="2555194" y="2944800"/>
            <a:ext cx="7998567" cy="2154436"/>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700">
                <a:solidFill>
                  <a:schemeClr val="tx1"/>
                </a:solidFill>
                <a:latin typeface="Lucida Sans Unicode" pitchFamily="34" charset="0"/>
              </a:defRPr>
            </a:lvl1pPr>
            <a:lvl2pPr marL="742950" indent="-285750">
              <a:defRPr sz="2300">
                <a:solidFill>
                  <a:schemeClr val="tx1"/>
                </a:solidFill>
                <a:latin typeface="Lucida Sans Unicode" pitchFamily="34" charset="0"/>
              </a:defRPr>
            </a:lvl2pPr>
            <a:lvl3pPr marL="1143000">
              <a:defRPr sz="2100">
                <a:solidFill>
                  <a:schemeClr val="tx1"/>
                </a:solidFill>
                <a:latin typeface="Lucida Sans Unicode" pitchFamily="34" charset="0"/>
              </a:defRPr>
            </a:lvl3pPr>
            <a:lvl4pPr marL="1600200">
              <a:defRPr sz="1900">
                <a:solidFill>
                  <a:schemeClr val="tx1"/>
                </a:solidFill>
                <a:latin typeface="Lucida Sans Unicode" pitchFamily="34" charset="0"/>
              </a:defRPr>
            </a:lvl4pPr>
            <a:lvl5pPr marL="2057400">
              <a:defRPr>
                <a:solidFill>
                  <a:schemeClr val="tx1"/>
                </a:solidFill>
                <a:latin typeface="Lucida Sans Unicode" pitchFamily="34" charset="0"/>
              </a:defRPr>
            </a:lvl5pPr>
            <a:lvl6pPr marL="25146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6pPr>
            <a:lvl7pPr marL="29718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7pPr>
            <a:lvl8pPr marL="34290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8pPr>
            <a:lvl9pPr marL="3886200" eaLnBrk="0" fontAlgn="base" hangingPunct="0">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r>
              <a:rPr lang="zh-CN" altLang="en-US" sz="1800" dirty="0">
                <a:latin typeface="Comic Sans MS" pitchFamily="66" charset="0"/>
              </a:rPr>
              <a:t>只能从</a:t>
            </a:r>
            <a:r>
              <a:rPr lang="zh-CN" altLang="en-US" sz="2400" b="1" dirty="0">
                <a:solidFill>
                  <a:srgbClr val="FF0000"/>
                </a:solidFill>
                <a:latin typeface="Comic Sans MS" pitchFamily="66" charset="0"/>
              </a:rPr>
              <a:t>重整化群方程</a:t>
            </a:r>
            <a:r>
              <a:rPr lang="zh-CN" altLang="en-US" sz="1800" dirty="0">
                <a:latin typeface="Comic Sans MS" pitchFamily="66" charset="0"/>
              </a:rPr>
              <a:t>本身找到答案，即用它来</a:t>
            </a:r>
            <a:r>
              <a:rPr lang="zh-CN" altLang="en-US" sz="1800" b="1" dirty="0">
                <a:solidFill>
                  <a:srgbClr val="C00000"/>
                </a:solidFill>
                <a:latin typeface="Comic Sans MS" pitchFamily="66" charset="0"/>
              </a:rPr>
              <a:t>确定微扰展开式中的耦合常数的跑动行为，从而确定重整化能标</a:t>
            </a:r>
            <a:r>
              <a:rPr lang="zh-CN" altLang="en-US" sz="1800" dirty="0">
                <a:latin typeface="Comic Sans MS" pitchFamily="66" charset="0"/>
              </a:rPr>
              <a:t>。</a:t>
            </a:r>
            <a:endParaRPr lang="en-US" altLang="zh-CN" sz="1800" dirty="0">
              <a:latin typeface="Comic Sans MS" pitchFamily="66" charset="0"/>
            </a:endParaRPr>
          </a:p>
          <a:p>
            <a:pPr>
              <a:spcBef>
                <a:spcPts val="600"/>
              </a:spcBef>
            </a:pPr>
            <a:r>
              <a:rPr lang="zh-CN" altLang="en-US" sz="1800" dirty="0">
                <a:latin typeface="Comic Sans MS" pitchFamily="66" charset="0"/>
              </a:rPr>
              <a:t>利用重整化群</a:t>
            </a:r>
            <a:r>
              <a:rPr lang="zh-CN" altLang="en-US" sz="1800" dirty="0" smtClean="0">
                <a:latin typeface="Comic Sans MS" pitchFamily="66" charset="0"/>
              </a:rPr>
              <a:t>方程</a:t>
            </a:r>
            <a:r>
              <a:rPr lang="zh-CN" altLang="en-US" sz="1800" b="1" dirty="0" smtClean="0">
                <a:solidFill>
                  <a:srgbClr val="0000CC"/>
                </a:solidFill>
                <a:latin typeface="Comic Sans MS" pitchFamily="66" charset="0"/>
              </a:rPr>
              <a:t>确定</a:t>
            </a:r>
            <a:r>
              <a:rPr lang="zh-CN" altLang="en-US" sz="1800" b="1" dirty="0">
                <a:solidFill>
                  <a:srgbClr val="0000CC"/>
                </a:solidFill>
                <a:latin typeface="Comic Sans MS" pitchFamily="66" charset="0"/>
              </a:rPr>
              <a:t>每一阶所对应的</a:t>
            </a:r>
            <a:r>
              <a:rPr lang="en-US" altLang="zh-CN" sz="1800" b="1" dirty="0">
                <a:solidFill>
                  <a:srgbClr val="0000CC"/>
                </a:solidFill>
                <a:latin typeface="Comic Sans MS" pitchFamily="66" charset="0"/>
              </a:rPr>
              <a:t>beta-</a:t>
            </a:r>
            <a:r>
              <a:rPr lang="zh-CN" altLang="en-US" sz="1800" b="1" dirty="0">
                <a:solidFill>
                  <a:srgbClr val="0000CC"/>
                </a:solidFill>
                <a:latin typeface="Comic Sans MS" pitchFamily="66" charset="0"/>
              </a:rPr>
              <a:t>项</a:t>
            </a:r>
            <a:r>
              <a:rPr lang="zh-CN" altLang="en-US" sz="1800" dirty="0">
                <a:latin typeface="Comic Sans MS" pitchFamily="66" charset="0"/>
              </a:rPr>
              <a:t>。</a:t>
            </a:r>
            <a:endParaRPr lang="en-US" altLang="zh-CN" sz="1800" dirty="0">
              <a:latin typeface="Comic Sans MS" pitchFamily="66" charset="0"/>
            </a:endParaRPr>
          </a:p>
          <a:p>
            <a:pPr>
              <a:spcBef>
                <a:spcPts val="600"/>
              </a:spcBef>
            </a:pPr>
            <a:r>
              <a:rPr lang="zh-CN" altLang="en-US" sz="1800" dirty="0">
                <a:latin typeface="Comic Sans MS" pitchFamily="66" charset="0"/>
              </a:rPr>
              <a:t>将</a:t>
            </a:r>
            <a:r>
              <a:rPr lang="zh-CN" altLang="en-US" sz="1800" b="1" dirty="0">
                <a:solidFill>
                  <a:srgbClr val="0000CC"/>
                </a:solidFill>
                <a:latin typeface="Comic Sans MS" pitchFamily="66" charset="0"/>
              </a:rPr>
              <a:t>同类型的已知</a:t>
            </a:r>
            <a:r>
              <a:rPr lang="en-US" altLang="zh-CN" sz="1800" b="1" dirty="0">
                <a:solidFill>
                  <a:srgbClr val="0000CC"/>
                </a:solidFill>
                <a:latin typeface="Comic Sans MS" pitchFamily="66" charset="0"/>
              </a:rPr>
              <a:t>beta-</a:t>
            </a:r>
            <a:r>
              <a:rPr lang="zh-CN" altLang="en-US" sz="1800" b="1" dirty="0">
                <a:solidFill>
                  <a:srgbClr val="0000CC"/>
                </a:solidFill>
                <a:latin typeface="Comic Sans MS" pitchFamily="66" charset="0"/>
              </a:rPr>
              <a:t>项重求和</a:t>
            </a:r>
            <a:r>
              <a:rPr lang="zh-CN" altLang="en-US" sz="1800" dirty="0">
                <a:latin typeface="Comic Sans MS" pitchFamily="66" charset="0"/>
              </a:rPr>
              <a:t>，确定每一阶重整化能标准确值。</a:t>
            </a:r>
            <a:endParaRPr lang="en-US" altLang="zh-CN" sz="1800" dirty="0">
              <a:latin typeface="Comic Sans MS" pitchFamily="66" charset="0"/>
            </a:endParaRPr>
          </a:p>
          <a:p>
            <a:pPr>
              <a:spcBef>
                <a:spcPts val="600"/>
              </a:spcBef>
            </a:pPr>
            <a:r>
              <a:rPr lang="zh-CN" altLang="en-US" sz="1800" dirty="0">
                <a:latin typeface="Comic Sans MS" pitchFamily="66" charset="0"/>
              </a:rPr>
              <a:t>从这个意义上，</a:t>
            </a:r>
            <a:r>
              <a:rPr lang="en-US" altLang="zh-CN" sz="1800" dirty="0">
                <a:latin typeface="Comic Sans MS" pitchFamily="66" charset="0"/>
              </a:rPr>
              <a:t>PMC</a:t>
            </a:r>
            <a:r>
              <a:rPr lang="zh-CN" altLang="en-US" sz="1800" dirty="0">
                <a:latin typeface="Comic Sans MS" pitchFamily="66" charset="0"/>
              </a:rPr>
              <a:t>类似于重求和</a:t>
            </a:r>
            <a:r>
              <a:rPr lang="zh-CN" altLang="en-US" sz="1800" dirty="0" smtClean="0">
                <a:latin typeface="Comic Sans MS" pitchFamily="66" charset="0"/>
              </a:rPr>
              <a:t>方法</a:t>
            </a:r>
            <a:r>
              <a:rPr lang="zh-CN" altLang="en-US" sz="1800" b="1" dirty="0" smtClean="0">
                <a:latin typeface="Comic Sans MS" pitchFamily="66" charset="0"/>
              </a:rPr>
              <a:t>。</a:t>
            </a:r>
            <a:endParaRPr lang="en-US" altLang="zh-CN" sz="1800" b="1" dirty="0">
              <a:latin typeface="Comic Sans MS" pitchFamily="66" charset="0"/>
            </a:endParaRPr>
          </a:p>
          <a:p>
            <a:pPr>
              <a:spcBef>
                <a:spcPts val="600"/>
              </a:spcBef>
            </a:pPr>
            <a:r>
              <a:rPr lang="en-US" altLang="zh-CN" sz="1800" b="1" dirty="0">
                <a:solidFill>
                  <a:srgbClr val="0000CC"/>
                </a:solidFill>
                <a:latin typeface="Comic Sans MS" pitchFamily="66" charset="0"/>
              </a:rPr>
              <a:t>PMC</a:t>
            </a:r>
            <a:r>
              <a:rPr lang="zh-CN" altLang="en-US" sz="1800" b="1" dirty="0">
                <a:solidFill>
                  <a:srgbClr val="0000CC"/>
                </a:solidFill>
                <a:latin typeface="Comic Sans MS" pitchFamily="66" charset="0"/>
              </a:rPr>
              <a:t>满足重整化群基本性质－对称性、自反性、传递性等</a:t>
            </a:r>
            <a:r>
              <a:rPr lang="zh-CN" altLang="en-US" sz="1800" dirty="0">
                <a:solidFill>
                  <a:srgbClr val="0000CC"/>
                </a:solidFill>
                <a:latin typeface="Comic Sans MS" pitchFamily="66" charset="0"/>
              </a:rPr>
              <a:t>。</a:t>
            </a:r>
          </a:p>
        </p:txBody>
      </p:sp>
      <p:sp>
        <p:nvSpPr>
          <p:cNvPr id="4" name="矩形 6"/>
          <p:cNvSpPr>
            <a:spLocks noChangeArrowheads="1"/>
          </p:cNvSpPr>
          <p:nvPr/>
        </p:nvSpPr>
        <p:spPr bwMode="auto">
          <a:xfrm>
            <a:off x="7527312" y="1769648"/>
            <a:ext cx="28585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eaLnBrk="1" hangingPunct="1"/>
            <a:r>
              <a:rPr lang="en-US" altLang="zh-CN" sz="1600" dirty="0">
                <a:solidFill>
                  <a:srgbClr val="0000CC"/>
                </a:solidFill>
              </a:rPr>
              <a:t>Phys.Rev.D86,054018 (2012)</a:t>
            </a:r>
            <a:endParaRPr lang="zh-CN" altLang="en-US" sz="1600" dirty="0">
              <a:solidFill>
                <a:srgbClr val="0000CC"/>
              </a:solidFill>
            </a:endParaRPr>
          </a:p>
        </p:txBody>
      </p:sp>
      <p:sp>
        <p:nvSpPr>
          <p:cNvPr id="6" name="AutoShape 24"/>
          <p:cNvSpPr>
            <a:spLocks noChangeArrowheads="1"/>
          </p:cNvSpPr>
          <p:nvPr/>
        </p:nvSpPr>
        <p:spPr bwMode="auto">
          <a:xfrm>
            <a:off x="2488865" y="1087956"/>
            <a:ext cx="8064896" cy="576262"/>
          </a:xfrm>
          <a:prstGeom prst="roundRect">
            <a:avLst>
              <a:gd name="adj"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a:noFill/>
            <a:round/>
            <a:headEnd/>
            <a:tailEnd/>
          </a:ln>
          <a:effectLst/>
        </p:spPr>
        <p:txBody>
          <a:bodyPr wrap="none" anchor="ctr"/>
          <a:lstStyle/>
          <a:p>
            <a:pPr algn="ctr" eaLnBrk="1" hangingPunct="1">
              <a:defRPr/>
            </a:pPr>
            <a:r>
              <a:rPr lang="zh-CN" altLang="en-US" sz="2400" b="1" dirty="0">
                <a:solidFill>
                  <a:srgbClr val="0000CC"/>
                </a:solidFill>
              </a:rPr>
              <a:t>基于</a:t>
            </a:r>
            <a:r>
              <a:rPr lang="en-US" altLang="zh-CN" sz="2400" b="1" dirty="0">
                <a:solidFill>
                  <a:srgbClr val="0000CC"/>
                </a:solidFill>
              </a:rPr>
              <a:t>《</a:t>
            </a:r>
            <a:r>
              <a:rPr lang="zh-CN" altLang="en-US" sz="2400" b="1" dirty="0">
                <a:solidFill>
                  <a:srgbClr val="0000CC"/>
                </a:solidFill>
              </a:rPr>
              <a:t>重整化群方程</a:t>
            </a:r>
            <a:r>
              <a:rPr lang="en-US" altLang="zh-CN" sz="2400" b="1" dirty="0">
                <a:solidFill>
                  <a:srgbClr val="0000CC"/>
                </a:solidFill>
              </a:rPr>
              <a:t>》</a:t>
            </a:r>
            <a:r>
              <a:rPr lang="zh-CN" altLang="en-US" sz="2400" b="1" dirty="0">
                <a:solidFill>
                  <a:srgbClr val="0000CC"/>
                </a:solidFill>
              </a:rPr>
              <a:t>讨论解决能标设定问题的可能性</a:t>
            </a:r>
            <a:endParaRPr lang="en-US" altLang="zh-CN" sz="2400" b="1" dirty="0">
              <a:solidFill>
                <a:srgbClr val="0000CC"/>
              </a:solidFill>
            </a:endParaRPr>
          </a:p>
        </p:txBody>
      </p:sp>
      <p:sp>
        <p:nvSpPr>
          <p:cNvPr id="7" name="AutoShape 23"/>
          <p:cNvSpPr>
            <a:spLocks noChangeArrowheads="1"/>
          </p:cNvSpPr>
          <p:nvPr/>
        </p:nvSpPr>
        <p:spPr bwMode="auto">
          <a:xfrm>
            <a:off x="2555194" y="5335455"/>
            <a:ext cx="7998567" cy="963379"/>
          </a:xfrm>
          <a:prstGeom prst="roundRect">
            <a:avLst>
              <a:gd name="adj" fmla="val 16667"/>
            </a:avLst>
          </a:prstGeom>
          <a:solidFill>
            <a:srgbClr val="FFFF00"/>
          </a:solidFill>
          <a:ln w="9525">
            <a:noFill/>
            <a:round/>
            <a:headEnd/>
            <a:tailEnd/>
          </a:ln>
          <a:effectLs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宋体" panose="02010600030101010101" pitchFamily="2" charset="-122"/>
              </a:defRPr>
            </a:lvl9pPr>
          </a:lstStyle>
          <a:p>
            <a:pPr algn="ctr" eaLnBrk="1" hangingPunct="1">
              <a:spcBef>
                <a:spcPct val="0"/>
              </a:spcBef>
              <a:buClrTx/>
              <a:buSzTx/>
              <a:buFontTx/>
              <a:buNone/>
            </a:pPr>
            <a:r>
              <a:rPr lang="zh-CN" altLang="en-US" sz="2400" dirty="0" smtClean="0">
                <a:solidFill>
                  <a:srgbClr val="0000CC"/>
                </a:solidFill>
                <a:latin typeface="Calligraph421 BT" pitchFamily="66" charset="0"/>
              </a:rPr>
              <a:t>获得强耦合常数的准确行为－“基础”</a:t>
            </a:r>
            <a:endParaRPr lang="en-US" altLang="zh-CN" sz="2400" dirty="0" smtClean="0">
              <a:solidFill>
                <a:srgbClr val="0000CC"/>
              </a:solidFill>
              <a:latin typeface="Calligraph421 BT" pitchFamily="66" charset="0"/>
            </a:endParaRPr>
          </a:p>
          <a:p>
            <a:pPr algn="ctr" eaLnBrk="1" hangingPunct="1">
              <a:spcBef>
                <a:spcPct val="0"/>
              </a:spcBef>
              <a:buClrTx/>
              <a:buSzTx/>
              <a:buFontTx/>
              <a:buNone/>
            </a:pPr>
            <a:r>
              <a:rPr lang="zh-CN" altLang="en-US" sz="2400" dirty="0" smtClean="0">
                <a:solidFill>
                  <a:srgbClr val="0000CC"/>
                </a:solidFill>
                <a:latin typeface="Calligraph421 BT" pitchFamily="66" charset="0"/>
              </a:rPr>
              <a:t>拓展</a:t>
            </a:r>
            <a:r>
              <a:rPr lang="zh-CN" altLang="en-US" sz="2400" dirty="0">
                <a:solidFill>
                  <a:srgbClr val="0000CC"/>
                </a:solidFill>
                <a:latin typeface="Calligraph421 BT" pitchFamily="66" charset="0"/>
              </a:rPr>
              <a:t>重整化群方程－同时处理能标及方案的跑动</a:t>
            </a:r>
            <a:endParaRPr lang="en-US" altLang="zh-CN" sz="2400" dirty="0">
              <a:solidFill>
                <a:srgbClr val="0000CC"/>
              </a:solidFill>
              <a:latin typeface="Calligraph421 BT" pitchFamily="66" charset="0"/>
            </a:endParaRPr>
          </a:p>
        </p:txBody>
      </p:sp>
      <p:graphicFrame>
        <p:nvGraphicFramePr>
          <p:cNvPr id="8" name="对象 5"/>
          <p:cNvGraphicFramePr>
            <a:graphicFrameLocks noChangeAspect="1"/>
          </p:cNvGraphicFramePr>
          <p:nvPr>
            <p:extLst>
              <p:ext uri="{D42A27DB-BD31-4B8C-83A1-F6EECF244321}">
                <p14:modId xmlns:p14="http://schemas.microsoft.com/office/powerpoint/2010/main" val="887072993"/>
              </p:ext>
            </p:extLst>
          </p:nvPr>
        </p:nvGraphicFramePr>
        <p:xfrm>
          <a:off x="2555194" y="1910809"/>
          <a:ext cx="2011363" cy="787400"/>
        </p:xfrm>
        <a:graphic>
          <a:graphicData uri="http://schemas.openxmlformats.org/presentationml/2006/ole">
            <mc:AlternateContent xmlns:mc="http://schemas.openxmlformats.org/markup-compatibility/2006">
              <mc:Choice xmlns:v="urn:schemas-microsoft-com:vml" Requires="v">
                <p:oleObj spid="_x0000_s3083" name="Equation" r:id="rId3" imgW="1104840" imgH="431640" progId="Equation.DSMT4">
                  <p:embed/>
                </p:oleObj>
              </mc:Choice>
              <mc:Fallback>
                <p:oleObj name="Equation" r:id="rId3" imgW="1104840" imgH="431640" progId="Equation.DSMT4">
                  <p:embed/>
                  <p:pic>
                    <p:nvPicPr>
                      <p:cNvPr id="0" name=""/>
                      <p:cNvPicPr>
                        <a:picLocks noChangeAspect="1" noChangeArrowheads="1"/>
                      </p:cNvPicPr>
                      <p:nvPr/>
                    </p:nvPicPr>
                    <p:blipFill>
                      <a:blip r:embed="rId4"/>
                      <a:srcRect/>
                      <a:stretch>
                        <a:fillRect/>
                      </a:stretch>
                    </p:blipFill>
                    <p:spPr bwMode="auto">
                      <a:xfrm>
                        <a:off x="2555194" y="1910809"/>
                        <a:ext cx="2011363" cy="787400"/>
                      </a:xfrm>
                      <a:prstGeom prst="rect">
                        <a:avLst/>
                      </a:prstGeom>
                      <a:solidFill>
                        <a:srgbClr val="FF0000"/>
                      </a:solidFill>
                      <a:ln>
                        <a:noFill/>
                      </a:ln>
                      <a:extLst/>
                    </p:spPr>
                  </p:pic>
                </p:oleObj>
              </mc:Fallback>
            </mc:AlternateContent>
          </a:graphicData>
        </a:graphic>
      </p:graphicFrame>
    </p:spTree>
    <p:extLst>
      <p:ext uri="{BB962C8B-B14F-4D97-AF65-F5344CB8AC3E}">
        <p14:creationId xmlns:p14="http://schemas.microsoft.com/office/powerpoint/2010/main" val="2487256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372915" y="1247037"/>
            <a:ext cx="9691243" cy="3908762"/>
          </a:xfrm>
          <a:prstGeom prst="rect">
            <a:avLst/>
          </a:prstGeom>
          <a:noFill/>
        </p:spPr>
        <p:txBody>
          <a:bodyPr wrap="none" rtlCol="0">
            <a:spAutoFit/>
          </a:bodyPr>
          <a:lstStyle/>
          <a:p>
            <a:pPr algn="ctr"/>
            <a:r>
              <a:rPr lang="zh-CN" altLang="en-US" sz="2400" b="1" dirty="0" smtClean="0">
                <a:solidFill>
                  <a:srgbClr val="0000FF"/>
                </a:solidFill>
              </a:rPr>
              <a:t>最新的考虑及尝试</a:t>
            </a:r>
            <a:endParaRPr lang="en-US" altLang="zh-CN" sz="2400" b="1" dirty="0" smtClean="0">
              <a:solidFill>
                <a:srgbClr val="0000FF"/>
              </a:solidFill>
            </a:endParaRPr>
          </a:p>
          <a:p>
            <a:pPr algn="ctr"/>
            <a:r>
              <a:rPr lang="zh-CN" altLang="en-US" sz="2400" b="1" dirty="0" smtClean="0">
                <a:solidFill>
                  <a:srgbClr val="0000FF"/>
                </a:solidFill>
              </a:rPr>
              <a:t>残留的方案依赖性－重整化群方程本身是方案依赖的</a:t>
            </a:r>
            <a:endParaRPr lang="en-US" altLang="zh-CN" sz="2400" b="1" dirty="0" smtClean="0">
              <a:solidFill>
                <a:srgbClr val="0000FF"/>
              </a:solidFill>
            </a:endParaRPr>
          </a:p>
          <a:p>
            <a:r>
              <a:rPr lang="en-US" altLang="zh-CN" sz="2400" b="1" dirty="0" smtClean="0">
                <a:solidFill>
                  <a:srgbClr val="0000FF"/>
                </a:solidFill>
              </a:rPr>
              <a:t>                             </a:t>
            </a:r>
            <a:r>
              <a:rPr lang="zh-CN" altLang="en-US" sz="2400" b="1" dirty="0" smtClean="0">
                <a:solidFill>
                  <a:srgbClr val="0000FF"/>
                </a:solidFill>
              </a:rPr>
              <a:t>－引入方案无关的重整化群方程？</a:t>
            </a:r>
            <a:endParaRPr lang="en-US" altLang="zh-CN" sz="2400" b="1" dirty="0" smtClean="0">
              <a:solidFill>
                <a:srgbClr val="0000FF"/>
              </a:solidFill>
            </a:endParaRPr>
          </a:p>
          <a:p>
            <a:r>
              <a:rPr lang="en-US" altLang="zh-CN" sz="2400" b="1" dirty="0" smtClean="0">
                <a:solidFill>
                  <a:srgbClr val="FF0000"/>
                </a:solidFill>
              </a:rPr>
              <a:t>                             </a:t>
            </a:r>
            <a:r>
              <a:rPr lang="zh-CN" altLang="en-US" sz="2400" b="1" dirty="0" smtClean="0">
                <a:solidFill>
                  <a:srgbClr val="FF0000"/>
                </a:solidFill>
              </a:rPr>
              <a:t>－</a:t>
            </a:r>
            <a:r>
              <a:rPr lang="en-US" altLang="zh-CN" sz="2400" b="1" dirty="0" smtClean="0">
                <a:solidFill>
                  <a:srgbClr val="FF0000"/>
                </a:solidFill>
              </a:rPr>
              <a:t>C</a:t>
            </a:r>
            <a:r>
              <a:rPr lang="zh-CN" altLang="en-US" sz="2400" b="1" dirty="0" smtClean="0">
                <a:solidFill>
                  <a:srgbClr val="FF0000"/>
                </a:solidFill>
              </a:rPr>
              <a:t>－方案耦合常数真的可行</a:t>
            </a:r>
            <a:endParaRPr lang="en-US" altLang="zh-CN" sz="2400" b="1" dirty="0" smtClean="0">
              <a:solidFill>
                <a:srgbClr val="FF0000"/>
              </a:solidFill>
            </a:endParaRPr>
          </a:p>
          <a:p>
            <a:endParaRPr lang="en-US" altLang="zh-CN" sz="2400" b="1" dirty="0" smtClean="0">
              <a:solidFill>
                <a:srgbClr val="FF0000"/>
              </a:solidFill>
            </a:endParaRPr>
          </a:p>
          <a:p>
            <a:pPr algn="ctr"/>
            <a:r>
              <a:rPr lang="zh-CN" altLang="en-US" sz="2400" b="1" dirty="0" smtClean="0">
                <a:solidFill>
                  <a:srgbClr val="0000FF"/>
                </a:solidFill>
              </a:rPr>
              <a:t>残留的能标依赖性－越是高阶，重整化残留依赖越大？</a:t>
            </a:r>
            <a:endParaRPr lang="en-US" altLang="zh-CN" sz="2400" b="1" dirty="0" smtClean="0">
              <a:solidFill>
                <a:srgbClr val="0000FF"/>
              </a:solidFill>
            </a:endParaRPr>
          </a:p>
          <a:p>
            <a:r>
              <a:rPr lang="en-US" altLang="zh-CN" sz="2400" b="1" dirty="0">
                <a:solidFill>
                  <a:srgbClr val="0000FF"/>
                </a:solidFill>
              </a:rPr>
              <a:t> </a:t>
            </a:r>
            <a:r>
              <a:rPr lang="en-US" altLang="zh-CN" sz="2400" b="1" dirty="0" smtClean="0">
                <a:solidFill>
                  <a:srgbClr val="0000FF"/>
                </a:solidFill>
              </a:rPr>
              <a:t>                            </a:t>
            </a:r>
            <a:r>
              <a:rPr lang="zh-CN" altLang="en-US" sz="2400" b="1" dirty="0" smtClean="0">
                <a:solidFill>
                  <a:srgbClr val="0000FF"/>
                </a:solidFill>
              </a:rPr>
              <a:t>－这是因为</a:t>
            </a:r>
            <a:r>
              <a:rPr lang="en-US" altLang="zh-CN" sz="2400" b="1" dirty="0" smtClean="0">
                <a:solidFill>
                  <a:srgbClr val="0000FF"/>
                </a:solidFill>
              </a:rPr>
              <a:t>PMC</a:t>
            </a:r>
            <a:r>
              <a:rPr lang="zh-CN" altLang="en-US" sz="2400" b="1" dirty="0" smtClean="0">
                <a:solidFill>
                  <a:srgbClr val="0000FF"/>
                </a:solidFill>
              </a:rPr>
              <a:t>能标的微扰收敛性</a:t>
            </a:r>
            <a:endParaRPr lang="en-US" altLang="zh-CN" sz="2400" b="1" dirty="0" smtClean="0">
              <a:solidFill>
                <a:srgbClr val="0000FF"/>
              </a:solidFill>
            </a:endParaRPr>
          </a:p>
          <a:p>
            <a:r>
              <a:rPr lang="en-US" altLang="zh-CN" sz="2400" b="1" dirty="0">
                <a:solidFill>
                  <a:srgbClr val="FF0000"/>
                </a:solidFill>
              </a:rPr>
              <a:t> </a:t>
            </a:r>
            <a:r>
              <a:rPr lang="en-US" altLang="zh-CN" sz="2400" b="1" dirty="0" smtClean="0">
                <a:solidFill>
                  <a:srgbClr val="FF0000"/>
                </a:solidFill>
              </a:rPr>
              <a:t>                            </a:t>
            </a:r>
            <a:r>
              <a:rPr lang="zh-CN" altLang="en-US" sz="2400" b="1" dirty="0" smtClean="0">
                <a:solidFill>
                  <a:srgbClr val="FF0000"/>
                </a:solidFill>
              </a:rPr>
              <a:t>－</a:t>
            </a:r>
            <a:r>
              <a:rPr lang="en-US" altLang="zh-CN" sz="2400" b="1" dirty="0" smtClean="0">
                <a:solidFill>
                  <a:srgbClr val="FF0000"/>
                </a:solidFill>
              </a:rPr>
              <a:t>PMC</a:t>
            </a:r>
            <a:r>
              <a:rPr lang="zh-CN" altLang="en-US" sz="2400" b="1" dirty="0" smtClean="0">
                <a:solidFill>
                  <a:srgbClr val="FF0000"/>
                </a:solidFill>
              </a:rPr>
              <a:t>单能标方案可将其压到最低</a:t>
            </a:r>
            <a:endParaRPr lang="en-US" altLang="zh-CN" sz="2400" b="1" dirty="0" smtClean="0">
              <a:solidFill>
                <a:srgbClr val="FF0000"/>
              </a:solidFill>
            </a:endParaRPr>
          </a:p>
          <a:p>
            <a:endParaRPr lang="en-US" altLang="zh-CN" sz="2800" b="1" dirty="0" smtClean="0">
              <a:solidFill>
                <a:srgbClr val="FF0000"/>
              </a:solidFill>
            </a:endParaRPr>
          </a:p>
          <a:p>
            <a:pPr algn="ctr"/>
            <a:r>
              <a:rPr lang="en-US" altLang="zh-CN" sz="2800" b="1" dirty="0" smtClean="0">
                <a:solidFill>
                  <a:srgbClr val="FF0000"/>
                </a:solidFill>
              </a:rPr>
              <a:t>C</a:t>
            </a:r>
            <a:r>
              <a:rPr lang="zh-CN" altLang="en-US" sz="2800" b="1" dirty="0" smtClean="0">
                <a:solidFill>
                  <a:srgbClr val="FF0000"/>
                </a:solidFill>
              </a:rPr>
              <a:t>－方案</a:t>
            </a:r>
            <a:r>
              <a:rPr lang="en-US" altLang="zh-CN" sz="2800" b="1" dirty="0" smtClean="0">
                <a:solidFill>
                  <a:srgbClr val="FF0000"/>
                </a:solidFill>
              </a:rPr>
              <a:t>+</a:t>
            </a:r>
            <a:r>
              <a:rPr lang="zh-CN" altLang="en-US" sz="2800" b="1" dirty="0" smtClean="0">
                <a:solidFill>
                  <a:srgbClr val="FF0000"/>
                </a:solidFill>
              </a:rPr>
              <a:t>单能标</a:t>
            </a:r>
            <a:r>
              <a:rPr lang="en-US" altLang="zh-CN" sz="2800" b="1" dirty="0" smtClean="0">
                <a:solidFill>
                  <a:srgbClr val="FF0000"/>
                </a:solidFill>
              </a:rPr>
              <a:t>PMC</a:t>
            </a:r>
            <a:r>
              <a:rPr lang="zh-CN" altLang="en-US" sz="2800" b="1" dirty="0" smtClean="0">
                <a:solidFill>
                  <a:srgbClr val="FF0000"/>
                </a:solidFill>
              </a:rPr>
              <a:t>方案 ＝ 终极解决</a:t>
            </a:r>
            <a:r>
              <a:rPr lang="zh-CN" altLang="en-US" sz="2800" b="1" dirty="0" smtClean="0">
                <a:solidFill>
                  <a:srgbClr val="0000FF"/>
                </a:solidFill>
              </a:rPr>
              <a:t>－－我们的初步想法</a:t>
            </a:r>
            <a:endParaRPr lang="zh-CN" altLang="en-US" sz="2800" b="1" dirty="0">
              <a:solidFill>
                <a:srgbClr val="0000FF"/>
              </a:solidFill>
            </a:endParaRPr>
          </a:p>
        </p:txBody>
      </p:sp>
      <p:pic>
        <p:nvPicPr>
          <p:cNvPr id="3" name="图片 2"/>
          <p:cNvPicPr>
            <a:picLocks noChangeAspect="1"/>
          </p:cNvPicPr>
          <p:nvPr/>
        </p:nvPicPr>
        <p:blipFill>
          <a:blip r:embed="rId2"/>
          <a:stretch>
            <a:fillRect/>
          </a:stretch>
        </p:blipFill>
        <p:spPr>
          <a:xfrm>
            <a:off x="2654394" y="5520017"/>
            <a:ext cx="7128284" cy="779929"/>
          </a:xfrm>
          <a:prstGeom prst="rect">
            <a:avLst/>
          </a:prstGeom>
        </p:spPr>
      </p:pic>
    </p:spTree>
    <p:extLst>
      <p:ext uri="{BB962C8B-B14F-4D97-AF65-F5344CB8AC3E}">
        <p14:creationId xmlns:p14="http://schemas.microsoft.com/office/powerpoint/2010/main" val="158002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672294" y="480551"/>
            <a:ext cx="6503451" cy="3029128"/>
          </a:xfrm>
          <a:prstGeom prst="rect">
            <a:avLst/>
          </a:prstGeom>
        </p:spPr>
      </p:pic>
      <p:pic>
        <p:nvPicPr>
          <p:cNvPr id="7" name="图片 6"/>
          <p:cNvPicPr>
            <a:picLocks noChangeAspect="1"/>
          </p:cNvPicPr>
          <p:nvPr/>
        </p:nvPicPr>
        <p:blipFill>
          <a:blip r:embed="rId3"/>
          <a:stretch>
            <a:fillRect/>
          </a:stretch>
        </p:blipFill>
        <p:spPr>
          <a:xfrm>
            <a:off x="5011948" y="3697941"/>
            <a:ext cx="6773267" cy="3045759"/>
          </a:xfrm>
          <a:prstGeom prst="rect">
            <a:avLst/>
          </a:prstGeom>
        </p:spPr>
      </p:pic>
      <p:pic>
        <p:nvPicPr>
          <p:cNvPr id="8" name="图片 7"/>
          <p:cNvPicPr>
            <a:picLocks noChangeAspect="1"/>
          </p:cNvPicPr>
          <p:nvPr/>
        </p:nvPicPr>
        <p:blipFill>
          <a:blip r:embed="rId4"/>
          <a:stretch>
            <a:fillRect/>
          </a:stretch>
        </p:blipFill>
        <p:spPr>
          <a:xfrm>
            <a:off x="1590508" y="4425612"/>
            <a:ext cx="3232033" cy="507929"/>
          </a:xfrm>
          <a:prstGeom prst="rect">
            <a:avLst/>
          </a:prstGeom>
        </p:spPr>
      </p:pic>
      <p:sp>
        <p:nvSpPr>
          <p:cNvPr id="9" name="文本框 8"/>
          <p:cNvSpPr txBox="1"/>
          <p:nvPr/>
        </p:nvSpPr>
        <p:spPr>
          <a:xfrm>
            <a:off x="1429933" y="5096436"/>
            <a:ext cx="3432350" cy="400110"/>
          </a:xfrm>
          <a:prstGeom prst="rect">
            <a:avLst/>
          </a:prstGeom>
          <a:solidFill>
            <a:srgbClr val="FFFF00"/>
          </a:solidFill>
        </p:spPr>
        <p:txBody>
          <a:bodyPr wrap="none" rtlCol="0">
            <a:spAutoFit/>
          </a:bodyPr>
          <a:lstStyle/>
          <a:p>
            <a:r>
              <a:rPr lang="zh-CN" altLang="en-US" sz="2000" b="1" dirty="0" smtClean="0">
                <a:solidFill>
                  <a:srgbClr val="FF0000"/>
                </a:solidFill>
                <a:latin typeface="微软雅黑" panose="020B0503020204020204" pitchFamily="34" charset="-122"/>
                <a:ea typeface="微软雅黑" panose="020B0503020204020204" pitchFamily="34" charset="-122"/>
              </a:rPr>
              <a:t>消除</a:t>
            </a:r>
            <a:r>
              <a:rPr lang="zh-CN" altLang="en-US" sz="2000" b="1" dirty="0" smtClean="0">
                <a:solidFill>
                  <a:srgbClr val="FF0000"/>
                </a:solidFill>
                <a:latin typeface="微软雅黑" panose="020B0503020204020204" pitchFamily="34" charset="-122"/>
                <a:ea typeface="微软雅黑" panose="020B0503020204020204" pitchFamily="34" charset="-122"/>
                <a:sym typeface="Symbol" panose="05050102010706020507" pitchFamily="18" charset="2"/>
              </a:rPr>
              <a:t></a:t>
            </a:r>
            <a:r>
              <a:rPr lang="en-US" altLang="zh-CN" sz="2000" b="1" dirty="0" smtClean="0">
                <a:solidFill>
                  <a:srgbClr val="FF0000"/>
                </a:solidFill>
                <a:latin typeface="微软雅黑" panose="020B0503020204020204" pitchFamily="34" charset="-122"/>
                <a:ea typeface="微软雅黑" panose="020B0503020204020204" pitchFamily="34" charset="-122"/>
                <a:sym typeface="Symbol" panose="05050102010706020507" pitchFamily="18" charset="2"/>
              </a:rPr>
              <a:t>-</a:t>
            </a:r>
            <a:r>
              <a:rPr lang="zh-CN" altLang="en-US" sz="2000" b="1" dirty="0" smtClean="0">
                <a:solidFill>
                  <a:srgbClr val="FF0000"/>
                </a:solidFill>
                <a:latin typeface="微软雅黑" panose="020B0503020204020204" pitchFamily="34" charset="-122"/>
                <a:ea typeface="微软雅黑" panose="020B0503020204020204" pitchFamily="34" charset="-122"/>
                <a:sym typeface="Symbol" panose="05050102010706020507" pitchFamily="18" charset="2"/>
              </a:rPr>
              <a:t>项</a:t>
            </a:r>
            <a:r>
              <a:rPr lang="zh-CN" altLang="en-US" sz="2000" b="1" dirty="0" smtClean="0">
                <a:solidFill>
                  <a:srgbClr val="FF0000"/>
                </a:solidFill>
                <a:latin typeface="微软雅黑" panose="020B0503020204020204" pitchFamily="34" charset="-122"/>
                <a:ea typeface="微软雅黑" panose="020B0503020204020204" pitchFamily="34" charset="-122"/>
              </a:rPr>
              <a:t>，即消除方案</a:t>
            </a:r>
            <a:r>
              <a:rPr lang="en-US" altLang="zh-CN" sz="2000" b="1" dirty="0" smtClean="0">
                <a:solidFill>
                  <a:srgbClr val="FF0000"/>
                </a:solidFill>
                <a:latin typeface="微软雅黑" panose="020B0503020204020204" pitchFamily="34" charset="-122"/>
                <a:ea typeface="微软雅黑" panose="020B0503020204020204" pitchFamily="34" charset="-122"/>
              </a:rPr>
              <a:t>C</a:t>
            </a:r>
            <a:r>
              <a:rPr lang="zh-CN" altLang="en-US" sz="2000" b="1" dirty="0" smtClean="0">
                <a:solidFill>
                  <a:srgbClr val="FF0000"/>
                </a:solidFill>
                <a:latin typeface="微软雅黑" panose="020B0503020204020204" pitchFamily="34" charset="-122"/>
                <a:ea typeface="微软雅黑" panose="020B0503020204020204" pitchFamily="34" charset="-122"/>
              </a:rPr>
              <a:t>依赖</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3098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799882" y="1953846"/>
            <a:ext cx="8894249" cy="1508820"/>
          </a:xfrm>
          <a:prstGeom prst="rect">
            <a:avLst/>
          </a:prstGeom>
        </p:spPr>
      </p:pic>
      <p:pic>
        <p:nvPicPr>
          <p:cNvPr id="3" name="图片 2"/>
          <p:cNvPicPr>
            <a:picLocks noChangeAspect="1"/>
          </p:cNvPicPr>
          <p:nvPr/>
        </p:nvPicPr>
        <p:blipFill>
          <a:blip r:embed="rId3"/>
          <a:stretch>
            <a:fillRect/>
          </a:stretch>
        </p:blipFill>
        <p:spPr>
          <a:xfrm>
            <a:off x="2515800" y="4322220"/>
            <a:ext cx="7716209" cy="1711256"/>
          </a:xfrm>
          <a:prstGeom prst="rect">
            <a:avLst/>
          </a:prstGeom>
          <a:ln>
            <a:solidFill>
              <a:schemeClr val="accent1"/>
            </a:solidFill>
          </a:ln>
        </p:spPr>
      </p:pic>
      <p:sp>
        <p:nvSpPr>
          <p:cNvPr id="4" name="文本框 3"/>
          <p:cNvSpPr txBox="1"/>
          <p:nvPr/>
        </p:nvSpPr>
        <p:spPr>
          <a:xfrm>
            <a:off x="719016" y="724960"/>
            <a:ext cx="2130711" cy="461665"/>
          </a:xfrm>
          <a:prstGeom prst="rect">
            <a:avLst/>
          </a:prstGeom>
          <a:solidFill>
            <a:srgbClr val="FFFF00"/>
          </a:solidFill>
        </p:spPr>
        <p:txBody>
          <a:bodyPr wrap="none" rtlCol="0">
            <a:spAutoFit/>
          </a:bodyPr>
          <a:lstStyle/>
          <a:p>
            <a:r>
              <a:rPr lang="en-US" altLang="zh-CN" sz="2400" b="1" dirty="0" smtClean="0">
                <a:solidFill>
                  <a:srgbClr val="FF0000"/>
                </a:solidFill>
                <a:latin typeface="微软雅黑" panose="020B0503020204020204" pitchFamily="34" charset="-122"/>
                <a:ea typeface="微软雅黑" panose="020B0503020204020204" pitchFamily="34" charset="-122"/>
              </a:rPr>
              <a:t>PMC</a:t>
            </a:r>
            <a:r>
              <a:rPr lang="zh-CN" altLang="en-US" sz="2400" b="1" dirty="0" smtClean="0">
                <a:solidFill>
                  <a:srgbClr val="FF0000"/>
                </a:solidFill>
                <a:latin typeface="微软雅黑" panose="020B0503020204020204" pitchFamily="34" charset="-122"/>
                <a:ea typeface="微软雅黑" panose="020B0503020204020204" pitchFamily="34" charset="-122"/>
              </a:rPr>
              <a:t>两个案例</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7321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105425" y="484094"/>
            <a:ext cx="8749553" cy="2197499"/>
          </a:xfrm>
          <a:prstGeom prst="rect">
            <a:avLst/>
          </a:prstGeom>
        </p:spPr>
      </p:pic>
      <p:pic>
        <p:nvPicPr>
          <p:cNvPr id="5" name="图片 4"/>
          <p:cNvPicPr>
            <a:picLocks noChangeAspect="1"/>
          </p:cNvPicPr>
          <p:nvPr/>
        </p:nvPicPr>
        <p:blipFill>
          <a:blip r:embed="rId3"/>
          <a:stretch>
            <a:fillRect/>
          </a:stretch>
        </p:blipFill>
        <p:spPr>
          <a:xfrm>
            <a:off x="391885" y="3626863"/>
            <a:ext cx="7015379" cy="2958353"/>
          </a:xfrm>
          <a:prstGeom prst="rect">
            <a:avLst/>
          </a:prstGeom>
        </p:spPr>
      </p:pic>
      <p:pic>
        <p:nvPicPr>
          <p:cNvPr id="6" name="图片 5"/>
          <p:cNvPicPr>
            <a:picLocks noChangeAspect="1"/>
          </p:cNvPicPr>
          <p:nvPr/>
        </p:nvPicPr>
        <p:blipFill>
          <a:blip r:embed="rId4"/>
          <a:stretch>
            <a:fillRect/>
          </a:stretch>
        </p:blipFill>
        <p:spPr>
          <a:xfrm>
            <a:off x="7586796" y="2984996"/>
            <a:ext cx="4469454" cy="3016235"/>
          </a:xfrm>
          <a:prstGeom prst="rect">
            <a:avLst/>
          </a:prstGeom>
        </p:spPr>
      </p:pic>
      <p:sp>
        <p:nvSpPr>
          <p:cNvPr id="7" name="文本框 6"/>
          <p:cNvSpPr txBox="1"/>
          <p:nvPr/>
        </p:nvSpPr>
        <p:spPr>
          <a:xfrm>
            <a:off x="3473183" y="2984996"/>
            <a:ext cx="2405595" cy="584775"/>
          </a:xfrm>
          <a:prstGeom prst="rect">
            <a:avLst/>
          </a:prstGeom>
          <a:noFill/>
        </p:spPr>
        <p:txBody>
          <a:bodyPr wrap="none" rtlCol="0">
            <a:spAutoFit/>
          </a:bodyPr>
          <a:lstStyle/>
          <a:p>
            <a:r>
              <a:rPr lang="en-US" altLang="zh-CN" sz="3200" dirty="0" smtClean="0">
                <a:solidFill>
                  <a:srgbClr val="FF0000"/>
                </a:solidFill>
                <a:latin typeface="微软雅黑" panose="020B0503020204020204" pitchFamily="34" charset="-122"/>
                <a:ea typeface="微软雅黑" panose="020B0503020204020204" pitchFamily="34" charset="-122"/>
              </a:rPr>
              <a:t>Preliminary</a:t>
            </a:r>
            <a:endParaRPr lang="zh-CN" altLang="en-US" sz="3200" dirty="0">
              <a:solidFill>
                <a:srgbClr val="FF0000"/>
              </a:solidFill>
              <a:latin typeface="微软雅黑" panose="020B0503020204020204" pitchFamily="34" charset="-122"/>
              <a:ea typeface="微软雅黑" panose="020B0503020204020204" pitchFamily="34" charset="-122"/>
            </a:endParaRPr>
          </a:p>
        </p:txBody>
      </p:sp>
      <p:sp>
        <p:nvSpPr>
          <p:cNvPr id="2" name="椭圆 1"/>
          <p:cNvSpPr/>
          <p:nvPr/>
        </p:nvSpPr>
        <p:spPr>
          <a:xfrm>
            <a:off x="4558553" y="3892924"/>
            <a:ext cx="228600" cy="1546411"/>
          </a:xfrm>
          <a:prstGeom prst="ellipse">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968188" y="5015753"/>
            <a:ext cx="154641" cy="551329"/>
          </a:xfrm>
          <a:prstGeom prst="ellipse">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22709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53292" y="359508"/>
            <a:ext cx="1620957" cy="523220"/>
          </a:xfrm>
          <a:prstGeom prst="rect">
            <a:avLst/>
          </a:prstGeom>
          <a:solidFill>
            <a:srgbClr val="FFFF00"/>
          </a:solidFill>
        </p:spPr>
        <p:txBody>
          <a:bodyPr wrap="none" rtlCol="0">
            <a:spAutoFit/>
          </a:bodyPr>
          <a:lstStyle/>
          <a:p>
            <a:r>
              <a:rPr lang="zh-CN" altLang="en-US" sz="2800" b="1" dirty="0" smtClean="0">
                <a:solidFill>
                  <a:srgbClr val="FF0000"/>
                </a:solidFill>
              </a:rPr>
              <a:t>简单思考</a:t>
            </a:r>
            <a:endParaRPr lang="zh-CN" altLang="en-US" sz="2800" b="1" dirty="0">
              <a:solidFill>
                <a:srgbClr val="FF0000"/>
              </a:solidFill>
            </a:endParaRPr>
          </a:p>
        </p:txBody>
      </p:sp>
      <p:sp>
        <p:nvSpPr>
          <p:cNvPr id="22" name="圆角矩形 21"/>
          <p:cNvSpPr/>
          <p:nvPr/>
        </p:nvSpPr>
        <p:spPr>
          <a:xfrm>
            <a:off x="3602841" y="1172308"/>
            <a:ext cx="7487190" cy="937338"/>
          </a:xfrm>
          <a:prstGeom prst="roundRect">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bg1"/>
                </a:solidFill>
              </a:rPr>
              <a:t>一个建议：在重离子对撞机上，去看</a:t>
            </a:r>
            <a:r>
              <a:rPr lang="en-US" altLang="zh-CN" sz="2000" b="1" dirty="0" err="1" smtClean="0">
                <a:solidFill>
                  <a:schemeClr val="bg1"/>
                </a:solidFill>
              </a:rPr>
              <a:t>Bc</a:t>
            </a:r>
            <a:r>
              <a:rPr lang="zh-CN" altLang="en-US" sz="2000" b="1" dirty="0" smtClean="0">
                <a:solidFill>
                  <a:schemeClr val="bg1"/>
                </a:solidFill>
              </a:rPr>
              <a:t>，</a:t>
            </a:r>
            <a:r>
              <a:rPr lang="en-US" altLang="zh-CN" sz="2000" b="1" dirty="0" err="1" smtClean="0">
                <a:solidFill>
                  <a:schemeClr val="bg1"/>
                </a:solidFill>
              </a:rPr>
              <a:t>Xicc</a:t>
            </a:r>
            <a:r>
              <a:rPr lang="zh-CN" altLang="en-US" sz="2000" b="1" dirty="0" smtClean="0">
                <a:solidFill>
                  <a:schemeClr val="bg1"/>
                </a:solidFill>
              </a:rPr>
              <a:t>等双重味强子？</a:t>
            </a:r>
            <a:endParaRPr lang="zh-CN" altLang="en-US" sz="2000" b="1" dirty="0">
              <a:solidFill>
                <a:schemeClr val="bg1"/>
              </a:solidFill>
            </a:endParaRPr>
          </a:p>
        </p:txBody>
      </p:sp>
      <p:sp>
        <p:nvSpPr>
          <p:cNvPr id="5" name="文本框 4"/>
          <p:cNvSpPr txBox="1"/>
          <p:nvPr/>
        </p:nvSpPr>
        <p:spPr>
          <a:xfrm>
            <a:off x="1318689" y="1467569"/>
            <a:ext cx="1811714" cy="369332"/>
          </a:xfrm>
          <a:prstGeom prst="rect">
            <a:avLst/>
          </a:prstGeom>
          <a:noFill/>
        </p:spPr>
        <p:txBody>
          <a:bodyPr wrap="none" rtlCol="0">
            <a:spAutoFit/>
          </a:bodyPr>
          <a:lstStyle/>
          <a:p>
            <a:r>
              <a:rPr lang="zh-CN" altLang="en-US" b="1" dirty="0" smtClean="0">
                <a:solidFill>
                  <a:srgbClr val="FF0000"/>
                </a:solidFill>
              </a:rPr>
              <a:t>理论与实验结合</a:t>
            </a:r>
            <a:endParaRPr lang="zh-CN" altLang="en-US" b="1" dirty="0">
              <a:solidFill>
                <a:srgbClr val="FF0000"/>
              </a:solidFill>
            </a:endParaRPr>
          </a:p>
        </p:txBody>
      </p:sp>
      <p:pic>
        <p:nvPicPr>
          <p:cNvPr id="6" name="图片 5"/>
          <p:cNvPicPr>
            <a:picLocks noChangeAspect="1"/>
          </p:cNvPicPr>
          <p:nvPr/>
        </p:nvPicPr>
        <p:blipFill>
          <a:blip r:embed="rId2"/>
          <a:stretch>
            <a:fillRect/>
          </a:stretch>
        </p:blipFill>
        <p:spPr>
          <a:xfrm>
            <a:off x="3095969" y="2618306"/>
            <a:ext cx="8260953" cy="900473"/>
          </a:xfrm>
          <a:prstGeom prst="rect">
            <a:avLst/>
          </a:prstGeom>
        </p:spPr>
      </p:pic>
      <p:sp>
        <p:nvSpPr>
          <p:cNvPr id="7" name="文本框 6"/>
          <p:cNvSpPr txBox="1"/>
          <p:nvPr/>
        </p:nvSpPr>
        <p:spPr>
          <a:xfrm>
            <a:off x="1352061" y="2883876"/>
            <a:ext cx="1569660" cy="369332"/>
          </a:xfrm>
          <a:prstGeom prst="rect">
            <a:avLst/>
          </a:prstGeom>
          <a:noFill/>
        </p:spPr>
        <p:txBody>
          <a:bodyPr wrap="none" rtlCol="0">
            <a:spAutoFit/>
          </a:bodyPr>
          <a:lstStyle/>
          <a:p>
            <a:r>
              <a:rPr lang="zh-CN" altLang="en-US" b="1" dirty="0" smtClean="0">
                <a:solidFill>
                  <a:srgbClr val="FF0000"/>
                </a:solidFill>
              </a:rPr>
              <a:t>这是有可能的</a:t>
            </a:r>
            <a:endParaRPr lang="zh-CN" altLang="en-US" b="1" dirty="0">
              <a:solidFill>
                <a:srgbClr val="FF0000"/>
              </a:solidFill>
            </a:endParaRPr>
          </a:p>
        </p:txBody>
      </p:sp>
      <p:sp>
        <p:nvSpPr>
          <p:cNvPr id="9" name="文本框 8"/>
          <p:cNvSpPr txBox="1"/>
          <p:nvPr/>
        </p:nvSpPr>
        <p:spPr>
          <a:xfrm>
            <a:off x="1586521" y="4630214"/>
            <a:ext cx="4587631" cy="923330"/>
          </a:xfrm>
          <a:prstGeom prst="rect">
            <a:avLst/>
          </a:prstGeom>
          <a:noFill/>
        </p:spPr>
        <p:txBody>
          <a:bodyPr wrap="square" rtlCol="0">
            <a:spAutoFit/>
          </a:bodyPr>
          <a:lstStyle/>
          <a:p>
            <a:r>
              <a:rPr lang="zh-CN" altLang="en-US" b="1" dirty="0" smtClean="0">
                <a:solidFill>
                  <a:srgbClr val="0000FF"/>
                </a:solidFill>
              </a:rPr>
              <a:t>离子中含多个核子数的增强效应可部分抵消亮度及对撞能量的降低</a:t>
            </a:r>
            <a:endParaRPr lang="en-US" altLang="zh-CN" b="1" dirty="0" smtClean="0">
              <a:solidFill>
                <a:srgbClr val="0000FF"/>
              </a:solidFill>
            </a:endParaRPr>
          </a:p>
          <a:p>
            <a:r>
              <a:rPr lang="zh-CN" altLang="en-US" b="1" dirty="0" smtClean="0">
                <a:solidFill>
                  <a:srgbClr val="0000FF"/>
                </a:solidFill>
              </a:rPr>
              <a:t>可用于检验离子内的核子的有效</a:t>
            </a:r>
            <a:r>
              <a:rPr lang="en-US" altLang="zh-CN" b="1" dirty="0" smtClean="0">
                <a:solidFill>
                  <a:srgbClr val="0000FF"/>
                </a:solidFill>
              </a:rPr>
              <a:t>PDF</a:t>
            </a:r>
            <a:endParaRPr lang="zh-CN" altLang="en-US" b="1" dirty="0">
              <a:solidFill>
                <a:srgbClr val="0000FF"/>
              </a:solidFill>
            </a:endParaRPr>
          </a:p>
        </p:txBody>
      </p:sp>
      <p:pic>
        <p:nvPicPr>
          <p:cNvPr id="11" name="图片 10"/>
          <p:cNvPicPr>
            <a:picLocks noChangeAspect="1"/>
          </p:cNvPicPr>
          <p:nvPr/>
        </p:nvPicPr>
        <p:blipFill>
          <a:blip r:embed="rId3"/>
          <a:stretch>
            <a:fillRect/>
          </a:stretch>
        </p:blipFill>
        <p:spPr>
          <a:xfrm>
            <a:off x="6401494" y="3899877"/>
            <a:ext cx="4187335" cy="2858570"/>
          </a:xfrm>
          <a:prstGeom prst="rect">
            <a:avLst/>
          </a:prstGeom>
        </p:spPr>
      </p:pic>
    </p:spTree>
    <p:extLst>
      <p:ext uri="{BB962C8B-B14F-4D97-AF65-F5344CB8AC3E}">
        <p14:creationId xmlns:p14="http://schemas.microsoft.com/office/powerpoint/2010/main" val="349360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619262" y="2805723"/>
            <a:ext cx="1742830" cy="1015663"/>
          </a:xfrm>
          <a:prstGeom prst="rect">
            <a:avLst/>
          </a:prstGeom>
          <a:noFill/>
        </p:spPr>
        <p:txBody>
          <a:bodyPr wrap="square" rtlCol="0">
            <a:spAutoFit/>
          </a:bodyPr>
          <a:lstStyle/>
          <a:p>
            <a:r>
              <a:rPr lang="zh-CN" altLang="en-US" sz="6000" b="1" dirty="0" smtClean="0">
                <a:solidFill>
                  <a:srgbClr val="0000FF"/>
                </a:solidFill>
              </a:rPr>
              <a:t>备份</a:t>
            </a:r>
            <a:endParaRPr lang="zh-CN" altLang="en-US" sz="6000" b="1" dirty="0">
              <a:solidFill>
                <a:srgbClr val="0000FF"/>
              </a:solidFill>
            </a:endParaRPr>
          </a:p>
        </p:txBody>
      </p:sp>
    </p:spTree>
    <p:extLst>
      <p:ext uri="{BB962C8B-B14F-4D97-AF65-F5344CB8AC3E}">
        <p14:creationId xmlns:p14="http://schemas.microsoft.com/office/powerpoint/2010/main" val="269998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办公室主题">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办公室主题">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12333</TotalTime>
  <Words>948</Words>
  <Application>Microsoft Office PowerPoint</Application>
  <PresentationFormat>宽屏</PresentationFormat>
  <Paragraphs>87</Paragraphs>
  <Slides>13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4" baseType="lpstr">
      <vt:lpstr>Calligraph421 BT</vt:lpstr>
      <vt:lpstr>宋体</vt:lpstr>
      <vt:lpstr>幼圆</vt:lpstr>
      <vt:lpstr>微软雅黑</vt:lpstr>
      <vt:lpstr>Century Gothic</vt:lpstr>
      <vt:lpstr>Comic Sans MS</vt:lpstr>
      <vt:lpstr>Symbol</vt:lpstr>
      <vt:lpstr>Verdana</vt:lpstr>
      <vt:lpstr>Wingdings 3</vt:lpstr>
      <vt:lpstr>丝状</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Xing-Gang wu</dc:creator>
  <cp:lastModifiedBy>Xing-Gang wu</cp:lastModifiedBy>
  <cp:revision>889</cp:revision>
  <dcterms:created xsi:type="dcterms:W3CDTF">2017-11-24T14:39:22Z</dcterms:created>
  <dcterms:modified xsi:type="dcterms:W3CDTF">2018-03-31T23:26:35Z</dcterms:modified>
</cp:coreProperties>
</file>