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6" r:id="rId3"/>
    <p:sldId id="269" r:id="rId4"/>
    <p:sldId id="282" r:id="rId5"/>
    <p:sldId id="298" r:id="rId6"/>
    <p:sldId id="292" r:id="rId7"/>
    <p:sldId id="299" r:id="rId8"/>
    <p:sldId id="304" r:id="rId9"/>
    <p:sldId id="305" r:id="rId10"/>
    <p:sldId id="306" r:id="rId11"/>
    <p:sldId id="280" r:id="rId12"/>
    <p:sldId id="300" r:id="rId13"/>
    <p:sldId id="309" r:id="rId14"/>
    <p:sldId id="310" r:id="rId15"/>
    <p:sldId id="311" r:id="rId16"/>
    <p:sldId id="313" r:id="rId17"/>
    <p:sldId id="308" r:id="rId18"/>
    <p:sldId id="257" r:id="rId19"/>
    <p:sldId id="258" r:id="rId20"/>
    <p:sldId id="259" r:id="rId21"/>
    <p:sldId id="260" r:id="rId22"/>
    <p:sldId id="262" r:id="rId23"/>
    <p:sldId id="263" r:id="rId24"/>
    <p:sldId id="264" r:id="rId25"/>
    <p:sldId id="265" r:id="rId26"/>
    <p:sldId id="266" r:id="rId27"/>
    <p:sldId id="268" r:id="rId28"/>
    <p:sldId id="314" r:id="rId29"/>
    <p:sldId id="315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/>
    <p:restoredTop sz="94643"/>
  </p:normalViewPr>
  <p:slideViewPr>
    <p:cSldViewPr>
      <p:cViewPr>
        <p:scale>
          <a:sx n="100" d="100"/>
          <a:sy n="100" d="100"/>
        </p:scale>
        <p:origin x="8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35BE4-56BF-4F1A-808B-A8575DDACCC8}" type="datetimeFigureOut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34FC3-06DC-424D-9858-23EEC31F9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59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34FC3-06DC-424D-9858-23EEC31F94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8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8E4B-2551-4150-9AE5-F7947C38DA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77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B5FD-D781-473A-ABBA-E54E99F3323E}" type="datetime1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Dian-Yong Chen@IMP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B7A-0AB5-413C-97A7-39AAB960A1FD}" type="datetime1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Dian-Yong Chen@IMP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F0E2-7980-49CD-8D56-2EDD37FABB35}" type="datetime1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Dian-Yong Chen@IMP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033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EDDA-693B-4672-A717-871D1A535287}" type="datetime1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Dian-Yong Chen@IMP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E53D-CB24-4125-BD84-CA563400FAD3}" type="datetime1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Dian-Yong Chen@IMP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77C-7FA2-40EA-83CC-1AEC97493128}" type="datetime1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Dian-Yong Chen@IMP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03CD-F70E-4FB4-848A-7F8B09FDC6B2}" type="datetime1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Dian-Yong Chen@IMP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1CD-B5EC-4979-ADDD-1892CAFDDB68}" type="datetime1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Dian-Yong Chen@IMP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8E07-2588-4E97-B92E-79F80375D674}" type="datetime1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Dian-Yong Chen@IMP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B1ED-392B-4ACA-9837-8BFE1EB7C253}" type="datetime1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Dian-Yong Chen@IMP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84CC-44A6-4CBD-B066-D65D98663F4A}" type="datetime1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Dian-Yong Chen@IMP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193C3-D0B5-4408-9921-5671282DB67B}" type="datetime1">
              <a:rPr lang="zh-CN" altLang="en-US" smtClean="0"/>
              <a:t>2018/3/31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Dian-Yong Chen@IMP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tiff"/><Relationship Id="rId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7" Type="http://schemas.openxmlformats.org/officeDocument/2006/relationships/image" Target="../media/image38.png"/><Relationship Id="rId12" Type="http://schemas.openxmlformats.org/officeDocument/2006/relationships/image" Target="../media/image101.png"/><Relationship Id="rId13" Type="http://schemas.openxmlformats.org/officeDocument/2006/relationships/image" Target="../media/image34.emf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Relationship Id="rId5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15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20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t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270.png"/><Relationship Id="rId8" Type="http://schemas.openxmlformats.org/officeDocument/2006/relationships/image" Target="../media/image60.png"/><Relationship Id="rId9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380.png"/><Relationship Id="rId7" Type="http://schemas.openxmlformats.org/officeDocument/2006/relationships/image" Target="../media/image390.png"/><Relationship Id="rId8" Type="http://schemas.openxmlformats.org/officeDocument/2006/relationships/image" Target="../media/image400.png"/><Relationship Id="rId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520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f"/><Relationship Id="rId5" Type="http://schemas.openxmlformats.org/officeDocument/2006/relationships/image" Target="../media/image5.wmf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wmf"/><Relationship Id="rId5" Type="http://schemas.openxmlformats.org/officeDocument/2006/relationships/image" Target="../media/image4.tiff"/><Relationship Id="rId6" Type="http://schemas.openxmlformats.org/officeDocument/2006/relationships/image" Target="../media/image9.wmf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tif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tiff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1728192"/>
          </a:xfrm>
        </p:spPr>
        <p:txBody>
          <a:bodyPr>
            <a:noAutofit/>
          </a:bodyPr>
          <a:lstStyle/>
          <a:p>
            <a:r>
              <a:rPr kumimoji="1" lang="en-US" altLang="zh-CN" sz="6000" dirty="0" err="1" smtClean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rPr>
              <a:t>Charmonium</a:t>
            </a:r>
            <a:r>
              <a:rPr kumimoji="1" lang="en-US" altLang="zh-CN" sz="6000" dirty="0" smtClean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rPr>
              <a:t>-like states in </a:t>
            </a:r>
            <a:r>
              <a:rPr kumimoji="1" lang="en-US" altLang="zh-CN" sz="6000" dirty="0" err="1" smtClean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6000" baseline="30000" dirty="0" err="1" smtClean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rPr>
              <a:t>+</a:t>
            </a:r>
            <a:r>
              <a:rPr kumimoji="1" lang="en-US" altLang="zh-CN" sz="6000" dirty="0" err="1" smtClean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6000" baseline="30000" dirty="0" smtClean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rPr>
              <a:t>-</a:t>
            </a:r>
            <a:r>
              <a:rPr kumimoji="1" lang="en-US" altLang="zh-CN" sz="6000" dirty="0" smtClean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rPr>
              <a:t> annihilation</a:t>
            </a:r>
            <a:endParaRPr kumimoji="1" lang="zh-CN" altLang="en-US" sz="6000" dirty="0">
              <a:solidFill>
                <a:srgbClr val="0432FF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640960" cy="3384376"/>
          </a:xfrm>
        </p:spPr>
        <p:txBody>
          <a:bodyPr>
            <a:normAutofit/>
          </a:bodyPr>
          <a:lstStyle/>
          <a:p>
            <a:r>
              <a:rPr kumimoji="1" lang="en-US" altLang="zh-CN" sz="3600" dirty="0" smtClean="0">
                <a:solidFill>
                  <a:schemeClr val="tx1"/>
                </a:solidFill>
                <a:latin typeface="Chalkboard SE" charset="0"/>
                <a:ea typeface="Chalkboard SE" charset="0"/>
                <a:cs typeface="Chalkboard SE" charset="0"/>
              </a:rPr>
              <a:t>Dian-Yong </a:t>
            </a:r>
            <a:r>
              <a:rPr kumimoji="1" lang="en-US" altLang="zh-CN" sz="3600" dirty="0" smtClean="0">
                <a:solidFill>
                  <a:schemeClr val="tx1"/>
                </a:solidFill>
                <a:latin typeface="Chalkboard SE" charset="0"/>
                <a:ea typeface="Chalkboard SE" charset="0"/>
                <a:cs typeface="Chalkboard SE" charset="0"/>
              </a:rPr>
              <a:t>Chen</a:t>
            </a:r>
          </a:p>
          <a:p>
            <a:r>
              <a:rPr kumimoji="1" lang="en-US" altLang="zh-CN" sz="3600" dirty="0" smtClean="0">
                <a:solidFill>
                  <a:schemeClr val="tx1"/>
                </a:solidFill>
                <a:latin typeface="Chalkboard SE" charset="0"/>
                <a:ea typeface="Chalkboard SE" charset="0"/>
                <a:cs typeface="Chalkboard SE" charset="0"/>
              </a:rPr>
              <a:t>Southeast University</a:t>
            </a:r>
          </a:p>
          <a:p>
            <a:endParaRPr kumimoji="1" lang="en-US" altLang="zh-CN" dirty="0" smtClean="0">
              <a:solidFill>
                <a:schemeClr val="tx1"/>
              </a:solidFill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kumimoji="1" lang="en-US" altLang="zh-CN" sz="26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EPJC74,3208;78,136;</a:t>
            </a:r>
            <a:r>
              <a:rPr kumimoji="1" lang="zh-CN" altLang="en-US" sz="26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 </a:t>
            </a:r>
            <a:r>
              <a:rPr kumimoji="1" lang="en-US" altLang="zh-CN" sz="26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PRD91,094023;93,034028</a:t>
            </a:r>
          </a:p>
          <a:p>
            <a:r>
              <a:rPr kumimoji="1" lang="en-US" altLang="zh-CN" sz="26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In Collaboration with Xiang Liu, T. </a:t>
            </a:r>
            <a:r>
              <a:rPr kumimoji="1" lang="en-US" altLang="zh-CN" sz="2600" dirty="0" err="1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Matsuki</a:t>
            </a:r>
            <a:r>
              <a:rPr kumimoji="1" lang="en-US" altLang="zh-CN" sz="26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 </a:t>
            </a:r>
            <a:r>
              <a:rPr kumimoji="1" lang="en-US" altLang="zh-CN" sz="2600" i="1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et al.</a:t>
            </a:r>
            <a:endParaRPr kumimoji="1" lang="en-US" altLang="zh-CN" sz="2600" i="1" dirty="0">
              <a:solidFill>
                <a:srgbClr val="C0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60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96952"/>
            <a:ext cx="7488832" cy="3584771"/>
          </a:xfrm>
          <a:prstGeom prst="rect">
            <a:avLst/>
          </a:prstGeom>
        </p:spPr>
      </p:pic>
      <p:grpSp>
        <p:nvGrpSpPr>
          <p:cNvPr id="4" name="组 3"/>
          <p:cNvGrpSpPr/>
          <p:nvPr/>
        </p:nvGrpSpPr>
        <p:grpSpPr>
          <a:xfrm>
            <a:off x="635000" y="749300"/>
            <a:ext cx="7825432" cy="2247652"/>
            <a:chOff x="635000" y="749300"/>
            <a:chExt cx="7825432" cy="2247652"/>
          </a:xfrm>
        </p:grpSpPr>
        <p:grpSp>
          <p:nvGrpSpPr>
            <p:cNvPr id="2" name="组 1"/>
            <p:cNvGrpSpPr/>
            <p:nvPr/>
          </p:nvGrpSpPr>
          <p:grpSpPr>
            <a:xfrm>
              <a:off x="635000" y="749300"/>
              <a:ext cx="7825432" cy="2247652"/>
              <a:chOff x="635000" y="749300"/>
              <a:chExt cx="7825432" cy="2247652"/>
            </a:xfrm>
          </p:grpSpPr>
          <p:grpSp>
            <p:nvGrpSpPr>
              <p:cNvPr id="3" name="组 2"/>
              <p:cNvGrpSpPr/>
              <p:nvPr/>
            </p:nvGrpSpPr>
            <p:grpSpPr>
              <a:xfrm>
                <a:off x="635000" y="749300"/>
                <a:ext cx="7825432" cy="2247652"/>
                <a:chOff x="635000" y="749300"/>
                <a:chExt cx="7825432" cy="2175644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94" r="877"/>
                <a:stretch/>
              </p:blipFill>
              <p:spPr>
                <a:xfrm>
                  <a:off x="635000" y="749300"/>
                  <a:ext cx="7825432" cy="2175644"/>
                </a:xfrm>
                <a:prstGeom prst="rect">
                  <a:avLst/>
                </a:prstGeom>
              </p:spPr>
            </p:pic>
            <p:cxnSp>
              <p:nvCxnSpPr>
                <p:cNvPr id="11" name="直线连接符 10"/>
                <p:cNvCxnSpPr/>
                <p:nvPr/>
              </p:nvCxnSpPr>
              <p:spPr>
                <a:xfrm>
                  <a:off x="4932040" y="148478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线连接符 11"/>
                <p:cNvCxnSpPr/>
                <p:nvPr/>
              </p:nvCxnSpPr>
              <p:spPr>
                <a:xfrm>
                  <a:off x="4283968" y="148483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线连接符 12"/>
                <p:cNvCxnSpPr/>
                <p:nvPr/>
              </p:nvCxnSpPr>
              <p:spPr>
                <a:xfrm>
                  <a:off x="3348000" y="148478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线连接符 13"/>
                <p:cNvCxnSpPr/>
                <p:nvPr/>
              </p:nvCxnSpPr>
              <p:spPr>
                <a:xfrm>
                  <a:off x="7452000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线连接符 14"/>
                <p:cNvCxnSpPr/>
                <p:nvPr/>
              </p:nvCxnSpPr>
              <p:spPr>
                <a:xfrm>
                  <a:off x="7164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线连接符 15"/>
                <p:cNvCxnSpPr/>
                <p:nvPr/>
              </p:nvCxnSpPr>
              <p:spPr>
                <a:xfrm>
                  <a:off x="3707904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线连接符 16"/>
                <p:cNvCxnSpPr/>
                <p:nvPr/>
              </p:nvCxnSpPr>
              <p:spPr>
                <a:xfrm>
                  <a:off x="1368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文本框 25"/>
              <p:cNvSpPr txBox="1"/>
              <p:nvPr/>
            </p:nvSpPr>
            <p:spPr>
              <a:xfrm rot="16200000">
                <a:off x="754175" y="2205628"/>
                <a:ext cx="960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Y(4008)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3059970" y="2203463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Y(4260)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16200000">
                <a:off x="6494869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Y(4630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6200000">
                <a:off x="7164426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Y(4660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 rot="16200000">
                <a:off x="4622661" y="1578140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Y(4390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3974589" y="1578140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Y(4320)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6200000">
                <a:off x="2750453" y="1578140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Y(4220)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  <p:cxnSp>
          <p:nvCxnSpPr>
            <p:cNvPr id="36" name="直线连接符 35"/>
            <p:cNvCxnSpPr/>
            <p:nvPr/>
          </p:nvCxnSpPr>
          <p:spPr>
            <a:xfrm>
              <a:off x="4644008" y="2276872"/>
              <a:ext cx="0" cy="4462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16200000">
              <a:off x="4334629" y="2205002"/>
              <a:ext cx="957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rPr>
                <a:t>Y(4360)</a:t>
              </a:r>
              <a:endParaRPr kumimoji="1" lang="zh-CN" altLang="en-US" sz="1600" b="1" dirty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79512" y="116632"/>
            <a:ext cx="8227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800" dirty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New Hadron 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States in 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+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-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annihilation: </a:t>
            </a:r>
            <a:r>
              <a:rPr kumimoji="1" lang="en-US" altLang="zh-CN" sz="2800" dirty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Round </a:t>
            </a:r>
            <a:r>
              <a:rPr kumimoji="1" lang="en-US" altLang="zh-CN" sz="28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II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</a:t>
            </a:r>
            <a:endParaRPr kumimoji="1" lang="zh-CN" altLang="en-US" sz="2800" dirty="0">
              <a:solidFill>
                <a:prstClr val="black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3151200"/>
            <a:ext cx="1178774" cy="5556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547664" y="3259723"/>
            <a:ext cx="2629759" cy="338554"/>
          </a:xfrm>
          <a:prstGeom prst="rect">
            <a:avLst/>
          </a:prstGeom>
          <a:solidFill>
            <a:srgbClr val="00FFFF"/>
          </a:solidFill>
        </p:spPr>
        <p:txBody>
          <a:bodyPr wrap="none">
            <a:spAutoFit/>
          </a:bodyPr>
          <a:lstStyle/>
          <a:p>
            <a:r>
              <a:rPr lang="is-IS" altLang="zh-CN" sz="1600" b="1" dirty="0" smtClean="0">
                <a:solidFill>
                  <a:srgbClr val="000000"/>
                </a:solidFill>
                <a:latin typeface="Chalkboard SE" charset="0"/>
                <a:ea typeface="Chalkboard SE" charset="0"/>
                <a:cs typeface="Chalkboard SE" charset="0"/>
              </a:rPr>
              <a:t>PRL114, 092003</a:t>
            </a:r>
            <a:r>
              <a:rPr lang="is-IS" altLang="zh-CN" sz="1600" b="1" dirty="0">
                <a:solidFill>
                  <a:srgbClr val="000000"/>
                </a:solidFill>
                <a:latin typeface="Chalkboard SE" charset="0"/>
                <a:ea typeface="Chalkboard SE" charset="0"/>
                <a:cs typeface="Chalkboard SE" charset="0"/>
              </a:rPr>
              <a:t> (2015)</a:t>
            </a:r>
            <a:r>
              <a:rPr lang="is-IS" altLang="zh-CN" sz="1600" dirty="0">
                <a:solidFill>
                  <a:srgbClr val="000000"/>
                </a:solidFill>
                <a:latin typeface="Chalkboard SE" charset="0"/>
                <a:ea typeface="Chalkboard SE" charset="0"/>
                <a:cs typeface="Chalkboard SE" charset="0"/>
              </a:rPr>
              <a:t> </a:t>
            </a:r>
            <a:endParaRPr lang="zh-CN" altLang="en-US" sz="16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19872" y="1988840"/>
            <a:ext cx="360040" cy="792088"/>
          </a:xfrm>
          <a:prstGeom prst="rect">
            <a:avLst/>
          </a:prstGeom>
          <a:solidFill>
            <a:schemeClr val="bg2">
              <a:alpha val="63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3347864" y="6381328"/>
                <a:ext cx="2621167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sz="2400" b="0" i="1" smtClean="0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381328"/>
                <a:ext cx="2621167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9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A832DD1-37AD-4404-87AC-FBD07BFEFBF5}" type="slidenum">
              <a:rPr lang="en-US" altLang="zh-CN" smtClean="0"/>
              <a:pPr eaLnBrk="1" hangingPunct="1"/>
              <a:t>11</a:t>
            </a:fld>
            <a:endParaRPr lang="en-US" altLang="zh-CN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64163" y="188913"/>
            <a:ext cx="3594100" cy="6473825"/>
            <a:chOff x="191" y="70"/>
            <a:chExt cx="2264" cy="4078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191" y="70"/>
              <a:ext cx="2264" cy="4078"/>
              <a:chOff x="73" y="69"/>
              <a:chExt cx="2264" cy="4078"/>
            </a:xfrm>
          </p:grpSpPr>
          <p:pic>
            <p:nvPicPr>
              <p:cNvPr id="11272" name="Picture 4" descr="excl_six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" y="69"/>
                <a:ext cx="2264" cy="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3" name="Text Box 8"/>
              <p:cNvSpPr txBox="1">
                <a:spLocks noChangeArrowheads="1"/>
              </p:cNvSpPr>
              <p:nvPr/>
            </p:nvSpPr>
            <p:spPr bwMode="auto">
              <a:xfrm>
                <a:off x="1828" y="167"/>
                <a:ext cx="420" cy="231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CN" b="1" baseline="3000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en-US" altLang="zh-CN" b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CN" b="1" baseline="3000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</a:p>
            </p:txBody>
          </p:sp>
          <p:sp>
            <p:nvSpPr>
              <p:cNvPr id="11274" name="Text Box 11"/>
              <p:cNvSpPr txBox="1">
                <a:spLocks noChangeArrowheads="1"/>
              </p:cNvSpPr>
              <p:nvPr/>
            </p:nvSpPr>
            <p:spPr bwMode="auto">
              <a:xfrm>
                <a:off x="1854" y="939"/>
                <a:ext cx="385" cy="231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DD</a:t>
                </a:r>
                <a:r>
                  <a:rPr lang="en-US" altLang="zh-CN" b="1" baseline="3000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</a:p>
            </p:txBody>
          </p:sp>
          <p:pic>
            <p:nvPicPr>
              <p:cNvPr id="11275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" y="157"/>
                <a:ext cx="246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6" name="Text Box 15"/>
              <p:cNvSpPr txBox="1">
                <a:spLocks noChangeArrowheads="1"/>
              </p:cNvSpPr>
              <p:nvPr/>
            </p:nvSpPr>
            <p:spPr bwMode="auto">
              <a:xfrm rot="-5400000">
                <a:off x="681" y="484"/>
                <a:ext cx="41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l-GR" altLang="zh-CN" sz="1000" b="1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  <a:sym typeface="Arial Unicode MS" pitchFamily="34" charset="-122"/>
                  </a:rPr>
                  <a:t>ψ</a:t>
                </a:r>
                <a:r>
                  <a:rPr lang="en-US" altLang="zh-CN" sz="1000" b="1">
                    <a:solidFill>
                      <a:srgbClr val="009900"/>
                    </a:solidFill>
                    <a:latin typeface="Times New Roman" pitchFamily="18" charset="0"/>
                    <a:cs typeface="Arial" charset="0"/>
                    <a:sym typeface="Gulim" pitchFamily="34" charset="-127"/>
                  </a:rPr>
                  <a:t>(4040)</a:t>
                </a:r>
              </a:p>
            </p:txBody>
          </p:sp>
          <p:sp>
            <p:nvSpPr>
              <p:cNvPr id="11277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735" y="839"/>
                <a:ext cx="43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sz="1000" b="1" dirty="0">
                    <a:solidFill>
                      <a:srgbClr val="009900"/>
                    </a:solidFill>
                    <a:latin typeface="Times New Roman" pitchFamily="18" charset="0"/>
                    <a:cs typeface="Arial" charset="0"/>
                    <a:sym typeface="Arial Unicode MS" pitchFamily="34" charset="-122"/>
                  </a:rPr>
                  <a:t> </a:t>
                </a:r>
                <a:r>
                  <a:rPr lang="el-GR" altLang="zh-CN" sz="1000" b="1" dirty="0">
                    <a:solidFill>
                      <a:srgbClr val="009900"/>
                    </a:solidFill>
                    <a:latin typeface="Times New Roman" pitchFamily="18" charset="0"/>
                    <a:sym typeface="Arial Unicode MS" pitchFamily="34" charset="-122"/>
                  </a:rPr>
                  <a:t>ψ</a:t>
                </a:r>
                <a:r>
                  <a:rPr lang="en-US" altLang="zh-CN" sz="1000" b="1" dirty="0">
                    <a:solidFill>
                      <a:srgbClr val="009900"/>
                    </a:solidFill>
                    <a:latin typeface="Times New Roman" pitchFamily="18" charset="0"/>
                    <a:cs typeface="Arial" charset="0"/>
                    <a:sym typeface="Gulim" pitchFamily="34" charset="-127"/>
                  </a:rPr>
                  <a:t>(4160)</a:t>
                </a:r>
              </a:p>
            </p:txBody>
          </p:sp>
          <p:sp>
            <p:nvSpPr>
              <p:cNvPr id="11278" name="Text Box 21"/>
              <p:cNvSpPr txBox="1">
                <a:spLocks noChangeArrowheads="1"/>
              </p:cNvSpPr>
              <p:nvPr/>
            </p:nvSpPr>
            <p:spPr bwMode="auto">
              <a:xfrm rot="-5400000">
                <a:off x="524" y="296"/>
                <a:ext cx="3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sz="1000" b="1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  <a:sym typeface="Arial Unicode MS" pitchFamily="34" charset="-122"/>
                  </a:rPr>
                  <a:t>Y(</a:t>
                </a:r>
                <a:r>
                  <a:rPr lang="en-US" altLang="zh-CN" sz="1000" b="1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  <a:sym typeface="Gulim" pitchFamily="34" charset="-127"/>
                  </a:rPr>
                  <a:t>4008)</a:t>
                </a:r>
              </a:p>
            </p:txBody>
          </p:sp>
          <p:sp>
            <p:nvSpPr>
              <p:cNvPr id="11279" name="Text Box 22"/>
              <p:cNvSpPr txBox="1">
                <a:spLocks noChangeArrowheads="1"/>
              </p:cNvSpPr>
              <p:nvPr/>
            </p:nvSpPr>
            <p:spPr bwMode="auto">
              <a:xfrm rot="-5400000">
                <a:off x="1282" y="2084"/>
                <a:ext cx="43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sz="1000" b="1">
                    <a:solidFill>
                      <a:srgbClr val="009900"/>
                    </a:solidFill>
                    <a:latin typeface="Times New Roman" pitchFamily="18" charset="0"/>
                    <a:cs typeface="Arial" charset="0"/>
                    <a:sym typeface="Arial Unicode MS" pitchFamily="34" charset="-122"/>
                  </a:rPr>
                  <a:t> </a:t>
                </a:r>
                <a:r>
                  <a:rPr lang="el-GR" altLang="zh-CN" sz="1000" b="1">
                    <a:solidFill>
                      <a:srgbClr val="009900"/>
                    </a:solidFill>
                    <a:latin typeface="Times New Roman" pitchFamily="18" charset="0"/>
                    <a:sym typeface="Arial Unicode MS" pitchFamily="34" charset="-122"/>
                  </a:rPr>
                  <a:t>ψ</a:t>
                </a:r>
                <a:r>
                  <a:rPr lang="en-US" altLang="zh-CN" sz="1000" b="1">
                    <a:solidFill>
                      <a:srgbClr val="009900"/>
                    </a:solidFill>
                    <a:latin typeface="Times New Roman" pitchFamily="18" charset="0"/>
                    <a:cs typeface="Arial" charset="0"/>
                    <a:sym typeface="Gulim" pitchFamily="34" charset="-127"/>
                  </a:rPr>
                  <a:t>(4415)</a:t>
                </a:r>
              </a:p>
            </p:txBody>
          </p:sp>
          <p:sp>
            <p:nvSpPr>
              <p:cNvPr id="11280" name="Text Box 27"/>
              <p:cNvSpPr txBox="1">
                <a:spLocks noChangeArrowheads="1"/>
              </p:cNvSpPr>
              <p:nvPr/>
            </p:nvSpPr>
            <p:spPr bwMode="auto">
              <a:xfrm rot="-5400000">
                <a:off x="1678" y="3300"/>
                <a:ext cx="44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sz="1200" b="1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  <a:sym typeface="Arial Unicode MS" pitchFamily="34" charset="-122"/>
                  </a:rPr>
                  <a:t>Y</a:t>
                </a:r>
                <a:r>
                  <a:rPr lang="en-US" altLang="zh-CN" sz="1200" b="1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  <a:sym typeface="Gulim" pitchFamily="34" charset="-127"/>
                  </a:rPr>
                  <a:t>(4660)</a:t>
                </a:r>
              </a:p>
            </p:txBody>
          </p:sp>
          <p:sp>
            <p:nvSpPr>
              <p:cNvPr id="11281" name="Text Box 31"/>
              <p:cNvSpPr txBox="1">
                <a:spLocks noChangeArrowheads="1"/>
              </p:cNvSpPr>
              <p:nvPr/>
            </p:nvSpPr>
            <p:spPr bwMode="auto">
              <a:xfrm rot="-5400000">
                <a:off x="908" y="242"/>
                <a:ext cx="44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sz="1000" b="1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  <a:sym typeface="Arial Unicode MS" pitchFamily="34" charset="-122"/>
                  </a:rPr>
                  <a:t>Y(</a:t>
                </a:r>
                <a:r>
                  <a:rPr lang="en-US" altLang="zh-CN" sz="1000" b="1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  <a:sym typeface="Gulim" pitchFamily="34" charset="-127"/>
                  </a:rPr>
                  <a:t>4260)</a:t>
                </a:r>
              </a:p>
            </p:txBody>
          </p:sp>
          <p:sp>
            <p:nvSpPr>
              <p:cNvPr id="11282" name="Text Box 33"/>
              <p:cNvSpPr txBox="1">
                <a:spLocks noChangeArrowheads="1"/>
              </p:cNvSpPr>
              <p:nvPr/>
            </p:nvSpPr>
            <p:spPr bwMode="auto">
              <a:xfrm rot="-5400000">
                <a:off x="1018" y="925"/>
                <a:ext cx="3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sz="1000" b="1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  <a:sym typeface="Arial Unicode MS" pitchFamily="34" charset="-122"/>
                  </a:rPr>
                  <a:t>Y(</a:t>
                </a:r>
                <a:r>
                  <a:rPr lang="en-US" altLang="zh-CN" sz="1000" b="1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  <a:sym typeface="Gulim" pitchFamily="34" charset="-127"/>
                  </a:rPr>
                  <a:t>4360)</a:t>
                </a:r>
              </a:p>
            </p:txBody>
          </p:sp>
          <p:sp>
            <p:nvSpPr>
              <p:cNvPr id="11283" name="Text Box 35"/>
              <p:cNvSpPr txBox="1">
                <a:spLocks noChangeArrowheads="1"/>
              </p:cNvSpPr>
              <p:nvPr/>
            </p:nvSpPr>
            <p:spPr bwMode="auto">
              <a:xfrm>
                <a:off x="1934" y="1578"/>
                <a:ext cx="324" cy="231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DD</a:t>
                </a:r>
                <a:endParaRPr lang="en-US" altLang="zh-CN" b="1" baseline="3000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84" name="Text Box 36"/>
              <p:cNvSpPr txBox="1">
                <a:spLocks noChangeArrowheads="1"/>
              </p:cNvSpPr>
              <p:nvPr/>
            </p:nvSpPr>
            <p:spPr bwMode="auto">
              <a:xfrm>
                <a:off x="1848" y="2012"/>
                <a:ext cx="468" cy="231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DD</a:t>
                </a:r>
                <a:r>
                  <a:rPr lang="el-GR" altLang="zh-CN" b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11285" name="Text Box 37"/>
              <p:cNvSpPr txBox="1">
                <a:spLocks noChangeArrowheads="1"/>
              </p:cNvSpPr>
              <p:nvPr/>
            </p:nvSpPr>
            <p:spPr bwMode="auto">
              <a:xfrm>
                <a:off x="908" y="3497"/>
                <a:ext cx="546" cy="21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l-GR" altLang="zh-CN" sz="1600" b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US" altLang="zh-CN" sz="1600" b="1" baseline="-2500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CN" sz="1600" b="1" baseline="3000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l-GR" altLang="zh-CN" sz="1600" b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US" altLang="zh-CN" sz="1600" b="1" baseline="-2500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CN" sz="1600" b="1" baseline="3000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–</a:t>
                </a:r>
                <a:endParaRPr lang="el-GR" altLang="zh-CN" sz="1600" b="1" baseline="3000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86" name="Text Box 46"/>
              <p:cNvSpPr txBox="1">
                <a:spLocks noChangeArrowheads="1"/>
              </p:cNvSpPr>
              <p:nvPr/>
            </p:nvSpPr>
            <p:spPr bwMode="auto">
              <a:xfrm>
                <a:off x="500" y="169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altLang="zh-CN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87" name="Rectangle 52"/>
              <p:cNvSpPr>
                <a:spLocks noChangeArrowheads="1"/>
              </p:cNvSpPr>
              <p:nvPr/>
            </p:nvSpPr>
            <p:spPr bwMode="auto">
              <a:xfrm>
                <a:off x="1435" y="1390"/>
                <a:ext cx="835" cy="15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/>
                <a:r>
                  <a:rPr lang="it-IT" altLang="zh-CN" sz="1000" b="1">
                    <a:latin typeface="Times New Roman" pitchFamily="18" charset="0"/>
                    <a:cs typeface="Times New Roman" pitchFamily="18" charset="0"/>
                  </a:rPr>
                  <a:t>PRD77,011103(2008)</a:t>
                </a:r>
                <a:endParaRPr lang="ru-RU" altLang="zh-CN" sz="1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88" name="Rectangle 53"/>
              <p:cNvSpPr>
                <a:spLocks noChangeArrowheads="1"/>
              </p:cNvSpPr>
              <p:nvPr/>
            </p:nvSpPr>
            <p:spPr bwMode="auto">
              <a:xfrm>
                <a:off x="342" y="2015"/>
                <a:ext cx="891" cy="15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kumimoji="1" lang="ru-RU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kumimoji="1" lang="en-US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RL</a:t>
                </a:r>
                <a:r>
                  <a:rPr kumimoji="1" lang="ru-RU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100</a:t>
                </a:r>
                <a:r>
                  <a:rPr kumimoji="1" lang="en-US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kumimoji="1" lang="ru-RU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062001</a:t>
                </a:r>
                <a:r>
                  <a:rPr kumimoji="1" lang="en-US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1" lang="ru-RU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2008</a:t>
                </a:r>
                <a:r>
                  <a:rPr kumimoji="1" lang="en-US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  <p:sp>
            <p:nvSpPr>
              <p:cNvPr id="11289" name="Rectangle 7"/>
              <p:cNvSpPr>
                <a:spLocks noChangeArrowheads="1"/>
              </p:cNvSpPr>
              <p:nvPr/>
            </p:nvSpPr>
            <p:spPr bwMode="auto">
              <a:xfrm>
                <a:off x="1367" y="785"/>
                <a:ext cx="870" cy="15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nb-NO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PRL98, 092001 (2007)</a:t>
                </a:r>
                <a:endParaRPr lang="ru-RU" altLang="zh-CN" sz="10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90" name="Rectangle 59"/>
              <p:cNvSpPr>
                <a:spLocks noChangeArrowheads="1"/>
              </p:cNvSpPr>
              <p:nvPr/>
            </p:nvSpPr>
            <p:spPr bwMode="auto">
              <a:xfrm>
                <a:off x="348" y="3237"/>
                <a:ext cx="870" cy="15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ru-RU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PRL101</a:t>
                </a:r>
                <a:r>
                  <a:rPr lang="en-US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172001</a:t>
                </a:r>
                <a:r>
                  <a:rPr lang="en-US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2008</a:t>
                </a:r>
                <a:r>
                  <a:rPr lang="en-US" altLang="zh-CN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it-IT" altLang="zh-CN" sz="10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91" name="Text Box 36"/>
              <p:cNvSpPr txBox="1">
                <a:spLocks noChangeArrowheads="1"/>
              </p:cNvSpPr>
              <p:nvPr/>
            </p:nvSpPr>
            <p:spPr bwMode="auto">
              <a:xfrm>
                <a:off x="346" y="2635"/>
                <a:ext cx="516" cy="231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DD</a:t>
                </a:r>
                <a:r>
                  <a:rPr lang="en-US" altLang="zh-CN" b="1" baseline="3000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el-GR" altLang="zh-CN" b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11292" name="Rectangle 24"/>
              <p:cNvSpPr>
                <a:spLocks noChangeArrowheads="1"/>
              </p:cNvSpPr>
              <p:nvPr/>
            </p:nvSpPr>
            <p:spPr bwMode="auto">
              <a:xfrm>
                <a:off x="1483" y="2605"/>
                <a:ext cx="791" cy="1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ru-RU" altLang="zh-CN" sz="1200" b="1">
                    <a:latin typeface="Times New Roman" pitchFamily="18" charset="0"/>
                    <a:cs typeface="Times New Roman" pitchFamily="18" charset="0"/>
                  </a:rPr>
                  <a:t>arXiv:0</a:t>
                </a:r>
                <a:r>
                  <a:rPr lang="en-US" altLang="zh-CN" sz="1200" b="1">
                    <a:latin typeface="Times New Roman" pitchFamily="18" charset="0"/>
                    <a:cs typeface="Times New Roman" pitchFamily="18" charset="0"/>
                  </a:rPr>
                  <a:t>908</a:t>
                </a:r>
                <a:r>
                  <a:rPr lang="ru-RU" altLang="zh-CN" sz="12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altLang="zh-CN" sz="1200" b="1">
                    <a:latin typeface="Times New Roman" pitchFamily="18" charset="0"/>
                    <a:cs typeface="Times New Roman" pitchFamily="18" charset="0"/>
                  </a:rPr>
                  <a:t>0231</a:t>
                </a:r>
              </a:p>
            </p:txBody>
          </p:sp>
          <p:sp>
            <p:nvSpPr>
              <p:cNvPr id="11293" name="Rectangle 25"/>
              <p:cNvSpPr>
                <a:spLocks noChangeArrowheads="1"/>
              </p:cNvSpPr>
              <p:nvPr/>
            </p:nvSpPr>
            <p:spPr bwMode="auto">
              <a:xfrm>
                <a:off x="1969" y="3238"/>
                <a:ext cx="128" cy="2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1271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584" y="2882"/>
              <a:ext cx="287" cy="1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800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New</a:t>
              </a:r>
              <a:endParaRPr lang="zh-CN" altLang="en-US" sz="28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250751" y="4293096"/>
            <a:ext cx="4969321" cy="241912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Great challenge:</a:t>
            </a:r>
            <a:endParaRPr lang="en-US" altLang="zh-C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halkboard SE" charset="0"/>
              <a:ea typeface="Chalkboard SE" charset="0"/>
              <a:cs typeface="Chalkboard SE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No evidence</a:t>
            </a: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 of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most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charmonium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 like states </a:t>
            </a: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in the obtained 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two body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open-charm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process</a:t>
            </a: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 and 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R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-value scan</a:t>
            </a:r>
          </a:p>
        </p:txBody>
      </p:sp>
      <p:pic>
        <p:nvPicPr>
          <p:cNvPr id="1244" name="Picture 2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200"/>
            <a:ext cx="4824288" cy="353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6" name="Picture 222" descr="http://cloudcheckr.com/wp-content/uploads/2015/12/ale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0" y="3713677"/>
            <a:ext cx="656586" cy="52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79512" y="116632"/>
            <a:ext cx="8365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800" dirty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New Hadron 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States in 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+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-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annihilation</a:t>
            </a:r>
            <a:r>
              <a:rPr kumimoji="1" lang="en-US" altLang="zh-CN" sz="2800" dirty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: </a:t>
            </a:r>
            <a:r>
              <a:rPr kumimoji="1" lang="en-US" altLang="zh-CN" sz="2800" dirty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Round II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</a:t>
            </a:r>
            <a:endParaRPr kumimoji="1" lang="zh-CN" altLang="en-US" sz="2800" dirty="0">
              <a:solidFill>
                <a:prstClr val="black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9872" y="1988840"/>
            <a:ext cx="360040" cy="792088"/>
          </a:xfrm>
          <a:prstGeom prst="rect">
            <a:avLst/>
          </a:prstGeom>
          <a:solidFill>
            <a:schemeClr val="bg2">
              <a:alpha val="63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572000" y="1988840"/>
            <a:ext cx="360040" cy="792088"/>
          </a:xfrm>
          <a:prstGeom prst="rect">
            <a:avLst/>
          </a:prstGeom>
          <a:solidFill>
            <a:schemeClr val="bg2">
              <a:alpha val="63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59532" y="299695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All three </a:t>
            </a:r>
            <a:r>
              <a:rPr kumimoji="1" lang="en-US" altLang="zh-CN" sz="2800" dirty="0" smtClean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rPr>
              <a:t>well established </a:t>
            </a:r>
            <a:r>
              <a:rPr kumimoji="1" lang="en-US" altLang="zh-CN" sz="2800" dirty="0" err="1" smtClean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rPr>
              <a:t>charmonia</a:t>
            </a:r>
            <a:r>
              <a:rPr kumimoji="1" lang="en-US" altLang="zh-CN" sz="2800" dirty="0" smtClean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rPr>
              <a:t> </a:t>
            </a: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were </a:t>
            </a:r>
            <a:r>
              <a:rPr kumimoji="1" lang="en-US" altLang="zh-CN" sz="28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not observed</a:t>
            </a: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 in above hidden charm and open charm pion channels, </a:t>
            </a:r>
            <a:r>
              <a:rPr kumimoji="1" lang="en-US" altLang="zh-CN" sz="28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Why?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Almost all the </a:t>
            </a:r>
            <a:r>
              <a:rPr kumimoji="1" lang="en-US" altLang="zh-CN" sz="2800" dirty="0" err="1" smtClean="0">
                <a:latin typeface="Chalkboard SE" charset="0"/>
                <a:ea typeface="Chalkboard SE" charset="0"/>
                <a:cs typeface="Chalkboard SE" charset="0"/>
              </a:rPr>
              <a:t>charmonium</a:t>
            </a: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-like states are </a:t>
            </a:r>
            <a:r>
              <a:rPr kumimoji="1" lang="en-US" altLang="zh-CN" sz="28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absent</a:t>
            </a: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 in the two-body open charm </a:t>
            </a: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process</a:t>
            </a:r>
            <a:r>
              <a:rPr kumimoji="1" lang="en-US" altLang="zh-CN" sz="2800" dirty="0">
                <a:latin typeface="Chalkboard SE" charset="0"/>
                <a:ea typeface="Chalkboard SE" charset="0"/>
                <a:cs typeface="Chalkboard SE" charset="0"/>
              </a:rPr>
              <a:t> </a:t>
            </a: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and R scan,</a:t>
            </a: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 </a:t>
            </a:r>
            <a:r>
              <a:rPr kumimoji="1" lang="en-US" altLang="zh-CN" sz="28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why?</a:t>
            </a: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4 </a:t>
            </a:r>
            <a:r>
              <a:rPr kumimoji="1" lang="en-US" altLang="zh-CN" sz="2800" dirty="0" err="1" smtClean="0">
                <a:latin typeface="Chalkboard SE" charset="0"/>
                <a:ea typeface="Chalkboard SE" charset="0"/>
                <a:cs typeface="Chalkboard SE" charset="0"/>
              </a:rPr>
              <a:t>charmonium</a:t>
            </a: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-like states, 2 </a:t>
            </a:r>
            <a:r>
              <a:rPr kumimoji="1" lang="en-US" altLang="zh-CN" sz="2800" dirty="0" err="1" smtClean="0">
                <a:latin typeface="Chalkboard SE" charset="0"/>
                <a:ea typeface="Chalkboard SE" charset="0"/>
                <a:cs typeface="Chalkboard SE" charset="0"/>
              </a:rPr>
              <a:t>charmonium</a:t>
            </a: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 between 4.19 -4.415 </a:t>
            </a:r>
            <a:r>
              <a:rPr kumimoji="1" lang="en-US" altLang="zh-CN" sz="2800" dirty="0" err="1" smtClean="0">
                <a:latin typeface="Chalkboard SE" charset="0"/>
                <a:ea typeface="Chalkboard SE" charset="0"/>
                <a:cs typeface="Chalkboard SE" charset="0"/>
              </a:rPr>
              <a:t>GeV</a:t>
            </a: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, </a:t>
            </a:r>
            <a:r>
              <a:rPr kumimoji="1" lang="en-US" altLang="zh-CN" sz="28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Over crowed</a:t>
            </a:r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. </a:t>
            </a:r>
            <a:r>
              <a:rPr kumimoji="1" lang="en-US" altLang="zh-CN" sz="28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What are they?</a:t>
            </a:r>
            <a:endParaRPr kumimoji="1" lang="zh-CN" altLang="en-US" sz="2800" dirty="0">
              <a:solidFill>
                <a:srgbClr val="C0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635000" y="749300"/>
            <a:ext cx="7825432" cy="2247652"/>
            <a:chOff x="635000" y="749300"/>
            <a:chExt cx="7825432" cy="2247652"/>
          </a:xfrm>
        </p:grpSpPr>
        <p:grpSp>
          <p:nvGrpSpPr>
            <p:cNvPr id="2" name="组 1"/>
            <p:cNvGrpSpPr/>
            <p:nvPr/>
          </p:nvGrpSpPr>
          <p:grpSpPr>
            <a:xfrm>
              <a:off x="635000" y="749300"/>
              <a:ext cx="7825432" cy="2247652"/>
              <a:chOff x="635000" y="749300"/>
              <a:chExt cx="7825432" cy="2247652"/>
            </a:xfrm>
          </p:grpSpPr>
          <p:grpSp>
            <p:nvGrpSpPr>
              <p:cNvPr id="3" name="组 2"/>
              <p:cNvGrpSpPr/>
              <p:nvPr/>
            </p:nvGrpSpPr>
            <p:grpSpPr>
              <a:xfrm>
                <a:off x="635000" y="749300"/>
                <a:ext cx="7825432" cy="2247652"/>
                <a:chOff x="635000" y="749300"/>
                <a:chExt cx="7825432" cy="2175644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194" r="877"/>
                <a:stretch/>
              </p:blipFill>
              <p:spPr>
                <a:xfrm>
                  <a:off x="635000" y="749300"/>
                  <a:ext cx="7825432" cy="2175644"/>
                </a:xfrm>
                <a:prstGeom prst="rect">
                  <a:avLst/>
                </a:prstGeom>
              </p:spPr>
            </p:pic>
            <p:cxnSp>
              <p:nvCxnSpPr>
                <p:cNvPr id="8" name="直线连接符 7"/>
                <p:cNvCxnSpPr/>
                <p:nvPr/>
              </p:nvCxnSpPr>
              <p:spPr>
                <a:xfrm>
                  <a:off x="5148000" y="8367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线连接符 8"/>
                <p:cNvCxnSpPr/>
                <p:nvPr/>
              </p:nvCxnSpPr>
              <p:spPr>
                <a:xfrm>
                  <a:off x="3060000" y="8367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线连接符 9"/>
                <p:cNvCxnSpPr/>
                <p:nvPr/>
              </p:nvCxnSpPr>
              <p:spPr>
                <a:xfrm>
                  <a:off x="1656000" y="8367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线连接符 10"/>
                <p:cNvCxnSpPr/>
                <p:nvPr/>
              </p:nvCxnSpPr>
              <p:spPr>
                <a:xfrm>
                  <a:off x="4932040" y="148478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线连接符 11"/>
                <p:cNvCxnSpPr/>
                <p:nvPr/>
              </p:nvCxnSpPr>
              <p:spPr>
                <a:xfrm>
                  <a:off x="4283968" y="148483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线连接符 12"/>
                <p:cNvCxnSpPr/>
                <p:nvPr/>
              </p:nvCxnSpPr>
              <p:spPr>
                <a:xfrm>
                  <a:off x="3348000" y="148478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线连接符 13"/>
                <p:cNvCxnSpPr/>
                <p:nvPr/>
              </p:nvCxnSpPr>
              <p:spPr>
                <a:xfrm>
                  <a:off x="7452000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线连接符 14"/>
                <p:cNvCxnSpPr/>
                <p:nvPr/>
              </p:nvCxnSpPr>
              <p:spPr>
                <a:xfrm>
                  <a:off x="7164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线连接符 15"/>
                <p:cNvCxnSpPr/>
                <p:nvPr/>
              </p:nvCxnSpPr>
              <p:spPr>
                <a:xfrm>
                  <a:off x="3707904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线连接符 16"/>
                <p:cNvCxnSpPr/>
                <p:nvPr/>
              </p:nvCxnSpPr>
              <p:spPr>
                <a:xfrm>
                  <a:off x="1368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文本框 25"/>
              <p:cNvSpPr txBox="1"/>
              <p:nvPr/>
            </p:nvSpPr>
            <p:spPr>
              <a:xfrm rot="16200000">
                <a:off x="754175" y="2205628"/>
                <a:ext cx="960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Y(4008)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3059970" y="2203463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Y(4260)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16200000">
                <a:off x="6494869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Y(4630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6200000">
                <a:off x="7164426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Y(4660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 rot="16200000">
                <a:off x="4622661" y="1578140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Y(4390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3974589" y="1578140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Y(4320)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文本框 32"/>
                  <p:cNvSpPr txBox="1"/>
                  <p:nvPr/>
                </p:nvSpPr>
                <p:spPr>
                  <a:xfrm rot="16200000">
                    <a:off x="1292661" y="1146092"/>
                    <a:ext cx="99257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zh-CN" sz="1600" b="1" i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halkboard SE" charset="0"/>
                            <a:cs typeface="Chalkboard SE" charset="0"/>
                          </a:rPr>
                          <m:t>𝝍</m:t>
                        </m:r>
                      </m:oMath>
                    </a14:m>
                    <a:r>
                      <a:rPr kumimoji="1" lang="en-US" altLang="zh-CN" sz="1600" b="1" dirty="0" smtClean="0">
                        <a:solidFill>
                          <a:srgbClr val="0432FF"/>
                        </a:solidFill>
                        <a:latin typeface="Chalkboard SE" charset="0"/>
                        <a:ea typeface="Chalkboard SE" charset="0"/>
                        <a:cs typeface="Chalkboard SE" charset="0"/>
                      </a:rPr>
                      <a:t>(4040)</a:t>
                    </a:r>
                    <a:endParaRPr kumimoji="1" lang="zh-CN" altLang="en-US" sz="1600" b="1" dirty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endParaRPr>
                  </a:p>
                </p:txBody>
              </p:sp>
            </mc:Choice>
            <mc:Fallback xmlns="">
              <p:sp>
                <p:nvSpPr>
                  <p:cNvPr id="33" name="文本框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292661" y="1146092"/>
                    <a:ext cx="992579" cy="3385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5455" t="-1227" r="-23636" b="-61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文本框 33"/>
                  <p:cNvSpPr txBox="1"/>
                  <p:nvPr/>
                </p:nvSpPr>
                <p:spPr>
                  <a:xfrm rot="16200000">
                    <a:off x="2399395" y="1091717"/>
                    <a:ext cx="98232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zh-CN" sz="1600" b="1" i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halkboard SE" charset="0"/>
                            <a:cs typeface="Chalkboard SE" charset="0"/>
                          </a:rPr>
                          <m:t>𝝍</m:t>
                        </m:r>
                      </m:oMath>
                    </a14:m>
                    <a:r>
                      <a:rPr kumimoji="1" lang="en-US" altLang="zh-CN" sz="1600" b="1" dirty="0" smtClean="0">
                        <a:solidFill>
                          <a:srgbClr val="0432FF"/>
                        </a:solidFill>
                        <a:latin typeface="Chalkboard SE" charset="0"/>
                        <a:ea typeface="Chalkboard SE" charset="0"/>
                        <a:cs typeface="Chalkboard SE" charset="0"/>
                      </a:rPr>
                      <a:t>(4160)</a:t>
                    </a:r>
                    <a:endParaRPr kumimoji="1" lang="zh-CN" altLang="en-US" sz="1600" b="1" dirty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endParaRPr>
                  </a:p>
                </p:txBody>
              </p:sp>
            </mc:Choice>
            <mc:Fallback xmlns="">
              <p:sp>
                <p:nvSpPr>
                  <p:cNvPr id="34" name="文本框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2399395" y="1091717"/>
                    <a:ext cx="982320" cy="33855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5357" t="-1242" r="-21429" b="-62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文本框 34"/>
                  <p:cNvSpPr txBox="1"/>
                  <p:nvPr/>
                </p:nvSpPr>
                <p:spPr>
                  <a:xfrm rot="16200000">
                    <a:off x="4914545" y="1091717"/>
                    <a:ext cx="99257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zh-CN" sz="1600" b="1" i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halkboard SE" charset="0"/>
                            <a:cs typeface="Chalkboard SE" charset="0"/>
                          </a:rPr>
                          <m:t>𝝍</m:t>
                        </m:r>
                      </m:oMath>
                    </a14:m>
                    <a:r>
                      <a:rPr kumimoji="1" lang="en-US" altLang="zh-CN" sz="1600" b="1" dirty="0" smtClean="0">
                        <a:solidFill>
                          <a:srgbClr val="0432FF"/>
                        </a:solidFill>
                        <a:latin typeface="Chalkboard SE" charset="0"/>
                        <a:ea typeface="Chalkboard SE" charset="0"/>
                        <a:cs typeface="Chalkboard SE" charset="0"/>
                      </a:rPr>
                      <a:t>(4415)</a:t>
                    </a:r>
                    <a:endParaRPr kumimoji="1" lang="zh-CN" altLang="en-US" sz="1600" b="1" dirty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endParaRPr>
                  </a:p>
                </p:txBody>
              </p:sp>
            </mc:Choice>
            <mc:Fallback xmlns="">
              <p:sp>
                <p:nvSpPr>
                  <p:cNvPr id="35" name="文本框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914545" y="1091717"/>
                    <a:ext cx="992579" cy="33855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5455" t="-1227" r="-23636" b="-61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文本框 31"/>
              <p:cNvSpPr txBox="1"/>
              <p:nvPr/>
            </p:nvSpPr>
            <p:spPr>
              <a:xfrm rot="16200000">
                <a:off x="2750453" y="1578140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Y(4220)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  <p:cxnSp>
          <p:nvCxnSpPr>
            <p:cNvPr id="36" name="直线连接符 35"/>
            <p:cNvCxnSpPr/>
            <p:nvPr/>
          </p:nvCxnSpPr>
          <p:spPr>
            <a:xfrm>
              <a:off x="4644008" y="2276872"/>
              <a:ext cx="0" cy="4462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16200000">
              <a:off x="4334629" y="2205002"/>
              <a:ext cx="957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rPr>
                <a:t>Y(4360)</a:t>
              </a:r>
              <a:endParaRPr kumimoji="1" lang="zh-CN" altLang="en-US" sz="1600" b="1" dirty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1475656" y="836712"/>
            <a:ext cx="4464496" cy="936104"/>
            <a:chOff x="1475656" y="836712"/>
            <a:chExt cx="4464496" cy="936104"/>
          </a:xfrm>
        </p:grpSpPr>
        <p:sp>
          <p:nvSpPr>
            <p:cNvPr id="41" name="矩形 40"/>
            <p:cNvSpPr/>
            <p:nvPr/>
          </p:nvSpPr>
          <p:spPr>
            <a:xfrm>
              <a:off x="2483768" y="836712"/>
              <a:ext cx="648072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1475656" y="836712"/>
              <a:ext cx="648072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4860032" y="836712"/>
              <a:ext cx="1080120" cy="936104"/>
              <a:chOff x="4860032" y="836712"/>
              <a:chExt cx="1080120" cy="93610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292080" y="836712"/>
                <a:ext cx="648072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860032" y="836712"/>
                <a:ext cx="64807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5" name="圆角矩形 4"/>
          <p:cNvSpPr/>
          <p:nvPr/>
        </p:nvSpPr>
        <p:spPr>
          <a:xfrm>
            <a:off x="2627784" y="836712"/>
            <a:ext cx="3024336" cy="194421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419872" y="1988840"/>
            <a:ext cx="360040" cy="792088"/>
          </a:xfrm>
          <a:prstGeom prst="rect">
            <a:avLst/>
          </a:prstGeom>
          <a:solidFill>
            <a:schemeClr val="bg2">
              <a:alpha val="63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35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2/27/Fano-resonance-scs.png/1280px-Fano-resonance-sc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5185" r="6951"/>
          <a:stretch/>
        </p:blipFill>
        <p:spPr bwMode="auto">
          <a:xfrm>
            <a:off x="5220072" y="221350"/>
            <a:ext cx="3595848" cy="29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-2738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Comic Sans MS" charset="0"/>
                <a:ea typeface="Comic Sans MS" charset="0"/>
                <a:cs typeface="Comic Sans MS" charset="0"/>
              </a:rPr>
              <a:t>Fano</a:t>
            </a:r>
            <a:r>
              <a:rPr lang="en-US" altLang="zh-CN" sz="3600" dirty="0" smtClean="0">
                <a:latin typeface="Comic Sans MS" charset="0"/>
                <a:ea typeface="Comic Sans MS" charset="0"/>
                <a:cs typeface="Comic Sans MS" charset="0"/>
              </a:rPr>
              <a:t> Interference</a:t>
            </a:r>
            <a:endParaRPr lang="zh-CN" alt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0688"/>
            <a:ext cx="5436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latin typeface="Comic Sans MS" charset="0"/>
                <a:ea typeface="Comic Sans MS" charset="0"/>
                <a:cs typeface="Comic Sans MS" charset="0"/>
              </a:rPr>
              <a:t>Fano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 interference:  </a:t>
            </a:r>
          </a:p>
          <a:p>
            <a:r>
              <a:rPr lang="en-US" altLang="zh-CN" sz="2400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  interference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  between 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continuum    </a:t>
            </a:r>
          </a:p>
          <a:p>
            <a:r>
              <a:rPr lang="en-US" altLang="zh-CN" sz="240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   process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(background) and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     </a:t>
            </a:r>
          </a:p>
          <a:p>
            <a:r>
              <a:rPr lang="en-US" altLang="zh-CN" sz="240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   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resonant process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  <a:endParaRPr lang="en-US" altLang="zh-CN" sz="240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8150" y="6488668"/>
            <a:ext cx="4565673" cy="369332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Comic Sans MS" charset="0"/>
                <a:ea typeface="Comic Sans MS" charset="0"/>
                <a:cs typeface="Comic Sans MS" charset="0"/>
              </a:rPr>
              <a:t>U. </a:t>
            </a:r>
            <a:r>
              <a:rPr lang="en-US" altLang="zh-CN" b="1" dirty="0" err="1" smtClean="0">
                <a:latin typeface="Comic Sans MS" charset="0"/>
                <a:ea typeface="Comic Sans MS" charset="0"/>
                <a:cs typeface="Comic Sans MS" charset="0"/>
              </a:rPr>
              <a:t>Fano</a:t>
            </a:r>
            <a:r>
              <a:rPr lang="en-US" altLang="zh-CN" b="1" dirty="0" smtClean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altLang="zh-CN" b="1" dirty="0" err="1" smtClean="0">
                <a:latin typeface="Comic Sans MS" charset="0"/>
                <a:ea typeface="Comic Sans MS" charset="0"/>
                <a:cs typeface="Comic Sans MS" charset="0"/>
              </a:rPr>
              <a:t>Phys.Rev</a:t>
            </a:r>
            <a:r>
              <a:rPr lang="en-US" altLang="zh-CN" b="1" dirty="0" smtClean="0">
                <a:latin typeface="Comic Sans MS" charset="0"/>
                <a:ea typeface="Comic Sans MS" charset="0"/>
                <a:cs typeface="Comic Sans MS" charset="0"/>
              </a:rPr>
              <a:t>. 124,1866 (1961). </a:t>
            </a:r>
            <a:endParaRPr lang="zh-CN" altLang="en-US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83" y="3429000"/>
            <a:ext cx="3771602" cy="299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V="1">
            <a:off x="4716016" y="4797152"/>
            <a:ext cx="216024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79512" y="3622372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General quantum phenomena</a:t>
            </a:r>
            <a:r>
              <a:rPr lang="en-US" altLang="zh-CN" sz="24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, could be found in </a:t>
            </a:r>
            <a:r>
              <a:rPr lang="en-US" altLang="zh-CN" sz="240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atomic physics, nuclear physics, condensed matter 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physics</a:t>
            </a:r>
          </a:p>
          <a:p>
            <a:pPr lvl="0"/>
            <a:endParaRPr lang="en-US" altLang="zh-CN" sz="2400" dirty="0">
              <a:solidFill>
                <a:srgbClr val="C0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Example:</a:t>
            </a:r>
            <a:r>
              <a:rPr lang="en-US" altLang="zh-CN" sz="2400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line shape in inelastic electron and Helium  </a:t>
            </a:r>
          </a:p>
        </p:txBody>
      </p:sp>
      <p:cxnSp>
        <p:nvCxnSpPr>
          <p:cNvPr id="12" name="直接箭头连接符 11"/>
          <p:cNvCxnSpPr>
            <a:stCxn id="14" idx="3"/>
          </p:cNvCxnSpPr>
          <p:nvPr/>
        </p:nvCxnSpPr>
        <p:spPr>
          <a:xfrm flipV="1">
            <a:off x="4932040" y="1455239"/>
            <a:ext cx="2033193" cy="1381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79512" y="2420888"/>
            <a:ext cx="4752528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Property: change the line </a:t>
            </a:r>
            <a:r>
              <a:rPr lang="en-US" altLang="zh-CN" sz="2400" b="1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shape </a:t>
            </a:r>
            <a:r>
              <a:rPr lang="en-US" altLang="zh-CN" sz="2400" b="1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to </a:t>
            </a:r>
            <a:r>
              <a:rPr lang="en-US" altLang="zh-CN" sz="24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asymmetry.</a:t>
            </a:r>
          </a:p>
        </p:txBody>
      </p:sp>
    </p:spTree>
    <p:extLst>
      <p:ext uri="{BB962C8B-B14F-4D97-AF65-F5344CB8AC3E}">
        <p14:creationId xmlns:p14="http://schemas.microsoft.com/office/powerpoint/2010/main" val="9765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431" y="-27384"/>
                <a:ext cx="64765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lineshape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800" b="1" i="1" smtClean="0">
                        <a:latin typeface="Cambria Math"/>
                      </a:rPr>
                      <m:t>→</m:t>
                    </m:r>
                    <m:r>
                      <a:rPr lang="en-US" altLang="zh-CN" sz="2800" b="1" i="1" smtClean="0">
                        <a:latin typeface="Cambria Math"/>
                      </a:rPr>
                      <m:t>𝑫</m:t>
                    </m:r>
                    <m:acc>
                      <m:accPr>
                        <m:chr m:val="̅"/>
                        <m:ctrlPr>
                          <a:rPr lang="en-US" altLang="zh-CN" sz="2800" b="1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sz="2800" b="1" i="1" smtClean="0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altLang="zh-CN" sz="2800" b="1" i="1" dirty="0" smtClean="0">
                        <a:latin typeface="Cambria Math"/>
                      </a:rPr>
                      <m:t>@</m:t>
                    </m:r>
                    <m:r>
                      <a:rPr lang="en-US" altLang="zh-CN" sz="2800" b="1" i="1" dirty="0" smtClean="0">
                        <a:latin typeface="Cambria Math"/>
                      </a:rPr>
                      <m:t>𝝍</m:t>
                    </m:r>
                    <m:r>
                      <a:rPr lang="en-US" altLang="zh-CN" sz="2800" b="1" i="1" dirty="0" smtClean="0">
                        <a:latin typeface="Cambria Math"/>
                      </a:rPr>
                      <m:t>(</m:t>
                    </m:r>
                    <m:r>
                      <a:rPr lang="en-US" altLang="zh-CN" sz="2800" b="1" i="1" dirty="0" smtClean="0">
                        <a:latin typeface="Cambria Math"/>
                      </a:rPr>
                      <m:t>𝟑𝟕𝟕𝟎</m:t>
                    </m:r>
                    <m:r>
                      <a:rPr lang="en-US" altLang="zh-CN" sz="28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1" y="-27384"/>
                <a:ext cx="647651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81" t="-11765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73413"/>
            <a:ext cx="3600400" cy="278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1520" y="730200"/>
                <a:ext cx="3816424" cy="1938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asymmetry </a:t>
                </a:r>
                <a:r>
                  <a:rPr lang="en-US" altLang="zh-CN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lineshape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could be explained naturally as </a:t>
                </a:r>
                <a:r>
                  <a:rPr lang="en-US" altLang="zh-CN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resonance (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/>
                      </a:rPr>
                      <m:t>𝝍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/>
                      </a:rPr>
                      <m:t>𝟑𝟕𝟕𝟎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in the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/>
                      </a:rPr>
                      <m:t>𝑫</m:t>
                    </m:r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altLang="zh-CN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continuum.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30200"/>
                <a:ext cx="3816424" cy="19389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>
            <a:off x="4139952" y="1090240"/>
            <a:ext cx="2016224" cy="394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2852936"/>
            <a:ext cx="4160113" cy="369332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 Cao and H.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Lenske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arXiv:1410.1375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87896" y="3356992"/>
            <a:ext cx="8776718" cy="3528392"/>
            <a:chOff x="187896" y="3356992"/>
            <a:chExt cx="8776718" cy="352839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488" y="3356992"/>
              <a:ext cx="3623984" cy="306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87896" y="3391496"/>
              <a:ext cx="4456112" cy="156966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zh-CN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lineshape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the Higgs signals could be asymmetry </a:t>
              </a:r>
              <a:r>
                <a:rPr lang="en-US" altLang="zh-CN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due to the interference with the continuum contributions </a:t>
              </a:r>
              <a:endPara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82" y="5021802"/>
              <a:ext cx="3877510" cy="15239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右箭头 10"/>
            <p:cNvSpPr/>
            <p:nvPr/>
          </p:nvSpPr>
          <p:spPr>
            <a:xfrm>
              <a:off x="4503378" y="5157192"/>
              <a:ext cx="1043126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4008" y="6516052"/>
              <a:ext cx="4320606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L. J. Dixon and Ye Li PRL. 111,111802 (2013)</a:t>
              </a:r>
              <a:endParaRPr lang="zh-CN" alt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6" y="3429000"/>
              <a:ext cx="1577676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Higgs signal </a:t>
              </a:r>
              <a:endPara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32752" y="5733256"/>
              <a:ext cx="1531381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Interference</a:t>
              </a:r>
              <a:endPara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5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7544" y="3645024"/>
            <a:ext cx="8016453" cy="1695450"/>
            <a:chOff x="471921" y="3030860"/>
            <a:chExt cx="8016453" cy="16954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84"/>
            <a:stretch/>
          </p:blipFill>
          <p:spPr bwMode="auto">
            <a:xfrm>
              <a:off x="471921" y="3030860"/>
              <a:ext cx="3831729" cy="1695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31"/>
            <a:stretch/>
          </p:blipFill>
          <p:spPr bwMode="auto">
            <a:xfrm>
              <a:off x="4792401" y="3030860"/>
              <a:ext cx="3695973" cy="1695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9D98768-4B8D-43E3-AA0D-EF9E160ED222}" type="slidenum">
              <a:rPr lang="en-US" altLang="zh-CN" smtClean="0"/>
              <a:pPr eaLnBrk="1" hangingPunct="1"/>
              <a:t>15</a:t>
            </a:fld>
            <a:endParaRPr lang="en-US" altLang="zh-CN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08912" cy="1079500"/>
          </a:xfrm>
          <a:solidFill>
            <a:schemeClr val="bg1"/>
          </a:solidFill>
          <a:ln w="25400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Fano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-interference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as a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resonace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killer</a:t>
            </a:r>
            <a:endParaRPr lang="en-US" altLang="zh-CN" sz="3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659284" y="1160760"/>
            <a:ext cx="7825432" cy="2247652"/>
            <a:chOff x="635000" y="749300"/>
            <a:chExt cx="7825432" cy="2247652"/>
          </a:xfrm>
        </p:grpSpPr>
        <p:grpSp>
          <p:nvGrpSpPr>
            <p:cNvPr id="10" name="组 9"/>
            <p:cNvGrpSpPr/>
            <p:nvPr/>
          </p:nvGrpSpPr>
          <p:grpSpPr>
            <a:xfrm>
              <a:off x="635000" y="749300"/>
              <a:ext cx="7825432" cy="2247652"/>
              <a:chOff x="635000" y="749300"/>
              <a:chExt cx="7825432" cy="2247652"/>
            </a:xfrm>
          </p:grpSpPr>
          <p:grpSp>
            <p:nvGrpSpPr>
              <p:cNvPr id="11" name="组 10"/>
              <p:cNvGrpSpPr/>
              <p:nvPr/>
            </p:nvGrpSpPr>
            <p:grpSpPr>
              <a:xfrm>
                <a:off x="635000" y="749300"/>
                <a:ext cx="7825432" cy="2247652"/>
                <a:chOff x="635000" y="749300"/>
                <a:chExt cx="7825432" cy="2247652"/>
              </a:xfrm>
            </p:grpSpPr>
            <p:grpSp>
              <p:nvGrpSpPr>
                <p:cNvPr id="14" name="组 13"/>
                <p:cNvGrpSpPr/>
                <p:nvPr/>
              </p:nvGrpSpPr>
              <p:grpSpPr>
                <a:xfrm>
                  <a:off x="635000" y="749300"/>
                  <a:ext cx="7825432" cy="2247652"/>
                  <a:chOff x="635000" y="749300"/>
                  <a:chExt cx="7825432" cy="2175644"/>
                </a:xfrm>
              </p:grpSpPr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194" r="877"/>
                  <a:stretch/>
                </p:blipFill>
                <p:spPr>
                  <a:xfrm>
                    <a:off x="635000" y="749300"/>
                    <a:ext cx="7825432" cy="2175644"/>
                  </a:xfrm>
                  <a:prstGeom prst="rect">
                    <a:avLst/>
                  </a:prstGeom>
                </p:spPr>
              </p:pic>
              <p:cxnSp>
                <p:nvCxnSpPr>
                  <p:cNvPr id="26" name="直线连接符 25"/>
                  <p:cNvCxnSpPr/>
                  <p:nvPr/>
                </p:nvCxnSpPr>
                <p:spPr>
                  <a:xfrm>
                    <a:off x="5148000" y="836712"/>
                    <a:ext cx="0" cy="43200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线连接符 26"/>
                  <p:cNvCxnSpPr/>
                  <p:nvPr/>
                </p:nvCxnSpPr>
                <p:spPr>
                  <a:xfrm>
                    <a:off x="3060000" y="836712"/>
                    <a:ext cx="0" cy="43200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线连接符 27"/>
                  <p:cNvCxnSpPr/>
                  <p:nvPr/>
                </p:nvCxnSpPr>
                <p:spPr>
                  <a:xfrm>
                    <a:off x="1656000" y="836712"/>
                    <a:ext cx="0" cy="43200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线连接符 28"/>
                  <p:cNvCxnSpPr/>
                  <p:nvPr/>
                </p:nvCxnSpPr>
                <p:spPr>
                  <a:xfrm>
                    <a:off x="4932040" y="1484784"/>
                    <a:ext cx="0" cy="43200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线连接符 29"/>
                  <p:cNvCxnSpPr/>
                  <p:nvPr/>
                </p:nvCxnSpPr>
                <p:spPr>
                  <a:xfrm>
                    <a:off x="4283968" y="1484832"/>
                    <a:ext cx="0" cy="43200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线连接符 30"/>
                  <p:cNvCxnSpPr/>
                  <p:nvPr/>
                </p:nvCxnSpPr>
                <p:spPr>
                  <a:xfrm>
                    <a:off x="3348000" y="1484784"/>
                    <a:ext cx="0" cy="43200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线连接符 31"/>
                  <p:cNvCxnSpPr/>
                  <p:nvPr/>
                </p:nvCxnSpPr>
                <p:spPr>
                  <a:xfrm>
                    <a:off x="7452000" y="2204912"/>
                    <a:ext cx="0" cy="43200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线连接符 32"/>
                  <p:cNvCxnSpPr/>
                  <p:nvPr/>
                </p:nvCxnSpPr>
                <p:spPr>
                  <a:xfrm>
                    <a:off x="7164000" y="2204864"/>
                    <a:ext cx="0" cy="43200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线连接符 33"/>
                  <p:cNvCxnSpPr/>
                  <p:nvPr/>
                </p:nvCxnSpPr>
                <p:spPr>
                  <a:xfrm>
                    <a:off x="3707904" y="2204912"/>
                    <a:ext cx="0" cy="43200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线连接符 34"/>
                  <p:cNvCxnSpPr/>
                  <p:nvPr/>
                </p:nvCxnSpPr>
                <p:spPr>
                  <a:xfrm>
                    <a:off x="1368000" y="2204864"/>
                    <a:ext cx="0" cy="43200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文本框 14"/>
                <p:cNvSpPr txBox="1"/>
                <p:nvPr/>
              </p:nvSpPr>
              <p:spPr>
                <a:xfrm rot="16200000">
                  <a:off x="754175" y="2205628"/>
                  <a:ext cx="9603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600" b="1" dirty="0" smtClean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rPr>
                    <a:t>Y(4008)</a:t>
                  </a:r>
                  <a:endParaRPr kumimoji="1" lang="zh-CN" altLang="en-US" sz="1600" b="1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 rot="16200000">
                  <a:off x="3059970" y="2203463"/>
                  <a:ext cx="9573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600" b="1" dirty="0" smtClean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rPr>
                    <a:t>Y(4260)</a:t>
                  </a:r>
                  <a:endParaRPr kumimoji="1" lang="zh-CN" altLang="en-US" sz="1600" b="1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 rot="16200000">
                  <a:off x="6494869" y="2205002"/>
                  <a:ext cx="9573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600" b="1" smtClean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rPr>
                    <a:t>Y(4630</a:t>
                  </a:r>
                  <a:r>
                    <a:rPr kumimoji="1" lang="en-US" altLang="zh-CN" sz="1600" b="1" dirty="0" smtClean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rPr>
                    <a:t>)</a:t>
                  </a:r>
                  <a:endParaRPr kumimoji="1" lang="zh-CN" altLang="en-US" sz="1600" b="1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 rot="16200000">
                  <a:off x="7164426" y="2205002"/>
                  <a:ext cx="9573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600" b="1" smtClean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rPr>
                    <a:t>Y(4660</a:t>
                  </a:r>
                  <a:r>
                    <a:rPr kumimoji="1" lang="en-US" altLang="zh-CN" sz="1600" b="1" dirty="0" smtClean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rPr>
                    <a:t>)</a:t>
                  </a:r>
                  <a:endParaRPr kumimoji="1" lang="zh-CN" altLang="en-US" sz="1600" b="1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 rot="16200000">
                  <a:off x="4622661" y="1578140"/>
                  <a:ext cx="9573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600" b="1" smtClean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rPr>
                    <a:t>Y(4390</a:t>
                  </a:r>
                  <a:r>
                    <a:rPr kumimoji="1" lang="en-US" altLang="zh-CN" sz="1600" b="1" dirty="0" smtClean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rPr>
                    <a:t>)</a:t>
                  </a:r>
                  <a:endParaRPr kumimoji="1" lang="zh-CN" altLang="en-US" sz="1600" b="1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 rot="16200000">
                  <a:off x="3974589" y="1578140"/>
                  <a:ext cx="9573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600" b="1" smtClean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rPr>
                    <a:t>Y(4320)</a:t>
                  </a:r>
                  <a:endParaRPr kumimoji="1" lang="zh-CN" altLang="en-US" sz="1600" b="1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 rot="16200000">
                  <a:off x="2750453" y="1578140"/>
                  <a:ext cx="9573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600" b="1" dirty="0" smtClean="0">
                      <a:solidFill>
                        <a:srgbClr val="0432FF"/>
                      </a:solidFill>
                      <a:latin typeface="Chalkboard SE" charset="0"/>
                      <a:ea typeface="Chalkboard SE" charset="0"/>
                      <a:cs typeface="Chalkboard SE" charset="0"/>
                    </a:rPr>
                    <a:t>Y(4220)</a:t>
                  </a:r>
                  <a:endParaRPr kumimoji="1" lang="zh-CN" altLang="en-US" sz="1600" b="1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文本框 21"/>
                    <p:cNvSpPr txBox="1"/>
                    <p:nvPr/>
                  </p:nvSpPr>
                  <p:spPr>
                    <a:xfrm rot="16200000">
                      <a:off x="1292661" y="1146092"/>
                      <a:ext cx="992579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kumimoji="1" lang="en-US" altLang="zh-CN" sz="16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halkboard SE" charset="0"/>
                              <a:cs typeface="Chalkboard SE" charset="0"/>
                            </a:rPr>
                            <m:t>𝝍</m:t>
                          </m:r>
                        </m:oMath>
                      </a14:m>
                      <a:r>
                        <a:rPr kumimoji="1" lang="en-US" altLang="zh-CN" sz="1600" b="1" dirty="0" smtClean="0">
                          <a:solidFill>
                            <a:srgbClr val="0432FF"/>
                          </a:solidFill>
                          <a:latin typeface="Chalkboard SE" charset="0"/>
                          <a:ea typeface="Chalkboard SE" charset="0"/>
                          <a:cs typeface="Chalkboard SE" charset="0"/>
                        </a:rPr>
                        <a:t>(4040)</a:t>
                      </a:r>
                      <a:endParaRPr kumimoji="1" lang="zh-CN" altLang="en-US" sz="1600" b="1" dirty="0">
                        <a:solidFill>
                          <a:srgbClr val="0432FF"/>
                        </a:solidFill>
                        <a:latin typeface="Chalkboard SE" charset="0"/>
                        <a:ea typeface="Chalkboard SE" charset="0"/>
                        <a:cs typeface="Chalkboard SE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文本框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1292661" y="1146092"/>
                      <a:ext cx="992579" cy="338554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5455" t="-1840" r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文本框 22"/>
                    <p:cNvSpPr txBox="1"/>
                    <p:nvPr/>
                  </p:nvSpPr>
                  <p:spPr>
                    <a:xfrm rot="16200000">
                      <a:off x="2399395" y="1091717"/>
                      <a:ext cx="98232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kumimoji="1" lang="en-US" altLang="zh-CN" sz="16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halkboard SE" charset="0"/>
                              <a:cs typeface="Chalkboard SE" charset="0"/>
                            </a:rPr>
                            <m:t>𝝍</m:t>
                          </m:r>
                        </m:oMath>
                      </a14:m>
                      <a:r>
                        <a:rPr kumimoji="1" lang="en-US" altLang="zh-CN" sz="1600" b="1" dirty="0" smtClean="0">
                          <a:solidFill>
                            <a:srgbClr val="0432FF"/>
                          </a:solidFill>
                          <a:latin typeface="Chalkboard SE" charset="0"/>
                          <a:ea typeface="Chalkboard SE" charset="0"/>
                          <a:cs typeface="Chalkboard SE" charset="0"/>
                        </a:rPr>
                        <a:t>(4160)</a:t>
                      </a:r>
                      <a:endParaRPr kumimoji="1" lang="zh-CN" altLang="en-US" sz="1600" b="1" dirty="0">
                        <a:solidFill>
                          <a:srgbClr val="0432FF"/>
                        </a:solidFill>
                        <a:latin typeface="Chalkboard SE" charset="0"/>
                        <a:ea typeface="Chalkboard SE" charset="0"/>
                        <a:cs typeface="Chalkboard SE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文本框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2399395" y="1091717"/>
                      <a:ext cx="982320" cy="338554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5357" t="-1863" r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文本框 23"/>
                    <p:cNvSpPr txBox="1"/>
                    <p:nvPr/>
                  </p:nvSpPr>
                  <p:spPr>
                    <a:xfrm rot="16200000">
                      <a:off x="4914545" y="1091717"/>
                      <a:ext cx="992579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kumimoji="1" lang="en-US" altLang="zh-CN" sz="16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halkboard SE" charset="0"/>
                              <a:cs typeface="Chalkboard SE" charset="0"/>
                            </a:rPr>
                            <m:t>𝝍</m:t>
                          </m:r>
                        </m:oMath>
                      </a14:m>
                      <a:r>
                        <a:rPr kumimoji="1" lang="en-US" altLang="zh-CN" sz="1600" b="1" dirty="0" smtClean="0">
                          <a:solidFill>
                            <a:srgbClr val="0432FF"/>
                          </a:solidFill>
                          <a:latin typeface="Chalkboard SE" charset="0"/>
                          <a:ea typeface="Chalkboard SE" charset="0"/>
                          <a:cs typeface="Chalkboard SE" charset="0"/>
                        </a:rPr>
                        <a:t>(4415)</a:t>
                      </a:r>
                      <a:endParaRPr kumimoji="1" lang="zh-CN" altLang="en-US" sz="1600" b="1" dirty="0">
                        <a:solidFill>
                          <a:srgbClr val="0432FF"/>
                        </a:solidFill>
                        <a:latin typeface="Chalkboard SE" charset="0"/>
                        <a:ea typeface="Chalkboard SE" charset="0"/>
                        <a:cs typeface="Chalkboard SE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文本框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4914545" y="1091717"/>
                      <a:ext cx="992579" cy="338554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5455" t="-1840" r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2" name="直线连接符 11"/>
              <p:cNvCxnSpPr/>
              <p:nvPr/>
            </p:nvCxnSpPr>
            <p:spPr>
              <a:xfrm>
                <a:off x="4644008" y="2276872"/>
                <a:ext cx="0" cy="44629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/>
            </p:nvSpPr>
            <p:spPr>
              <a:xfrm rot="16200000">
                <a:off x="4334629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Y(4360)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3419872" y="1988840"/>
              <a:ext cx="360040" cy="792088"/>
            </a:xfrm>
            <a:prstGeom prst="rect">
              <a:avLst/>
            </a:prstGeom>
            <a:solidFill>
              <a:schemeClr val="bg2">
                <a:alpha val="63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627784" y="836712"/>
              <a:ext cx="3024336" cy="1892796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7" t="31911"/>
          <a:stretch/>
        </p:blipFill>
        <p:spPr bwMode="auto">
          <a:xfrm>
            <a:off x="971600" y="5589240"/>
            <a:ext cx="12355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65304"/>
            <a:ext cx="2304256" cy="47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5" t="15961"/>
          <a:stretch/>
        </p:blipFill>
        <p:spPr bwMode="auto">
          <a:xfrm>
            <a:off x="4581500" y="5517232"/>
            <a:ext cx="4572000" cy="11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8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88640"/>
            <a:ext cx="4671944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124744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sz="2400" b="0" i="1" smtClean="0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400" b="0" i="1" smtClean="0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sz="2400" dirty="0" smtClean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3456384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4"/>
          <a:stretch/>
        </p:blipFill>
        <p:spPr>
          <a:xfrm>
            <a:off x="4427984" y="211107"/>
            <a:ext cx="4235896" cy="315748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16632"/>
            <a:ext cx="4671944" cy="3429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64382" y="3482768"/>
            <a:ext cx="4428098" cy="32586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496" y="3429000"/>
            <a:ext cx="4464496" cy="33843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1"/>
              <p:cNvSpPr txBox="1"/>
              <p:nvPr/>
            </p:nvSpPr>
            <p:spPr>
              <a:xfrm>
                <a:off x="323528" y="2276872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76872"/>
                <a:ext cx="3456384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1"/>
              <p:cNvSpPr txBox="1"/>
              <p:nvPr/>
            </p:nvSpPr>
            <p:spPr>
              <a:xfrm>
                <a:off x="251520" y="1700808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∗−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345638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323528" y="404664"/>
            <a:ext cx="2735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fit to  BES data</a:t>
            </a:r>
            <a:endParaRPr kumimoji="1" lang="zh-CN" altLang="en-US" sz="28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79712" y="836712"/>
            <a:ext cx="123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C00000"/>
                </a:solidFill>
              </a:rPr>
              <a:t>EPJC78,136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32999" y="188640"/>
                <a:ext cx="6043257" cy="3293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400" dirty="0" smtClean="0">
                    <a:solidFill>
                      <a:schemeClr val="tx1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Fitting Parameters</a:t>
                </a:r>
                <a:endParaRPr kumimoji="1" lang="en-US" altLang="zh-CN" sz="2400" dirty="0" smtClean="0">
                  <a:latin typeface="Chalkboard SE" charset="0"/>
                  <a:ea typeface="Chalkboard SE" charset="0"/>
                  <a:cs typeface="Chalkboard SE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sz="2000" dirty="0" smtClean="0">
                    <a:solidFill>
                      <a:srgbClr val="C00000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        </a:t>
                </a:r>
                <a:r>
                  <a:rPr kumimoji="1" lang="en-US" altLang="zh-CN" sz="2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BR[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4160</m:t>
                            </m:r>
                          </m:e>
                        </m:d>
                        <m: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]=(11.65±5.36)×10</a:t>
                </a:r>
                <a:r>
                  <a:rPr kumimoji="1" lang="en-US" altLang="zh-CN" sz="2000" baseline="30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-3</a:t>
                </a: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sz="2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        BR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415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]=(8.86±3.32)×10</a:t>
                </a:r>
                <a:r>
                  <a:rPr kumimoji="1" lang="en-US" altLang="zh-CN" sz="2000" baseline="30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-3</a:t>
                </a:r>
                <a:endParaRPr kumimoji="1" lang="zh-CN" altLang="en-US" sz="2000" baseline="30000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sz="2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        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BR[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4160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]=(2.75±2.45)×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10</a:t>
                </a:r>
                <a:r>
                  <a:rPr kumimoji="1" lang="en-US" altLang="zh-CN" sz="2000" baseline="30000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-3</a:t>
                </a: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sz="2000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        BR[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4415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]=(3.64±1.03)×10</a:t>
                </a:r>
                <a:r>
                  <a:rPr kumimoji="1" lang="en-US" altLang="zh-CN" sz="2000" baseline="30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-3</a:t>
                </a:r>
                <a:endParaRPr kumimoji="1" lang="en-US" altLang="zh-CN" sz="2000" dirty="0" smtClean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sz="2200" dirty="0" smtClean="0">
                    <a:solidFill>
                      <a:srgbClr val="C00000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10</a:t>
                </a:r>
                <a:r>
                  <a:rPr kumimoji="1" lang="en-US" altLang="zh-CN" sz="2200" baseline="30000" dirty="0" smtClean="0">
                    <a:solidFill>
                      <a:srgbClr val="C00000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-3</a:t>
                </a:r>
                <a:r>
                  <a:rPr kumimoji="1" lang="en-US" altLang="zh-CN" sz="2200" dirty="0" smtClean="0">
                    <a:solidFill>
                      <a:srgbClr val="C00000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: </a:t>
                </a:r>
                <a:r>
                  <a:rPr kumimoji="1" lang="en-US" altLang="zh-CN" sz="2200" dirty="0" smtClean="0">
                    <a:latin typeface="Chalkboard SE" charset="0"/>
                    <a:ea typeface="Chalkboard SE" charset="0"/>
                    <a:cs typeface="Chalkboard SE" charset="0"/>
                  </a:rPr>
                  <a:t>Typical order of hidden charm decays;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halkboard SE" charset="0"/>
                            <a:cs typeface="Chalkboard SE" charset="0"/>
                          </a:rPr>
                        </m:ctrlPr>
                      </m:sSupPr>
                      <m:e>
                        <m: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charset="0"/>
                            <a:ea typeface="Chalkboard SE" charset="0"/>
                            <a:cs typeface="Chalkboard SE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charset="0"/>
                            <a:ea typeface="Chalkboard SE" charset="0"/>
                            <a:cs typeface="Chalkboard SE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charset="0"/>
                            <a:ea typeface="Chalkboard SE" charset="0"/>
                            <a:cs typeface="Chalkboard SE" charset="0"/>
                          </a:rPr>
                        </m:ctrlPr>
                      </m:sSupPr>
                      <m:e>
                        <m: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charset="0"/>
                            <a:ea typeface="Chalkboard SE" charset="0"/>
                            <a:cs typeface="Chalkboard SE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charset="0"/>
                            <a:ea typeface="Chalkboard SE" charset="0"/>
                            <a:cs typeface="Chalkboard SE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charset="0"/>
                            <a:ea typeface="Chalkboard SE" charset="0"/>
                            <a:cs typeface="Chalkboard SE" charset="0"/>
                          </a:rPr>
                        </m:ctrlPr>
                      </m:sSubPr>
                      <m:e>
                        <m: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charset="0"/>
                            <a:ea typeface="Chalkboard SE" charset="0"/>
                            <a:cs typeface="Chalkboard SE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charset="0"/>
                            <a:ea typeface="Chalkboard SE" charset="0"/>
                            <a:cs typeface="Chalkboard SE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Chalkboard SE" charset="0"/>
                    <a:ea typeface="Chalkboard SE" charset="0"/>
                    <a:cs typeface="Chalkboard SE" charset="0"/>
                  </a:rPr>
                  <a:t>:spin flip process, suppressed. 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99" y="188640"/>
                <a:ext cx="6043257" cy="3293209"/>
              </a:xfrm>
              <a:prstGeom prst="rect">
                <a:avLst/>
              </a:prstGeom>
              <a:blipFill rotWithShape="0">
                <a:blip r:embed="rId4"/>
                <a:stretch>
                  <a:fillRect l="-1413" t="-1481"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683568" y="3774319"/>
                <a:ext cx="6240491" cy="1742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000" b="1" dirty="0" smtClean="0">
                    <a:solidFill>
                      <a:srgbClr val="C00000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Need Y(4220)!    </a:t>
                </a:r>
                <a:endParaRPr kumimoji="1" lang="en-US" altLang="zh-CN" sz="2000" b="1" dirty="0" smtClean="0">
                  <a:solidFill>
                    <a:srgbClr val="C00000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  <a:p>
                <a:r>
                  <a:rPr lang="en-US" altLang="zh-CN" sz="2000" dirty="0" smtClean="0">
                    <a:solidFill>
                      <a:srgbClr val="0432FF"/>
                    </a:solidFill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sup>
                        </m:sSup>
                        <m: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𝐵𝑅</m:t>
                        </m:r>
                        <m: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4220</m:t>
                            </m:r>
                          </m:e>
                        </m:d>
                        <m: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000" b="0" i="1" smtClean="0">
                        <a:solidFill>
                          <a:srgbClr val="0432FF"/>
                        </a:solidFill>
                        <a:latin typeface="Cambria Math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1" lang="en-US" altLang="zh-CN" sz="2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=(6.59±4.48)eV</a:t>
                </a:r>
                <a:endParaRPr kumimoji="1" lang="en-US" altLang="zh-CN" sz="2000" baseline="30000" dirty="0" smtClean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sz="2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sup>
                        </m:s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𝐵𝑅</m:t>
                        </m:r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4220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 </a:t>
                </a:r>
                <a:r>
                  <a:rPr kumimoji="1" lang="en-US" altLang="zh-CN" sz="2000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=(0.51±0.33)eV</a:t>
                </a:r>
                <a:endParaRPr kumimoji="1" lang="en-US" altLang="zh-CN" sz="2200" dirty="0" smtClean="0">
                  <a:solidFill>
                    <a:srgbClr val="C00000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sz="2200" dirty="0" smtClean="0">
                    <a:solidFill>
                      <a:srgbClr val="C00000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What’s the source of Y(4220)?</a:t>
                </a: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74319"/>
                <a:ext cx="6240491" cy="1742913"/>
              </a:xfrm>
              <a:prstGeom prst="rect">
                <a:avLst/>
              </a:prstGeom>
              <a:blipFill rotWithShape="0">
                <a:blip r:embed="rId5"/>
                <a:stretch>
                  <a:fillRect l="-1270" t="-1748" r="-195" b="-6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28" y="836712"/>
            <a:ext cx="438659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7214" y="-13882"/>
                <a:ext cx="4291633" cy="568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12528" lvl="1">
                  <a:defRPr sz="3700" b="1">
                    <a:solidFill>
                      <a:schemeClr val="accent1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altLang="zh-CN" sz="3094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Prediction of </a:t>
                </a:r>
                <a14:m>
                  <m:oMath xmlns:m="http://schemas.openxmlformats.org/officeDocument/2006/math">
                    <m:r>
                      <a:rPr lang="en-US" altLang="zh-CN" sz="3094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𝝍</m:t>
                    </m:r>
                    <m:r>
                      <a:rPr lang="en-US" altLang="zh-CN" sz="3094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3094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zh-CN" sz="3094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altLang="zh-CN" sz="3094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3094" dirty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4" y="-19744"/>
                <a:ext cx="6103656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hape 130"/>
          <p:cNvSpPr/>
          <p:nvPr/>
        </p:nvSpPr>
        <p:spPr>
          <a:xfrm>
            <a:off x="323528" y="5013176"/>
            <a:ext cx="2304256" cy="331758"/>
          </a:xfrm>
          <a:prstGeom prst="rect">
            <a:avLst/>
          </a:prstGeom>
          <a:noFill/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7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1687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EPJC</a:t>
            </a:r>
            <a:r>
              <a:rPr sz="1687" smtClean="0">
                <a:solidFill>
                  <a:srgbClr val="C00000"/>
                </a:solidFill>
                <a:latin typeface="Comic Sans MS" panose="030F0702030302020204" pitchFamily="66" charset="0"/>
              </a:rPr>
              <a:t>74,3208</a:t>
            </a:r>
            <a:r>
              <a:rPr lang="en-US" sz="1687" smtClean="0">
                <a:solidFill>
                  <a:srgbClr val="C00000"/>
                </a:solidFill>
                <a:latin typeface="Comic Sans MS" panose="030F0702030302020204" pitchFamily="66" charset="0"/>
              </a:rPr>
              <a:t>(2014)</a:t>
            </a:r>
            <a:endParaRPr sz="1687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427984" y="1412776"/>
                <a:ext cx="4572000" cy="3303854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altLang="zh-CN" sz="2400" b="1" dirty="0" smtClean="0">
                    <a:solidFill>
                      <a:srgbClr val="0432FF"/>
                    </a:solidFill>
                    <a:latin typeface="Comic Sans MS" panose="030F0702030302020204" pitchFamily="66" charset="0"/>
                  </a:rPr>
                  <a:t>Similarity:1S,2S,3S</a:t>
                </a:r>
                <a:endParaRPr lang="en-US" altLang="zh-CN" sz="2400" b="1" dirty="0">
                  <a:solidFill>
                    <a:srgbClr val="0432FF"/>
                  </a:solidFill>
                  <a:latin typeface="Comic Sans MS" panose="030F0702030302020204" pitchFamily="66" charset="0"/>
                </a:endParaRPr>
              </a:p>
              <a:p>
                <a:pPr marL="321457" indent="-321457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Violation: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/>
                      </a:rPr>
                      <m:t>𝝍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𝟒𝟒𝟏𝟓</m:t>
                        </m:r>
                      </m:e>
                    </m:d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/>
                      </a:rPr>
                      <m:t>𝝍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endParaRPr lang="en-US" altLang="zh-CN" sz="2400" b="1" dirty="0" smtClean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321457" indent="-321457">
                  <a:buFont typeface="Arial" panose="020B0604020202020204" pitchFamily="34" charset="0"/>
                  <a:buChar char="•"/>
                </a:pPr>
                <a:r>
                  <a:rPr lang="en-US" altLang="zh-CN" sz="24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Anomalous</a:t>
                </a:r>
                <a:r>
                  <a:rPr lang="en-US" altLang="zh-CN" sz="24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: mass gap</a:t>
                </a:r>
                <a:endParaRPr lang="en-US" altLang="zh-CN" sz="2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algn="l"/>
                <a:r>
                  <a:rPr lang="en-US" altLang="zh-CN" sz="2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zh-CN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zh-CN" sz="2400" b="1" dirty="0">
                    <a:latin typeface="Comic Sans MS" panose="030F0702030302020204" pitchFamily="66" charset="0"/>
                  </a:rPr>
                  <a:t> </a:t>
                </a:r>
                <a:r>
                  <a:rPr lang="en-US" altLang="zh-CN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0000FF"/>
                        </a:solidFill>
                        <a:latin typeface="Cambria Math"/>
                      </a:rPr>
                      <m:t>𝚼</m:t>
                    </m:r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:2S-1S&gt;3S-2S&gt;4S-3S</a:t>
                </a:r>
                <a:r>
                  <a:rPr lang="en-US" altLang="zh-CN" sz="2400" b="1" dirty="0" smtClean="0">
                    <a:latin typeface="Comic Sans MS" panose="030F0702030302020204" pitchFamily="66" charset="0"/>
                  </a:rPr>
                  <a:t>:</a:t>
                </a:r>
                <a:endParaRPr lang="en-US" altLang="zh-CN" sz="2400" b="1" dirty="0">
                  <a:latin typeface="Comic Sans MS" panose="030F0702030302020204" pitchFamily="66" charset="0"/>
                </a:endParaRPr>
              </a:p>
              <a:p>
                <a:r>
                  <a:rPr lang="en-US" altLang="zh-CN" sz="2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0000FF"/>
                        </a:solidFill>
                        <a:latin typeface="Cambria Math" charset="0"/>
                        <a:sym typeface="Helvetica Light"/>
                      </a:rPr>
                      <m:t>      </m:t>
                    </m:r>
                    <m:r>
                      <a:rPr lang="en-US" altLang="zh-CN" sz="2400" b="1" i="1" smtClean="0">
                        <a:solidFill>
                          <a:srgbClr val="0432FF"/>
                        </a:solidFill>
                        <a:latin typeface="Cambria Math"/>
                        <a:sym typeface="Helvetica Light"/>
                      </a:rPr>
                      <m:t>𝝍</m:t>
                    </m:r>
                  </m:oMath>
                </a14:m>
                <a:r>
                  <a:rPr lang="en-US" altLang="zh-CN" sz="2400" b="1" dirty="0" smtClean="0">
                    <a:solidFill>
                      <a:srgbClr val="0432FF"/>
                    </a:solidFill>
                    <a:latin typeface="Comic Sans MS" panose="030F0702030302020204" pitchFamily="66" charset="0"/>
                  </a:rPr>
                  <a:t>:</a:t>
                </a:r>
                <a:r>
                  <a:rPr lang="en-US" altLang="zh-CN" sz="24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2S-1S&gt;3S-2S</a:t>
                </a:r>
                <a:r>
                  <a:rPr lang="en-US" altLang="zh-CN" sz="24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&lt;4S-3S</a:t>
                </a:r>
              </a:p>
              <a:p>
                <a:endParaRPr lang="en-US" altLang="zh-CN" sz="800" b="1" dirty="0" smtClean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401822" indent="-401822">
                  <a:buFont typeface="Arial" panose="020B0604020202020204" pitchFamily="34" charset="0"/>
                  <a:buChar char="•"/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Mass </a:t>
                </a:r>
                <a:r>
                  <a:rPr lang="en-US" altLang="zh-CN" sz="2400" b="1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gap:borrowed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/>
                      </a:rPr>
                      <m:t>𝚼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𝐦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𝝍</m:t>
                        </m:r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𝟒</m:t>
                        </m:r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𝑺</m:t>
                        </m:r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charset="0"/>
                      </a:rPr>
                      <m:t>𝟒𝟐𝟔𝟑</m:t>
                    </m:r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MeV</a:t>
                </a:r>
                <a:endParaRPr lang="zh-CN" altLang="en-US" sz="2400" b="1" dirty="0">
                  <a:solidFill>
                    <a:srgbClr val="000000"/>
                  </a:solidFill>
                  <a:latin typeface="Comic Sans MS" panose="030F0702030302020204" pitchFamily="66" charset="0"/>
                  <a:sym typeface="Helvetica Light"/>
                </a:endParaRPr>
              </a:p>
              <a:p>
                <a:pPr algn="l"/>
                <a:endParaRPr lang="en-US" altLang="zh-CN" sz="1969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412776"/>
                <a:ext cx="4572000" cy="3303854"/>
              </a:xfrm>
              <a:prstGeom prst="rect">
                <a:avLst/>
              </a:prstGeom>
              <a:blipFill rotWithShape="0">
                <a:blip r:embed="rId5"/>
                <a:stretch>
                  <a:fillRect l="-2933" t="-1292" r="-9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971600" y="4957237"/>
            <a:ext cx="7006556" cy="1790044"/>
            <a:chOff x="1743479" y="7155496"/>
            <a:chExt cx="9964881" cy="2545840"/>
          </a:xfrm>
        </p:grpSpPr>
        <p:sp>
          <p:nvSpPr>
            <p:cNvPr id="12" name="Shape 139"/>
            <p:cNvSpPr/>
            <p:nvPr/>
          </p:nvSpPr>
          <p:spPr>
            <a:xfrm>
              <a:off x="1743479" y="8255027"/>
              <a:ext cx="7794096" cy="1431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l">
                <a:lnSpc>
                  <a:spcPct val="120000"/>
                </a:lnSpc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687" dirty="0">
                  <a:latin typeface="Comic Sans MS" panose="030F0702030302020204" pitchFamily="66" charset="0"/>
                </a:rPr>
                <a:t>The screening potential prediction of ψ(4</a:t>
              </a:r>
              <a:r>
                <a:rPr sz="1687" i="1" dirty="0">
                  <a:latin typeface="Comic Sans MS" panose="030F0702030302020204" pitchFamily="66" charset="0"/>
                </a:rPr>
                <a:t>S</a:t>
              </a:r>
              <a:r>
                <a:rPr sz="1687" dirty="0">
                  <a:latin typeface="Comic Sans MS" panose="030F0702030302020204" pitchFamily="66" charset="0"/>
                </a:rPr>
                <a:t>) mass:</a:t>
              </a:r>
            </a:p>
            <a:p>
              <a:pPr marL="269121" indent="-269121">
                <a:lnSpc>
                  <a:spcPct val="120000"/>
                </a:lnSpc>
                <a:buSzPct val="75000"/>
                <a:buChar char="•"/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687" dirty="0">
                  <a:solidFill>
                    <a:srgbClr val="FF2600"/>
                  </a:solidFill>
                  <a:latin typeface="Comic Sans MS" panose="030F0702030302020204" pitchFamily="66" charset="0"/>
                </a:rPr>
                <a:t>4273</a:t>
              </a:r>
              <a:r>
                <a:rPr sz="1687" dirty="0">
                  <a:latin typeface="Comic Sans MS" panose="030F0702030302020204" pitchFamily="66" charset="0"/>
                </a:rPr>
                <a:t> MeV </a:t>
              </a:r>
              <a:r>
                <a:rPr sz="1687" dirty="0" err="1">
                  <a:latin typeface="Comic Sans MS" panose="030F0702030302020204" pitchFamily="66" charset="0"/>
                </a:rPr>
                <a:t>Li&amp;Chao</a:t>
              </a:r>
              <a:r>
                <a:rPr sz="1687" dirty="0">
                  <a:latin typeface="Comic Sans MS" panose="030F0702030302020204" pitchFamily="66" charset="0"/>
                </a:rPr>
                <a:t> PRD79, 094004 (2009) </a:t>
              </a:r>
            </a:p>
            <a:p>
              <a:pPr marL="269121" indent="-269121">
                <a:lnSpc>
                  <a:spcPct val="120000"/>
                </a:lnSpc>
                <a:buSzPct val="75000"/>
                <a:buChar char="•"/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687" dirty="0">
                  <a:solidFill>
                    <a:srgbClr val="FF2600"/>
                  </a:solidFill>
                  <a:latin typeface="Comic Sans MS" panose="030F0702030302020204" pitchFamily="66" charset="0"/>
                </a:rPr>
                <a:t>4247</a:t>
              </a:r>
              <a:r>
                <a:rPr sz="1687" dirty="0">
                  <a:latin typeface="Comic Sans MS" panose="030F0702030302020204" pitchFamily="66" charset="0"/>
                </a:rPr>
                <a:t> MeV Dong et al., PRD49, 1642</a:t>
              </a:r>
              <a:r>
                <a:rPr lang="en-US" sz="1687" dirty="0">
                  <a:latin typeface="Comic Sans MS" panose="030F0702030302020204" pitchFamily="66" charset="0"/>
                </a:rPr>
                <a:t> (1994)</a:t>
              </a:r>
              <a:endParaRPr sz="1687" dirty="0">
                <a:latin typeface="Comic Sans MS" panose="030F0702030302020204" pitchFamily="66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748151" y="7155496"/>
              <a:ext cx="9960209" cy="2545840"/>
              <a:chOff x="2033620" y="7155496"/>
              <a:chExt cx="9960209" cy="2545840"/>
            </a:xfrm>
          </p:grpSpPr>
          <p:pic>
            <p:nvPicPr>
              <p:cNvPr id="14" name="图片 13"/>
              <p:cNvPicPr>
                <a:picLocks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033620" y="8302682"/>
                <a:ext cx="7494122" cy="1398654"/>
              </a:xfrm>
              <a:prstGeom prst="rect">
                <a:avLst/>
              </a:prstGeom>
              <a:effectLst/>
            </p:spPr>
          </p:pic>
          <p:pic>
            <p:nvPicPr>
              <p:cNvPr id="15" name="图片 14"/>
              <p:cNvPicPr>
                <a:picLocks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900000">
                <a:off x="8565760" y="7155496"/>
                <a:ext cx="2264236" cy="415147"/>
              </a:xfrm>
              <a:prstGeom prst="rect">
                <a:avLst/>
              </a:prstGeom>
            </p:spPr>
          </p:pic>
          <p:sp>
            <p:nvSpPr>
              <p:cNvPr id="16" name="Shape 143"/>
              <p:cNvSpPr/>
              <p:nvPr/>
            </p:nvSpPr>
            <p:spPr>
              <a:xfrm>
                <a:off x="9914625" y="7461948"/>
                <a:ext cx="2079204" cy="540319"/>
              </a:xfrm>
              <a:prstGeom prst="rect">
                <a:avLst/>
              </a:prstGeom>
              <a:solidFill>
                <a:srgbClr val="FFFB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 b="1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sz="20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Consistent</a:t>
                </a:r>
                <a:r>
                  <a:rPr lang="en-US" sz="20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!!</a:t>
                </a:r>
                <a:endParaRPr sz="2000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4716016" y="332656"/>
                <a:ext cx="19672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FF"/>
                        </a:solidFill>
                        <a:latin typeface="Cambria Math"/>
                        <a:sym typeface="Helvetica Light"/>
                      </a:rPr>
                      <m:t>𝝍</m:t>
                    </m:r>
                  </m:oMath>
                </a14:m>
                <a:r>
                  <a:rPr lang="en-US" altLang="zh-CN" sz="2800" b="1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Helvetica Light"/>
                  </a:rPr>
                  <a:t> .VS.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rgbClr val="0000FF"/>
                        </a:solidFill>
                        <a:latin typeface="Cambria Math"/>
                      </a:rPr>
                      <m:t>𝚼</m:t>
                    </m:r>
                  </m:oMath>
                </a14:m>
                <a:r>
                  <a:rPr lang="en-US" altLang="zh-CN" sz="2800" b="1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Helvetica Light"/>
                  </a:rPr>
                  <a:t> </a:t>
                </a: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32656"/>
                <a:ext cx="1967205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1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Shape 145"/>
              <p:cNvSpPr/>
              <p:nvPr/>
            </p:nvSpPr>
            <p:spPr>
              <a:xfrm>
                <a:off x="286260" y="310450"/>
                <a:ext cx="8571480" cy="22901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/>
              <a:p>
                <a:pPr algn="just" defTabSz="321457">
                  <a:spcBef>
                    <a:spcPts val="844"/>
                  </a:spcBef>
                  <a:defRPr sz="3100" b="1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rPr sz="2180" dirty="0">
                    <a:latin typeface="Comic Sans MS" panose="030F0702030302020204" pitchFamily="66" charset="0"/>
                  </a:rPr>
                  <a:t>Questions:</a:t>
                </a:r>
              </a:p>
              <a:p>
                <a:pPr marL="269121" indent="-269121" algn="just" defTabSz="321457">
                  <a:spcBef>
                    <a:spcPts val="844"/>
                  </a:spcBef>
                  <a:buSzPct val="45000"/>
                  <a:buBlip>
                    <a:blip r:embed="rId2"/>
                  </a:buBlip>
                  <a:defRPr sz="3100" b="1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rPr sz="2180" dirty="0">
                    <a:latin typeface="Comic Sans MS" panose="030F0702030302020204" pitchFamily="66" charset="0"/>
                  </a:rPr>
                  <a:t>If this predicted state exists in the </a:t>
                </a:r>
                <a14:m>
                  <m:oMath xmlns:m="http://schemas.openxmlformats.org/officeDocument/2006/math">
                    <m:r>
                      <a:rPr lang="zh-CN" altLang="en-US" sz="2180" b="1" i="1" dirty="0">
                        <a:latin typeface="Cambria Math"/>
                      </a:rPr>
                      <m:t>𝑱</m:t>
                    </m:r>
                    <m:r>
                      <a:rPr lang="en-US" altLang="zh-CN" sz="2180" b="1" i="1" dirty="0">
                        <a:latin typeface="Cambria Math"/>
                      </a:rPr>
                      <m:t>/</m:t>
                    </m:r>
                    <m:r>
                      <a:rPr lang="zh-CN" altLang="en-US" sz="2180" b="1" i="1" dirty="0">
                        <a:latin typeface="Cambria Math"/>
                      </a:rPr>
                      <m:t>𝝍</m:t>
                    </m:r>
                  </m:oMath>
                </a14:m>
                <a:r>
                  <a:rPr sz="2180" b="1" dirty="0">
                    <a:latin typeface="Comic Sans MS" panose="030F0702030302020204" pitchFamily="66" charset="0"/>
                  </a:rPr>
                  <a:t> </a:t>
                </a:r>
                <a:r>
                  <a:rPr sz="2180" dirty="0">
                    <a:latin typeface="Comic Sans MS" panose="030F0702030302020204" pitchFamily="66" charset="0"/>
                  </a:rPr>
                  <a:t>family, we must reveal its underlying properties to answer </a:t>
                </a:r>
                <a:r>
                  <a:rPr sz="2180" dirty="0">
                    <a:solidFill>
                      <a:srgbClr val="FF2600"/>
                    </a:solidFill>
                    <a:latin typeface="Comic Sans MS" panose="030F0702030302020204" pitchFamily="66" charset="0"/>
                  </a:rPr>
                  <a:t>why there does not have any evidence in the present experiment</a:t>
                </a:r>
              </a:p>
              <a:p>
                <a:pPr marL="269121" indent="-269121" algn="just" defTabSz="321457">
                  <a:spcBef>
                    <a:spcPts val="844"/>
                  </a:spcBef>
                  <a:buSzPct val="45000"/>
                  <a:buBlip>
                    <a:blip r:embed="rId2"/>
                  </a:buBlip>
                  <a:defRPr sz="3100" b="1">
                    <a:solidFill>
                      <a:srgbClr val="0433F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rPr sz="2180" dirty="0">
                    <a:latin typeface="Comic Sans MS" panose="030F0702030302020204" pitchFamily="66" charset="0"/>
                  </a:rPr>
                  <a:t>Can Y(4260) or Y(4360) be as the candidate of predicted </a:t>
                </a:r>
                <a:r>
                  <a:rPr sz="2180" dirty="0" err="1">
                    <a:latin typeface="Comic Sans MS" panose="030F0702030302020204" pitchFamily="66" charset="0"/>
                  </a:rPr>
                  <a:t>charmonium</a:t>
                </a:r>
                <a:r>
                  <a:rPr sz="2180" dirty="0">
                    <a:latin typeface="Comic Sans MS" panose="030F0702030302020204" pitchFamily="66" charset="0"/>
                  </a:rPr>
                  <a:t> with mass around 4.26 GeV? </a:t>
                </a:r>
              </a:p>
            </p:txBody>
          </p:sp>
        </mc:Choice>
        <mc:Fallback xmlns="">
          <p:sp>
            <p:nvSpPr>
              <p:cNvPr id="145" name="Shap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5" y="433755"/>
                <a:ext cx="12190550" cy="3272691"/>
              </a:xfrm>
              <a:prstGeom prst="rect">
                <a:avLst/>
              </a:prstGeom>
              <a:blipFill rotWithShape="1">
                <a:blip r:embed="rId3"/>
                <a:stretch>
                  <a:fillRect l="-1550" t="-1676" r="-1550" b="-54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" name="4fdc2de3a87889e50b9c23c4e3845adb.png"/>
          <p:cNvPicPr>
            <a:picLocks noChangeAspect="1"/>
          </p:cNvPicPr>
          <p:nvPr/>
        </p:nvPicPr>
        <p:blipFill rotWithShape="1">
          <a:blip r:embed="rId4">
            <a:extLst/>
          </a:blip>
          <a:srcRect t="18879"/>
          <a:stretch/>
        </p:blipFill>
        <p:spPr>
          <a:xfrm>
            <a:off x="334591" y="3645024"/>
            <a:ext cx="8474818" cy="3078105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06352" y="3084684"/>
            <a:ext cx="6088206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Helvetica Light"/>
              </a:rPr>
              <a:t>Charmoniu</a:t>
            </a:r>
            <a:r>
              <a:rPr lang="en-US" altLang="zh-CN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-like state around 4.26 GeV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225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>
                <a:latin typeface="Comic Sans MS" charset="0"/>
                <a:ea typeface="Comic Sans MS" charset="0"/>
                <a:cs typeface="Comic Sans MS" charset="0"/>
              </a:rPr>
              <a:t>Outline</a:t>
            </a:r>
            <a:endParaRPr kumimoji="1" lang="zh-CN" altLang="en-US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Brief review of experimental status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err="1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Fanno</a:t>
            </a:r>
            <a:r>
              <a:rPr kumimoji="1" lang="en-US" altLang="zh-CN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interference </a:t>
            </a:r>
            <a:r>
              <a:rPr kumimoji="1"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as a resonance killer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Y(4220): Missing 𝜓(4S)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Summary</a:t>
            </a:r>
          </a:p>
          <a:p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4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79512" y="1"/>
            <a:ext cx="7804547" cy="692696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 algn="l" defTabSz="237878">
              <a:defRPr sz="888">
                <a:latin typeface="Times"/>
                <a:ea typeface="Times"/>
                <a:cs typeface="Times"/>
                <a:sym typeface="Times"/>
              </a:defRPr>
            </a:pPr>
            <a:endParaRPr dirty="0">
              <a:solidFill>
                <a:srgbClr val="0432FF"/>
              </a:solidFill>
              <a:latin typeface="Comic Sans MS" panose="030F0702030302020204" pitchFamily="66" charset="0"/>
            </a:endParaRPr>
          </a:p>
          <a:p>
            <a:pPr algn="l" defTabSz="237878">
              <a:spcBef>
                <a:spcPts val="562"/>
              </a:spcBef>
              <a:defRPr sz="3922" b="1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>
                <a:solidFill>
                  <a:srgbClr val="0432FF"/>
                </a:solidFill>
                <a:latin typeface="Comic Sans MS" panose="030F0702030302020204" pitchFamily="66" charset="0"/>
              </a:rPr>
              <a:t>decay behavior</a:t>
            </a:r>
            <a:r>
              <a:rPr lang="en-US" dirty="0">
                <a:solidFill>
                  <a:srgbClr val="0432FF"/>
                </a:solidFill>
                <a:latin typeface="Comic Sans MS" panose="030F0702030302020204" pitchFamily="66" charset="0"/>
              </a:rPr>
              <a:t>:</a:t>
            </a:r>
            <a:endParaRPr dirty="0">
              <a:solidFill>
                <a:srgbClr val="0432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473843" y="1251736"/>
            <a:ext cx="1793901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321457">
              <a:spcBef>
                <a:spcPts val="844"/>
              </a:spcBef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smtClean="0">
                <a:latin typeface="Comic Sans MS" panose="030F0702030302020204" pitchFamily="66" charset="0"/>
              </a:rPr>
              <a:t>QPC model</a:t>
            </a:r>
            <a:r>
              <a:rPr lang="en-US" sz="1969" dirty="0" smtClean="0">
                <a:latin typeface="Comic Sans MS" panose="030F0702030302020204" pitchFamily="66" charset="0"/>
              </a:rPr>
              <a:t>:</a:t>
            </a:r>
            <a:endParaRPr sz="1969" dirty="0">
              <a:latin typeface="Comic Sans MS" panose="030F0702030302020204" pitchFamily="66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07704" y="1340768"/>
            <a:ext cx="6482903" cy="1538340"/>
            <a:chOff x="2104128" y="2235432"/>
            <a:chExt cx="8838319" cy="20943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128" y="2529531"/>
              <a:ext cx="666750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6816311" y="2235432"/>
              <a:ext cx="4126136" cy="420234"/>
            </a:xfrm>
            <a:prstGeom prst="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en-US" altLang="zh-CN" sz="1406" b="1" dirty="0">
                  <a:solidFill>
                    <a:srgbClr val="0433FF"/>
                  </a:solidFill>
                  <a:latin typeface="Comic Sans MS" panose="030F0702030302020204" pitchFamily="66" charset="0"/>
                </a:rPr>
                <a:t>L. </a:t>
              </a:r>
              <a:r>
                <a:rPr lang="en-US" altLang="zh-CN" sz="1406" b="1" dirty="0" err="1">
                  <a:solidFill>
                    <a:srgbClr val="0433FF"/>
                  </a:solidFill>
                  <a:latin typeface="Comic Sans MS" panose="030F0702030302020204" pitchFamily="66" charset="0"/>
                </a:rPr>
                <a:t>Micu</a:t>
              </a:r>
              <a:r>
                <a:rPr lang="en-US" altLang="zh-CN" sz="1406" b="1" dirty="0">
                  <a:solidFill>
                    <a:srgbClr val="0433FF"/>
                  </a:solidFill>
                  <a:latin typeface="Comic Sans MS" panose="030F0702030302020204" pitchFamily="66" charset="0"/>
                </a:rPr>
                <a:t>, NPB 10, 521 (1969) </a:t>
              </a:r>
              <a:endParaRPr lang="zh-CN" altLang="en-US" sz="1406" b="1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1520" y="2924944"/>
            <a:ext cx="8446876" cy="3514877"/>
            <a:chOff x="681754" y="4342341"/>
            <a:chExt cx="12013334" cy="4998937"/>
          </a:xfrm>
        </p:grpSpPr>
        <p:pic>
          <p:nvPicPr>
            <p:cNvPr id="150" name="572a8a639da3eea9016696909d7db579.png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4412" t="18422" r="58850" b="4266"/>
            <a:stretch/>
          </p:blipFill>
          <p:spPr>
            <a:xfrm>
              <a:off x="681754" y="4342341"/>
              <a:ext cx="4320481" cy="4935255"/>
            </a:xfrm>
            <a:prstGeom prst="rect">
              <a:avLst/>
            </a:prstGeom>
            <a:ln w="12700">
              <a:miter lim="400000"/>
            </a:ln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278265" y="4743323"/>
                  <a:ext cx="7416823" cy="459795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5719" tIns="35719" rIns="35719" bIns="35719" numCol="1" spcCol="38100" rtlCol="0" anchor="ctr">
                  <a:spAutoFit/>
                </a:bodyPr>
                <a:lstStyle/>
                <a:p>
                  <a:pPr marL="401822" indent="-401822" defTabSz="410751" hangingPunct="0">
                    <a:buFont typeface="Arial" panose="020B0604020202020204" pitchFamily="34" charset="0"/>
                    <a:buChar char="•"/>
                  </a:pPr>
                  <a:r>
                    <a:rPr lang="en-US" altLang="zh-CN" sz="2250" b="1" dirty="0">
                      <a:solidFill>
                        <a:srgbClr val="000000"/>
                      </a:solidFill>
                      <a:latin typeface="Comic Sans MS" panose="030F0702030302020204" pitchFamily="66" charset="0"/>
                      <a:sym typeface="Helvetica Light"/>
                    </a:rPr>
                    <a:t>Test the </a:t>
                  </a:r>
                  <a:r>
                    <a:rPr lang="en-US" altLang="zh-CN" sz="2250" b="1" dirty="0">
                      <a:solidFill>
                        <a:srgbClr val="0000FF"/>
                      </a:solidFill>
                      <a:latin typeface="Comic Sans MS" panose="030F0702030302020204" pitchFamily="66" charset="0"/>
                      <a:sym typeface="Helvetica Light"/>
                    </a:rPr>
                    <a:t>reliability of the QPC </a:t>
                  </a:r>
                  <a:r>
                    <a:rPr lang="en-US" altLang="zh-CN" sz="2250" b="1" dirty="0">
                      <a:solidFill>
                        <a:srgbClr val="000000"/>
                      </a:solidFill>
                      <a:latin typeface="Comic Sans MS" panose="030F0702030302020204" pitchFamily="66" charset="0"/>
                      <a:sym typeface="Helvetica Light"/>
                    </a:rPr>
                    <a:t>model via </a:t>
                  </a:r>
                  <a14:m>
                    <m:oMath xmlns:m="http://schemas.openxmlformats.org/officeDocument/2006/math">
                      <m:r>
                        <a:rPr lang="en-US" altLang="zh-CN" sz="2250" b="1" i="1">
                          <a:solidFill>
                            <a:srgbClr val="000000"/>
                          </a:solidFill>
                          <a:latin typeface="Cambria Math"/>
                          <a:sym typeface="Helvetica Light"/>
                        </a:rPr>
                        <m:t>𝝍</m:t>
                      </m:r>
                      <m:d>
                        <m:dPr>
                          <m:ctrlPr>
                            <a:rPr lang="en-US" altLang="zh-CN" sz="2250" b="1" i="1">
                              <a:solidFill>
                                <a:srgbClr val="000000"/>
                              </a:solidFill>
                              <a:latin typeface="Cambria Math" charset="0"/>
                              <a:sym typeface="Helvetica Light"/>
                            </a:rPr>
                          </m:ctrlPr>
                        </m:dPr>
                        <m:e>
                          <m:r>
                            <a:rPr lang="en-US" altLang="zh-CN" sz="2250" b="1" i="1">
                              <a:solidFill>
                                <a:srgbClr val="000000"/>
                              </a:solidFill>
                              <a:latin typeface="Cambria Math"/>
                              <a:sym typeface="Helvetica Light"/>
                            </a:rPr>
                            <m:t>𝟑</m:t>
                          </m:r>
                          <m:r>
                            <a:rPr lang="en-US" altLang="zh-CN" sz="2250" b="1" i="1">
                              <a:solidFill>
                                <a:srgbClr val="000000"/>
                              </a:solidFill>
                              <a:latin typeface="Cambria Math"/>
                              <a:sym typeface="Helvetica Light"/>
                            </a:rPr>
                            <m:t>𝑺</m:t>
                          </m:r>
                        </m:e>
                      </m:d>
                      <m:d>
                        <m:dPr>
                          <m:ctrlPr>
                            <a:rPr lang="en-US" altLang="zh-CN" sz="2250" b="1" i="1">
                              <a:solidFill>
                                <a:srgbClr val="000000"/>
                              </a:solidFill>
                              <a:latin typeface="Cambria Math" charset="0"/>
                              <a:sym typeface="Helvetica Light"/>
                            </a:rPr>
                          </m:ctrlPr>
                        </m:dPr>
                        <m:e>
                          <m:r>
                            <a:rPr lang="en-US" altLang="zh-CN" sz="2250" b="1" i="1">
                              <a:solidFill>
                                <a:srgbClr val="000000"/>
                              </a:solidFill>
                              <a:latin typeface="Cambria Math"/>
                              <a:sym typeface="Helvetica Light"/>
                            </a:rPr>
                            <m:t>𝝍</m:t>
                          </m:r>
                          <m:d>
                            <m:dPr>
                              <m:ctrlPr>
                                <a:rPr lang="en-US" altLang="zh-CN" sz="2250" b="1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sym typeface="Helvetica Light"/>
                                </a:rPr>
                              </m:ctrlPr>
                            </m:dPr>
                            <m:e>
                              <m:r>
                                <a:rPr lang="en-US" altLang="zh-CN" sz="225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Helvetica Light"/>
                                </a:rPr>
                                <m:t>𝟒𝟎𝟒𝟎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altLang="zh-CN" sz="2250" b="1" dirty="0">
                      <a:solidFill>
                        <a:srgbClr val="000000"/>
                      </a:solidFill>
                      <a:latin typeface="Comic Sans MS" panose="030F0702030302020204" pitchFamily="66" charset="0"/>
                      <a:sym typeface="Helvetica Light"/>
                    </a:rPr>
                    <a:t> decays;</a:t>
                  </a:r>
                </a:p>
                <a:p>
                  <a:pPr marL="401822" indent="-401822">
                    <a:buFont typeface="Arial" panose="020B0604020202020204" pitchFamily="34" charset="0"/>
                    <a:buChar char="•"/>
                  </a:pPr>
                  <a:r>
                    <a:rPr lang="en-US" altLang="zh-CN" sz="2250" b="1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Well reproduce the experimental data of the </a:t>
                  </a:r>
                  <a14:m>
                    <m:oMath xmlns:m="http://schemas.openxmlformats.org/officeDocument/2006/math">
                      <m:r>
                        <a:rPr lang="en-US" altLang="zh-CN" sz="2250" b="1" i="1">
                          <a:solidFill>
                            <a:srgbClr val="C00000"/>
                          </a:solidFill>
                          <a:latin typeface="Cambria Math"/>
                        </a:rPr>
                        <m:t>𝝍</m:t>
                      </m:r>
                      <m:d>
                        <m:dPr>
                          <m:ctrlPr>
                            <a:rPr lang="en-US" altLang="zh-CN" sz="2250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25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altLang="zh-CN" sz="225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</m:d>
                      <m:r>
                        <a:rPr lang="en-US" altLang="zh-CN" sz="2250" b="1">
                          <a:latin typeface="Cambria Math"/>
                        </a:rPr>
                        <m:t>;</m:t>
                      </m:r>
                    </m:oMath>
                  </a14:m>
                  <a:endParaRPr lang="en-US" altLang="zh-CN" sz="2250" b="1" dirty="0">
                    <a:latin typeface="Comic Sans MS" panose="030F0702030302020204" pitchFamily="66" charset="0"/>
                  </a:endParaRPr>
                </a:p>
                <a:p>
                  <a:pPr marL="401822" indent="-401822">
                    <a:buFont typeface="Arial" panose="020B0604020202020204" pitchFamily="34" charset="0"/>
                    <a:buChar char="•"/>
                  </a:pPr>
                  <a:r>
                    <a:rPr lang="en-US" altLang="zh-CN" sz="2250" b="1" dirty="0">
                      <a:latin typeface="Comic Sans MS" panose="030F0702030302020204" pitchFamily="66" charset="0"/>
                    </a:rPr>
                    <a:t>Enable us to apply this model to </a:t>
                  </a:r>
                  <a:r>
                    <a:rPr lang="en-US" altLang="zh-CN" sz="2250" b="1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safely</a:t>
                  </a:r>
                  <a:r>
                    <a:rPr lang="en-US" altLang="zh-CN" sz="2250" b="1" dirty="0">
                      <a:latin typeface="Comic Sans MS" panose="030F0702030302020204" pitchFamily="66" charset="0"/>
                    </a:rPr>
                    <a:t> study the decays of the </a:t>
                  </a:r>
                  <a14:m>
                    <m:oMath xmlns:m="http://schemas.openxmlformats.org/officeDocument/2006/math">
                      <m:r>
                        <a:rPr lang="en-US" altLang="zh-CN" sz="2250" b="1" i="1">
                          <a:latin typeface="Cambria Math"/>
                        </a:rPr>
                        <m:t>𝝍</m:t>
                      </m:r>
                      <m:d>
                        <m:dPr>
                          <m:ctrlPr>
                            <a:rPr lang="en-US" altLang="zh-CN" sz="225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250" b="1" i="1">
                              <a:latin typeface="Cambria Math"/>
                            </a:rPr>
                            <m:t>𝟒</m:t>
                          </m:r>
                          <m:r>
                            <a:rPr lang="en-US" altLang="zh-CN" sz="2250" b="1" i="1">
                              <a:latin typeface="Cambria Math"/>
                            </a:rPr>
                            <m:t>𝑺</m:t>
                          </m:r>
                        </m:e>
                      </m:d>
                      <m:r>
                        <a:rPr lang="en-US" altLang="zh-CN" sz="2250" b="1">
                          <a:latin typeface="Cambria Math"/>
                        </a:rPr>
                        <m:t>.</m:t>
                      </m:r>
                    </m:oMath>
                  </a14:m>
                  <a:endParaRPr lang="en-US" altLang="zh-CN" sz="2250" b="1" dirty="0">
                    <a:latin typeface="Comic Sans MS" panose="030F0702030302020204" pitchFamily="66" charset="0"/>
                  </a:endParaRPr>
                </a:p>
                <a:p>
                  <a:pPr marL="401822" indent="-401822">
                    <a:buFont typeface="Arial" panose="020B0604020202020204" pitchFamily="34" charset="0"/>
                    <a:buChar char="•"/>
                  </a:pPr>
                  <a:r>
                    <a:rPr lang="en-US" altLang="zh-CN" sz="2250" b="1" dirty="0">
                      <a:latin typeface="Comic Sans MS" panose="030F0702030302020204" pitchFamily="66" charset="0"/>
                    </a:rPr>
                    <a:t> </a:t>
                  </a:r>
                  <a:endParaRPr lang="zh-CN" altLang="en-US" sz="2250" b="1" dirty="0">
                    <a:solidFill>
                      <a:srgbClr val="000000"/>
                    </a:solidFill>
                    <a:latin typeface="Comic Sans MS" panose="030F0702030302020204" pitchFamily="66" charset="0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265" y="4743306"/>
                  <a:ext cx="7416824" cy="45979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385" t="-1194" r="-1727" b="-30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3061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c14837c3f6a3a0426de201058c0874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332" y="263494"/>
            <a:ext cx="3374556" cy="571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" name="Shape 153"/>
          <p:cNvSpPr/>
          <p:nvPr/>
        </p:nvSpPr>
        <p:spPr>
          <a:xfrm>
            <a:off x="4139952" y="868070"/>
            <a:ext cx="4824536" cy="4175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42900" indent="-342900" defTabSz="321457">
              <a:spcBef>
                <a:spcPts val="844"/>
              </a:spcBef>
              <a:buFont typeface="Arial" charset="0"/>
              <a:buChar char="•"/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rPr lang="en-US" sz="2400" dirty="0" smtClean="0">
                <a:latin typeface="Comic Sans MS" panose="030F0702030302020204" pitchFamily="66" charset="0"/>
              </a:rPr>
              <a:t>Partial Width: strongly dependent on R, node effect</a:t>
            </a:r>
            <a:r>
              <a:rPr sz="2400" baseline="9615" dirty="0" smtClean="0">
                <a:latin typeface="Comic Sans MS" panose="030F0702030302020204" pitchFamily="66" charset="0"/>
              </a:rPr>
              <a:t> </a:t>
            </a:r>
            <a:endParaRPr lang="en-US" sz="2400" baseline="9615" dirty="0" smtClean="0">
              <a:latin typeface="Comic Sans MS" panose="030F0702030302020204" pitchFamily="66" charset="0"/>
            </a:endParaRPr>
          </a:p>
          <a:p>
            <a:pPr marL="342900" indent="-342900" defTabSz="321457">
              <a:lnSpc>
                <a:spcPct val="150000"/>
              </a:lnSpc>
              <a:spcBef>
                <a:spcPts val="844"/>
              </a:spcBef>
              <a:buFont typeface="Arial" charset="0"/>
              <a:buChar char="•"/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rPr sz="2400" dirty="0" smtClean="0">
                <a:latin typeface="Comic Sans MS" panose="030F0702030302020204" pitchFamily="66" charset="0"/>
              </a:rPr>
              <a:t>total </a:t>
            </a:r>
            <a:r>
              <a:rPr sz="2400" dirty="0">
                <a:latin typeface="Comic Sans MS" panose="030F0702030302020204" pitchFamily="66" charset="0"/>
              </a:rPr>
              <a:t>decay </a:t>
            </a:r>
            <a:r>
              <a:rPr sz="2400" dirty="0" smtClean="0">
                <a:latin typeface="Comic Sans MS" panose="030F0702030302020204" pitchFamily="66" charset="0"/>
              </a:rPr>
              <a:t>width</a:t>
            </a:r>
            <a:r>
              <a:rPr lang="en-US" sz="2400" dirty="0" smtClean="0">
                <a:latin typeface="Comic Sans MS" panose="030F0702030302020204" pitchFamily="66" charset="0"/>
              </a:rPr>
              <a:t>: </a:t>
            </a:r>
            <a:r>
              <a:rPr sz="2400" dirty="0" smtClean="0">
                <a:solidFill>
                  <a:srgbClr val="0432FF"/>
                </a:solidFill>
                <a:latin typeface="Comic Sans MS" panose="030F0702030302020204" pitchFamily="66" charset="0"/>
              </a:rPr>
              <a:t>stable</a:t>
            </a:r>
            <a:r>
              <a:rPr sz="2400" baseline="9615" dirty="0" smtClean="0">
                <a:solidFill>
                  <a:srgbClr val="0432FF"/>
                </a:solidFill>
                <a:latin typeface="Comic Sans MS" panose="030F0702030302020204" pitchFamily="66" charset="0"/>
              </a:rPr>
              <a:t> </a:t>
            </a:r>
            <a:r>
              <a:rPr lang="en-US" sz="2400" baseline="9615" dirty="0" smtClean="0">
                <a:solidFill>
                  <a:srgbClr val="0432FF"/>
                </a:solidFill>
                <a:latin typeface="Comic Sans MS" panose="030F0702030302020204" pitchFamily="66" charset="0"/>
              </a:rPr>
              <a:t>;</a:t>
            </a:r>
          </a:p>
          <a:p>
            <a:pPr marL="342900" indent="-342900" defTabSz="321457">
              <a:lnSpc>
                <a:spcPct val="150000"/>
              </a:lnSpc>
              <a:spcBef>
                <a:spcPts val="844"/>
              </a:spcBef>
              <a:buFont typeface="Arial" charset="0"/>
              <a:buChar char="•"/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rPr sz="2400" dirty="0" smtClean="0">
                <a:latin typeface="Comic Sans MS" panose="030F0702030302020204" pitchFamily="66" charset="0"/>
              </a:rPr>
              <a:t>ψ(4</a:t>
            </a:r>
            <a:r>
              <a:rPr sz="2400" i="1" dirty="0" smtClean="0">
                <a:latin typeface="Comic Sans MS" panose="030F0702030302020204" pitchFamily="66" charset="0"/>
              </a:rPr>
              <a:t>S</a:t>
            </a:r>
            <a:r>
              <a:rPr sz="2400" dirty="0" smtClean="0">
                <a:latin typeface="Comic Sans MS" panose="030F0702030302020204" pitchFamily="66" charset="0"/>
              </a:rPr>
              <a:t>)</a:t>
            </a:r>
            <a:r>
              <a:rPr lang="en-US" sz="2400" dirty="0" smtClean="0">
                <a:latin typeface="Comic Sans MS" panose="030F0702030302020204" pitchFamily="66" charset="0"/>
              </a:rPr>
              <a:t>: Narrow State,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Unusual</a:t>
            </a:r>
            <a:r>
              <a:rPr lang="en-US" sz="2400" dirty="0" smtClean="0">
                <a:latin typeface="Comic Sans MS" panose="030F0702030302020204" pitchFamily="66" charset="0"/>
              </a:rPr>
              <a:t>;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defTabSz="321457">
              <a:spcBef>
                <a:spcPts val="844"/>
              </a:spcBef>
              <a:buFont typeface="Arial" charset="0"/>
              <a:buChar char="•"/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rPr sz="2400" dirty="0" smtClean="0">
                <a:latin typeface="Comic Sans MS" panose="030F0702030302020204" pitchFamily="66" charset="0"/>
              </a:rPr>
              <a:t>ψ(4040)</a:t>
            </a:r>
            <a:r>
              <a:rPr lang="en-US" sz="2400" dirty="0" smtClean="0">
                <a:latin typeface="Comic Sans MS" panose="030F0702030302020204" pitchFamily="66" charset="0"/>
              </a:rPr>
              <a:t>: </a:t>
            </a:r>
            <a:r>
              <a:rPr lang="de-DE" altLang="zh-CN" sz="2400" dirty="0">
                <a:latin typeface="Comic Sans MS" panose="030F0702030302020204" pitchFamily="66" charset="0"/>
              </a:rPr>
              <a:t>80 ± 10 </a:t>
            </a:r>
            <a:r>
              <a:rPr lang="de-DE" altLang="zh-CN" sz="2400" dirty="0" err="1" smtClean="0">
                <a:latin typeface="Comic Sans MS" panose="030F0702030302020204" pitchFamily="66" charset="0"/>
              </a:rPr>
              <a:t>MeV</a:t>
            </a:r>
            <a:r>
              <a:rPr lang="de-DE" altLang="zh-CN" sz="2400" dirty="0" smtClean="0">
                <a:latin typeface="Comic Sans MS" panose="030F0702030302020204" pitchFamily="66" charset="0"/>
              </a:rPr>
              <a:t>,    </a:t>
            </a:r>
            <a:r>
              <a:rPr sz="2400" dirty="0" smtClean="0">
                <a:latin typeface="Comic Sans MS" panose="030F0702030302020204" pitchFamily="66" charset="0"/>
              </a:rPr>
              <a:t> </a:t>
            </a:r>
            <a:r>
              <a:rPr sz="2400" dirty="0">
                <a:latin typeface="Comic Sans MS" panose="030F0702030302020204" pitchFamily="66" charset="0"/>
              </a:rPr>
              <a:t>ψ(4160</a:t>
            </a:r>
            <a:r>
              <a:rPr sz="2400" dirty="0" smtClean="0">
                <a:latin typeface="Comic Sans MS" panose="030F0702030302020204" pitchFamily="66" charset="0"/>
              </a:rPr>
              <a:t>)</a:t>
            </a:r>
            <a:r>
              <a:rPr lang="en-US" sz="2400" dirty="0" smtClean="0">
                <a:latin typeface="Comic Sans MS" panose="030F0702030302020204" pitchFamily="66" charset="0"/>
              </a:rPr>
              <a:t>: </a:t>
            </a:r>
            <a:r>
              <a:rPr lang="fi-FI" altLang="zh-CN" sz="2400" dirty="0" smtClean="0">
                <a:latin typeface="Comic Sans MS" panose="030F0702030302020204" pitchFamily="66" charset="0"/>
              </a:rPr>
              <a:t>70 </a:t>
            </a:r>
            <a:r>
              <a:rPr lang="fi-FI" altLang="zh-CN" sz="2400" dirty="0">
                <a:latin typeface="Comic Sans MS" panose="030F0702030302020204" pitchFamily="66" charset="0"/>
              </a:rPr>
              <a:t>± 10</a:t>
            </a:r>
            <a:r>
              <a:rPr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MeV.     </a:t>
            </a:r>
            <a:r>
              <a:rPr sz="2400" dirty="0" smtClean="0">
                <a:latin typeface="Comic Sans MS" panose="030F0702030302020204" pitchFamily="66" charset="0"/>
              </a:rPr>
              <a:t>ψ(4415)</a:t>
            </a:r>
            <a:r>
              <a:rPr lang="en-US" sz="2400" dirty="0" smtClean="0">
                <a:latin typeface="Comic Sans MS" panose="030F0702030302020204" pitchFamily="66" charset="0"/>
              </a:rPr>
              <a:t>: </a:t>
            </a:r>
            <a:r>
              <a:rPr sz="2400" dirty="0" smtClean="0">
                <a:latin typeface="Comic Sans MS" panose="030F0702030302020204" pitchFamily="66" charset="0"/>
              </a:rPr>
              <a:t>62 </a:t>
            </a:r>
            <a:r>
              <a:rPr sz="2400" dirty="0">
                <a:latin typeface="Comic Sans MS" panose="030F0702030302020204" pitchFamily="66" charset="0"/>
              </a:rPr>
              <a:t>± 20 MeV, </a:t>
            </a:r>
            <a:r>
              <a:rPr lang="en-US" sz="2400" dirty="0" smtClean="0">
                <a:latin typeface="Comic Sans MS" panose="030F0702030302020204" pitchFamily="66" charset="0"/>
              </a:rPr>
              <a:t>    </a:t>
            </a:r>
            <a:r>
              <a:rPr lang="is-IS" altLang="zh-CN" sz="2400" dirty="0" smtClean="0">
                <a:latin typeface="Comic Sans MS" panose="030F0702030302020204" pitchFamily="66" charset="0"/>
              </a:rPr>
              <a:t>ψ(3770): 27.2 </a:t>
            </a:r>
            <a:r>
              <a:rPr lang="is-IS" altLang="zh-CN" sz="2400" dirty="0">
                <a:latin typeface="Comic Sans MS" panose="030F0702030302020204" pitchFamily="66" charset="0"/>
              </a:rPr>
              <a:t>MeV </a:t>
            </a:r>
          </a:p>
          <a:p>
            <a:pPr marL="342900" indent="-342900" defTabSz="321457">
              <a:spcBef>
                <a:spcPts val="844"/>
              </a:spcBef>
              <a:buFont typeface="Arial" charset="0"/>
              <a:buChar char="•"/>
              <a:defRPr sz="2600">
                <a:latin typeface="Times"/>
                <a:ea typeface="Times"/>
                <a:cs typeface="Times"/>
                <a:sym typeface="Times"/>
              </a:defRPr>
            </a:pPr>
            <a:endParaRPr lang="en-US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4936" y="6237312"/>
            <a:ext cx="9139064" cy="50302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latin typeface="Comic Sans MS" panose="030F0702030302020204" pitchFamily="66" charset="0"/>
              </a:rPr>
              <a:t>Exclude </a:t>
            </a:r>
            <a:r>
              <a:rPr sz="2800" i="1">
                <a:latin typeface="Comic Sans MS" panose="030F0702030302020204" pitchFamily="66" charset="0"/>
              </a:rPr>
              <a:t>Y</a:t>
            </a:r>
            <a:r>
              <a:rPr sz="2800">
                <a:latin typeface="Comic Sans MS" panose="030F0702030302020204" pitchFamily="66" charset="0"/>
              </a:rPr>
              <a:t>(4260)/</a:t>
            </a:r>
            <a:r>
              <a:rPr sz="2800" i="1">
                <a:latin typeface="Comic Sans MS" panose="030F0702030302020204" pitchFamily="66" charset="0"/>
              </a:rPr>
              <a:t>Y</a:t>
            </a:r>
            <a:r>
              <a:rPr sz="2800">
                <a:latin typeface="Comic Sans MS" panose="030F0702030302020204" pitchFamily="66" charset="0"/>
              </a:rPr>
              <a:t>(4360) as the candidate of ψ(4</a:t>
            </a:r>
            <a:r>
              <a:rPr sz="2800" i="1">
                <a:latin typeface="Comic Sans MS" panose="030F0702030302020204" pitchFamily="66" charset="0"/>
              </a:rPr>
              <a:t>S</a:t>
            </a:r>
            <a:r>
              <a:rPr sz="2800">
                <a:latin typeface="Comic Sans MS" panose="030F0702030302020204" pitchFamily="66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91203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745140" y="6031797"/>
            <a:ext cx="7356435" cy="547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defRPr sz="37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601" dirty="0" err="1">
                <a:latin typeface="Comic Sans MS" panose="030F0702030302020204" pitchFamily="66" charset="0"/>
              </a:rPr>
              <a:t>e</a:t>
            </a:r>
            <a:r>
              <a:rPr sz="2601" baseline="31999" dirty="0" err="1">
                <a:latin typeface="Comic Sans MS" panose="030F0702030302020204" pitchFamily="66" charset="0"/>
              </a:rPr>
              <a:t>+</a:t>
            </a:r>
            <a:r>
              <a:rPr sz="2601" dirty="0" err="1">
                <a:latin typeface="Comic Sans MS" panose="030F0702030302020204" pitchFamily="66" charset="0"/>
              </a:rPr>
              <a:t>e</a:t>
            </a:r>
            <a:r>
              <a:rPr sz="2601" baseline="31999" dirty="0">
                <a:latin typeface="Comic Sans MS" panose="030F0702030302020204" pitchFamily="66" charset="0"/>
              </a:rPr>
              <a:t>−</a:t>
            </a:r>
            <a:r>
              <a:rPr sz="2601" dirty="0">
                <a:latin typeface="Comic Sans MS" panose="030F0702030302020204" pitchFamily="66" charset="0"/>
              </a:rPr>
              <a:t>→χ</a:t>
            </a:r>
            <a:r>
              <a:rPr sz="2601" baseline="-5999" dirty="0">
                <a:latin typeface="Comic Sans MS" panose="030F0702030302020204" pitchFamily="66" charset="0"/>
              </a:rPr>
              <a:t>c1</a:t>
            </a:r>
            <a:r>
              <a:rPr sz="2601" dirty="0">
                <a:latin typeface="Comic Sans MS" panose="030F0702030302020204" pitchFamily="66" charset="0"/>
              </a:rPr>
              <a:t>ω and </a:t>
            </a:r>
            <a:r>
              <a:rPr sz="2601" dirty="0" err="1">
                <a:latin typeface="Comic Sans MS" panose="030F0702030302020204" pitchFamily="66" charset="0"/>
              </a:rPr>
              <a:t>e</a:t>
            </a:r>
            <a:r>
              <a:rPr sz="2601" baseline="31999" dirty="0" err="1">
                <a:latin typeface="Comic Sans MS" panose="030F0702030302020204" pitchFamily="66" charset="0"/>
              </a:rPr>
              <a:t>+</a:t>
            </a:r>
            <a:r>
              <a:rPr sz="2601" dirty="0" err="1">
                <a:latin typeface="Comic Sans MS" panose="030F0702030302020204" pitchFamily="66" charset="0"/>
              </a:rPr>
              <a:t>e</a:t>
            </a:r>
            <a:r>
              <a:rPr sz="2601" baseline="31999" dirty="0">
                <a:latin typeface="Comic Sans MS" panose="030F0702030302020204" pitchFamily="66" charset="0"/>
              </a:rPr>
              <a:t>−</a:t>
            </a:r>
            <a:r>
              <a:rPr sz="2601" dirty="0">
                <a:latin typeface="Comic Sans MS" panose="030F0702030302020204" pitchFamily="66" charset="0"/>
              </a:rPr>
              <a:t>→χ</a:t>
            </a:r>
            <a:r>
              <a:rPr sz="2601" baseline="-5999" dirty="0">
                <a:latin typeface="Comic Sans MS" panose="030F0702030302020204" pitchFamily="66" charset="0"/>
              </a:rPr>
              <a:t>c2</a:t>
            </a:r>
            <a:r>
              <a:rPr sz="2601" dirty="0">
                <a:latin typeface="Comic Sans MS" panose="030F0702030302020204" pitchFamily="66" charset="0"/>
              </a:rPr>
              <a:t>ω are not significant</a:t>
            </a:r>
          </a:p>
        </p:txBody>
      </p:sp>
      <p:sp>
        <p:nvSpPr>
          <p:cNvPr id="163" name="Shape 163"/>
          <p:cNvSpPr/>
          <p:nvPr/>
        </p:nvSpPr>
        <p:spPr>
          <a:xfrm>
            <a:off x="1374899" y="1265181"/>
            <a:ext cx="3250916" cy="51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3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17">
                <a:latin typeface="Comic Sans MS" panose="030F0702030302020204" pitchFamily="66" charset="0"/>
              </a:rPr>
              <a:t>BESIII, arXiv:1410.6538</a:t>
            </a:r>
          </a:p>
        </p:txBody>
      </p:sp>
      <p:pic>
        <p:nvPicPr>
          <p:cNvPr id="164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60" y="1129391"/>
            <a:ext cx="5515894" cy="394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6" name="MathType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334" y="5201072"/>
            <a:ext cx="4416482" cy="29443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Shape 167"/>
              <p:cNvSpPr/>
              <p:nvPr/>
            </p:nvSpPr>
            <p:spPr>
              <a:xfrm>
                <a:off x="44161" y="87346"/>
                <a:ext cx="4123053" cy="548292"/>
              </a:xfrm>
              <a:prstGeom prst="rect">
                <a:avLst/>
              </a:prstGeom>
              <a:noFill/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pPr>
                  <a:defRPr sz="4800" b="1">
                    <a:solidFill>
                      <a:srgbClr val="FFFB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 xmlns:m="http://schemas.openxmlformats.org/officeDocument/2006/math">
                    <m:r>
                      <a:rPr lang="en-US" altLang="zh-CN" sz="3094" b="1" dirty="0">
                        <a:solidFill>
                          <a:srgbClr val="FF0000"/>
                        </a:solidFill>
                        <a:latin typeface="Cambria Math"/>
                        <a:ea typeface="Helvetica"/>
                        <a:cs typeface="Times New Roman" panose="02020603050405020304" pitchFamily="18" charset="0"/>
                      </a:rPr>
                      <m:t>𝝍</m:t>
                    </m:r>
                    <m:r>
                      <a:rPr lang="en-US" altLang="zh-CN" sz="3094" b="1" dirty="0">
                        <a:solidFill>
                          <a:srgbClr val="FF0000"/>
                        </a:solidFill>
                        <a:latin typeface="Cambria Math"/>
                        <a:ea typeface="Helvetica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3094" b="1" dirty="0">
                        <a:solidFill>
                          <a:srgbClr val="FF0000"/>
                        </a:solidFill>
                        <a:latin typeface="Cambria Math"/>
                        <a:ea typeface="Helvetica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zh-CN" sz="3094" b="1" dirty="0">
                        <a:solidFill>
                          <a:srgbClr val="FF0000"/>
                        </a:solidFill>
                        <a:latin typeface="Cambria Math"/>
                        <a:ea typeface="Helvetica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altLang="zh-CN" sz="3094" b="1" dirty="0">
                        <a:solidFill>
                          <a:srgbClr val="FF0000"/>
                        </a:solidFill>
                        <a:latin typeface="Cambria Math"/>
                        <a:ea typeface="Helvetica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altLang="zh-CN" sz="3094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Helvetica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094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Helvetic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3094" b="1" dirty="0">
                            <a:solidFill>
                              <a:srgbClr val="FF0000"/>
                            </a:solidFill>
                            <a:latin typeface="Cambria Math"/>
                            <a:ea typeface="Helvetica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094" b="1" dirty="0">
                            <a:solidFill>
                              <a:srgbClr val="FF0000"/>
                            </a:solidFill>
                            <a:latin typeface="Cambria Math"/>
                            <a:ea typeface="Helvetica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094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Helvetic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3094" b="1" dirty="0" err="1">
                            <a:solidFill>
                              <a:srgbClr val="FF0000"/>
                            </a:solidFill>
                            <a:latin typeface="Cambria Math"/>
                            <a:ea typeface="Helvetica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094" b="1" dirty="0">
                            <a:solidFill>
                              <a:srgbClr val="FF0000"/>
                            </a:solidFill>
                            <a:latin typeface="Cambria Math"/>
                            <a:ea typeface="Helvetica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3094" b="1" dirty="0">
                        <a:solidFill>
                          <a:srgbClr val="FF0000"/>
                        </a:solidFill>
                        <a:latin typeface="Cambria Math"/>
                        <a:ea typeface="Helvetica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sz="3094" b="1" dirty="0">
                        <a:solidFill>
                          <a:srgbClr val="FF0000"/>
                        </a:solidFill>
                        <a:latin typeface="Cambria Math"/>
                        <a:ea typeface="Helvetica"/>
                        <a:cs typeface="Times New Roman" panose="02020603050405020304" pitchFamily="18" charset="0"/>
                      </a:rPr>
                      <m:t>𝜒</m:t>
                    </m:r>
                    <m:r>
                      <a:rPr lang="zh-CN" altLang="en-US" sz="3094" b="1" dirty="0">
                        <a:solidFill>
                          <a:srgbClr val="FF0000"/>
                        </a:solidFill>
                        <a:latin typeface="Cambria Math"/>
                        <a:ea typeface="Helvetica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3094" b="1" dirty="0">
                        <a:solidFill>
                          <a:srgbClr val="FF0000"/>
                        </a:solidFill>
                        <a:latin typeface="Cambria Math"/>
                        <a:ea typeface="Helvetica"/>
                        <a:cs typeface="Times New Roman" panose="02020603050405020304" pitchFamily="18" charset="0"/>
                      </a:rPr>
                      <m:t>0</m:t>
                    </m:r>
                    <m:r>
                      <a:rPr lang="zh-CN" altLang="en-US" sz="3094" b="1" dirty="0">
                        <a:solidFill>
                          <a:srgbClr val="FF0000"/>
                        </a:solidFill>
                        <a:latin typeface="Cambria Math"/>
                        <a:ea typeface="Helvetica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endParaRPr sz="3094" b="1" dirty="0">
                  <a:solidFill>
                    <a:srgbClr val="FF0000"/>
                  </a:solidFill>
                  <a:latin typeface="Comic Sans MS" panose="030F0702030302020204" pitchFamily="66" charset="0"/>
                  <a:ea typeface="Helvet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7" name="Shape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6" y="124272"/>
                <a:ext cx="5812039" cy="779701"/>
              </a:xfrm>
              <a:prstGeom prst="rect">
                <a:avLst/>
              </a:prstGeom>
              <a:blipFill rotWithShape="1">
                <a:blip r:embed="rId4"/>
                <a:stretch>
                  <a:fillRect t="-14063" b="-3671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Shape 168"/>
          <p:cNvSpPr/>
          <p:nvPr/>
        </p:nvSpPr>
        <p:spPr>
          <a:xfrm>
            <a:off x="5739711" y="1166620"/>
            <a:ext cx="3439676" cy="24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29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39" dirty="0">
                <a:latin typeface="Comic Sans MS" panose="030F0702030302020204" pitchFamily="66" charset="0"/>
              </a:rPr>
              <a:t>If taking the mass of ψ(4S) to be 4230 MeV (Expt.), we find</a:t>
            </a:r>
            <a:r>
              <a:rPr lang="en-US" sz="2039" dirty="0">
                <a:latin typeface="Comic Sans MS" panose="030F0702030302020204" pitchFamily="66" charset="0"/>
              </a:rPr>
              <a:t>:</a:t>
            </a:r>
          </a:p>
          <a:p>
            <a:pPr algn="l">
              <a:defRPr sz="29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66" dirty="0">
              <a:latin typeface="Comic Sans MS" panose="030F0702030302020204" pitchFamily="66" charset="0"/>
            </a:endParaRPr>
          </a:p>
          <a:p>
            <a:pPr marL="173626" indent="-173626">
              <a:buSzPct val="75000"/>
              <a:buChar char="•"/>
              <a:defRPr sz="23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>
                <a:solidFill>
                  <a:schemeClr val="accent1"/>
                </a:solidFill>
                <a:latin typeface="Comic Sans MS" panose="030F0702030302020204" pitchFamily="66" charset="0"/>
              </a:rPr>
              <a:t>ψ(4S)→χ</a:t>
            </a:r>
            <a:r>
              <a:rPr sz="1969" baseline="-5999" dirty="0">
                <a:solidFill>
                  <a:schemeClr val="accent1"/>
                </a:solidFill>
                <a:latin typeface="Comic Sans MS" panose="030F0702030302020204" pitchFamily="66" charset="0"/>
              </a:rPr>
              <a:t>c0</a:t>
            </a:r>
            <a:r>
              <a:rPr sz="1969" dirty="0">
                <a:solidFill>
                  <a:schemeClr val="accent1"/>
                </a:solidFill>
                <a:latin typeface="Comic Sans MS" panose="030F0702030302020204" pitchFamily="66" charset="0"/>
              </a:rPr>
              <a:t>ω is</a:t>
            </a:r>
            <a:r>
              <a:rPr sz="1969" dirty="0">
                <a:latin typeface="Comic Sans MS" panose="030F0702030302020204" pitchFamily="66" charset="0"/>
              </a:rPr>
              <a:t> allowed</a:t>
            </a:r>
          </a:p>
          <a:p>
            <a:pPr marL="173626" indent="-173626">
              <a:buSzPct val="75000"/>
              <a:buChar char="•"/>
              <a:defRPr sz="23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>
                <a:solidFill>
                  <a:schemeClr val="accent1"/>
                </a:solidFill>
                <a:latin typeface="Comic Sans MS" panose="030F0702030302020204" pitchFamily="66" charset="0"/>
              </a:rPr>
              <a:t>ψ(4S)→χ</a:t>
            </a:r>
            <a:r>
              <a:rPr sz="1969" baseline="-5999" dirty="0">
                <a:solidFill>
                  <a:schemeClr val="accent1"/>
                </a:solidFill>
                <a:latin typeface="Comic Sans MS" panose="030F0702030302020204" pitchFamily="66" charset="0"/>
              </a:rPr>
              <a:t>c1</a:t>
            </a:r>
            <a:r>
              <a:rPr sz="1969" dirty="0">
                <a:solidFill>
                  <a:schemeClr val="accent1"/>
                </a:solidFill>
                <a:latin typeface="Comic Sans MS" panose="030F0702030302020204" pitchFamily="66" charset="0"/>
              </a:rPr>
              <a:t>ω and ψ(4S) →χ</a:t>
            </a:r>
            <a:r>
              <a:rPr sz="1969" baseline="-5999" dirty="0">
                <a:solidFill>
                  <a:schemeClr val="accent1"/>
                </a:solidFill>
                <a:latin typeface="Comic Sans MS" panose="030F0702030302020204" pitchFamily="66" charset="0"/>
              </a:rPr>
              <a:t>c2</a:t>
            </a:r>
            <a:r>
              <a:rPr sz="1969" dirty="0">
                <a:solidFill>
                  <a:schemeClr val="accent1"/>
                </a:solidFill>
                <a:latin typeface="Comic Sans MS" panose="030F0702030302020204" pitchFamily="66" charset="0"/>
              </a:rPr>
              <a:t>ω are</a:t>
            </a:r>
            <a:r>
              <a:rPr sz="1969" dirty="0">
                <a:latin typeface="Comic Sans MS" panose="030F0702030302020204" pitchFamily="66" charset="0"/>
              </a:rPr>
              <a:t> forbidden </a:t>
            </a:r>
            <a:r>
              <a:rPr sz="1969" dirty="0" err="1">
                <a:latin typeface="Comic Sans MS" panose="030F0702030302020204" pitchFamily="66" charset="0"/>
              </a:rPr>
              <a:t>kinematically</a:t>
            </a:r>
            <a:endParaRPr sz="1969" dirty="0">
              <a:latin typeface="Comic Sans MS" panose="030F0702030302020204" pitchFamily="66" charset="0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5707842" y="4136102"/>
            <a:ext cx="3319654" cy="1110882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600" b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250" dirty="0">
                <a:latin typeface="Comic Sans MS" panose="030F0702030302020204" pitchFamily="66" charset="0"/>
              </a:rPr>
              <a:t>Explain why only </a:t>
            </a:r>
            <a:r>
              <a:rPr sz="2250" dirty="0" err="1">
                <a:latin typeface="Comic Sans MS" panose="030F0702030302020204" pitchFamily="66" charset="0"/>
              </a:rPr>
              <a:t>e</a:t>
            </a:r>
            <a:r>
              <a:rPr sz="2250" baseline="31999" dirty="0" err="1">
                <a:latin typeface="Comic Sans MS" panose="030F0702030302020204" pitchFamily="66" charset="0"/>
              </a:rPr>
              <a:t>+</a:t>
            </a:r>
            <a:r>
              <a:rPr sz="2250" dirty="0" err="1">
                <a:latin typeface="Comic Sans MS" panose="030F0702030302020204" pitchFamily="66" charset="0"/>
              </a:rPr>
              <a:t>e</a:t>
            </a:r>
            <a:r>
              <a:rPr sz="2250" baseline="31999" dirty="0">
                <a:latin typeface="Comic Sans MS" panose="030F0702030302020204" pitchFamily="66" charset="0"/>
              </a:rPr>
              <a:t>−</a:t>
            </a:r>
            <a:r>
              <a:rPr sz="2250" dirty="0">
                <a:latin typeface="Comic Sans MS" panose="030F0702030302020204" pitchFamily="66" charset="0"/>
              </a:rPr>
              <a:t>→χ</a:t>
            </a:r>
            <a:r>
              <a:rPr sz="2250" baseline="-5999" dirty="0">
                <a:latin typeface="Comic Sans MS" panose="030F0702030302020204" pitchFamily="66" charset="0"/>
              </a:rPr>
              <a:t>c0</a:t>
            </a:r>
            <a:r>
              <a:rPr sz="2250" dirty="0">
                <a:latin typeface="Comic Sans MS" panose="030F0702030302020204" pitchFamily="66" charset="0"/>
              </a:rPr>
              <a:t>ω was reported by BESIII </a:t>
            </a:r>
          </a:p>
        </p:txBody>
      </p:sp>
    </p:spTree>
    <p:extLst>
      <p:ext uri="{BB962C8B-B14F-4D97-AF65-F5344CB8AC3E}">
        <p14:creationId xmlns:p14="http://schemas.microsoft.com/office/powerpoint/2010/main" val="974350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323528" y="260648"/>
            <a:ext cx="7468391" cy="49411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spcBef>
                <a:spcPts val="844"/>
              </a:spcBef>
              <a:defRPr sz="3900" b="1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742" dirty="0">
                <a:solidFill>
                  <a:srgbClr val="0432FF"/>
                </a:solidFill>
                <a:latin typeface="Comic Sans MS" panose="030F0702030302020204" pitchFamily="66" charset="0"/>
              </a:rPr>
              <a:t>The study of the transition ψ(4</a:t>
            </a:r>
            <a:r>
              <a:rPr sz="2742" i="1" dirty="0">
                <a:solidFill>
                  <a:srgbClr val="0432FF"/>
                </a:solidFill>
                <a:latin typeface="Comic Sans MS" panose="030F0702030302020204" pitchFamily="66" charset="0"/>
              </a:rPr>
              <a:t>S </a:t>
            </a:r>
            <a:r>
              <a:rPr sz="2742" dirty="0">
                <a:solidFill>
                  <a:srgbClr val="0432FF"/>
                </a:solidFill>
                <a:latin typeface="Comic Sans MS" panose="030F0702030302020204" pitchFamily="66" charset="0"/>
              </a:rPr>
              <a:t>) → ωχ</a:t>
            </a:r>
            <a:r>
              <a:rPr sz="2742" i="1" baseline="-9846" dirty="0">
                <a:solidFill>
                  <a:srgbClr val="0432FF"/>
                </a:solidFill>
                <a:latin typeface="Comic Sans MS" panose="030F0702030302020204" pitchFamily="66" charset="0"/>
              </a:rPr>
              <a:t>c</a:t>
            </a:r>
            <a:r>
              <a:rPr sz="2742" baseline="-9846" dirty="0">
                <a:solidFill>
                  <a:srgbClr val="0432FF"/>
                </a:solidFill>
                <a:latin typeface="Comic Sans MS" panose="030F0702030302020204" pitchFamily="66" charset="0"/>
              </a:rPr>
              <a:t>0</a:t>
            </a:r>
            <a:r>
              <a:rPr sz="2742" baseline="-3846" dirty="0">
                <a:solidFill>
                  <a:srgbClr val="0432FF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72" name="charmomium spectru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4" y="2315126"/>
            <a:ext cx="5028022" cy="4516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3" name="Shape 173"/>
          <p:cNvSpPr/>
          <p:nvPr/>
        </p:nvSpPr>
        <p:spPr>
          <a:xfrm>
            <a:off x="420289" y="1185359"/>
            <a:ext cx="8550299" cy="1078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180" dirty="0">
                <a:latin typeface="Comic Sans MS" panose="030F0702030302020204" pitchFamily="66" charset="0"/>
              </a:rPr>
              <a:t>For higher </a:t>
            </a:r>
            <a:r>
              <a:rPr sz="2180" dirty="0" err="1">
                <a:latin typeface="Comic Sans MS" panose="030F0702030302020204" pitchFamily="66" charset="0"/>
              </a:rPr>
              <a:t>charmonia</a:t>
            </a:r>
            <a:r>
              <a:rPr sz="2180" dirty="0">
                <a:latin typeface="Comic Sans MS" panose="030F0702030302020204" pitchFamily="66" charset="0"/>
              </a:rPr>
              <a:t> and </a:t>
            </a:r>
            <a:r>
              <a:rPr sz="2180" dirty="0" err="1">
                <a:latin typeface="Comic Sans MS" panose="030F0702030302020204" pitchFamily="66" charset="0"/>
              </a:rPr>
              <a:t>bottomonia</a:t>
            </a:r>
            <a:r>
              <a:rPr sz="2180" dirty="0">
                <a:latin typeface="Comic Sans MS" panose="030F0702030302020204" pitchFamily="66" charset="0"/>
              </a:rPr>
              <a:t>, the </a:t>
            </a:r>
            <a:r>
              <a:rPr sz="2180" dirty="0">
                <a:solidFill>
                  <a:schemeClr val="accent5"/>
                </a:solidFill>
                <a:latin typeface="Comic Sans MS" panose="030F0702030302020204" pitchFamily="66" charset="0"/>
              </a:rPr>
              <a:t>unquenched effect</a:t>
            </a:r>
            <a:r>
              <a:rPr sz="2180" dirty="0">
                <a:latin typeface="Comic Sans MS" panose="030F0702030302020204" pitchFamily="66" charset="0"/>
              </a:rPr>
              <a:t> becomes more and more </a:t>
            </a:r>
            <a:r>
              <a:rPr sz="2180" dirty="0">
                <a:solidFill>
                  <a:schemeClr val="accent5"/>
                </a:solidFill>
                <a:latin typeface="Comic Sans MS" panose="030F0702030302020204" pitchFamily="66" charset="0"/>
              </a:rPr>
              <a:t>important</a:t>
            </a:r>
            <a:r>
              <a:rPr sz="2180" dirty="0">
                <a:latin typeface="Comic Sans MS" panose="030F0702030302020204" pitchFamily="66" charset="0"/>
              </a:rPr>
              <a:t> since more channels are open</a:t>
            </a:r>
          </a:p>
        </p:txBody>
      </p:sp>
      <p:sp>
        <p:nvSpPr>
          <p:cNvPr id="174" name="Shape 174"/>
          <p:cNvSpPr/>
          <p:nvPr/>
        </p:nvSpPr>
        <p:spPr>
          <a:xfrm>
            <a:off x="5078306" y="2341491"/>
            <a:ext cx="3736778" cy="2175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321457" indent="-321457" algn="just">
              <a:lnSpc>
                <a:spcPct val="120000"/>
              </a:lnSpc>
              <a:buSzPct val="75000"/>
              <a:buFont typeface="Arial" panose="020B0604020202020204" pitchFamily="34" charset="0"/>
              <a:buChar char="•"/>
              <a:defRPr sz="27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98" dirty="0">
                <a:latin typeface="Comic Sans MS" panose="030F0702030302020204" pitchFamily="66" charset="0"/>
              </a:rPr>
              <a:t>Coupled-channel effect</a:t>
            </a:r>
          </a:p>
          <a:p>
            <a:pPr marL="312528" indent="-312528" algn="just">
              <a:lnSpc>
                <a:spcPct val="120000"/>
              </a:lnSpc>
              <a:buSzPct val="75000"/>
              <a:buChar char="•"/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898" dirty="0">
                <a:latin typeface="Comic Sans MS" panose="030F0702030302020204" pitchFamily="66" charset="0"/>
              </a:rPr>
              <a:t>Non-perturbative properties of QCD</a:t>
            </a:r>
          </a:p>
          <a:p>
            <a:pPr marL="312528" indent="-312528" algn="just">
              <a:lnSpc>
                <a:spcPct val="120000"/>
              </a:lnSpc>
              <a:buSzPct val="75000"/>
              <a:buChar char="•"/>
              <a:defRPr sz="27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98" dirty="0">
                <a:solidFill>
                  <a:schemeClr val="accent5"/>
                </a:solidFill>
                <a:latin typeface="Comic Sans MS" panose="030F0702030302020204" pitchFamily="66" charset="0"/>
              </a:rPr>
              <a:t>Hadronic loop</a:t>
            </a:r>
            <a:r>
              <a:rPr sz="1898" dirty="0">
                <a:latin typeface="Comic Sans MS" panose="030F0702030302020204" pitchFamily="66" charset="0"/>
              </a:rPr>
              <a:t> </a:t>
            </a:r>
            <a:r>
              <a:rPr sz="1898" dirty="0">
                <a:solidFill>
                  <a:srgbClr val="000000"/>
                </a:solidFill>
                <a:latin typeface="Comic Sans MS" panose="030F0702030302020204" pitchFamily="66" charset="0"/>
              </a:rPr>
              <a:t>is an effective description for this effect</a:t>
            </a:r>
          </a:p>
        </p:txBody>
      </p:sp>
      <p:pic>
        <p:nvPicPr>
          <p:cNvPr id="176" name="7f2bc6bf28ce99338e4d6b158c71ce7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7585" y="4998549"/>
            <a:ext cx="3537714" cy="130900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683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52137" y="66925"/>
            <a:ext cx="8132034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33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320" dirty="0">
                <a:latin typeface="Comic Sans MS" panose="030F0702030302020204" pitchFamily="66" charset="0"/>
              </a:rPr>
              <a:t>BESIII result (assuming the enhancement from ψ(4</a:t>
            </a:r>
            <a:r>
              <a:rPr sz="2320" i="1" dirty="0">
                <a:latin typeface="Comic Sans MS" panose="030F0702030302020204" pitchFamily="66" charset="0"/>
              </a:rPr>
              <a:t>S</a:t>
            </a:r>
            <a:r>
              <a:rPr sz="2320" dirty="0">
                <a:latin typeface="Comic Sans MS" panose="030F0702030302020204" pitchFamily="66" charset="0"/>
              </a:rPr>
              <a:t>)):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1023504" y="1020771"/>
            <a:ext cx="6386556" cy="832159"/>
            <a:chOff x="0" y="-65300"/>
            <a:chExt cx="11490352" cy="1522715"/>
          </a:xfrm>
        </p:grpSpPr>
        <p:pic>
          <p:nvPicPr>
            <p:cNvPr id="196" name="ed0a93e9f0adbb11b03ebf00c80ff98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052" y="0"/>
              <a:ext cx="6015791" cy="571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69b3d39b2896a82a623694fc67a78c89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69813"/>
              <a:ext cx="6133895" cy="673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" name="Shape 198"/>
            <p:cNvSpPr/>
            <p:nvPr/>
          </p:nvSpPr>
          <p:spPr>
            <a:xfrm>
              <a:off x="6394706" y="-65300"/>
              <a:ext cx="4729824" cy="70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lnSpc>
                  <a:spcPct val="120000"/>
                </a:lnSpc>
                <a:defRPr sz="29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687" dirty="0" err="1">
                  <a:latin typeface="Comic Sans MS" panose="030F0702030302020204" pitchFamily="66" charset="0"/>
                </a:rPr>
                <a:t>Li&amp;Chao</a:t>
              </a:r>
              <a:r>
                <a:rPr sz="1687" dirty="0">
                  <a:latin typeface="Comic Sans MS" panose="030F0702030302020204" pitchFamily="66" charset="0"/>
                </a:rPr>
                <a:t> PRD79, 094004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94256" y="755314"/>
              <a:ext cx="5096096" cy="70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lnSpc>
                  <a:spcPct val="120000"/>
                </a:lnSpc>
                <a:defRPr sz="28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687" dirty="0">
                  <a:latin typeface="Comic Sans MS" panose="030F0702030302020204" pitchFamily="66" charset="0"/>
                </a:rPr>
                <a:t>Dong et al., PRD49, 1642</a:t>
              </a:r>
            </a:p>
          </p:txBody>
        </p:sp>
      </p:grpSp>
      <p:pic>
        <p:nvPicPr>
          <p:cNvPr id="201" name="504bf83ae3120773c067593b83a249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9319" y="1960712"/>
            <a:ext cx="5531690" cy="45638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2" name="6ba387f5fe6f72a6da22cc012b0f8fb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3731" y="492424"/>
            <a:ext cx="6482953" cy="45541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268576" y="2618910"/>
            <a:ext cx="4050271" cy="3139099"/>
            <a:chOff x="381532" y="4948808"/>
            <a:chExt cx="5760385" cy="4464496"/>
          </a:xfrm>
        </p:grpSpPr>
        <p:pic>
          <p:nvPicPr>
            <p:cNvPr id="11" name="86185661d48f1b6a98441c289074fbfc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1532" y="4948808"/>
              <a:ext cx="5760385" cy="4464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229293" y="7585377"/>
                  <a:ext cx="3193947" cy="656499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none" lIns="35719" tIns="35719" rIns="35719" bIns="35719" numCol="1" spcCol="38100" rtlCol="0" anchor="ctr">
                  <a:spAutoFit/>
                </a:bodyPr>
                <a:lstStyle/>
                <a:p>
                  <a:pPr algn="ctr" defTabSz="41075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𝝍</m:t>
                        </m:r>
                        <m:d>
                          <m:dPr>
                            <m:ctrlP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 charset="0"/>
                                <a:sym typeface="Helvetica Light"/>
                              </a:rPr>
                            </m:ctrlPr>
                          </m:dPr>
                          <m:e>
                            <m: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Helvetica Light"/>
                              </a:rPr>
                              <m:t>𝟒</m:t>
                            </m:r>
                            <m: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Helvetica Light"/>
                              </a:rPr>
                              <m:t>𝑺</m:t>
                            </m:r>
                          </m:e>
                        </m:d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Helvetica Light"/>
                              </a:rPr>
                              <m:t>𝝌</m:t>
                            </m:r>
                          </m:e>
                          <m:sub>
                            <m: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Helvetica Light"/>
                              </a:rPr>
                              <m:t>𝒄</m:t>
                            </m:r>
                            <m: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Helvetica Light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𝝎</m:t>
                        </m:r>
                      </m:oMath>
                    </m:oMathPara>
                  </a14:m>
                  <a:endParaRPr lang="zh-CN" altLang="en-US" sz="2531" b="1" dirty="0">
                    <a:solidFill>
                      <a:srgbClr val="FF0000"/>
                    </a:solidFill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356" y="7585331"/>
                  <a:ext cx="3319820" cy="65659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4774523" y="2618910"/>
            <a:ext cx="4148359" cy="3139099"/>
            <a:chOff x="6790432" y="3724672"/>
            <a:chExt cx="5899889" cy="4464496"/>
          </a:xfrm>
        </p:grpSpPr>
        <p:pic>
          <p:nvPicPr>
            <p:cNvPr id="13" name="d17cecab8c4826c56804dfa5c6dcbff1.png"/>
            <p:cNvPicPr>
              <a:picLocks noChangeAspect="1"/>
            </p:cNvPicPr>
            <p:nvPr/>
          </p:nvPicPr>
          <p:blipFill rotWithShape="1">
            <a:blip r:embed="rId8">
              <a:extLst/>
            </a:blip>
            <a:srcRect l="2374" b="3125"/>
            <a:stretch/>
          </p:blipFill>
          <p:spPr>
            <a:xfrm>
              <a:off x="6790432" y="3724672"/>
              <a:ext cx="5899889" cy="4464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05846" y="5957093"/>
                  <a:ext cx="3183916" cy="1222808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none" lIns="35719" tIns="35719" rIns="35719" bIns="35719" numCol="1" spcCol="38100" rtlCol="0" anchor="ctr">
                  <a:spAutoFit/>
                </a:bodyPr>
                <a:lstStyle/>
                <a:p>
                  <a:pPr algn="ctr" defTabSz="41075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𝝍</m:t>
                        </m:r>
                        <m:d>
                          <m:dPr>
                            <m:ctrlP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 charset="0"/>
                                <a:sym typeface="Helvetica Light"/>
                              </a:rPr>
                            </m:ctrlPr>
                          </m:dPr>
                          <m:e>
                            <m: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Helvetica Light"/>
                              </a:rPr>
                              <m:t>𝟒</m:t>
                            </m:r>
                            <m: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Helvetica Light"/>
                              </a:rPr>
                              <m:t>𝑺</m:t>
                            </m:r>
                          </m:e>
                        </m:d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→</m:t>
                        </m:r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𝜼</m:t>
                        </m:r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𝑱</m:t>
                        </m:r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/</m:t>
                        </m:r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𝝍</m:t>
                        </m:r>
                      </m:oMath>
                    </m:oMathPara>
                  </a14:m>
                  <a:endParaRPr lang="en-US" altLang="zh-CN" sz="2531" b="1" i="1" dirty="0">
                    <a:solidFill>
                      <a:srgbClr val="FF0000"/>
                    </a:solidFill>
                    <a:latin typeface="Cambria Math"/>
                    <a:sym typeface="Helvetica Light"/>
                  </a:endParaRPr>
                </a:p>
                <a:p>
                  <a:pPr algn="ctr" defTabSz="41075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&lt;</m:t>
                        </m:r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𝟏</m:t>
                        </m:r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.</m:t>
                        </m:r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𝟗</m:t>
                        </m:r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×</m:t>
                        </m:r>
                        <m:r>
                          <a:rPr lang="en-US" altLang="zh-CN" sz="2531" b="1" i="1">
                            <a:solidFill>
                              <a:srgbClr val="FF0000"/>
                            </a:solidFill>
                            <a:latin typeface="Cambria Math"/>
                            <a:sym typeface="Helvetica Light"/>
                          </a:rPr>
                          <m:t>𝟏</m:t>
                        </m:r>
                        <m:sSup>
                          <m:sSupPr>
                            <m:ctrlP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Helvetica Light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Helvetica Light"/>
                              </a:rPr>
                              <m:t>−</m:t>
                            </m:r>
                            <m:r>
                              <a:rPr lang="en-US" altLang="zh-CN" sz="2531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Helvetica Light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CN" altLang="en-US" sz="2531" b="1" dirty="0">
                    <a:solidFill>
                      <a:srgbClr val="FF0000"/>
                    </a:solidFill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007" y="5956920"/>
                  <a:ext cx="3199594" cy="122315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/>
          <p:cNvSpPr txBox="1"/>
          <p:nvPr/>
        </p:nvSpPr>
        <p:spPr>
          <a:xfrm>
            <a:off x="2438833" y="6191668"/>
            <a:ext cx="4208779" cy="331758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1687" b="1" dirty="0" smtClean="0">
                <a:solidFill>
                  <a:srgbClr val="C00000"/>
                </a:solidFill>
                <a:latin typeface="Comic Sans MS" panose="030F0702030302020204" pitchFamily="66" charset="0"/>
                <a:sym typeface="Helvetica Light"/>
              </a:rPr>
              <a:t>Phys.Rev.D91,094023</a:t>
            </a:r>
            <a:endParaRPr lang="zh-CN" altLang="en-US" sz="1687" b="1" dirty="0">
              <a:solidFill>
                <a:srgbClr val="C00000"/>
              </a:solidFill>
              <a:latin typeface="Comic Sans MS" panose="030F0702030302020204" pitchFamily="66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272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2" y="1201503"/>
            <a:ext cx="4451601" cy="345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20922" y="75607"/>
                <a:ext cx="4592922" cy="10244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r>
                  <a:rPr lang="zh-CN" altLang="en-US" sz="3094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𝝍</a:t>
                </a:r>
                <a:r>
                  <a:rPr lang="en-US" altLang="zh-CN" sz="3094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zh-CN" altLang="en-US" sz="3094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𝟒𝑺</a:t>
                </a:r>
                <a:r>
                  <a:rPr lang="en-US" altLang="zh-CN" sz="3094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094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094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sz="3094" b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094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094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sz="3094" b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3094" b="1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3094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094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zh-CN" sz="3094" b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094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094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zh-CN" sz="3094" b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3094" b="1">
                        <a:solidFill>
                          <a:srgbClr val="FF0000"/>
                        </a:solidFill>
                        <a:latin typeface="Cambria Math"/>
                      </a:rPr>
                      <m:t>𝝍</m:t>
                    </m:r>
                    <m:d>
                      <m:dPr>
                        <m:ctrlPr>
                          <a:rPr lang="en-US" altLang="zh-CN" sz="3094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3094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sz="3094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endParaRPr lang="zh-CN" altLang="en-US" sz="3094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756" y="107623"/>
                <a:ext cx="6532156" cy="1456809"/>
              </a:xfrm>
              <a:prstGeom prst="rect">
                <a:avLst/>
              </a:prstGeom>
              <a:blipFill rotWithShape="1">
                <a:blip r:embed="rId3"/>
                <a:stretch>
                  <a:fillRect t="-836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75740" y="1345298"/>
            <a:ext cx="103393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1969" b="1" dirty="0">
                <a:solidFill>
                  <a:srgbClr val="000000"/>
                </a:solidFill>
                <a:latin typeface="Comic Sans MS" panose="030F0702030302020204" pitchFamily="66" charset="0"/>
                <a:sym typeface="Helvetica Light"/>
              </a:rPr>
              <a:t>Y(4360)</a:t>
            </a:r>
            <a:endParaRPr lang="zh-CN" altLang="en-US" sz="1969" b="1" dirty="0">
              <a:solidFill>
                <a:srgbClr val="000000"/>
              </a:solidFill>
              <a:latin typeface="Comic Sans MS" panose="030F0702030302020204" pitchFamily="66" charset="0"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3455" y="1985646"/>
            <a:ext cx="103393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1969" b="1" dirty="0">
                <a:solidFill>
                  <a:srgbClr val="000000"/>
                </a:solidFill>
                <a:latin typeface="Comic Sans MS" panose="030F0702030302020204" pitchFamily="66" charset="0"/>
                <a:sym typeface="Helvetica Light"/>
              </a:rPr>
              <a:t>Y(4660)</a:t>
            </a:r>
            <a:endParaRPr lang="zh-CN" altLang="en-US" sz="1969" b="1" dirty="0">
              <a:solidFill>
                <a:srgbClr val="000000"/>
              </a:solidFill>
              <a:latin typeface="Comic Sans MS" panose="030F0702030302020204" pitchFamily="66" charset="0"/>
              <a:sym typeface="Helvetica Light"/>
            </a:endParaRPr>
          </a:p>
        </p:txBody>
      </p:sp>
      <p:cxnSp>
        <p:nvCxnSpPr>
          <p:cNvPr id="6" name="直接箭头连接符 5"/>
          <p:cNvCxnSpPr>
            <a:stCxn id="3" idx="2"/>
          </p:cNvCxnSpPr>
          <p:nvPr/>
        </p:nvCxnSpPr>
        <p:spPr>
          <a:xfrm flipH="1">
            <a:off x="1837947" y="1720465"/>
            <a:ext cx="654762" cy="392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2602725" y="2360781"/>
            <a:ext cx="607700" cy="4100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74978" y="1201503"/>
            <a:ext cx="2227748" cy="28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66" dirty="0">
                <a:solidFill>
                  <a:srgbClr val="0000FF"/>
                </a:solidFill>
                <a:latin typeface="Comic Sans MS" panose="030F0702030302020204" pitchFamily="66" charset="0"/>
              </a:rPr>
              <a:t>Belle, PRD91,112007 (2015) </a:t>
            </a:r>
            <a:endParaRPr lang="zh-CN" altLang="en-US" sz="1266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2401" y="1503982"/>
            <a:ext cx="734176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1969" b="1" dirty="0">
                <a:solidFill>
                  <a:srgbClr val="C00000"/>
                </a:solidFill>
                <a:latin typeface="Comic Sans MS" panose="030F0702030302020204" pitchFamily="66" charset="0"/>
                <a:sym typeface="Helvetica Light"/>
              </a:rPr>
              <a:t>New?</a:t>
            </a:r>
            <a:endParaRPr lang="zh-CN" altLang="en-US" sz="1969" b="1" dirty="0">
              <a:solidFill>
                <a:srgbClr val="C00000"/>
              </a:solidFill>
              <a:latin typeface="Comic Sans MS" panose="030F0702030302020204" pitchFamily="66" charset="0"/>
              <a:sym typeface="Helvetica Light"/>
            </a:endParaRPr>
          </a:p>
        </p:txBody>
      </p:sp>
      <p:cxnSp>
        <p:nvCxnSpPr>
          <p:cNvPr id="15" name="直接箭头连接符 14"/>
          <p:cNvCxnSpPr>
            <a:stCxn id="14" idx="2"/>
          </p:cNvCxnSpPr>
          <p:nvPr/>
        </p:nvCxnSpPr>
        <p:spPr>
          <a:xfrm>
            <a:off x="1359489" y="1879149"/>
            <a:ext cx="48082" cy="841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72000" y="87379"/>
            <a:ext cx="0" cy="668324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138" y="4656711"/>
            <a:ext cx="4491661" cy="2149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401822" indent="-401822" defTabSz="410751" hangingPunct="0">
              <a:buFont typeface="Arial" panose="020B0604020202020204" pitchFamily="34" charset="0"/>
              <a:buChar char="•"/>
            </a:pPr>
            <a:r>
              <a:rPr lang="en-US" altLang="zh-CN" sz="2250" b="1" dirty="0">
                <a:solidFill>
                  <a:srgbClr val="000000"/>
                </a:solidFill>
                <a:latin typeface="Comic Sans MS" panose="030F0702030302020204" pitchFamily="66" charset="0"/>
                <a:sym typeface="Helvetica Light"/>
              </a:rPr>
              <a:t>Two confirmed </a:t>
            </a:r>
            <a:r>
              <a:rPr lang="en-US" altLang="zh-CN" sz="2250" b="1" dirty="0" err="1">
                <a:solidFill>
                  <a:srgbClr val="000000"/>
                </a:solidFill>
                <a:latin typeface="Comic Sans MS" panose="030F0702030302020204" pitchFamily="66" charset="0"/>
                <a:sym typeface="Helvetica Light"/>
              </a:rPr>
              <a:t>structrue</a:t>
            </a:r>
            <a:r>
              <a:rPr lang="en-US" altLang="zh-CN" sz="2250" b="1" dirty="0">
                <a:solidFill>
                  <a:srgbClr val="000000"/>
                </a:solidFill>
                <a:latin typeface="Comic Sans MS" panose="030F0702030302020204" pitchFamily="66" charset="0"/>
                <a:sym typeface="Helvetica Light"/>
              </a:rPr>
              <a:t> </a:t>
            </a:r>
            <a:r>
              <a:rPr lang="en-US" altLang="zh-CN" sz="2250" b="1" dirty="0">
                <a:solidFill>
                  <a:srgbClr val="0000FF"/>
                </a:solidFill>
                <a:latin typeface="Comic Sans MS" panose="030F0702030302020204" pitchFamily="66" charset="0"/>
                <a:sym typeface="Helvetica Light"/>
              </a:rPr>
              <a:t>Y(4360) </a:t>
            </a:r>
            <a:r>
              <a:rPr lang="en-US" altLang="zh-CN" sz="2250" b="1" dirty="0">
                <a:solidFill>
                  <a:srgbClr val="000000"/>
                </a:solidFill>
                <a:latin typeface="Comic Sans MS" panose="030F0702030302020204" pitchFamily="66" charset="0"/>
                <a:sym typeface="Helvetica Light"/>
              </a:rPr>
              <a:t>and </a:t>
            </a:r>
            <a:r>
              <a:rPr lang="en-US" altLang="zh-CN" sz="2250" b="1" dirty="0">
                <a:solidFill>
                  <a:srgbClr val="0000FF"/>
                </a:solidFill>
                <a:latin typeface="Comic Sans MS" panose="030F0702030302020204" pitchFamily="66" charset="0"/>
                <a:sym typeface="Helvetica Light"/>
              </a:rPr>
              <a:t>Y(4660)</a:t>
            </a:r>
          </a:p>
          <a:p>
            <a:pPr marL="401822" indent="-401822" defTabSz="410751" hangingPunct="0">
              <a:buFont typeface="Arial" panose="020B0604020202020204" pitchFamily="34" charset="0"/>
              <a:buChar char="•"/>
            </a:pPr>
            <a:r>
              <a:rPr lang="en-US" altLang="zh-CN" sz="2250" b="1" dirty="0">
                <a:solidFill>
                  <a:srgbClr val="C00000"/>
                </a:solidFill>
                <a:latin typeface="Comic Sans MS" panose="030F0702030302020204" pitchFamily="66" charset="0"/>
              </a:rPr>
              <a:t>A new narrow structure around 4.2 GeV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altLang="zh-CN" sz="2250" b="1" dirty="0">
                <a:latin typeface="Comic Sans MS" panose="030F0702030302020204" pitchFamily="66" charset="0"/>
              </a:rPr>
              <a:t>The new structure may correspond to </a:t>
            </a:r>
            <a:r>
              <a:rPr lang="zh-CN" altLang="en-US" sz="2250" b="1" dirty="0">
                <a:latin typeface="Comic Sans MS" panose="030F0702030302020204" pitchFamily="66" charset="0"/>
              </a:rPr>
              <a:t>𝜓</a:t>
            </a:r>
            <a:r>
              <a:rPr lang="en-US" altLang="zh-CN" sz="2250" b="1" dirty="0">
                <a:latin typeface="Comic Sans MS" panose="030F0702030302020204" pitchFamily="66" charset="0"/>
              </a:rPr>
              <a:t>(4</a:t>
            </a:r>
            <a:r>
              <a:rPr lang="zh-CN" altLang="en-US" sz="2250" b="1" dirty="0">
                <a:latin typeface="Comic Sans MS" panose="030F0702030302020204" pitchFamily="66" charset="0"/>
              </a:rPr>
              <a:t>𝑆</a:t>
            </a:r>
            <a:r>
              <a:rPr lang="en-US" altLang="zh-CN" sz="2250" b="1" dirty="0">
                <a:latin typeface="Comic Sans MS" panose="030F0702030302020204" pitchFamily="66" charset="0"/>
              </a:rPr>
              <a:t>)</a:t>
            </a:r>
            <a:endParaRPr lang="zh-CN" altLang="en-US" sz="2250" b="1" dirty="0">
              <a:solidFill>
                <a:srgbClr val="000000"/>
              </a:solidFill>
              <a:latin typeface="Comic Sans MS" panose="030F0702030302020204" pitchFamily="66" charset="0"/>
              <a:sym typeface="Helvetica Ligh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31" y="708285"/>
            <a:ext cx="4455495" cy="326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622631" y="188641"/>
            <a:ext cx="4566956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r>
              <a:rPr lang="en-US" altLang="zh-CN" sz="2250" b="1" dirty="0">
                <a:solidFill>
                  <a:srgbClr val="C00000"/>
                </a:solidFill>
                <a:latin typeface="Comic Sans MS" panose="030F0702030302020204" pitchFamily="66" charset="0"/>
                <a:sym typeface="Helvetica Light"/>
              </a:rPr>
              <a:t>Fit the cross section with </a:t>
            </a:r>
            <a:r>
              <a:rPr lang="zh-CN" altLang="en-US" sz="2250" b="1" dirty="0">
                <a:solidFill>
                  <a:srgbClr val="C00000"/>
                </a:solidFill>
                <a:latin typeface="Comic Sans MS" panose="030F0702030302020204" pitchFamily="66" charset="0"/>
              </a:rPr>
              <a:t>𝜓</a:t>
            </a:r>
            <a:r>
              <a:rPr lang="en-US" altLang="zh-CN" sz="2250" b="1" dirty="0">
                <a:solidFill>
                  <a:srgbClr val="C00000"/>
                </a:solidFill>
                <a:latin typeface="Comic Sans MS" panose="030F0702030302020204" pitchFamily="66" charset="0"/>
              </a:rPr>
              <a:t>(4</a:t>
            </a:r>
            <a:r>
              <a:rPr lang="zh-CN" altLang="en-US" sz="2250" b="1" dirty="0">
                <a:solidFill>
                  <a:srgbClr val="C00000"/>
                </a:solidFill>
                <a:latin typeface="Comic Sans MS" panose="030F0702030302020204" pitchFamily="66" charset="0"/>
              </a:rPr>
              <a:t>𝑆</a:t>
            </a:r>
            <a:r>
              <a:rPr lang="en-US" altLang="zh-CN" sz="225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zh-CN" altLang="en-US" sz="2250" b="1" dirty="0">
              <a:solidFill>
                <a:srgbClr val="C00000"/>
              </a:solidFill>
              <a:latin typeface="Comic Sans MS" panose="030F0702030302020204" pitchFamily="66" charset="0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2717" y="4100244"/>
            <a:ext cx="3125668" cy="331758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1687" b="1" smtClean="0">
                <a:solidFill>
                  <a:srgbClr val="C00000"/>
                </a:solidFill>
                <a:latin typeface="Comic Sans MS" panose="030F0702030302020204" pitchFamily="66" charset="0"/>
                <a:sym typeface="Helvetica Light"/>
              </a:rPr>
              <a:t>Phys.Rev.D93,034028</a:t>
            </a:r>
            <a:endParaRPr lang="zh-CN" altLang="en-US" sz="1687" b="1" dirty="0">
              <a:solidFill>
                <a:srgbClr val="C00000"/>
              </a:solidFill>
              <a:latin typeface="Comic Sans MS" panose="030F0702030302020204" pitchFamily="66" charset="0"/>
              <a:sym typeface="Helvetica Ligh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94" y="4688299"/>
            <a:ext cx="4370001" cy="208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椭圆 29"/>
          <p:cNvSpPr/>
          <p:nvPr/>
        </p:nvSpPr>
        <p:spPr>
          <a:xfrm>
            <a:off x="7204793" y="5960724"/>
            <a:ext cx="784775" cy="466515"/>
          </a:xfrm>
          <a:prstGeom prst="ellipse">
            <a:avLst/>
          </a:prstGeom>
          <a:noFill/>
          <a:ln w="3810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zh-CN" altLang="en-US" sz="1687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80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5387" y="87380"/>
                <a:ext cx="9080756" cy="418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9" tIns="35719" rIns="35719" bIns="35719" numCol="1" spcCol="38100" rtlCol="0" anchor="ctr">
                <a:spAutoFit/>
              </a:bodyPr>
              <a:lstStyle/>
              <a:p>
                <a:r>
                  <a:rPr lang="en-US" altLang="zh-CN" sz="2250" b="1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Helvetica Light"/>
                  </a:rPr>
                  <a:t>Combined fit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  <a:sym typeface="Helvetica Light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𝒆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  <a:sym typeface="Helvetica Light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𝒆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−</m:t>
                        </m:r>
                      </m:sup>
                    </m:sSup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  <a:sym typeface="Helvetica Light"/>
                      </a:rPr>
                      <m:t>→</m:t>
                    </m:r>
                    <m:sSub>
                      <m:sSub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𝝌</m:t>
                        </m:r>
                      </m:e>
                      <m:sub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𝒄</m:t>
                        </m:r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𝟎</m:t>
                        </m:r>
                      </m:sub>
                    </m:sSub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  <a:sym typeface="Helvetica Light"/>
                      </a:rPr>
                      <m:t>𝝎</m:t>
                    </m:r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  <a:sym typeface="Helvetica Light"/>
                      </a:rPr>
                      <m:t>, </m:t>
                    </m:r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  <a:sym typeface="Helvetica Light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𝝅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  <a:sym typeface="Helvetica Light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𝝅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𝒉</m:t>
                        </m:r>
                      </m:e>
                      <m:sub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zh-CN" altLang="en-US" sz="2250" b="1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Helvetica Light"/>
                  </a:rPr>
                  <a:t> </a:t>
                </a:r>
                <a:r>
                  <a:rPr lang="en-US" altLang="zh-CN" sz="2250" b="1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Helvetica Light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</a:rPr>
                      <m:t>𝝍</m:t>
                    </m:r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2250" b="1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Helvetica Light"/>
                  </a:rPr>
                  <a:t> </a:t>
                </a:r>
                <a:r>
                  <a:rPr lang="en-US" altLang="zh-CN" sz="2250" b="1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Helvetica Light"/>
                  </a:rPr>
                  <a:t>Scheme-I</a:t>
                </a:r>
                <a:endParaRPr lang="zh-CN" altLang="en-US" sz="2250" b="1" dirty="0">
                  <a:solidFill>
                    <a:srgbClr val="C00000"/>
                  </a:solidFill>
                  <a:latin typeface="Comic Sans MS" panose="030F0702030302020204" pitchFamily="66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328" y="124272"/>
                <a:ext cx="13152704" cy="595035"/>
              </a:xfrm>
              <a:prstGeom prst="rect">
                <a:avLst/>
              </a:prstGeom>
              <a:blipFill rotWithShape="1">
                <a:blip r:embed="rId2"/>
                <a:stretch>
                  <a:fillRect l="-139" t="-11224" r="-139" b="-3265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4" y="979340"/>
            <a:ext cx="4101081" cy="279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9991"/>
            <a:ext cx="4151711" cy="242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6264"/>
            <a:ext cx="2951239" cy="213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19027" y="4023093"/>
                <a:ext cx="1744708" cy="395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zh-CN" sz="1969" b="1" i="1">
                          <a:solidFill>
                            <a:srgbClr val="C00000"/>
                          </a:solidFill>
                          <a:latin typeface="Cambria Math"/>
                        </a:rPr>
                        <m:t>𝝎</m:t>
                      </m:r>
                    </m:oMath>
                  </m:oMathPara>
                </a14:m>
                <a:endParaRPr lang="zh-CN" altLang="en-US" sz="1969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" y="5721732"/>
                <a:ext cx="249831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027676" y="796208"/>
                <a:ext cx="2063898" cy="395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b>
                        <m:sSubPr>
                          <m:ctrlP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zh-CN" altLang="en-US" sz="1969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472" y="1132384"/>
                <a:ext cx="295125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20289" y="580211"/>
                <a:ext cx="2497415" cy="395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1969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969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CN" sz="1969" b="1" i="1">
                          <a:solidFill>
                            <a:srgbClr val="C00000"/>
                          </a:solidFill>
                          <a:latin typeface="Cambria Math"/>
                        </a:rPr>
                        <m:t>𝝍</m:t>
                      </m:r>
                      <m:r>
                        <a:rPr lang="en-US" altLang="zh-CN" sz="1969" b="1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sz="1969" b="1" i="1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zh-CN" sz="1969" b="1" i="1">
                          <a:solidFill>
                            <a:srgbClr val="C0000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altLang="zh-CN" sz="1969" b="1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1969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44" y="825188"/>
                <a:ext cx="357116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42" y="3960440"/>
            <a:ext cx="5989658" cy="26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12"/>
          <p:cNvSpPr/>
          <p:nvPr/>
        </p:nvSpPr>
        <p:spPr>
          <a:xfrm>
            <a:off x="6369387" y="4228059"/>
            <a:ext cx="784775" cy="466515"/>
          </a:xfrm>
          <a:prstGeom prst="ellipse">
            <a:avLst/>
          </a:prstGeom>
          <a:noFill/>
          <a:ln w="3810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zh-CN" altLang="en-US" sz="1687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0442" y="3546277"/>
            <a:ext cx="275396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2531" dirty="0">
                <a:solidFill>
                  <a:srgbClr val="0000FF"/>
                </a:solidFill>
                <a:latin typeface="Comic Sans MS" panose="030F0702030302020204" pitchFamily="66" charset="0"/>
                <a:sym typeface="Helvetica Light"/>
              </a:rPr>
              <a:t>Narrow structure</a:t>
            </a:r>
            <a:endParaRPr lang="zh-CN" altLang="en-US" sz="2531" dirty="0">
              <a:solidFill>
                <a:srgbClr val="0000FF"/>
              </a:solidFill>
              <a:latin typeface="Comic Sans MS" panose="030F0702030302020204" pitchFamily="66" charset="0"/>
              <a:sym typeface="Helvetica Light"/>
            </a:endParaRPr>
          </a:p>
        </p:txBody>
      </p:sp>
      <p:cxnSp>
        <p:nvCxnSpPr>
          <p:cNvPr id="9" name="直接箭头连接符 8"/>
          <p:cNvCxnSpPr>
            <a:stCxn id="7" idx="2"/>
            <a:endCxn id="13" idx="0"/>
          </p:cNvCxnSpPr>
          <p:nvPr/>
        </p:nvCxnSpPr>
        <p:spPr>
          <a:xfrm flipH="1">
            <a:off x="6761775" y="4007878"/>
            <a:ext cx="1055647" cy="220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9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3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1019152" y="505763"/>
            <a:ext cx="7138918" cy="4543417"/>
            <a:chOff x="381720" y="700336"/>
            <a:chExt cx="6292552" cy="423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20" y="700336"/>
              <a:ext cx="2959100" cy="4165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072" y="772344"/>
              <a:ext cx="3124200" cy="4165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/>
              <p:cNvSpPr txBox="1"/>
              <p:nvPr/>
            </p:nvSpPr>
            <p:spPr>
              <a:xfrm>
                <a:off x="529499" y="87380"/>
                <a:ext cx="8095679" cy="418384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9" tIns="35719" rIns="35719" bIns="35719" numCol="1" spcCol="38100" rtlCol="0" anchor="ctr">
                <a:spAutoFit/>
              </a:bodyPr>
              <a:lstStyle/>
              <a:p>
                <a:r>
                  <a:rPr lang="en-US" altLang="zh-CN" sz="2250" b="1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Helvetica Light"/>
                  </a:rPr>
                  <a:t>Combined fit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  <a:sym typeface="Helvetica Light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𝒆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  <a:sym typeface="Helvetica Light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𝒆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−</m:t>
                        </m:r>
                      </m:sup>
                    </m:sSup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  <a:sym typeface="Helvetica Light"/>
                      </a:rPr>
                      <m:t>→</m:t>
                    </m:r>
                    <m:sSub>
                      <m:sSub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𝝌</m:t>
                        </m:r>
                      </m:e>
                      <m:sub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𝒄</m:t>
                        </m:r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𝟎</m:t>
                        </m:r>
                      </m:sub>
                    </m:sSub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  <a:sym typeface="Helvetica Light"/>
                      </a:rPr>
                      <m:t>𝝎</m:t>
                    </m:r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  <a:sym typeface="Helvetica Light"/>
                      </a:rPr>
                      <m:t>, </m:t>
                    </m:r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  <a:sym typeface="Helvetica Light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𝝅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  <a:sym typeface="Helvetica Light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𝝅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𝒉</m:t>
                        </m:r>
                      </m:e>
                      <m:sub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  <a:sym typeface="Helvetica Light"/>
                          </a:rPr>
                          <m:t>𝒄</m:t>
                        </m:r>
                      </m:sub>
                    </m:sSub>
                    <m:r>
                      <a:rPr lang="en-US" altLang="zh-CN" sz="2250" b="1">
                        <a:solidFill>
                          <a:srgbClr val="C00000"/>
                        </a:solidFill>
                        <a:latin typeface="Cambria Math" charset="0"/>
                        <a:sym typeface="Helvetica Light"/>
                      </a:rPr>
                      <m:t> , </m:t>
                    </m:r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 charset="0"/>
                      </a:rPr>
                      <m:t>𝑱</m:t>
                    </m:r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 charset="0"/>
                      </a:rPr>
                      <m:t>/</m:t>
                    </m:r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</a:rPr>
                      <m:t>𝝍</m:t>
                    </m:r>
                  </m:oMath>
                </a14:m>
                <a:r>
                  <a:rPr lang="zh-CN" altLang="en-US" sz="2250" b="1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Helvetica Light"/>
                  </a:rPr>
                  <a:t> </a:t>
                </a:r>
                <a:r>
                  <a:rPr lang="en-US" altLang="zh-CN" sz="2250" b="1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Helvetica Light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/>
                      </a:rPr>
                      <m:t>𝝅</m:t>
                    </m:r>
                    <m:r>
                      <a:rPr lang="en-US" altLang="zh-CN" sz="2250" b="1" i="1">
                        <a:solidFill>
                          <a:srgbClr val="C00000"/>
                        </a:solidFill>
                        <a:latin typeface="Cambria Math" charset="0"/>
                      </a:rPr>
                      <m:t>𝑫</m:t>
                    </m:r>
                    <m:sSup>
                      <m:sSupPr>
                        <m:ctrlP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25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sz="2250" b="1" dirty="0">
                  <a:solidFill>
                    <a:srgbClr val="C00000"/>
                  </a:solidFill>
                  <a:latin typeface="Comic Sans MS" panose="030F0702030302020204" pitchFamily="66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65" y="124272"/>
                <a:ext cx="11545918" cy="595035"/>
              </a:xfrm>
              <a:prstGeom prst="rect">
                <a:avLst/>
              </a:prstGeom>
              <a:blipFill rotWithShape="0">
                <a:blip r:embed="rId4"/>
                <a:stretch>
                  <a:fillRect l="-1162" t="-11224" b="-3265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-52533" y="5099811"/>
            <a:ext cx="4326826" cy="395365"/>
          </a:xfrm>
          <a:prstGeom prst="rect">
            <a:avLst/>
          </a:prstGeom>
          <a:solidFill>
            <a:srgbClr val="00FFFF"/>
          </a:solidFill>
        </p:spPr>
        <p:txBody>
          <a:bodyPr wrap="none">
            <a:spAutoFit/>
          </a:bodyPr>
          <a:lstStyle/>
          <a:p>
            <a:r>
              <a:rPr lang="en-US" altLang="zh-CN" sz="1969" dirty="0">
                <a:latin typeface="Comic Sans MS" charset="0"/>
                <a:ea typeface="Comic Sans MS" charset="0"/>
                <a:cs typeface="Comic Sans MS" charset="0"/>
              </a:rPr>
              <a:t>Gao, Shen, Yuan, </a:t>
            </a:r>
            <a:r>
              <a:rPr lang="en-US" altLang="zh-CN" sz="1969" dirty="0" err="1">
                <a:latin typeface="Comic Sans MS" charset="0"/>
                <a:ea typeface="Comic Sans MS" charset="0"/>
                <a:cs typeface="Comic Sans MS" charset="0"/>
              </a:rPr>
              <a:t>Arxiv</a:t>
            </a:r>
            <a:r>
              <a:rPr lang="en-US" altLang="zh-CN" sz="1969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zh-CN" altLang="en-US" sz="1969" dirty="0">
                <a:latin typeface="Comic Sans MS" charset="0"/>
                <a:ea typeface="Comic Sans MS" charset="0"/>
                <a:cs typeface="Comic Sans MS" charset="0"/>
              </a:rPr>
              <a:t>1703.10351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2" y="5555486"/>
            <a:ext cx="8063508" cy="128150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103712" y="5948922"/>
            <a:ext cx="1509944" cy="367052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zh-CN" altLang="en-US" sz="1687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38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3184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Summary</a:t>
            </a:r>
            <a:endParaRPr kumimoji="1" lang="zh-CN" alt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536" y="943134"/>
            <a:ext cx="85689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A growing number of </a:t>
            </a:r>
            <a:r>
              <a:rPr kumimoji="1" lang="en-US" altLang="zh-CN" sz="2800" dirty="0" err="1" smtClean="0">
                <a:latin typeface="Comic Sans MS" charset="0"/>
                <a:ea typeface="Comic Sans MS" charset="0"/>
                <a:cs typeface="Comic Sans MS" charset="0"/>
              </a:rPr>
              <a:t>charmonium</a:t>
            </a:r>
            <a:r>
              <a:rPr kumimoji="1"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-like states have </a:t>
            </a:r>
            <a:r>
              <a:rPr kumimoji="1" lang="en-US" altLang="zh-CN" sz="2800" smtClean="0">
                <a:latin typeface="Comic Sans MS" charset="0"/>
                <a:ea typeface="Comic Sans MS" charset="0"/>
                <a:cs typeface="Comic Sans MS" charset="0"/>
              </a:rPr>
              <a:t>been observed</a:t>
            </a:r>
            <a:r>
              <a:rPr kumimoji="1"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What are they: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400" dirty="0" err="1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Fanno</a:t>
            </a:r>
            <a:r>
              <a:rPr kumimoji="1" lang="en-US" altLang="zh-CN" sz="24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2400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interferences</a:t>
            </a:r>
            <a:r>
              <a:rPr kumimoji="1"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: Y(4260,4320,4360,4390);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𝝍</a:t>
            </a:r>
            <a:r>
              <a:rPr lang="en-US" altLang="zh-CN" sz="24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(</a:t>
            </a:r>
            <a:r>
              <a:rPr lang="zh-CN" altLang="en-US" sz="24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𝟒𝑺</a:t>
            </a:r>
            <a:r>
              <a:rPr lang="en-US" altLang="zh-CN" sz="2400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): </a:t>
            </a:r>
            <a:r>
              <a:rPr kumimoji="1"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Y(4220);</a:t>
            </a:r>
            <a:endParaRPr lang="en-US" altLang="zh-CN" sz="2400" dirty="0" smtClean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3. Need more effort: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 </a:t>
            </a:r>
            <a:r>
              <a:rPr kumimoji="1" lang="en-US" altLang="zh-CN" sz="2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2-body open charm process at BESIII &amp;Belle II</a:t>
            </a:r>
          </a:p>
        </p:txBody>
      </p:sp>
    </p:spTree>
    <p:extLst>
      <p:ext uri="{BB962C8B-B14F-4D97-AF65-F5344CB8AC3E}">
        <p14:creationId xmlns:p14="http://schemas.microsoft.com/office/powerpoint/2010/main" val="12339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4898"/>
          <a:stretch/>
        </p:blipFill>
        <p:spPr>
          <a:xfrm>
            <a:off x="4067" y="0"/>
            <a:ext cx="9178211" cy="6858000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33774" y="18490"/>
            <a:ext cx="64764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5400" b="1" dirty="0" smtClean="0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Thank you </a:t>
            </a:r>
          </a:p>
          <a:p>
            <a:pPr algn="ctr"/>
            <a:r>
              <a:rPr kumimoji="1" lang="en-US" altLang="zh-CN" sz="5400" b="1" dirty="0" smtClean="0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for your attention!</a:t>
            </a:r>
            <a:endParaRPr kumimoji="1" lang="zh-CN" altLang="en-US" sz="5400" b="1" dirty="0">
              <a:solidFill>
                <a:srgbClr val="FFC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5388" y="116632"/>
            <a:ext cx="341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latin typeface="Chalkboard SE" charset="0"/>
                <a:ea typeface="Chalkboard SE" charset="0"/>
                <a:cs typeface="Chalkboard SE" charset="0"/>
              </a:rPr>
              <a:t>New Hadron States </a:t>
            </a:r>
            <a:endParaRPr kumimoji="1" lang="zh-CN" altLang="en-US" sz="28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8208912" cy="5642631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2483768" y="1052736"/>
            <a:ext cx="1512168" cy="38884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635000" y="749300"/>
            <a:ext cx="7825432" cy="2247652"/>
            <a:chOff x="635000" y="749300"/>
            <a:chExt cx="7825432" cy="21756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l="1194" r="877"/>
            <a:stretch/>
          </p:blipFill>
          <p:spPr>
            <a:xfrm>
              <a:off x="635000" y="749300"/>
              <a:ext cx="7825432" cy="2175644"/>
            </a:xfrm>
            <a:prstGeom prst="rect">
              <a:avLst/>
            </a:prstGeom>
          </p:spPr>
        </p:pic>
        <p:cxnSp>
          <p:nvCxnSpPr>
            <p:cNvPr id="16" name="直线连接符 15"/>
            <p:cNvCxnSpPr/>
            <p:nvPr/>
          </p:nvCxnSpPr>
          <p:spPr>
            <a:xfrm>
              <a:off x="3707904" y="2204912"/>
              <a:ext cx="0" cy="432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线连接符 16"/>
            <p:cNvCxnSpPr/>
            <p:nvPr/>
          </p:nvCxnSpPr>
          <p:spPr>
            <a:xfrm>
              <a:off x="1368000" y="2204864"/>
              <a:ext cx="0" cy="432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179512" y="116632"/>
            <a:ext cx="8068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800" dirty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New Hadron 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States in 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+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-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annihilation: </a:t>
            </a:r>
            <a:r>
              <a:rPr kumimoji="1" lang="en-US" altLang="zh-CN" sz="28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Round I </a:t>
            </a:r>
            <a:endParaRPr kumimoji="1" lang="zh-CN" altLang="en-US" sz="2800" dirty="0">
              <a:solidFill>
                <a:srgbClr val="C0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 rot="16200000">
            <a:off x="754175" y="2205628"/>
            <a:ext cx="960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rPr>
              <a:t>Y(4008)</a:t>
            </a:r>
            <a:endParaRPr kumimoji="1" lang="zh-CN" altLang="en-US" sz="1600" b="1" dirty="0">
              <a:solidFill>
                <a:srgbClr val="0432FF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 rot="16200000">
            <a:off x="3059970" y="2203463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rPr>
              <a:t>Y(4260)</a:t>
            </a:r>
            <a:endParaRPr kumimoji="1" lang="zh-CN" altLang="en-US" sz="1600" b="1" dirty="0">
              <a:solidFill>
                <a:srgbClr val="0432FF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4859536" y="3140969"/>
            <a:ext cx="4248472" cy="3456384"/>
            <a:chOff x="4859536" y="3140969"/>
            <a:chExt cx="4248472" cy="345638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536" y="3140969"/>
              <a:ext cx="4248472" cy="345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5508104" y="3378200"/>
              <a:ext cx="2254848" cy="338554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>
                  <a:latin typeface="Chalkboard SE" charset="0"/>
                  <a:ea typeface="Chalkboard SE" charset="0"/>
                  <a:cs typeface="Chalkboard SE" charset="0"/>
                </a:rPr>
                <a:t>PRL99,182004(2007</a:t>
              </a:r>
              <a:r>
                <a:rPr lang="en-US" altLang="zh-CN" sz="1600" b="1" u="sng" dirty="0" smtClean="0">
                  <a:latin typeface="Chalkboard SE" charset="0"/>
                  <a:ea typeface="Chalkboard SE" charset="0"/>
                  <a:cs typeface="Chalkboard SE" charset="0"/>
                </a:rPr>
                <a:t>)</a:t>
              </a:r>
              <a:endParaRPr lang="zh-CN" altLang="en-US" sz="1600" b="1" dirty="0"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6376" y="3412232"/>
              <a:ext cx="757684" cy="692150"/>
            </a:xfrm>
            <a:prstGeom prst="rect">
              <a:avLst/>
            </a:prstGeom>
          </p:spPr>
        </p:pic>
      </p:grpSp>
      <p:grpSp>
        <p:nvGrpSpPr>
          <p:cNvPr id="4" name="组 3"/>
          <p:cNvGrpSpPr/>
          <p:nvPr/>
        </p:nvGrpSpPr>
        <p:grpSpPr>
          <a:xfrm>
            <a:off x="285663" y="3212976"/>
            <a:ext cx="5681764" cy="3630017"/>
            <a:chOff x="285663" y="3212976"/>
            <a:chExt cx="5681764" cy="3630017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285663" y="3212976"/>
              <a:ext cx="4258481" cy="3089075"/>
              <a:chOff x="249" y="935"/>
              <a:chExt cx="2313" cy="1643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249" y="935"/>
                <a:ext cx="2313" cy="1643"/>
                <a:chOff x="340" y="890"/>
                <a:chExt cx="2313" cy="1643"/>
              </a:xfrm>
            </p:grpSpPr>
            <p:pic>
              <p:nvPicPr>
                <p:cNvPr id="22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" y="890"/>
                  <a:ext cx="2313" cy="1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10" descr="babar-400-papers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" y="981"/>
                  <a:ext cx="362" cy="5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auto">
              <a:xfrm>
                <a:off x="1091" y="973"/>
                <a:ext cx="1408" cy="180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latin typeface="Chalkboard SE" charset="0"/>
                    <a:ea typeface="Chalkboard SE" charset="0"/>
                    <a:cs typeface="Chalkboard SE" charset="0"/>
                  </a:rPr>
                  <a:t>PRL95, 142001 (2005)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文本框 28"/>
                <p:cNvSpPr txBox="1"/>
                <p:nvPr/>
              </p:nvSpPr>
              <p:spPr>
                <a:xfrm>
                  <a:off x="3347864" y="6381328"/>
                  <a:ext cx="2619563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𝐽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/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𝜓</m:t>
                        </m:r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>
            <p:sp>
              <p:nvSpPr>
                <p:cNvPr id="29" name="文本框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6381328"/>
                  <a:ext cx="2619563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矩形 1"/>
          <p:cNvSpPr/>
          <p:nvPr/>
        </p:nvSpPr>
        <p:spPr>
          <a:xfrm>
            <a:off x="3203848" y="1818000"/>
            <a:ext cx="6480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971600" y="1818000"/>
            <a:ext cx="6480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4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79512" y="116632"/>
            <a:ext cx="8068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800" dirty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New Hadron 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States in 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+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-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annihilation: </a:t>
            </a:r>
            <a:r>
              <a:rPr kumimoji="1" lang="en-US" altLang="zh-CN" sz="2800" dirty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Round I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</a:t>
            </a:r>
            <a:endParaRPr kumimoji="1" lang="zh-CN" altLang="en-US" sz="2800" dirty="0">
              <a:solidFill>
                <a:prstClr val="black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63" name="组 62"/>
          <p:cNvGrpSpPr/>
          <p:nvPr/>
        </p:nvGrpSpPr>
        <p:grpSpPr>
          <a:xfrm>
            <a:off x="635000" y="749300"/>
            <a:ext cx="7825432" cy="2247652"/>
            <a:chOff x="635000" y="749300"/>
            <a:chExt cx="7825432" cy="2247652"/>
          </a:xfrm>
        </p:grpSpPr>
        <p:grpSp>
          <p:nvGrpSpPr>
            <p:cNvPr id="64" name="组 63"/>
            <p:cNvGrpSpPr/>
            <p:nvPr/>
          </p:nvGrpSpPr>
          <p:grpSpPr>
            <a:xfrm>
              <a:off x="635000" y="749300"/>
              <a:ext cx="7825432" cy="2247652"/>
              <a:chOff x="635000" y="749300"/>
              <a:chExt cx="7825432" cy="2247652"/>
            </a:xfrm>
          </p:grpSpPr>
          <p:grpSp>
            <p:nvGrpSpPr>
              <p:cNvPr id="67" name="组 66"/>
              <p:cNvGrpSpPr/>
              <p:nvPr/>
            </p:nvGrpSpPr>
            <p:grpSpPr>
              <a:xfrm>
                <a:off x="635000" y="749300"/>
                <a:ext cx="7825432" cy="2247652"/>
                <a:chOff x="635000" y="749300"/>
                <a:chExt cx="7825432" cy="2175644"/>
              </a:xfrm>
            </p:grpSpPr>
            <p:pic>
              <p:nvPicPr>
                <p:cNvPr id="78" name="图片 7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94" r="877"/>
                <a:stretch/>
              </p:blipFill>
              <p:spPr>
                <a:xfrm>
                  <a:off x="635000" y="749300"/>
                  <a:ext cx="7825432" cy="2175644"/>
                </a:xfrm>
                <a:prstGeom prst="rect">
                  <a:avLst/>
                </a:prstGeom>
              </p:spPr>
            </p:pic>
            <p:cxnSp>
              <p:nvCxnSpPr>
                <p:cNvPr id="85" name="直线连接符 84"/>
                <p:cNvCxnSpPr/>
                <p:nvPr/>
              </p:nvCxnSpPr>
              <p:spPr>
                <a:xfrm>
                  <a:off x="7452000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线连接符 86"/>
                <p:cNvCxnSpPr/>
                <p:nvPr/>
              </p:nvCxnSpPr>
              <p:spPr>
                <a:xfrm>
                  <a:off x="3707904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线连接符 87"/>
                <p:cNvCxnSpPr/>
                <p:nvPr/>
              </p:nvCxnSpPr>
              <p:spPr>
                <a:xfrm>
                  <a:off x="1368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文本框 67"/>
              <p:cNvSpPr txBox="1"/>
              <p:nvPr/>
            </p:nvSpPr>
            <p:spPr>
              <a:xfrm rot="16200000">
                <a:off x="754175" y="2205628"/>
                <a:ext cx="960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Y(4008)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 rot="16200000">
                <a:off x="3059970" y="2203463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Y(4260)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 rot="16200000">
                <a:off x="7164426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Y(4660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  <p:cxnSp>
          <p:nvCxnSpPr>
            <p:cNvPr id="65" name="直线连接符 64"/>
            <p:cNvCxnSpPr/>
            <p:nvPr/>
          </p:nvCxnSpPr>
          <p:spPr>
            <a:xfrm>
              <a:off x="4644008" y="2276872"/>
              <a:ext cx="0" cy="4462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 rot="16200000">
              <a:off x="4334629" y="2205002"/>
              <a:ext cx="957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rPr>
                <a:t>Y(4360)</a:t>
              </a:r>
              <a:endParaRPr kumimoji="1" lang="zh-CN" altLang="en-US" sz="1600" b="1" dirty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4572000" y="3068960"/>
            <a:ext cx="4427984" cy="3456384"/>
            <a:chOff x="4572000" y="3068960"/>
            <a:chExt cx="4427984" cy="3456384"/>
          </a:xfrm>
        </p:grpSpPr>
        <p:grpSp>
          <p:nvGrpSpPr>
            <p:cNvPr id="31" name="组合 2"/>
            <p:cNvGrpSpPr/>
            <p:nvPr/>
          </p:nvGrpSpPr>
          <p:grpSpPr>
            <a:xfrm>
              <a:off x="4572000" y="3068960"/>
              <a:ext cx="4427984" cy="3456384"/>
              <a:chOff x="4787900" y="2205038"/>
              <a:chExt cx="3921125" cy="2714625"/>
            </a:xfrm>
          </p:grpSpPr>
          <p:pic>
            <p:nvPicPr>
              <p:cNvPr id="34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900" y="2205038"/>
                <a:ext cx="3921125" cy="27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298024" y="2261593"/>
                <a:ext cx="2141930" cy="26589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latin typeface="Chalkboard SE" charset="0"/>
                    <a:ea typeface="Chalkboard SE" charset="0"/>
                    <a:cs typeface="Chalkboard SE" charset="0"/>
                  </a:rPr>
                  <a:t>PRL99, 142002 (2007)</a:t>
                </a: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4368" y="3429000"/>
              <a:ext cx="901700" cy="692150"/>
            </a:xfrm>
            <a:prstGeom prst="rect">
              <a:avLst/>
            </a:prstGeom>
          </p:spPr>
        </p:pic>
      </p:grpSp>
      <p:grpSp>
        <p:nvGrpSpPr>
          <p:cNvPr id="4" name="组 3"/>
          <p:cNvGrpSpPr/>
          <p:nvPr/>
        </p:nvGrpSpPr>
        <p:grpSpPr>
          <a:xfrm>
            <a:off x="179512" y="3151121"/>
            <a:ext cx="6110119" cy="3691872"/>
            <a:chOff x="179512" y="3151121"/>
            <a:chExt cx="6110119" cy="3691872"/>
          </a:xfrm>
        </p:grpSpPr>
        <p:grpSp>
          <p:nvGrpSpPr>
            <p:cNvPr id="26" name="组合 3"/>
            <p:cNvGrpSpPr/>
            <p:nvPr/>
          </p:nvGrpSpPr>
          <p:grpSpPr>
            <a:xfrm>
              <a:off x="179512" y="3151121"/>
              <a:ext cx="4248150" cy="3270204"/>
              <a:chOff x="179388" y="2317750"/>
              <a:chExt cx="4248150" cy="2624138"/>
            </a:xfrm>
          </p:grpSpPr>
          <p:grpSp>
            <p:nvGrpSpPr>
              <p:cNvPr id="27" name="Group 10"/>
              <p:cNvGrpSpPr>
                <a:grpSpLocks/>
              </p:cNvGrpSpPr>
              <p:nvPr/>
            </p:nvGrpSpPr>
            <p:grpSpPr bwMode="auto">
              <a:xfrm>
                <a:off x="179388" y="2317750"/>
                <a:ext cx="4248150" cy="2624138"/>
                <a:chOff x="204" y="1279"/>
                <a:chExt cx="2676" cy="1653"/>
              </a:xfrm>
            </p:grpSpPr>
            <p:pic>
              <p:nvPicPr>
                <p:cNvPr id="29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" y="1279"/>
                  <a:ext cx="2676" cy="16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12" descr="babar-400-papers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0" y="1344"/>
                  <a:ext cx="484" cy="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539428" y="2401322"/>
                <a:ext cx="2427588" cy="27166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latin typeface="Chalkboard SE" charset="0"/>
                    <a:ea typeface="Chalkboard SE" charset="0"/>
                    <a:cs typeface="Chalkboard SE" charset="0"/>
                  </a:rPr>
                  <a:t>PRL98, 212001 (2007)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文本框 88"/>
                <p:cNvSpPr txBox="1"/>
                <p:nvPr/>
              </p:nvSpPr>
              <p:spPr>
                <a:xfrm>
                  <a:off x="3347864" y="6381328"/>
                  <a:ext cx="2941767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𝜓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(2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𝑆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>
            <p:sp>
              <p:nvSpPr>
                <p:cNvPr id="89" name="文本框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6381328"/>
                  <a:ext cx="2941767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7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矩形 31"/>
          <p:cNvSpPr/>
          <p:nvPr/>
        </p:nvSpPr>
        <p:spPr>
          <a:xfrm>
            <a:off x="4355976" y="1818000"/>
            <a:ext cx="6480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164288" y="1818000"/>
            <a:ext cx="6480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82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635000" y="749300"/>
            <a:ext cx="7825432" cy="2247652"/>
            <a:chOff x="635000" y="749300"/>
            <a:chExt cx="7825432" cy="2247652"/>
          </a:xfrm>
        </p:grpSpPr>
        <p:grpSp>
          <p:nvGrpSpPr>
            <p:cNvPr id="2" name="组 1"/>
            <p:cNvGrpSpPr/>
            <p:nvPr/>
          </p:nvGrpSpPr>
          <p:grpSpPr>
            <a:xfrm>
              <a:off x="635000" y="749300"/>
              <a:ext cx="7825432" cy="2247652"/>
              <a:chOff x="635000" y="749300"/>
              <a:chExt cx="7825432" cy="2247652"/>
            </a:xfrm>
          </p:grpSpPr>
          <p:grpSp>
            <p:nvGrpSpPr>
              <p:cNvPr id="3" name="组 2"/>
              <p:cNvGrpSpPr/>
              <p:nvPr/>
            </p:nvGrpSpPr>
            <p:grpSpPr>
              <a:xfrm>
                <a:off x="635000" y="749300"/>
                <a:ext cx="7825432" cy="2247652"/>
                <a:chOff x="635000" y="749300"/>
                <a:chExt cx="7825432" cy="2175644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194" r="877"/>
                <a:stretch/>
              </p:blipFill>
              <p:spPr>
                <a:xfrm>
                  <a:off x="635000" y="749300"/>
                  <a:ext cx="7825432" cy="2175644"/>
                </a:xfrm>
                <a:prstGeom prst="rect">
                  <a:avLst/>
                </a:prstGeom>
              </p:spPr>
            </p:pic>
            <p:cxnSp>
              <p:nvCxnSpPr>
                <p:cNvPr id="14" name="直线连接符 13"/>
                <p:cNvCxnSpPr/>
                <p:nvPr/>
              </p:nvCxnSpPr>
              <p:spPr>
                <a:xfrm>
                  <a:off x="7452000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线连接符 14"/>
                <p:cNvCxnSpPr/>
                <p:nvPr/>
              </p:nvCxnSpPr>
              <p:spPr>
                <a:xfrm>
                  <a:off x="7164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线连接符 15"/>
                <p:cNvCxnSpPr/>
                <p:nvPr/>
              </p:nvCxnSpPr>
              <p:spPr>
                <a:xfrm>
                  <a:off x="3707904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线连接符 16"/>
                <p:cNvCxnSpPr/>
                <p:nvPr/>
              </p:nvCxnSpPr>
              <p:spPr>
                <a:xfrm>
                  <a:off x="1368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文本框 25"/>
              <p:cNvSpPr txBox="1"/>
              <p:nvPr/>
            </p:nvSpPr>
            <p:spPr>
              <a:xfrm rot="16200000">
                <a:off x="754175" y="2205628"/>
                <a:ext cx="960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Y(4008)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3059970" y="2203463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Y(4260)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16200000">
                <a:off x="6494869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Y(4630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6200000">
                <a:off x="7164426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Y(4660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  <p:cxnSp>
          <p:nvCxnSpPr>
            <p:cNvPr id="36" name="直线连接符 35"/>
            <p:cNvCxnSpPr/>
            <p:nvPr/>
          </p:nvCxnSpPr>
          <p:spPr>
            <a:xfrm>
              <a:off x="4644008" y="2276872"/>
              <a:ext cx="0" cy="4462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16200000">
              <a:off x="4334629" y="2205002"/>
              <a:ext cx="957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rPr>
                <a:t>Y(4360)</a:t>
              </a:r>
              <a:endParaRPr kumimoji="1" lang="zh-CN" altLang="en-US" sz="1600" b="1" dirty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79512" y="116632"/>
            <a:ext cx="8068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800" dirty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New Hadron 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States in 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+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-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annihilation:</a:t>
            </a:r>
            <a:r>
              <a:rPr kumimoji="1" lang="en-US" altLang="zh-CN" sz="2800" dirty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</a:t>
            </a:r>
            <a:r>
              <a:rPr kumimoji="1" lang="en-US" altLang="zh-CN" sz="2800" dirty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Round I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</a:t>
            </a:r>
            <a:endParaRPr kumimoji="1" lang="zh-CN" altLang="en-US" sz="2800" dirty="0">
              <a:solidFill>
                <a:prstClr val="black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827584" y="2977729"/>
            <a:ext cx="5760640" cy="3793256"/>
            <a:chOff x="827584" y="2977729"/>
            <a:chExt cx="5760640" cy="3793256"/>
          </a:xfrm>
        </p:grpSpPr>
        <p:grpSp>
          <p:nvGrpSpPr>
            <p:cNvPr id="8" name="组 7"/>
            <p:cNvGrpSpPr/>
            <p:nvPr/>
          </p:nvGrpSpPr>
          <p:grpSpPr>
            <a:xfrm>
              <a:off x="827584" y="2977729"/>
              <a:ext cx="5760640" cy="3793256"/>
              <a:chOff x="827584" y="2977729"/>
              <a:chExt cx="5760640" cy="3793256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584" y="2977729"/>
                <a:ext cx="5760640" cy="3115567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矩形 42"/>
                  <p:cNvSpPr/>
                  <p:nvPr/>
                </p:nvSpPr>
                <p:spPr>
                  <a:xfrm>
                    <a:off x="3447974" y="6309320"/>
                    <a:ext cx="2076081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2400" i="1"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2400" i="1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zh-CN" sz="2400" i="1">
                              <a:latin typeface="Cambria Math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latin typeface="Cambria Math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kumimoji="1" lang="en-US" altLang="zh-CN" sz="2400" i="1">
                                  <a:latin typeface="Cambria Math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latin typeface="Cambria Math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−</m:t>
                              </m:r>
                            </m:sup>
                          </m:sSubSup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>
              <p:sp>
                <p:nvSpPr>
                  <p:cNvPr id="43" name="矩形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7974" y="6309320"/>
                    <a:ext cx="2076081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1691680" y="3081095"/>
              <a:ext cx="2210220" cy="30777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" b="1" dirty="0" smtClean="0">
                  <a:latin typeface="Chalkboard SE" charset="0"/>
                  <a:ea typeface="Chalkboard SE" charset="0"/>
                  <a:cs typeface="Chalkboard SE" charset="0"/>
                </a:rPr>
                <a:t>PRL101,172001 </a:t>
              </a:r>
              <a:r>
                <a:rPr lang="en-US" altLang="zh-CN" sz="1400" b="1" dirty="0">
                  <a:latin typeface="Chalkboard SE" charset="0"/>
                  <a:ea typeface="Chalkboard SE" charset="0"/>
                  <a:cs typeface="Chalkboard SE" charset="0"/>
                </a:rPr>
                <a:t>(</a:t>
              </a:r>
              <a:r>
                <a:rPr lang="en-US" altLang="zh-CN" sz="1400" b="1" dirty="0" smtClean="0">
                  <a:latin typeface="Chalkboard SE" charset="0"/>
                  <a:ea typeface="Chalkboard SE" charset="0"/>
                  <a:cs typeface="Chalkboard SE" charset="0"/>
                </a:rPr>
                <a:t>2008)</a:t>
              </a:r>
              <a:endParaRPr lang="en-US" altLang="zh-CN" sz="1400" b="1" dirty="0"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8104" y="3049737"/>
              <a:ext cx="901700" cy="692150"/>
            </a:xfrm>
            <a:prstGeom prst="rect">
              <a:avLst/>
            </a:prstGeom>
          </p:spPr>
        </p:pic>
      </p:grpSp>
      <p:grpSp>
        <p:nvGrpSpPr>
          <p:cNvPr id="9" name="组 8"/>
          <p:cNvGrpSpPr/>
          <p:nvPr/>
        </p:nvGrpSpPr>
        <p:grpSpPr>
          <a:xfrm>
            <a:off x="6588224" y="2924944"/>
            <a:ext cx="2338269" cy="1171292"/>
            <a:chOff x="6588224" y="2924944"/>
            <a:chExt cx="2338269" cy="1171292"/>
          </a:xfrm>
        </p:grpSpPr>
        <p:sp>
          <p:nvSpPr>
            <p:cNvPr id="7" name="右大括号 6"/>
            <p:cNvSpPr/>
            <p:nvPr/>
          </p:nvSpPr>
          <p:spPr>
            <a:xfrm rot="5400000">
              <a:off x="7164288" y="2852936"/>
              <a:ext cx="288032" cy="432048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588224" y="3573016"/>
              <a:ext cx="2338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 smtClean="0">
                  <a:solidFill>
                    <a:srgbClr val="C00000"/>
                  </a:solidFill>
                  <a:latin typeface="Chalkboard SE" charset="0"/>
                  <a:ea typeface="Chalkboard SE" charset="0"/>
                  <a:cs typeface="Chalkboard SE" charset="0"/>
                </a:rPr>
                <a:t>Same State ?</a:t>
              </a:r>
              <a:endParaRPr kumimoji="1" lang="zh-CN" altLang="en-US" sz="2800" dirty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660232" y="1818000"/>
            <a:ext cx="6480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53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635000" y="749300"/>
            <a:ext cx="7825432" cy="2247652"/>
            <a:chOff x="635000" y="749300"/>
            <a:chExt cx="7825432" cy="2247652"/>
          </a:xfrm>
        </p:grpSpPr>
        <p:grpSp>
          <p:nvGrpSpPr>
            <p:cNvPr id="2" name="组 1"/>
            <p:cNvGrpSpPr/>
            <p:nvPr/>
          </p:nvGrpSpPr>
          <p:grpSpPr>
            <a:xfrm>
              <a:off x="635000" y="749300"/>
              <a:ext cx="7825432" cy="2247652"/>
              <a:chOff x="635000" y="749300"/>
              <a:chExt cx="7825432" cy="2247652"/>
            </a:xfrm>
          </p:grpSpPr>
          <p:grpSp>
            <p:nvGrpSpPr>
              <p:cNvPr id="3" name="组 2"/>
              <p:cNvGrpSpPr/>
              <p:nvPr/>
            </p:nvGrpSpPr>
            <p:grpSpPr>
              <a:xfrm>
                <a:off x="635000" y="749300"/>
                <a:ext cx="7825432" cy="2247652"/>
                <a:chOff x="635000" y="749300"/>
                <a:chExt cx="7825432" cy="2175644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194" r="877"/>
                <a:stretch/>
              </p:blipFill>
              <p:spPr>
                <a:xfrm>
                  <a:off x="635000" y="749300"/>
                  <a:ext cx="7825432" cy="2175644"/>
                </a:xfrm>
                <a:prstGeom prst="rect">
                  <a:avLst/>
                </a:prstGeom>
              </p:spPr>
            </p:pic>
            <p:cxnSp>
              <p:nvCxnSpPr>
                <p:cNvPr id="13" name="直线连接符 12"/>
                <p:cNvCxnSpPr/>
                <p:nvPr/>
              </p:nvCxnSpPr>
              <p:spPr>
                <a:xfrm>
                  <a:off x="3348000" y="148478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线连接符 13"/>
                <p:cNvCxnSpPr/>
                <p:nvPr/>
              </p:nvCxnSpPr>
              <p:spPr>
                <a:xfrm>
                  <a:off x="7452000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线连接符 14"/>
                <p:cNvCxnSpPr/>
                <p:nvPr/>
              </p:nvCxnSpPr>
              <p:spPr>
                <a:xfrm>
                  <a:off x="7164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线连接符 15"/>
                <p:cNvCxnSpPr/>
                <p:nvPr/>
              </p:nvCxnSpPr>
              <p:spPr>
                <a:xfrm>
                  <a:off x="3707904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线连接符 16"/>
                <p:cNvCxnSpPr/>
                <p:nvPr/>
              </p:nvCxnSpPr>
              <p:spPr>
                <a:xfrm>
                  <a:off x="1368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文本框 25"/>
              <p:cNvSpPr txBox="1"/>
              <p:nvPr/>
            </p:nvSpPr>
            <p:spPr>
              <a:xfrm rot="16200000">
                <a:off x="754175" y="2205628"/>
                <a:ext cx="960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Y(4008)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3059970" y="2203463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Y(4260)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16200000">
                <a:off x="6494869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Y(4630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6200000">
                <a:off x="7164426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Y(4660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6200000">
                <a:off x="2750453" y="1578140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Y(4220)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  <p:cxnSp>
          <p:nvCxnSpPr>
            <p:cNvPr id="36" name="直线连接符 35"/>
            <p:cNvCxnSpPr/>
            <p:nvPr/>
          </p:nvCxnSpPr>
          <p:spPr>
            <a:xfrm>
              <a:off x="4644008" y="2276872"/>
              <a:ext cx="0" cy="4462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16200000">
              <a:off x="4334629" y="2205002"/>
              <a:ext cx="957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rPr>
                <a:t>Y(4360)</a:t>
              </a:r>
              <a:endParaRPr kumimoji="1" lang="zh-CN" altLang="en-US" sz="1600" b="1" dirty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79512" y="116632"/>
            <a:ext cx="8227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800" dirty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New Hadron 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States in 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+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-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annihilation: </a:t>
            </a:r>
            <a:r>
              <a:rPr kumimoji="1" lang="en-US" altLang="zh-CN" sz="2800" dirty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Round </a:t>
            </a:r>
            <a:r>
              <a:rPr kumimoji="1" lang="en-US" altLang="zh-CN" sz="28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II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</a:t>
            </a:r>
            <a:endParaRPr kumimoji="1" lang="zh-CN" altLang="en-US" sz="2800" dirty="0">
              <a:solidFill>
                <a:prstClr val="black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1619672" y="2996952"/>
            <a:ext cx="5472608" cy="3846041"/>
            <a:chOff x="1619672" y="2996952"/>
            <a:chExt cx="5472608" cy="384604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672" y="2996952"/>
              <a:ext cx="5472608" cy="345638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2120" y="3356992"/>
              <a:ext cx="1178774" cy="5556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2878345" y="3378478"/>
              <a:ext cx="2629759" cy="338554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>
              <a:spAutoFit/>
            </a:bodyPr>
            <a:lstStyle/>
            <a:p>
              <a:r>
                <a:rPr lang="is-IS" altLang="zh-CN" sz="1600" b="1" dirty="0" smtClean="0">
                  <a:solidFill>
                    <a:srgbClr val="000000"/>
                  </a:solidFill>
                  <a:latin typeface="Chalkboard SE" charset="0"/>
                  <a:ea typeface="Chalkboard SE" charset="0"/>
                  <a:cs typeface="Chalkboard SE" charset="0"/>
                </a:rPr>
                <a:t>PRL114, 092003</a:t>
              </a:r>
              <a:r>
                <a:rPr lang="is-IS" altLang="zh-CN" sz="1600" b="1" dirty="0">
                  <a:solidFill>
                    <a:srgbClr val="000000"/>
                  </a:solidFill>
                  <a:latin typeface="Chalkboard SE" charset="0"/>
                  <a:ea typeface="Chalkboard SE" charset="0"/>
                  <a:cs typeface="Chalkboard SE" charset="0"/>
                </a:rPr>
                <a:t> (2015)</a:t>
              </a:r>
              <a:r>
                <a:rPr lang="is-IS" altLang="zh-CN" sz="1600" dirty="0">
                  <a:solidFill>
                    <a:srgbClr val="000000"/>
                  </a:solidFill>
                  <a:latin typeface="Chalkboard SE" charset="0"/>
                  <a:ea typeface="Chalkboard SE" charset="0"/>
                  <a:cs typeface="Chalkboard SE" charset="0"/>
                </a:rPr>
                <a:t> </a:t>
              </a:r>
              <a:endParaRPr lang="zh-CN" altLang="en-US" sz="1600" dirty="0"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文本框 38"/>
                <p:cNvSpPr txBox="1"/>
                <p:nvPr/>
              </p:nvSpPr>
              <p:spPr>
                <a:xfrm>
                  <a:off x="3347864" y="6381328"/>
                  <a:ext cx="2032159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→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𝜔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𝜒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𝑐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>
            <p:sp>
              <p:nvSpPr>
                <p:cNvPr id="39" name="文本框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6381328"/>
                  <a:ext cx="2032159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矩形 32"/>
          <p:cNvSpPr/>
          <p:nvPr/>
        </p:nvSpPr>
        <p:spPr>
          <a:xfrm>
            <a:off x="2771800" y="1196752"/>
            <a:ext cx="6480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635000" y="749300"/>
            <a:ext cx="7825432" cy="2247652"/>
            <a:chOff x="635000" y="749300"/>
            <a:chExt cx="7825432" cy="2247652"/>
          </a:xfrm>
        </p:grpSpPr>
        <p:grpSp>
          <p:nvGrpSpPr>
            <p:cNvPr id="2" name="组 1"/>
            <p:cNvGrpSpPr/>
            <p:nvPr/>
          </p:nvGrpSpPr>
          <p:grpSpPr>
            <a:xfrm>
              <a:off x="635000" y="749300"/>
              <a:ext cx="7825432" cy="2247652"/>
              <a:chOff x="635000" y="749300"/>
              <a:chExt cx="7825432" cy="2247652"/>
            </a:xfrm>
          </p:grpSpPr>
          <p:grpSp>
            <p:nvGrpSpPr>
              <p:cNvPr id="3" name="组 2"/>
              <p:cNvGrpSpPr/>
              <p:nvPr/>
            </p:nvGrpSpPr>
            <p:grpSpPr>
              <a:xfrm>
                <a:off x="635000" y="749300"/>
                <a:ext cx="7825432" cy="2247652"/>
                <a:chOff x="635000" y="749300"/>
                <a:chExt cx="7825432" cy="2175644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194" r="877"/>
                <a:stretch/>
              </p:blipFill>
              <p:spPr>
                <a:xfrm>
                  <a:off x="635000" y="749300"/>
                  <a:ext cx="7825432" cy="2175644"/>
                </a:xfrm>
                <a:prstGeom prst="rect">
                  <a:avLst/>
                </a:prstGeom>
              </p:spPr>
            </p:pic>
            <p:cxnSp>
              <p:nvCxnSpPr>
                <p:cNvPr id="12" name="直线连接符 11"/>
                <p:cNvCxnSpPr/>
                <p:nvPr/>
              </p:nvCxnSpPr>
              <p:spPr>
                <a:xfrm>
                  <a:off x="4283968" y="148483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线连接符 12"/>
                <p:cNvCxnSpPr/>
                <p:nvPr/>
              </p:nvCxnSpPr>
              <p:spPr>
                <a:xfrm>
                  <a:off x="3348000" y="148478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线连接符 13"/>
                <p:cNvCxnSpPr/>
                <p:nvPr/>
              </p:nvCxnSpPr>
              <p:spPr>
                <a:xfrm>
                  <a:off x="7452000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线连接符 14"/>
                <p:cNvCxnSpPr/>
                <p:nvPr/>
              </p:nvCxnSpPr>
              <p:spPr>
                <a:xfrm>
                  <a:off x="7164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线连接符 15"/>
                <p:cNvCxnSpPr/>
                <p:nvPr/>
              </p:nvCxnSpPr>
              <p:spPr>
                <a:xfrm>
                  <a:off x="3707904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线连接符 16"/>
                <p:cNvCxnSpPr/>
                <p:nvPr/>
              </p:nvCxnSpPr>
              <p:spPr>
                <a:xfrm>
                  <a:off x="1368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文本框 25"/>
              <p:cNvSpPr txBox="1"/>
              <p:nvPr/>
            </p:nvSpPr>
            <p:spPr>
              <a:xfrm rot="16200000">
                <a:off x="754175" y="2205628"/>
                <a:ext cx="960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Y(4008)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3059970" y="2203463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Y(4260)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16200000">
                <a:off x="6494869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Y(4630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6200000">
                <a:off x="7164426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Y(4660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3974589" y="1578140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Y(4320)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6200000">
                <a:off x="2750453" y="1578140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Y(4220)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  <p:cxnSp>
          <p:nvCxnSpPr>
            <p:cNvPr id="36" name="直线连接符 35"/>
            <p:cNvCxnSpPr/>
            <p:nvPr/>
          </p:nvCxnSpPr>
          <p:spPr>
            <a:xfrm>
              <a:off x="4644008" y="2276872"/>
              <a:ext cx="0" cy="4462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16200000">
              <a:off x="4334629" y="2205002"/>
              <a:ext cx="957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rPr>
                <a:t>Y(4360)</a:t>
              </a:r>
              <a:endParaRPr kumimoji="1" lang="zh-CN" altLang="en-US" sz="1600" b="1" dirty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79512" y="116632"/>
            <a:ext cx="8227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800" dirty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New Hadron 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States in 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+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-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annihilation: </a:t>
            </a:r>
            <a:r>
              <a:rPr kumimoji="1" lang="en-US" altLang="zh-CN" sz="2800" dirty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Round </a:t>
            </a:r>
            <a:r>
              <a:rPr kumimoji="1" lang="en-US" altLang="zh-CN" sz="28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II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</a:t>
            </a:r>
            <a:endParaRPr kumimoji="1" lang="zh-CN" altLang="en-US" sz="2800" dirty="0">
              <a:solidFill>
                <a:prstClr val="black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19872" y="1988840"/>
            <a:ext cx="360040" cy="792088"/>
          </a:xfrm>
          <a:prstGeom prst="rect">
            <a:avLst/>
          </a:prstGeom>
          <a:solidFill>
            <a:schemeClr val="bg2">
              <a:alpha val="63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组 4"/>
          <p:cNvGrpSpPr/>
          <p:nvPr/>
        </p:nvGrpSpPr>
        <p:grpSpPr>
          <a:xfrm>
            <a:off x="144016" y="2996952"/>
            <a:ext cx="8855968" cy="3846041"/>
            <a:chOff x="144016" y="2996952"/>
            <a:chExt cx="8855968" cy="38460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016" y="2996952"/>
              <a:ext cx="8855968" cy="349143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0312" y="3203404"/>
              <a:ext cx="1178774" cy="513258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2843808" y="3178143"/>
              <a:ext cx="2637132" cy="338554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>
              <a:spAutoFit/>
            </a:bodyPr>
            <a:lstStyle/>
            <a:p>
              <a:r>
                <a:rPr lang="is-IS" altLang="zh-CN" sz="1600" b="1" dirty="0" smtClean="0">
                  <a:solidFill>
                    <a:srgbClr val="000000"/>
                  </a:solidFill>
                  <a:latin typeface="Chalkboard SE" charset="0"/>
                  <a:ea typeface="Chalkboard SE" charset="0"/>
                  <a:cs typeface="Chalkboard SE" charset="0"/>
                </a:rPr>
                <a:t>PRL118, 092001 </a:t>
              </a:r>
              <a:r>
                <a:rPr lang="is-IS" altLang="zh-CN" sz="1600" b="1" dirty="0">
                  <a:solidFill>
                    <a:srgbClr val="000000"/>
                  </a:solidFill>
                  <a:latin typeface="Chalkboard SE" charset="0"/>
                  <a:ea typeface="Chalkboard SE" charset="0"/>
                  <a:cs typeface="Chalkboard SE" charset="0"/>
                </a:rPr>
                <a:t>(</a:t>
              </a:r>
              <a:r>
                <a:rPr lang="is-IS" altLang="zh-CN" sz="1600" b="1" dirty="0" smtClean="0">
                  <a:solidFill>
                    <a:srgbClr val="000000"/>
                  </a:solidFill>
                  <a:latin typeface="Chalkboard SE" charset="0"/>
                  <a:ea typeface="Chalkboard SE" charset="0"/>
                  <a:cs typeface="Chalkboard SE" charset="0"/>
                </a:rPr>
                <a:t>2017)</a:t>
              </a:r>
              <a:r>
                <a:rPr lang="is-IS" altLang="zh-CN" sz="1600" dirty="0">
                  <a:solidFill>
                    <a:srgbClr val="000000"/>
                  </a:solidFill>
                  <a:latin typeface="Chalkboard SE" charset="0"/>
                  <a:ea typeface="Chalkboard SE" charset="0"/>
                  <a:cs typeface="Chalkboard SE" charset="0"/>
                </a:rPr>
                <a:t> </a:t>
              </a:r>
              <a:endParaRPr lang="zh-CN" altLang="en-US" sz="1600" dirty="0"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文本框 33"/>
                <p:cNvSpPr txBox="1"/>
                <p:nvPr/>
              </p:nvSpPr>
              <p:spPr>
                <a:xfrm>
                  <a:off x="3347864" y="6381328"/>
                  <a:ext cx="2619563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𝐽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/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𝜓</m:t>
                        </m:r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>
            <p:sp>
              <p:nvSpPr>
                <p:cNvPr id="34" name="文本框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6381328"/>
                  <a:ext cx="2619563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矩形 29"/>
          <p:cNvSpPr/>
          <p:nvPr/>
        </p:nvSpPr>
        <p:spPr>
          <a:xfrm>
            <a:off x="3910360" y="1196752"/>
            <a:ext cx="6480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92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068961"/>
            <a:ext cx="5184576" cy="3312368"/>
          </a:xfrm>
          <a:prstGeom prst="rect">
            <a:avLst/>
          </a:prstGeom>
        </p:spPr>
      </p:pic>
      <p:grpSp>
        <p:nvGrpSpPr>
          <p:cNvPr id="4" name="组 3"/>
          <p:cNvGrpSpPr/>
          <p:nvPr/>
        </p:nvGrpSpPr>
        <p:grpSpPr>
          <a:xfrm>
            <a:off x="635000" y="749300"/>
            <a:ext cx="7825432" cy="2247652"/>
            <a:chOff x="635000" y="749300"/>
            <a:chExt cx="7825432" cy="2247652"/>
          </a:xfrm>
        </p:grpSpPr>
        <p:grpSp>
          <p:nvGrpSpPr>
            <p:cNvPr id="2" name="组 1"/>
            <p:cNvGrpSpPr/>
            <p:nvPr/>
          </p:nvGrpSpPr>
          <p:grpSpPr>
            <a:xfrm>
              <a:off x="635000" y="749300"/>
              <a:ext cx="7825432" cy="2247652"/>
              <a:chOff x="635000" y="749300"/>
              <a:chExt cx="7825432" cy="2247652"/>
            </a:xfrm>
          </p:grpSpPr>
          <p:grpSp>
            <p:nvGrpSpPr>
              <p:cNvPr id="3" name="组 2"/>
              <p:cNvGrpSpPr/>
              <p:nvPr/>
            </p:nvGrpSpPr>
            <p:grpSpPr>
              <a:xfrm>
                <a:off x="635000" y="749300"/>
                <a:ext cx="7825432" cy="2247652"/>
                <a:chOff x="635000" y="749300"/>
                <a:chExt cx="7825432" cy="2175644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94" r="877"/>
                <a:stretch/>
              </p:blipFill>
              <p:spPr>
                <a:xfrm>
                  <a:off x="635000" y="749300"/>
                  <a:ext cx="7825432" cy="2175644"/>
                </a:xfrm>
                <a:prstGeom prst="rect">
                  <a:avLst/>
                </a:prstGeom>
              </p:spPr>
            </p:pic>
            <p:cxnSp>
              <p:nvCxnSpPr>
                <p:cNvPr id="11" name="直线连接符 10"/>
                <p:cNvCxnSpPr/>
                <p:nvPr/>
              </p:nvCxnSpPr>
              <p:spPr>
                <a:xfrm>
                  <a:off x="4932040" y="148478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线连接符 11"/>
                <p:cNvCxnSpPr/>
                <p:nvPr/>
              </p:nvCxnSpPr>
              <p:spPr>
                <a:xfrm>
                  <a:off x="4283968" y="148483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线连接符 12"/>
                <p:cNvCxnSpPr/>
                <p:nvPr/>
              </p:nvCxnSpPr>
              <p:spPr>
                <a:xfrm>
                  <a:off x="3348000" y="148478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线连接符 13"/>
                <p:cNvCxnSpPr/>
                <p:nvPr/>
              </p:nvCxnSpPr>
              <p:spPr>
                <a:xfrm>
                  <a:off x="7452000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线连接符 14"/>
                <p:cNvCxnSpPr/>
                <p:nvPr/>
              </p:nvCxnSpPr>
              <p:spPr>
                <a:xfrm>
                  <a:off x="7164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线连接符 15"/>
                <p:cNvCxnSpPr/>
                <p:nvPr/>
              </p:nvCxnSpPr>
              <p:spPr>
                <a:xfrm>
                  <a:off x="3707904" y="2204912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线连接符 16"/>
                <p:cNvCxnSpPr/>
                <p:nvPr/>
              </p:nvCxnSpPr>
              <p:spPr>
                <a:xfrm>
                  <a:off x="1368000" y="2204864"/>
                  <a:ext cx="0" cy="4320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文本框 25"/>
              <p:cNvSpPr txBox="1"/>
              <p:nvPr/>
            </p:nvSpPr>
            <p:spPr>
              <a:xfrm rot="16200000">
                <a:off x="754175" y="2205628"/>
                <a:ext cx="960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Y(4008)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3059970" y="2203463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Y(4260)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16200000">
                <a:off x="6494869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Y(4630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6200000">
                <a:off x="7164426" y="2205002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Y(4660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 rot="16200000">
                <a:off x="4622661" y="1578140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Y(4390</a:t>
                </a:r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3974589" y="1578140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Y(4320)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6200000">
                <a:off x="2750453" y="1578140"/>
                <a:ext cx="9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 dirty="0" smtClean="0">
                    <a:solidFill>
                      <a:srgbClr val="0432FF"/>
                    </a:solidFill>
                    <a:latin typeface="Chalkboard SE" charset="0"/>
                    <a:ea typeface="Chalkboard SE" charset="0"/>
                    <a:cs typeface="Chalkboard SE" charset="0"/>
                  </a:rPr>
                  <a:t>Y(4220)</a:t>
                </a:r>
                <a:endParaRPr kumimoji="1" lang="zh-CN" altLang="en-US" sz="1600" b="1" dirty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  <p:cxnSp>
          <p:nvCxnSpPr>
            <p:cNvPr id="36" name="直线连接符 35"/>
            <p:cNvCxnSpPr/>
            <p:nvPr/>
          </p:nvCxnSpPr>
          <p:spPr>
            <a:xfrm>
              <a:off x="4644008" y="2276872"/>
              <a:ext cx="0" cy="4462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16200000">
              <a:off x="4334629" y="2205002"/>
              <a:ext cx="957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0432FF"/>
                  </a:solidFill>
                  <a:latin typeface="Chalkboard SE" charset="0"/>
                  <a:ea typeface="Chalkboard SE" charset="0"/>
                  <a:cs typeface="Chalkboard SE" charset="0"/>
                </a:rPr>
                <a:t>Y(4360)</a:t>
              </a:r>
              <a:endParaRPr kumimoji="1" lang="zh-CN" altLang="en-US" sz="1600" b="1" dirty="0">
                <a:solidFill>
                  <a:srgbClr val="0432FF"/>
                </a:solidFill>
                <a:latin typeface="Chalkboard SE" charset="0"/>
                <a:ea typeface="Chalkboard SE" charset="0"/>
                <a:cs typeface="Chalkboard SE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79512" y="116632"/>
            <a:ext cx="8227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800" dirty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New Hadron 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States in 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+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e</a:t>
            </a:r>
            <a:r>
              <a:rPr kumimoji="1" lang="en-US" altLang="zh-CN" sz="2800" baseline="300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-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annihilation: </a:t>
            </a:r>
            <a:r>
              <a:rPr kumimoji="1" lang="en-US" altLang="zh-CN" sz="2800" dirty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Round </a:t>
            </a:r>
            <a:r>
              <a:rPr kumimoji="1" lang="en-US" altLang="zh-CN" sz="2800" dirty="0" smtClean="0">
                <a:solidFill>
                  <a:srgbClr val="C00000"/>
                </a:solidFill>
                <a:latin typeface="Chalkboard SE" charset="0"/>
                <a:ea typeface="Chalkboard SE" charset="0"/>
                <a:cs typeface="Chalkboard SE" charset="0"/>
              </a:rPr>
              <a:t>II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Chalkboard SE" charset="0"/>
                <a:ea typeface="Chalkboard SE" charset="0"/>
                <a:cs typeface="Chalkboard SE" charset="0"/>
              </a:rPr>
              <a:t> </a:t>
            </a:r>
            <a:endParaRPr kumimoji="1" lang="zh-CN" altLang="en-US" sz="2800" dirty="0">
              <a:solidFill>
                <a:prstClr val="black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284984"/>
            <a:ext cx="1178774" cy="5556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051720" y="3259723"/>
            <a:ext cx="2637132" cy="338554"/>
          </a:xfrm>
          <a:prstGeom prst="rect">
            <a:avLst/>
          </a:prstGeom>
          <a:solidFill>
            <a:srgbClr val="00FFFF"/>
          </a:solidFill>
        </p:spPr>
        <p:txBody>
          <a:bodyPr wrap="none">
            <a:spAutoFit/>
          </a:bodyPr>
          <a:lstStyle/>
          <a:p>
            <a:r>
              <a:rPr lang="is-IS" altLang="zh-CN" sz="1600" b="1" dirty="0" smtClean="0">
                <a:solidFill>
                  <a:srgbClr val="000000"/>
                </a:solidFill>
                <a:latin typeface="Chalkboard SE" charset="0"/>
                <a:ea typeface="Chalkboard SE" charset="0"/>
                <a:cs typeface="Chalkboard SE" charset="0"/>
              </a:rPr>
              <a:t>PRL118, 092002 </a:t>
            </a:r>
            <a:r>
              <a:rPr lang="is-IS" altLang="zh-CN" sz="1600" b="1" dirty="0">
                <a:solidFill>
                  <a:srgbClr val="000000"/>
                </a:solidFill>
                <a:latin typeface="Chalkboard SE" charset="0"/>
                <a:ea typeface="Chalkboard SE" charset="0"/>
                <a:cs typeface="Chalkboard SE" charset="0"/>
              </a:rPr>
              <a:t>(</a:t>
            </a:r>
            <a:r>
              <a:rPr lang="is-IS" altLang="zh-CN" sz="1600" b="1" dirty="0" smtClean="0">
                <a:solidFill>
                  <a:srgbClr val="000000"/>
                </a:solidFill>
                <a:latin typeface="Chalkboard SE" charset="0"/>
                <a:ea typeface="Chalkboard SE" charset="0"/>
                <a:cs typeface="Chalkboard SE" charset="0"/>
              </a:rPr>
              <a:t>2017)</a:t>
            </a:r>
            <a:r>
              <a:rPr lang="is-IS" altLang="zh-CN" sz="1600" dirty="0">
                <a:solidFill>
                  <a:srgbClr val="000000"/>
                </a:solidFill>
                <a:latin typeface="Chalkboard SE" charset="0"/>
                <a:ea typeface="Chalkboard SE" charset="0"/>
                <a:cs typeface="Chalkboard SE" charset="0"/>
              </a:rPr>
              <a:t> </a:t>
            </a:r>
            <a:endParaRPr lang="zh-CN" altLang="en-US" sz="1600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19872" y="1988840"/>
            <a:ext cx="360040" cy="792088"/>
          </a:xfrm>
          <a:prstGeom prst="rect">
            <a:avLst/>
          </a:prstGeom>
          <a:solidFill>
            <a:schemeClr val="bg2">
              <a:alpha val="63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3347864" y="6381328"/>
                <a:ext cx="2430152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sz="2400" b="0" i="1" smtClean="0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381328"/>
                <a:ext cx="243015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9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1049</Words>
  <Application>Microsoft Macintosh PowerPoint</Application>
  <PresentationFormat>全屏显示(4:3)</PresentationFormat>
  <Paragraphs>243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 Unicode MS</vt:lpstr>
      <vt:lpstr>Calibri</vt:lpstr>
      <vt:lpstr>Cambria Math</vt:lpstr>
      <vt:lpstr>Chalkboard SE</vt:lpstr>
      <vt:lpstr>Comic Sans MS</vt:lpstr>
      <vt:lpstr>Gulim</vt:lpstr>
      <vt:lpstr>Helvetica</vt:lpstr>
      <vt:lpstr>Helvetica Light</vt:lpstr>
      <vt:lpstr>Times</vt:lpstr>
      <vt:lpstr>Times New Roman</vt:lpstr>
      <vt:lpstr>宋体</vt:lpstr>
      <vt:lpstr>Arial</vt:lpstr>
      <vt:lpstr>Office 主题</vt:lpstr>
      <vt:lpstr>Charmonium-like states in e+e- annihilation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Fano-interference as a resonace killer</vt:lpstr>
      <vt:lpstr>PowerPoint 演示文稿</vt:lpstr>
      <vt:lpstr>PowerPoint 演示文稿</vt:lpstr>
      <vt:lpstr>PowerPoint 演示文稿</vt:lpstr>
      <vt:lpstr>PowerPoint 演示文稿</vt:lpstr>
      <vt:lpstr> decay behavior: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XYZ</dc:title>
  <dc:creator>chendy</dc:creator>
  <cp:lastModifiedBy>Microsoft Office 用户</cp:lastModifiedBy>
  <cp:revision>92</cp:revision>
  <dcterms:modified xsi:type="dcterms:W3CDTF">2018-03-31T01:38:59Z</dcterms:modified>
</cp:coreProperties>
</file>