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9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7" r:id="rId17"/>
    <p:sldId id="466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45" r:id="rId29"/>
    <p:sldId id="446" r:id="rId30"/>
    <p:sldId id="478" r:id="rId31"/>
    <p:sldId id="479" r:id="rId32"/>
    <p:sldId id="480" r:id="rId33"/>
    <p:sldId id="481" r:id="rId34"/>
    <p:sldId id="482" r:id="rId35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66"/>
    <a:srgbClr val="0066CC"/>
    <a:srgbClr val="339933"/>
    <a:srgbClr val="0000FF"/>
    <a:srgbClr val="33CC33"/>
    <a:srgbClr val="66FF33"/>
    <a:srgbClr val="0066FF"/>
    <a:srgbClr val="FF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7" autoAdjust="0"/>
  </p:normalViewPr>
  <p:slideViewPr>
    <p:cSldViewPr>
      <p:cViewPr>
        <p:scale>
          <a:sx n="70" d="100"/>
          <a:sy n="70" d="100"/>
        </p:scale>
        <p:origin x="-1194" y="-67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48" y="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B6DBD-283E-476C-BDD4-7E8079005045}" type="datetimeFigureOut">
              <a:rPr lang="zh-CN" altLang="en-US" smtClean="0"/>
              <a:pPr/>
              <a:t>2017-12-27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5B-EDB3-4D13-86DD-ABAE8B545C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4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53C45-4667-47B7-B423-55261483D862}" type="datetimeFigureOut">
              <a:rPr lang="zh-CN" altLang="en-US" smtClean="0"/>
              <a:pPr/>
              <a:t>2017-12-27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598" y="4716705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727A-CFCC-4ED5-A42E-5D03F82711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4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727A-CFCC-4ED5-A42E-5D03F82711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0" y="0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0" y="0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79" y="0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58" y="0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0" y="179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179" y="179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58" y="179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7" y="1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0" y="358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79" y="358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58" y="358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7" y="358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16" y="3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0" y="536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179" y="536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358" y="536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7" y="536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0" y="715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179" y="715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358" y="715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7" y="715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716" y="715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0" y="89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179" y="894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358" y="894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7" y="894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0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179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358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7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179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37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A59B-3152-4ACC-8937-2B248B6D1A5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356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897D-E964-497A-9AE6-1A654AAB8F9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3015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F2FF-6010-4F20-ABA7-9DD73A521E0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8596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711D-1237-4B27-AAFC-23193829038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441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ADA8-123B-4D02-8C85-3C24C915A73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31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526D-82C0-416F-A988-DECC5B06635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36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3E0C-7B2B-48A0-89FE-B25B85A71FE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5785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8961-8AC8-4044-B4D7-CA33A760A1C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4791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B519-270C-49AB-BE75-DCE944BBE4E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442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ABD3-3B39-4A1B-A126-B972CD57392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108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EBA2-1CCB-47BA-A1DD-DB661161255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782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3A1B-662E-466C-999C-4EB8B0192EA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619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4255-2880-40E8-8CB8-C6678DC4529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462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05B1-7A6A-4E4C-9F3A-AB4B54C1BF3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8596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7951DA8-E3DD-4EED-B260-010A1FF5660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0" y="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0" y="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112" y="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224" y="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0" y="11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112" y="11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224" y="11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336" y="11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0" y="22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112" y="22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224" y="22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336" y="22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448" y="22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0" y="33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112" y="33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224" y="33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336" y="33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0" y="44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112" y="44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224" y="44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336" y="44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448" y="44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0" y="56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112" y="56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224" y="56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336" y="56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0" y="67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112" y="67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224" y="67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336" y="67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112" y="78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336" y="78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8.pn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43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9.jpeg"/><Relationship Id="rId7" Type="http://schemas.openxmlformats.org/officeDocument/2006/relationships/image" Target="../media/image7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09035"/>
            <a:ext cx="7136407" cy="1943901"/>
          </a:xfrm>
        </p:spPr>
        <p:txBody>
          <a:bodyPr/>
          <a:lstStyle/>
          <a:p>
            <a:pPr algn="ctr" eaLnBrk="1" hangingPunct="1"/>
            <a:r>
              <a:rPr lang="en-US" altLang="zh-CN" sz="4400" dirty="0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Offline Data Processing of MRPC End cap TOF@BESIII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645024"/>
            <a:ext cx="6459537" cy="26642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CN" sz="3600" dirty="0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SUN </a:t>
            </a:r>
            <a:r>
              <a:rPr lang="en-US" altLang="zh-CN" sz="3600" dirty="0" err="1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Shengsen</a:t>
            </a:r>
            <a:endParaRPr lang="en-US" altLang="zh-CN" sz="3600" dirty="0" smtClean="0">
              <a:latin typeface="Calibri" panose="020F0502020204030204" pitchFamily="34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zh-CN" sz="2800" dirty="0">
              <a:latin typeface="Calibri" panose="020F0502020204030204" pitchFamily="34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EPD Seminar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Dec. 27</a:t>
            </a:r>
            <a:r>
              <a:rPr lang="en-US" altLang="zh-CN" sz="2800" baseline="30000" dirty="0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800" dirty="0" smtClean="0">
                <a:latin typeface="Calibri" panose="020F0502020204030204" pitchFamily="34" charset="0"/>
                <a:ea typeface="华文细黑" panose="02010600040101010101" pitchFamily="2" charset="-122"/>
                <a:cs typeface="Times New Roman" panose="02020603050405020304" pitchFamily="18" charset="0"/>
              </a:rPr>
              <a:t>, 2017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EA59B-3152-4ACC-8937-2B248B6D1A5D}" type="slidenum">
              <a:rPr lang="zh-CN" altLang="zh-CN" smtClean="0"/>
              <a:pPr>
                <a:defRPr/>
              </a:pPr>
              <a:t>1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Multi-gap Resistive Plate Chamber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9625"/>
            <a:ext cx="8939336" cy="5034859"/>
          </a:xfrm>
        </p:spPr>
        <p:txBody>
          <a:bodyPr/>
          <a:lstStyle/>
          <a:p>
            <a:r>
              <a:rPr lang="en-US" altLang="zh-CN" sz="2600" dirty="0" smtClean="0"/>
              <a:t>MRPC-TOF</a:t>
            </a:r>
          </a:p>
          <a:p>
            <a:pPr marL="0" indent="0">
              <a:buNone/>
            </a:pPr>
            <a:r>
              <a:rPr lang="en-US" altLang="zh-CN" sz="2400" dirty="0" smtClean="0"/>
              <a:t>Charged particle </a:t>
            </a:r>
            <a:r>
              <a:rPr lang="en-US" altLang="zh-CN" sz="2400" dirty="0" smtClean="0">
                <a:sym typeface="Wingdings" panose="05000000000000000000" pitchFamily="2" charset="2"/>
              </a:rPr>
              <a:t> Primary ionization  Avalanche  Induced signal</a:t>
            </a:r>
            <a:endParaRPr lang="en-US" altLang="zh-CN" sz="2400" dirty="0" smtClean="0"/>
          </a:p>
          <a:p>
            <a:r>
              <a:rPr lang="en-US" altLang="zh-CN" sz="2600" dirty="0" smtClean="0"/>
              <a:t>Readout of scintillator is expensive, RPC is much cheaper.</a:t>
            </a:r>
          </a:p>
          <a:p>
            <a:r>
              <a:rPr lang="en-US" altLang="zh-CN" sz="2600" dirty="0" smtClean="0"/>
              <a:t>The RPC design was improved by Multi-gap RPC:</a:t>
            </a:r>
          </a:p>
          <a:p>
            <a:pPr lvl="1"/>
            <a:r>
              <a:rPr lang="en-US" altLang="zh-CN" dirty="0" smtClean="0"/>
              <a:t>Reducing gap sizes </a:t>
            </a:r>
          </a:p>
          <a:p>
            <a:pPr marL="344487" lvl="1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    restrict fluctuation of drift time</a:t>
            </a:r>
          </a:p>
          <a:p>
            <a:pPr marL="344487" lvl="1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    improve time resolution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Increasing the electric field</a:t>
            </a:r>
          </a:p>
          <a:p>
            <a:pPr marL="344487" lvl="1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    sum of the induced signals</a:t>
            </a:r>
          </a:p>
          <a:p>
            <a:pPr marL="344487" lvl="1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    good detection efficiency</a:t>
            </a:r>
          </a:p>
          <a:p>
            <a:pPr marL="344487" lvl="1" indent="0">
              <a:buNone/>
            </a:pPr>
            <a:endParaRPr lang="en-US" altLang="zh-CN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10</a:t>
            </a:fld>
            <a:endParaRPr lang="zh-CN" altLang="zh-CN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0477" y="3645024"/>
            <a:ext cx="4176464" cy="299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668864"/>
            <a:ext cx="4121641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0" dirty="0" smtClean="0"/>
              <a:t>Intrinsic time resolution:        80 </a:t>
            </a:r>
            <a:r>
              <a:rPr lang="en-US" altLang="zh-CN" b="0" dirty="0" err="1" smtClean="0"/>
              <a:t>ps</a:t>
            </a:r>
            <a:endParaRPr lang="en-US" altLang="zh-CN" b="0" dirty="0" smtClean="0"/>
          </a:p>
          <a:p>
            <a:r>
              <a:rPr lang="en-US" altLang="zh-CN" dirty="0" smtClean="0"/>
              <a:t>Uncertainty of b</a:t>
            </a:r>
            <a:r>
              <a:rPr lang="en-US" altLang="zh-CN" b="0" dirty="0" smtClean="0"/>
              <a:t>unch time:    20 </a:t>
            </a:r>
            <a:r>
              <a:rPr lang="en-US" altLang="zh-CN" b="0" dirty="0" err="1" smtClean="0"/>
              <a:t>ps</a:t>
            </a:r>
            <a:endParaRPr lang="en-US" altLang="zh-CN" b="0" dirty="0" smtClean="0"/>
          </a:p>
          <a:p>
            <a:r>
              <a:rPr lang="en-US" altLang="zh-CN" dirty="0" smtClean="0"/>
              <a:t>Uncertainty of bunch length: 8-15mm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20—35ps</a:t>
            </a:r>
          </a:p>
          <a:p>
            <a:r>
              <a:rPr lang="en-US" altLang="zh-CN" dirty="0" smtClean="0"/>
              <a:t>Extrapolation of track:           10mm</a:t>
            </a:r>
          </a:p>
          <a:p>
            <a:r>
              <a:rPr lang="en-US" altLang="zh-CN" dirty="0" smtClean="0"/>
              <a:t>                                              50ps</a:t>
            </a:r>
          </a:p>
          <a:p>
            <a:r>
              <a:rPr lang="en-US" altLang="zh-CN" dirty="0"/>
              <a:t>Electronics:        </a:t>
            </a:r>
            <a:r>
              <a:rPr lang="en-US" altLang="zh-CN" dirty="0" smtClean="0"/>
              <a:t>                   25 </a:t>
            </a:r>
            <a:r>
              <a:rPr lang="en-US" altLang="zh-CN" dirty="0" err="1"/>
              <a:t>ps</a:t>
            </a:r>
            <a:endParaRPr lang="en-US" altLang="zh-CN" dirty="0"/>
          </a:p>
          <a:p>
            <a:r>
              <a:rPr lang="en-US" altLang="zh-CN" dirty="0"/>
              <a:t>Expected time:  </a:t>
            </a:r>
            <a:r>
              <a:rPr lang="en-US" altLang="zh-CN" dirty="0" smtClean="0"/>
              <a:t>                    </a:t>
            </a:r>
            <a:r>
              <a:rPr lang="en-US" altLang="zh-CN" dirty="0"/>
              <a:t>30 </a:t>
            </a:r>
            <a:r>
              <a:rPr lang="en-US" altLang="zh-CN" dirty="0" err="1"/>
              <a:t>ps</a:t>
            </a:r>
            <a:endParaRPr lang="en-US" altLang="zh-CN" dirty="0"/>
          </a:p>
          <a:p>
            <a:r>
              <a:rPr lang="en-US" altLang="zh-CN" dirty="0"/>
              <a:t>Time slewing:     </a:t>
            </a:r>
            <a:r>
              <a:rPr lang="en-US" altLang="zh-CN" dirty="0" smtClean="0"/>
              <a:t>                   10ps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00FF"/>
                </a:solidFill>
              </a:rPr>
              <a:t>Overall time resolution:   110—120 </a:t>
            </a:r>
            <a:r>
              <a:rPr lang="en-US" altLang="zh-CN" dirty="0" err="1">
                <a:solidFill>
                  <a:srgbClr val="0000FF"/>
                </a:solidFill>
              </a:rPr>
              <a:t>ps</a:t>
            </a:r>
            <a:endParaRPr lang="en-US" altLang="zh-CN" dirty="0">
              <a:solidFill>
                <a:srgbClr val="0000FF"/>
              </a:solidFill>
            </a:endParaRPr>
          </a:p>
          <a:p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543800" cy="1295400"/>
          </a:xfrm>
        </p:spPr>
        <p:txBody>
          <a:bodyPr/>
          <a:lstStyle/>
          <a:p>
            <a:r>
              <a:rPr lang="en-US" altLang="zh-CN" sz="4200" dirty="0" smtClean="0"/>
              <a:t>Scintillator End cap TOF @ BESIII</a:t>
            </a:r>
            <a:endParaRPr lang="zh-CN" altLang="en-US" sz="4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04" y="3573016"/>
            <a:ext cx="4925544" cy="1584176"/>
          </a:xfrm>
        </p:spPr>
        <p:txBody>
          <a:bodyPr/>
          <a:lstStyle/>
          <a:p>
            <a:r>
              <a:rPr lang="en-US" altLang="zh-CN" sz="2400" dirty="0" smtClean="0"/>
              <a:t>The designed target is 110—120ps</a:t>
            </a:r>
          </a:p>
          <a:p>
            <a:r>
              <a:rPr lang="en-US" altLang="zh-CN" sz="2400" dirty="0"/>
              <a:t>The time </a:t>
            </a:r>
            <a:r>
              <a:rPr lang="en-US" altLang="zh-CN" sz="2400" dirty="0" smtClean="0"/>
              <a:t>res </a:t>
            </a:r>
            <a:r>
              <a:rPr lang="en-US" altLang="zh-CN" sz="2400" dirty="0"/>
              <a:t>for </a:t>
            </a:r>
            <a:r>
              <a:rPr lang="en-US" altLang="zh-CN" sz="2400" dirty="0" err="1"/>
              <a:t>pions</a:t>
            </a:r>
            <a:r>
              <a:rPr lang="en-US" altLang="zh-CN" sz="2400" dirty="0"/>
              <a:t> is 138ps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Multiple scattering has worsen the performance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11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81" y="4952401"/>
            <a:ext cx="5091533" cy="1905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1" y="888698"/>
            <a:ext cx="4752528" cy="26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MRPC End cap TOF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12</a:t>
            </a:fld>
            <a:endParaRPr lang="zh-CN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326901" y="1484783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</a:t>
            </a:r>
            <a:r>
              <a:rPr lang="en-US" altLang="zh-CN" sz="2400" dirty="0" smtClean="0"/>
              <a:t>ntrinsic </a:t>
            </a:r>
            <a:r>
              <a:rPr lang="en-US" altLang="zh-CN" sz="2400" dirty="0"/>
              <a:t>time </a:t>
            </a:r>
            <a:r>
              <a:rPr lang="en-US" altLang="zh-CN" sz="2400" dirty="0" smtClean="0"/>
              <a:t>resolution </a:t>
            </a:r>
            <a:r>
              <a:rPr lang="en-US" altLang="zh-CN" sz="2400" dirty="0"/>
              <a:t>&lt; 55 </a:t>
            </a:r>
            <a:r>
              <a:rPr lang="en-US" altLang="zh-CN" sz="2400" dirty="0" err="1" smtClean="0"/>
              <a:t>ps</a:t>
            </a:r>
            <a:endParaRPr lang="en-US" altLang="zh-CN" sz="2400" dirty="0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12</a:t>
            </a:fld>
            <a:endParaRPr lang="zh-CN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47" y="4012673"/>
            <a:ext cx="3284740" cy="27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84784"/>
            <a:ext cx="1656184" cy="2491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98677" y="2036499"/>
                <a:ext cx="4793300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                       </a:t>
                </a:r>
                <a:r>
                  <a:rPr lang="en-US" altLang="zh-CN" sz="2400" b="1" dirty="0" smtClean="0">
                    <a:solidFill>
                      <a:srgbClr val="0000FF"/>
                    </a:solidFill>
                  </a:rPr>
                  <a:t>OLD</a:t>
                </a:r>
                <a:r>
                  <a:rPr lang="en-US" altLang="zh-CN" sz="2400" b="1" dirty="0" smtClean="0"/>
                  <a:t>          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NEW</a:t>
                </a:r>
              </a:p>
              <a:p>
                <a:r>
                  <a:rPr lang="en-US" altLang="zh-CN" sz="2000" dirty="0" smtClean="0"/>
                  <a:t>Detector     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Scintillator </a:t>
                </a:r>
                <a:r>
                  <a:rPr lang="en-US" altLang="zh-CN" sz="2000" dirty="0" smtClean="0"/>
                  <a:t>      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MRPC</a:t>
                </a:r>
              </a:p>
              <a:p>
                <a:r>
                  <a:rPr lang="en-US" altLang="zh-CN" sz="2000" dirty="0" smtClean="0"/>
                  <a:t>Modules           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96</a:t>
                </a:r>
                <a:r>
                  <a:rPr lang="en-US" altLang="zh-CN" sz="2000" dirty="0" smtClean="0"/>
                  <a:t>                 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72</a:t>
                </a:r>
              </a:p>
              <a:p>
                <a:r>
                  <a:rPr lang="en-US" altLang="zh-CN" sz="2000" dirty="0" smtClean="0"/>
                  <a:t>Electronics 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96 </a:t>
                </a:r>
                <a:r>
                  <a:rPr lang="en-US" altLang="zh-CN" sz="2000" dirty="0" smtClean="0"/>
                  <a:t>       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72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2=1728</a:t>
                </a:r>
              </a:p>
              <a:p>
                <a:r>
                  <a:rPr lang="en-US" altLang="zh-CN" sz="2000" dirty="0" smtClean="0"/>
                  <a:t>Time Res        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138ps</a:t>
                </a:r>
                <a:r>
                  <a:rPr lang="en-US" altLang="zh-CN" sz="2000" dirty="0" smtClean="0"/>
                  <a:t>       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&lt; 80~100ps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77" y="2036499"/>
                <a:ext cx="4793300" cy="1692771"/>
              </a:xfrm>
              <a:prstGeom prst="rect">
                <a:avLst/>
              </a:prstGeom>
              <a:blipFill rotWithShape="1">
                <a:blip r:embed="rId4"/>
                <a:stretch>
                  <a:fillRect l="-1272" t="-2518" b="-5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 descr="fig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" y="4055303"/>
            <a:ext cx="4375304" cy="277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ig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" y="2492896"/>
            <a:ext cx="2475149" cy="277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Structure of the MRPC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13</a:t>
            </a:fld>
            <a:endParaRPr lang="zh-CN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4763"/>
            <a:ext cx="5579625" cy="29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3"/>
          <p:cNvGrpSpPr>
            <a:grpSpLocks noChangeAspect="1"/>
          </p:cNvGrpSpPr>
          <p:nvPr/>
        </p:nvGrpSpPr>
        <p:grpSpPr bwMode="auto">
          <a:xfrm rot="5400000">
            <a:off x="1627981" y="-48418"/>
            <a:ext cx="2312987" cy="5010150"/>
            <a:chOff x="6194431" y="1009020"/>
            <a:chExt cx="2333624" cy="5053330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-5400000">
              <a:off x="4834578" y="2368873"/>
              <a:ext cx="5053330" cy="2333624"/>
              <a:chOff x="-277" y="0"/>
              <a:chExt cx="7958" cy="3674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803" y="-1803"/>
                <a:ext cx="3674" cy="7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1553" y="880"/>
                <a:ext cx="587" cy="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 smtClean="0"/>
                  <a:t>3</a:t>
                </a:r>
                <a:r>
                  <a:rPr lang="zh-CN" altLang="en-US" sz="1200" b="1" dirty="0" smtClean="0"/>
                  <a:t>mm</a:t>
                </a:r>
                <a:endParaRPr lang="zh-CN" altLang="en-US" sz="1200" b="1" dirty="0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18" y="1278"/>
                <a:ext cx="587" cy="1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 smtClean="0"/>
                  <a:t>9.1</a:t>
                </a:r>
                <a:r>
                  <a:rPr lang="zh-CN" altLang="en-US" sz="1200" b="1" dirty="0" smtClean="0"/>
                  <a:t>cm</a:t>
                </a:r>
                <a:endParaRPr lang="zh-CN" altLang="en-US" sz="1200" b="1" dirty="0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320" y="919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rot="10800000">
                <a:off x="307" y="2072"/>
                <a:ext cx="0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6593" y="994"/>
                <a:ext cx="587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zh-CN" altLang="en-US" sz="1200" b="1"/>
                  <a:t>14.1cm</a:t>
                </a: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6812" y="380"/>
                <a:ext cx="0" cy="1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rot="10800000" flipV="1">
                <a:off x="6806" y="2036"/>
                <a:ext cx="0" cy="12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3033" y="1103"/>
                <a:ext cx="1755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zh-CN" altLang="en-US" sz="1200" b="1" dirty="0"/>
                  <a:t>2</a:t>
                </a:r>
                <a:r>
                  <a:rPr lang="zh-CN" altLang="en-US" sz="1200" b="1" dirty="0" smtClean="0"/>
                  <a:t>.</a:t>
                </a:r>
                <a:r>
                  <a:rPr lang="en-US" altLang="zh-CN" sz="1200" b="1" dirty="0" smtClean="0"/>
                  <a:t>4</a:t>
                </a:r>
                <a:r>
                  <a:rPr lang="zh-CN" altLang="en-US" sz="1200" b="1" dirty="0" smtClean="0"/>
                  <a:t>cm</a:t>
                </a:r>
                <a:endParaRPr lang="zh-CN" altLang="en-US" sz="1200" b="1" dirty="0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3645" y="1508"/>
                <a:ext cx="56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rot="-5400000">
              <a:off x="7090569" y="4595019"/>
              <a:ext cx="1857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rot="-5400000">
              <a:off x="7090569" y="4814094"/>
              <a:ext cx="1857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273890" y="1728182"/>
            <a:ext cx="3707904" cy="139525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altLang="zh-CN" sz="2400" dirty="0"/>
              <a:t>Readout strip: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altLang="zh-CN" sz="2200" dirty="0"/>
              <a:t>Width: </a:t>
            </a:r>
            <a:r>
              <a:rPr lang="en-US" altLang="zh-CN" sz="2200" dirty="0" smtClean="0"/>
              <a:t>2.4 </a:t>
            </a:r>
            <a:r>
              <a:rPr lang="en-US" altLang="zh-CN" sz="2200" dirty="0"/>
              <a:t>cm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altLang="zh-CN" sz="2200" dirty="0"/>
              <a:t>Length: </a:t>
            </a:r>
            <a:r>
              <a:rPr lang="en-US" altLang="zh-CN" sz="2200" dirty="0" smtClean="0"/>
              <a:t>9.1-14.1 cm</a:t>
            </a:r>
            <a:endParaRPr lang="en-US" altLang="zh-CN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8104" y="3768080"/>
            <a:ext cx="3615019" cy="232371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Gas gap: 2 x 6</a:t>
            </a:r>
          </a:p>
          <a:p>
            <a:pPr marL="269875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Gap size: 0.22 mm</a:t>
            </a:r>
          </a:p>
          <a:p>
            <a:pPr marL="269875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Resistive plate: floating </a:t>
            </a:r>
            <a:r>
              <a:rPr lang="en-US" altLang="zh-CN" sz="2400" dirty="0" smtClean="0">
                <a:solidFill>
                  <a:schemeClr val="tx1"/>
                </a:solidFill>
              </a:rPr>
              <a:t>glass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269875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Total thickness: ~20 mm</a:t>
            </a:r>
          </a:p>
        </p:txBody>
      </p:sp>
    </p:spTree>
    <p:extLst>
      <p:ext uri="{BB962C8B-B14F-4D97-AF65-F5344CB8AC3E}">
        <p14:creationId xmlns:p14="http://schemas.microsoft.com/office/powerpoint/2010/main" val="6666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Electronics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14</a:t>
            </a:fld>
            <a:endParaRPr lang="zh-CN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0" y="1196752"/>
            <a:ext cx="812756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53" y="6222503"/>
            <a:ext cx="774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Time precision contributed by electronics (RMS) &lt; 25ps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841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Trigger / Slow Control / Gas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15</a:t>
            </a:fld>
            <a:endParaRPr lang="zh-CN" altLang="zh-CN"/>
          </a:p>
        </p:txBody>
      </p:sp>
      <p:pic>
        <p:nvPicPr>
          <p:cNvPr id="5" name="图片 1" descr="F:\zhaojz_work\TOF\方案\MRPC 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273" y="1234461"/>
            <a:ext cx="2825604" cy="279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42" y="764704"/>
            <a:ext cx="27363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Trigger conditions: </a:t>
            </a:r>
          </a:p>
          <a:p>
            <a:r>
              <a:rPr lang="en-US" altLang="zh-CN" dirty="0" smtClean="0"/>
              <a:t>NETOF&gt;=1, NETOF&gt;=2, </a:t>
            </a:r>
          </a:p>
          <a:p>
            <a:r>
              <a:rPr lang="en-US" altLang="zh-CN" dirty="0" smtClean="0"/>
              <a:t>Back to Back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052736"/>
            <a:ext cx="4096357" cy="3122450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48" y="3933056"/>
            <a:ext cx="3803719" cy="282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64" y="4578304"/>
            <a:ext cx="4640955" cy="16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4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lenovo\AppData\Roaming\Foxmail7\Temp-3672-20150612083608\Catch(06-12-12-46-0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6" y="3372941"/>
            <a:ext cx="4240022" cy="31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6640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MRPC Installation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16</a:t>
            </a:fld>
            <a:endParaRPr lang="zh-CN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55" y="3086941"/>
            <a:ext cx="3265432" cy="3742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929606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Oct. 2015, new MRPC End cap TOF take place of scintillator endcap TOF</a:t>
            </a:r>
          </a:p>
          <a:p>
            <a:r>
              <a:rPr lang="en-US" altLang="zh-CN" sz="2000" dirty="0" smtClean="0"/>
              <a:t>The total last about 60 days.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78" y="260648"/>
            <a:ext cx="3729186" cy="27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Procedure of MRPC Installation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17</a:t>
            </a:fld>
            <a:endParaRPr lang="zh-CN" altLang="zh-CN"/>
          </a:p>
        </p:txBody>
      </p:sp>
      <p:sp>
        <p:nvSpPr>
          <p:cNvPr id="5" name="矩形 4"/>
          <p:cNvSpPr/>
          <p:nvPr/>
        </p:nvSpPr>
        <p:spPr>
          <a:xfrm>
            <a:off x="6564704" y="983413"/>
            <a:ext cx="1500996" cy="560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97896" y="957532"/>
            <a:ext cx="1375698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/>
              <a:t>leakage</a:t>
            </a:r>
          </a:p>
          <a:p>
            <a:pPr algn="ctr"/>
            <a:r>
              <a:rPr lang="en-US" altLang="zh-CN" sz="1600" b="1" dirty="0" smtClean="0"/>
              <a:t>Ratio check</a:t>
            </a:r>
            <a:endParaRPr lang="zh-CN" altLang="en-US" sz="1600" b="1" dirty="0"/>
          </a:p>
        </p:txBody>
      </p:sp>
      <p:sp>
        <p:nvSpPr>
          <p:cNvPr id="7" name="右箭头 6"/>
          <p:cNvSpPr/>
          <p:nvPr/>
        </p:nvSpPr>
        <p:spPr>
          <a:xfrm>
            <a:off x="3148643" y="1147312"/>
            <a:ext cx="534838" cy="21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39466" y="992040"/>
            <a:ext cx="142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location</a:t>
            </a:r>
          </a:p>
          <a:p>
            <a:pPr algn="ctr"/>
            <a:r>
              <a:rPr lang="en-US" altLang="zh-CN" sz="1600" b="1" dirty="0" smtClean="0"/>
              <a:t>guarantee</a:t>
            </a:r>
            <a:endParaRPr lang="zh-CN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44174" y="937404"/>
            <a:ext cx="142623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electronics check</a:t>
            </a:r>
            <a:endParaRPr lang="zh-CN" altLang="en-US" sz="1600" b="1" dirty="0"/>
          </a:p>
        </p:txBody>
      </p:sp>
      <p:sp>
        <p:nvSpPr>
          <p:cNvPr id="10" name="右箭头 9"/>
          <p:cNvSpPr/>
          <p:nvPr/>
        </p:nvSpPr>
        <p:spPr>
          <a:xfrm>
            <a:off x="5690560" y="1135811"/>
            <a:ext cx="534838" cy="21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C:\Users\wxz\Desktop\IMG_20150918_21531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926" y="1575729"/>
            <a:ext cx="2077751" cy="2271652"/>
          </a:xfrm>
          <a:prstGeom prst="rect">
            <a:avLst/>
          </a:prstGeom>
          <a:noFill/>
        </p:spPr>
      </p:pic>
      <p:pic>
        <p:nvPicPr>
          <p:cNvPr id="12" name="Picture 3" descr="C:\Users\wxz\Desktop\IMG_20150814_15021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030" y="1578632"/>
            <a:ext cx="1915065" cy="2225615"/>
          </a:xfrm>
          <a:prstGeom prst="rect">
            <a:avLst/>
          </a:prstGeom>
          <a:noFill/>
        </p:spPr>
      </p:pic>
      <p:pic>
        <p:nvPicPr>
          <p:cNvPr id="13" name="Picture 4" descr="F:\TecentQQ\237919645\Image\C2C\7065CC2EB91654686CEDBE584A74B34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1118" y="1552754"/>
            <a:ext cx="1871932" cy="2251496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1462809" y="3870385"/>
            <a:ext cx="1500996" cy="560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86620" y="3973902"/>
            <a:ext cx="1426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installation</a:t>
            </a:r>
            <a:endParaRPr lang="zh-CN" altLang="en-US" sz="1600" b="1" dirty="0"/>
          </a:p>
        </p:txBody>
      </p:sp>
      <p:pic>
        <p:nvPicPr>
          <p:cNvPr id="16" name="Picture 5" descr="F:\TecentQQ\237919645\Image\C2C\BDAE0DE825FB171B7593ACB072AC930E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456" y="4459855"/>
            <a:ext cx="2061713" cy="2147977"/>
          </a:xfrm>
          <a:prstGeom prst="rect">
            <a:avLst/>
          </a:prstGeom>
          <a:noFill/>
        </p:spPr>
      </p:pic>
      <p:sp>
        <p:nvSpPr>
          <p:cNvPr id="17" name="右箭头 16"/>
          <p:cNvSpPr/>
          <p:nvPr/>
        </p:nvSpPr>
        <p:spPr>
          <a:xfrm>
            <a:off x="3157267" y="3968151"/>
            <a:ext cx="638355" cy="327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645" y="4516752"/>
            <a:ext cx="1535500" cy="199703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274279" y="3884763"/>
            <a:ext cx="1500996" cy="560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93766" y="3983280"/>
            <a:ext cx="167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test with HV</a:t>
            </a:r>
            <a:endParaRPr lang="zh-CN" altLang="en-US" sz="1600" b="1" dirty="0"/>
          </a:p>
        </p:txBody>
      </p:sp>
      <p:sp>
        <p:nvSpPr>
          <p:cNvPr id="21" name="右箭头 20"/>
          <p:cNvSpPr/>
          <p:nvPr/>
        </p:nvSpPr>
        <p:spPr>
          <a:xfrm>
            <a:off x="5564037" y="4019910"/>
            <a:ext cx="595223" cy="301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7867290" y="4097547"/>
            <a:ext cx="540588" cy="169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818628" y="3887640"/>
            <a:ext cx="1500996" cy="560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893390" y="3896267"/>
            <a:ext cx="148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gas pipes &amp; HV wires</a:t>
            </a:r>
            <a:endParaRPr lang="zh-CN" altLang="en-US" sz="1600" b="1" dirty="0"/>
          </a:p>
        </p:txBody>
      </p:sp>
      <p:pic>
        <p:nvPicPr>
          <p:cNvPr id="25" name="Picture 6" descr="C:\Users\wxz\Desktop\mmexport1442585946794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3865" y="4544684"/>
            <a:ext cx="1854680" cy="2054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79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543800" cy="1295400"/>
          </a:xfrm>
        </p:spPr>
        <p:txBody>
          <a:bodyPr/>
          <a:lstStyle/>
          <a:p>
            <a:r>
              <a:rPr lang="en-US" altLang="zh-CN" dirty="0" smtClean="0"/>
              <a:t>MRPC Endcap TOF Reconstruction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18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0" y="1163708"/>
            <a:ext cx="4326501" cy="5505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77578"/>
                <a:ext cx="6336704" cy="4411662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Event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MDC Reconstruction 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 Extrapolated track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Momentum, path length  expected time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Hit position</a:t>
                </a:r>
              </a:p>
              <a:p>
                <a:r>
                  <a:rPr lang="en-US" altLang="zh-CN" sz="2400" dirty="0" smtClean="0">
                    <a:sym typeface="Wingdings" panose="05000000000000000000" pitchFamily="2" charset="2"/>
                  </a:rPr>
                  <a:t>TOF Raw Data</a:t>
                </a: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Leading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𝑙𝑒𝑎𝑑𝑖𝑛𝑔</m:t>
                        </m:r>
                      </m:sub>
                    </m:sSub>
                  </m:oMath>
                </a14:m>
                <a:endParaRPr lang="en-US" altLang="zh-CN" sz="24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zh-CN" sz="2400" dirty="0" smtClean="0">
                    <a:sym typeface="Wingdings" panose="05000000000000000000" pitchFamily="2" charset="2"/>
                  </a:rPr>
                  <a:t>Time-over-threshold (TOT)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77578"/>
                <a:ext cx="6336704" cy="4411662"/>
              </a:xfrm>
              <a:blipFill rotWithShape="1">
                <a:blip r:embed="rId3"/>
                <a:stretch>
                  <a:fillRect l="-481" t="-1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45758"/>
            <a:ext cx="303633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Event Start Time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19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46" y="802405"/>
            <a:ext cx="3643576" cy="2584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8223" y="1956993"/>
                <a:ext cx="3423886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𝑟𝑎𝑤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𝑐𝑜𝑟𝑟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𝑒𝑥𝑝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23" y="1956993"/>
                <a:ext cx="3423886" cy="1100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645024"/>
            <a:ext cx="6280155" cy="29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Particle Identification (PID)</a:t>
            </a:r>
          </a:p>
          <a:p>
            <a:r>
              <a:rPr lang="en-US" altLang="zh-CN" sz="2800" dirty="0" smtClean="0"/>
              <a:t>Time-of-Flight Detector (TOF)</a:t>
            </a:r>
          </a:p>
          <a:p>
            <a:r>
              <a:rPr lang="en-US" altLang="zh-CN" sz="2800" dirty="0" smtClean="0"/>
              <a:t>Multi-gap Resistive Plate Chamber (MRPC)</a:t>
            </a:r>
          </a:p>
          <a:p>
            <a:r>
              <a:rPr lang="en-US" altLang="zh-CN" sz="2800" dirty="0" smtClean="0"/>
              <a:t>BESIII Endcap TOF system</a:t>
            </a:r>
          </a:p>
          <a:p>
            <a:pPr lvl="1"/>
            <a:r>
              <a:rPr lang="en-US" altLang="zh-CN" sz="2800" dirty="0" smtClean="0"/>
              <a:t>Detector and Electronics</a:t>
            </a:r>
          </a:p>
          <a:p>
            <a:pPr lvl="1"/>
            <a:r>
              <a:rPr lang="en-US" altLang="zh-CN" sz="2800" dirty="0" smtClean="0"/>
              <a:t>Multi-peak of Time-Over-Threshold (TOT)</a:t>
            </a:r>
          </a:p>
          <a:p>
            <a:pPr lvl="1"/>
            <a:r>
              <a:rPr lang="en-US" altLang="zh-CN" sz="2800" dirty="0" smtClean="0"/>
              <a:t>Alignment of detector</a:t>
            </a:r>
          </a:p>
          <a:p>
            <a:pPr lvl="1"/>
            <a:r>
              <a:rPr lang="en-US" altLang="zh-CN" sz="2800" dirty="0" smtClean="0"/>
              <a:t>Reconstruction and Calibration</a:t>
            </a:r>
          </a:p>
          <a:p>
            <a:r>
              <a:rPr lang="en-US" altLang="zh-CN" sz="2800" dirty="0" smtClean="0"/>
              <a:t>Summary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622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Signal of MRPC TOF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20</a:t>
            </a:fld>
            <a:endParaRPr lang="zh-CN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932" y="3258372"/>
                <a:ext cx="2846420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/>
                        </a:rPr>
                        <m:t>∆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𝑚𝑒𝑎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</m:oMath>
                  </m:oMathPara>
                </a14:m>
                <a:endParaRPr lang="en-US" altLang="zh-CN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2" y="3258372"/>
                <a:ext cx="2846420" cy="556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4119463"/>
                <a:ext cx="33668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𝑇𝐷𝐶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𝑚𝑒𝑎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19463"/>
                <a:ext cx="336681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4303" y="1797735"/>
                <a:ext cx="5546711" cy="545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  <m: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𝑠𝑡𝑟𝑖𝑝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𝑝𝑟𝑜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𝑤𝑎𝑙𝑘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303" y="1797735"/>
                <a:ext cx="5546711" cy="545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048000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117709" y="2348880"/>
            <a:ext cx="4918787" cy="2232248"/>
            <a:chOff x="431" y="2704"/>
            <a:chExt cx="2333" cy="1231"/>
          </a:xfrm>
        </p:grpSpPr>
        <p:pic>
          <p:nvPicPr>
            <p:cNvPr id="9" name="Picture 9" descr="Pages from Nappi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" t="3893" b="3650"/>
            <a:stretch>
              <a:fillRect/>
            </a:stretch>
          </p:blipFill>
          <p:spPr bwMode="auto">
            <a:xfrm>
              <a:off x="476" y="2795"/>
              <a:ext cx="2288" cy="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1" y="2704"/>
              <a:ext cx="544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6756076" y="3108078"/>
            <a:ext cx="432048" cy="1545058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80763"/>
              </p:ext>
            </p:extLst>
          </p:nvPr>
        </p:nvGraphicFramePr>
        <p:xfrm>
          <a:off x="7740650" y="4221163"/>
          <a:ext cx="1066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8" imgW="520700" imgH="457200" progId="">
                  <p:embed/>
                </p:oleObj>
              </mc:Choice>
              <mc:Fallback>
                <p:oleObj name="Equation" r:id="rId8" imgW="520700" imgH="457200" progId="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221163"/>
                        <a:ext cx="1066800" cy="9366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66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Transmission time on the strip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21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9879"/>
            <a:ext cx="2880320" cy="5133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1" y="1446640"/>
            <a:ext cx="3809398" cy="2862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75" y="5197601"/>
            <a:ext cx="350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Dependence of measured time on the hit position</a:t>
            </a:r>
            <a:endParaRPr lang="zh-CN" altLang="en-US" sz="2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628800"/>
            <a:ext cx="4845920" cy="4199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5776" y="6035810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4-order polynomial function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209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Multi-peak TOT Distribution</a:t>
            </a:r>
            <a:br>
              <a:rPr lang="en-US" altLang="zh-CN" dirty="0" smtClean="0"/>
            </a:br>
            <a:r>
              <a:rPr lang="en-US" altLang="zh-CN" dirty="0" smtClean="0"/>
              <a:t>Reflection of the signal in strip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22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484784"/>
            <a:ext cx="3314459" cy="22055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06819"/>
            <a:ext cx="2741326" cy="24304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28" y="1484784"/>
            <a:ext cx="2668295" cy="2088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127" y="4149080"/>
                <a:ext cx="3406702" cy="542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𝑙𝑒𝑎𝑑𝑖𝑛𝑔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/2−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27" y="4149080"/>
                <a:ext cx="3406702" cy="542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4797152"/>
                <a:ext cx="4217885" cy="546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𝑡𝑟𝑎𝑖𝑙𝑖𝑛𝑔</m:t>
                          </m:r>
                        </m:sub>
                        <m:sup/>
                      </m:sSub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/2−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𝑡𝑜𝑡</m:t>
                      </m:r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4217885" cy="546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4" y="6121581"/>
                <a:ext cx="5827108" cy="547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𝑡𝑟𝑎𝑖𝑙𝑖𝑛𝑔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𝑛𝑒𝑎𝑟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/2−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𝑡𝑜𝑡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2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𝑠𝑡𝑟𝑖𝑝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121581"/>
                <a:ext cx="5827108" cy="5477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5430742"/>
                <a:ext cx="5657190" cy="590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𝑡𝑟𝑎𝑖𝑙𝑖𝑛𝑔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𝑓𝑎𝑟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/2+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𝑡𝑜𝑡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𝑠𝑡𝑟𝑖𝑝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30742"/>
                <a:ext cx="5657190" cy="5905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22</a:t>
            </a:fld>
            <a:endParaRPr lang="zh-CN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01051" y="3860992"/>
                <a:ext cx="3467296" cy="504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𝑡𝑟𝑎𝑖𝑙𝑖𝑛𝑔</m:t>
                          </m:r>
                        </m:sub>
                        <m:sup/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𝑙𝑒𝑎𝑑𝑖𝑛𝑔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𝑡𝑜𝑡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51" y="3860992"/>
                <a:ext cx="3467296" cy="504112"/>
              </a:xfrm>
              <a:prstGeom prst="rect">
                <a:avLst/>
              </a:prstGeom>
              <a:blipFill rotWithShape="1">
                <a:blip r:embed="rId9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68261" y="4293096"/>
                <a:ext cx="4260910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𝑡𝑜𝑡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𝑡𝑜𝑡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2400" i="1">
                          <a:latin typeface="Cambria Math"/>
                        </a:rPr>
                        <m:t>𝑛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𝑠𝑡𝑟𝑖𝑝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261" y="4293096"/>
                <a:ext cx="4260910" cy="7863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16364" y="5129638"/>
                <a:ext cx="3665362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𝑡𝑜𝑡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𝑛𝑒𝑎𝑟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𝑡𝑜𝑡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+2</m:t>
                      </m:r>
                      <m:r>
                        <a:rPr lang="en-US" altLang="zh-CN" sz="2400" i="1">
                          <a:latin typeface="Cambria Math"/>
                        </a:rPr>
                        <m:t>𝑛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𝑠𝑡𝑟𝑖𝑝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364" y="5129638"/>
                <a:ext cx="3665362" cy="490199"/>
              </a:xfrm>
              <a:prstGeom prst="rect">
                <a:avLst/>
              </a:prstGeom>
              <a:blipFill rotWithShape="1">
                <a:blip r:embed="rId11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36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Multi-peak TOT Distribution</a:t>
            </a:r>
            <a:br>
              <a:rPr lang="en-US" altLang="zh-CN" dirty="0"/>
            </a:br>
            <a:r>
              <a:rPr lang="en-US" altLang="zh-CN" dirty="0"/>
              <a:t>Reflection of the signal in strip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23</a:t>
            </a:fld>
            <a:endParaRPr lang="zh-CN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3812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Length of strip:     13 cm</a:t>
            </a:r>
          </a:p>
          <a:p>
            <a:r>
              <a:rPr lang="en-US" altLang="zh-CN" sz="2400" dirty="0" smtClean="0"/>
              <a:t>Length of foot:      2.8 cm</a:t>
            </a:r>
          </a:p>
          <a:p>
            <a:r>
              <a:rPr lang="en-US" altLang="zh-CN" sz="2400" dirty="0" smtClean="0"/>
              <a:t>Velocity of signal: 55ps/cm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86432" y="1468314"/>
            <a:ext cx="4450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Transmission time for total strip</a:t>
            </a:r>
          </a:p>
          <a:p>
            <a:pPr marL="0" indent="0"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(13+2.8)*55=869ps</a:t>
            </a:r>
          </a:p>
          <a:p>
            <a:pPr marL="0" indent="0">
              <a:buNone/>
            </a:pPr>
            <a:r>
              <a:rPr lang="en-US" altLang="zh-CN" sz="2400" dirty="0" smtClean="0"/>
              <a:t>869ps*2=</a:t>
            </a:r>
            <a:r>
              <a:rPr lang="en-US" altLang="zh-CN" sz="2400" dirty="0" smtClean="0">
                <a:solidFill>
                  <a:srgbClr val="FF0000"/>
                </a:solidFill>
              </a:rPr>
              <a:t>1.738ns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7" y="2707435"/>
            <a:ext cx="4392488" cy="3169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05" y="2635427"/>
            <a:ext cx="4302248" cy="3241845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388040" y="5838363"/>
            <a:ext cx="418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interval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19.65ns-11.2ns)/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5=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1.69ns</a:t>
            </a:r>
            <a:endParaRPr lang="zh-CN" altLang="en-US" sz="2400" dirty="0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4962690" y="5838363"/>
            <a:ext cx="421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interval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18.0ns-12.8ns)/3=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1.73ns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244034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Walk (Time Slewing)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349697"/>
          </a:xfrm>
        </p:spPr>
        <p:txBody>
          <a:bodyPr/>
          <a:lstStyle/>
          <a:p>
            <a:r>
              <a:rPr lang="en-US" altLang="zh-CN" dirty="0" smtClean="0"/>
              <a:t>Measured raw time depend on hit position</a:t>
            </a:r>
          </a:p>
          <a:p>
            <a:r>
              <a:rPr lang="en-US" altLang="zh-CN" dirty="0" smtClean="0"/>
              <a:t>Multi-peak TOT partly depend on hit position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24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83286"/>
            <a:ext cx="3934676" cy="28403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77" y="3083286"/>
            <a:ext cx="3934676" cy="279766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707904" y="4916479"/>
            <a:ext cx="2160240" cy="361877"/>
          </a:xfrm>
          <a:prstGeom prst="rightArrow">
            <a:avLst>
              <a:gd name="adj1" fmla="val 50000"/>
              <a:gd name="adj2" fmla="val 65085"/>
            </a:avLst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14516" y="5759484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Hit position correction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643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MRPC TOF 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411662"/>
          </a:xfrm>
        </p:spPr>
        <p:txBody>
          <a:bodyPr/>
          <a:lstStyle/>
          <a:p>
            <a:r>
              <a:rPr lang="en-US" altLang="zh-CN" sz="2800" dirty="0" err="1" smtClean="0"/>
              <a:t>Bhabha</a:t>
            </a:r>
            <a:r>
              <a:rPr lang="en-US" altLang="zh-CN" sz="2800" dirty="0" smtClean="0"/>
              <a:t> events are used for calibration sample</a:t>
            </a:r>
          </a:p>
          <a:p>
            <a:r>
              <a:rPr lang="en-US" altLang="zh-CN" sz="2800" dirty="0" smtClean="0"/>
              <a:t>Empirical calibration function for single end of strip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Empirical calibration function for strip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25</a:t>
            </a:fld>
            <a:endParaRPr lang="zh-CN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492896"/>
                <a:ext cx="7920880" cy="9729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</a:rPr>
                          <m:t>𝑐𝑜𝑟𝑟</m:t>
                        </m:r>
                      </m:sub>
                    </m:sSub>
                    <m:r>
                      <a:rPr lang="en-US" altLang="zh-CN" sz="22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20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𝑄</m:t>
                            </m:r>
                          </m:e>
                        </m:rad>
                      </m:den>
                    </m:f>
                    <m:r>
                      <a:rPr lang="en-US" altLang="zh-CN" sz="2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20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den>
                    </m:f>
                    <m:r>
                      <a:rPr lang="en-US" altLang="zh-CN" sz="22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sz="220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altLang="zh-CN" sz="2200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CN" sz="22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CN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7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CN" sz="22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altLang="zh-CN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CN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2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920880" cy="972959"/>
              </a:xfrm>
              <a:prstGeom prst="rect">
                <a:avLst/>
              </a:prstGeom>
              <a:blipFill rotWithShape="1"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9978" y="4509120"/>
                <a:ext cx="7464044" cy="81426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200" b="0" i="1" smtClean="0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rad>
                        </m:den>
                      </m:f>
                      <m:r>
                        <a:rPr lang="en-US" altLang="zh-CN" sz="2200" i="1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  <a:ea typeface="华文细黑" panose="0201060004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2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zh-CN" sz="2200" i="1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zh-CN" sz="2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8" y="4509120"/>
                <a:ext cx="7464044" cy="8142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752" y="5701394"/>
                <a:ext cx="4752528" cy="78380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𝑐𝑜𝑟𝑟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𝑐𝑜𝑚𝑏𝑖𝑛𝑒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𝑐𝑜𝑟𝑟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𝑙𝑒𝑓𝑡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𝑐𝑜𝑟𝑟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  <a:ea typeface="华文细黑" panose="02010600040101010101" pitchFamily="2" charset="-122"/>
                              <a:cs typeface="Times New Roman" panose="02020603050405020304" pitchFamily="18" charset="0"/>
                            </a:rPr>
                            <m:t>𝑟𝑖𝑔h𝑡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701394"/>
                <a:ext cx="4752528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十字形 7"/>
          <p:cNvSpPr/>
          <p:nvPr/>
        </p:nvSpPr>
        <p:spPr>
          <a:xfrm rot="2698030">
            <a:off x="5673516" y="4172342"/>
            <a:ext cx="1478990" cy="1487818"/>
          </a:xfrm>
          <a:prstGeom prst="plus">
            <a:avLst>
              <a:gd name="adj" fmla="val 478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95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990"/>
            <a:ext cx="4022998" cy="2564402"/>
          </a:xfrm>
          <a:prstGeom prst="rect">
            <a:avLst/>
          </a:prstGeom>
        </p:spPr>
      </p:pic>
      <p:pic>
        <p:nvPicPr>
          <p:cNvPr id="20" name="内容占位符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5" y="4403209"/>
            <a:ext cx="3829711" cy="25541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MRPC TOF Reconstruction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3754760" cy="2573833"/>
          </a:xfrm>
        </p:spPr>
        <p:txBody>
          <a:bodyPr/>
          <a:lstStyle/>
          <a:p>
            <a:r>
              <a:rPr lang="en-US" altLang="zh-CN" sz="2600" dirty="0" smtClean="0"/>
              <a:t>Extrapolated strip as center, search signals in the range of 3+5+3 strips</a:t>
            </a:r>
          </a:p>
          <a:p>
            <a:r>
              <a:rPr lang="en-US" altLang="zh-CN" sz="2600" dirty="0" smtClean="0"/>
              <a:t>Multi-signals:</a:t>
            </a:r>
          </a:p>
          <a:p>
            <a:pPr lvl="1"/>
            <a:r>
              <a:rPr lang="en-US" altLang="zh-CN" dirty="0" smtClean="0"/>
              <a:t>Match hit position</a:t>
            </a:r>
          </a:p>
          <a:p>
            <a:pPr lvl="1"/>
            <a:r>
              <a:rPr lang="en-US" altLang="zh-CN" dirty="0" smtClean="0"/>
              <a:t>Compare TOT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26</a:t>
            </a:fld>
            <a:endParaRPr lang="zh-CN" altLang="zh-CN"/>
          </a:p>
        </p:txBody>
      </p:sp>
      <p:sp>
        <p:nvSpPr>
          <p:cNvPr id="5" name="梯形 4"/>
          <p:cNvSpPr/>
          <p:nvPr/>
        </p:nvSpPr>
        <p:spPr>
          <a:xfrm rot="10800000">
            <a:off x="6012160" y="1440196"/>
            <a:ext cx="1512169" cy="2808312"/>
          </a:xfrm>
          <a:prstGeom prst="trapezoid">
            <a:avLst>
              <a:gd name="adj" fmla="val 198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1540435">
            <a:off x="7230896" y="1569345"/>
            <a:ext cx="1512169" cy="2808312"/>
          </a:xfrm>
          <a:prstGeom prst="trapezoid">
            <a:avLst>
              <a:gd name="adj" fmla="val 198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 rot="10066947">
            <a:off x="4796027" y="1572604"/>
            <a:ext cx="1512169" cy="2808312"/>
          </a:xfrm>
          <a:prstGeom prst="trapezoid">
            <a:avLst>
              <a:gd name="adj" fmla="val 198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10800000">
            <a:off x="6120172" y="2157869"/>
            <a:ext cx="1296144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 rot="10800000">
            <a:off x="6138174" y="2409308"/>
            <a:ext cx="1260139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 rot="10800000">
            <a:off x="6219182" y="3147903"/>
            <a:ext cx="1098121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0800000">
            <a:off x="6155969" y="2643903"/>
            <a:ext cx="1224000" cy="216024"/>
          </a:xfrm>
          <a:prstGeom prst="trapezoid">
            <a:avLst>
              <a:gd name="adj" fmla="val 10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0800000">
            <a:off x="6191969" y="2895903"/>
            <a:ext cx="1152000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 rot="11574430">
            <a:off x="7425534" y="2550884"/>
            <a:ext cx="1260139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 rot="11574430">
            <a:off x="7383738" y="2784833"/>
            <a:ext cx="1224000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11574430">
            <a:off x="7370867" y="3030853"/>
            <a:ext cx="1152000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/>
          <p:cNvSpPr/>
          <p:nvPr/>
        </p:nvSpPr>
        <p:spPr>
          <a:xfrm rot="10054053">
            <a:off x="4855541" y="2550883"/>
            <a:ext cx="1260139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梯形 16"/>
          <p:cNvSpPr/>
          <p:nvPr/>
        </p:nvSpPr>
        <p:spPr>
          <a:xfrm rot="10054053">
            <a:off x="4931969" y="2784834"/>
            <a:ext cx="1188000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 rot="10054053">
            <a:off x="5013796" y="3026393"/>
            <a:ext cx="1152000" cy="216024"/>
          </a:xfrm>
          <a:prstGeom prst="trapezoid">
            <a:avLst>
              <a:gd name="adj" fmla="val 10025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5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931224" cy="1295400"/>
          </a:xfrm>
        </p:spPr>
        <p:txBody>
          <a:bodyPr/>
          <a:lstStyle/>
          <a:p>
            <a:r>
              <a:rPr lang="en-US" altLang="zh-CN" sz="4200" dirty="0" smtClean="0"/>
              <a:t>Alignment of MRPC TOF Detector</a:t>
            </a:r>
            <a:endParaRPr lang="zh-CN" altLang="en-US" sz="4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27</a:t>
            </a:fld>
            <a:endParaRPr lang="zh-CN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89" y="3094601"/>
            <a:ext cx="2994817" cy="21345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55" y="811188"/>
            <a:ext cx="2994817" cy="22135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9737" y="952543"/>
            <a:ext cx="2293858" cy="2017523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7452320" y="620688"/>
            <a:ext cx="0" cy="475252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01884" y="1885126"/>
            <a:ext cx="5364088" cy="0"/>
          </a:xfrm>
          <a:prstGeom prst="line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1124744"/>
                <a:ext cx="2666371" cy="543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/2−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𝑑𝑒𝑙𝑎𝑦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2666371" cy="5431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1661702"/>
                <a:ext cx="2754921" cy="543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/2−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𝑑𝑒𝑙𝑎𝑦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61702"/>
                <a:ext cx="2754921" cy="5431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6569" y="2741376"/>
                <a:ext cx="2241255" cy="7596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69" y="2741376"/>
                <a:ext cx="2241255" cy="7596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/>
          <p:nvPr/>
        </p:nvSpPr>
        <p:spPr>
          <a:xfrm>
            <a:off x="2051720" y="2741376"/>
            <a:ext cx="360040" cy="43232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65814" y="2669646"/>
            <a:ext cx="1079189" cy="603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708" y="2343925"/>
            <a:ext cx="175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+mn-ea"/>
              </a:rPr>
              <a:t>True Geometry</a:t>
            </a:r>
            <a:endParaRPr lang="zh-CN" altLang="en-US" sz="2000" dirty="0"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2348880"/>
            <a:ext cx="180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lt"/>
                <a:ea typeface="+mn-ea"/>
              </a:rPr>
              <a:t>Ideal Geometry</a:t>
            </a:r>
            <a:endParaRPr lang="zh-CN" altLang="en-US" sz="2000" dirty="0">
              <a:latin typeface="+mn-lt"/>
              <a:ea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9" y="3933056"/>
            <a:ext cx="4429021" cy="25758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903" y="5733256"/>
            <a:ext cx="32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ea typeface="+mn-ea"/>
              </a:rPr>
              <a:t>Assumption no misalignment along the beam direction</a:t>
            </a:r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3090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28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136644"/>
            <a:ext cx="4263227" cy="2796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173102"/>
            <a:ext cx="4172923" cy="275995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080000" y="4149080"/>
            <a:ext cx="1944000" cy="1944216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80000" y="4509080"/>
            <a:ext cx="1944000" cy="194421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endCxn id="7" idx="6"/>
          </p:cNvCxnSpPr>
          <p:nvPr/>
        </p:nvCxnSpPr>
        <p:spPr>
          <a:xfrm>
            <a:off x="2052000" y="5121188"/>
            <a:ext cx="97200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8" idx="6"/>
          </p:cNvCxnSpPr>
          <p:nvPr/>
        </p:nvCxnSpPr>
        <p:spPr>
          <a:xfrm>
            <a:off x="2052000" y="5121188"/>
            <a:ext cx="972000" cy="360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0"/>
            <a:endCxn id="8" idx="0"/>
          </p:cNvCxnSpPr>
          <p:nvPr/>
        </p:nvCxnSpPr>
        <p:spPr>
          <a:xfrm>
            <a:off x="2052000" y="4149080"/>
            <a:ext cx="0" cy="360000"/>
          </a:xfrm>
          <a:prstGeom prst="straightConnector1">
            <a:avLst/>
          </a:prstGeom>
          <a:ln w="34925">
            <a:solidFill>
              <a:srgbClr val="CC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4839523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n-lt"/>
              </a:rPr>
              <a:t>7mm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20072" y="4221088"/>
            <a:ext cx="1944000" cy="194421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192072" y="5193196"/>
            <a:ext cx="97200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192072" y="4979905"/>
            <a:ext cx="972000" cy="21055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70710" y="4699410"/>
            <a:ext cx="166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n-lt"/>
              </a:rPr>
              <a:t>0.45 degree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1996" y="3975447"/>
            <a:ext cx="16771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n-lt"/>
                <a:ea typeface="+mn-ea"/>
              </a:rPr>
              <a:t>East Endcap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3975447"/>
            <a:ext cx="18008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n-lt"/>
                <a:ea typeface="+mn-ea"/>
              </a:rPr>
              <a:t>West Endcap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935360"/>
          </a:xfrm>
        </p:spPr>
        <p:txBody>
          <a:bodyPr/>
          <a:lstStyle/>
          <a:p>
            <a:r>
              <a:rPr lang="en-US" altLang="zh-CN" sz="4000" dirty="0"/>
              <a:t>Alignment of MRPC TOF Detector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29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7920881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729" y="1914913"/>
            <a:ext cx="1569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left end: 69ps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8297" y="1907540"/>
            <a:ext cx="17107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right end: 69ps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9142" y="1916832"/>
            <a:ext cx="16850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combine: 57ps</a:t>
            </a:r>
            <a:endParaRPr lang="zh-CN" altLang="en-US" dirty="0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 bwMode="auto">
          <a:xfrm>
            <a:off x="7091504" y="6342270"/>
            <a:ext cx="1595296" cy="3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29</a:t>
            </a:fld>
            <a:endParaRPr lang="zh-CN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5" y="2866277"/>
            <a:ext cx="2447494" cy="20025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6" y="2867193"/>
            <a:ext cx="2542776" cy="2002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48260"/>
            <a:ext cx="2482247" cy="20138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94" y="4912355"/>
            <a:ext cx="2337065" cy="19456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912355"/>
            <a:ext cx="2480694" cy="19370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" y="4878433"/>
            <a:ext cx="2376492" cy="1979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2149" y="5877272"/>
            <a:ext cx="166228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Strip number</a:t>
            </a:r>
            <a:endParaRPr lang="zh-CN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917342"/>
            <a:ext cx="1978540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Module number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48992" y="5877272"/>
            <a:ext cx="1492860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Hit Position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26800" y="2873420"/>
            <a:ext cx="2214837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Time Resolution</a:t>
            </a:r>
            <a:endParaRPr lang="zh-CN" alt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54975" y="4670274"/>
            <a:ext cx="1386662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Efficiency</a:t>
            </a:r>
            <a:endParaRPr lang="zh-CN" altLang="en-US" sz="2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7016" y="-531440"/>
            <a:ext cx="8807472" cy="1295400"/>
          </a:xfrm>
        </p:spPr>
        <p:txBody>
          <a:bodyPr/>
          <a:lstStyle/>
          <a:p>
            <a:r>
              <a:rPr lang="en-US" altLang="zh-CN" dirty="0" smtClean="0"/>
              <a:t>Time Resolution and Efficiency of </a:t>
            </a:r>
            <a:r>
              <a:rPr lang="en-US" altLang="zh-CN" dirty="0" err="1" smtClean="0"/>
              <a:t>Bhabha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679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99176" cy="1295400"/>
          </a:xfrm>
        </p:spPr>
        <p:txBody>
          <a:bodyPr/>
          <a:lstStyle/>
          <a:p>
            <a:r>
              <a:rPr lang="en-US" altLang="zh-CN" dirty="0" smtClean="0"/>
              <a:t>A “traditional” particle physics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176" y="1719263"/>
            <a:ext cx="4114800" cy="4411662"/>
          </a:xfrm>
        </p:spPr>
        <p:txBody>
          <a:bodyPr/>
          <a:lstStyle/>
          <a:p>
            <a:r>
              <a:rPr lang="en-US" altLang="zh-CN" sz="2800" dirty="0" smtClean="0"/>
              <a:t>Conceptual design of a “traditional” particle physics experiment</a:t>
            </a:r>
          </a:p>
          <a:p>
            <a:pPr lvl="1"/>
            <a:r>
              <a:rPr lang="en-US" altLang="zh-CN" sz="2800" dirty="0" smtClean="0"/>
              <a:t>Tracking system</a:t>
            </a:r>
          </a:p>
          <a:p>
            <a:pPr lvl="1"/>
            <a:r>
              <a:rPr lang="en-US" altLang="zh-CN" sz="2800" dirty="0" smtClean="0"/>
              <a:t>EM calorimeter</a:t>
            </a:r>
          </a:p>
          <a:p>
            <a:pPr lvl="1"/>
            <a:r>
              <a:rPr lang="en-US" altLang="zh-CN" sz="2800" dirty="0" smtClean="0"/>
              <a:t>Hadron calorimeter</a:t>
            </a:r>
          </a:p>
          <a:p>
            <a:pPr lvl="1"/>
            <a:r>
              <a:rPr lang="en-US" altLang="zh-CN" sz="2800" dirty="0" smtClean="0"/>
              <a:t>Muon system</a:t>
            </a:r>
          </a:p>
          <a:p>
            <a:r>
              <a:rPr lang="en-US" altLang="zh-CN" sz="2800" dirty="0" smtClean="0"/>
              <a:t>Particle identification is a crucial aspect. 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28" y="1700808"/>
            <a:ext cx="4883071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6136" y="5517232"/>
                <a:ext cx="221047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CN" sz="2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CN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zh-CN" altLang="en-US" sz="2800" i="1" smtClean="0">
                          <a:solidFill>
                            <a:srgbClr val="66FF33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zh-CN" sz="2800" i="1">
                          <a:solidFill>
                            <a:srgbClr val="66FF33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zh-CN" alt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zh-CN" altLang="en-US" sz="28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+mn-ea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+mn-ea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+mn-ea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+mn-ea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517232"/>
                <a:ext cx="2210477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43408"/>
                <a:ext cx="7543800" cy="1295400"/>
              </a:xfrm>
            </p:spPr>
            <p:txBody>
              <a:bodyPr/>
              <a:lstStyle/>
              <a:p>
                <a:r>
                  <a:rPr lang="en-US" altLang="zh-CN" sz="4400" dirty="0" smtClean="0"/>
                  <a:t>Time Resolution for </a:t>
                </a:r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/>
                      </a:rPr>
                      <m:t>𝝅</m:t>
                    </m:r>
                  </m:oMath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43408"/>
                <a:ext cx="7543800" cy="1295400"/>
              </a:xfrm>
              <a:blipFill rotWithShape="1">
                <a:blip r:embed="rId2"/>
                <a:stretch>
                  <a:fillRect l="-3231" b="-22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30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76872"/>
            <a:ext cx="3181065" cy="2606223"/>
          </a:xfrm>
          <a:prstGeom prst="rect">
            <a:avLst/>
          </a:prstGeom>
        </p:spPr>
      </p:pic>
      <p:pic>
        <p:nvPicPr>
          <p:cNvPr id="6" name="内容占位符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276873"/>
            <a:ext cx="3626840" cy="26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3571960"/>
            <a:ext cx="68480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65ps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442936"/>
                <a:ext cx="1500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0" dirty="0" smtClean="0"/>
                  <a:t> </a:t>
                </a:r>
                <a:r>
                  <a:rPr lang="en-US" altLang="zh-CN" sz="1600" b="0" dirty="0" smtClean="0"/>
                  <a:t>pion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/>
                      </a:rPr>
                      <m:t>0.8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/>
                      </a:rPr>
                      <m:t>GeV</m:t>
                    </m:r>
                    <m:r>
                      <a:rPr lang="en-US" altLang="zh-CN" sz="16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/>
                      </a:rPr>
                      <m:t>c</m:t>
                    </m:r>
                  </m:oMath>
                </a14:m>
                <a:endParaRPr lang="en-US" altLang="zh-CN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42936"/>
                <a:ext cx="150073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866613"/>
                  </p:ext>
                </p:extLst>
              </p:nvPr>
            </p:nvGraphicFramePr>
            <p:xfrm>
              <a:off x="971600" y="5015056"/>
              <a:ext cx="6408712" cy="173736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512168"/>
                    <a:gridCol w="1872208"/>
                    <a:gridCol w="3024336"/>
                  </a:tblGrid>
                  <a:tr h="239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 err="1" smtClean="0">
                              <a:latin typeface="+mn-lt"/>
                              <a:ea typeface="+mn-ea"/>
                            </a:rPr>
                            <a:t>Accelator</a:t>
                          </a:r>
                          <a:endParaRPr lang="zh-CN" altLang="en-US" sz="18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 smtClean="0">
                              <a:latin typeface="+mn-lt"/>
                              <a:ea typeface="+mn-ea"/>
                            </a:rPr>
                            <a:t>Detector</a:t>
                          </a:r>
                          <a:endParaRPr lang="zh-CN" altLang="en-US" sz="18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smtClean="0"/>
                            <a:t>Time</a:t>
                          </a:r>
                          <a:r>
                            <a:rPr lang="en-US" altLang="zh-CN" sz="1800" baseline="0" dirty="0" smtClean="0"/>
                            <a:t> Resolution</a:t>
                          </a:r>
                          <a:r>
                            <a:rPr lang="en-US" altLang="zh-CN" sz="18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i="1" smtClean="0">
                                  <a:latin typeface="Cambria Math"/>
                                </a:rPr>
                                <m:t>𝝅</m:t>
                              </m:r>
                            </m:oMath>
                          </a14:m>
                          <a:r>
                            <a:rPr lang="en-US" altLang="zh-CN" sz="1800" dirty="0" smtClean="0"/>
                            <a:t>)</a:t>
                          </a:r>
                          <a:endParaRPr lang="zh-CN" altLang="en-US" sz="18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39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RHIC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STAR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80ps</a:t>
                          </a:r>
                          <a:endParaRPr lang="zh-CN" altLang="en-US" sz="22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</a:tr>
                  <a:tr h="239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LHC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ALICE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86ps </a:t>
                          </a:r>
                          <a:r>
                            <a:rPr lang="en-US" altLang="zh-CN" sz="2200" dirty="0" smtClean="0">
                              <a:latin typeface="Calibri" panose="020F0502020204030204" pitchFamily="34" charset="0"/>
                            </a:rPr>
                            <a:t>(Without</a:t>
                          </a:r>
                          <a:r>
                            <a:rPr lang="en-US" altLang="zh-CN" sz="2200" baseline="0" dirty="0" smtClean="0">
                              <a:latin typeface="Calibri" panose="020F0502020204030204" pitchFamily="34" charset="0"/>
                            </a:rPr>
                            <a:t> t0</a:t>
                          </a:r>
                          <a:r>
                            <a:rPr lang="en-US" altLang="zh-CN" sz="2200" dirty="0" smtClean="0">
                              <a:latin typeface="Calibri" panose="020F0502020204030204" pitchFamily="34" charset="0"/>
                            </a:rPr>
                            <a:t>)</a:t>
                          </a:r>
                          <a:endParaRPr lang="zh-CN" altLang="en-US" sz="2200" dirty="0" smtClean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</a:tr>
                  <a:tr h="239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BEPCII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BESIII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65ps</a:t>
                          </a:r>
                          <a:endParaRPr lang="zh-CN" altLang="en-US" sz="240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866613"/>
                  </p:ext>
                </p:extLst>
              </p:nvPr>
            </p:nvGraphicFramePr>
            <p:xfrm>
              <a:off x="971600" y="5015056"/>
              <a:ext cx="6408712" cy="173736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512168"/>
                    <a:gridCol w="1872208"/>
                    <a:gridCol w="302433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 err="1" smtClean="0">
                              <a:latin typeface="+mn-lt"/>
                              <a:ea typeface="+mn-ea"/>
                            </a:rPr>
                            <a:t>Accelator</a:t>
                          </a:r>
                          <a:endParaRPr lang="zh-CN" altLang="en-US" sz="18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 smtClean="0">
                              <a:latin typeface="+mn-lt"/>
                              <a:ea typeface="+mn-ea"/>
                            </a:rPr>
                            <a:t>Detector</a:t>
                          </a:r>
                          <a:endParaRPr lang="zh-CN" altLang="en-US" sz="18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12097" t="-8333" b="-413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RHIC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STAR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80ps</a:t>
                          </a:r>
                          <a:endParaRPr lang="zh-CN" altLang="en-US" sz="22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LHC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ALICE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86ps </a:t>
                          </a:r>
                          <a:r>
                            <a:rPr lang="en-US" altLang="zh-CN" sz="2200" dirty="0" smtClean="0">
                              <a:latin typeface="Calibri" panose="020F0502020204030204" pitchFamily="34" charset="0"/>
                            </a:rPr>
                            <a:t>(Without</a:t>
                          </a:r>
                          <a:r>
                            <a:rPr lang="en-US" altLang="zh-CN" sz="2200" baseline="0" dirty="0" smtClean="0">
                              <a:latin typeface="Calibri" panose="020F0502020204030204" pitchFamily="34" charset="0"/>
                            </a:rPr>
                            <a:t> t0</a:t>
                          </a:r>
                          <a:r>
                            <a:rPr lang="en-US" altLang="zh-CN" sz="2200" dirty="0" smtClean="0">
                              <a:latin typeface="Calibri" panose="020F0502020204030204" pitchFamily="34" charset="0"/>
                            </a:rPr>
                            <a:t>)</a:t>
                          </a:r>
                          <a:endParaRPr lang="zh-CN" altLang="en-US" sz="2200" dirty="0" smtClean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BEPCII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 smtClean="0">
                              <a:latin typeface="Calibri" panose="020F0502020204030204" pitchFamily="34" charset="0"/>
                            </a:rPr>
                            <a:t>BESIII</a:t>
                          </a:r>
                          <a:endParaRPr lang="zh-CN" altLang="en-US" sz="2400" dirty="0"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65ps</a:t>
                          </a:r>
                          <a:endParaRPr lang="zh-CN" altLang="en-US" sz="240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787685" y="1136081"/>
            <a:ext cx="6272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Scintillator ETOF: 138 </a:t>
            </a:r>
            <a:r>
              <a:rPr lang="en-US" altLang="zh-CN" sz="2400" dirty="0" err="1" smtClean="0"/>
              <a:t>ps</a:t>
            </a:r>
            <a:endParaRPr lang="en-US" altLang="zh-CN" sz="2400" dirty="0" smtClean="0"/>
          </a:p>
          <a:p>
            <a:r>
              <a:rPr lang="en-US" altLang="zh-CN" sz="2400" dirty="0" smtClean="0"/>
              <a:t>Designed Target of MRPC ETOF: 80~100 </a:t>
            </a:r>
            <a:r>
              <a:rPr lang="en-US" altLang="zh-CN" sz="2400" dirty="0" err="1" smtClean="0"/>
              <a:t>ps</a:t>
            </a:r>
            <a:endParaRPr lang="en-US" altLang="zh-CN" sz="2400" dirty="0" smtClean="0"/>
          </a:p>
          <a:p>
            <a:r>
              <a:rPr lang="en-US" altLang="zh-CN" sz="2400" dirty="0" smtClean="0"/>
              <a:t>BESIII: 65ps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6253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384"/>
                <a:ext cx="7543800" cy="1295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sz="4400" i="1" smtClean="0">
                        <a:latin typeface="Cambria Math"/>
                      </a:rPr>
                      <m:t>𝝌</m:t>
                    </m:r>
                  </m:oMath>
                </a14:m>
                <a:r>
                  <a:rPr lang="zh-CN" altLang="en-US" sz="4400" dirty="0" smtClean="0"/>
                  <a:t> </a:t>
                </a:r>
                <a:r>
                  <a:rPr lang="en-US" altLang="zh-CN" sz="4400" dirty="0"/>
                  <a:t>C</a:t>
                </a:r>
                <a:r>
                  <a:rPr lang="en-US" altLang="zh-CN" sz="4400" dirty="0" smtClean="0"/>
                  <a:t>alculation in PID Algorithm</a:t>
                </a:r>
                <a:endParaRPr lang="zh-CN" altLang="en-US" sz="44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384"/>
                <a:ext cx="7543800" cy="1295400"/>
              </a:xfrm>
              <a:blipFill rotWithShape="1">
                <a:blip r:embed="rId2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6084254" cy="1440160"/>
          </a:xfrm>
        </p:spPr>
        <p:txBody>
          <a:bodyPr/>
          <a:lstStyle/>
          <a:p>
            <a:r>
              <a:rPr lang="en-US" altLang="zh-CN" sz="2400" dirty="0" smtClean="0"/>
              <a:t>Time difference is not observed to depend on species of particle (?)</a:t>
            </a:r>
          </a:p>
          <a:p>
            <a:r>
              <a:rPr lang="en-US" altLang="zh-CN" sz="2400" dirty="0" smtClean="0"/>
              <a:t>Time difference depends on the momentum and polar angle.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31</a:t>
            </a:fld>
            <a:endParaRPr lang="zh-CN" altLang="zh-CN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41454" y="626783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31</a:t>
            </a:fld>
            <a:endParaRPr lang="zh-CN" altLang="zh-CN"/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08063"/>
            <a:ext cx="8527333" cy="41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9165" y="1484784"/>
                <a:ext cx="2674835" cy="92140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𝑚𝑒𝑎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𝑒𝑥𝑝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sz="24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𝑠𝑡𝑟𝑖𝑝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65" y="1484784"/>
                <a:ext cx="2674835" cy="921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932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543800" cy="1295400"/>
          </a:xfrm>
        </p:spPr>
        <p:txBody>
          <a:bodyPr/>
          <a:lstStyle/>
          <a:p>
            <a:r>
              <a:rPr lang="en-US" altLang="zh-CN" dirty="0" smtClean="0"/>
              <a:t>STAR Experiment --- Spline Fit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32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979136"/>
            <a:ext cx="6157484" cy="24741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484784"/>
            <a:ext cx="6696744" cy="24943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04" y="1484784"/>
            <a:ext cx="3095036" cy="232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653" y="4210710"/>
            <a:ext cx="3097149" cy="2242625"/>
          </a:xfrm>
          <a:prstGeom prst="rect">
            <a:avLst/>
          </a:prstGeom>
        </p:spPr>
      </p:pic>
      <p:sp>
        <p:nvSpPr>
          <p:cNvPr id="9" name="文本框 11"/>
          <p:cNvSpPr txBox="1"/>
          <p:nvPr/>
        </p:nvSpPr>
        <p:spPr>
          <a:xfrm>
            <a:off x="7503227" y="5208911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96ps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86680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ALICE Experiment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33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35933"/>
            <a:ext cx="6775905" cy="3342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894"/>
            <a:ext cx="4104456" cy="14540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79" y="849372"/>
            <a:ext cx="4699874" cy="26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7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Summary and Discussion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11662"/>
          </a:xfrm>
        </p:spPr>
        <p:txBody>
          <a:bodyPr/>
          <a:lstStyle/>
          <a:p>
            <a:r>
              <a:rPr lang="en-US" altLang="zh-CN" sz="2600" dirty="0" smtClean="0"/>
              <a:t>Particle identification is crucial</a:t>
            </a:r>
          </a:p>
          <a:p>
            <a:r>
              <a:rPr lang="en-US" altLang="zh-CN" sz="2600" dirty="0" smtClean="0"/>
              <a:t>MRPC TOF:  good time resolution, high efficiency and low cost</a:t>
            </a:r>
          </a:p>
          <a:p>
            <a:r>
              <a:rPr lang="en-US" altLang="zh-CN" sz="2600" dirty="0" smtClean="0"/>
              <a:t>Offline data processing of MRPC ETOF @ BESIII</a:t>
            </a:r>
          </a:p>
          <a:p>
            <a:pPr lvl="1"/>
            <a:r>
              <a:rPr lang="en-US" altLang="zh-CN" dirty="0" smtClean="0"/>
              <a:t>Analysis of multi-peak TOT</a:t>
            </a:r>
          </a:p>
          <a:p>
            <a:pPr lvl="1"/>
            <a:r>
              <a:rPr lang="en-US" altLang="zh-CN" dirty="0" smtClean="0"/>
              <a:t>Alignment of detector</a:t>
            </a:r>
          </a:p>
          <a:p>
            <a:pPr lvl="1"/>
            <a:r>
              <a:rPr lang="en-US" altLang="zh-CN" dirty="0" smtClean="0"/>
              <a:t>Empirical calibration function.</a:t>
            </a:r>
            <a:endParaRPr lang="en-US" altLang="zh-CN" dirty="0"/>
          </a:p>
          <a:p>
            <a:r>
              <a:rPr lang="en-US" altLang="zh-CN" sz="2600" dirty="0" smtClean="0"/>
              <a:t>The time resolution of 0.8 GeV/c pion achieved 65 ps.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34</a:t>
            </a:fld>
            <a:endParaRPr lang="zh-CN" altLang="zh-CN"/>
          </a:p>
        </p:txBody>
      </p:sp>
      <p:sp>
        <p:nvSpPr>
          <p:cNvPr id="5" name="TextBox 4"/>
          <p:cNvSpPr txBox="1"/>
          <p:nvPr/>
        </p:nvSpPr>
        <p:spPr>
          <a:xfrm>
            <a:off x="3275856" y="5733256"/>
            <a:ext cx="5517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Thank you &amp; Happy New Year!</a:t>
            </a:r>
            <a:endParaRPr lang="zh-CN" altLang="en-US" sz="32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37" y="1229391"/>
            <a:ext cx="2799708" cy="1263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WHY PID is crucial? 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556792"/>
                <a:ext cx="8229600" cy="4411662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Invariant mass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i="1">
                          <a:latin typeface="Cambria Math"/>
                        </a:rPr>
                        <m:t>+2(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𝑐𝑜𝑠</m:t>
                      </m:r>
                      <m:r>
                        <a:rPr lang="zh-CN" altLang="en-US" sz="2800" i="1">
                          <a:latin typeface="Cambria Math"/>
                        </a:rPr>
                        <m:t>𝜃</m:t>
                      </m:r>
                      <m:r>
                        <a:rPr lang="en-US" altLang="zh-CN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2800" dirty="0" smtClean="0"/>
              </a:p>
              <a:p>
                <a:r>
                  <a:rPr lang="en-US" altLang="zh-CN" sz="2800" dirty="0" smtClean="0"/>
                  <a:t>Improvement in the signal-to-background ratio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556792"/>
                <a:ext cx="8229600" cy="4411662"/>
              </a:xfrm>
              <a:blipFill rotWithShape="1">
                <a:blip r:embed="rId3"/>
                <a:stretch>
                  <a:fillRect l="-593" t="-1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106957"/>
            <a:ext cx="2133600" cy="457200"/>
          </a:xfrm>
        </p:spPr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4</a:t>
            </a:fld>
            <a:endParaRPr lang="zh-CN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392538" cy="31533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8" y="3140968"/>
            <a:ext cx="4248522" cy="3049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9912" y="6185742"/>
                <a:ext cx="1986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>
                          <a:latin typeface="Cambria Math"/>
                        </a:rPr>
                        <m:t>𝜙</m:t>
                      </m:r>
                      <m:r>
                        <a:rPr lang="zh-CN" altLang="en-US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185742"/>
                <a:ext cx="19868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47789" y="4926359"/>
            <a:ext cx="1659429" cy="461665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lt"/>
              </a:rPr>
              <a:t>w</a:t>
            </a:r>
            <a:r>
              <a:rPr lang="en-US" altLang="zh-CN" sz="2400" dirty="0" smtClean="0">
                <a:latin typeface="+mn-lt"/>
              </a:rPr>
              <a:t>ithout PID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9410" y="3717032"/>
            <a:ext cx="1233030" cy="461665"/>
          </a:xfrm>
          <a:prstGeom prst="rect">
            <a:avLst/>
          </a:prstGeom>
          <a:solidFill>
            <a:srgbClr val="339933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n-lt"/>
              </a:rPr>
              <a:t>with PID</a:t>
            </a:r>
            <a:endParaRPr lang="zh-CN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Particle Identification (PID)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21594"/>
            <a:ext cx="8229600" cy="4411662"/>
          </a:xfrm>
        </p:spPr>
        <p:txBody>
          <a:bodyPr/>
          <a:lstStyle/>
          <a:p>
            <a:r>
              <a:rPr lang="en-US" altLang="zh-CN" dirty="0" smtClean="0"/>
              <a:t>Measurement of the energy deposit by ionization</a:t>
            </a:r>
          </a:p>
          <a:p>
            <a:r>
              <a:rPr lang="en-US" altLang="zh-CN" dirty="0" smtClean="0"/>
              <a:t>Time-of-flight measurements</a:t>
            </a:r>
          </a:p>
          <a:p>
            <a:r>
              <a:rPr lang="en-US" altLang="zh-CN" dirty="0" smtClean="0"/>
              <a:t>Detection of Cherenkov radiation</a:t>
            </a:r>
          </a:p>
          <a:p>
            <a:r>
              <a:rPr lang="en-US" altLang="zh-CN" dirty="0" smtClean="0"/>
              <a:t>Detection of transition radiation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5</a:t>
            </a:fld>
            <a:endParaRPr lang="zh-CN" altLang="zh-CN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80" y="3501008"/>
            <a:ext cx="46855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7" y="3553974"/>
                <a:ext cx="2113912" cy="881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𝛽</m:t>
                      </m:r>
                      <m:r>
                        <a:rPr lang="zh-CN" altLang="en-US" sz="2600" i="1">
                          <a:solidFill>
                            <a:srgbClr val="0000FF"/>
                          </a:solidFill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CN" sz="2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2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altLang="zh-CN" sz="26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zh-CN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altLang="zh-CN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3553974"/>
                <a:ext cx="2113912" cy="8818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104" y="4509120"/>
                <a:ext cx="3133999" cy="1012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𝛾</m:t>
                      </m:r>
                      <m:r>
                        <a:rPr lang="zh-CN" altLang="en-US" sz="2600" i="1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600" i="1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600" i="1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2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zh-CN" sz="2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CN" sz="26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2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4" y="4509120"/>
                <a:ext cx="3133999" cy="1012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104" y="5755462"/>
                <a:ext cx="3510192" cy="90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/>
                        </a:rPr>
                        <m:t>𝑝</m:t>
                      </m:r>
                      <m:r>
                        <a:rPr lang="en-US" altLang="zh-CN" sz="2800" i="1" smtClean="0">
                          <a:latin typeface="Cambria Math"/>
                        </a:rPr>
                        <m:t>=</m:t>
                      </m:r>
                      <m:r>
                        <a:rPr lang="zh-CN" altLang="en-US" sz="2800" i="1" smtClean="0">
                          <a:latin typeface="Cambria Math"/>
                        </a:rPr>
                        <m:t>𝛾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𝑚𝑣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→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𝛽𝛾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4" y="5755462"/>
                <a:ext cx="3510192" cy="9028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7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859216" cy="1295400"/>
          </a:xfrm>
        </p:spPr>
        <p:txBody>
          <a:bodyPr/>
          <a:lstStyle/>
          <a:p>
            <a:r>
              <a:rPr lang="en-US" altLang="zh-CN" sz="4400" dirty="0" smtClean="0"/>
              <a:t>Particle identification capability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6</a:t>
            </a:fld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2739" y="1541087"/>
                <a:ext cx="3267754" cy="84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0" i="1" smtClean="0">
                          <a:latin typeface="Cambria Math"/>
                        </a:rPr>
                        <m:t>𝑝</m:t>
                      </m:r>
                      <m:r>
                        <a:rPr lang="en-US" altLang="zh-CN" sz="2600" i="1" smtClean="0">
                          <a:latin typeface="Cambria Math"/>
                        </a:rPr>
                        <m:t>=</m:t>
                      </m:r>
                      <m:r>
                        <a:rPr lang="zh-CN" altLang="en-US" sz="2600" i="1" smtClean="0">
                          <a:latin typeface="Cambria Math"/>
                        </a:rPr>
                        <m:t>𝛾</m:t>
                      </m:r>
                      <m:r>
                        <a:rPr lang="en-US" altLang="zh-CN" sz="2600" b="0" i="1" smtClean="0">
                          <a:latin typeface="Cambria Math"/>
                        </a:rPr>
                        <m:t>𝑚𝑣</m:t>
                      </m:r>
                      <m:r>
                        <a:rPr lang="en-US" altLang="zh-CN" sz="2600" b="0" i="1" smtClean="0">
                          <a:latin typeface="Cambria Math"/>
                        </a:rPr>
                        <m:t>→</m:t>
                      </m:r>
                      <m:r>
                        <a:rPr lang="en-US" altLang="zh-CN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CN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zh-CN" alt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𝛽𝛾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39" y="1541087"/>
                <a:ext cx="3267754" cy="8451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7944" y="1507649"/>
                <a:ext cx="4393703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0" i="1" smtClean="0">
                                      <a:latin typeface="Cambria Math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en-US" altLang="zh-CN" sz="2600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6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CN" sz="2600" b="0" i="1" smtClean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altLang="zh-CN" sz="2600" b="0" i="1" smtClean="0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600" i="1" smtClean="0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CN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zh-CN" altLang="en-US" sz="2600" i="1" smtClean="0">
                                      <a:latin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zh-CN" altLang="en-US" sz="2600" i="1" smtClean="0">
                                      <a:latin typeface="Cambria Math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07649"/>
                <a:ext cx="4393703" cy="1070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92" y="2708920"/>
            <a:ext cx="4936387" cy="3374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6616" y="5949280"/>
                <a:ext cx="4431726" cy="755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Separation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zh-CN" alt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altLang="zh-CN" sz="28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&gt;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16" y="5949280"/>
                <a:ext cx="4431726" cy="755271"/>
              </a:xfrm>
              <a:prstGeom prst="rect">
                <a:avLst/>
              </a:prstGeom>
              <a:blipFill rotWithShape="1">
                <a:blip r:embed="rId5"/>
                <a:stretch>
                  <a:fillRect l="-2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3708"/>
            <a:ext cx="4011700" cy="24275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43800" cy="1295400"/>
          </a:xfrm>
        </p:spPr>
        <p:txBody>
          <a:bodyPr/>
          <a:lstStyle/>
          <a:p>
            <a:r>
              <a:rPr lang="en-US" altLang="zh-CN" sz="4400" dirty="0" smtClean="0"/>
              <a:t>Time-of-Flight detector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411662"/>
              </a:xfrm>
            </p:spPr>
            <p:txBody>
              <a:bodyPr/>
              <a:lstStyle/>
              <a:p>
                <a:r>
                  <a:rPr lang="zh-CN" altLang="en-US" sz="2600" dirty="0" smtClean="0"/>
                  <a:t>飞行时间探测器是通过测量带电粒子的飞行时间，结合径迹探测器测量的粒子的动量和飞行径迹长度，得到粒子的质量，实现粒子鉴别。</a:t>
                </a:r>
                <a:endParaRPr lang="en-US" altLang="zh-CN" sz="2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CN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r>
                        <a:rPr lang="zh-CN" alt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box>
                                            <m:boxPr>
                                              <m:ctrlPr>
                                                <a:rPr lang="en-US" altLang="zh-CN" sz="2800" i="1">
                                                  <a:latin typeface="Cambria Math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en-US" altLang="zh-CN" sz="2800" i="1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CN" sz="28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altLang="zh-CN" sz="28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∙</m:t>
                                                  </m:r>
                                                  <m:r>
                                                    <a:rPr lang="en-US" altLang="zh-CN" sz="28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𝑐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CN" sz="28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𝑚</m:t>
                    </m:r>
                    <m:r>
                      <a:rPr lang="en-US" altLang="zh-CN" sz="28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CN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US" altLang="zh-CN" sz="2800" i="1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∙</m:t>
                                            </m:r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e>
                              <m:sup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e>
                    </m:box>
                  </m:oMath>
                </a14:m>
                <a:endParaRPr lang="en-US" altLang="zh-CN" sz="2600" dirty="0"/>
              </a:p>
              <a:p>
                <a:endParaRPr lang="en-US" altLang="zh-CN" sz="2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600" i="1">
                        <a:latin typeface="Cambria Math"/>
                      </a:rPr>
                      <m:t>𝑝</m:t>
                    </m:r>
                    <m:r>
                      <a:rPr lang="en-US" altLang="zh-CN" sz="2600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zh-CN" altLang="en-US" sz="26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latin typeface="Cambria Math"/>
                      </a:rPr>
                      <m:t>𝑣</m:t>
                    </m:r>
                    <m:r>
                      <a:rPr lang="en-US" altLang="zh-CN" sz="2600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600" i="1" dirty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zh-CN" altLang="en-US" sz="2600" dirty="0"/>
                  <a:t>，</a:t>
                </a:r>
                <a:endParaRPr lang="en-US" altLang="zh-CN" sz="2600" dirty="0"/>
              </a:p>
              <a:p>
                <a:pPr marL="0" indent="0">
                  <a:buNone/>
                </a:pPr>
                <a:r>
                  <a:rPr lang="zh-CN" altLang="en-US" sz="2600" dirty="0"/>
                  <a:t>               </a:t>
                </a:r>
                <a:r>
                  <a:rPr lang="zh-CN" alt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latin typeface="Cambria Math"/>
                      </a:rPr>
                      <m:t>𝛽</m:t>
                    </m:r>
                    <m:r>
                      <a:rPr lang="zh-CN" altLang="en-US" sz="2600" i="1" dirty="0">
                        <a:latin typeface="Cambria Math"/>
                      </a:rPr>
                      <m:t>→1</m:t>
                    </m:r>
                  </m:oMath>
                </a14:m>
                <a:endParaRPr lang="en-US" altLang="zh-CN" sz="2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600" i="1">
                              <a:latin typeface="Cambria Math"/>
                            </a:rPr>
                            <m:t>𝜎</m:t>
                          </m:r>
                          <m:r>
                            <a:rPr lang="en-US" altLang="zh-CN" sz="26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600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CN" sz="2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6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CN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600" i="1">
                              <a:latin typeface="Cambria Math"/>
                            </a:rPr>
                            <m:t>𝜎</m:t>
                          </m:r>
                          <m:r>
                            <a:rPr lang="en-US" altLang="zh-CN" sz="26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600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2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600" i="1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altLang="zh-CN" sz="2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sz="26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∙(</m:t>
                      </m:r>
                      <m:f>
                        <m:fPr>
                          <m:ctrlPr>
                            <a:rPr lang="en-US" altLang="zh-CN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CN" altLang="en-US" sz="260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CN" altLang="en-US" sz="260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altLang="zh-CN" sz="2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CN" sz="280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411662"/>
              </a:xfrm>
              <a:blipFill rotWithShape="1">
                <a:blip r:embed="rId3"/>
                <a:stretch>
                  <a:fillRect l="-444" t="-1105" b="-21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7</a:t>
            </a:fld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592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TOF PID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2"/>
                <a:ext cx="8229600" cy="4950097"/>
              </a:xfrm>
            </p:spPr>
            <p:txBody>
              <a:bodyPr/>
              <a:lstStyle/>
              <a:p>
                <a:r>
                  <a:rPr lang="en-US" altLang="zh-CN" sz="2600" dirty="0" smtClean="0"/>
                  <a:t>Comparison between measured and </a:t>
                </a:r>
                <a:r>
                  <a:rPr lang="en-US" altLang="zh-CN" sz="2600" dirty="0" smtClean="0">
                    <a:solidFill>
                      <a:srgbClr val="C00000"/>
                    </a:solidFill>
                  </a:rPr>
                  <a:t>expected time:</a:t>
                </a:r>
                <a:r>
                  <a:rPr lang="zh-CN" altLang="en-US" sz="2600" dirty="0" smtClean="0">
                    <a:solidFill>
                      <a:srgbClr val="C00000"/>
                    </a:solidFill>
                  </a:rPr>
                  <a:t>  </a:t>
                </a:r>
                <a:endParaRPr lang="en-US" altLang="zh-CN" sz="26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600" dirty="0"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6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 dirty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altLang="zh-CN" sz="2600" i="1" dirty="0">
                            <a:latin typeface="Cambria Math"/>
                            <a:cs typeface="Times New Roman" pitchFamily="18" charset="0"/>
                          </a:rPr>
                          <m:t>𝑝𝑟𝑒𝑑𝑖𝑐𝑡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6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600" i="1" dirty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sz="26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altLang="zh-CN" sz="2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6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6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600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600" i="1" dirty="0">
                            <a:latin typeface="Cambria Math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zh-CN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600" i="1" dirty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2600" i="1" dirty="0">
                            <a:latin typeface="Cambria Math"/>
                          </a:rPr>
                          <m:t>|</m:t>
                        </m:r>
                        <m:r>
                          <a:rPr lang="en-US" altLang="zh-CN" sz="2600" i="1" dirty="0"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altLang="zh-CN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6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600" i="1" dirty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600" i="1" dirty="0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600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600" i="1" dirty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6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600" i="1" dirty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6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srgbClr val="0000FF"/>
                        </a:solidFill>
                        <a:latin typeface="Cambria Math"/>
                        <a:sym typeface="Wingdings" panose="05000000000000000000" pitchFamily="2" charset="2"/>
                      </a:rPr>
                      <m:t>𝜒</m:t>
                    </m:r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zh-CN" sz="2600" i="1" dirty="0">
                            <a:solidFill>
                              <a:srgbClr val="0000FF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26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en-US" altLang="zh-CN" sz="26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𝑡</m:t>
                        </m:r>
                      </m:num>
                      <m:den>
                        <m:r>
                          <a:rPr lang="zh-CN" altLang="en-US" sz="2600" i="1" dirty="0">
                            <a:solidFill>
                              <a:srgbClr val="0000FF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𝜎</m:t>
                        </m:r>
                      </m:den>
                    </m:f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box>
                      <m:boxPr>
                        <m:ctrlPr>
                          <a:rPr lang="en-US" altLang="zh-CN" sz="2600" i="1" dirty="0">
                            <a:solidFill>
                              <a:srgbClr val="0000FF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𝑚𝑒𝑎𝑠𝑢𝑟𝑒</m:t>
                                </m:r>
                              </m:sub>
                            </m:sSub>
                            <m:r>
                              <a:rPr lang="en-US" altLang="zh-CN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𝑝𝑟𝑒𝑑𝑖𝑐𝑡</m:t>
                                </m:r>
                              </m:sub>
                              <m:sup>
                                <m:r>
                                  <a:rPr lang="en-US" altLang="zh-CN" sz="2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p>
                            </m:sSubSup>
                          </m:num>
                          <m:den>
                            <m:r>
                              <a:rPr lang="zh-CN" altLang="en-US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𝜎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600" dirty="0">
                    <a:sym typeface="Wingdings" panose="05000000000000000000" pitchFamily="2" charset="2"/>
                  </a:rPr>
                  <a:t>    </a:t>
                </a:r>
                <a:r>
                  <a:rPr lang="en-US" altLang="zh-CN" sz="2600" dirty="0" smtClean="0">
                    <a:sym typeface="Wingdings" panose="05000000000000000000" pitchFamily="2" charset="2"/>
                  </a:rPr>
                  <a:t>Normal distribution</a:t>
                </a:r>
                <a:endParaRPr lang="en-US" altLang="zh-CN" sz="26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𝑇𝑂𝐹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𝑇𝑂𝐹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</a:rPr>
                            <m:t>𝐿𝑐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𝑇𝑂𝐹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|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600" dirty="0" smtClean="0"/>
                  <a:t>Particle separation power of TOF depends on:</a:t>
                </a:r>
                <a:endParaRPr lang="en-US" altLang="zh-CN" sz="2600" dirty="0"/>
              </a:p>
              <a:p>
                <a:pPr lvl="1"/>
                <a:r>
                  <a:rPr lang="en-US" altLang="zh-CN" sz="2400" dirty="0" smtClean="0"/>
                  <a:t>The flight time difference between different species particles with same momentum.</a:t>
                </a:r>
              </a:p>
              <a:p>
                <a:pPr lvl="1"/>
                <a:r>
                  <a:rPr lang="en-US" altLang="zh-CN" sz="2400" dirty="0" smtClean="0"/>
                  <a:t>Time resolution</a:t>
                </a:r>
              </a:p>
              <a:p>
                <a:pPr marL="0" indent="0">
                  <a:buNone/>
                </a:pP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   </a:t>
                </a:r>
                <a:endParaRPr lang="zh-CN" altLang="en-US" sz="2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2"/>
                <a:ext cx="8229600" cy="4950097"/>
              </a:xfrm>
              <a:blipFill rotWithShape="1">
                <a:blip r:embed="rId2"/>
                <a:stretch>
                  <a:fillRect l="-444" t="-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547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Scintillation TOF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411662"/>
          </a:xfrm>
        </p:spPr>
        <p:txBody>
          <a:bodyPr/>
          <a:lstStyle/>
          <a:p>
            <a:r>
              <a:rPr lang="en-US" altLang="zh-CN" sz="2800" dirty="0" smtClean="0"/>
              <a:t>Scintillator bar coupled with PMT</a:t>
            </a:r>
          </a:p>
          <a:p>
            <a:pPr lvl="1"/>
            <a:r>
              <a:rPr lang="en-US" altLang="zh-CN" sz="2400" dirty="0" smtClean="0"/>
              <a:t>Good time resolution</a:t>
            </a:r>
          </a:p>
          <a:p>
            <a:pPr lvl="1"/>
            <a:r>
              <a:rPr lang="en-US" altLang="zh-CN" sz="2400" dirty="0" smtClean="0"/>
              <a:t>PMT under strong magnetic field</a:t>
            </a:r>
          </a:p>
          <a:p>
            <a:pPr lvl="1"/>
            <a:r>
              <a:rPr lang="en-US" altLang="zh-CN" sz="2400" dirty="0" smtClean="0"/>
              <a:t>Increase of granularity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3E0C-7B2B-48A0-89FE-B25B85A71FEE}" type="slidenum">
              <a:rPr lang="zh-CN" altLang="zh-CN" smtClean="0"/>
              <a:pPr>
                <a:defRPr/>
              </a:pPr>
              <a:t>9</a:t>
            </a:fld>
            <a:endParaRPr lang="zh-CN" altLang="zh-CN"/>
          </a:p>
        </p:txBody>
      </p:sp>
      <p:pic>
        <p:nvPicPr>
          <p:cNvPr id="5" name="Picture 5" descr="IMG_0278"/>
          <p:cNvPicPr>
            <a:picLocks noChangeAspect="1" noChangeArrowheads="1"/>
          </p:cNvPicPr>
          <p:nvPr/>
        </p:nvPicPr>
        <p:blipFill>
          <a:blip r:embed="rId2" cstate="print">
            <a:lum bright="3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755776" cy="20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3" y="3843633"/>
            <a:ext cx="4392488" cy="2940039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528" y="3891880"/>
            <a:ext cx="3816424" cy="279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1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效果">
      <a:majorFont>
        <a:latin typeface="Calibri"/>
        <a:ea typeface="微软雅黑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157274895</TotalTime>
  <Pages>0</Pages>
  <Words>1768</Words>
  <Characters>0</Characters>
  <Application>Microsoft Office PowerPoint</Application>
  <DocSecurity>0</DocSecurity>
  <PresentationFormat>全屏显示(4:3)</PresentationFormat>
  <Lines>0</Lines>
  <Paragraphs>279</Paragraphs>
  <Slides>34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Network</vt:lpstr>
      <vt:lpstr>Equation</vt:lpstr>
      <vt:lpstr>Offline Data Processing of MRPC End cap TOF@BESIII</vt:lpstr>
      <vt:lpstr>Outline</vt:lpstr>
      <vt:lpstr>A “traditional” particle physics experiment</vt:lpstr>
      <vt:lpstr>WHY PID is crucial? </vt:lpstr>
      <vt:lpstr>Particle Identification (PID)</vt:lpstr>
      <vt:lpstr>Particle identification capability</vt:lpstr>
      <vt:lpstr>Time-of-Flight detector</vt:lpstr>
      <vt:lpstr>TOF PID</vt:lpstr>
      <vt:lpstr>Scintillation TOF</vt:lpstr>
      <vt:lpstr>Multi-gap Resistive Plate Chamber </vt:lpstr>
      <vt:lpstr>Scintillator End cap TOF @ BESIII</vt:lpstr>
      <vt:lpstr>MRPC End cap TOF</vt:lpstr>
      <vt:lpstr>Structure of the MRPC</vt:lpstr>
      <vt:lpstr>Electronics</vt:lpstr>
      <vt:lpstr>Trigger / Slow Control / Gas</vt:lpstr>
      <vt:lpstr>MRPC Installation</vt:lpstr>
      <vt:lpstr>Procedure of MRPC Installation</vt:lpstr>
      <vt:lpstr>MRPC Endcap TOF Reconstruction</vt:lpstr>
      <vt:lpstr>Event Start Time</vt:lpstr>
      <vt:lpstr>Signal of MRPC TOF</vt:lpstr>
      <vt:lpstr>Transmission time on the strip</vt:lpstr>
      <vt:lpstr>Multi-peak TOT Distribution Reflection of the signal in strip</vt:lpstr>
      <vt:lpstr>Multi-peak TOT Distribution Reflection of the signal in strip</vt:lpstr>
      <vt:lpstr>Time Walk (Time Slewing)</vt:lpstr>
      <vt:lpstr>MRPC TOF Calibration</vt:lpstr>
      <vt:lpstr>MRPC TOF Reconstruction</vt:lpstr>
      <vt:lpstr>Alignment of MRPC TOF Detector</vt:lpstr>
      <vt:lpstr>Alignment of MRPC TOF Detector</vt:lpstr>
      <vt:lpstr>Time Resolution and Efficiency of Bhabha</vt:lpstr>
      <vt:lpstr>Time Resolution for π</vt:lpstr>
      <vt:lpstr>χ Calculation in PID Algorithm</vt:lpstr>
      <vt:lpstr>STAR Experiment --- Spline Fit</vt:lpstr>
      <vt:lpstr>ALICE Experiment</vt:lpstr>
      <vt:lpstr>Summary and Discussion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Ageing Effect and Update of TOF Calibration</dc:title>
  <dc:creator>wlylgg</dc:creator>
  <cp:lastModifiedBy>unknown</cp:lastModifiedBy>
  <cp:revision>660</cp:revision>
  <cp:lastPrinted>2014-11-28T13:56:54Z</cp:lastPrinted>
  <dcterms:created xsi:type="dcterms:W3CDTF">2012-02-14T09:54:49Z</dcterms:created>
  <dcterms:modified xsi:type="dcterms:W3CDTF">2017-12-27T01:48:24Z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