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7" r:id="rId4"/>
    <p:sldId id="262" r:id="rId5"/>
    <p:sldId id="257" r:id="rId6"/>
    <p:sldId id="259" r:id="rId7"/>
    <p:sldId id="258" r:id="rId8"/>
    <p:sldId id="264" r:id="rId9"/>
    <p:sldId id="265" r:id="rId10"/>
  </p:sldIdLst>
  <p:sldSz cx="12192000" cy="6858000"/>
  <p:notesSz cx="6858000" cy="9144000"/>
  <p:embeddedFontLst>
    <p:embeddedFont>
      <p:font typeface="Roboto" panose="02000000000000000000" pitchFamily="2" charset="0"/>
      <p:regular r:id="rId11"/>
    </p:embeddedFont>
    <p:embeddedFont>
      <p:font typeface="Montserrat Light" panose="00000400000000000000" pitchFamily="50" charset="0"/>
      <p:regular r:id="rId12"/>
      <p: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oboto Condensed" panose="02000000000000000000" pitchFamily="2" charset="0"/>
      <p:regular r:id="rId16"/>
    </p:embeddedFont>
    <p:embeddedFont>
      <p:font typeface="Playfair Display" panose="00000500000000000000" pitchFamily="50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DC2D-0D8A-4A18-BC1C-B02F1B23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254EF-373D-42AF-AE6E-C0CAF4D15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F418-C312-4EA3-A0B6-419C92BE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CEEF4-E163-44B1-8703-0B141306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F8754-319B-456D-BA87-CADE7639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6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145F-A5A2-4D0B-9A4D-7EDCD204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D22-E330-430A-ADDE-C131CA77A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921CB-7BC8-41A2-B409-4E18B3EE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D2A0B-2D5A-4D0C-95DA-4F5DA60D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FE64-E2BC-4F8D-8CCD-9A151A4E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1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50CF7-EC0E-4037-A29A-45C0E695B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E1F82-4AAE-4436-8C2C-D86BE29F7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F6CA-2A02-47FF-BD08-3BB4E0CF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6C9CC-3AB5-4933-BADA-890378E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825F-ABFC-4C81-AB81-0574BE7B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3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657A-1B36-4FC8-B51A-14E17717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2E66-51FD-44C6-9545-EC53F4008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569BA-D0F2-467A-A6D3-6BC91183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026C1-011F-4DBE-A061-607A0F7A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F980-3865-4F49-8372-0D5BD930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8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190D-965F-4F7A-818E-F929415E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2E62-EE97-4792-A727-F27A199F6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50D28-F982-4943-8DEF-B7BA1098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43662-22EF-4CD4-B203-9DD52299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5839-C008-4D2B-812D-A400B2DA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C02-433A-4CA5-87BA-E0BC379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788D-ED14-4D8C-B4C0-14F54E364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73A93-1A25-4B0D-802C-3ABBE4271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78476-2208-4230-BD1F-A4B808D7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954F-6056-42CF-8101-F22C3F50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DF93A-10D1-497D-B208-A06FC4BE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9755-837D-477F-9CB5-5C2B12D8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45628-2D6D-400B-B37D-393CF229A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0F4A8-165B-4DB0-A900-783AEB430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39331-F017-4249-A3EA-12701D582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729A4-31E4-4F8D-8807-49E0C5E72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55CB8-B6A7-43D5-AD65-AF460852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00CAD-073C-4C53-8AF7-087A090E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B1825-FA99-418A-A4B2-5CD2D46B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9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0C79-7EBF-40D6-A7AD-347F9824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BBB33-1764-4903-A9E4-0DFA0D9F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5D8EA-398C-4B5E-85A4-DC7084D1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91231-0179-4EAD-8E79-4DDF2460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E21F8-DF9F-491A-BF37-40908985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B16EC-C67C-4DE1-B84F-7C8D0A22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8B09F-38BC-4C3C-B828-003160B7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DB13-C446-4D11-8B26-27B3B4AF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5A308-9C03-43F0-8DB1-D7F41CAC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B4BE8-FD48-4974-9161-B99039B11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7C753-3362-4764-845F-E06F0CD8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E573E-745C-4E99-840A-AF97E732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5A54F-D849-42A9-94C5-FCCCAE5B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1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3D0F-7E04-4C98-B014-9A2F3BA4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FBEF0-75F0-4624-B208-51C9F2A45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6181-5A7A-4268-8ED5-0275258F5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FDA9F-2ED7-4A85-BBAD-E2315E6F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97144-E3F9-4E3D-A356-7CDA8139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51A52-E1CE-414E-A4BC-2ED93BD2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2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2CC25-7FE7-4A23-A53B-538C5385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3B134-F227-4EFE-8C3B-98E7607D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5F8A0-5F8B-43E0-8353-6B78C5C89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DBDA-DDB0-4B20-A75A-1D1C1AE2AD50}" type="datetimeFigureOut">
              <a:rPr lang="en-GB" smtClean="0"/>
              <a:t>07/04/2018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0711-264A-46CE-BA72-455630D7F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5BF0-6B2F-42A4-8068-1D63CCCAB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2B0E-C7ED-4101-BE2F-174CC5036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F83-A785-42FF-9E49-48C56211B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2449"/>
            <a:ext cx="12192000" cy="4065451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Playfair Display" panose="00000500000000000000" pitchFamily="50" charset="0"/>
              </a:rPr>
              <a:t>Effect of Construction Steel Rebars on Residue of the Magnetic Field</a:t>
            </a:r>
            <a:endParaRPr lang="en-GB" sz="6600" dirty="0">
              <a:latin typeface="Playfair Display" panose="00000500000000000000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A7ACE4-C517-444F-8B74-C0D74ED1AF7F}"/>
              </a:ext>
            </a:extLst>
          </p:cNvPr>
          <p:cNvCxnSpPr>
            <a:cxnSpLocks/>
          </p:cNvCxnSpPr>
          <p:nvPr/>
        </p:nvCxnSpPr>
        <p:spPr>
          <a:xfrm>
            <a:off x="2625635" y="4598133"/>
            <a:ext cx="69407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0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3B90A1-1DB7-464B-8F51-C6B0708C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3536"/>
            <a:ext cx="10515600" cy="1325563"/>
          </a:xfrm>
        </p:spPr>
        <p:txBody>
          <a:bodyPr/>
          <a:lstStyle/>
          <a:p>
            <a:r>
              <a:rPr lang="en-US" dirty="0">
                <a:latin typeface="Playfair Display" panose="00000500000000000000" pitchFamily="50" charset="0"/>
              </a:rPr>
              <a:t>Rebars?</a:t>
            </a:r>
            <a:endParaRPr lang="en-GB" dirty="0">
              <a:latin typeface="Playfair Display" panose="00000500000000000000" pitchFamily="50" charset="0"/>
            </a:endParaRPr>
          </a:p>
        </p:txBody>
      </p:sp>
      <p:pic>
        <p:nvPicPr>
          <p:cNvPr id="1026" name="Picture 2" descr="https://fthmb.tqn.com/9WYy18bw6E6MmSUoD7UwG4WEnaw=/2121x1414/filters:no_upscale():fill(transparent,1)/GettyImages-186366540-591fbd743df78cf5fad32661.jpg">
            <a:extLst>
              <a:ext uri="{FF2B5EF4-FFF2-40B4-BE49-F238E27FC236}">
                <a16:creationId xmlns:a16="http://schemas.microsoft.com/office/drawing/2014/main" id="{DEDC83BF-CBDA-4850-9AB5-0501DD75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22" y="1624513"/>
            <a:ext cx="6928757" cy="46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8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3D9A-187A-4663-B10F-CCD3ECDE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3536"/>
            <a:ext cx="10515600" cy="1325563"/>
          </a:xfrm>
        </p:spPr>
        <p:txBody>
          <a:bodyPr/>
          <a:lstStyle/>
          <a:p>
            <a:r>
              <a:rPr lang="en-US" dirty="0">
                <a:latin typeface="Playfair Display" panose="00000500000000000000" pitchFamily="50" charset="0"/>
              </a:rPr>
              <a:t>Effect on magnetic field</a:t>
            </a:r>
            <a:endParaRPr lang="en-GB" dirty="0">
              <a:latin typeface="Playfair Display" panose="00000500000000000000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CC567E-2846-42D8-BCC3-FA70AAFA9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92" y="1316219"/>
            <a:ext cx="2075068" cy="50466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9415B-8765-4383-AD8E-D762BA5F6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15" y="1316219"/>
            <a:ext cx="2103000" cy="504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1955BF-B934-4CCE-8813-185837582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>
          <a:xfrm>
            <a:off x="5723930" y="1181329"/>
            <a:ext cx="764068" cy="50554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54E70D-A317-4AC1-A789-75FF3F0F8D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6" b="9400"/>
          <a:stretch/>
        </p:blipFill>
        <p:spPr>
          <a:xfrm>
            <a:off x="5251270" y="1190039"/>
            <a:ext cx="582965" cy="50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2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DB07B5-0CE1-DB4C-B9C0-AB60CF5A4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" b="4923"/>
          <a:stretch/>
        </p:blipFill>
        <p:spPr>
          <a:xfrm>
            <a:off x="3890719" y="3398686"/>
            <a:ext cx="3637546" cy="3458127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553274-6ED4-489E-8523-52A858FB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08" y="1318418"/>
            <a:ext cx="10625091" cy="4373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 Light" panose="00000400000000000000" pitchFamily="50" charset="0"/>
              </a:rPr>
              <a:t>Spherical coil consists of 32 circular coils laying 32.017</a:t>
            </a:r>
            <a:r>
              <a:rPr lang="en-US" dirty="0">
                <a:latin typeface="Montserrat Light" panose="00000400000000000000" pitchFamily="50" charset="0"/>
                <a:sym typeface="Symbol" charset="2"/>
              </a:rPr>
              <a:t></a:t>
            </a:r>
            <a:r>
              <a:rPr lang="en-US" dirty="0">
                <a:latin typeface="Montserrat Light" panose="00000400000000000000" pitchFamily="50" charset="0"/>
              </a:rPr>
              <a:t> (inclination) in the same manner as the EMF.</a:t>
            </a:r>
          </a:p>
          <a:p>
            <a:r>
              <a:rPr lang="en-US" b="1" dirty="0">
                <a:latin typeface="Montserrat Light" panose="00000400000000000000" pitchFamily="50" charset="0"/>
              </a:rPr>
              <a:t>All of the circular coils </a:t>
            </a:r>
            <a:r>
              <a:rPr lang="en-US" dirty="0">
                <a:latin typeface="Montserrat Light" panose="00000400000000000000" pitchFamily="50" charset="0"/>
              </a:rPr>
              <a:t>have the same value of space with the coil next to them </a:t>
            </a:r>
            <a:r>
              <a:rPr lang="en-US" b="1" dirty="0">
                <a:latin typeface="Montserrat Light" panose="00000400000000000000" pitchFamily="50" charset="0"/>
              </a:rPr>
              <a:t>(1.35 m). </a:t>
            </a:r>
          </a:p>
          <a:p>
            <a:r>
              <a:rPr lang="en-US" dirty="0">
                <a:latin typeface="Montserrat Light" panose="00000400000000000000" pitchFamily="50" charset="0"/>
              </a:rPr>
              <a:t>Optimize for the currents at the surface                                 of diameter </a:t>
            </a:r>
            <a:r>
              <a:rPr lang="en-US" b="1" dirty="0">
                <a:latin typeface="Montserrat Light" panose="00000400000000000000" pitchFamily="50" charset="0"/>
              </a:rPr>
              <a:t>39.5 m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9CCD06E-7404-4511-B087-DE300C143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34780"/>
              </p:ext>
            </p:extLst>
          </p:nvPr>
        </p:nvGraphicFramePr>
        <p:xfrm>
          <a:off x="8131254" y="2710572"/>
          <a:ext cx="3637546" cy="41474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131483178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Radius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Location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Current (A)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72.12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73.06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71.11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76.13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57.87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AEB8AC42-F8B6-4816-B2FD-A91801DA130B}"/>
              </a:ext>
            </a:extLst>
          </p:cNvPr>
          <p:cNvSpPr txBox="1">
            <a:spLocks/>
          </p:cNvSpPr>
          <p:nvPr/>
        </p:nvSpPr>
        <p:spPr>
          <a:xfrm>
            <a:off x="158931" y="173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layfair Display" panose="00000500000000000000" pitchFamily="50" charset="0"/>
              </a:rPr>
              <a:t>Layout 5 | 32 Coils | Equal Space</a:t>
            </a:r>
            <a:endParaRPr lang="en-GB" dirty="0">
              <a:latin typeface="Playfair Displ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1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3CD4C4D-2C4F-422C-8408-4D67C27E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78" y="365624"/>
            <a:ext cx="3647622" cy="3647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3D9A-187A-4663-B10F-CCD3ECDE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3536"/>
            <a:ext cx="10515600" cy="1325563"/>
          </a:xfrm>
        </p:spPr>
        <p:txBody>
          <a:bodyPr/>
          <a:lstStyle/>
          <a:p>
            <a:r>
              <a:rPr lang="en-US" dirty="0">
                <a:latin typeface="Playfair Display" panose="00000500000000000000" pitchFamily="50" charset="0"/>
              </a:rPr>
              <a:t>Rebar arrangement</a:t>
            </a:r>
            <a:endParaRPr lang="en-GB" dirty="0">
              <a:latin typeface="Playfair Display" panose="00000500000000000000" pitchFamily="50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67C898-735D-4D9E-A65B-EBCF70D73327}"/>
              </a:ext>
            </a:extLst>
          </p:cNvPr>
          <p:cNvGrpSpPr/>
          <p:nvPr/>
        </p:nvGrpSpPr>
        <p:grpSpPr>
          <a:xfrm>
            <a:off x="-547048" y="1455957"/>
            <a:ext cx="5180008" cy="4862634"/>
            <a:chOff x="-547048" y="1567474"/>
            <a:chExt cx="5180008" cy="48626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D7BD16-176C-4B33-A4AE-FD49D27E337E}"/>
                </a:ext>
              </a:extLst>
            </p:cNvPr>
            <p:cNvGrpSpPr/>
            <p:nvPr/>
          </p:nvGrpSpPr>
          <p:grpSpPr>
            <a:xfrm>
              <a:off x="-547048" y="1567474"/>
              <a:ext cx="4680000" cy="4680000"/>
              <a:chOff x="4870972" y="1499099"/>
              <a:chExt cx="3960000" cy="3960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EB334BA-DAED-4AA6-AD7F-B039EBA7DDA4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3838FB-A207-4EFE-AE7C-7D596C2C8FD0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84046A-7133-409D-BE3C-442E0A1061FB}"/>
                </a:ext>
              </a:extLst>
            </p:cNvPr>
            <p:cNvGrpSpPr/>
            <p:nvPr/>
          </p:nvGrpSpPr>
          <p:grpSpPr>
            <a:xfrm>
              <a:off x="-362101" y="1747474"/>
              <a:ext cx="4320000" cy="4320000"/>
              <a:chOff x="4870972" y="1499099"/>
              <a:chExt cx="3960000" cy="39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8A37994-27F6-4E8A-8EAE-93D34F917200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E312FD-531F-4A0E-8662-72A0C53A078F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06C3ED-B18C-4A5E-AC75-4A346AA10CFF}"/>
                </a:ext>
              </a:extLst>
            </p:cNvPr>
            <p:cNvGrpSpPr/>
            <p:nvPr/>
          </p:nvGrpSpPr>
          <p:grpSpPr>
            <a:xfrm>
              <a:off x="-175838" y="1927474"/>
              <a:ext cx="3960000" cy="3960000"/>
              <a:chOff x="4870972" y="1499099"/>
              <a:chExt cx="3960000" cy="3960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FE5DBC3-C203-415B-8917-3194CFE2D4F8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6A1AE7-D7AB-401A-AE9B-4D6F4E0455B2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C54D16-3947-4DCF-8C63-805645CC3262}"/>
                </a:ext>
              </a:extLst>
            </p:cNvPr>
            <p:cNvGrpSpPr/>
            <p:nvPr/>
          </p:nvGrpSpPr>
          <p:grpSpPr>
            <a:xfrm>
              <a:off x="0" y="2089474"/>
              <a:ext cx="3608709" cy="3636000"/>
              <a:chOff x="592183" y="2150434"/>
              <a:chExt cx="3608709" cy="36360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4AFE53D-9E0C-4249-95E2-C3BBBCBB8281}"/>
                  </a:ext>
                </a:extLst>
              </p:cNvPr>
              <p:cNvSpPr/>
              <p:nvPr/>
            </p:nvSpPr>
            <p:spPr>
              <a:xfrm>
                <a:off x="600892" y="2168434"/>
                <a:ext cx="3600000" cy="36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C7B82A-D735-47D0-823C-5B2C7160780E}"/>
                  </a:ext>
                </a:extLst>
              </p:cNvPr>
              <p:cNvSpPr/>
              <p:nvPr/>
            </p:nvSpPr>
            <p:spPr>
              <a:xfrm>
                <a:off x="592183" y="2150434"/>
                <a:ext cx="1836000" cy="36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81723C-2FEB-4B43-AB48-2058A5D5EA75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3608709" y="3907474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D19AFF-49E9-4A93-8B37-FC9603228E49}"/>
                </a:ext>
              </a:extLst>
            </p:cNvPr>
            <p:cNvCxnSpPr/>
            <p:nvPr/>
          </p:nvCxnSpPr>
          <p:spPr>
            <a:xfrm>
              <a:off x="378416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7D2143-FA02-4067-82B3-DA6537111030}"/>
                </a:ext>
              </a:extLst>
            </p:cNvPr>
            <p:cNvCxnSpPr/>
            <p:nvPr/>
          </p:nvCxnSpPr>
          <p:spPr>
            <a:xfrm>
              <a:off x="3947536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0405A0-810D-4B6F-911F-FB82C76FDA69}"/>
                </a:ext>
              </a:extLst>
            </p:cNvPr>
            <p:cNvCxnSpPr/>
            <p:nvPr/>
          </p:nvCxnSpPr>
          <p:spPr>
            <a:xfrm>
              <a:off x="413295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038CE8-721F-4123-88D8-6A449F217E13}"/>
                </a:ext>
              </a:extLst>
            </p:cNvPr>
            <p:cNvCxnSpPr/>
            <p:nvPr/>
          </p:nvCxnSpPr>
          <p:spPr>
            <a:xfrm>
              <a:off x="183399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C4F9C2-E240-4B71-948B-1A00BE0B71B0}"/>
                </a:ext>
              </a:extLst>
            </p:cNvPr>
            <p:cNvCxnSpPr/>
            <p:nvPr/>
          </p:nvCxnSpPr>
          <p:spPr>
            <a:xfrm>
              <a:off x="1808709" y="6430107"/>
              <a:ext cx="282425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D2D3E95-ACD8-4267-A59C-2B600667393B}"/>
              </a:ext>
            </a:extLst>
          </p:cNvPr>
          <p:cNvSpPr txBox="1"/>
          <p:nvPr/>
        </p:nvSpPr>
        <p:spPr>
          <a:xfrm>
            <a:off x="3482434" y="6270055"/>
            <a:ext cx="25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DC9F5-8113-42B6-8494-3E995ED9415D}"/>
              </a:ext>
            </a:extLst>
          </p:cNvPr>
          <p:cNvSpPr txBox="1"/>
          <p:nvPr/>
        </p:nvSpPr>
        <p:spPr>
          <a:xfrm>
            <a:off x="3657887" y="6270055"/>
            <a:ext cx="25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DDEEC-E4CB-4270-AC39-A6683203074C}"/>
              </a:ext>
            </a:extLst>
          </p:cNvPr>
          <p:cNvSpPr txBox="1"/>
          <p:nvPr/>
        </p:nvSpPr>
        <p:spPr>
          <a:xfrm>
            <a:off x="3809735" y="6267461"/>
            <a:ext cx="2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C8B316-7BE7-4016-9777-D9D612A4710B}"/>
              </a:ext>
            </a:extLst>
          </p:cNvPr>
          <p:cNvSpPr txBox="1"/>
          <p:nvPr/>
        </p:nvSpPr>
        <p:spPr>
          <a:xfrm>
            <a:off x="3995151" y="6267461"/>
            <a:ext cx="2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6D9111-2B49-4F34-AB11-33F2C76EA2CC}"/>
              </a:ext>
            </a:extLst>
          </p:cNvPr>
          <p:cNvSpPr txBox="1"/>
          <p:nvPr/>
        </p:nvSpPr>
        <p:spPr>
          <a:xfrm>
            <a:off x="5573486" y="1593669"/>
            <a:ext cx="450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1. CD PMT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19.5m (39m)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D8362-651C-4262-B94A-76EC5C81A83E}"/>
              </a:ext>
            </a:extLst>
          </p:cNvPr>
          <p:cNvSpPr txBox="1"/>
          <p:nvPr/>
        </p:nvSpPr>
        <p:spPr>
          <a:xfrm>
            <a:off x="5573486" y="2642346"/>
            <a:ext cx="450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2. Veto PMT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20.55m (41.1m)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CFB1FB-E133-4E34-93DA-C37141DAF480}"/>
              </a:ext>
            </a:extLst>
          </p:cNvPr>
          <p:cNvSpPr txBox="1"/>
          <p:nvPr/>
        </p:nvSpPr>
        <p:spPr>
          <a:xfrm>
            <a:off x="5573486" y="3691023"/>
            <a:ext cx="450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3. Coil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21.64m (43.28m)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D8B433-CA57-4375-B6E0-1F6E86C69DC1}"/>
              </a:ext>
            </a:extLst>
          </p:cNvPr>
          <p:cNvSpPr txBox="1"/>
          <p:nvPr/>
        </p:nvSpPr>
        <p:spPr>
          <a:xfrm>
            <a:off x="5573485" y="4739700"/>
            <a:ext cx="4502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4. 3-Layers of Rebar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22m (44m)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22.2m (44.4m)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22.4m (44.8m)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FFB551-35CB-4A80-A373-FEFB143837B7}"/>
              </a:ext>
            </a:extLst>
          </p:cNvPr>
          <p:cNvCxnSpPr>
            <a:cxnSpLocks/>
            <a:stCxn id="6" idx="3"/>
            <a:endCxn id="16" idx="6"/>
          </p:cNvCxnSpPr>
          <p:nvPr/>
        </p:nvCxnSpPr>
        <p:spPr>
          <a:xfrm>
            <a:off x="1836000" y="3795957"/>
            <a:ext cx="229695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1BBE65FF-7C19-4645-95EE-39EBFB42B7EE}"/>
              </a:ext>
            </a:extLst>
          </p:cNvPr>
          <p:cNvSpPr txBox="1">
            <a:spLocks/>
          </p:cNvSpPr>
          <p:nvPr/>
        </p:nvSpPr>
        <p:spPr>
          <a:xfrm>
            <a:off x="2515762" y="708197"/>
            <a:ext cx="2714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Playfair Display" panose="00000500000000000000" pitchFamily="50" charset="0"/>
              </a:rPr>
              <a:t>Top down view</a:t>
            </a:r>
            <a:endParaRPr lang="en-GB" sz="2800" dirty="0">
              <a:latin typeface="Playfair Displ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8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1AB874AF-DEA4-4F39-BA47-BFD61020E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78" y="365624"/>
            <a:ext cx="3647622" cy="3647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3D9A-187A-4663-B10F-CCD3ECDE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3536"/>
            <a:ext cx="10515600" cy="1325563"/>
          </a:xfrm>
        </p:spPr>
        <p:txBody>
          <a:bodyPr/>
          <a:lstStyle/>
          <a:p>
            <a:r>
              <a:rPr lang="en-US" dirty="0">
                <a:latin typeface="Playfair Display" panose="00000500000000000000" pitchFamily="50" charset="0"/>
              </a:rPr>
              <a:t>Rebar arrangement</a:t>
            </a:r>
            <a:endParaRPr lang="en-GB" dirty="0">
              <a:latin typeface="Playfair Display" panose="00000500000000000000" pitchFamily="50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67C898-735D-4D9E-A65B-EBCF70D73327}"/>
              </a:ext>
            </a:extLst>
          </p:cNvPr>
          <p:cNvGrpSpPr/>
          <p:nvPr/>
        </p:nvGrpSpPr>
        <p:grpSpPr>
          <a:xfrm>
            <a:off x="-547048" y="1455957"/>
            <a:ext cx="5180008" cy="4862634"/>
            <a:chOff x="-547048" y="1567474"/>
            <a:chExt cx="5180008" cy="48626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D7BD16-176C-4B33-A4AE-FD49D27E337E}"/>
                </a:ext>
              </a:extLst>
            </p:cNvPr>
            <p:cNvGrpSpPr/>
            <p:nvPr/>
          </p:nvGrpSpPr>
          <p:grpSpPr>
            <a:xfrm>
              <a:off x="-547048" y="1567474"/>
              <a:ext cx="4680000" cy="4680000"/>
              <a:chOff x="4870972" y="1499099"/>
              <a:chExt cx="3960000" cy="3960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EB334BA-DAED-4AA6-AD7F-B039EBA7DDA4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3838FB-A207-4EFE-AE7C-7D596C2C8FD0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84046A-7133-409D-BE3C-442E0A1061FB}"/>
                </a:ext>
              </a:extLst>
            </p:cNvPr>
            <p:cNvGrpSpPr/>
            <p:nvPr/>
          </p:nvGrpSpPr>
          <p:grpSpPr>
            <a:xfrm>
              <a:off x="-362101" y="1747474"/>
              <a:ext cx="4320000" cy="4320000"/>
              <a:chOff x="4870972" y="1499099"/>
              <a:chExt cx="3960000" cy="39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8A37994-27F6-4E8A-8EAE-93D34F917200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E312FD-531F-4A0E-8662-72A0C53A078F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06C3ED-B18C-4A5E-AC75-4A346AA10CFF}"/>
                </a:ext>
              </a:extLst>
            </p:cNvPr>
            <p:cNvGrpSpPr/>
            <p:nvPr/>
          </p:nvGrpSpPr>
          <p:grpSpPr>
            <a:xfrm>
              <a:off x="-175838" y="1927474"/>
              <a:ext cx="3960000" cy="3960000"/>
              <a:chOff x="4870972" y="1499099"/>
              <a:chExt cx="3960000" cy="3960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FE5DBC3-C203-415B-8917-3194CFE2D4F8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6A1AE7-D7AB-401A-AE9B-4D6F4E0455B2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C54D16-3947-4DCF-8C63-805645CC3262}"/>
                </a:ext>
              </a:extLst>
            </p:cNvPr>
            <p:cNvGrpSpPr/>
            <p:nvPr/>
          </p:nvGrpSpPr>
          <p:grpSpPr>
            <a:xfrm>
              <a:off x="0" y="2089474"/>
              <a:ext cx="3608709" cy="3636000"/>
              <a:chOff x="592183" y="2150434"/>
              <a:chExt cx="3608709" cy="36360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4AFE53D-9E0C-4249-95E2-C3BBBCBB8281}"/>
                  </a:ext>
                </a:extLst>
              </p:cNvPr>
              <p:cNvSpPr/>
              <p:nvPr/>
            </p:nvSpPr>
            <p:spPr>
              <a:xfrm>
                <a:off x="600892" y="2168434"/>
                <a:ext cx="3600000" cy="36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C7B82A-D735-47D0-823C-5B2C7160780E}"/>
                  </a:ext>
                </a:extLst>
              </p:cNvPr>
              <p:cNvSpPr/>
              <p:nvPr/>
            </p:nvSpPr>
            <p:spPr>
              <a:xfrm>
                <a:off x="592183" y="2150434"/>
                <a:ext cx="1836000" cy="36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81723C-2FEB-4B43-AB48-2058A5D5EA75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3608709" y="3907474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D19AFF-49E9-4A93-8B37-FC9603228E49}"/>
                </a:ext>
              </a:extLst>
            </p:cNvPr>
            <p:cNvCxnSpPr/>
            <p:nvPr/>
          </p:nvCxnSpPr>
          <p:spPr>
            <a:xfrm>
              <a:off x="378416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7D2143-FA02-4067-82B3-DA6537111030}"/>
                </a:ext>
              </a:extLst>
            </p:cNvPr>
            <p:cNvCxnSpPr/>
            <p:nvPr/>
          </p:nvCxnSpPr>
          <p:spPr>
            <a:xfrm>
              <a:off x="3947536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0405A0-810D-4B6F-911F-FB82C76FDA69}"/>
                </a:ext>
              </a:extLst>
            </p:cNvPr>
            <p:cNvCxnSpPr/>
            <p:nvPr/>
          </p:nvCxnSpPr>
          <p:spPr>
            <a:xfrm>
              <a:off x="413295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038CE8-721F-4123-88D8-6A449F217E13}"/>
                </a:ext>
              </a:extLst>
            </p:cNvPr>
            <p:cNvCxnSpPr/>
            <p:nvPr/>
          </p:nvCxnSpPr>
          <p:spPr>
            <a:xfrm>
              <a:off x="183399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C4F9C2-E240-4B71-948B-1A00BE0B71B0}"/>
                </a:ext>
              </a:extLst>
            </p:cNvPr>
            <p:cNvCxnSpPr/>
            <p:nvPr/>
          </p:nvCxnSpPr>
          <p:spPr>
            <a:xfrm>
              <a:off x="1808709" y="6430107"/>
              <a:ext cx="282425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D2D3E95-ACD8-4267-A59C-2B600667393B}"/>
              </a:ext>
            </a:extLst>
          </p:cNvPr>
          <p:cNvSpPr txBox="1"/>
          <p:nvPr/>
        </p:nvSpPr>
        <p:spPr>
          <a:xfrm>
            <a:off x="3482434" y="6270055"/>
            <a:ext cx="25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DC9F5-8113-42B6-8494-3E995ED9415D}"/>
              </a:ext>
            </a:extLst>
          </p:cNvPr>
          <p:cNvSpPr txBox="1"/>
          <p:nvPr/>
        </p:nvSpPr>
        <p:spPr>
          <a:xfrm>
            <a:off x="3657887" y="6270055"/>
            <a:ext cx="25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DDEEC-E4CB-4270-AC39-A6683203074C}"/>
              </a:ext>
            </a:extLst>
          </p:cNvPr>
          <p:cNvSpPr txBox="1"/>
          <p:nvPr/>
        </p:nvSpPr>
        <p:spPr>
          <a:xfrm>
            <a:off x="3809735" y="6267461"/>
            <a:ext cx="2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C8B316-7BE7-4016-9777-D9D612A4710B}"/>
              </a:ext>
            </a:extLst>
          </p:cNvPr>
          <p:cNvSpPr txBox="1"/>
          <p:nvPr/>
        </p:nvSpPr>
        <p:spPr>
          <a:xfrm>
            <a:off x="3995151" y="6267461"/>
            <a:ext cx="2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6D9111-2B49-4F34-AB11-33F2C76EA2CC}"/>
              </a:ext>
            </a:extLst>
          </p:cNvPr>
          <p:cNvSpPr txBox="1"/>
          <p:nvPr/>
        </p:nvSpPr>
        <p:spPr>
          <a:xfrm>
            <a:off x="5573486" y="1593669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50" charset="0"/>
              </a:rPr>
              <a:t>1. CD PMT</a:t>
            </a:r>
          </a:p>
          <a:p>
            <a:r>
              <a:rPr lang="en-US" dirty="0">
                <a:latin typeface="Montserrat Light" panose="00000400000000000000" pitchFamily="50" charset="0"/>
              </a:rPr>
              <a:t>    19.5m (39m)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D8362-651C-4262-B94A-76EC5C81A83E}"/>
              </a:ext>
            </a:extLst>
          </p:cNvPr>
          <p:cNvSpPr txBox="1"/>
          <p:nvPr/>
        </p:nvSpPr>
        <p:spPr>
          <a:xfrm>
            <a:off x="5573485" y="2200109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50" charset="0"/>
              </a:rPr>
              <a:t>2. Veto PMT</a:t>
            </a:r>
          </a:p>
          <a:p>
            <a:r>
              <a:rPr lang="en-US" dirty="0">
                <a:latin typeface="Montserrat Light" panose="00000400000000000000" pitchFamily="50" charset="0"/>
              </a:rPr>
              <a:t>    20.55m (41.1m)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CFB1FB-E133-4E34-93DA-C37141DAF480}"/>
              </a:ext>
            </a:extLst>
          </p:cNvPr>
          <p:cNvSpPr txBox="1"/>
          <p:nvPr/>
        </p:nvSpPr>
        <p:spPr>
          <a:xfrm>
            <a:off x="5573485" y="2796234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50" charset="0"/>
              </a:rPr>
              <a:t>3. Coil</a:t>
            </a:r>
          </a:p>
          <a:p>
            <a:r>
              <a:rPr lang="en-US" dirty="0">
                <a:latin typeface="Montserrat Light" panose="00000400000000000000" pitchFamily="50" charset="0"/>
              </a:rPr>
              <a:t>    21.64m (43.28m)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D8B433-CA57-4375-B6E0-1F6E86C69DC1}"/>
              </a:ext>
            </a:extLst>
          </p:cNvPr>
          <p:cNvSpPr txBox="1"/>
          <p:nvPr/>
        </p:nvSpPr>
        <p:spPr>
          <a:xfrm>
            <a:off x="5573485" y="3479075"/>
            <a:ext cx="620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4. </a:t>
            </a:r>
            <a:r>
              <a:rPr lang="en-US" sz="2800" dirty="0">
                <a:solidFill>
                  <a:srgbClr val="FF0000"/>
                </a:solidFill>
                <a:latin typeface="Montserrat Light" panose="00000400000000000000" pitchFamily="50" charset="0"/>
              </a:rPr>
              <a:t>3-Layers of Rebar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22m (44m)		19.19cm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22.2m (44.4m)	19.37cm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22.4m (44.8m)	19.55cm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FFB551-35CB-4A80-A373-FEFB143837B7}"/>
              </a:ext>
            </a:extLst>
          </p:cNvPr>
          <p:cNvCxnSpPr>
            <a:cxnSpLocks/>
            <a:stCxn id="6" idx="3"/>
            <a:endCxn id="16" idx="6"/>
          </p:cNvCxnSpPr>
          <p:nvPr/>
        </p:nvCxnSpPr>
        <p:spPr>
          <a:xfrm>
            <a:off x="1836000" y="3795957"/>
            <a:ext cx="229695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1BBE65FF-7C19-4645-95EE-39EBFB42B7EE}"/>
              </a:ext>
            </a:extLst>
          </p:cNvPr>
          <p:cNvSpPr txBox="1">
            <a:spLocks/>
          </p:cNvSpPr>
          <p:nvPr/>
        </p:nvSpPr>
        <p:spPr>
          <a:xfrm>
            <a:off x="2515762" y="708197"/>
            <a:ext cx="2714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Playfair Display" panose="00000500000000000000" pitchFamily="50" charset="0"/>
              </a:rPr>
              <a:t>Top down view</a:t>
            </a:r>
            <a:endParaRPr lang="en-GB" sz="2800" dirty="0">
              <a:latin typeface="Playfair Display" panose="000005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DE1FA9-CE9A-4F96-9F5A-8CADCB9FF7E9}"/>
              </a:ext>
            </a:extLst>
          </p:cNvPr>
          <p:cNvSpPr txBox="1"/>
          <p:nvPr/>
        </p:nvSpPr>
        <p:spPr>
          <a:xfrm>
            <a:off x="7432316" y="5252737"/>
            <a:ext cx="32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0.5 degrees apart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74A122-EBAB-449F-9B32-7F466A24B175}"/>
              </a:ext>
            </a:extLst>
          </p:cNvPr>
          <p:cNvSpPr/>
          <p:nvPr/>
        </p:nvSpPr>
        <p:spPr>
          <a:xfrm>
            <a:off x="4053054" y="3716056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938C9B-24BA-40E6-AB3F-7386AB3AA737}"/>
              </a:ext>
            </a:extLst>
          </p:cNvPr>
          <p:cNvSpPr/>
          <p:nvPr/>
        </p:nvSpPr>
        <p:spPr>
          <a:xfrm>
            <a:off x="4032248" y="3420642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6F6679-BFA1-4EB2-A72E-386B819FAE4C}"/>
              </a:ext>
            </a:extLst>
          </p:cNvPr>
          <p:cNvSpPr/>
          <p:nvPr/>
        </p:nvSpPr>
        <p:spPr>
          <a:xfrm>
            <a:off x="4032248" y="4012964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ED34FD-C0EB-497F-BCA6-3C5FACA87D76}"/>
              </a:ext>
            </a:extLst>
          </p:cNvPr>
          <p:cNvSpPr/>
          <p:nvPr/>
        </p:nvSpPr>
        <p:spPr>
          <a:xfrm>
            <a:off x="3980123" y="3121157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D6E6595-A01F-46AF-B58F-94AFF38FED30}"/>
              </a:ext>
            </a:extLst>
          </p:cNvPr>
          <p:cNvSpPr/>
          <p:nvPr/>
        </p:nvSpPr>
        <p:spPr>
          <a:xfrm>
            <a:off x="3980123" y="4308660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CB49EF-6048-4F3C-A7EF-326C7243A85C}"/>
              </a:ext>
            </a:extLst>
          </p:cNvPr>
          <p:cNvSpPr/>
          <p:nvPr/>
        </p:nvSpPr>
        <p:spPr>
          <a:xfrm>
            <a:off x="3876719" y="2821672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08347E-386D-4D3F-854F-F550B4F7F8F4}"/>
              </a:ext>
            </a:extLst>
          </p:cNvPr>
          <p:cNvSpPr/>
          <p:nvPr/>
        </p:nvSpPr>
        <p:spPr>
          <a:xfrm>
            <a:off x="3876719" y="4603610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227016E-8F9A-4BA4-82D9-7E9E183A8E97}"/>
              </a:ext>
            </a:extLst>
          </p:cNvPr>
          <p:cNvSpPr/>
          <p:nvPr/>
        </p:nvSpPr>
        <p:spPr>
          <a:xfrm>
            <a:off x="3718311" y="2520254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27B3096-F831-4930-9ADA-0763617F4CC9}"/>
              </a:ext>
            </a:extLst>
          </p:cNvPr>
          <p:cNvSpPr/>
          <p:nvPr/>
        </p:nvSpPr>
        <p:spPr>
          <a:xfrm>
            <a:off x="3723383" y="4906816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40A9D79-F898-4074-88EE-D3AA0FE8E598}"/>
              </a:ext>
            </a:extLst>
          </p:cNvPr>
          <p:cNvSpPr/>
          <p:nvPr/>
        </p:nvSpPr>
        <p:spPr>
          <a:xfrm>
            <a:off x="3523466" y="2239599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56719CB-A2E2-410E-A921-AF41DEC41F79}"/>
              </a:ext>
            </a:extLst>
          </p:cNvPr>
          <p:cNvSpPr/>
          <p:nvPr/>
        </p:nvSpPr>
        <p:spPr>
          <a:xfrm>
            <a:off x="3525312" y="5199835"/>
            <a:ext cx="159798" cy="1597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2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E33A40E3-0F9B-4F82-B712-8F5EC3216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78" y="365624"/>
            <a:ext cx="3647622" cy="3647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3D9A-187A-4663-B10F-CCD3ECDE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3536"/>
            <a:ext cx="10515600" cy="1325563"/>
          </a:xfrm>
        </p:spPr>
        <p:txBody>
          <a:bodyPr/>
          <a:lstStyle/>
          <a:p>
            <a:r>
              <a:rPr lang="en-US" dirty="0">
                <a:latin typeface="Playfair Display" panose="00000500000000000000" pitchFamily="50" charset="0"/>
              </a:rPr>
              <a:t>Rebar arrangement</a:t>
            </a:r>
            <a:endParaRPr lang="en-GB" dirty="0">
              <a:latin typeface="Playfair Display" panose="00000500000000000000" pitchFamily="50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67C898-735D-4D9E-A65B-EBCF70D73327}"/>
              </a:ext>
            </a:extLst>
          </p:cNvPr>
          <p:cNvGrpSpPr/>
          <p:nvPr/>
        </p:nvGrpSpPr>
        <p:grpSpPr>
          <a:xfrm>
            <a:off x="-547048" y="1455957"/>
            <a:ext cx="5180008" cy="4862634"/>
            <a:chOff x="-547048" y="1567474"/>
            <a:chExt cx="5180008" cy="48626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3838FB-A207-4EFE-AE7C-7D596C2C8FD0}"/>
                </a:ext>
              </a:extLst>
            </p:cNvPr>
            <p:cNvSpPr/>
            <p:nvPr/>
          </p:nvSpPr>
          <p:spPr>
            <a:xfrm>
              <a:off x="-547048" y="1567474"/>
              <a:ext cx="2381040" cy="46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84046A-7133-409D-BE3C-442E0A1061FB}"/>
                </a:ext>
              </a:extLst>
            </p:cNvPr>
            <p:cNvGrpSpPr/>
            <p:nvPr/>
          </p:nvGrpSpPr>
          <p:grpSpPr>
            <a:xfrm>
              <a:off x="-362101" y="1747474"/>
              <a:ext cx="4320000" cy="4320000"/>
              <a:chOff x="4870972" y="1499099"/>
              <a:chExt cx="3960000" cy="39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8A37994-27F6-4E8A-8EAE-93D34F917200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E312FD-531F-4A0E-8662-72A0C53A078F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06C3ED-B18C-4A5E-AC75-4A346AA10CFF}"/>
                </a:ext>
              </a:extLst>
            </p:cNvPr>
            <p:cNvGrpSpPr/>
            <p:nvPr/>
          </p:nvGrpSpPr>
          <p:grpSpPr>
            <a:xfrm>
              <a:off x="-175838" y="1927474"/>
              <a:ext cx="3960000" cy="3960000"/>
              <a:chOff x="4870972" y="1499099"/>
              <a:chExt cx="3960000" cy="3960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FE5DBC3-C203-415B-8917-3194CFE2D4F8}"/>
                  </a:ext>
                </a:extLst>
              </p:cNvPr>
              <p:cNvSpPr/>
              <p:nvPr/>
            </p:nvSpPr>
            <p:spPr>
              <a:xfrm>
                <a:off x="4880529" y="1518703"/>
                <a:ext cx="3950443" cy="39207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6A1AE7-D7AB-401A-AE9B-4D6F4E0455B2}"/>
                  </a:ext>
                </a:extLst>
              </p:cNvPr>
              <p:cNvSpPr/>
              <p:nvPr/>
            </p:nvSpPr>
            <p:spPr>
              <a:xfrm>
                <a:off x="4870972" y="1499099"/>
                <a:ext cx="2014726" cy="39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C54D16-3947-4DCF-8C63-805645CC3262}"/>
                </a:ext>
              </a:extLst>
            </p:cNvPr>
            <p:cNvGrpSpPr/>
            <p:nvPr/>
          </p:nvGrpSpPr>
          <p:grpSpPr>
            <a:xfrm>
              <a:off x="0" y="2089474"/>
              <a:ext cx="3608709" cy="3636000"/>
              <a:chOff x="592183" y="2150434"/>
              <a:chExt cx="3608709" cy="36360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4AFE53D-9E0C-4249-95E2-C3BBBCBB8281}"/>
                  </a:ext>
                </a:extLst>
              </p:cNvPr>
              <p:cNvSpPr/>
              <p:nvPr/>
            </p:nvSpPr>
            <p:spPr>
              <a:xfrm>
                <a:off x="600892" y="2168434"/>
                <a:ext cx="3600000" cy="36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C7B82A-D735-47D0-823C-5B2C7160780E}"/>
                  </a:ext>
                </a:extLst>
              </p:cNvPr>
              <p:cNvSpPr/>
              <p:nvPr/>
            </p:nvSpPr>
            <p:spPr>
              <a:xfrm>
                <a:off x="592183" y="2150434"/>
                <a:ext cx="1836000" cy="36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81723C-2FEB-4B43-AB48-2058A5D5EA75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3608709" y="3907474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D19AFF-49E9-4A93-8B37-FC9603228E49}"/>
                </a:ext>
              </a:extLst>
            </p:cNvPr>
            <p:cNvCxnSpPr/>
            <p:nvPr/>
          </p:nvCxnSpPr>
          <p:spPr>
            <a:xfrm>
              <a:off x="378416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7D2143-FA02-4067-82B3-DA6537111030}"/>
                </a:ext>
              </a:extLst>
            </p:cNvPr>
            <p:cNvCxnSpPr/>
            <p:nvPr/>
          </p:nvCxnSpPr>
          <p:spPr>
            <a:xfrm>
              <a:off x="3947536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0405A0-810D-4B6F-911F-FB82C76FDA69}"/>
                </a:ext>
              </a:extLst>
            </p:cNvPr>
            <p:cNvCxnSpPr/>
            <p:nvPr/>
          </p:nvCxnSpPr>
          <p:spPr>
            <a:xfrm>
              <a:off x="413295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038CE8-721F-4123-88D8-6A449F217E13}"/>
                </a:ext>
              </a:extLst>
            </p:cNvPr>
            <p:cNvCxnSpPr/>
            <p:nvPr/>
          </p:nvCxnSpPr>
          <p:spPr>
            <a:xfrm>
              <a:off x="1833992" y="3907473"/>
              <a:ext cx="0" cy="252263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C4F9C2-E240-4B71-948B-1A00BE0B71B0}"/>
                </a:ext>
              </a:extLst>
            </p:cNvPr>
            <p:cNvCxnSpPr/>
            <p:nvPr/>
          </p:nvCxnSpPr>
          <p:spPr>
            <a:xfrm>
              <a:off x="1808709" y="6430107"/>
              <a:ext cx="282425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D2D3E95-ACD8-4267-A59C-2B600667393B}"/>
              </a:ext>
            </a:extLst>
          </p:cNvPr>
          <p:cNvSpPr txBox="1"/>
          <p:nvPr/>
        </p:nvSpPr>
        <p:spPr>
          <a:xfrm>
            <a:off x="3482434" y="6270055"/>
            <a:ext cx="25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DC9F5-8113-42B6-8494-3E995ED9415D}"/>
              </a:ext>
            </a:extLst>
          </p:cNvPr>
          <p:cNvSpPr txBox="1"/>
          <p:nvPr/>
        </p:nvSpPr>
        <p:spPr>
          <a:xfrm>
            <a:off x="3657887" y="6270055"/>
            <a:ext cx="25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DDEEC-E4CB-4270-AC39-A6683203074C}"/>
              </a:ext>
            </a:extLst>
          </p:cNvPr>
          <p:cNvSpPr txBox="1"/>
          <p:nvPr/>
        </p:nvSpPr>
        <p:spPr>
          <a:xfrm>
            <a:off x="3809735" y="6267461"/>
            <a:ext cx="2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C8B316-7BE7-4016-9777-D9D612A4710B}"/>
              </a:ext>
            </a:extLst>
          </p:cNvPr>
          <p:cNvSpPr txBox="1"/>
          <p:nvPr/>
        </p:nvSpPr>
        <p:spPr>
          <a:xfrm>
            <a:off x="3995151" y="6267461"/>
            <a:ext cx="27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FFB551-35CB-4A80-A373-FEFB143837B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836000" y="3795957"/>
            <a:ext cx="229695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1BBE65FF-7C19-4645-95EE-39EBFB42B7EE}"/>
              </a:ext>
            </a:extLst>
          </p:cNvPr>
          <p:cNvSpPr txBox="1">
            <a:spLocks/>
          </p:cNvSpPr>
          <p:nvPr/>
        </p:nvSpPr>
        <p:spPr>
          <a:xfrm>
            <a:off x="2515762" y="708197"/>
            <a:ext cx="2714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latin typeface="Playfair Display" panose="00000500000000000000" pitchFamily="50" charset="0"/>
              </a:rPr>
              <a:t>Side view</a:t>
            </a:r>
            <a:endParaRPr lang="en-GB" sz="2800" dirty="0">
              <a:latin typeface="Playfair Display" panose="00000500000000000000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9832E8-743D-4205-B223-0751EE4B9BA3}"/>
              </a:ext>
            </a:extLst>
          </p:cNvPr>
          <p:cNvCxnSpPr>
            <a:cxnSpLocks/>
          </p:cNvCxnSpPr>
          <p:nvPr/>
        </p:nvCxnSpPr>
        <p:spPr>
          <a:xfrm flipV="1">
            <a:off x="4132952" y="1473269"/>
            <a:ext cx="0" cy="458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7219D1E-EC21-4C98-92A7-3FA0AD520D83}"/>
              </a:ext>
            </a:extLst>
          </p:cNvPr>
          <p:cNvSpPr txBox="1"/>
          <p:nvPr/>
        </p:nvSpPr>
        <p:spPr>
          <a:xfrm>
            <a:off x="5573486" y="1593669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50" charset="0"/>
              </a:rPr>
              <a:t>1. CD PMT</a:t>
            </a:r>
          </a:p>
          <a:p>
            <a:r>
              <a:rPr lang="en-US" dirty="0">
                <a:latin typeface="Montserrat Light" panose="00000400000000000000" pitchFamily="50" charset="0"/>
              </a:rPr>
              <a:t>    19.5m (39m)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E419B6-E9B1-4326-A38A-8B45027A9789}"/>
              </a:ext>
            </a:extLst>
          </p:cNvPr>
          <p:cNvSpPr txBox="1"/>
          <p:nvPr/>
        </p:nvSpPr>
        <p:spPr>
          <a:xfrm>
            <a:off x="5573485" y="2200109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50" charset="0"/>
              </a:rPr>
              <a:t>2. Veto PMT</a:t>
            </a:r>
          </a:p>
          <a:p>
            <a:r>
              <a:rPr lang="en-US" dirty="0">
                <a:latin typeface="Montserrat Light" panose="00000400000000000000" pitchFamily="50" charset="0"/>
              </a:rPr>
              <a:t>    20.55m (41.1m)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698BFE-A33B-424C-9899-BA7EE993EB52}"/>
              </a:ext>
            </a:extLst>
          </p:cNvPr>
          <p:cNvSpPr txBox="1"/>
          <p:nvPr/>
        </p:nvSpPr>
        <p:spPr>
          <a:xfrm>
            <a:off x="5573485" y="2796234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50" charset="0"/>
              </a:rPr>
              <a:t>3. Coil</a:t>
            </a:r>
          </a:p>
          <a:p>
            <a:r>
              <a:rPr lang="en-US" dirty="0">
                <a:latin typeface="Montserrat Light" panose="00000400000000000000" pitchFamily="50" charset="0"/>
              </a:rPr>
              <a:t>    21.64m (43.28m)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AA1B19-8511-4D24-BC97-C64A7FEAEE65}"/>
              </a:ext>
            </a:extLst>
          </p:cNvPr>
          <p:cNvSpPr txBox="1"/>
          <p:nvPr/>
        </p:nvSpPr>
        <p:spPr>
          <a:xfrm>
            <a:off x="5573485" y="3479075"/>
            <a:ext cx="620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4. </a:t>
            </a:r>
            <a:r>
              <a:rPr lang="en-US" sz="2800" dirty="0">
                <a:solidFill>
                  <a:srgbClr val="FF0000"/>
                </a:solidFill>
                <a:latin typeface="Montserrat Light" panose="00000400000000000000" pitchFamily="50" charset="0"/>
              </a:rPr>
              <a:t>3-Layers of Rebar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22m (44m)		19.19cm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22.2m (44.4m)	19.37cm</a:t>
            </a:r>
          </a:p>
          <a:p>
            <a:r>
              <a:rPr lang="en-US" sz="2800" dirty="0">
                <a:latin typeface="Montserrat Light" panose="00000400000000000000" pitchFamily="50" charset="0"/>
              </a:rPr>
              <a:t>    22.4m (44.8m)	19.55cm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5879D4-C805-4C13-A979-8A815F4FF9A8}"/>
              </a:ext>
            </a:extLst>
          </p:cNvPr>
          <p:cNvCxnSpPr>
            <a:cxnSpLocks/>
          </p:cNvCxnSpPr>
          <p:nvPr/>
        </p:nvCxnSpPr>
        <p:spPr>
          <a:xfrm flipV="1">
            <a:off x="4205453" y="1473269"/>
            <a:ext cx="0" cy="458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79FB0A-08E2-4CE0-8F0D-A2D8944336B6}"/>
              </a:ext>
            </a:extLst>
          </p:cNvPr>
          <p:cNvCxnSpPr>
            <a:cxnSpLocks/>
          </p:cNvCxnSpPr>
          <p:nvPr/>
        </p:nvCxnSpPr>
        <p:spPr>
          <a:xfrm flipV="1">
            <a:off x="4279631" y="1473269"/>
            <a:ext cx="0" cy="458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5A5A4E-78CF-4B45-AE6D-B2C198561B8F}"/>
              </a:ext>
            </a:extLst>
          </p:cNvPr>
          <p:cNvSpPr txBox="1"/>
          <p:nvPr/>
        </p:nvSpPr>
        <p:spPr>
          <a:xfrm>
            <a:off x="7432316" y="5252737"/>
            <a:ext cx="32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44m long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F0417B-23F3-489A-AF40-C890D2F1C8F2}"/>
              </a:ext>
            </a:extLst>
          </p:cNvPr>
          <p:cNvSpPr txBox="1"/>
          <p:nvPr/>
        </p:nvSpPr>
        <p:spPr>
          <a:xfrm>
            <a:off x="7432315" y="5617408"/>
            <a:ext cx="32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Montserrat Light" panose="00000400000000000000" pitchFamily="50" charset="0"/>
              </a:rPr>
              <a:t>2cm </a:t>
            </a:r>
            <a:r>
              <a:rPr lang="en-US" sz="2800" dirty="0">
                <a:latin typeface="Montserrat Light" panose="00000400000000000000" pitchFamily="50" charset="0"/>
              </a:rPr>
              <a:t>diameter</a:t>
            </a:r>
          </a:p>
        </p:txBody>
      </p:sp>
    </p:spTree>
    <p:extLst>
      <p:ext uri="{BB962C8B-B14F-4D97-AF65-F5344CB8AC3E}">
        <p14:creationId xmlns:p14="http://schemas.microsoft.com/office/powerpoint/2010/main" val="345331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254E70D-A317-4AC1-A789-75FF3F0F8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>
          <a:xfrm>
            <a:off x="2961753" y="1190039"/>
            <a:ext cx="1165599" cy="505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3D9A-187A-4663-B10F-CCD3ECDE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3536"/>
            <a:ext cx="10515600" cy="1325563"/>
          </a:xfrm>
        </p:spPr>
        <p:txBody>
          <a:bodyPr/>
          <a:lstStyle/>
          <a:p>
            <a:r>
              <a:rPr lang="en-US" dirty="0">
                <a:latin typeface="Playfair Display" panose="00000500000000000000" pitchFamily="50" charset="0"/>
              </a:rPr>
              <a:t>Effect on magnetic field</a:t>
            </a:r>
            <a:endParaRPr lang="en-GB" dirty="0">
              <a:latin typeface="Playfair Display" panose="00000500000000000000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CC567E-2846-42D8-BCC3-FA70AAFA9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5" y="1316219"/>
            <a:ext cx="2075068" cy="50466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E6E847-E0F5-4BDD-B758-8385967FD1E2}"/>
              </a:ext>
            </a:extLst>
          </p:cNvPr>
          <p:cNvSpPr txBox="1"/>
          <p:nvPr/>
        </p:nvSpPr>
        <p:spPr>
          <a:xfrm>
            <a:off x="984764" y="6236805"/>
            <a:ext cx="93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15m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CB1F6D-26AB-46B5-A596-34313F5EDDD7}"/>
              </a:ext>
            </a:extLst>
          </p:cNvPr>
          <p:cNvSpPr txBox="1"/>
          <p:nvPr/>
        </p:nvSpPr>
        <p:spPr>
          <a:xfrm>
            <a:off x="2658248" y="6236805"/>
            <a:ext cx="13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24.5m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8892CA-3DA9-4084-BB08-07277477FC4B}"/>
              </a:ext>
            </a:extLst>
          </p:cNvPr>
          <p:cNvSpPr txBox="1"/>
          <p:nvPr/>
        </p:nvSpPr>
        <p:spPr>
          <a:xfrm>
            <a:off x="49042" y="5911937"/>
            <a:ext cx="13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-12m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BDC605-2390-4C45-B729-7D93162E0654}"/>
              </a:ext>
            </a:extLst>
          </p:cNvPr>
          <p:cNvSpPr txBox="1"/>
          <p:nvPr/>
        </p:nvSpPr>
        <p:spPr>
          <a:xfrm>
            <a:off x="207973" y="1138313"/>
            <a:ext cx="13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12m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119415B-8765-4383-AD8E-D762BA5F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00" y="1316219"/>
            <a:ext cx="2103000" cy="5047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B5C688A-D1B0-43BE-B571-270F0259D33D}"/>
              </a:ext>
            </a:extLst>
          </p:cNvPr>
          <p:cNvSpPr txBox="1"/>
          <p:nvPr/>
        </p:nvSpPr>
        <p:spPr>
          <a:xfrm>
            <a:off x="8759528" y="6239717"/>
            <a:ext cx="93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15m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B2C6E5-BEA0-428E-8A4C-24964CC6E1AA}"/>
              </a:ext>
            </a:extLst>
          </p:cNvPr>
          <p:cNvSpPr txBox="1"/>
          <p:nvPr/>
        </p:nvSpPr>
        <p:spPr>
          <a:xfrm>
            <a:off x="10433012" y="6239717"/>
            <a:ext cx="13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24.5m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BB5DF6-C04B-41CF-B761-4726A72D4D63}"/>
              </a:ext>
            </a:extLst>
          </p:cNvPr>
          <p:cNvSpPr txBox="1"/>
          <p:nvPr/>
        </p:nvSpPr>
        <p:spPr>
          <a:xfrm>
            <a:off x="10679304" y="5914849"/>
            <a:ext cx="105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-12m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628530-15BB-42FA-BF6D-F5DE1007E2A8}"/>
              </a:ext>
            </a:extLst>
          </p:cNvPr>
          <p:cNvSpPr txBox="1"/>
          <p:nvPr/>
        </p:nvSpPr>
        <p:spPr>
          <a:xfrm>
            <a:off x="10758026" y="1141225"/>
            <a:ext cx="105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12m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D1955BF-B934-4CCE-8813-185837582E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>
          <a:xfrm>
            <a:off x="7935915" y="1181329"/>
            <a:ext cx="764068" cy="5055476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DDADDA31-09D0-4E0B-9B93-DB47B68639CF}"/>
              </a:ext>
            </a:extLst>
          </p:cNvPr>
          <p:cNvSpPr/>
          <p:nvPr/>
        </p:nvSpPr>
        <p:spPr>
          <a:xfrm>
            <a:off x="1930911" y="3736828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6363A4-B118-479E-9B97-264418E886A2}"/>
              </a:ext>
            </a:extLst>
          </p:cNvPr>
          <p:cNvSpPr/>
          <p:nvPr/>
        </p:nvSpPr>
        <p:spPr>
          <a:xfrm>
            <a:off x="9635441" y="3736827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8F395DF-BACA-4ADC-8462-B5ED7821A0AF}"/>
              </a:ext>
            </a:extLst>
          </p:cNvPr>
          <p:cNvSpPr/>
          <p:nvPr/>
        </p:nvSpPr>
        <p:spPr>
          <a:xfrm>
            <a:off x="1806153" y="4721663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E5FB579-3571-4673-92A7-E1968BCCB458}"/>
              </a:ext>
            </a:extLst>
          </p:cNvPr>
          <p:cNvSpPr/>
          <p:nvPr/>
        </p:nvSpPr>
        <p:spPr>
          <a:xfrm>
            <a:off x="9509285" y="4721662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E72C466-2A02-478A-B8AE-87157B42A596}"/>
              </a:ext>
            </a:extLst>
          </p:cNvPr>
          <p:cNvSpPr/>
          <p:nvPr/>
        </p:nvSpPr>
        <p:spPr>
          <a:xfrm>
            <a:off x="1407045" y="5671253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919D4DE-BAAE-4F68-A91E-34FC8A52FB93}"/>
              </a:ext>
            </a:extLst>
          </p:cNvPr>
          <p:cNvSpPr/>
          <p:nvPr/>
        </p:nvSpPr>
        <p:spPr>
          <a:xfrm>
            <a:off x="9109721" y="5671253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8F3D1-FD41-4F00-BC47-4DC57F98F4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8"/>
          <a:stretch/>
        </p:blipFill>
        <p:spPr>
          <a:xfrm>
            <a:off x="4655731" y="1202351"/>
            <a:ext cx="2603991" cy="56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254E70D-A317-4AC1-A789-75FF3F0F8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>
          <a:xfrm>
            <a:off x="2848543" y="1190039"/>
            <a:ext cx="1165599" cy="505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13D9A-187A-4663-B10F-CCD3ECDE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3536"/>
            <a:ext cx="10515600" cy="1325563"/>
          </a:xfrm>
        </p:spPr>
        <p:txBody>
          <a:bodyPr/>
          <a:lstStyle/>
          <a:p>
            <a:r>
              <a:rPr lang="en-US" dirty="0">
                <a:latin typeface="Playfair Display" panose="00000500000000000000" pitchFamily="50" charset="0"/>
              </a:rPr>
              <a:t>Residue of Magnetic Field</a:t>
            </a:r>
            <a:endParaRPr lang="en-GB" dirty="0">
              <a:latin typeface="Playfair Display" panose="00000500000000000000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CC567E-2846-42D8-BCC3-FA70AAFA9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5" y="1316219"/>
            <a:ext cx="2075068" cy="50466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E6E847-E0F5-4BDD-B758-8385967FD1E2}"/>
              </a:ext>
            </a:extLst>
          </p:cNvPr>
          <p:cNvSpPr txBox="1"/>
          <p:nvPr/>
        </p:nvSpPr>
        <p:spPr>
          <a:xfrm>
            <a:off x="871554" y="6236805"/>
            <a:ext cx="93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15m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CB1F6D-26AB-46B5-A596-34313F5EDDD7}"/>
              </a:ext>
            </a:extLst>
          </p:cNvPr>
          <p:cNvSpPr txBox="1"/>
          <p:nvPr/>
        </p:nvSpPr>
        <p:spPr>
          <a:xfrm>
            <a:off x="2545038" y="6236805"/>
            <a:ext cx="13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24.5m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8892CA-3DA9-4084-BB08-07277477FC4B}"/>
              </a:ext>
            </a:extLst>
          </p:cNvPr>
          <p:cNvSpPr txBox="1"/>
          <p:nvPr/>
        </p:nvSpPr>
        <p:spPr>
          <a:xfrm>
            <a:off x="-64168" y="5911937"/>
            <a:ext cx="13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-12m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BDC605-2390-4C45-B729-7D93162E0654}"/>
              </a:ext>
            </a:extLst>
          </p:cNvPr>
          <p:cNvSpPr txBox="1"/>
          <p:nvPr/>
        </p:nvSpPr>
        <p:spPr>
          <a:xfrm>
            <a:off x="94763" y="1138313"/>
            <a:ext cx="131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Light" panose="00000400000000000000" pitchFamily="50" charset="0"/>
              </a:rPr>
              <a:t>12m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E6AD411E-9E48-461B-8AED-2B69D2B24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36361"/>
              </p:ext>
            </p:extLst>
          </p:nvPr>
        </p:nvGraphicFramePr>
        <p:xfrm>
          <a:off x="4014141" y="1500664"/>
          <a:ext cx="8177859" cy="48143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79230">
                  <a:extLst>
                    <a:ext uri="{9D8B030D-6E8A-4147-A177-3AD203B41FA5}">
                      <a16:colId xmlns:a16="http://schemas.microsoft.com/office/drawing/2014/main" val="813552406"/>
                    </a:ext>
                  </a:extLst>
                </a:gridCol>
                <a:gridCol w="1331265">
                  <a:extLst>
                    <a:ext uri="{9D8B030D-6E8A-4147-A177-3AD203B41FA5}">
                      <a16:colId xmlns:a16="http://schemas.microsoft.com/office/drawing/2014/main" val="2126501783"/>
                    </a:ext>
                  </a:extLst>
                </a:gridCol>
                <a:gridCol w="1200067">
                  <a:extLst>
                    <a:ext uri="{9D8B030D-6E8A-4147-A177-3AD203B41FA5}">
                      <a16:colId xmlns:a16="http://schemas.microsoft.com/office/drawing/2014/main" val="2009681121"/>
                    </a:ext>
                  </a:extLst>
                </a:gridCol>
                <a:gridCol w="1440034">
                  <a:extLst>
                    <a:ext uri="{9D8B030D-6E8A-4147-A177-3AD203B41FA5}">
                      <a16:colId xmlns:a16="http://schemas.microsoft.com/office/drawing/2014/main" val="1171347667"/>
                    </a:ext>
                  </a:extLst>
                </a:gridCol>
                <a:gridCol w="1440034">
                  <a:extLst>
                    <a:ext uri="{9D8B030D-6E8A-4147-A177-3AD203B41FA5}">
                      <a16:colId xmlns:a16="http://schemas.microsoft.com/office/drawing/2014/main" val="741943102"/>
                    </a:ext>
                  </a:extLst>
                </a:gridCol>
                <a:gridCol w="1587229">
                  <a:extLst>
                    <a:ext uri="{9D8B030D-6E8A-4147-A177-3AD203B41FA5}">
                      <a16:colId xmlns:a16="http://schemas.microsoft.com/office/drawing/2014/main" val="2155489424"/>
                    </a:ext>
                  </a:extLst>
                </a:gridCol>
              </a:tblGrid>
              <a:tr h="96416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Angle (Degrees)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Magnetic field residue (Gauss)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residue</a:t>
                      </a:r>
                    </a:p>
                    <a:p>
                      <a:pPr algn="ctr"/>
                      <a:r>
                        <a:rPr lang="en-US" dirty="0"/>
                        <a:t>(% of Earth magnetic field)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</a:p>
                    <a:p>
                      <a:pPr algn="ctr"/>
                      <a:r>
                        <a:rPr lang="en-US" dirty="0"/>
                        <a:t>(Without Rebar : With Rebar)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88663"/>
                  </a:ext>
                </a:extLst>
              </a:tr>
              <a:tr h="9641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Without Rebar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 Rebar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Without Rebar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 Rebar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40341"/>
                  </a:ext>
                </a:extLst>
              </a:tr>
              <a:tr h="957637">
                <a:tc>
                  <a:txBody>
                    <a:bodyPr/>
                    <a:lstStyle/>
                    <a:p>
                      <a:r>
                        <a:rPr lang="en-US" sz="2400" b="1" dirty="0"/>
                        <a:t>0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0.01511</a:t>
                      </a:r>
                      <a:endParaRPr lang="en-GB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0.05108</a:t>
                      </a:r>
                      <a:endParaRPr lang="en-GB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3.37</a:t>
                      </a:r>
                      <a:endParaRPr lang="en-GB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11.39</a:t>
                      </a:r>
                      <a:endParaRPr lang="en-GB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3.38</a:t>
                      </a:r>
                      <a:endParaRPr lang="en-GB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93638"/>
                  </a:ext>
                </a:extLst>
              </a:tr>
              <a:tr h="964168">
                <a:tc>
                  <a:txBody>
                    <a:bodyPr/>
                    <a:lstStyle/>
                    <a:p>
                      <a:r>
                        <a:rPr lang="en-US" sz="2400" b="1" dirty="0"/>
                        <a:t>15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0.01506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0.05159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3.36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11.51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3.43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30294"/>
                  </a:ext>
                </a:extLst>
              </a:tr>
              <a:tr h="964168">
                <a:tc>
                  <a:txBody>
                    <a:bodyPr/>
                    <a:lstStyle/>
                    <a:p>
                      <a:r>
                        <a:rPr lang="en-US" sz="2400" b="1" dirty="0"/>
                        <a:t>30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0.01520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0.04561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3.39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10.17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80370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A0C8D580-7C79-4788-B0CF-36C1B34F63FD}"/>
              </a:ext>
            </a:extLst>
          </p:cNvPr>
          <p:cNvSpPr/>
          <p:nvPr/>
        </p:nvSpPr>
        <p:spPr>
          <a:xfrm>
            <a:off x="1826412" y="3736828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B27533-AD6F-4239-911D-92CBECECF406}"/>
              </a:ext>
            </a:extLst>
          </p:cNvPr>
          <p:cNvSpPr/>
          <p:nvPr/>
        </p:nvSpPr>
        <p:spPr>
          <a:xfrm>
            <a:off x="1701654" y="4721663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C54F94-F55E-4DED-B51E-2492EAF1E6B2}"/>
              </a:ext>
            </a:extLst>
          </p:cNvPr>
          <p:cNvSpPr/>
          <p:nvPr/>
        </p:nvSpPr>
        <p:spPr>
          <a:xfrm>
            <a:off x="1302546" y="5671253"/>
            <a:ext cx="172173" cy="1721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383</Words>
  <Application>Microsoft Office PowerPoint</Application>
  <PresentationFormat>Widescreen</PresentationFormat>
  <Paragraphs>168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Roboto</vt:lpstr>
      <vt:lpstr>Montserrat Light</vt:lpstr>
      <vt:lpstr>Calibri Light</vt:lpstr>
      <vt:lpstr>Roboto Condensed</vt:lpstr>
      <vt:lpstr>Symbol</vt:lpstr>
      <vt:lpstr>Playfair Display</vt:lpstr>
      <vt:lpstr>Calibri</vt:lpstr>
      <vt:lpstr>Arial</vt:lpstr>
      <vt:lpstr>Office Theme</vt:lpstr>
      <vt:lpstr>Effect of Construction Steel Rebars on Residue of the Magnetic Field</vt:lpstr>
      <vt:lpstr>Rebars?</vt:lpstr>
      <vt:lpstr>Effect on magnetic field</vt:lpstr>
      <vt:lpstr>PowerPoint Presentation</vt:lpstr>
      <vt:lpstr>Rebar arrangement</vt:lpstr>
      <vt:lpstr>Rebar arrangement</vt:lpstr>
      <vt:lpstr>Rebar arrangement</vt:lpstr>
      <vt:lpstr>Effect on magnetic field</vt:lpstr>
      <vt:lpstr>Residue of Magnetic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Yan</dc:creator>
  <cp:lastModifiedBy>Taylor Yan</cp:lastModifiedBy>
  <cp:revision>68</cp:revision>
  <dcterms:created xsi:type="dcterms:W3CDTF">2018-04-05T12:34:46Z</dcterms:created>
  <dcterms:modified xsi:type="dcterms:W3CDTF">2018-04-07T03:47:34Z</dcterms:modified>
</cp:coreProperties>
</file>