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57" r:id="rId3"/>
    <p:sldId id="260" r:id="rId4"/>
    <p:sldId id="259" r:id="rId5"/>
    <p:sldId id="256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2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6BFD2-A882-415D-804C-43F0C6F77E64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E20D0-2281-4A00-92B9-DC5153D6AB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3091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540D1F-61CA-4296-B81A-373EAA9429B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9482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626-BE40-46F8-95DE-A843864024E8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42B8-80F5-41E5-AF88-0B02586FA3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8861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626-BE40-46F8-95DE-A843864024E8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42B8-80F5-41E5-AF88-0B02586FA3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9593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626-BE40-46F8-95DE-A843864024E8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42B8-80F5-41E5-AF88-0B02586FA3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1428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626-BE40-46F8-95DE-A843864024E8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42B8-80F5-41E5-AF88-0B02586FA3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6736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626-BE40-46F8-95DE-A843864024E8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42B8-80F5-41E5-AF88-0B02586FA3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8524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626-BE40-46F8-95DE-A843864024E8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42B8-80F5-41E5-AF88-0B02586FA3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439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626-BE40-46F8-95DE-A843864024E8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42B8-80F5-41E5-AF88-0B02586FA3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777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626-BE40-46F8-95DE-A843864024E8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42B8-80F5-41E5-AF88-0B02586FA3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3489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626-BE40-46F8-95DE-A843864024E8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42B8-80F5-41E5-AF88-0B02586FA3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251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626-BE40-46F8-95DE-A843864024E8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42B8-80F5-41E5-AF88-0B02586FA3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3264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626-BE40-46F8-95DE-A843864024E8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242B8-80F5-41E5-AF88-0B02586FA3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130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FD626-BE40-46F8-95DE-A843864024E8}" type="datetimeFigureOut">
              <a:rPr lang="zh-CN" altLang="en-US" smtClean="0"/>
              <a:t>2017/12/14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242B8-80F5-41E5-AF88-0B02586FA37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2192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23533" y="695861"/>
            <a:ext cx="7772400" cy="2387600"/>
          </a:xfrm>
        </p:spPr>
        <p:txBody>
          <a:bodyPr/>
          <a:lstStyle/>
          <a:p>
            <a:r>
              <a:rPr lang="en-US" altLang="zh-CN" dirty="0" smtClean="0"/>
              <a:t>Work Report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287975" y="4554719"/>
            <a:ext cx="4385733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/>
              <a:t>Miao </a:t>
            </a:r>
            <a:r>
              <a:rPr lang="en-US" altLang="zh-CN" sz="2800" dirty="0" err="1"/>
              <a:t>Nannan</a:t>
            </a:r>
            <a:endParaRPr lang="en-US" altLang="zh-CN" sz="2800" dirty="0"/>
          </a:p>
          <a:p>
            <a:pPr algn="ctr"/>
            <a:r>
              <a:rPr lang="en-US" altLang="zh-CN" sz="2800" dirty="0" smtClean="0"/>
              <a:t>2017.12.14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240518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5533" y="838993"/>
            <a:ext cx="4195940" cy="29022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602" y="838993"/>
            <a:ext cx="4195941" cy="29022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7404" y="3741232"/>
            <a:ext cx="4261360" cy="294749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76666" y="315773"/>
            <a:ext cx="2721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增益相关性检查</a:t>
            </a:r>
            <a:endParaRPr lang="en-US" altLang="zh-CN" sz="2800" b="1" dirty="0" smtClean="0"/>
          </a:p>
        </p:txBody>
      </p:sp>
      <p:grpSp>
        <p:nvGrpSpPr>
          <p:cNvPr id="39" name="组合 38"/>
          <p:cNvGrpSpPr/>
          <p:nvPr/>
        </p:nvGrpSpPr>
        <p:grpSpPr>
          <a:xfrm>
            <a:off x="6770408" y="4153163"/>
            <a:ext cx="2411280" cy="1893357"/>
            <a:chOff x="6770408" y="4153163"/>
            <a:chExt cx="2411280" cy="1893357"/>
          </a:xfrm>
        </p:grpSpPr>
        <p:grpSp>
          <p:nvGrpSpPr>
            <p:cNvPr id="28" name="组合 27"/>
            <p:cNvGrpSpPr/>
            <p:nvPr/>
          </p:nvGrpSpPr>
          <p:grpSpPr>
            <a:xfrm>
              <a:off x="7804551" y="4153163"/>
              <a:ext cx="994514" cy="756047"/>
              <a:chOff x="7668344" y="3861048"/>
              <a:chExt cx="994514" cy="756047"/>
            </a:xfrm>
          </p:grpSpPr>
          <p:cxnSp>
            <p:nvCxnSpPr>
              <p:cNvPr id="29" name="直接箭头连接符 28"/>
              <p:cNvCxnSpPr/>
              <p:nvPr/>
            </p:nvCxnSpPr>
            <p:spPr>
              <a:xfrm>
                <a:off x="8028384" y="4221087"/>
                <a:ext cx="288032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箭头连接符 29"/>
              <p:cNvCxnSpPr>
                <a:endCxn id="33" idx="3"/>
              </p:cNvCxnSpPr>
              <p:nvPr/>
            </p:nvCxnSpPr>
            <p:spPr>
              <a:xfrm flipH="1">
                <a:off x="8014786" y="4221087"/>
                <a:ext cx="13598" cy="2880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矩形 30"/>
              <p:cNvSpPr/>
              <p:nvPr/>
            </p:nvSpPr>
            <p:spPr>
              <a:xfrm>
                <a:off x="7668344" y="3861048"/>
                <a:ext cx="4587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400" dirty="0" smtClean="0"/>
                  <a:t>B</a:t>
                </a:r>
                <a:r>
                  <a:rPr lang="zh-CN" altLang="en-US" sz="1200" b="1" dirty="0" smtClean="0"/>
                  <a:t>⊙</a:t>
                </a:r>
                <a:endParaRPr lang="zh-CN" altLang="en-US" sz="1400" b="1" dirty="0"/>
              </a:p>
            </p:txBody>
          </p:sp>
          <p:sp>
            <p:nvSpPr>
              <p:cNvPr id="32" name="矩形 31"/>
              <p:cNvSpPr/>
              <p:nvPr/>
            </p:nvSpPr>
            <p:spPr>
              <a:xfrm>
                <a:off x="8388424" y="4005064"/>
                <a:ext cx="27443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400" dirty="0" smtClean="0"/>
                  <a:t>x</a:t>
                </a:r>
                <a:endParaRPr lang="zh-CN" altLang="en-US" sz="1400" dirty="0"/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7740352" y="4293095"/>
                <a:ext cx="274434" cy="324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400" dirty="0" smtClean="0"/>
                  <a:t>y</a:t>
                </a:r>
                <a:endParaRPr lang="zh-CN" altLang="en-US" sz="1400" dirty="0"/>
              </a:p>
            </p:txBody>
          </p:sp>
        </p:grpSp>
        <p:grpSp>
          <p:nvGrpSpPr>
            <p:cNvPr id="37" name="组合 36"/>
            <p:cNvGrpSpPr/>
            <p:nvPr/>
          </p:nvGrpSpPr>
          <p:grpSpPr>
            <a:xfrm>
              <a:off x="7453496" y="4174312"/>
              <a:ext cx="1728192" cy="1872208"/>
              <a:chOff x="7453496" y="4174312"/>
              <a:chExt cx="1728192" cy="1872208"/>
            </a:xfrm>
          </p:grpSpPr>
          <p:pic>
            <p:nvPicPr>
              <p:cNvPr id="27" name="Picture 6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 l="48301" t="43418" r="35560" b="24483"/>
              <a:stretch>
                <a:fillRect/>
              </a:stretch>
            </p:blipFill>
            <p:spPr bwMode="auto">
              <a:xfrm>
                <a:off x="8475029" y="4979579"/>
                <a:ext cx="360040" cy="37817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grpSp>
            <p:nvGrpSpPr>
              <p:cNvPr id="36" name="组合 35"/>
              <p:cNvGrpSpPr/>
              <p:nvPr/>
            </p:nvGrpSpPr>
            <p:grpSpPr>
              <a:xfrm>
                <a:off x="7453496" y="4174312"/>
                <a:ext cx="1728192" cy="1872208"/>
                <a:chOff x="7453496" y="4174312"/>
                <a:chExt cx="1728192" cy="1872208"/>
              </a:xfrm>
            </p:grpSpPr>
            <p:grpSp>
              <p:nvGrpSpPr>
                <p:cNvPr id="26" name="组合 25"/>
                <p:cNvGrpSpPr/>
                <p:nvPr/>
              </p:nvGrpSpPr>
              <p:grpSpPr>
                <a:xfrm>
                  <a:off x="7453496" y="4174312"/>
                  <a:ext cx="1728192" cy="1872208"/>
                  <a:chOff x="3275856" y="4149080"/>
                  <a:chExt cx="1728192" cy="1872208"/>
                </a:xfrm>
              </p:grpSpPr>
              <p:grpSp>
                <p:nvGrpSpPr>
                  <p:cNvPr id="16" name="组合 15"/>
                  <p:cNvGrpSpPr/>
                  <p:nvPr/>
                </p:nvGrpSpPr>
                <p:grpSpPr>
                  <a:xfrm>
                    <a:off x="3275856" y="4149080"/>
                    <a:ext cx="1728192" cy="1872208"/>
                    <a:chOff x="1547664" y="2420888"/>
                    <a:chExt cx="1728192" cy="1872208"/>
                  </a:xfrm>
                </p:grpSpPr>
                <p:cxnSp>
                  <p:nvCxnSpPr>
                    <p:cNvPr id="17" name="直接连接符 16"/>
                    <p:cNvCxnSpPr/>
                    <p:nvPr/>
                  </p:nvCxnSpPr>
                  <p:spPr>
                    <a:xfrm>
                      <a:off x="1547664" y="2420888"/>
                      <a:ext cx="1728192" cy="0"/>
                    </a:xfrm>
                    <a:prstGeom prst="line">
                      <a:avLst/>
                    </a:prstGeom>
                    <a:noFill/>
                    <a:ln w="57150" cap="flat" cmpd="sng" algn="ctr">
                      <a:solidFill>
                        <a:srgbClr val="C00000"/>
                      </a:solidFill>
                      <a:prstDash val="solid"/>
                    </a:ln>
                    <a:effectLst/>
                  </p:spPr>
                </p:cxnSp>
                <p:cxnSp>
                  <p:nvCxnSpPr>
                    <p:cNvPr id="18" name="直接连接符 17"/>
                    <p:cNvCxnSpPr/>
                    <p:nvPr/>
                  </p:nvCxnSpPr>
                  <p:spPr>
                    <a:xfrm>
                      <a:off x="1619672" y="3140968"/>
                      <a:ext cx="1584176" cy="0"/>
                    </a:xfrm>
                    <a:prstGeom prst="line">
                      <a:avLst/>
                    </a:prstGeom>
                    <a:noFill/>
                    <a:ln w="60325" cap="rnd" cmpd="sng" algn="ctr">
                      <a:solidFill>
                        <a:srgbClr val="FF9900"/>
                      </a:solidFill>
                      <a:prstDash val="sysDash"/>
                      <a:bevel/>
                    </a:ln>
                    <a:effectLst/>
                  </p:spPr>
                </p:cxnSp>
                <p:cxnSp>
                  <p:nvCxnSpPr>
                    <p:cNvPr id="19" name="直接连接符 18"/>
                    <p:cNvCxnSpPr/>
                    <p:nvPr/>
                  </p:nvCxnSpPr>
                  <p:spPr>
                    <a:xfrm>
                      <a:off x="1619672" y="3501008"/>
                      <a:ext cx="1656184" cy="0"/>
                    </a:xfrm>
                    <a:prstGeom prst="line">
                      <a:avLst/>
                    </a:prstGeom>
                    <a:noFill/>
                    <a:ln w="60325" cap="rnd" cmpd="sng" algn="ctr">
                      <a:solidFill>
                        <a:srgbClr val="FF9900"/>
                      </a:solidFill>
                      <a:prstDash val="sysDash"/>
                    </a:ln>
                    <a:effectLst/>
                  </p:spPr>
                </p:cxnSp>
                <p:cxnSp>
                  <p:nvCxnSpPr>
                    <p:cNvPr id="20" name="直接连接符 19"/>
                    <p:cNvCxnSpPr/>
                    <p:nvPr/>
                  </p:nvCxnSpPr>
                  <p:spPr>
                    <a:xfrm>
                      <a:off x="1619672" y="3861048"/>
                      <a:ext cx="1656184" cy="0"/>
                    </a:xfrm>
                    <a:prstGeom prst="line">
                      <a:avLst/>
                    </a:prstGeom>
                    <a:noFill/>
                    <a:ln w="60325" cap="rnd" cmpd="sng" algn="ctr">
                      <a:solidFill>
                        <a:srgbClr val="FF9900"/>
                      </a:solidFill>
                      <a:prstDash val="sysDash"/>
                    </a:ln>
                    <a:effectLst/>
                  </p:spPr>
                </p:cxnSp>
                <p:cxnSp>
                  <p:nvCxnSpPr>
                    <p:cNvPr id="21" name="直接连接符 20"/>
                    <p:cNvCxnSpPr/>
                    <p:nvPr/>
                  </p:nvCxnSpPr>
                  <p:spPr>
                    <a:xfrm>
                      <a:off x="1547664" y="4293096"/>
                      <a:ext cx="1728192" cy="0"/>
                    </a:xfrm>
                    <a:prstGeom prst="line">
                      <a:avLst/>
                    </a:prstGeom>
                    <a:noFill/>
                    <a:ln w="57150" cap="flat" cmpd="sng" algn="ctr">
                      <a:solidFill>
                        <a:srgbClr val="C00000"/>
                      </a:solidFill>
                      <a:prstDash val="solid"/>
                    </a:ln>
                    <a:effectLst/>
                  </p:spPr>
                </p:cxnSp>
              </p:grpSp>
              <p:cxnSp>
                <p:nvCxnSpPr>
                  <p:cNvPr id="22" name="直接连接符 21"/>
                  <p:cNvCxnSpPr/>
                  <p:nvPr/>
                </p:nvCxnSpPr>
                <p:spPr>
                  <a:xfrm>
                    <a:off x="3347864" y="4954347"/>
                    <a:ext cx="1656184" cy="20424"/>
                  </a:xfrm>
                  <a:prstGeom prst="line">
                    <a:avLst/>
                  </a:prstGeom>
                  <a:ln w="12700">
                    <a:solidFill>
                      <a:srgbClr val="0066FF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直接连接符 22"/>
                  <p:cNvCxnSpPr/>
                  <p:nvPr/>
                </p:nvCxnSpPr>
                <p:spPr>
                  <a:xfrm flipV="1">
                    <a:off x="3347864" y="5323114"/>
                    <a:ext cx="1656184" cy="11696"/>
                  </a:xfrm>
                  <a:prstGeom prst="line">
                    <a:avLst/>
                  </a:prstGeom>
                  <a:ln w="12700">
                    <a:solidFill>
                      <a:srgbClr val="0066FF"/>
                    </a:solidFill>
                    <a:prstDash val="sys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4" name="直接箭头连接符 33"/>
                <p:cNvCxnSpPr/>
                <p:nvPr/>
              </p:nvCxnSpPr>
              <p:spPr>
                <a:xfrm>
                  <a:off x="8511033" y="5381891"/>
                  <a:ext cx="288032" cy="0"/>
                </a:xfrm>
                <a:prstGeom prst="straightConnector1">
                  <a:avLst/>
                </a:prstGeom>
                <a:ln w="19050">
                  <a:solidFill>
                    <a:srgbClr val="FF0000"/>
                  </a:solidFill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35" name="矩形 34"/>
                <p:cNvSpPr/>
                <p:nvPr/>
              </p:nvSpPr>
              <p:spPr>
                <a:xfrm>
                  <a:off x="8491078" y="5368831"/>
                  <a:ext cx="372218" cy="30777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altLang="zh-CN" sz="1400" dirty="0" smtClean="0"/>
                    <a:t>δ</a:t>
                  </a:r>
                  <a:r>
                    <a:rPr lang="en-US" altLang="zh-CN" sz="1400" dirty="0" smtClean="0"/>
                    <a:t>X</a:t>
                  </a:r>
                  <a:endParaRPr lang="zh-CN" altLang="en-US" sz="1400" dirty="0"/>
                </a:p>
              </p:txBody>
            </p:sp>
          </p:grpSp>
        </p:grpSp>
        <p:sp>
          <p:nvSpPr>
            <p:cNvPr id="38" name="文本框 37"/>
            <p:cNvSpPr txBox="1"/>
            <p:nvPr/>
          </p:nvSpPr>
          <p:spPr>
            <a:xfrm>
              <a:off x="6770408" y="5070372"/>
              <a:ext cx="10341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Gem2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265243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117" y="753155"/>
            <a:ext cx="3893684" cy="269317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5145" y="753155"/>
            <a:ext cx="3958999" cy="273835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017" y="3676972"/>
            <a:ext cx="3969884" cy="274588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95252" y="3654678"/>
            <a:ext cx="4034348" cy="279047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24144" y="3676973"/>
            <a:ext cx="3969884" cy="2745881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93517" y="730861"/>
            <a:ext cx="3969884" cy="2745883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851712" y="66765"/>
            <a:ext cx="27214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增益相关性检查</a:t>
            </a:r>
            <a:endParaRPr lang="en-US" altLang="zh-CN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798994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4040695" y="307625"/>
            <a:ext cx="3053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Transparency</a:t>
            </a:r>
          </a:p>
        </p:txBody>
      </p:sp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34486"/>
              </p:ext>
            </p:extLst>
          </p:nvPr>
        </p:nvGraphicFramePr>
        <p:xfrm>
          <a:off x="2120899" y="1104483"/>
          <a:ext cx="5200193" cy="192510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57350"/>
                <a:gridCol w="1657350"/>
                <a:gridCol w="1885493"/>
              </a:tblGrid>
              <a:tr h="452174"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Gem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Effective Gain</a:t>
                      </a:r>
                      <a:endParaRPr lang="zh-CN" altLang="zh-CN" sz="1600" b="0" kern="100" dirty="0" smtClean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Transparency </a:t>
                      </a:r>
                      <a:r>
                        <a:rPr lang="el-GR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τ</a:t>
                      </a: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  <a:endParaRPr lang="zh-CN" altLang="zh-CN" sz="1600" b="0" kern="100" dirty="0" smtClean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898"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27.93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86.73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179"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048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21.18</a:t>
                      </a:r>
                      <a:endParaRPr lang="zh-CN" altLang="zh-CN" sz="1600" b="0" kern="100" dirty="0" smtClean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61.02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907"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27.72</a:t>
                      </a:r>
                      <a:endParaRPr lang="zh-CN" altLang="zh-CN" sz="1600" b="0" kern="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61.30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972068"/>
              </p:ext>
            </p:extLst>
          </p:nvPr>
        </p:nvGraphicFramePr>
        <p:xfrm>
          <a:off x="2103040" y="3681912"/>
          <a:ext cx="5200193" cy="1925104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57350"/>
                <a:gridCol w="1657350"/>
                <a:gridCol w="1885493"/>
              </a:tblGrid>
              <a:tr h="452174"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Gem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Effective Gain</a:t>
                      </a:r>
                      <a:endParaRPr lang="zh-CN" altLang="zh-CN" sz="1600" b="0" kern="100" dirty="0" smtClean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Transparency </a:t>
                      </a:r>
                    </a:p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l-GR" altLang="zh-CN" sz="1600" b="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τ </a:t>
                      </a: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(%)</a:t>
                      </a:r>
                      <a:endParaRPr lang="zh-CN" altLang="zh-CN" sz="1600" b="0" kern="100" dirty="0" smtClean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898"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31.48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81.44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179"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3048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23.84</a:t>
                      </a:r>
                      <a:endParaRPr lang="zh-CN" altLang="zh-CN" sz="1600" b="0" kern="100" dirty="0" smtClean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63.53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907"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26.53</a:t>
                      </a:r>
                      <a:endParaRPr lang="zh-CN" altLang="zh-CN" sz="1600" b="0" kern="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62.88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8" name="文本框 37"/>
          <p:cNvSpPr txBox="1"/>
          <p:nvPr/>
        </p:nvSpPr>
        <p:spPr>
          <a:xfrm>
            <a:off x="250373" y="1697175"/>
            <a:ext cx="1774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/>
              <a:t>My .</a:t>
            </a:r>
            <a:r>
              <a:rPr lang="en-US" altLang="zh-CN" sz="2400" b="1" dirty="0" err="1"/>
              <a:t>lis</a:t>
            </a:r>
            <a:r>
              <a:rPr lang="en-US" altLang="zh-CN" sz="2400" b="1" dirty="0"/>
              <a:t> files</a:t>
            </a:r>
            <a:endParaRPr lang="zh-CN" altLang="en-US" sz="2400" b="1" dirty="0"/>
          </a:p>
        </p:txBody>
      </p:sp>
      <p:sp>
        <p:nvSpPr>
          <p:cNvPr id="39" name="文本框 38"/>
          <p:cNvSpPr txBox="1"/>
          <p:nvPr/>
        </p:nvSpPr>
        <p:spPr>
          <a:xfrm>
            <a:off x="163287" y="4274491"/>
            <a:ext cx="17743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Lia’s .</a:t>
            </a:r>
            <a:r>
              <a:rPr lang="en-US" altLang="zh-CN" sz="2400" b="1" dirty="0" err="1" smtClean="0"/>
              <a:t>lis</a:t>
            </a:r>
            <a:r>
              <a:rPr lang="en-US" altLang="zh-CN" sz="2400" b="1" dirty="0" smtClean="0"/>
              <a:t> files</a:t>
            </a:r>
            <a:endParaRPr lang="zh-CN" altLang="en-US" sz="2400" b="1" dirty="0"/>
          </a:p>
        </p:txBody>
      </p:sp>
      <p:grpSp>
        <p:nvGrpSpPr>
          <p:cNvPr id="5" name="组合 4"/>
          <p:cNvGrpSpPr/>
          <p:nvPr/>
        </p:nvGrpSpPr>
        <p:grpSpPr>
          <a:xfrm>
            <a:off x="7684332" y="2103390"/>
            <a:ext cx="4347979" cy="2679840"/>
            <a:chOff x="7727875" y="862463"/>
            <a:chExt cx="4347979" cy="2679840"/>
          </a:xfrm>
        </p:grpSpPr>
        <p:grpSp>
          <p:nvGrpSpPr>
            <p:cNvPr id="40" name="组合 39"/>
            <p:cNvGrpSpPr/>
            <p:nvPr/>
          </p:nvGrpSpPr>
          <p:grpSpPr>
            <a:xfrm>
              <a:off x="7727875" y="937312"/>
              <a:ext cx="2808313" cy="2282770"/>
              <a:chOff x="5929350" y="3645024"/>
              <a:chExt cx="2387066" cy="2003546"/>
            </a:xfrm>
          </p:grpSpPr>
          <p:cxnSp>
            <p:nvCxnSpPr>
              <p:cNvPr id="41" name="直接连接符 40"/>
              <p:cNvCxnSpPr/>
              <p:nvPr/>
            </p:nvCxnSpPr>
            <p:spPr>
              <a:xfrm>
                <a:off x="5940152" y="5373216"/>
                <a:ext cx="1799568" cy="7495"/>
              </a:xfrm>
              <a:prstGeom prst="line">
                <a:avLst/>
              </a:prstGeom>
              <a:ln w="12700">
                <a:solidFill>
                  <a:srgbClr val="0066FF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/>
              <p:cNvCxnSpPr/>
              <p:nvPr/>
            </p:nvCxnSpPr>
            <p:spPr>
              <a:xfrm>
                <a:off x="5940152" y="4437112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接连接符 42"/>
              <p:cNvCxnSpPr/>
              <p:nvPr/>
            </p:nvCxnSpPr>
            <p:spPr>
              <a:xfrm>
                <a:off x="5940152" y="4797152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>
                <a:off x="6516216" y="4437112"/>
                <a:ext cx="144016" cy="21602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/>
              <p:cNvCxnSpPr/>
              <p:nvPr/>
            </p:nvCxnSpPr>
            <p:spPr>
              <a:xfrm flipH="1">
                <a:off x="6516216" y="4653136"/>
                <a:ext cx="144016" cy="14401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组合 45"/>
              <p:cNvGrpSpPr/>
              <p:nvPr/>
            </p:nvGrpSpPr>
            <p:grpSpPr>
              <a:xfrm flipH="1">
                <a:off x="6948264" y="4437112"/>
                <a:ext cx="720080" cy="360040"/>
                <a:chOff x="7236296" y="4437112"/>
                <a:chExt cx="720080" cy="360040"/>
              </a:xfrm>
            </p:grpSpPr>
            <p:cxnSp>
              <p:nvCxnSpPr>
                <p:cNvPr id="65" name="直接连接符 64"/>
                <p:cNvCxnSpPr/>
                <p:nvPr/>
              </p:nvCxnSpPr>
              <p:spPr>
                <a:xfrm>
                  <a:off x="7236296" y="4437112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直接连接符 65"/>
                <p:cNvCxnSpPr/>
                <p:nvPr/>
              </p:nvCxnSpPr>
              <p:spPr>
                <a:xfrm>
                  <a:off x="7236296" y="4797152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直接连接符 66"/>
                <p:cNvCxnSpPr/>
                <p:nvPr/>
              </p:nvCxnSpPr>
              <p:spPr>
                <a:xfrm>
                  <a:off x="7812360" y="4437112"/>
                  <a:ext cx="144016" cy="216024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直接连接符 67"/>
                <p:cNvCxnSpPr/>
                <p:nvPr/>
              </p:nvCxnSpPr>
              <p:spPr>
                <a:xfrm flipH="1">
                  <a:off x="7812360" y="4653136"/>
                  <a:ext cx="144016" cy="144016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直接箭头连接符 46"/>
              <p:cNvCxnSpPr/>
              <p:nvPr/>
            </p:nvCxnSpPr>
            <p:spPr>
              <a:xfrm>
                <a:off x="6588224" y="3861048"/>
                <a:ext cx="144016" cy="64807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接箭头连接符 47"/>
              <p:cNvCxnSpPr/>
              <p:nvPr/>
            </p:nvCxnSpPr>
            <p:spPr>
              <a:xfrm flipH="1">
                <a:off x="6948264" y="3861048"/>
                <a:ext cx="144016" cy="64807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接箭头连接符 48"/>
              <p:cNvCxnSpPr/>
              <p:nvPr/>
            </p:nvCxnSpPr>
            <p:spPr>
              <a:xfrm>
                <a:off x="6804248" y="3861048"/>
                <a:ext cx="72008" cy="64807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接箭头连接符 49"/>
              <p:cNvCxnSpPr/>
              <p:nvPr/>
            </p:nvCxnSpPr>
            <p:spPr>
              <a:xfrm flipH="1">
                <a:off x="7164288" y="3861048"/>
                <a:ext cx="72008" cy="57606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箭头连接符 50"/>
              <p:cNvCxnSpPr/>
              <p:nvPr/>
            </p:nvCxnSpPr>
            <p:spPr>
              <a:xfrm flipH="1">
                <a:off x="6444208" y="3933056"/>
                <a:ext cx="72008" cy="50405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直接箭头连接符 51"/>
              <p:cNvCxnSpPr/>
              <p:nvPr/>
            </p:nvCxnSpPr>
            <p:spPr>
              <a:xfrm flipH="1">
                <a:off x="6444208" y="4941168"/>
                <a:ext cx="216024" cy="43204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接箭头连接符 52"/>
              <p:cNvCxnSpPr/>
              <p:nvPr/>
            </p:nvCxnSpPr>
            <p:spPr>
              <a:xfrm flipH="1">
                <a:off x="6660232" y="4941168"/>
                <a:ext cx="72008" cy="43204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直接箭头连接符 53"/>
              <p:cNvCxnSpPr/>
              <p:nvPr/>
            </p:nvCxnSpPr>
            <p:spPr>
              <a:xfrm>
                <a:off x="6804248" y="4869160"/>
                <a:ext cx="0" cy="50405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接箭头连接符 54"/>
              <p:cNvCxnSpPr/>
              <p:nvPr/>
            </p:nvCxnSpPr>
            <p:spPr>
              <a:xfrm>
                <a:off x="6876256" y="4869160"/>
                <a:ext cx="72008" cy="50405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接箭头连接符 55"/>
              <p:cNvCxnSpPr/>
              <p:nvPr/>
            </p:nvCxnSpPr>
            <p:spPr>
              <a:xfrm>
                <a:off x="6948264" y="4941168"/>
                <a:ext cx="144016" cy="43204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接箭头连接符 56"/>
              <p:cNvCxnSpPr/>
              <p:nvPr/>
            </p:nvCxnSpPr>
            <p:spPr>
              <a:xfrm>
                <a:off x="6948264" y="4869160"/>
                <a:ext cx="288032" cy="50405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接箭头连接符 57"/>
              <p:cNvCxnSpPr/>
              <p:nvPr/>
            </p:nvCxnSpPr>
            <p:spPr>
              <a:xfrm flipH="1">
                <a:off x="6588224" y="4869160"/>
                <a:ext cx="144016" cy="50405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接连接符 58"/>
              <p:cNvCxnSpPr/>
              <p:nvPr/>
            </p:nvCxnSpPr>
            <p:spPr>
              <a:xfrm>
                <a:off x="7596336" y="4797152"/>
                <a:ext cx="0" cy="576064"/>
              </a:xfrm>
              <a:prstGeom prst="line">
                <a:avLst/>
              </a:prstGeom>
              <a:ln>
                <a:solidFill>
                  <a:srgbClr val="0066FF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0" name="TextBox 121"/>
              <p:cNvSpPr txBox="1"/>
              <p:nvPr/>
            </p:nvSpPr>
            <p:spPr>
              <a:xfrm>
                <a:off x="7596336" y="4941168"/>
                <a:ext cx="72008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200" b="0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150</a:t>
                </a:r>
                <a:r>
                  <a:rPr kumimoji="0" lang="en-US" altLang="zh-CN" sz="1200" b="0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Symbol" pitchFamily="18" charset="2"/>
                    <a:ea typeface="Verdana" pitchFamily="34" charset="0"/>
                    <a:cs typeface="Verdana" pitchFamily="34" charset="0"/>
                  </a:rPr>
                  <a:t>m</a:t>
                </a:r>
                <a:r>
                  <a:rPr kumimoji="0" lang="en-US" altLang="zh-CN" sz="1200" b="0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m</a:t>
                </a:r>
                <a:endParaRPr kumimoji="0" lang="zh-CN" altLang="en-US" sz="12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61" name="TextBox 129"/>
              <p:cNvSpPr txBox="1"/>
              <p:nvPr/>
            </p:nvSpPr>
            <p:spPr>
              <a:xfrm>
                <a:off x="5929350" y="3645024"/>
                <a:ext cx="720080" cy="297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600" b="0" i="0" u="none" strike="noStrike" kern="0" cap="none" spc="0" normalizeH="0" baseline="0" noProof="0" dirty="0" err="1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N</a:t>
                </a:r>
                <a:r>
                  <a:rPr kumimoji="0" lang="en-US" altLang="zh-CN" sz="1600" b="0" i="0" u="none" strike="noStrike" kern="0" cap="none" spc="0" normalizeH="0" baseline="-25000" noProof="0" dirty="0" err="1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Orig</a:t>
                </a:r>
                <a:endParaRPr kumimoji="0" lang="zh-CN" altLang="en-US" sz="16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62" name="TextBox 131"/>
              <p:cNvSpPr txBox="1"/>
              <p:nvPr/>
            </p:nvSpPr>
            <p:spPr>
              <a:xfrm>
                <a:off x="6112971" y="5351427"/>
                <a:ext cx="720080" cy="2971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N</a:t>
                </a:r>
                <a:r>
                  <a:rPr kumimoji="0" lang="en-US" altLang="zh-CN" sz="1600" b="0" i="0" u="none" strike="noStrike" kern="0" cap="none" spc="0" normalizeH="0" baseline="-25000" noProof="0" dirty="0" smtClean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G</a:t>
                </a:r>
                <a:endParaRPr kumimoji="0" lang="zh-CN" altLang="en-US" sz="1600" b="0" i="0" u="none" strike="noStrike" kern="0" cap="none" spc="0" normalizeH="0" baseline="-25000" noProof="0" dirty="0" smtClean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63" name="任意多边形 62"/>
              <p:cNvSpPr/>
              <p:nvPr/>
            </p:nvSpPr>
            <p:spPr>
              <a:xfrm>
                <a:off x="6419004" y="4797152"/>
                <a:ext cx="213159" cy="238275"/>
              </a:xfrm>
              <a:custGeom>
                <a:avLst/>
                <a:gdLst>
                  <a:gd name="connsiteX0" fmla="*/ 316787 w 323299"/>
                  <a:gd name="connsiteY0" fmla="*/ 37475 h 179882"/>
                  <a:gd name="connsiteX1" fmla="*/ 301797 w 323299"/>
                  <a:gd name="connsiteY1" fmla="*/ 89941 h 179882"/>
                  <a:gd name="connsiteX2" fmla="*/ 294302 w 323299"/>
                  <a:gd name="connsiteY2" fmla="*/ 119921 h 179882"/>
                  <a:gd name="connsiteX3" fmla="*/ 271817 w 323299"/>
                  <a:gd name="connsiteY3" fmla="*/ 134911 h 179882"/>
                  <a:gd name="connsiteX4" fmla="*/ 256827 w 323299"/>
                  <a:gd name="connsiteY4" fmla="*/ 149902 h 179882"/>
                  <a:gd name="connsiteX5" fmla="*/ 211856 w 323299"/>
                  <a:gd name="connsiteY5" fmla="*/ 164892 h 179882"/>
                  <a:gd name="connsiteX6" fmla="*/ 159391 w 323299"/>
                  <a:gd name="connsiteY6" fmla="*/ 179882 h 179882"/>
                  <a:gd name="connsiteX7" fmla="*/ 54460 w 323299"/>
                  <a:gd name="connsiteY7" fmla="*/ 164892 h 179882"/>
                  <a:gd name="connsiteX8" fmla="*/ 31974 w 323299"/>
                  <a:gd name="connsiteY8" fmla="*/ 157397 h 179882"/>
                  <a:gd name="connsiteX9" fmla="*/ 24479 w 323299"/>
                  <a:gd name="connsiteY9" fmla="*/ 134911 h 179882"/>
                  <a:gd name="connsiteX10" fmla="*/ 1994 w 323299"/>
                  <a:gd name="connsiteY10" fmla="*/ 89941 h 179882"/>
                  <a:gd name="connsiteX11" fmla="*/ 1994 w 323299"/>
                  <a:gd name="connsiteY11" fmla="*/ 0 h 1798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23299" h="179882">
                    <a:moveTo>
                      <a:pt x="316787" y="37475"/>
                    </a:moveTo>
                    <a:cubicBezTo>
                      <a:pt x="293360" y="131188"/>
                      <a:pt x="323299" y="14683"/>
                      <a:pt x="301797" y="89941"/>
                    </a:cubicBezTo>
                    <a:cubicBezTo>
                      <a:pt x="298967" y="99846"/>
                      <a:pt x="300016" y="111350"/>
                      <a:pt x="294302" y="119921"/>
                    </a:cubicBezTo>
                    <a:cubicBezTo>
                      <a:pt x="289305" y="127416"/>
                      <a:pt x="278851" y="129284"/>
                      <a:pt x="271817" y="134911"/>
                    </a:cubicBezTo>
                    <a:cubicBezTo>
                      <a:pt x="266299" y="139326"/>
                      <a:pt x="263148" y="146742"/>
                      <a:pt x="256827" y="149902"/>
                    </a:cubicBezTo>
                    <a:cubicBezTo>
                      <a:pt x="242694" y="156969"/>
                      <a:pt x="226846" y="159895"/>
                      <a:pt x="211856" y="164892"/>
                    </a:cubicBezTo>
                    <a:cubicBezTo>
                      <a:pt x="179597" y="175645"/>
                      <a:pt x="197038" y="170470"/>
                      <a:pt x="159391" y="179882"/>
                    </a:cubicBezTo>
                    <a:cubicBezTo>
                      <a:pt x="124414" y="174885"/>
                      <a:pt x="89254" y="171032"/>
                      <a:pt x="54460" y="164892"/>
                    </a:cubicBezTo>
                    <a:cubicBezTo>
                      <a:pt x="46679" y="163519"/>
                      <a:pt x="37561" y="162984"/>
                      <a:pt x="31974" y="157397"/>
                    </a:cubicBezTo>
                    <a:cubicBezTo>
                      <a:pt x="26387" y="151810"/>
                      <a:pt x="28012" y="141978"/>
                      <a:pt x="24479" y="134911"/>
                    </a:cubicBezTo>
                    <a:cubicBezTo>
                      <a:pt x="15248" y="116448"/>
                      <a:pt x="3443" y="111679"/>
                      <a:pt x="1994" y="89941"/>
                    </a:cubicBezTo>
                    <a:cubicBezTo>
                      <a:pt x="0" y="60027"/>
                      <a:pt x="1994" y="29980"/>
                      <a:pt x="1994" y="0"/>
                    </a:cubicBezTo>
                  </a:path>
                </a:pathLst>
              </a:custGeom>
              <a:ln>
                <a:solidFill>
                  <a:schemeClr val="tx1"/>
                </a:solidFill>
                <a:headEnd type="none" w="med" len="med"/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64" name="任意多边形 63"/>
              <p:cNvSpPr/>
              <p:nvPr/>
            </p:nvSpPr>
            <p:spPr>
              <a:xfrm>
                <a:off x="7022892" y="4810809"/>
                <a:ext cx="130982" cy="179882"/>
              </a:xfrm>
              <a:custGeom>
                <a:avLst/>
                <a:gdLst>
                  <a:gd name="connsiteX0" fmla="*/ 0 w 130982"/>
                  <a:gd name="connsiteY0" fmla="*/ 82446 h 179882"/>
                  <a:gd name="connsiteX1" fmla="*/ 14990 w 130982"/>
                  <a:gd name="connsiteY1" fmla="*/ 112427 h 179882"/>
                  <a:gd name="connsiteX2" fmla="*/ 22485 w 130982"/>
                  <a:gd name="connsiteY2" fmla="*/ 149902 h 179882"/>
                  <a:gd name="connsiteX3" fmla="*/ 29980 w 130982"/>
                  <a:gd name="connsiteY3" fmla="*/ 172387 h 179882"/>
                  <a:gd name="connsiteX4" fmla="*/ 52465 w 130982"/>
                  <a:gd name="connsiteY4" fmla="*/ 179882 h 179882"/>
                  <a:gd name="connsiteX5" fmla="*/ 74951 w 130982"/>
                  <a:gd name="connsiteY5" fmla="*/ 164892 h 179882"/>
                  <a:gd name="connsiteX6" fmla="*/ 97436 w 130982"/>
                  <a:gd name="connsiteY6" fmla="*/ 157397 h 179882"/>
                  <a:gd name="connsiteX7" fmla="*/ 112426 w 130982"/>
                  <a:gd name="connsiteY7" fmla="*/ 127417 h 179882"/>
                  <a:gd name="connsiteX8" fmla="*/ 119921 w 130982"/>
                  <a:gd name="connsiteY8" fmla="*/ 0 h 1798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0982" h="179882">
                    <a:moveTo>
                      <a:pt x="0" y="82446"/>
                    </a:moveTo>
                    <a:cubicBezTo>
                      <a:pt x="4997" y="92440"/>
                      <a:pt x="11457" y="101827"/>
                      <a:pt x="14990" y="112427"/>
                    </a:cubicBezTo>
                    <a:cubicBezTo>
                      <a:pt x="19018" y="124512"/>
                      <a:pt x="19395" y="137543"/>
                      <a:pt x="22485" y="149902"/>
                    </a:cubicBezTo>
                    <a:cubicBezTo>
                      <a:pt x="24401" y="157567"/>
                      <a:pt x="24394" y="166801"/>
                      <a:pt x="29980" y="172387"/>
                    </a:cubicBezTo>
                    <a:cubicBezTo>
                      <a:pt x="35566" y="177973"/>
                      <a:pt x="44970" y="177384"/>
                      <a:pt x="52465" y="179882"/>
                    </a:cubicBezTo>
                    <a:cubicBezTo>
                      <a:pt x="59960" y="174885"/>
                      <a:pt x="66894" y="168920"/>
                      <a:pt x="74951" y="164892"/>
                    </a:cubicBezTo>
                    <a:cubicBezTo>
                      <a:pt x="82017" y="161359"/>
                      <a:pt x="91850" y="162983"/>
                      <a:pt x="97436" y="157397"/>
                    </a:cubicBezTo>
                    <a:cubicBezTo>
                      <a:pt x="105336" y="149497"/>
                      <a:pt x="108025" y="137687"/>
                      <a:pt x="112426" y="127417"/>
                    </a:cubicBezTo>
                    <a:cubicBezTo>
                      <a:pt x="130982" y="84120"/>
                      <a:pt x="119921" y="58065"/>
                      <a:pt x="119921" y="0"/>
                    </a:cubicBezTo>
                  </a:path>
                </a:pathLst>
              </a:custGeom>
              <a:ln>
                <a:solidFill>
                  <a:schemeClr val="tx1"/>
                </a:solidFill>
                <a:headEnd type="none" w="med" len="med"/>
                <a:tailEnd type="triangle" w="sm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sp>
          <p:nvSpPr>
            <p:cNvPr id="69" name="矩形 68"/>
            <p:cNvSpPr/>
            <p:nvPr/>
          </p:nvSpPr>
          <p:spPr>
            <a:xfrm>
              <a:off x="10197326" y="1671915"/>
              <a:ext cx="1878528" cy="646331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2400" dirty="0" smtClean="0">
                  <a:solidFill>
                    <a:srgbClr val="C00000"/>
                  </a:solidFill>
                  <a:latin typeface="Symbol" pitchFamily="18" charset="2"/>
                </a:rPr>
                <a:t>t</a:t>
              </a:r>
              <a:r>
                <a:rPr lang="en-US" altLang="zh-CN" sz="2400" dirty="0" smtClean="0">
                  <a:solidFill>
                    <a:srgbClr val="C00000"/>
                  </a:solidFill>
                </a:rPr>
                <a:t> = N</a:t>
              </a:r>
              <a:r>
                <a:rPr lang="en-US" altLang="zh-CN" sz="2400" baseline="-25000" dirty="0" smtClean="0">
                  <a:solidFill>
                    <a:srgbClr val="C00000"/>
                  </a:solidFill>
                </a:rPr>
                <a:t>T</a:t>
              </a:r>
              <a:r>
                <a:rPr lang="en-US" altLang="zh-CN" sz="2400" dirty="0" smtClean="0">
                  <a:solidFill>
                    <a:srgbClr val="C00000"/>
                  </a:solidFill>
                </a:rPr>
                <a:t> / </a:t>
              </a:r>
              <a:r>
                <a:rPr lang="en-US" altLang="zh-CN" sz="2400" dirty="0" err="1" smtClean="0">
                  <a:solidFill>
                    <a:srgbClr val="C00000"/>
                  </a:solidFill>
                </a:rPr>
                <a:t>N</a:t>
              </a:r>
              <a:r>
                <a:rPr lang="en-US" altLang="zh-CN" sz="2400" baseline="-25000" dirty="0" err="1" smtClean="0">
                  <a:solidFill>
                    <a:srgbClr val="C00000"/>
                  </a:solidFill>
                </a:rPr>
                <a:t>Orig</a:t>
              </a:r>
              <a:endParaRPr lang="en-US" altLang="zh-CN" sz="2400" baseline="-25000" dirty="0" smtClean="0">
                <a:solidFill>
                  <a:srgbClr val="C00000"/>
                </a:solidFill>
              </a:endParaRPr>
            </a:p>
          </p:txBody>
        </p:sp>
        <p:sp>
          <p:nvSpPr>
            <p:cNvPr id="2" name="矩形 1"/>
            <p:cNvSpPr/>
            <p:nvPr/>
          </p:nvSpPr>
          <p:spPr>
            <a:xfrm>
              <a:off x="8117126" y="862463"/>
              <a:ext cx="28515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dirty="0"/>
                <a:t>number of original electrons</a:t>
              </a:r>
            </a:p>
          </p:txBody>
        </p:sp>
        <p:sp>
          <p:nvSpPr>
            <p:cNvPr id="4" name="矩形 3"/>
            <p:cNvSpPr/>
            <p:nvPr/>
          </p:nvSpPr>
          <p:spPr>
            <a:xfrm>
              <a:off x="8256088" y="2895972"/>
              <a:ext cx="326959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1200"/>
                </a:spcBef>
              </a:pPr>
              <a:r>
                <a:rPr lang="en-US" altLang="zh-CN" dirty="0"/>
                <a:t>number of multiplied electrons which can leave the gem foil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99701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772" y="825287"/>
            <a:ext cx="4225277" cy="29225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9049" y="829323"/>
            <a:ext cx="4213607" cy="291446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772" y="3806029"/>
            <a:ext cx="4309433" cy="298074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4276394" y="108600"/>
            <a:ext cx="3087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Transparency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24587" y="1502199"/>
            <a:ext cx="1686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Drift region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24587" y="4252107"/>
            <a:ext cx="1686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Drift region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5106487" y="1391298"/>
            <a:ext cx="1686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Drift region</a:t>
            </a:r>
          </a:p>
        </p:txBody>
      </p:sp>
      <p:sp>
        <p:nvSpPr>
          <p:cNvPr id="36" name="矩形 35"/>
          <p:cNvSpPr/>
          <p:nvPr/>
        </p:nvSpPr>
        <p:spPr>
          <a:xfrm>
            <a:off x="4777196" y="3832822"/>
            <a:ext cx="5931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/>
              <a:t>Transparency = Collection Efficiency *</a:t>
            </a:r>
            <a:r>
              <a:rPr lang="en-US" altLang="zh-CN" b="1" dirty="0" smtClean="0"/>
              <a:t>Extraction Efficiency  </a:t>
            </a:r>
            <a:endParaRPr lang="zh-CN" altLang="en-US" b="1" dirty="0"/>
          </a:p>
        </p:txBody>
      </p:sp>
      <p:graphicFrame>
        <p:nvGraphicFramePr>
          <p:cNvPr id="31" name="表格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043241"/>
              </p:ext>
            </p:extLst>
          </p:nvPr>
        </p:nvGraphicFramePr>
        <p:xfrm>
          <a:off x="4806968" y="4252606"/>
          <a:ext cx="6629400" cy="195441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657350"/>
                <a:gridCol w="1657350"/>
                <a:gridCol w="1657350"/>
                <a:gridCol w="1657350"/>
              </a:tblGrid>
              <a:tr h="608431"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1600" b="0" kern="100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Gem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Collection</a:t>
                      </a:r>
                    </a:p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+mn-ea"/>
                          <a:cs typeface="Times New Roman" panose="02020603050405020304" pitchFamily="18" charset="0"/>
                        </a:rPr>
                        <a:t>Efficiency(%)</a:t>
                      </a:r>
                      <a:endParaRPr lang="zh-CN" altLang="zh-CN" sz="1600" b="0" kern="100" dirty="0" smtClean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Extraction</a:t>
                      </a:r>
                    </a:p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Efficiency(%)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Transparency</a:t>
                      </a:r>
                    </a:p>
                    <a:p>
                      <a:pPr indent="30607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(%)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6898"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98.92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40.96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40.51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9179"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2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77.38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40.51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31.34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9907"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3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77.76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51.68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indent="304800" algn="ctr">
                        <a:spcAft>
                          <a:spcPts val="0"/>
                        </a:spcAft>
                      </a:pPr>
                      <a:r>
                        <a:rPr lang="en-US" altLang="zh-CN" sz="1600" b="0" kern="1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40.19</a:t>
                      </a:r>
                      <a:endParaRPr lang="zh-CN" sz="1600" b="0" kern="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pSp>
        <p:nvGrpSpPr>
          <p:cNvPr id="32" name="组合 31"/>
          <p:cNvGrpSpPr/>
          <p:nvPr/>
        </p:nvGrpSpPr>
        <p:grpSpPr>
          <a:xfrm>
            <a:off x="8228685" y="4307526"/>
            <a:ext cx="1768850" cy="515703"/>
            <a:chOff x="8784772" y="4045160"/>
            <a:chExt cx="1768850" cy="515703"/>
          </a:xfrm>
        </p:grpSpPr>
        <p:sp>
          <p:nvSpPr>
            <p:cNvPr id="33" name="文本框 32"/>
            <p:cNvSpPr txBox="1"/>
            <p:nvPr/>
          </p:nvSpPr>
          <p:spPr>
            <a:xfrm>
              <a:off x="8784772" y="4129976"/>
              <a:ext cx="179536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zh-CN" altLang="en-US" sz="2800" dirty="0" smtClean="0"/>
                <a:t>*</a:t>
              </a:r>
              <a:endParaRPr lang="zh-CN" altLang="en-US" sz="2800" dirty="0"/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0374086" y="4045160"/>
              <a:ext cx="179536" cy="430887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r>
                <a:rPr lang="en-US" altLang="zh-CN" sz="2800" dirty="0" smtClean="0"/>
                <a:t>=</a:t>
              </a:r>
              <a:endParaRPr lang="zh-CN" altLang="en-US" sz="2800" dirty="0"/>
            </a:p>
          </p:txBody>
        </p:sp>
      </p:grpSp>
      <p:pic>
        <p:nvPicPr>
          <p:cNvPr id="59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00737" y="2208154"/>
            <a:ext cx="907484" cy="106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50783" y="2212190"/>
            <a:ext cx="943831" cy="1078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0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62430" y="5265616"/>
            <a:ext cx="913964" cy="107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" name="矩形 60"/>
          <p:cNvSpPr/>
          <p:nvPr/>
        </p:nvSpPr>
        <p:spPr>
          <a:xfrm>
            <a:off x="3307330" y="6029489"/>
            <a:ext cx="209226" cy="3240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rgbClr val="C00000"/>
                </a:solidFill>
              </a:rPr>
              <a:t>√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7463786" y="2954545"/>
            <a:ext cx="279254" cy="3240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×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3163582" y="2937812"/>
            <a:ext cx="279254" cy="3240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C00000"/>
                </a:solidFill>
              </a:rPr>
              <a:t>×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7004247" y="4843785"/>
            <a:ext cx="4181229" cy="473170"/>
          </a:xfrm>
          <a:prstGeom prst="roundRect">
            <a:avLst/>
          </a:prstGeom>
          <a:noFill/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grpSp>
        <p:nvGrpSpPr>
          <p:cNvPr id="64" name="组合 63"/>
          <p:cNvGrpSpPr/>
          <p:nvPr/>
        </p:nvGrpSpPr>
        <p:grpSpPr>
          <a:xfrm>
            <a:off x="8612656" y="1242707"/>
            <a:ext cx="3672408" cy="1499664"/>
            <a:chOff x="8252047" y="2014824"/>
            <a:chExt cx="3672408" cy="1499664"/>
          </a:xfrm>
        </p:grpSpPr>
        <p:grpSp>
          <p:nvGrpSpPr>
            <p:cNvPr id="65" name="组合 64"/>
            <p:cNvGrpSpPr/>
            <p:nvPr/>
          </p:nvGrpSpPr>
          <p:grpSpPr>
            <a:xfrm>
              <a:off x="8252047" y="2146336"/>
              <a:ext cx="2791369" cy="1368152"/>
              <a:chOff x="899592" y="4149080"/>
              <a:chExt cx="2791369" cy="1368152"/>
            </a:xfrm>
          </p:grpSpPr>
          <p:cxnSp>
            <p:nvCxnSpPr>
              <p:cNvPr id="73" name="直接连接符 72"/>
              <p:cNvCxnSpPr/>
              <p:nvPr/>
            </p:nvCxnSpPr>
            <p:spPr>
              <a:xfrm>
                <a:off x="1619672" y="5157192"/>
                <a:ext cx="1080120" cy="0"/>
              </a:xfrm>
              <a:prstGeom prst="line">
                <a:avLst/>
              </a:prstGeom>
              <a:noFill/>
              <a:ln w="60325" cap="rnd" cmpd="sng" algn="ctr">
                <a:solidFill>
                  <a:srgbClr val="FF9900"/>
                </a:solidFill>
                <a:prstDash val="sysDash"/>
                <a:bevel/>
              </a:ln>
              <a:effectLst/>
            </p:spPr>
          </p:cxnSp>
          <p:cxnSp>
            <p:nvCxnSpPr>
              <p:cNvPr id="74" name="直接连接符 73"/>
              <p:cNvCxnSpPr/>
              <p:nvPr/>
            </p:nvCxnSpPr>
            <p:spPr>
              <a:xfrm>
                <a:off x="1619672" y="5517232"/>
                <a:ext cx="1080120" cy="0"/>
              </a:xfrm>
              <a:prstGeom prst="line">
                <a:avLst/>
              </a:prstGeom>
              <a:ln w="12700">
                <a:solidFill>
                  <a:srgbClr val="0066FF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接连接符 74"/>
              <p:cNvCxnSpPr/>
              <p:nvPr/>
            </p:nvCxnSpPr>
            <p:spPr>
              <a:xfrm>
                <a:off x="2843808" y="5157192"/>
                <a:ext cx="0" cy="360040"/>
              </a:xfrm>
              <a:prstGeom prst="line">
                <a:avLst/>
              </a:prstGeom>
              <a:ln>
                <a:solidFill>
                  <a:srgbClr val="0066FF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TextBox 28"/>
              <p:cNvSpPr txBox="1"/>
              <p:nvPr/>
            </p:nvSpPr>
            <p:spPr>
              <a:xfrm>
                <a:off x="2915816" y="5157192"/>
                <a:ext cx="77514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200" b="0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150</a:t>
                </a:r>
                <a:r>
                  <a:rPr kumimoji="0" lang="en-US" altLang="zh-CN" sz="1200" b="0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Symbol" pitchFamily="18" charset="2"/>
                    <a:ea typeface="Verdana" pitchFamily="34" charset="0"/>
                    <a:cs typeface="Verdana" pitchFamily="34" charset="0"/>
                  </a:rPr>
                  <a:t>m</a:t>
                </a:r>
                <a:r>
                  <a:rPr kumimoji="0" lang="en-US" altLang="zh-CN" sz="1200" b="0" i="0" u="none" strike="noStrike" kern="0" cap="none" spc="0" normalizeH="0" baseline="0" noProof="0" dirty="0" smtClean="0">
                    <a:ln>
                      <a:noFill/>
                    </a:ln>
                    <a:effectLst/>
                    <a:uLnTx/>
                    <a:uFillTx/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m</a:t>
                </a:r>
                <a:endParaRPr kumimoji="0" lang="zh-CN" altLang="en-US" sz="12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Verdana" pitchFamily="34" charset="0"/>
                  <a:cs typeface="Verdana" pitchFamily="34" charset="0"/>
                </a:endParaRPr>
              </a:p>
            </p:txBody>
          </p:sp>
          <p:sp>
            <p:nvSpPr>
              <p:cNvPr id="77" name="TextBox 29"/>
              <p:cNvSpPr txBox="1"/>
              <p:nvPr/>
            </p:nvSpPr>
            <p:spPr>
              <a:xfrm>
                <a:off x="899592" y="5013176"/>
                <a:ext cx="648072" cy="2616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1100" dirty="0" smtClean="0"/>
                  <a:t>Gem 1</a:t>
                </a:r>
                <a:endParaRPr lang="zh-CN" altLang="en-US" sz="1100" dirty="0"/>
              </a:p>
            </p:txBody>
          </p:sp>
          <p:cxnSp>
            <p:nvCxnSpPr>
              <p:cNvPr id="78" name="直接连接符 77"/>
              <p:cNvCxnSpPr/>
              <p:nvPr/>
            </p:nvCxnSpPr>
            <p:spPr>
              <a:xfrm>
                <a:off x="1907704" y="4149080"/>
                <a:ext cx="144016" cy="100811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接箭头连接符 78"/>
              <p:cNvCxnSpPr/>
              <p:nvPr/>
            </p:nvCxnSpPr>
            <p:spPr>
              <a:xfrm flipH="1">
                <a:off x="1835696" y="5157192"/>
                <a:ext cx="216024" cy="36004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 w="med" len="med"/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接箭头连接符 79"/>
              <p:cNvCxnSpPr/>
              <p:nvPr/>
            </p:nvCxnSpPr>
            <p:spPr>
              <a:xfrm>
                <a:off x="2051720" y="5157192"/>
                <a:ext cx="144016" cy="36004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接箭头连接符 80"/>
              <p:cNvCxnSpPr/>
              <p:nvPr/>
            </p:nvCxnSpPr>
            <p:spPr>
              <a:xfrm flipH="1">
                <a:off x="1979712" y="5157192"/>
                <a:ext cx="72008" cy="36004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 w="sm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接连接符 81"/>
              <p:cNvCxnSpPr/>
              <p:nvPr/>
            </p:nvCxnSpPr>
            <p:spPr>
              <a:xfrm>
                <a:off x="1979712" y="4149080"/>
                <a:ext cx="288032" cy="0"/>
              </a:xfrm>
              <a:prstGeom prst="line">
                <a:avLst/>
              </a:prstGeom>
              <a:ln>
                <a:solidFill>
                  <a:srgbClr val="3366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>
                <a:off x="2195736" y="4149080"/>
                <a:ext cx="0" cy="972048"/>
              </a:xfrm>
              <a:prstGeom prst="line">
                <a:avLst/>
              </a:prstGeom>
              <a:ln>
                <a:solidFill>
                  <a:srgbClr val="0066FF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4" name="TextBox 62"/>
              <p:cNvSpPr txBox="1"/>
              <p:nvPr/>
            </p:nvSpPr>
            <p:spPr>
              <a:xfrm>
                <a:off x="2339752" y="4365104"/>
                <a:ext cx="576064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zh-CN" sz="1200" b="0" i="0" u="none" strike="noStrike" kern="0" cap="none" spc="0" normalizeH="0" baseline="0" noProof="0" dirty="0" err="1" smtClean="0">
                    <a:ln>
                      <a:noFill/>
                    </a:ln>
                    <a:effectLst/>
                    <a:uLnTx/>
                    <a:uFillTx/>
                    <a:latin typeface="Symbol" pitchFamily="18" charset="2"/>
                    <a:ea typeface="Verdana" pitchFamily="34" charset="0"/>
                    <a:cs typeface="Verdana" pitchFamily="34" charset="0"/>
                  </a:rPr>
                  <a:t>d</a:t>
                </a:r>
                <a:r>
                  <a:rPr kumimoji="0" lang="en-US" altLang="zh-CN" sz="1200" b="0" i="0" u="none" strike="noStrike" kern="0" cap="none" spc="0" normalizeH="0" baseline="0" noProof="0" dirty="0" err="1" smtClean="0">
                    <a:ln>
                      <a:noFill/>
                    </a:ln>
                    <a:effectLst/>
                    <a:uLnTx/>
                    <a:uFillTx/>
                    <a:latin typeface="Verdana" pitchFamily="34" charset="0"/>
                    <a:ea typeface="Verdana" pitchFamily="34" charset="0"/>
                    <a:cs typeface="Verdana" pitchFamily="34" charset="0"/>
                  </a:rPr>
                  <a:t>Y</a:t>
                </a:r>
                <a:endParaRPr kumimoji="0" lang="zh-CN" altLang="en-US" sz="1200" b="0" i="0" u="none" strike="noStrike" kern="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Verdana" pitchFamily="34" charset="0"/>
                  <a:cs typeface="Verdana" pitchFamily="34" charset="0"/>
                </a:endParaRPr>
              </a:p>
            </p:txBody>
          </p:sp>
        </p:grpSp>
        <p:sp>
          <p:nvSpPr>
            <p:cNvPr id="66" name="矩形 65"/>
            <p:cNvSpPr/>
            <p:nvPr/>
          </p:nvSpPr>
          <p:spPr>
            <a:xfrm>
              <a:off x="10052247" y="2312728"/>
              <a:ext cx="1872208" cy="5760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050" kern="0" dirty="0" smtClean="0">
                  <a:latin typeface="Verdana" pitchFamily="34" charset="0"/>
                  <a:ea typeface="Verdana" pitchFamily="34" charset="0"/>
                  <a:cs typeface="Verdana" pitchFamily="34" charset="0"/>
                </a:rPr>
                <a:t>distance between the original electron and gem foil</a:t>
              </a:r>
              <a:endParaRPr lang="zh-CN" altLang="en-US" sz="1050" dirty="0"/>
            </a:p>
          </p:txBody>
        </p:sp>
        <p:grpSp>
          <p:nvGrpSpPr>
            <p:cNvPr id="67" name="组合 66"/>
            <p:cNvGrpSpPr/>
            <p:nvPr/>
          </p:nvGrpSpPr>
          <p:grpSpPr>
            <a:xfrm>
              <a:off x="8261378" y="2014824"/>
              <a:ext cx="994514" cy="756047"/>
              <a:chOff x="7668344" y="3861048"/>
              <a:chExt cx="994514" cy="756047"/>
            </a:xfrm>
          </p:grpSpPr>
          <p:cxnSp>
            <p:nvCxnSpPr>
              <p:cNvPr id="68" name="直接箭头连接符 67"/>
              <p:cNvCxnSpPr/>
              <p:nvPr/>
            </p:nvCxnSpPr>
            <p:spPr>
              <a:xfrm>
                <a:off x="8028384" y="4221088"/>
                <a:ext cx="288032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直接箭头连接符 68"/>
              <p:cNvCxnSpPr>
                <a:endCxn id="72" idx="3"/>
              </p:cNvCxnSpPr>
              <p:nvPr/>
            </p:nvCxnSpPr>
            <p:spPr>
              <a:xfrm flipH="1">
                <a:off x="8014786" y="4221087"/>
                <a:ext cx="13598" cy="28800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0" name="矩形 69"/>
              <p:cNvSpPr/>
              <p:nvPr/>
            </p:nvSpPr>
            <p:spPr>
              <a:xfrm>
                <a:off x="7668344" y="3861048"/>
                <a:ext cx="45878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400" dirty="0" smtClean="0"/>
                  <a:t>B</a:t>
                </a:r>
                <a:r>
                  <a:rPr lang="zh-CN" altLang="en-US" sz="1200" b="1" dirty="0" smtClean="0"/>
                  <a:t>⊙</a:t>
                </a:r>
                <a:endParaRPr lang="zh-CN" altLang="en-US" sz="1400" b="1" dirty="0"/>
              </a:p>
            </p:txBody>
          </p:sp>
          <p:sp>
            <p:nvSpPr>
              <p:cNvPr id="71" name="矩形 70"/>
              <p:cNvSpPr/>
              <p:nvPr/>
            </p:nvSpPr>
            <p:spPr>
              <a:xfrm>
                <a:off x="8388424" y="4005064"/>
                <a:ext cx="27443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400" dirty="0" smtClean="0"/>
                  <a:t>x</a:t>
                </a:r>
                <a:endParaRPr lang="zh-CN" altLang="en-US" sz="1400" dirty="0"/>
              </a:p>
            </p:txBody>
          </p:sp>
          <p:sp>
            <p:nvSpPr>
              <p:cNvPr id="72" name="矩形 71"/>
              <p:cNvSpPr/>
              <p:nvPr/>
            </p:nvSpPr>
            <p:spPr>
              <a:xfrm>
                <a:off x="7740352" y="4293095"/>
                <a:ext cx="274434" cy="324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1400" dirty="0" smtClean="0"/>
                  <a:t>y</a:t>
                </a:r>
                <a:endParaRPr lang="zh-CN" altLang="en-US" sz="1400" dirty="0"/>
              </a:p>
            </p:txBody>
          </p:sp>
        </p:grpSp>
      </p:grpSp>
      <p:sp>
        <p:nvSpPr>
          <p:cNvPr id="3" name="文本框 2"/>
          <p:cNvSpPr txBox="1"/>
          <p:nvPr/>
        </p:nvSpPr>
        <p:spPr>
          <a:xfrm>
            <a:off x="8817091" y="3172246"/>
            <a:ext cx="31104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/>
              <a:t>G</a:t>
            </a:r>
            <a:r>
              <a:rPr lang="en-US" altLang="zh-CN" sz="1200" b="1" dirty="0" err="1" smtClean="0"/>
              <a:t>eff</a:t>
            </a:r>
            <a:r>
              <a:rPr lang="en-US" altLang="zh-CN" sz="1200" b="1" dirty="0" smtClean="0"/>
              <a:t>   </a:t>
            </a:r>
            <a:r>
              <a:rPr lang="en-US" altLang="zh-CN" sz="2000" b="1" dirty="0" smtClean="0"/>
              <a:t>=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G</a:t>
            </a:r>
            <a:r>
              <a:rPr lang="en-US" altLang="zh-CN" sz="1400" b="1" dirty="0" err="1" smtClean="0">
                <a:solidFill>
                  <a:srgbClr val="FF0000"/>
                </a:solidFill>
              </a:rPr>
              <a:t>intr</a:t>
            </a:r>
            <a:r>
              <a:rPr lang="en-US" altLang="zh-CN" b="1" dirty="0" smtClean="0"/>
              <a:t> * Transparency</a:t>
            </a:r>
            <a:endParaRPr lang="zh-CN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3332466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141</Words>
  <Application>Microsoft Office PowerPoint</Application>
  <PresentationFormat>宽屏</PresentationFormat>
  <Paragraphs>82</Paragraphs>
  <Slides>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Symbol</vt:lpstr>
      <vt:lpstr>Times New Roman</vt:lpstr>
      <vt:lpstr>Verdana</vt:lpstr>
      <vt:lpstr>Office 主题</vt:lpstr>
      <vt:lpstr>Work Report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Windows 用户</cp:lastModifiedBy>
  <cp:revision>41</cp:revision>
  <dcterms:created xsi:type="dcterms:W3CDTF">2017-12-14T02:51:50Z</dcterms:created>
  <dcterms:modified xsi:type="dcterms:W3CDTF">2017-12-14T06:14:04Z</dcterms:modified>
</cp:coreProperties>
</file>