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>
        <p:scale>
          <a:sx n="100" d="100"/>
          <a:sy n="100" d="100"/>
        </p:scale>
        <p:origin x="642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33DB-EEDD-4272-99A8-CB2D579FDCE2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3BB8-0304-4E7F-96A9-1977F6F60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97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33DB-EEDD-4272-99A8-CB2D579FDCE2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3BB8-0304-4E7F-96A9-1977F6F60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892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33DB-EEDD-4272-99A8-CB2D579FDCE2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3BB8-0304-4E7F-96A9-1977F6F60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606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33DB-EEDD-4272-99A8-CB2D579FDCE2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3BB8-0304-4E7F-96A9-1977F6F60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95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33DB-EEDD-4272-99A8-CB2D579FDCE2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3BB8-0304-4E7F-96A9-1977F6F60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086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33DB-EEDD-4272-99A8-CB2D579FDCE2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3BB8-0304-4E7F-96A9-1977F6F60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495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33DB-EEDD-4272-99A8-CB2D579FDCE2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3BB8-0304-4E7F-96A9-1977F6F60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961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33DB-EEDD-4272-99A8-CB2D579FDCE2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3BB8-0304-4E7F-96A9-1977F6F60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252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33DB-EEDD-4272-99A8-CB2D579FDCE2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3BB8-0304-4E7F-96A9-1977F6F60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183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33DB-EEDD-4272-99A8-CB2D579FDCE2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3BB8-0304-4E7F-96A9-1977F6F60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822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33DB-EEDD-4272-99A8-CB2D579FDCE2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43BB8-0304-4E7F-96A9-1977F6F60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038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D33DB-EEDD-4272-99A8-CB2D579FDCE2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43BB8-0304-4E7F-96A9-1977F6F60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207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Detector Drawing in </a:t>
            </a:r>
            <a:r>
              <a:rPr lang="en-US" altLang="zh-CN" sz="4000" dirty="0" err="1" smtClean="0"/>
              <a:t>Besvis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4029075"/>
            <a:ext cx="6858000" cy="1228724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Long </a:t>
            </a:r>
            <a:r>
              <a:rPr lang="en-US" altLang="zh-CN" sz="2000" dirty="0" err="1" smtClean="0"/>
              <a:t>Peixun</a:t>
            </a:r>
            <a:endParaRPr lang="en-US" altLang="zh-CN" sz="2000" dirty="0" smtClean="0"/>
          </a:p>
          <a:p>
            <a:r>
              <a:rPr lang="en-US" altLang="zh-CN" sz="2000" dirty="0" smtClean="0"/>
              <a:t>2017.12.14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7974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logicalMuc_3 gaps </a:t>
            </a:r>
            <a:r>
              <a:rPr lang="en-US" altLang="zh-CN" dirty="0" smtClean="0"/>
              <a:t>and strips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914525"/>
                <a:ext cx="7886700" cy="42624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lMucP</m:t>
                    </m:r>
                    <m:r>
                      <a:rPr lang="en-US" altLang="zh-CN" sz="1600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altLang="zh-CN" sz="1600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altLang="zh-CN" sz="1600" b="0" i="0" smtClean="0">
                        <a:latin typeface="Cambria Math" panose="02040503050406030204" pitchFamily="18" charset="0"/>
                      </a:rPr>
                      <m:t>0−</m:t>
                    </m:r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lMucP</m:t>
                    </m:r>
                    <m:r>
                      <a:rPr lang="en-US" altLang="zh-CN" sz="1600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altLang="zh-CN" sz="1600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altLang="zh-CN" sz="1600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Al</m:t>
                    </m:r>
                    <m:r>
                      <a:rPr lang="en-US" altLang="zh-CN" sz="16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lMucP</m:t>
                    </m:r>
                    <m:r>
                      <a:rPr lang="en-US" altLang="zh-CN" sz="1600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altLang="zh-CN" sz="1600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altLang="zh-CN" sz="1600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SP</m:t>
                    </m:r>
                    <m:d>
                      <m:dPr>
                        <m:begChr m:val="{"/>
                        <m:endChr m:val=""/>
                        <m:ctrlPr>
                          <a:rPr lang="en-US" altLang="zh-CN" sz="1600" b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sz="1600" b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lMucP</m:t>
                            </m:r>
                            <m: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000_0</m:t>
                            </m:r>
                          </m:e>
                          <m:e>
                            <m: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lMucP</m:t>
                            </m:r>
                            <m: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  <m: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063_63</m:t>
                            </m:r>
                          </m:e>
                        </m:eqArr>
                      </m:e>
                    </m:d>
                  </m:oMath>
                </a14:m>
                <a:endParaRPr lang="en-US" altLang="zh-CN" sz="1600" dirty="0" smtClean="0"/>
              </a:p>
              <a:p>
                <a:pPr marL="0" indent="0" algn="ctr">
                  <a:buNone/>
                </a:pPr>
                <a:r>
                  <a:rPr lang="en-US" altLang="zh-CN" sz="1800" dirty="0" smtClean="0"/>
                  <a:t>P: part     S: segment     G: gap     s: strip	</a:t>
                </a:r>
              </a:p>
              <a:p>
                <a:endParaRPr lang="en-US" altLang="zh-CN" sz="1800" dirty="0" smtClean="0"/>
              </a:p>
              <a:p>
                <a:endParaRPr lang="en-US" altLang="zh-CN" sz="1800" dirty="0" smtClean="0"/>
              </a:p>
              <a:p>
                <a:r>
                  <a:rPr lang="en-US" altLang="zh-CN" sz="1800" dirty="0" smtClean="0"/>
                  <a:t>Endcap has 8 gaps, and Barrel has 9 gaps.</a:t>
                </a:r>
              </a:p>
              <a:p>
                <a:r>
                  <a:rPr lang="en-US" altLang="zh-CN" sz="1800" dirty="0" smtClean="0"/>
                  <a:t>Each gap has several strips.</a:t>
                </a:r>
              </a:p>
              <a:p>
                <a:pPr marL="0" indent="0">
                  <a:buNone/>
                </a:pPr>
                <a:r>
                  <a:rPr lang="en-US" altLang="zh-CN" dirty="0" smtClean="0"/>
                  <a:t>	</a:t>
                </a:r>
                <a:r>
                  <a:rPr lang="en-US" altLang="zh-CN" sz="1800" dirty="0" smtClean="0"/>
                  <a:t>Barrel gap: 48 strips;    EC gap: 64 strips.</a:t>
                </a:r>
              </a:p>
              <a:p>
                <a:r>
                  <a:rPr lang="en-US" altLang="zh-CN" sz="1800" dirty="0" smtClean="0"/>
                  <a:t>A strip is perpendicular to its neighbor strip.</a:t>
                </a:r>
              </a:p>
              <a:p>
                <a:endParaRPr lang="en-US" altLang="zh-CN" sz="1800" dirty="0" smtClean="0"/>
              </a:p>
              <a:p>
                <a:r>
                  <a:rPr lang="en-US" altLang="zh-CN" sz="1800" dirty="0" smtClean="0">
                    <a:solidFill>
                      <a:srgbClr val="C00000"/>
                    </a:solidFill>
                  </a:rPr>
                  <a:t>Part-Segment-Gap-Strip</a:t>
                </a:r>
                <a:r>
                  <a:rPr lang="en-US" altLang="zh-CN" sz="1800" dirty="0" smtClean="0"/>
                  <a:t>, four-tier structure.</a:t>
                </a:r>
                <a:endParaRPr lang="zh-CN" altLang="en-US" sz="180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914525"/>
                <a:ext cx="7886700" cy="4262438"/>
              </a:xfrm>
              <a:blipFill rotWithShape="0">
                <a:blip r:embed="rId2"/>
                <a:stretch>
                  <a:fillRect l="-4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116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 user-defined geometry classes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4"/>
            <a:ext cx="5304559" cy="4627132"/>
          </a:xfrm>
        </p:spPr>
        <p:txBody>
          <a:bodyPr/>
          <a:lstStyle/>
          <a:p>
            <a:r>
              <a:rPr lang="en-US" altLang="zh-CN" dirty="0" smtClean="0"/>
              <a:t>BesPolygon2D</a:t>
            </a:r>
          </a:p>
          <a:p>
            <a:pPr lvl="1"/>
            <a:r>
              <a:rPr lang="en-US" altLang="zh-CN" dirty="0" smtClean="0"/>
              <a:t>Constructor parameters: </a:t>
            </a:r>
            <a:r>
              <a:rPr lang="en-US" altLang="zh-CN" i="1" dirty="0" smtClean="0"/>
              <a:t>points number, points’ coordinates array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The coordinate of input point is World Coordinate(3D), and it can be convert to Pixel Coordinate(2D) automatically.</a:t>
            </a:r>
          </a:p>
          <a:p>
            <a:pPr lvl="1"/>
            <a:r>
              <a:rPr lang="en-US" altLang="zh-CN" dirty="0" smtClean="0"/>
              <a:t>Including an </a:t>
            </a:r>
            <a:r>
              <a:rPr lang="en-US" altLang="zh-CN" dirty="0"/>
              <a:t>algorithm of deciding whether a point is in </a:t>
            </a:r>
            <a:r>
              <a:rPr lang="en-US" altLang="zh-CN" dirty="0" smtClean="0"/>
              <a:t>this polygon.</a:t>
            </a:r>
            <a:endParaRPr lang="en-US" altLang="zh-CN" dirty="0"/>
          </a:p>
          <a:p>
            <a:r>
              <a:rPr lang="en-US" altLang="zh-CN" dirty="0" smtClean="0"/>
              <a:t>BesCircle2D</a:t>
            </a:r>
          </a:p>
          <a:p>
            <a:pPr lvl="1"/>
            <a:r>
              <a:rPr lang="en-US" altLang="zh-CN" dirty="0"/>
              <a:t>Constructor parameters: </a:t>
            </a:r>
            <a:r>
              <a:rPr lang="en-US" altLang="zh-CN" i="1" dirty="0"/>
              <a:t>inner radius, outer radius, center </a:t>
            </a:r>
            <a:r>
              <a:rPr lang="en-US" altLang="zh-CN" i="1" dirty="0" smtClean="0"/>
              <a:t>coordinate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pPr lvl="1"/>
            <a:r>
              <a:rPr lang="en-US" altLang="zh-CN" dirty="0" smtClean="0"/>
              <a:t>Dividing circle into several sectors. The default dividing number is 40. </a:t>
            </a:r>
          </a:p>
          <a:p>
            <a:pPr lvl="1"/>
            <a:r>
              <a:rPr lang="en-US" altLang="zh-CN" dirty="0" smtClean="0"/>
              <a:t>Using a quadrilateral to approach each sector.</a:t>
            </a:r>
          </a:p>
        </p:txBody>
      </p:sp>
      <p:sp>
        <p:nvSpPr>
          <p:cNvPr id="4" name="任意多边形 3"/>
          <p:cNvSpPr/>
          <p:nvPr/>
        </p:nvSpPr>
        <p:spPr>
          <a:xfrm>
            <a:off x="6395601" y="2485013"/>
            <a:ext cx="1672937" cy="809697"/>
          </a:xfrm>
          <a:custGeom>
            <a:avLst/>
            <a:gdLst>
              <a:gd name="connsiteX0" fmla="*/ 0 w 2036619"/>
              <a:gd name="connsiteY0" fmla="*/ 602673 h 924791"/>
              <a:gd name="connsiteX1" fmla="*/ 0 w 2036619"/>
              <a:gd name="connsiteY1" fmla="*/ 602673 h 924791"/>
              <a:gd name="connsiteX2" fmla="*/ 72737 w 2036619"/>
              <a:gd name="connsiteY2" fmla="*/ 467591 h 924791"/>
              <a:gd name="connsiteX3" fmla="*/ 114300 w 2036619"/>
              <a:gd name="connsiteY3" fmla="*/ 426028 h 924791"/>
              <a:gd name="connsiteX4" fmla="*/ 166255 w 2036619"/>
              <a:gd name="connsiteY4" fmla="*/ 342900 h 924791"/>
              <a:gd name="connsiteX5" fmla="*/ 228600 w 2036619"/>
              <a:gd name="connsiteY5" fmla="*/ 280555 h 924791"/>
              <a:gd name="connsiteX6" fmla="*/ 311728 w 2036619"/>
              <a:gd name="connsiteY6" fmla="*/ 145473 h 924791"/>
              <a:gd name="connsiteX7" fmla="*/ 384464 w 2036619"/>
              <a:gd name="connsiteY7" fmla="*/ 62346 h 924791"/>
              <a:gd name="connsiteX8" fmla="*/ 415637 w 2036619"/>
              <a:gd name="connsiteY8" fmla="*/ 0 h 924791"/>
              <a:gd name="connsiteX9" fmla="*/ 1143000 w 2036619"/>
              <a:gd name="connsiteY9" fmla="*/ 249382 h 924791"/>
              <a:gd name="connsiteX10" fmla="*/ 2036619 w 2036619"/>
              <a:gd name="connsiteY10" fmla="*/ 72737 h 924791"/>
              <a:gd name="connsiteX11" fmla="*/ 1641764 w 2036619"/>
              <a:gd name="connsiteY11" fmla="*/ 924791 h 924791"/>
              <a:gd name="connsiteX12" fmla="*/ 872837 w 2036619"/>
              <a:gd name="connsiteY12" fmla="*/ 613064 h 924791"/>
              <a:gd name="connsiteX13" fmla="*/ 0 w 2036619"/>
              <a:gd name="connsiteY13" fmla="*/ 602673 h 924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36619" h="924791">
                <a:moveTo>
                  <a:pt x="0" y="602673"/>
                </a:moveTo>
                <a:lnTo>
                  <a:pt x="0" y="602673"/>
                </a:lnTo>
                <a:cubicBezTo>
                  <a:pt x="24246" y="557646"/>
                  <a:pt x="44955" y="510527"/>
                  <a:pt x="72737" y="467591"/>
                </a:cubicBezTo>
                <a:cubicBezTo>
                  <a:pt x="83381" y="451141"/>
                  <a:pt x="102544" y="441702"/>
                  <a:pt x="114300" y="426028"/>
                </a:cubicBezTo>
                <a:cubicBezTo>
                  <a:pt x="133906" y="399887"/>
                  <a:pt x="146067" y="368594"/>
                  <a:pt x="166255" y="342900"/>
                </a:cubicBezTo>
                <a:cubicBezTo>
                  <a:pt x="184413" y="319790"/>
                  <a:pt x="209785" y="303133"/>
                  <a:pt x="228600" y="280555"/>
                </a:cubicBezTo>
                <a:cubicBezTo>
                  <a:pt x="308087" y="185171"/>
                  <a:pt x="232691" y="250855"/>
                  <a:pt x="311728" y="145473"/>
                </a:cubicBezTo>
                <a:cubicBezTo>
                  <a:pt x="423211" y="-3171"/>
                  <a:pt x="324245" y="158695"/>
                  <a:pt x="384464" y="62346"/>
                </a:cubicBezTo>
                <a:cubicBezTo>
                  <a:pt x="417419" y="9619"/>
                  <a:pt x="415637" y="30211"/>
                  <a:pt x="415637" y="0"/>
                </a:cubicBezTo>
                <a:lnTo>
                  <a:pt x="1143000" y="249382"/>
                </a:lnTo>
                <a:lnTo>
                  <a:pt x="2036619" y="72737"/>
                </a:lnTo>
                <a:lnTo>
                  <a:pt x="1641764" y="924791"/>
                </a:lnTo>
                <a:lnTo>
                  <a:pt x="872837" y="613064"/>
                </a:lnTo>
                <a:lnTo>
                  <a:pt x="0" y="60267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同心圆 4"/>
          <p:cNvSpPr/>
          <p:nvPr/>
        </p:nvSpPr>
        <p:spPr>
          <a:xfrm>
            <a:off x="6702133" y="4649352"/>
            <a:ext cx="1059874" cy="105987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9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Process of drawing detectors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dirty="0" smtClean="0"/>
              <a:t>Load detector geometry ROOT </a:t>
            </a:r>
            <a:r>
              <a:rPr lang="en-US" altLang="zh-CN" dirty="0" smtClean="0"/>
              <a:t>file</a:t>
            </a:r>
            <a:r>
              <a:rPr lang="en-US" altLang="zh-CN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dirty="0" smtClean="0"/>
              <a:t>Parse geometry file, get all necessary nodes and fill them into several arrays.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dirty="0" smtClean="0"/>
              <a:t>For each node in step 2, get out the geometry data of this node. And then, construct geometry shapes using ROOT geometry classes.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dirty="0" smtClean="0"/>
              <a:t>Convert World Coordinates to Pixel Coordinates.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dirty="0" smtClean="0"/>
              <a:t>Draw detectors </a:t>
            </a:r>
            <a:r>
              <a:rPr lang="en-US" altLang="zh-CN" dirty="0" smtClean="0"/>
              <a:t>onto the </a:t>
            </a:r>
            <a:r>
              <a:rPr lang="en-US" altLang="zh-CN" dirty="0" smtClean="0"/>
              <a:t>canvas on demand.</a:t>
            </a:r>
          </a:p>
        </p:txBody>
      </p:sp>
    </p:spTree>
    <p:extLst>
      <p:ext uri="{BB962C8B-B14F-4D97-AF65-F5344CB8AC3E}">
        <p14:creationId xmlns:p14="http://schemas.microsoft.com/office/powerpoint/2010/main" val="238155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判断一点是否在多边形内的算法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BesPolygon2D</a:t>
            </a:r>
            <a:r>
              <a:rPr lang="zh-CN" altLang="en-US" dirty="0" smtClean="0"/>
              <a:t>类目前使用的算法如下：</a:t>
            </a:r>
            <a:endParaRPr lang="en-US" altLang="zh-CN" dirty="0" smtClean="0"/>
          </a:p>
          <a:p>
            <a:pPr marL="342900" lvl="1" indent="0">
              <a:buNone/>
            </a:pPr>
            <a:endParaRPr lang="en-US" altLang="zh-CN" dirty="0" smtClean="0"/>
          </a:p>
          <a:p>
            <a:pPr marL="342900" lvl="1" indent="0">
              <a:buNone/>
            </a:pPr>
            <a:r>
              <a:rPr lang="zh-CN" altLang="en-US" dirty="0" smtClean="0"/>
              <a:t>输入：待检测点坐标</a:t>
            </a:r>
            <a:r>
              <a:rPr lang="en-US" altLang="zh-CN" dirty="0" smtClean="0"/>
              <a:t>P(</a:t>
            </a:r>
            <a:r>
              <a:rPr lang="en-US" altLang="zh-CN" dirty="0" err="1" smtClean="0"/>
              <a:t>x,y</a:t>
            </a:r>
            <a:r>
              <a:rPr lang="en-US" altLang="zh-CN" dirty="0" smtClean="0"/>
              <a:t>)</a:t>
            </a:r>
          </a:p>
          <a:p>
            <a:pPr marL="342900" lvl="1" indent="0">
              <a:buNone/>
            </a:pPr>
            <a:r>
              <a:rPr lang="zh-CN" altLang="en-US" dirty="0" smtClean="0"/>
              <a:t>首先找出多边形的中心</a:t>
            </a:r>
            <a:r>
              <a:rPr lang="en-US" altLang="zh-CN" dirty="0" smtClean="0"/>
              <a:t>C</a:t>
            </a:r>
            <a:r>
              <a:rPr lang="zh-CN" altLang="en-US" dirty="0" smtClean="0"/>
              <a:t>（各个顶点坐标取平均值</a:t>
            </a:r>
            <a:r>
              <a:rPr lang="zh-CN" altLang="en-US" dirty="0" smtClean="0"/>
              <a:t>）</a:t>
            </a:r>
            <a:r>
              <a:rPr lang="en-US" altLang="zh-CN" dirty="0"/>
              <a:t>;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zh-CN" altLang="en-US" dirty="0" smtClean="0"/>
              <a:t>对多边形的每条边，检测</a:t>
            </a:r>
            <a:r>
              <a:rPr lang="en-US" altLang="zh-CN" dirty="0" smtClean="0"/>
              <a:t>P</a:t>
            </a:r>
            <a:r>
              <a:rPr lang="zh-CN" altLang="en-US" dirty="0" smtClean="0"/>
              <a:t>与</a:t>
            </a:r>
            <a:r>
              <a:rPr lang="en-US" altLang="zh-CN" dirty="0" smtClean="0"/>
              <a:t>C</a:t>
            </a:r>
            <a:r>
              <a:rPr lang="zh-CN" altLang="en-US" dirty="0" smtClean="0"/>
              <a:t>是否在这条边的同一侧：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如果存在一条边，</a:t>
            </a:r>
            <a:r>
              <a:rPr lang="en-US" altLang="zh-CN" dirty="0" smtClean="0"/>
              <a:t>P</a:t>
            </a:r>
            <a:r>
              <a:rPr lang="zh-CN" altLang="en-US" dirty="0" smtClean="0"/>
              <a:t>与</a:t>
            </a:r>
            <a:r>
              <a:rPr lang="en-US" altLang="zh-CN" dirty="0" smtClean="0"/>
              <a:t>C</a:t>
            </a:r>
            <a:r>
              <a:rPr lang="zh-CN" altLang="en-US" dirty="0" smtClean="0"/>
              <a:t>不在这条边的同一侧，则</a:t>
            </a:r>
            <a:r>
              <a:rPr lang="en-US" altLang="zh-CN" dirty="0" smtClean="0"/>
              <a:t>P</a:t>
            </a:r>
            <a:r>
              <a:rPr lang="zh-CN" altLang="en-US" dirty="0" smtClean="0"/>
              <a:t>位于多边形</a:t>
            </a:r>
            <a:r>
              <a:rPr lang="zh-CN" altLang="en-US" dirty="0" smtClean="0"/>
              <a:t>外</a:t>
            </a:r>
            <a:r>
              <a:rPr lang="en-US" altLang="zh-CN" dirty="0" smtClean="0"/>
              <a:t>;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如果对所有边，</a:t>
            </a:r>
            <a:r>
              <a:rPr lang="en-US" altLang="zh-CN" dirty="0" smtClean="0"/>
              <a:t>P</a:t>
            </a:r>
            <a:r>
              <a:rPr lang="zh-CN" altLang="en-US" dirty="0" smtClean="0"/>
              <a:t>与</a:t>
            </a:r>
            <a:r>
              <a:rPr lang="en-US" altLang="zh-CN" dirty="0" smtClean="0"/>
              <a:t>C</a:t>
            </a:r>
            <a:r>
              <a:rPr lang="zh-CN" altLang="en-US" dirty="0" smtClean="0"/>
              <a:t>都在同一侧，则</a:t>
            </a:r>
            <a:r>
              <a:rPr lang="en-US" altLang="zh-CN" dirty="0" smtClean="0"/>
              <a:t>P</a:t>
            </a:r>
            <a:r>
              <a:rPr lang="zh-CN" altLang="en-US" dirty="0" smtClean="0"/>
              <a:t>位于多边形内</a:t>
            </a:r>
            <a:r>
              <a:rPr lang="en-US" altLang="zh-CN" dirty="0" smtClean="0"/>
              <a:t>.</a:t>
            </a:r>
          </a:p>
          <a:p>
            <a:pPr marL="342900" lvl="1" indent="0">
              <a:buNone/>
            </a:pPr>
            <a:endParaRPr lang="en-US" altLang="zh-CN" dirty="0"/>
          </a:p>
          <a:p>
            <a:r>
              <a:rPr lang="zh-CN" altLang="en-US" dirty="0" smtClean="0"/>
              <a:t>该算法存在的问题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zh-CN" altLang="en-US" dirty="0" smtClean="0"/>
              <a:t>对凹多边形可能会得到错误的结果，因为凹多边形的中心可能在多边形外部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352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判断一点是否在多边形内的算法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射线法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zh-CN" altLang="en-US" dirty="0" smtClean="0"/>
              <a:t>由待检测</a:t>
            </a:r>
            <a:r>
              <a:rPr lang="zh-CN" altLang="en-US" dirty="0" smtClean="0"/>
              <a:t>点</a:t>
            </a:r>
            <a:r>
              <a:rPr lang="en-US" altLang="zh-CN" dirty="0" smtClean="0"/>
              <a:t>P</a:t>
            </a:r>
            <a:r>
              <a:rPr lang="zh-CN" altLang="en-US" dirty="0" smtClean="0"/>
              <a:t>向任意方向作射线，若射线与多边形的边的交点个数为奇数，则</a:t>
            </a:r>
            <a:r>
              <a:rPr lang="en-US" altLang="zh-CN" dirty="0" smtClean="0"/>
              <a:t>P</a:t>
            </a:r>
            <a:r>
              <a:rPr lang="zh-CN" altLang="en-US" dirty="0" smtClean="0"/>
              <a:t>在多边形内；为偶数，</a:t>
            </a:r>
            <a:r>
              <a:rPr lang="en-US" altLang="zh-CN" dirty="0" smtClean="0"/>
              <a:t>P</a:t>
            </a:r>
            <a:r>
              <a:rPr lang="zh-CN" altLang="en-US" dirty="0" smtClean="0"/>
              <a:t>在多边形外</a:t>
            </a:r>
            <a:r>
              <a:rPr lang="en-US" altLang="zh-CN" dirty="0" smtClean="0"/>
              <a:t>.</a:t>
            </a:r>
          </a:p>
          <a:p>
            <a:pPr marL="342900" lvl="1" indent="0">
              <a:buNone/>
            </a:pPr>
            <a:r>
              <a:rPr lang="zh-CN" altLang="en-US" dirty="0" smtClean="0"/>
              <a:t>若射线恰好经过多边形的某</a:t>
            </a:r>
            <a:r>
              <a:rPr lang="zh-CN" altLang="en-US" dirty="0"/>
              <a:t>一</a:t>
            </a:r>
            <a:r>
              <a:rPr lang="zh-CN" altLang="en-US" dirty="0" smtClean="0"/>
              <a:t>个或某几个顶点，则任意选取射线的一侧，对于射线经过的顶点的两条边，只计数该侧的边与射线的交点</a:t>
            </a:r>
            <a:r>
              <a:rPr lang="en-US" altLang="zh-CN" dirty="0" smtClean="0"/>
              <a:t>.</a:t>
            </a:r>
          </a:p>
          <a:p>
            <a:endParaRPr lang="zh-CN" altLang="en-US" dirty="0"/>
          </a:p>
        </p:txBody>
      </p:sp>
      <p:sp>
        <p:nvSpPr>
          <p:cNvPr id="4" name="任意多边形 3"/>
          <p:cNvSpPr/>
          <p:nvPr/>
        </p:nvSpPr>
        <p:spPr>
          <a:xfrm>
            <a:off x="4154402" y="3700112"/>
            <a:ext cx="2752898" cy="1811396"/>
          </a:xfrm>
          <a:custGeom>
            <a:avLst/>
            <a:gdLst>
              <a:gd name="connsiteX0" fmla="*/ 1007919 w 3293919"/>
              <a:gd name="connsiteY0" fmla="*/ 540328 h 2078182"/>
              <a:gd name="connsiteX1" fmla="*/ 1756064 w 3293919"/>
              <a:gd name="connsiteY1" fmla="*/ 0 h 2078182"/>
              <a:gd name="connsiteX2" fmla="*/ 2608119 w 3293919"/>
              <a:gd name="connsiteY2" fmla="*/ 467591 h 2078182"/>
              <a:gd name="connsiteX3" fmla="*/ 2161309 w 3293919"/>
              <a:gd name="connsiteY3" fmla="*/ 945573 h 2078182"/>
              <a:gd name="connsiteX4" fmla="*/ 3293919 w 3293919"/>
              <a:gd name="connsiteY4" fmla="*/ 914400 h 2078182"/>
              <a:gd name="connsiteX5" fmla="*/ 1776846 w 3293919"/>
              <a:gd name="connsiteY5" fmla="*/ 2078182 h 2078182"/>
              <a:gd name="connsiteX6" fmla="*/ 0 w 3293919"/>
              <a:gd name="connsiteY6" fmla="*/ 987137 h 2078182"/>
              <a:gd name="connsiteX7" fmla="*/ 1381991 w 3293919"/>
              <a:gd name="connsiteY7" fmla="*/ 955964 h 2078182"/>
              <a:gd name="connsiteX8" fmla="*/ 1007919 w 3293919"/>
              <a:gd name="connsiteY8" fmla="*/ 540328 h 207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919" h="2078182">
                <a:moveTo>
                  <a:pt x="1007919" y="540328"/>
                </a:moveTo>
                <a:lnTo>
                  <a:pt x="1756064" y="0"/>
                </a:lnTo>
                <a:lnTo>
                  <a:pt x="2608119" y="467591"/>
                </a:lnTo>
                <a:lnTo>
                  <a:pt x="2161309" y="945573"/>
                </a:lnTo>
                <a:lnTo>
                  <a:pt x="3293919" y="914400"/>
                </a:lnTo>
                <a:lnTo>
                  <a:pt x="1776846" y="2078182"/>
                </a:lnTo>
                <a:lnTo>
                  <a:pt x="0" y="987137"/>
                </a:lnTo>
                <a:lnTo>
                  <a:pt x="1381991" y="955964"/>
                </a:lnTo>
                <a:lnTo>
                  <a:pt x="1007919" y="540328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>
            <a:stCxn id="8" idx="3"/>
          </p:cNvCxnSpPr>
          <p:nvPr/>
        </p:nvCxnSpPr>
        <p:spPr>
          <a:xfrm flipH="1">
            <a:off x="4219807" y="4129718"/>
            <a:ext cx="1302961" cy="1056645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8" idx="4"/>
          </p:cNvCxnSpPr>
          <p:nvPr/>
        </p:nvCxnSpPr>
        <p:spPr>
          <a:xfrm flipH="1">
            <a:off x="4757738" y="4136413"/>
            <a:ext cx="781195" cy="1375095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8" idx="4"/>
          </p:cNvCxnSpPr>
          <p:nvPr/>
        </p:nvCxnSpPr>
        <p:spPr>
          <a:xfrm>
            <a:off x="5538933" y="4136413"/>
            <a:ext cx="121985" cy="1642119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>
            <a:stCxn id="12" idx="4"/>
          </p:cNvCxnSpPr>
          <p:nvPr/>
        </p:nvCxnSpPr>
        <p:spPr>
          <a:xfrm flipH="1">
            <a:off x="6478494" y="4242004"/>
            <a:ext cx="199669" cy="1207807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stCxn id="12" idx="0"/>
          </p:cNvCxnSpPr>
          <p:nvPr/>
        </p:nvCxnSpPr>
        <p:spPr>
          <a:xfrm>
            <a:off x="6678163" y="4196285"/>
            <a:ext cx="566591" cy="720996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>
            <a:stCxn id="12" idx="3"/>
          </p:cNvCxnSpPr>
          <p:nvPr/>
        </p:nvCxnSpPr>
        <p:spPr>
          <a:xfrm flipH="1">
            <a:off x="4349475" y="4235309"/>
            <a:ext cx="2312523" cy="951054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组合 40"/>
          <p:cNvGrpSpPr/>
          <p:nvPr/>
        </p:nvGrpSpPr>
        <p:grpSpPr>
          <a:xfrm>
            <a:off x="5516073" y="3944276"/>
            <a:ext cx="470428" cy="338554"/>
            <a:chOff x="4291012" y="3976318"/>
            <a:chExt cx="470428" cy="338554"/>
          </a:xfrm>
        </p:grpSpPr>
        <p:sp>
          <p:nvSpPr>
            <p:cNvPr id="8" name="椭圆 7"/>
            <p:cNvSpPr/>
            <p:nvPr/>
          </p:nvSpPr>
          <p:spPr>
            <a:xfrm>
              <a:off x="4291012" y="4122736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4310301" y="3976318"/>
              <a:ext cx="4511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P</a:t>
              </a:r>
              <a:endParaRPr lang="zh-CN" altLang="en-US" sz="1600" dirty="0"/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655303" y="3963239"/>
            <a:ext cx="464351" cy="338554"/>
            <a:chOff x="5231044" y="4175282"/>
            <a:chExt cx="464351" cy="338554"/>
          </a:xfrm>
        </p:grpSpPr>
        <p:sp>
          <p:nvSpPr>
            <p:cNvPr id="12" name="椭圆 11"/>
            <p:cNvSpPr/>
            <p:nvPr/>
          </p:nvSpPr>
          <p:spPr>
            <a:xfrm>
              <a:off x="5231044" y="4408328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5244256" y="4175282"/>
              <a:ext cx="4511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P</a:t>
              </a:r>
              <a:endParaRPr lang="zh-CN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5126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判断一点是否在多边形内的算法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弧</a:t>
            </a:r>
            <a:r>
              <a:rPr lang="zh-CN" altLang="en-US" dirty="0" smtClean="0"/>
              <a:t>长法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zh-CN" altLang="en-US" dirty="0" smtClean="0"/>
              <a:t>规定边的左侧为多边形</a:t>
            </a:r>
            <a:r>
              <a:rPr lang="zh-CN" altLang="en-US" dirty="0"/>
              <a:t>内部</a:t>
            </a:r>
            <a:r>
              <a:rPr lang="zh-CN" altLang="en-US" dirty="0" smtClean="0"/>
              <a:t>的方向为多边形的正向</a:t>
            </a:r>
            <a:r>
              <a:rPr lang="en-US" altLang="zh-CN" dirty="0" smtClean="0"/>
              <a:t>.</a:t>
            </a:r>
          </a:p>
          <a:p>
            <a:pPr marL="342900" lvl="1" indent="0">
              <a:buNone/>
            </a:pPr>
            <a:r>
              <a:rPr lang="zh-CN" altLang="en-US" dirty="0" smtClean="0"/>
              <a:t>以待检测</a:t>
            </a:r>
            <a:r>
              <a:rPr lang="zh-CN" altLang="en-US" dirty="0" smtClean="0"/>
              <a:t>点</a:t>
            </a:r>
            <a:r>
              <a:rPr lang="en-US" altLang="zh-CN" dirty="0" smtClean="0"/>
              <a:t>P</a:t>
            </a:r>
            <a:r>
              <a:rPr lang="zh-CN" altLang="en-US" dirty="0" smtClean="0"/>
              <a:t>为圆心作单位圆，将多边形的全部有向边向单位圆作径向投影，计算其在单位圆上弧长的</a:t>
            </a:r>
            <a:r>
              <a:rPr lang="zh-CN" altLang="en-US" dirty="0" smtClean="0"/>
              <a:t>代数和</a:t>
            </a:r>
            <a:r>
              <a:rPr lang="zh-CN" altLang="en-US" dirty="0"/>
              <a:t>：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代数和为</a:t>
            </a:r>
            <a:r>
              <a:rPr lang="en-US" altLang="zh-CN" dirty="0" smtClean="0"/>
              <a:t>0</a:t>
            </a:r>
            <a:r>
              <a:rPr lang="zh-CN" altLang="en-US" dirty="0" smtClean="0"/>
              <a:t>，</a:t>
            </a:r>
            <a:r>
              <a:rPr lang="en-US" altLang="zh-CN" dirty="0" smtClean="0"/>
              <a:t>P</a:t>
            </a:r>
            <a:r>
              <a:rPr lang="zh-CN" altLang="en-US" dirty="0" smtClean="0"/>
              <a:t>在多边形</a:t>
            </a:r>
            <a:r>
              <a:rPr lang="zh-CN" altLang="en-US" dirty="0" smtClean="0"/>
              <a:t>外部</a:t>
            </a:r>
            <a:r>
              <a:rPr lang="en-US" altLang="zh-CN" dirty="0" smtClean="0"/>
              <a:t>;</a:t>
            </a:r>
            <a:endParaRPr lang="en-US" altLang="zh-CN" dirty="0" smtClean="0"/>
          </a:p>
          <a:p>
            <a:pPr marL="342900" lvl="1" indent="0">
              <a:buNone/>
            </a:pPr>
            <a:r>
              <a:rPr lang="en-US" altLang="zh-CN" dirty="0"/>
              <a:t>	</a:t>
            </a:r>
            <a:r>
              <a:rPr lang="zh-CN" altLang="en-US" dirty="0" smtClean="0"/>
              <a:t>代数和为</a:t>
            </a:r>
            <a:r>
              <a:rPr lang="en-US" altLang="zh-CN" dirty="0" smtClean="0"/>
              <a:t>2π</a:t>
            </a:r>
            <a:r>
              <a:rPr lang="zh-CN" altLang="en-US" dirty="0" smtClean="0"/>
              <a:t>，</a:t>
            </a:r>
            <a:r>
              <a:rPr lang="en-US" altLang="zh-CN" dirty="0" smtClean="0"/>
              <a:t>P</a:t>
            </a:r>
            <a:r>
              <a:rPr lang="zh-CN" altLang="en-US" dirty="0" smtClean="0"/>
              <a:t>在多边形</a:t>
            </a:r>
            <a:r>
              <a:rPr lang="zh-CN" altLang="en-US" dirty="0" smtClean="0"/>
              <a:t>内部</a:t>
            </a:r>
            <a:r>
              <a:rPr lang="en-US" altLang="zh-CN" dirty="0"/>
              <a:t>.</a:t>
            </a:r>
            <a:endParaRPr lang="en-US" altLang="zh-CN" dirty="0" smtClean="0"/>
          </a:p>
        </p:txBody>
      </p:sp>
      <p:grpSp>
        <p:nvGrpSpPr>
          <p:cNvPr id="77" name="组合 76"/>
          <p:cNvGrpSpPr/>
          <p:nvPr/>
        </p:nvGrpSpPr>
        <p:grpSpPr>
          <a:xfrm>
            <a:off x="5008127" y="3750405"/>
            <a:ext cx="2678548" cy="1688992"/>
            <a:chOff x="5008127" y="3750405"/>
            <a:chExt cx="2678548" cy="1688992"/>
          </a:xfrm>
        </p:grpSpPr>
        <p:sp>
          <p:nvSpPr>
            <p:cNvPr id="5" name="任意多边形 4"/>
            <p:cNvSpPr/>
            <p:nvPr/>
          </p:nvSpPr>
          <p:spPr>
            <a:xfrm>
              <a:off x="5278581" y="3927764"/>
              <a:ext cx="1984664" cy="1319645"/>
            </a:xfrm>
            <a:custGeom>
              <a:avLst/>
              <a:gdLst>
                <a:gd name="connsiteX0" fmla="*/ 1984664 w 1984664"/>
                <a:gd name="connsiteY0" fmla="*/ 1319645 h 1319645"/>
                <a:gd name="connsiteX1" fmla="*/ 1350819 w 1984664"/>
                <a:gd name="connsiteY1" fmla="*/ 665018 h 1319645"/>
                <a:gd name="connsiteX2" fmla="*/ 1808019 w 1984664"/>
                <a:gd name="connsiteY2" fmla="*/ 0 h 1319645"/>
                <a:gd name="connsiteX3" fmla="*/ 0 w 1984664"/>
                <a:gd name="connsiteY3" fmla="*/ 249382 h 1319645"/>
                <a:gd name="connsiteX4" fmla="*/ 103909 w 1984664"/>
                <a:gd name="connsiteY4" fmla="*/ 1174173 h 1319645"/>
                <a:gd name="connsiteX5" fmla="*/ 1984664 w 1984664"/>
                <a:gd name="connsiteY5" fmla="*/ 1319645 h 1319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84664" h="1319645">
                  <a:moveTo>
                    <a:pt x="1984664" y="1319645"/>
                  </a:moveTo>
                  <a:lnTo>
                    <a:pt x="1350819" y="665018"/>
                  </a:lnTo>
                  <a:lnTo>
                    <a:pt x="1808019" y="0"/>
                  </a:lnTo>
                  <a:lnTo>
                    <a:pt x="0" y="249382"/>
                  </a:lnTo>
                  <a:lnTo>
                    <a:pt x="103909" y="1174173"/>
                  </a:lnTo>
                  <a:lnTo>
                    <a:pt x="1984664" y="1319645"/>
                  </a:lnTo>
                  <a:close/>
                </a:path>
              </a:pathLst>
            </a:cu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7277100" y="5100843"/>
              <a:ext cx="409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A</a:t>
              </a:r>
              <a:endParaRPr lang="zh-CN" altLang="en-US" sz="1600" dirty="0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6641090" y="4402371"/>
              <a:ext cx="409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B</a:t>
              </a:r>
              <a:endParaRPr lang="zh-CN" altLang="en-US" sz="1600" dirty="0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7058457" y="3750405"/>
              <a:ext cx="409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C</a:t>
              </a:r>
              <a:endParaRPr lang="zh-CN" altLang="en-US" sz="1600" dirty="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008127" y="3970199"/>
              <a:ext cx="409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D</a:t>
              </a:r>
              <a:endParaRPr lang="zh-CN" altLang="en-US" sz="1600" dirty="0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145373" y="4992164"/>
              <a:ext cx="409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E</a:t>
              </a:r>
              <a:endParaRPr lang="zh-CN" altLang="en-US" sz="1600" dirty="0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422447" y="5537220"/>
            <a:ext cx="409575" cy="349932"/>
            <a:chOff x="6188869" y="5545931"/>
            <a:chExt cx="409575" cy="349932"/>
          </a:xfrm>
        </p:grpSpPr>
        <p:sp>
          <p:nvSpPr>
            <p:cNvPr id="11" name="椭圆 10"/>
            <p:cNvSpPr/>
            <p:nvPr/>
          </p:nvSpPr>
          <p:spPr>
            <a:xfrm>
              <a:off x="6270913" y="5545931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6188869" y="5557309"/>
              <a:ext cx="409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P</a:t>
              </a:r>
              <a:endParaRPr lang="zh-CN" altLang="en-US" sz="1600" dirty="0"/>
            </a:p>
          </p:txBody>
        </p:sp>
      </p:grpSp>
      <p:cxnSp>
        <p:nvCxnSpPr>
          <p:cNvPr id="15" name="直接连接符 14"/>
          <p:cNvCxnSpPr>
            <a:stCxn id="11" idx="7"/>
            <a:endCxn id="5" idx="0"/>
          </p:cNvCxnSpPr>
          <p:nvPr/>
        </p:nvCxnSpPr>
        <p:spPr>
          <a:xfrm flipV="1">
            <a:off x="6543515" y="5247409"/>
            <a:ext cx="719730" cy="296506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>
            <a:stCxn id="11" idx="7"/>
            <a:endCxn id="5" idx="1"/>
          </p:cNvCxnSpPr>
          <p:nvPr/>
        </p:nvCxnSpPr>
        <p:spPr>
          <a:xfrm flipV="1">
            <a:off x="6543515" y="4592782"/>
            <a:ext cx="85885" cy="951133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>
            <a:stCxn id="11" idx="7"/>
            <a:endCxn id="5" idx="2"/>
          </p:cNvCxnSpPr>
          <p:nvPr/>
        </p:nvCxnSpPr>
        <p:spPr>
          <a:xfrm flipV="1">
            <a:off x="6543515" y="3927764"/>
            <a:ext cx="543085" cy="1616151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>
            <a:stCxn id="11" idx="1"/>
            <a:endCxn id="5" idx="3"/>
          </p:cNvCxnSpPr>
          <p:nvPr/>
        </p:nvCxnSpPr>
        <p:spPr>
          <a:xfrm flipH="1" flipV="1">
            <a:off x="5278581" y="4177146"/>
            <a:ext cx="1232605" cy="1366769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>
            <a:stCxn id="11" idx="1"/>
            <a:endCxn id="5" idx="4"/>
          </p:cNvCxnSpPr>
          <p:nvPr/>
        </p:nvCxnSpPr>
        <p:spPr>
          <a:xfrm flipH="1" flipV="1">
            <a:off x="5382490" y="5101937"/>
            <a:ext cx="1128696" cy="441978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 flipH="1" flipV="1">
            <a:off x="6551157" y="5351501"/>
            <a:ext cx="186421" cy="116504"/>
          </a:xfrm>
          <a:prstGeom prst="straightConnector1">
            <a:avLst/>
          </a:prstGeom>
          <a:ln w="9525">
            <a:solidFill>
              <a:srgbClr val="7030A0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>
            <a:off x="6568840" y="5161441"/>
            <a:ext cx="103334" cy="8421"/>
          </a:xfrm>
          <a:prstGeom prst="straightConnector1">
            <a:avLst/>
          </a:prstGeom>
          <a:ln w="9525">
            <a:solidFill>
              <a:srgbClr val="7030A0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 flipH="1">
            <a:off x="6318250" y="5275113"/>
            <a:ext cx="311075" cy="57956"/>
          </a:xfrm>
          <a:prstGeom prst="straightConnector1">
            <a:avLst/>
          </a:prstGeom>
          <a:ln w="9525">
            <a:solidFill>
              <a:srgbClr val="7030A0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 flipH="1">
            <a:off x="6243336" y="5345600"/>
            <a:ext cx="96403" cy="91342"/>
          </a:xfrm>
          <a:prstGeom prst="straightConnector1">
            <a:avLst/>
          </a:prstGeom>
          <a:ln w="9525">
            <a:solidFill>
              <a:srgbClr val="7030A0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 flipV="1">
            <a:off x="6341634" y="5474491"/>
            <a:ext cx="365771" cy="1"/>
          </a:xfrm>
          <a:prstGeom prst="straightConnector1">
            <a:avLst/>
          </a:prstGeom>
          <a:ln w="9525">
            <a:solidFill>
              <a:srgbClr val="7030A0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组合 77"/>
          <p:cNvGrpSpPr/>
          <p:nvPr/>
        </p:nvGrpSpPr>
        <p:grpSpPr>
          <a:xfrm>
            <a:off x="5934665" y="4264955"/>
            <a:ext cx="409575" cy="368350"/>
            <a:chOff x="6160518" y="5223300"/>
            <a:chExt cx="409575" cy="368350"/>
          </a:xfrm>
        </p:grpSpPr>
        <p:sp>
          <p:nvSpPr>
            <p:cNvPr id="79" name="椭圆 78"/>
            <p:cNvSpPr/>
            <p:nvPr/>
          </p:nvSpPr>
          <p:spPr>
            <a:xfrm>
              <a:off x="6270913" y="5545931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6160518" y="5223300"/>
              <a:ext cx="409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smtClean="0"/>
                <a:t>P</a:t>
              </a:r>
              <a:endParaRPr lang="zh-CN" altLang="en-US" sz="1600" dirty="0"/>
            </a:p>
          </p:txBody>
        </p:sp>
      </p:grpSp>
      <p:cxnSp>
        <p:nvCxnSpPr>
          <p:cNvPr id="82" name="直接连接符 81"/>
          <p:cNvCxnSpPr>
            <a:stCxn id="5" idx="4"/>
            <a:endCxn id="79" idx="3"/>
          </p:cNvCxnSpPr>
          <p:nvPr/>
        </p:nvCxnSpPr>
        <p:spPr>
          <a:xfrm flipV="1">
            <a:off x="5382490" y="4626610"/>
            <a:ext cx="669265" cy="475327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>
            <a:stCxn id="5" idx="3"/>
            <a:endCxn id="79" idx="1"/>
          </p:cNvCxnSpPr>
          <p:nvPr/>
        </p:nvCxnSpPr>
        <p:spPr>
          <a:xfrm>
            <a:off x="5278581" y="4177146"/>
            <a:ext cx="773174" cy="417135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>
            <a:stCxn id="79" idx="7"/>
            <a:endCxn id="5" idx="2"/>
          </p:cNvCxnSpPr>
          <p:nvPr/>
        </p:nvCxnSpPr>
        <p:spPr>
          <a:xfrm flipV="1">
            <a:off x="6084084" y="3927764"/>
            <a:ext cx="1002516" cy="666517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>
            <a:stCxn id="5" idx="1"/>
            <a:endCxn id="79" idx="6"/>
          </p:cNvCxnSpPr>
          <p:nvPr/>
        </p:nvCxnSpPr>
        <p:spPr>
          <a:xfrm flipH="1">
            <a:off x="6090779" y="4592782"/>
            <a:ext cx="538621" cy="17664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98"/>
          <p:cNvCxnSpPr>
            <a:stCxn id="5" idx="0"/>
            <a:endCxn id="79" idx="5"/>
          </p:cNvCxnSpPr>
          <p:nvPr/>
        </p:nvCxnSpPr>
        <p:spPr>
          <a:xfrm flipH="1" flipV="1">
            <a:off x="6084084" y="4626610"/>
            <a:ext cx="1179161" cy="620799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箭头连接符 102"/>
          <p:cNvCxnSpPr/>
          <p:nvPr/>
        </p:nvCxnSpPr>
        <p:spPr>
          <a:xfrm flipV="1">
            <a:off x="6342075" y="4601616"/>
            <a:ext cx="24795" cy="160324"/>
          </a:xfrm>
          <a:prstGeom prst="straightConnector1">
            <a:avLst/>
          </a:prstGeom>
          <a:ln w="9525">
            <a:solidFill>
              <a:srgbClr val="7030A0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箭头连接符 111"/>
          <p:cNvCxnSpPr/>
          <p:nvPr/>
        </p:nvCxnSpPr>
        <p:spPr>
          <a:xfrm flipH="1" flipV="1">
            <a:off x="6288338" y="4451497"/>
            <a:ext cx="55986" cy="152742"/>
          </a:xfrm>
          <a:prstGeom prst="straightConnector1">
            <a:avLst/>
          </a:prstGeom>
          <a:ln w="9525">
            <a:solidFill>
              <a:srgbClr val="7030A0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箭头连接符 114"/>
          <p:cNvCxnSpPr/>
          <p:nvPr/>
        </p:nvCxnSpPr>
        <p:spPr>
          <a:xfrm flipH="1">
            <a:off x="5899314" y="4499515"/>
            <a:ext cx="328261" cy="12020"/>
          </a:xfrm>
          <a:prstGeom prst="straightConnector1">
            <a:avLst/>
          </a:prstGeom>
          <a:ln w="9525">
            <a:solidFill>
              <a:srgbClr val="7030A0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箭头连接符 118"/>
          <p:cNvCxnSpPr/>
          <p:nvPr/>
        </p:nvCxnSpPr>
        <p:spPr>
          <a:xfrm>
            <a:off x="5889280" y="4502824"/>
            <a:ext cx="13069" cy="233015"/>
          </a:xfrm>
          <a:prstGeom prst="straightConnector1">
            <a:avLst/>
          </a:prstGeom>
          <a:ln w="9525">
            <a:solidFill>
              <a:srgbClr val="7030A0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箭头连接符 121"/>
          <p:cNvCxnSpPr/>
          <p:nvPr/>
        </p:nvCxnSpPr>
        <p:spPr>
          <a:xfrm flipV="1">
            <a:off x="5895814" y="4718482"/>
            <a:ext cx="373996" cy="10735"/>
          </a:xfrm>
          <a:prstGeom prst="straightConnector1">
            <a:avLst/>
          </a:prstGeom>
          <a:ln w="9525">
            <a:solidFill>
              <a:srgbClr val="7030A0"/>
            </a:solidFill>
            <a:tailEnd type="stealth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07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孙家广</a:t>
            </a:r>
            <a:r>
              <a:rPr lang="en-US" altLang="zh-CN" dirty="0"/>
              <a:t>,</a:t>
            </a:r>
            <a:r>
              <a:rPr lang="zh-CN" altLang="zh-CN" dirty="0"/>
              <a:t>胡事民</a:t>
            </a:r>
            <a:r>
              <a:rPr lang="en-US" altLang="zh-CN" dirty="0"/>
              <a:t>. </a:t>
            </a:r>
            <a:r>
              <a:rPr lang="zh-CN" altLang="zh-CN" dirty="0"/>
              <a:t>计算机图形学基础教程</a:t>
            </a:r>
            <a:r>
              <a:rPr lang="en-US" altLang="zh-CN" dirty="0"/>
              <a:t>[M]. </a:t>
            </a:r>
            <a:r>
              <a:rPr lang="zh-CN" altLang="zh-CN" dirty="0"/>
              <a:t>第</a:t>
            </a:r>
            <a:r>
              <a:rPr lang="en-US" altLang="zh-CN" dirty="0"/>
              <a:t>2</a:t>
            </a:r>
            <a:r>
              <a:rPr lang="zh-CN" altLang="zh-CN" dirty="0"/>
              <a:t>版</a:t>
            </a:r>
            <a:r>
              <a:rPr lang="en-US" altLang="zh-CN" dirty="0"/>
              <a:t>. </a:t>
            </a:r>
            <a:r>
              <a:rPr lang="zh-CN" altLang="zh-CN" dirty="0"/>
              <a:t>北京</a:t>
            </a:r>
            <a:r>
              <a:rPr lang="en-US" altLang="zh-CN" dirty="0"/>
              <a:t>: </a:t>
            </a:r>
            <a:r>
              <a:rPr lang="zh-CN" altLang="zh-CN" dirty="0"/>
              <a:t>清华大学出版社</a:t>
            </a:r>
            <a:r>
              <a:rPr lang="en-US" altLang="zh-CN" dirty="0"/>
              <a:t>, </a:t>
            </a:r>
            <a:r>
              <a:rPr lang="en-US" altLang="zh-CN" dirty="0" smtClean="0"/>
              <a:t>2009</a:t>
            </a:r>
            <a:r>
              <a:rPr lang="en-US" altLang="zh-CN" dirty="0"/>
              <a:t>,</a:t>
            </a:r>
            <a:r>
              <a:rPr lang="zh-CN" altLang="en-US" dirty="0" smtClean="0"/>
              <a:t> </a:t>
            </a:r>
            <a:r>
              <a:rPr lang="en-US" altLang="zh-CN" dirty="0" smtClean="0"/>
              <a:t>48~50.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61211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Structure of </a:t>
            </a:r>
            <a:r>
              <a:rPr lang="en-US" altLang="zh-CN" dirty="0" err="1" smtClean="0"/>
              <a:t>geom.root</a:t>
            </a:r>
            <a:endParaRPr lang="en-US" altLang="zh-CN" dirty="0"/>
          </a:p>
          <a:p>
            <a:pPr lvl="1"/>
            <a:r>
              <a:rPr lang="en-US" altLang="zh-CN" dirty="0" smtClean="0"/>
              <a:t>About </a:t>
            </a:r>
            <a:r>
              <a:rPr lang="en-US" altLang="zh-CN" dirty="0" err="1" smtClean="0"/>
              <a:t>geom.root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Analyzing </a:t>
            </a:r>
            <a:r>
              <a:rPr lang="en-US" altLang="zh-CN" dirty="0" err="1" smtClean="0"/>
              <a:t>geom.root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Mdc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Tof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Emc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Muc</a:t>
            </a:r>
            <a:r>
              <a:rPr lang="en-US" altLang="zh-CN" dirty="0" smtClean="0"/>
              <a:t> and Beam Pipe</a:t>
            </a:r>
            <a:endParaRPr lang="en-US" altLang="zh-CN" dirty="0"/>
          </a:p>
          <a:p>
            <a:r>
              <a:rPr lang="en-US" altLang="zh-CN" dirty="0" smtClean="0"/>
              <a:t>Detector drawing</a:t>
            </a:r>
          </a:p>
          <a:p>
            <a:pPr lvl="1"/>
            <a:r>
              <a:rPr lang="en-US" altLang="zh-CN" dirty="0" smtClean="0"/>
              <a:t>2 user-defined geometry classes</a:t>
            </a:r>
          </a:p>
          <a:p>
            <a:pPr lvl="1"/>
            <a:r>
              <a:rPr lang="en-US" altLang="zh-CN" dirty="0" smtClean="0"/>
              <a:t>Process of drawing detectors from </a:t>
            </a:r>
            <a:r>
              <a:rPr lang="en-US" altLang="zh-CN" dirty="0" err="1" smtClean="0"/>
              <a:t>geom.root</a:t>
            </a:r>
            <a:endParaRPr lang="en-US" altLang="zh-CN" dirty="0"/>
          </a:p>
          <a:p>
            <a:r>
              <a:rPr lang="en-US" altLang="zh-CN" dirty="0" smtClean="0"/>
              <a:t>Algorithm of deciding whether a point is in a polygon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459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About </a:t>
            </a:r>
            <a:r>
              <a:rPr lang="en-US" altLang="zh-CN" dirty="0" err="1" smtClean="0"/>
              <a:t>geom.root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use </a:t>
            </a:r>
            <a:r>
              <a:rPr lang="en-US" altLang="zh-CN" dirty="0" err="1" smtClean="0"/>
              <a:t>Besvis</a:t>
            </a:r>
            <a:r>
              <a:rPr lang="en-US" altLang="zh-CN" dirty="0" smtClean="0"/>
              <a:t>, we usually load the geometry file – </a:t>
            </a:r>
            <a:r>
              <a:rPr lang="en-US" altLang="zh-CN" dirty="0" err="1" smtClean="0"/>
              <a:t>geom.root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In order to analyze the code of drawing detectors, we should comprehend geometry structure first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475" y="3424238"/>
            <a:ext cx="459105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3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Analyzing Code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990" y="1425573"/>
            <a:ext cx="5419760" cy="5052837"/>
          </a:xfrm>
        </p:spPr>
      </p:pic>
    </p:spTree>
    <p:extLst>
      <p:ext uri="{BB962C8B-B14F-4D97-AF65-F5344CB8AC3E}">
        <p14:creationId xmlns:p14="http://schemas.microsoft.com/office/powerpoint/2010/main" val="52539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Analyzing Result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Including 92390 nodes.</a:t>
                </a:r>
              </a:p>
              <a:p>
                <a:r>
                  <a:rPr lang="en-US" altLang="zh-CN" dirty="0" smtClean="0"/>
                  <a:t>Tree-like structure, the root node named </a:t>
                </a:r>
                <a:r>
                  <a:rPr lang="en-US" altLang="zh-CN" i="1" dirty="0" err="1" smtClean="0"/>
                  <a:t>volBes</a:t>
                </a:r>
                <a:r>
                  <a:rPr lang="en-US" altLang="zh-CN" dirty="0" smtClean="0"/>
                  <a:t>.</a:t>
                </a:r>
              </a:p>
              <a:p>
                <a:r>
                  <a:rPr lang="en-US" altLang="zh-CN" dirty="0" smtClean="0"/>
                  <a:t>Naming rule of nodes</a:t>
                </a:r>
              </a:p>
              <a:p>
                <a:pPr marL="0" indent="0" algn="ctr">
                  <a:buNone/>
                </a:pPr>
                <a:r>
                  <a:rPr lang="en-US" altLang="zh-CN" dirty="0" smtClean="0"/>
                  <a:t>&lt;</a:t>
                </a:r>
                <a:r>
                  <a:rPr lang="en-US" altLang="zh-CN" dirty="0" err="1" smtClean="0"/>
                  <a:t>NodeName</a:t>
                </a:r>
                <a:r>
                  <a:rPr lang="en-US" altLang="zh-CN" dirty="0" smtClean="0"/>
                  <a:t>&gt;_&lt;</a:t>
                </a:r>
                <a:r>
                  <a:rPr lang="en-US" altLang="zh-CN" dirty="0" smtClean="0"/>
                  <a:t>Index</a:t>
                </a:r>
                <a:r>
                  <a:rPr lang="en-US" altLang="zh-CN" dirty="0" smtClean="0"/>
                  <a:t>&gt;</a:t>
                </a:r>
                <a:endParaRPr lang="en-US" altLang="zh-CN" dirty="0"/>
              </a:p>
              <a:p>
                <a:r>
                  <a:rPr lang="en-US" altLang="zh-CN" dirty="0" smtClean="0"/>
                  <a:t>First layer of the tree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volBes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CN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altLang="zh-CN" sz="2000" b="0" i="0" smtClean="0">
                                        <a:latin typeface="Cambria Math" panose="02040503050406030204" pitchFamily="18" charset="0"/>
                                      </a:rPr>
                                      <m:t>l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2000" b="0" i="0" smtClean="0">
                                        <a:latin typeface="Cambria Math" panose="02040503050406030204" pitchFamily="18" charset="0"/>
                                      </a:rPr>
                                      <m:t>ogicalMdc</m:t>
                                    </m:r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  <m:t>_0  …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2000" b="0" i="0" smtClean="0">
                                        <a:latin typeface="Cambria Math" panose="02040503050406030204" pitchFamily="18" charset="0"/>
                                      </a:rPr>
                                      <m:t>logicalTof</m:t>
                                    </m:r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  <m:t>_1  …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zh-CN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altLang="zh-CN" sz="2000" b="0" i="0" smtClean="0">
                                        <a:latin typeface="Cambria Math" panose="02040503050406030204" pitchFamily="18" charset="0"/>
                                      </a:rPr>
                                      <m:t>l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sz="2000" b="0" i="0" smtClean="0">
                                        <a:latin typeface="Cambria Math" panose="02040503050406030204" pitchFamily="18" charset="0"/>
                                      </a:rPr>
                                      <m:t>ogicalEMC</m:t>
                                    </m:r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  <m:t>_2  …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2000" b="0" i="0" smtClean="0">
                                        <a:latin typeface="Cambria Math" panose="02040503050406030204" pitchFamily="18" charset="0"/>
                                      </a:rPr>
                                      <m:t>logicalMuc</m:t>
                                    </m:r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  <m:t>_3  …</m:t>
                                    </m:r>
                                  </m:e>
                                </m:mr>
                              </m:m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altLang="zh-CN" sz="2000" b="0" i="0" smtClean="0">
                                  <a:latin typeface="Cambria Math" panose="02040503050406030204" pitchFamily="18" charset="0"/>
                                </a:rPr>
                                <m:t>volBeamPipe</m:t>
                              </m:r>
                              <m:r>
                                <a:rPr lang="en-US" altLang="zh-CN" sz="2000" b="0" i="0" smtClean="0">
                                  <a:latin typeface="Cambria Math" panose="02040503050406030204" pitchFamily="18" charset="0"/>
                                </a:rPr>
                                <m:t>_4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altLang="zh-CN" sz="2000" b="0" dirty="0" smtClean="0"/>
              </a:p>
              <a:p>
                <a:pPr marL="342900" lvl="1" indent="0">
                  <a:lnSpc>
                    <a:spcPct val="150000"/>
                  </a:lnSpc>
                  <a:buNone/>
                </a:pPr>
                <a:r>
                  <a:rPr lang="en-US" altLang="zh-CN" sz="1700" dirty="0" smtClean="0"/>
                  <a:t>volBeamPipe_4 node has no child.</a:t>
                </a:r>
                <a:endParaRPr lang="en-US" altLang="zh-CN" sz="1700" b="0" dirty="0" smtClean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5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173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logicalMdc_0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690689"/>
                <a:ext cx="7886700" cy="505798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400" b="0" i="0" smtClean="0">
                        <a:latin typeface="Cambria Math" panose="02040503050406030204" pitchFamily="18" charset="0"/>
                      </a:rPr>
                      <m:t>logicalMdc</m:t>
                    </m:r>
                    <m:r>
                      <a:rPr lang="en-US" altLang="zh-CN" sz="1400" b="0" i="0" smtClean="0">
                        <a:latin typeface="Cambria Math" panose="02040503050406030204" pitchFamily="18" charset="0"/>
                      </a:rPr>
                      <m:t>_0</m:t>
                    </m:r>
                    <m:d>
                      <m:dPr>
                        <m:begChr m:val="{"/>
                        <m:endChr m:val=""/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sz="14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zh-CN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l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ogicalMdcStereoLayer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0_0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…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l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ogicalMdcStereoLayer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  <m: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</m:e>
                                    </m:mr>
                                  </m:m>
                                </m:e>
                              </m:m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zh-CN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l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ogicalMdcAxialLayer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8_8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…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l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ogicalMdcAxialLayer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19</m:t>
                                        </m:r>
                                        <m: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19</m:t>
                                        </m:r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zh-CN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l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ogicalMdcStereoLayer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20_20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…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l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ogicalMdcStereoLayer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35</m:t>
                                        </m:r>
                                        <m: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35</m:t>
                                        </m:r>
                                      </m:e>
                                    </m:mr>
                                  </m:m>
                                </m:e>
                              </m:m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zh-CN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l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ogicalMdcAxialLayer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36_0_36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…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l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ogicalMdcAxialLayer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42</m:t>
                                        </m:r>
                                        <m: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r>
                                          <a:rPr lang="en-US" altLang="zh-CN" sz="1400"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49</m:t>
                                        </m:r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en-US" altLang="zh-CN" sz="1400" b="0" i="0" smtClean="0"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400" b="0" i="0" smtClean="0">
                                      <a:latin typeface="Cambria Math" panose="02040503050406030204" pitchFamily="18" charset="0"/>
                                    </a:rPr>
                                    <m:t>ogicalMdcSegment</m:t>
                                  </m:r>
                                  <m:r>
                                    <a:rPr lang="en-US" altLang="zh-CN" sz="1400" b="0" i="0" smtClean="0">
                                      <a:latin typeface="Cambria Math" panose="02040503050406030204" pitchFamily="18" charset="0"/>
                                    </a:rPr>
                                    <m:t>66_50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zh-CN" sz="1400" b="0" i="0" smtClean="0">
                                      <a:latin typeface="Cambria Math" panose="02040503050406030204" pitchFamily="18" charset="0"/>
                                    </a:rPr>
                                    <m:t>…</m:t>
                                  </m:r>
                                </m:e>
                              </m:mr>
                              <m:mr>
                                <m:e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en-US" altLang="zh-CN" sz="1400"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400">
                                      <a:latin typeface="Cambria Math" panose="02040503050406030204" pitchFamily="18" charset="0"/>
                                    </a:rPr>
                                    <m:t>ogicalMdcSegment</m:t>
                                  </m:r>
                                  <m:r>
                                    <a:rPr lang="en-US" altLang="zh-CN" sz="1400" b="0" i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CN" sz="1400"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a:rPr lang="en-US" altLang="zh-CN" sz="1400" b="0" i="0" smtClean="0">
                                      <a:latin typeface="Cambria Math" panose="02040503050406030204" pitchFamily="18" charset="0"/>
                                    </a:rPr>
                                    <m:t>179</m:t>
                                  </m:r>
                                </m:e>
                              </m:mr>
                            </m:m>
                          </m:e>
                        </m:eqArr>
                      </m:e>
                    </m:d>
                  </m:oMath>
                </a14:m>
                <a:endParaRPr lang="en-US" altLang="zh-CN" dirty="0" smtClean="0"/>
              </a:p>
              <a:p>
                <a:endParaRPr lang="en-US" altLang="zh-CN" sz="1400" dirty="0" smtClean="0"/>
              </a:p>
              <a:p>
                <a:r>
                  <a:rPr lang="en-US" altLang="zh-CN" sz="1800" dirty="0" smtClean="0"/>
                  <a:t>180 children, including 24 stereo layers, 25 axial layers and 130 segments.</a:t>
                </a:r>
              </a:p>
              <a:p>
                <a:r>
                  <a:rPr lang="en-US" altLang="zh-CN" sz="1800" dirty="0"/>
                  <a:t>Segments are not displayed.</a:t>
                </a:r>
                <a:endParaRPr lang="en-US" altLang="zh-CN" sz="1800" dirty="0" smtClean="0"/>
              </a:p>
              <a:p>
                <a:r>
                  <a:rPr lang="en-US" altLang="zh-CN" sz="1800" dirty="0" smtClean="0"/>
                  <a:t>Each layer has several replicas (wires).</a:t>
                </a:r>
              </a:p>
              <a:p>
                <a:r>
                  <a:rPr lang="en-US" altLang="zh-CN" sz="1800" dirty="0" smtClean="0">
                    <a:solidFill>
                      <a:srgbClr val="C00000"/>
                    </a:solidFill>
                  </a:rPr>
                  <a:t>Layer-Replica</a:t>
                </a:r>
                <a:r>
                  <a:rPr lang="en-US" altLang="zh-CN" sz="1800" dirty="0" smtClean="0"/>
                  <a:t>, two-tier structure.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690689"/>
                <a:ext cx="7886700" cy="5057981"/>
              </a:xfrm>
              <a:blipFill rotWithShape="0">
                <a:blip r:embed="rId2"/>
                <a:stretch>
                  <a:fillRect l="-464" t="-33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132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logicalTof_1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789043"/>
                <a:ext cx="7886700" cy="4788402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400" b="0" i="0" smtClean="0">
                        <a:latin typeface="Cambria Math" panose="02040503050406030204" pitchFamily="18" charset="0"/>
                      </a:rPr>
                      <m:t>logicalTof</m:t>
                    </m:r>
                    <m:r>
                      <a:rPr lang="en-US" altLang="zh-CN" sz="1400" b="0" i="0" smtClean="0">
                        <a:latin typeface="Cambria Math" panose="02040503050406030204" pitchFamily="18" charset="0"/>
                      </a:rPr>
                      <m:t>_1</m:t>
                    </m:r>
                    <m:d>
                      <m:dPr>
                        <m:begChr m:val="{"/>
                        <m:endChr m:val=""/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sz="14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 altLang="zh-CN" sz="1400" b="0" i="0" smtClean="0">
                                <a:latin typeface="Cambria Math" panose="02040503050406030204" pitchFamily="18" charset="0"/>
                              </a:rPr>
                              <m:t>logicalEcTofEast</m:t>
                            </m:r>
                            <m:r>
                              <a:rPr lang="en-US" altLang="zh-CN" sz="1400" b="0" i="0" smtClean="0">
                                <a:latin typeface="Cambria Math" panose="02040503050406030204" pitchFamily="18" charset="0"/>
                              </a:rPr>
                              <m:t>_0</m:t>
                            </m:r>
                            <m:d>
                              <m:dPr>
                                <m:begChr m:val="{"/>
                                <m:endChr m:val=""/>
                                <m:ctrlP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eqArr>
                                  <m:eqArrPr>
                                    <m:ctrlPr>
                                      <a:rPr lang="en-US" altLang="zh-CN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altLang="zh-CN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n-US" altLang="zh-CN" sz="1400" i="0">
                                              <a:latin typeface="Cambria Math" panose="02040503050406030204" pitchFamily="18" charset="0"/>
                                            </a:rPr>
                                            <m:t>l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400" i="0">
                                              <a:latin typeface="Cambria Math" panose="02040503050406030204" pitchFamily="18" charset="0"/>
                                            </a:rPr>
                                            <m:t>ogicalBucketEc</m:t>
                                          </m:r>
                                          <m:r>
                                            <a:rPr lang="en-US" altLang="zh-CN" sz="1400" i="0">
                                              <a:latin typeface="Cambria Math" panose="02040503050406030204" pitchFamily="18" charset="0"/>
                                            </a:rPr>
                                            <m:t>_0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400" i="0">
                                              <a:latin typeface="Cambria Math" panose="02040503050406030204" pitchFamily="18" charset="0"/>
                                            </a:rPr>
                                            <m:t>logicalPVFEcEast</m:t>
                                          </m:r>
                                          <m:r>
                                            <a:rPr lang="en-US" altLang="zh-CN" sz="1400" i="0">
                                              <a:latin typeface="Cambria Math" panose="02040503050406030204" pitchFamily="18" charset="0"/>
                                            </a:rPr>
                                            <m:t>_1</m:t>
                                          </m:r>
                                        </m:e>
                                      </m:mr>
                                    </m:m>
                                  </m:e>
                                  <m:e>
                                    <m:r>
                                      <a:rPr lang="en-US" altLang="zh-CN" sz="1400" i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altLang="zh-CN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n-US" altLang="zh-CN" sz="1400" i="0">
                                              <a:latin typeface="Cambria Math" panose="02040503050406030204" pitchFamily="18" charset="0"/>
                                            </a:rPr>
                                            <m:t>l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400" i="0">
                                              <a:latin typeface="Cambria Math" panose="02040503050406030204" pitchFamily="18" charset="0"/>
                                            </a:rPr>
                                            <m:t>ogicalBucketEc</m:t>
                                          </m:r>
                                          <m:r>
                                            <a:rPr lang="en-US" altLang="zh-CN" sz="1400" i="0">
                                              <a:latin typeface="Cambria Math" panose="02040503050406030204" pitchFamily="18" charset="0"/>
                                            </a:rPr>
                                            <m:t>_94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400" i="0">
                                              <a:latin typeface="Cambria Math" panose="02040503050406030204" pitchFamily="18" charset="0"/>
                                            </a:rPr>
                                            <m:t>logicalPVFEcEast</m:t>
                                          </m:r>
                                          <m:r>
                                            <a:rPr lang="en-US" altLang="zh-CN" sz="1400" i="0">
                                              <a:latin typeface="Cambria Math" panose="02040503050406030204" pitchFamily="18" charset="0"/>
                                            </a:rPr>
                                            <m:t>_95</m:t>
                                          </m:r>
                                        </m:e>
                                      </m:mr>
                                    </m:m>
                                  </m:e>
                                </m:eqArr>
                              </m:e>
                            </m:d>
                          </m:e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zh-CN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sty m:val="p"/>
                                            <m:brk m:alnAt="7"/>
                                          </m:rP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l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ogicalEcTofWest</m:t>
                                        </m:r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_1</m:t>
                                        </m:r>
                                      </m:e>
                                      <m:e>
                                        <m:d>
                                          <m:dPr>
                                            <m:begChr m:val="{"/>
                                            <m:endChr m:val=""/>
                                            <m:ctrlPr>
                                              <a:rPr lang="en-US" altLang="zh-CN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zh-CN" sz="1400" b="0" i="0" smtClean="0">
                                                <a:latin typeface="Cambria Math" panose="02040503050406030204" pitchFamily="18" charset="0"/>
                                              </a:rPr>
                                              <m:t>…</m:t>
                                            </m:r>
                                          </m:e>
                                        </m:d>
                                      </m:e>
                                    </m:mr>
                                  </m:m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3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zh-CN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</m:mr>
                                  </m:m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3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zh-CN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a:rPr lang="en-US" altLang="zh-CN" sz="1400" b="0" i="0" smtClean="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  <m:e>
                            <m:r>
                              <m:rPr>
                                <m:sty m:val="p"/>
                              </m:rPr>
                              <a:rPr lang="en-US" altLang="zh-CN" sz="1400" b="0" i="0" smtClean="0">
                                <a:latin typeface="Cambria Math" panose="02040503050406030204" pitchFamily="18" charset="0"/>
                              </a:rPr>
                              <m:t>logicalBrTof</m:t>
                            </m:r>
                            <m:r>
                              <a:rPr lang="en-US" altLang="zh-CN" sz="1400" b="0" i="0" smtClean="0">
                                <a:latin typeface="Cambria Math" panose="02040503050406030204" pitchFamily="18" charset="0"/>
                              </a:rPr>
                              <m:t>_2</m:t>
                            </m:r>
                            <m:d>
                              <m:dPr>
                                <m:begChr m:val="{"/>
                                <m:endChr m:val=""/>
                                <m:ctrlP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eqArr>
                                  <m:eqArr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altLang="zh-CN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l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ogicalBucketBr</m:t>
                                          </m:r>
                                          <m: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2_0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logicalBucketBr</m:t>
                                          </m:r>
                                          <m: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2_1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logicalPVFBr</m:t>
                                          </m:r>
                                          <m: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2_2</m:t>
                                          </m:r>
                                        </m:e>
                                      </m:mr>
                                    </m:m>
                                  </m:e>
                                  <m:e>
                                    <m: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altLang="zh-CN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l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ogicalBucketBr</m:t>
                                          </m:r>
                                          <m: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1_525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logicalBucketBr</m:t>
                                          </m:r>
                                          <m: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1_526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logicalPVFBr</m:t>
                                          </m:r>
                                          <m:r>
                                            <a:rPr lang="en-US" altLang="zh-CN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1_527</m:t>
                                          </m:r>
                                        </m:e>
                                      </m:mr>
                                    </m:m>
                                  </m:e>
                                </m:eqArr>
                              </m:e>
                            </m:d>
                          </m:e>
                        </m:eqArr>
                      </m:e>
                    </m:d>
                  </m:oMath>
                </a14:m>
                <a:endParaRPr lang="en-US" altLang="zh-CN" sz="1800" dirty="0" smtClean="0"/>
              </a:p>
              <a:p>
                <a:endParaRPr lang="en-US" altLang="zh-CN" sz="1800" dirty="0" smtClean="0"/>
              </a:p>
              <a:p>
                <a:r>
                  <a:rPr lang="en-US" altLang="zh-CN" sz="1800" dirty="0" smtClean="0"/>
                  <a:t>Each Endcap has 48 buckets and 48 PVFs. Barrel has 176 PVFs and 352 buckets, which spread in 2 layers, i.e., </a:t>
                </a:r>
                <a:r>
                  <a:rPr lang="en-US" altLang="zh-CN" sz="1800" dirty="0" smtClean="0"/>
                  <a:t>each Barrel </a:t>
                </a:r>
                <a:r>
                  <a:rPr lang="en-US" altLang="zh-CN" sz="1800" dirty="0" smtClean="0"/>
                  <a:t>layer has 88 PVFs and 176 buckets.</a:t>
                </a:r>
              </a:p>
              <a:p>
                <a:r>
                  <a:rPr lang="en-US" altLang="zh-CN" sz="1800" dirty="0" smtClean="0"/>
                  <a:t>Buckets are not displayed.</a:t>
                </a:r>
              </a:p>
              <a:p>
                <a:r>
                  <a:rPr lang="en-US" altLang="zh-CN" sz="1800" dirty="0" smtClean="0"/>
                  <a:t>Each PVF contains a </a:t>
                </a:r>
                <a:r>
                  <a:rPr lang="en-US" altLang="zh-CN" sz="1800" dirty="0" err="1" smtClean="0"/>
                  <a:t>scin</a:t>
                </a:r>
                <a:r>
                  <a:rPr lang="en-US" altLang="zh-CN" sz="1800" dirty="0" smtClean="0"/>
                  <a:t> (scintillation), and the </a:t>
                </a:r>
                <a:r>
                  <a:rPr lang="en-US" altLang="zh-CN" sz="1800" dirty="0" err="1" smtClean="0"/>
                  <a:t>scin</a:t>
                </a:r>
                <a:r>
                  <a:rPr lang="en-US" altLang="zh-CN" sz="1800" dirty="0" smtClean="0"/>
                  <a:t> will be drawn.</a:t>
                </a:r>
              </a:p>
              <a:p>
                <a:r>
                  <a:rPr lang="en-US" altLang="zh-CN" sz="1800" dirty="0" smtClean="0">
                    <a:solidFill>
                      <a:srgbClr val="C00000"/>
                    </a:solidFill>
                  </a:rPr>
                  <a:t>Part-Layer-</a:t>
                </a:r>
                <a:r>
                  <a:rPr lang="en-US" altLang="zh-CN" sz="1800" dirty="0" err="1" smtClean="0">
                    <a:solidFill>
                      <a:srgbClr val="C00000"/>
                    </a:solidFill>
                  </a:rPr>
                  <a:t>Scin</a:t>
                </a:r>
                <a:r>
                  <a:rPr lang="en-US" altLang="zh-CN" sz="1800" dirty="0" smtClean="0"/>
                  <a:t>, three-tier structure.</a:t>
                </a:r>
                <a:endParaRPr lang="zh-CN" altLang="en-US" sz="180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789043"/>
                <a:ext cx="7886700" cy="4788402"/>
              </a:xfrm>
              <a:blipFill rotWithShape="0">
                <a:blip r:embed="rId2"/>
                <a:stretch>
                  <a:fillRect l="-464" t="-26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513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logicalEMC_2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09750"/>
                <a:ext cx="7886700" cy="49149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logicalEMC</m:t>
                    </m:r>
                    <m:r>
                      <a:rPr lang="en-US" altLang="zh-CN" sz="1600" b="0" i="0" smtClean="0">
                        <a:latin typeface="Cambria Math" panose="02040503050406030204" pitchFamily="18" charset="0"/>
                      </a:rPr>
                      <m:t>_2</m:t>
                    </m:r>
                    <m:d>
                      <m:dPr>
                        <m:begChr m:val="{"/>
                        <m:endChr m:val="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logicalEndWorld</m:t>
                            </m:r>
                            <m: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_0</m:t>
                            </m:r>
                            <m:d>
                              <m:dPr>
                                <m:begChr m:val="{"/>
                                <m:endChr m:val=""/>
                                <m:ctrlP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eqArr>
                                  <m:eqArr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600" b="0" i="0" smtClean="0">
                                        <a:latin typeface="Cambria Math" panose="02040503050406030204" pitchFamily="18" charset="0"/>
                                      </a:rPr>
                                      <m:t>logicalEndPhi</m:t>
                                    </m:r>
                                    <m:r>
                                      <a:rPr lang="en-US" altLang="zh-CN" sz="1600" b="0" i="0" smtClean="0">
                                        <a:latin typeface="Cambria Math" panose="02040503050406030204" pitchFamily="18" charset="0"/>
                                      </a:rPr>
                                      <m:t>2_0</m:t>
                                    </m:r>
                                  </m:e>
                                  <m:e>
                                    <m:r>
                                      <a:rPr lang="en-US" altLang="zh-CN" sz="1600" b="0" i="0" smtClean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</m: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600" b="0" i="0" smtClean="0">
                                        <a:latin typeface="Cambria Math" panose="02040503050406030204" pitchFamily="18" charset="0"/>
                                      </a:rPr>
                                      <m:t>logicalEndPhi</m:t>
                                    </m:r>
                                    <m:r>
                                      <a:rPr lang="en-US" altLang="zh-CN" sz="1600" b="0" i="0" smtClean="0">
                                        <a:latin typeface="Cambria Math" panose="02040503050406030204" pitchFamily="18" charset="0"/>
                                      </a:rPr>
                                      <m:t>0_15</m:t>
                                    </m:r>
                                  </m:e>
                                </m:eqArr>
                              </m:e>
                            </m:d>
                          </m:e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ogicalEndWorld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_1</m:t>
                                  </m:r>
                                </m:e>
                                <m:e>
                                  <m:d>
                                    <m:dPr>
                                      <m:begChr m:val="{"/>
                                      <m:endChr m:val=""/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600" b="0" i="0" smtClean="0">
                                          <a:latin typeface="Cambria Math" panose="02040503050406030204" pitchFamily="18" charset="0"/>
                                        </a:rPr>
                                        <m:t>…</m:t>
                                      </m:r>
                                    </m:e>
                                  </m:d>
                                </m:e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m>
                                          <m:mPr>
                                            <m:mcs>
                                              <m:mc>
                                                <m:mcPr>
                                                  <m:count m:val="3"/>
                                                  <m:mcJc m:val="center"/>
                                                </m:mcPr>
                                              </m:mc>
                                            </m:mcs>
                                            <m:ctrlPr>
                                              <a:rPr lang="en-US" altLang="zh-CN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mPr>
                                          <m:mr>
                                            <m:e>
                                              <m:r>
                                                <m:rPr>
                                                  <m:brk m:alnAt="7"/>
                                                </m:rPr>
                                                <a:rPr lang="en-US" altLang="zh-CN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</m:e>
                                            <m:e>
                                              <m:r>
                                                <a:rPr lang="en-US" altLang="zh-CN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</m:e>
                                            <m:e>
                                              <m:r>
                                                <a:rPr lang="en-US" altLang="zh-CN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</m:e>
                                          </m:mr>
                                        </m:m>
                                      </m:e>
                                      <m:e>
                                        <m:m>
                                          <m:mPr>
                                            <m:mcs>
                                              <m:mc>
                                                <m:mcPr>
                                                  <m:count m:val="2"/>
                                                  <m:mcJc m:val="center"/>
                                                </m:mcPr>
                                              </m:mc>
                                            </m:mcs>
                                            <m:ctrlPr>
                                              <a:rPr lang="en-US" altLang="zh-CN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mPr>
                                          <m:mr>
                                            <m:e>
                                              <m:r>
                                                <m:rPr>
                                                  <m:brk m:alnAt="7"/>
                                                </m:rPr>
                                                <a:rPr lang="en-US" altLang="zh-CN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</m:e>
                                            <m:e>
                                              <m:r>
                                                <a:rPr lang="en-US" altLang="zh-CN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 </m:t>
                                              </m:r>
                                            </m:e>
                                          </m:mr>
                                        </m:m>
                                      </m:e>
                                    </m:mr>
                                  </m:m>
                                </m:e>
                              </m:mr>
                            </m:m>
                          </m:e>
                          <m:e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logicalBSCWorld</m:t>
                            </m:r>
                            <m: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_2</m:t>
                            </m:r>
                            <m:d>
                              <m:dPr>
                                <m:begChr m:val="{"/>
                                <m:endChr m:val=""/>
                                <m:ctrlP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eqArr>
                                  <m:eqArr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600" b="0" i="0" smtClean="0">
                                            <a:latin typeface="Cambria Math" panose="02040503050406030204" pitchFamily="18" charset="0"/>
                                          </a:rPr>
                                          <m:t>g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600" b="0" i="0" smtClean="0">
                                            <a:latin typeface="Cambria Math" panose="02040503050406030204" pitchFamily="18" charset="0"/>
                                          </a:rPr>
                                          <m:t>ears</m:t>
                                        </m:r>
                                        <m:r>
                                          <a:rPr lang="en-US" altLang="zh-CN" sz="1600" b="0" i="0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600" b="0" i="0" smtClean="0">
                                            <a:latin typeface="Cambria Math" panose="02040503050406030204" pitchFamily="18" charset="0"/>
                                          </a:rPr>
                                          <m:t>r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600" b="0" i="0" smtClean="0">
                                            <a:latin typeface="Cambria Math" panose="02040503050406030204" pitchFamily="18" charset="0"/>
                                          </a:rPr>
                                          <m:t>ings</m:t>
                                        </m:r>
                                        <m:r>
                                          <a:rPr lang="en-US" altLang="zh-CN" sz="1600" b="0" i="0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600" b="0" i="0" smtClean="0">
                                            <a:latin typeface="Cambria Math" panose="02040503050406030204" pitchFamily="18" charset="0"/>
                                          </a:rPr>
                                          <m:t>b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zh-CN" sz="1600" b="0" i="0" smtClean="0">
                                            <a:latin typeface="Cambria Math" panose="02040503050406030204" pitchFamily="18" charset="0"/>
                                          </a:rPr>
                                          <m:t>ars</m:t>
                                        </m:r>
                                      </m:e>
                                    </m:d>
                                  </m:e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sty m:val="p"/>
                                              <m:brk m:alnAt="7"/>
                                            </m:rPr>
                                            <a:rPr lang="en-US" altLang="zh-CN" sz="1600" b="0" i="0" smtClean="0">
                                              <a:latin typeface="Cambria Math" panose="02040503050406030204" pitchFamily="18" charset="0"/>
                                            </a:rPr>
                                            <m:t>l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600" b="0" i="0" smtClean="0">
                                              <a:latin typeface="Cambria Math" panose="02040503050406030204" pitchFamily="18" charset="0"/>
                                            </a:rPr>
                                            <m:t>ogicalBSCPhi</m:t>
                                          </m:r>
                                          <m:r>
                                            <a:rPr lang="en-US" altLang="zh-CN" sz="1600" b="0" i="0" smtClean="0">
                                              <a:latin typeface="Cambria Math" panose="02040503050406030204" pitchFamily="18" charset="0"/>
                                            </a:rPr>
                                            <m:t>_189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US" altLang="zh-CN" sz="1600" b="0" i="0" smtClean="0">
                                              <a:latin typeface="Cambria Math" panose="020405030504060302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CN" sz="1600" b="0" i="0" smtClean="0">
                                              <a:latin typeface="Cambria Math" panose="02040503050406030204" pitchFamily="18" charset="0"/>
                                            </a:rPr>
                                            <m:t>logicalBSCPhi</m:t>
                                          </m:r>
                                          <m:r>
                                            <a:rPr lang="en-US" altLang="zh-CN" sz="1600" b="0" i="0" smtClean="0">
                                              <a:latin typeface="Cambria Math" panose="02040503050406030204" pitchFamily="18" charset="0"/>
                                            </a:rPr>
                                            <m:t>_308</m:t>
                                          </m:r>
                                        </m:e>
                                      </m:mr>
                                    </m:m>
                                  </m:e>
                                </m:eqArr>
                              </m:e>
                            </m:d>
                          </m:e>
                        </m:eqArr>
                      </m:e>
                    </m:d>
                  </m:oMath>
                </a14:m>
                <a:endParaRPr lang="en-US" altLang="zh-CN" sz="1600" dirty="0" smtClean="0"/>
              </a:p>
              <a:p>
                <a:r>
                  <a:rPr lang="en-US" altLang="zh-CN" sz="1800" dirty="0" smtClean="0"/>
                  <a:t>Each </a:t>
                </a:r>
                <a:r>
                  <a:rPr lang="en-US" altLang="zh-CN" sz="1800" dirty="0" smtClean="0"/>
                  <a:t>Endcap </a:t>
                </a:r>
                <a:r>
                  <a:rPr lang="en-US" altLang="zh-CN" sz="1800" dirty="0" smtClean="0"/>
                  <a:t>has 16 children, which represent 16 sectors of </a:t>
                </a:r>
                <a:r>
                  <a:rPr lang="en-US" altLang="zh-CN" sz="1800" dirty="0" smtClean="0"/>
                  <a:t>EC. </a:t>
                </a:r>
                <a:r>
                  <a:rPr lang="en-US" altLang="zh-CN" sz="1800" dirty="0" smtClean="0"/>
                  <a:t>Each sector has several </a:t>
                </a:r>
                <a:r>
                  <a:rPr lang="en-US" altLang="zh-CN" sz="1800" i="1" dirty="0" smtClean="0"/>
                  <a:t>casing</a:t>
                </a:r>
                <a:r>
                  <a:rPr lang="en-US" altLang="zh-CN" sz="1800" dirty="0" smtClean="0"/>
                  <a:t> </a:t>
                </a:r>
                <a:r>
                  <a:rPr lang="en-US" altLang="zh-CN" sz="1800" dirty="0" smtClean="0"/>
                  <a:t>child </a:t>
                </a:r>
                <a:r>
                  <a:rPr lang="en-US" altLang="zh-CN" sz="1800" dirty="0" smtClean="0"/>
                  <a:t>nodes.</a:t>
                </a:r>
              </a:p>
              <a:p>
                <a:r>
                  <a:rPr lang="en-US" altLang="zh-CN" sz="1800" dirty="0" smtClean="0"/>
                  <a:t>There </a:t>
                </a:r>
                <a:r>
                  <a:rPr lang="en-US" altLang="zh-CN" sz="1800" dirty="0" smtClean="0"/>
                  <a:t>is a function to compute </a:t>
                </a:r>
                <a:r>
                  <a:rPr lang="en-US" altLang="zh-CN" sz="1800" dirty="0" smtClean="0">
                    <a:solidFill>
                      <a:srgbClr val="7030A0"/>
                    </a:solidFill>
                  </a:rPr>
                  <a:t>theta, phi</a:t>
                </a:r>
                <a:r>
                  <a:rPr lang="en-US" altLang="zh-CN" sz="1800" dirty="0" smtClean="0"/>
                  <a:t> of each </a:t>
                </a:r>
                <a:r>
                  <a:rPr lang="en-US" altLang="zh-CN" sz="1800" dirty="0" smtClean="0"/>
                  <a:t>Endcap casing.</a:t>
                </a:r>
              </a:p>
              <a:p>
                <a:pPr marL="342900" lvl="1" indent="0">
                  <a:buNone/>
                </a:pPr>
                <a:r>
                  <a:rPr lang="en-US" altLang="zh-CN" sz="1600" dirty="0" smtClean="0">
                    <a:solidFill>
                      <a:srgbClr val="002060"/>
                    </a:solidFill>
                  </a:rPr>
                  <a:t>	Sector-Casing </a:t>
                </a:r>
                <a:r>
                  <a:rPr lang="zh-CN" altLang="en-US" sz="1600" dirty="0" smtClean="0">
                    <a:solidFill>
                      <a:srgbClr val="002060"/>
                    </a:solidFill>
                  </a:rPr>
                  <a:t>→ </a:t>
                </a:r>
                <a:r>
                  <a:rPr lang="en-US" altLang="zh-CN" sz="1600" dirty="0" smtClean="0">
                    <a:solidFill>
                      <a:srgbClr val="002060"/>
                    </a:solidFill>
                  </a:rPr>
                  <a:t>Phi-Theta</a:t>
                </a:r>
                <a:r>
                  <a:rPr lang="en-US" altLang="zh-CN" sz="1600" dirty="0" smtClean="0"/>
                  <a:t>.</a:t>
                </a:r>
                <a:endParaRPr lang="en-US" altLang="zh-CN" sz="1600" dirty="0" smtClean="0"/>
              </a:p>
              <a:p>
                <a:r>
                  <a:rPr lang="en-US" altLang="zh-CN" sz="1800" dirty="0" smtClean="0"/>
                  <a:t>Barrel has 120 </a:t>
                </a:r>
                <a:r>
                  <a:rPr lang="en-US" altLang="zh-CN" sz="1800" dirty="0" smtClean="0">
                    <a:solidFill>
                      <a:srgbClr val="7030A0"/>
                    </a:solidFill>
                  </a:rPr>
                  <a:t>phi</a:t>
                </a:r>
                <a:r>
                  <a:rPr lang="en-US" altLang="zh-CN" sz="1800" dirty="0" smtClean="0"/>
                  <a:t> child nodes. For each phi node, the </a:t>
                </a:r>
                <a:r>
                  <a:rPr lang="en-US" altLang="zh-CN" sz="1800" i="1" dirty="0" smtClean="0"/>
                  <a:t>casing</a:t>
                </a:r>
                <a:r>
                  <a:rPr lang="en-US" altLang="zh-CN" sz="1800" dirty="0" smtClean="0"/>
                  <a:t> child node whose name contains “</a:t>
                </a:r>
                <a:r>
                  <a:rPr lang="en-US" altLang="zh-CN" sz="1800" dirty="0" err="1" smtClean="0"/>
                  <a:t>logicalBSCCasing</a:t>
                </a:r>
                <a:r>
                  <a:rPr lang="en-US" altLang="zh-CN" sz="1800" dirty="0" smtClean="0"/>
                  <a:t>” (</a:t>
                </a:r>
                <a:r>
                  <a:rPr lang="en-US" altLang="zh-CN" sz="1800" dirty="0" smtClean="0">
                    <a:solidFill>
                      <a:srgbClr val="7030A0"/>
                    </a:solidFill>
                  </a:rPr>
                  <a:t>theta</a:t>
                </a:r>
                <a:r>
                  <a:rPr lang="en-US" altLang="zh-CN" sz="1800" dirty="0" smtClean="0"/>
                  <a:t> nodes) will be drawn.</a:t>
                </a:r>
              </a:p>
              <a:p>
                <a:r>
                  <a:rPr lang="en-US" altLang="zh-CN" sz="1800" dirty="0" smtClean="0"/>
                  <a:t>Other nodes are not displayed.</a:t>
                </a:r>
              </a:p>
              <a:p>
                <a:r>
                  <a:rPr lang="en-US" altLang="zh-CN" sz="1800" dirty="0" smtClean="0">
                    <a:solidFill>
                      <a:srgbClr val="C00000"/>
                    </a:solidFill>
                  </a:rPr>
                  <a:t>Part-Phi-Theta</a:t>
                </a:r>
                <a:r>
                  <a:rPr lang="en-US" altLang="zh-CN" sz="1800" dirty="0" smtClean="0"/>
                  <a:t>, three-tier structure.</a:t>
                </a:r>
                <a:endParaRPr lang="zh-CN" altLang="en-US" sz="1800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09750"/>
                <a:ext cx="7886700" cy="4914900"/>
              </a:xfrm>
              <a:blipFill rotWithShape="0">
                <a:blip r:embed="rId2"/>
                <a:stretch>
                  <a:fillRect l="-464" t="-18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530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logicalMuc_3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090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600" b="0" i="0" smtClean="0">
                        <a:latin typeface="Cambria Math" panose="02040503050406030204" pitchFamily="18" charset="0"/>
                      </a:rPr>
                      <m:t>logicalMuc</m:t>
                    </m:r>
                    <m:r>
                      <a:rPr lang="en-US" altLang="zh-CN" sz="1600" b="0" i="0" smtClean="0">
                        <a:latin typeface="Cambria Math" panose="02040503050406030204" pitchFamily="18" charset="0"/>
                      </a:rPr>
                      <m:t>_3</m:t>
                    </m:r>
                    <m:d>
                      <m:dPr>
                        <m:begChr m:val="{"/>
                        <m:endChr m:val=""/>
                        <m:ctrlPr>
                          <a:rPr lang="en-US" altLang="zh-CN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sz="16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sz="160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MucP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G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0_0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…</m:t>
                                  </m:r>
                                </m:e>
                              </m:m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1600" i="0">
                                      <a:latin typeface="Cambria Math" panose="02040503050406030204" pitchFamily="18" charset="0"/>
                                    </a:rPr>
                                    <m:t>lMucP</m:t>
                                  </m:r>
                                  <m:r>
                                    <a:rPr lang="en-US" altLang="zh-CN" sz="16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i="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a:rPr lang="en-US" altLang="zh-CN" sz="1600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i="0">
                                      <a:latin typeface="Cambria Math" panose="02040503050406030204" pitchFamily="18" charset="0"/>
                                    </a:rPr>
                                    <m:t>G</m:t>
                                  </m:r>
                                  <m:r>
                                    <a:rPr lang="en-US" altLang="zh-CN" sz="1600" i="0">
                                      <a:latin typeface="Cambria Math" panose="02040503050406030204" pitchFamily="18" charset="0"/>
                                    </a:rPr>
                                    <m:t>7_135</m:t>
                                  </m:r>
                                </m:e>
                              </m:mr>
                            </m:m>
                          </m:e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sz="160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MucP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Ab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0_136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…</m:t>
                                  </m:r>
                                </m:e>
                              </m:m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lMucP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Ab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8_279</m:t>
                                  </m:r>
                                </m:e>
                              </m:mr>
                            </m:m>
                          </m:e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sz="160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olumeSmallBlockGap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SB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0_280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…</m:t>
                                  </m:r>
                                </m:e>
                              </m:mr>
                              <m:mr>
                                <m:e>
                                  <m:r>
                                    <m:rPr>
                                      <m:sty m:val="p"/>
                                      <m:brk m:alnAt="7"/>
                                    </m:rPr>
                                    <a:rPr lang="en-US" altLang="zh-CN" sz="1600" i="0"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i="0">
                                      <a:latin typeface="Cambria Math" panose="02040503050406030204" pitchFamily="18" charset="0"/>
                                    </a:rPr>
                                    <m:t>olumeSmallBlockGap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zh-CN" sz="1600" i="0">
                                      <a:latin typeface="Cambria Math" panose="02040503050406030204" pitchFamily="18" charset="0"/>
                                    </a:rPr>
                                    <m:t>SB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zh-CN" sz="1600" i="0"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a:rPr lang="en-US" altLang="zh-CN" sz="1600" b="0" i="0" smtClean="0">
                                      <a:latin typeface="Cambria Math" panose="02040503050406030204" pitchFamily="18" charset="0"/>
                                    </a:rPr>
                                    <m:t>423</m:t>
                                  </m:r>
                                </m:e>
                              </m:mr>
                            </m:m>
                          </m:e>
                        </m:eqArr>
                      </m:e>
                    </m:d>
                  </m:oMath>
                </a14:m>
                <a:endParaRPr lang="en-US" altLang="zh-CN" sz="1600" dirty="0" smtClean="0"/>
              </a:p>
              <a:p>
                <a:endParaRPr lang="en-US" altLang="zh-CN" sz="1600" dirty="0"/>
              </a:p>
              <a:p>
                <a:r>
                  <a:rPr lang="en-US" altLang="zh-CN" sz="1800" dirty="0" err="1" smtClean="0"/>
                  <a:t>lMucP</a:t>
                </a:r>
                <a:r>
                  <a:rPr lang="en-US" altLang="zh-CN" sz="1800" dirty="0" smtClean="0"/>
                  <a:t>*S*G* nodes represent gaps</a:t>
                </a:r>
                <a:r>
                  <a:rPr lang="en-US" altLang="zh-CN" sz="1800" dirty="0" smtClean="0"/>
                  <a:t>.</a:t>
                </a:r>
              </a:p>
              <a:p>
                <a:pPr marL="342900" lvl="1" indent="0">
                  <a:buNone/>
                </a:pPr>
                <a:r>
                  <a:rPr lang="en-US" altLang="zh-CN" sz="1500" dirty="0" smtClean="0"/>
                  <a:t>	P: part     S: segment     G: gap</a:t>
                </a:r>
                <a:endParaRPr lang="en-US" altLang="zh-CN" sz="1500" dirty="0" smtClean="0"/>
              </a:p>
              <a:p>
                <a:r>
                  <a:rPr lang="en-US" altLang="zh-CN" sz="1800" dirty="0" err="1" smtClean="0"/>
                  <a:t>lMucP</a:t>
                </a:r>
                <a:r>
                  <a:rPr lang="en-US" altLang="zh-CN" sz="1800" dirty="0" smtClean="0"/>
                  <a:t>*S*Ab* nodes represent absorbers</a:t>
                </a:r>
                <a:r>
                  <a:rPr lang="en-US" altLang="zh-CN" sz="1800" dirty="0" smtClean="0"/>
                  <a:t>. Absorbers are not displayed, we just need </a:t>
                </a:r>
                <a:r>
                  <a:rPr lang="en-US" altLang="zh-CN" sz="1800" dirty="0" smtClean="0"/>
                  <a:t>their size information.</a:t>
                </a:r>
                <a:endParaRPr lang="en-US" altLang="zh-CN" sz="1800" dirty="0" smtClean="0"/>
              </a:p>
              <a:p>
                <a:pPr marL="342900" lvl="1" indent="0">
                  <a:buNone/>
                </a:pPr>
                <a:r>
                  <a:rPr lang="en-US" altLang="zh-CN" sz="1500" dirty="0" smtClean="0"/>
                  <a:t>	Ab: absorber</a:t>
                </a:r>
                <a:endParaRPr lang="en-US" altLang="zh-CN" sz="1500" dirty="0" smtClean="0"/>
              </a:p>
              <a:p>
                <a:r>
                  <a:rPr lang="en-US" altLang="zh-CN" sz="1800" dirty="0" err="1"/>
                  <a:t>VolumeSmallBlockGap</a:t>
                </a:r>
                <a:r>
                  <a:rPr lang="en-US" altLang="zh-CN" sz="1800" dirty="0"/>
                  <a:t>*SB</a:t>
                </a:r>
                <a:r>
                  <a:rPr lang="en-US" altLang="zh-CN" sz="1800" dirty="0" smtClean="0"/>
                  <a:t>* nodes are not displayed</a:t>
                </a:r>
                <a:r>
                  <a:rPr lang="en-US" altLang="zh-CN" sz="1800" dirty="0" smtClean="0"/>
                  <a:t>.</a:t>
                </a:r>
                <a:endParaRPr lang="en-US" altLang="zh-CN" dirty="0"/>
              </a:p>
              <a:p>
                <a:pPr marL="342900" lvl="1" indent="0">
                  <a:buNone/>
                </a:pPr>
                <a:r>
                  <a:rPr lang="en-US" altLang="zh-CN" sz="1500" dirty="0" smtClean="0"/>
                  <a:t>	SB: small block</a:t>
                </a: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0901"/>
              </a:xfrm>
              <a:blipFill rotWithShape="0">
                <a:blip r:embed="rId2"/>
                <a:stretch>
                  <a:fillRect l="-464" t="-18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057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</TotalTime>
  <Words>518</Words>
  <Application>Microsoft Office PowerPoint</Application>
  <PresentationFormat>全屏显示(4:3)</PresentationFormat>
  <Paragraphs>113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宋体</vt:lpstr>
      <vt:lpstr>Arial</vt:lpstr>
      <vt:lpstr>Calibri</vt:lpstr>
      <vt:lpstr>Calibri Light</vt:lpstr>
      <vt:lpstr>Cambria Math</vt:lpstr>
      <vt:lpstr>Office 主题</vt:lpstr>
      <vt:lpstr>Detector Drawing in Besvis</vt:lpstr>
      <vt:lpstr>Outline</vt:lpstr>
      <vt:lpstr>About geom.root</vt:lpstr>
      <vt:lpstr>Analyzing Code</vt:lpstr>
      <vt:lpstr>Analyzing Result</vt:lpstr>
      <vt:lpstr>logicalMdc_0</vt:lpstr>
      <vt:lpstr>logicalTof_1</vt:lpstr>
      <vt:lpstr>logicalEMC_2</vt:lpstr>
      <vt:lpstr>logicalMuc_3</vt:lpstr>
      <vt:lpstr>logicalMuc_3 gaps and strips</vt:lpstr>
      <vt:lpstr>2 user-defined geometry classes</vt:lpstr>
      <vt:lpstr>Process of drawing detectors</vt:lpstr>
      <vt:lpstr>判断一点是否在多边形内的算法</vt:lpstr>
      <vt:lpstr>判断一点是否在多边形内的算法</vt:lpstr>
      <vt:lpstr>判断一点是否在多边形内的算法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Detector Drawing in Besvis</dc:title>
  <dc:creator>LongPeixun</dc:creator>
  <cp:lastModifiedBy>LongPeixun</cp:lastModifiedBy>
  <cp:revision>76</cp:revision>
  <dcterms:created xsi:type="dcterms:W3CDTF">2017-12-12T08:37:07Z</dcterms:created>
  <dcterms:modified xsi:type="dcterms:W3CDTF">2017-12-14T03:30:55Z</dcterms:modified>
</cp:coreProperties>
</file>