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6" r:id="rId3"/>
    <p:sldId id="298" r:id="rId4"/>
    <p:sldId id="287" r:id="rId5"/>
    <p:sldId id="290" r:id="rId6"/>
    <p:sldId id="293" r:id="rId7"/>
    <p:sldId id="295" r:id="rId8"/>
    <p:sldId id="301" r:id="rId9"/>
    <p:sldId id="291" r:id="rId10"/>
    <p:sldId id="288" r:id="rId11"/>
    <p:sldId id="292" r:id="rId12"/>
    <p:sldId id="296" r:id="rId13"/>
    <p:sldId id="283" r:id="rId14"/>
    <p:sldId id="284" r:id="rId15"/>
    <p:sldId id="304" r:id="rId16"/>
    <p:sldId id="302" r:id="rId17"/>
    <p:sldId id="30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D095-8B02-4090-97AE-2822ED9B5E7A}" type="datetimeFigureOut">
              <a:rPr lang="zh-CN" altLang="en-US" smtClean="0"/>
              <a:t>2017-6-30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B693-6D53-4B4B-9BFE-4749E840E9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455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B693-6D53-4B4B-9BFE-4749E840E99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24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Cmst-3-clip1-400t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B693-6D53-4B4B-9BFE-4749E840E99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02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wyw-170410-pcmst-3-one</a:t>
            </a:r>
            <a:r>
              <a:rPr lang="zh-CN" altLang="en-US" dirty="0" smtClean="0"/>
              <a:t>，使用原始的</a:t>
            </a:r>
            <a:r>
              <a:rPr lang="en-US" altLang="zh-CN" dirty="0" err="1" smtClean="0"/>
              <a:t>one.x</a:t>
            </a:r>
            <a:r>
              <a:rPr lang="zh-CN" altLang="en-US" dirty="0" smtClean="0"/>
              <a:t>，即不是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pcmst-3 </a:t>
            </a:r>
            <a:r>
              <a:rPr lang="zh-CN" altLang="en-US" baseline="0" dirty="0" smtClean="0"/>
              <a:t>优化得到的。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B693-6D53-4B4B-9BFE-4749E840E99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1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31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4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75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9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22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74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2017-6-30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33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2017-6-30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3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2017-6-30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01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60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92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FD9F-0564-43E6-9AB2-40C1D936FE44}" type="datetimeFigureOut">
              <a:rPr lang="zh-CN" altLang="en-US" smtClean="0"/>
              <a:t>2017-6-30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61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Status of DA Optimization </a:t>
            </a:r>
            <a:r>
              <a:rPr lang="en-US" altLang="zh-CN" sz="1800" dirty="0" smtClean="0"/>
              <a:t>wyw170414</a:t>
            </a:r>
            <a:endParaRPr lang="zh-CN" altLang="en-US" sz="1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ZHANG, Yuan    WANG,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   WANG, Dou   GENG, </a:t>
            </a:r>
            <a:r>
              <a:rPr lang="en-US" altLang="zh-CN" dirty="0" err="1" smtClean="0"/>
              <a:t>Huiping</a:t>
            </a:r>
            <a:endParaRPr lang="en-US" altLang="zh-CN" dirty="0" smtClean="0"/>
          </a:p>
          <a:p>
            <a:r>
              <a:rPr lang="en-US" altLang="zh-CN" smtClean="0"/>
              <a:t>2017-06-30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7467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Higher RF Voltage – </a:t>
            </a:r>
            <a:br>
              <a:rPr lang="en-US" altLang="zh-CN" dirty="0"/>
            </a:br>
            <a:r>
              <a:rPr lang="en-US" altLang="zh-CN" dirty="0" err="1"/>
              <a:t>Vrf</a:t>
            </a:r>
            <a:r>
              <a:rPr lang="en-US" altLang="zh-CN" dirty="0"/>
              <a:t>=1.27GV(</a:t>
            </a:r>
            <a:r>
              <a:rPr lang="en-US" altLang="zh-CN" dirty="0" err="1"/>
              <a:t>halfring</a:t>
            </a:r>
            <a:r>
              <a:rPr lang="en-US" altLang="zh-CN" dirty="0"/>
              <a:t>), </a:t>
            </a:r>
            <a:r>
              <a:rPr lang="en-US" altLang="zh-CN" dirty="0" smtClean="0"/>
              <a:t>nus=0.044, (2)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44" y="1610381"/>
            <a:ext cx="4542857" cy="2619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089" y="1610381"/>
            <a:ext cx="4514286" cy="26095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44" y="4049320"/>
            <a:ext cx="4571429" cy="26285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089" y="4087414"/>
            <a:ext cx="4514286" cy="255238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97782" y="365125"/>
            <a:ext cx="485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Higher voltage do not help enlarge DA area, but</a:t>
            </a:r>
          </a:p>
          <a:p>
            <a:r>
              <a:rPr lang="en-US" altLang="zh-CN" dirty="0" smtClean="0"/>
              <a:t>Squeeze the error-bar of </a:t>
            </a:r>
            <a:r>
              <a:rPr lang="en-US" altLang="zh-CN" dirty="0" err="1" smtClean="0"/>
              <a:t>fluc</a:t>
            </a:r>
            <a:r>
              <a:rPr lang="en-US" altLang="zh-CN" dirty="0" smtClean="0"/>
              <a:t> noise?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79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Higher RF Voltage – </a:t>
            </a:r>
            <a:br>
              <a:rPr lang="en-US" altLang="zh-CN" dirty="0" smtClean="0"/>
            </a:br>
            <a:r>
              <a:rPr lang="en-US" altLang="zh-CN" dirty="0" err="1" smtClean="0"/>
              <a:t>Vrf</a:t>
            </a:r>
            <a:r>
              <a:rPr lang="en-US" altLang="zh-CN" dirty="0" smtClean="0"/>
              <a:t>=1.97GV(</a:t>
            </a:r>
            <a:r>
              <a:rPr lang="en-US" altLang="zh-CN" dirty="0" err="1" smtClean="0"/>
              <a:t>halfring</a:t>
            </a:r>
            <a:r>
              <a:rPr lang="en-US" altLang="zh-CN" dirty="0" smtClean="0"/>
              <a:t>), nus=0.058, 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38" y="2348913"/>
            <a:ext cx="5704762" cy="33047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48913"/>
            <a:ext cx="5704762" cy="3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Higher RF Voltage – </a:t>
            </a:r>
            <a:br>
              <a:rPr lang="en-US" altLang="zh-CN" dirty="0"/>
            </a:br>
            <a:r>
              <a:rPr lang="en-US" altLang="zh-CN" dirty="0" err="1"/>
              <a:t>Vrf</a:t>
            </a:r>
            <a:r>
              <a:rPr lang="en-US" altLang="zh-CN" dirty="0"/>
              <a:t>=1.97GV(</a:t>
            </a:r>
            <a:r>
              <a:rPr lang="en-US" altLang="zh-CN" dirty="0" err="1"/>
              <a:t>halfring</a:t>
            </a:r>
            <a:r>
              <a:rPr lang="en-US" altLang="zh-CN" dirty="0"/>
              <a:t>), </a:t>
            </a:r>
            <a:r>
              <a:rPr lang="en-US" altLang="zh-CN" dirty="0" smtClean="0"/>
              <a:t>nus=0.058, 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542857" cy="2590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467" y="1825625"/>
            <a:ext cx="4533333" cy="2619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6" y="4258000"/>
            <a:ext cx="4552381" cy="26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248" y="4258000"/>
            <a:ext cx="4542857" cy="2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7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Ref: </a:t>
            </a:r>
            <a:r>
              <a:rPr lang="en-US" altLang="zh-CN" dirty="0" err="1" smtClean="0"/>
              <a:t>Oide</a:t>
            </a:r>
            <a:r>
              <a:rPr lang="en-US" altLang="zh-CN" dirty="0" smtClean="0"/>
              <a:t> (170428)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8205" y="1825625"/>
            <a:ext cx="60755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1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 in one-step </a:t>
            </a:r>
            <a:br>
              <a:rPr lang="en-US" altLang="zh-CN" dirty="0" smtClean="0"/>
            </a:br>
            <a:r>
              <a:rPr lang="en-US" altLang="zh-CN" dirty="0" smtClean="0"/>
              <a:t>(32 arc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familiy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29" y="1690688"/>
            <a:ext cx="6669741" cy="5002307"/>
          </a:xfrm>
        </p:spPr>
      </p:pic>
    </p:spTree>
    <p:extLst>
      <p:ext uri="{BB962C8B-B14F-4D97-AF65-F5344CB8AC3E}">
        <p14:creationId xmlns:p14="http://schemas.microsoft.com/office/powerpoint/2010/main" val="84314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37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55" y="0"/>
            <a:ext cx="9343290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87660" y="4921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Palatino-Italic"/>
              </a:rPr>
              <a:t>FCC-</a:t>
            </a:r>
            <a:r>
              <a:rPr lang="en-US" altLang="zh-CN" i="1" dirty="0" err="1">
                <a:latin typeface="Palatino-Italic"/>
              </a:rPr>
              <a:t>ee</a:t>
            </a:r>
            <a:r>
              <a:rPr lang="en-US" altLang="zh-CN" i="1" dirty="0">
                <a:latin typeface="Palatino-Italic"/>
              </a:rPr>
              <a:t> MDI </a:t>
            </a:r>
            <a:r>
              <a:rPr lang="en-US" altLang="zh-CN" i="1" dirty="0" smtClean="0">
                <a:latin typeface="Palatino-Italic"/>
              </a:rPr>
              <a:t>Workshop,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81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77" y="0"/>
            <a:ext cx="9315646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87660" y="4921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Palatino-Italic"/>
              </a:rPr>
              <a:t>FCC-</a:t>
            </a:r>
            <a:r>
              <a:rPr lang="en-US" altLang="zh-CN" i="1" dirty="0" err="1">
                <a:latin typeface="Palatino-Italic"/>
              </a:rPr>
              <a:t>ee</a:t>
            </a:r>
            <a:r>
              <a:rPr lang="en-US" altLang="zh-CN" i="1" dirty="0">
                <a:latin typeface="Palatino-Italic"/>
              </a:rPr>
              <a:t> MDI </a:t>
            </a:r>
            <a:r>
              <a:rPr lang="en-US" altLang="zh-CN" i="1" dirty="0" smtClean="0">
                <a:latin typeface="Palatino-Italic"/>
              </a:rPr>
              <a:t>Workshop,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75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Todo</a:t>
            </a:r>
            <a:r>
              <a:rPr lang="en-US" altLang="zh-CN" dirty="0" smtClean="0"/>
              <a:t> in last report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FLUC analysis, why so much DA loss</a:t>
            </a:r>
          </a:p>
          <a:p>
            <a:r>
              <a:rPr lang="en-US" altLang="zh-CN" dirty="0" smtClean="0"/>
              <a:t>Why so limited DA-on-momentum with FLUC</a:t>
            </a:r>
          </a:p>
          <a:p>
            <a:r>
              <a:rPr lang="en-US" altLang="zh-CN" dirty="0" smtClean="0"/>
              <a:t>Multipole knob enlarge MA and DA-on-momentum</a:t>
            </a:r>
          </a:p>
          <a:p>
            <a:r>
              <a:rPr lang="en-US" altLang="zh-CN" dirty="0" smtClean="0"/>
              <a:t>Check DA at different position</a:t>
            </a:r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989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Different Position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49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at Different Position, INJ 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@INJ, </a:t>
            </a:r>
            <a:r>
              <a:rPr lang="en-US" altLang="zh-CN" dirty="0" err="1" smtClean="0"/>
              <a:t>bx</a:t>
            </a:r>
            <a:r>
              <a:rPr lang="en-US" altLang="zh-CN" dirty="0" smtClean="0"/>
              <a:t> = 129m, by=23m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95" y="2476714"/>
            <a:ext cx="5761905" cy="3390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14809"/>
            <a:ext cx="5752381" cy="33523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839200" y="1565564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961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 at Different </a:t>
            </a:r>
            <a:r>
              <a:rPr lang="en-US" altLang="zh-CN" dirty="0" smtClean="0"/>
              <a:t>Position, INJ(2)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84" y="1825625"/>
            <a:ext cx="4533333" cy="25904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177" y="1825625"/>
            <a:ext cx="4514286" cy="25714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84" y="4205682"/>
            <a:ext cx="4552381" cy="2638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177" y="4205682"/>
            <a:ext cx="4523809" cy="2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 at Different </a:t>
            </a:r>
            <a:r>
              <a:rPr lang="en-US" altLang="zh-CN" dirty="0" smtClean="0"/>
              <a:t>Position, RF(1)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RF, Ax=-1, </a:t>
            </a:r>
            <a:r>
              <a:rPr lang="en-US" altLang="zh-CN" dirty="0" err="1" smtClean="0"/>
              <a:t>Bx</a:t>
            </a:r>
            <a:r>
              <a:rPr lang="en-US" altLang="zh-CN" dirty="0" smtClean="0"/>
              <a:t>=32m, Ay=-1, By=180m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19" y="2519979"/>
            <a:ext cx="5752381" cy="3333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72" y="2548550"/>
            <a:ext cx="5752381" cy="3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7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 at Different Position, </a:t>
            </a:r>
            <a:r>
              <a:rPr lang="en-US" altLang="zh-CN" dirty="0" smtClean="0"/>
              <a:t>RF(2)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619048" cy="26571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737" y="1766879"/>
            <a:ext cx="4514286" cy="2580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01294"/>
            <a:ext cx="4571429" cy="26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642" y="4109792"/>
            <a:ext cx="4590476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6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Track with higher voltage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16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Higher RF Voltage – </a:t>
            </a:r>
            <a:br>
              <a:rPr lang="en-US" altLang="zh-CN" dirty="0"/>
            </a:br>
            <a:r>
              <a:rPr lang="en-US" altLang="zh-CN" dirty="0" err="1" smtClean="0"/>
              <a:t>Vrf</a:t>
            </a:r>
            <a:r>
              <a:rPr lang="en-US" altLang="zh-CN" dirty="0" smtClean="0"/>
              <a:t>=1.27GV(</a:t>
            </a:r>
            <a:r>
              <a:rPr lang="en-US" altLang="zh-CN" dirty="0" err="1" smtClean="0"/>
              <a:t>halfring</a:t>
            </a:r>
            <a:r>
              <a:rPr lang="en-US" altLang="zh-CN" dirty="0"/>
              <a:t>), </a:t>
            </a:r>
            <a:r>
              <a:rPr lang="en-US" altLang="zh-CN" dirty="0" smtClean="0"/>
              <a:t>nus=0.044, </a:t>
            </a:r>
            <a:r>
              <a:rPr lang="en-US" altLang="zh-CN" dirty="0"/>
              <a:t>(1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57" y="2353675"/>
            <a:ext cx="5657143" cy="3276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38" y="2334627"/>
            <a:ext cx="5761905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7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22077</TotalTime>
  <Words>176</Words>
  <Application>Microsoft Office PowerPoint</Application>
  <PresentationFormat>宽屏</PresentationFormat>
  <Paragraphs>34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Palatino-Italic</vt:lpstr>
      <vt:lpstr>宋体</vt:lpstr>
      <vt:lpstr>Arial</vt:lpstr>
      <vt:lpstr>Calibri</vt:lpstr>
      <vt:lpstr>Calibri Light</vt:lpstr>
      <vt:lpstr>Office 主题</vt:lpstr>
      <vt:lpstr>Status of DA Optimization wyw170414</vt:lpstr>
      <vt:lpstr>Todo in last report</vt:lpstr>
      <vt:lpstr>Different Position</vt:lpstr>
      <vt:lpstr>DA at Different Position, INJ (1)</vt:lpstr>
      <vt:lpstr>DA at Different Position, INJ(2)</vt:lpstr>
      <vt:lpstr>DA at Different Position, RF(1)</vt:lpstr>
      <vt:lpstr>DA at Different Position, RF(2)</vt:lpstr>
      <vt:lpstr>Track with higher voltage</vt:lpstr>
      <vt:lpstr>Higher RF Voltage –  Vrf=1.27GV(halfring), nus=0.044, (1)</vt:lpstr>
      <vt:lpstr>Higher RF Voltage –  Vrf=1.27GV(halfring), nus=0.044, (2)</vt:lpstr>
      <vt:lpstr>Higher RF Voltage –  Vrf=1.97GV(halfring), nus=0.058, (1)</vt:lpstr>
      <vt:lpstr>Higher RF Voltage –  Vrf=1.97GV(halfring), nus=0.058, (2)</vt:lpstr>
      <vt:lpstr>Ref: Oide (170428)</vt:lpstr>
      <vt:lpstr>Optimization in one-step  (32 arc sextupole familiy)</vt:lpstr>
      <vt:lpstr>memo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小组讨论</dc:title>
  <dc:creator>Yuan Zhang</dc:creator>
  <cp:lastModifiedBy>Yuan Zhang</cp:lastModifiedBy>
  <cp:revision>88</cp:revision>
  <dcterms:created xsi:type="dcterms:W3CDTF">2017-05-10T02:14:43Z</dcterms:created>
  <dcterms:modified xsi:type="dcterms:W3CDTF">2017-06-30T00:26:54Z</dcterms:modified>
</cp:coreProperties>
</file>