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97" r:id="rId3"/>
    <p:sldId id="283" r:id="rId4"/>
    <p:sldId id="282" r:id="rId5"/>
    <p:sldId id="279" r:id="rId6"/>
    <p:sldId id="280" r:id="rId7"/>
    <p:sldId id="281" r:id="rId8"/>
    <p:sldId id="287" r:id="rId9"/>
    <p:sldId id="288" r:id="rId10"/>
    <p:sldId id="289" r:id="rId11"/>
    <p:sldId id="290" r:id="rId12"/>
    <p:sldId id="295" r:id="rId13"/>
    <p:sldId id="291" r:id="rId14"/>
    <p:sldId id="292" r:id="rId15"/>
    <p:sldId id="294" r:id="rId16"/>
    <p:sldId id="296" r:id="rId17"/>
    <p:sldId id="298" r:id="rId18"/>
    <p:sldId id="299" r:id="rId19"/>
    <p:sldId id="301" r:id="rId20"/>
    <p:sldId id="300" r:id="rId21"/>
    <p:sldId id="302" r:id="rId22"/>
    <p:sldId id="303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2017-7-6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2017-7-6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2017-7-6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2017-7-6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2017-7-6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2017-7-6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2017-7-6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2017-7-6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2017-7-6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2017-7-6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2017-7-6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2017-7-6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CEPC lattice design and DA optimization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Dou Wang, Yuan Zhang, </a:t>
            </a:r>
            <a:r>
              <a:rPr lang="en-US" altLang="zh-CN" dirty="0" err="1" smtClean="0"/>
              <a:t>Yiwei</a:t>
            </a:r>
            <a:r>
              <a:rPr lang="en-US" altLang="zh-CN" dirty="0" smtClean="0"/>
              <a:t> Wang, </a:t>
            </a:r>
            <a:r>
              <a:rPr lang="en-US" altLang="zh-CN" dirty="0" err="1" smtClean="0"/>
              <a:t>Huiping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Geng,Chenghui</a:t>
            </a:r>
            <a:r>
              <a:rPr lang="en-US" altLang="zh-CN" dirty="0" smtClean="0"/>
              <a:t> </a:t>
            </a:r>
            <a:r>
              <a:rPr lang="en-US" altLang="zh-CN" dirty="0" smtClean="0"/>
              <a:t>Yu, </a:t>
            </a:r>
            <a:r>
              <a:rPr lang="en-US" altLang="zh-CN" dirty="0" err="1" smtClean="0"/>
              <a:t>Jie</a:t>
            </a:r>
            <a:r>
              <a:rPr lang="en-US" altLang="zh-CN" dirty="0" smtClean="0"/>
              <a:t> Gao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3923928" y="60212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2017.07.07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07737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1196" y="157808"/>
            <a:ext cx="8229600" cy="822920"/>
          </a:xfrm>
        </p:spPr>
        <p:txBody>
          <a:bodyPr/>
          <a:lstStyle/>
          <a:p>
            <a:r>
              <a:rPr lang="en-US" altLang="zh-CN" dirty="0" smtClean="0"/>
              <a:t>Whole ring lattice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2987824" y="1499592"/>
            <a:ext cx="3330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Circumference</a:t>
            </a:r>
            <a:r>
              <a:rPr lang="zh-CN" altLang="en-US" sz="2400" dirty="0" smtClean="0"/>
              <a:t>：</a:t>
            </a:r>
            <a:r>
              <a:rPr lang="en-US" altLang="zh-CN" sz="2400" dirty="0" smtClean="0"/>
              <a:t>99685m</a:t>
            </a:r>
            <a:endParaRPr lang="zh-CN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6309320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 smtClean="0"/>
              <a:t>Emittance</a:t>
            </a:r>
            <a:r>
              <a:rPr lang="en-US" altLang="zh-CN" dirty="0" smtClean="0"/>
              <a:t> from the real lattice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1.33nm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7" t="3763" r="13799" b="6458"/>
          <a:stretch/>
        </p:blipFill>
        <p:spPr bwMode="auto">
          <a:xfrm>
            <a:off x="1907704" y="1906804"/>
            <a:ext cx="5256584" cy="440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323528" y="1081838"/>
            <a:ext cx="6318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Working point : </a:t>
            </a:r>
            <a:r>
              <a:rPr lang="en-US" altLang="zh-CN" dirty="0" err="1" smtClean="0"/>
              <a:t>Qx</a:t>
            </a:r>
            <a:r>
              <a:rPr lang="en-US" altLang="zh-CN" dirty="0" smtClean="0"/>
              <a:t> =  353.10  </a:t>
            </a:r>
            <a:r>
              <a:rPr lang="en-US" altLang="zh-CN" dirty="0" err="1" smtClean="0"/>
              <a:t>Qy</a:t>
            </a:r>
            <a:r>
              <a:rPr lang="en-US" altLang="zh-CN" dirty="0" smtClean="0"/>
              <a:t> = 354.22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3514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 function of the whole ring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920" y="1484784"/>
            <a:ext cx="623887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9672" y="5989295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Residual </a:t>
            </a:r>
            <a:r>
              <a:rPr lang="en-US" altLang="zh-CN" sz="2400" dirty="0" err="1" smtClean="0"/>
              <a:t>Wx</a:t>
            </a:r>
            <a:r>
              <a:rPr lang="en-US" altLang="zh-CN" sz="2400" dirty="0" smtClean="0"/>
              <a:t> from FFS leak to the whole ring. 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11749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altLang="zh-CN" dirty="0" smtClean="0"/>
              <a:t>DA optimization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4613678" cy="315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723" y="2492896"/>
            <a:ext cx="422024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412776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2fam(IR)+224fam(arc)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602128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No correction for horizontal chromaticity in IR.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06976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Final doublet + </a:t>
            </a:r>
            <a:r>
              <a:rPr lang="en-US" altLang="zh-CN" dirty="0" err="1" smtClean="0"/>
              <a:t>triplet+CCY+matching+CCX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0" t="4592" r="11452" b="9567"/>
          <a:stretch/>
        </p:blipFill>
        <p:spPr bwMode="auto">
          <a:xfrm>
            <a:off x="1704248" y="2132856"/>
            <a:ext cx="5749240" cy="453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 2"/>
          <p:cNvSpPr/>
          <p:nvPr/>
        </p:nvSpPr>
        <p:spPr>
          <a:xfrm>
            <a:off x="3560472" y="2132856"/>
            <a:ext cx="144016" cy="432048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4283968" y="2132856"/>
            <a:ext cx="144016" cy="432048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5220072" y="2069232"/>
            <a:ext cx="72008" cy="432048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5616116" y="2069232"/>
            <a:ext cx="72008" cy="432048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2843808" y="1988840"/>
            <a:ext cx="1512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825520" y="184482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355976" y="1824021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2967508" y="1660260"/>
            <a:ext cx="13644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ym typeface="Symbol"/>
              </a:rPr>
              <a:t></a:t>
            </a:r>
            <a:r>
              <a:rPr lang="en-US" altLang="zh-CN" sz="1400" dirty="0" smtClean="0">
                <a:sym typeface="Symbol"/>
              </a:rPr>
              <a:t>x=</a:t>
            </a:r>
            <a:r>
              <a:rPr lang="en-US" altLang="zh-CN" sz="1400" dirty="0" smtClean="0"/>
              <a:t>1.5</a:t>
            </a:r>
            <a:r>
              <a:rPr lang="en-US" altLang="zh-CN" sz="1400" dirty="0"/>
              <a:t>,</a:t>
            </a:r>
            <a:r>
              <a:rPr lang="zh-CN" altLang="en-US" sz="1400" dirty="0"/>
              <a:t> </a:t>
            </a:r>
            <a:r>
              <a:rPr lang="en-US" altLang="zh-CN" sz="1400" dirty="0">
                <a:sym typeface="Symbol"/>
              </a:rPr>
              <a:t></a:t>
            </a:r>
            <a:r>
              <a:rPr lang="en-US" altLang="zh-CN" sz="1400" dirty="0" smtClean="0">
                <a:sym typeface="Symbol"/>
              </a:rPr>
              <a:t>y=1.25</a:t>
            </a:r>
            <a:endParaRPr lang="zh-CN" altLang="en-US" sz="1400" dirty="0"/>
          </a:p>
        </p:txBody>
      </p:sp>
      <p:cxnSp>
        <p:nvCxnSpPr>
          <p:cNvPr id="15" name="直接连接符 14"/>
          <p:cNvCxnSpPr/>
          <p:nvPr/>
        </p:nvCxnSpPr>
        <p:spPr>
          <a:xfrm>
            <a:off x="2825520" y="1670133"/>
            <a:ext cx="2394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825520" y="1556792"/>
            <a:ext cx="0" cy="2672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5240060" y="1556792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5268080" y="1556792"/>
            <a:ext cx="14189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002060"/>
                </a:solidFill>
                <a:sym typeface="Symbol"/>
              </a:rPr>
              <a:t></a:t>
            </a:r>
            <a:r>
              <a:rPr lang="en-US" altLang="zh-CN" sz="1400" b="1" dirty="0" smtClean="0">
                <a:solidFill>
                  <a:srgbClr val="002060"/>
                </a:solidFill>
                <a:sym typeface="Symbol"/>
              </a:rPr>
              <a:t>x=</a:t>
            </a:r>
            <a:r>
              <a:rPr lang="en-US" altLang="zh-CN" sz="1400" b="1" dirty="0" smtClean="0">
                <a:solidFill>
                  <a:srgbClr val="002060"/>
                </a:solidFill>
              </a:rPr>
              <a:t>2.75</a:t>
            </a:r>
            <a:r>
              <a:rPr lang="en-US" altLang="zh-CN" sz="1400" b="1" dirty="0">
                <a:solidFill>
                  <a:srgbClr val="002060"/>
                </a:solidFill>
              </a:rPr>
              <a:t>,</a:t>
            </a:r>
            <a:r>
              <a:rPr lang="zh-CN" altLang="en-US" sz="1400" b="1" dirty="0">
                <a:solidFill>
                  <a:srgbClr val="002060"/>
                </a:solidFill>
              </a:rPr>
              <a:t> </a:t>
            </a:r>
            <a:r>
              <a:rPr lang="en-US" altLang="zh-CN" sz="1400" b="1" dirty="0">
                <a:solidFill>
                  <a:srgbClr val="002060"/>
                </a:solidFill>
                <a:sym typeface="Symbol"/>
              </a:rPr>
              <a:t></a:t>
            </a:r>
            <a:r>
              <a:rPr lang="en-US" altLang="zh-CN" sz="1400" b="1" dirty="0" smtClean="0">
                <a:solidFill>
                  <a:srgbClr val="002060"/>
                </a:solidFill>
                <a:sym typeface="Symbol"/>
              </a:rPr>
              <a:t>y=2. 5</a:t>
            </a:r>
            <a:endParaRPr lang="zh-CN" altLang="en-US" sz="1400" b="1" dirty="0">
              <a:solidFill>
                <a:srgbClr val="002060"/>
              </a:solidFill>
            </a:endParaRPr>
          </a:p>
        </p:txBody>
      </p:sp>
      <p:sp>
        <p:nvSpPr>
          <p:cNvPr id="25" name="右大括号 24"/>
          <p:cNvSpPr/>
          <p:nvPr/>
        </p:nvSpPr>
        <p:spPr>
          <a:xfrm rot="5400000">
            <a:off x="3833918" y="2358032"/>
            <a:ext cx="324036" cy="144016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3706784" y="3240130"/>
            <a:ext cx="579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CCY</a:t>
            </a:r>
            <a:endParaRPr lang="zh-CN" altLang="en-US" dirty="0"/>
          </a:p>
        </p:txBody>
      </p:sp>
      <p:sp>
        <p:nvSpPr>
          <p:cNvPr id="28" name="右大括号 27"/>
          <p:cNvSpPr/>
          <p:nvPr/>
        </p:nvSpPr>
        <p:spPr>
          <a:xfrm rot="5400000">
            <a:off x="5366705" y="2639529"/>
            <a:ext cx="210790" cy="79208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5260080" y="3140968"/>
            <a:ext cx="551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CCX</a:t>
            </a:r>
            <a:endParaRPr lang="zh-CN" altLang="en-US" dirty="0"/>
          </a:p>
        </p:txBody>
      </p:sp>
      <p:cxnSp>
        <p:nvCxnSpPr>
          <p:cNvPr id="30" name="直接连接符 29"/>
          <p:cNvCxnSpPr/>
          <p:nvPr/>
        </p:nvCxnSpPr>
        <p:spPr>
          <a:xfrm>
            <a:off x="4716016" y="2708920"/>
            <a:ext cx="144016" cy="61671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直接连接符 1023"/>
          <p:cNvCxnSpPr/>
          <p:nvPr/>
        </p:nvCxnSpPr>
        <p:spPr>
          <a:xfrm flipH="1">
            <a:off x="4860032" y="2708920"/>
            <a:ext cx="216024" cy="61671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TextBox 1027"/>
          <p:cNvSpPr txBox="1"/>
          <p:nvPr/>
        </p:nvSpPr>
        <p:spPr>
          <a:xfrm>
            <a:off x="4322260" y="3325634"/>
            <a:ext cx="1109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matching</a:t>
            </a:r>
            <a:endParaRPr lang="zh-CN" altLang="en-US" dirty="0"/>
          </a:p>
        </p:txBody>
      </p:sp>
      <p:sp>
        <p:nvSpPr>
          <p:cNvPr id="1029" name="TextBox 1028"/>
          <p:cNvSpPr txBox="1"/>
          <p:nvPr/>
        </p:nvSpPr>
        <p:spPr>
          <a:xfrm>
            <a:off x="2267744" y="219557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43453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Chromaticity correction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7" t="3970" r="12626" b="19106"/>
          <a:stretch/>
        </p:blipFill>
        <p:spPr bwMode="auto">
          <a:xfrm>
            <a:off x="251520" y="1344778"/>
            <a:ext cx="5904656" cy="4270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椭圆 2"/>
          <p:cNvSpPr/>
          <p:nvPr/>
        </p:nvSpPr>
        <p:spPr>
          <a:xfrm>
            <a:off x="3923928" y="1196752"/>
            <a:ext cx="1440160" cy="7920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箭头连接符 4"/>
          <p:cNvCxnSpPr/>
          <p:nvPr/>
        </p:nvCxnSpPr>
        <p:spPr>
          <a:xfrm flipH="1" flipV="1">
            <a:off x="4932040" y="2132856"/>
            <a:ext cx="1908212" cy="223224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1560" y="6093296"/>
            <a:ext cx="331236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Residual chromaticity:  </a:t>
            </a:r>
            <a:r>
              <a:rPr lang="en-US" altLang="zh-CN" dirty="0" err="1" smtClean="0"/>
              <a:t>Wx</a:t>
            </a:r>
            <a:r>
              <a:rPr lang="en-US" altLang="zh-CN" dirty="0" smtClean="0"/>
              <a:t>=80</a:t>
            </a:r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8" t="4592" r="13643" b="10605"/>
          <a:stretch/>
        </p:blipFill>
        <p:spPr bwMode="auto">
          <a:xfrm>
            <a:off x="5886146" y="4261223"/>
            <a:ext cx="3143526" cy="249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812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 function of the whole ring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19672" y="5989295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Residual </a:t>
            </a:r>
            <a:r>
              <a:rPr lang="en-US" altLang="zh-CN" sz="2400" dirty="0" err="1" smtClean="0"/>
              <a:t>Wx</a:t>
            </a:r>
            <a:r>
              <a:rPr lang="en-US" altLang="zh-CN" sz="2400" dirty="0" smtClean="0"/>
              <a:t> from FFS leak to the whole ring. </a:t>
            </a:r>
            <a:endParaRPr lang="zh-CN" alt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1" t="3524" r="15557" b="6281"/>
          <a:stretch/>
        </p:blipFill>
        <p:spPr bwMode="auto">
          <a:xfrm>
            <a:off x="1979712" y="1556792"/>
            <a:ext cx="4995864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579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Final doublet + </a:t>
            </a:r>
            <a:r>
              <a:rPr lang="en-US" altLang="zh-CN" dirty="0" err="1" smtClean="0"/>
              <a:t>triplet+CCY+matching+CCX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0" t="4592" r="11452" b="9567"/>
          <a:stretch/>
        </p:blipFill>
        <p:spPr bwMode="auto">
          <a:xfrm>
            <a:off x="1704248" y="2132856"/>
            <a:ext cx="5749240" cy="453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 2"/>
          <p:cNvSpPr/>
          <p:nvPr/>
        </p:nvSpPr>
        <p:spPr>
          <a:xfrm>
            <a:off x="3560472" y="2132856"/>
            <a:ext cx="144016" cy="432048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4283968" y="2132856"/>
            <a:ext cx="144016" cy="432048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5220072" y="2069232"/>
            <a:ext cx="72008" cy="432048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5616116" y="2069232"/>
            <a:ext cx="72008" cy="432048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2843808" y="1988840"/>
            <a:ext cx="1512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825520" y="184482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355976" y="1824021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2967508" y="1660260"/>
            <a:ext cx="13644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ym typeface="Symbol"/>
              </a:rPr>
              <a:t></a:t>
            </a:r>
            <a:r>
              <a:rPr lang="en-US" altLang="zh-CN" sz="1400" dirty="0" smtClean="0">
                <a:sym typeface="Symbol"/>
              </a:rPr>
              <a:t>x=</a:t>
            </a:r>
            <a:r>
              <a:rPr lang="en-US" altLang="zh-CN" sz="1400" dirty="0" smtClean="0"/>
              <a:t>1.5</a:t>
            </a:r>
            <a:r>
              <a:rPr lang="en-US" altLang="zh-CN" sz="1400" dirty="0"/>
              <a:t>,</a:t>
            </a:r>
            <a:r>
              <a:rPr lang="zh-CN" altLang="en-US" sz="1400" dirty="0"/>
              <a:t> </a:t>
            </a:r>
            <a:r>
              <a:rPr lang="en-US" altLang="zh-CN" sz="1400" dirty="0">
                <a:sym typeface="Symbol"/>
              </a:rPr>
              <a:t></a:t>
            </a:r>
            <a:r>
              <a:rPr lang="en-US" altLang="zh-CN" sz="1400" dirty="0" smtClean="0">
                <a:sym typeface="Symbol"/>
              </a:rPr>
              <a:t>y=1.25</a:t>
            </a:r>
            <a:endParaRPr lang="zh-CN" altLang="en-US" sz="1400" dirty="0"/>
          </a:p>
        </p:txBody>
      </p:sp>
      <p:cxnSp>
        <p:nvCxnSpPr>
          <p:cNvPr id="15" name="直接连接符 14"/>
          <p:cNvCxnSpPr/>
          <p:nvPr/>
        </p:nvCxnSpPr>
        <p:spPr>
          <a:xfrm>
            <a:off x="2825520" y="1670133"/>
            <a:ext cx="2394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825520" y="1556792"/>
            <a:ext cx="0" cy="2672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5240060" y="1556792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5268080" y="1556792"/>
            <a:ext cx="14189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002060"/>
                </a:solidFill>
                <a:sym typeface="Symbol"/>
              </a:rPr>
              <a:t></a:t>
            </a:r>
            <a:r>
              <a:rPr lang="en-US" altLang="zh-CN" sz="1400" b="1" dirty="0" smtClean="0">
                <a:solidFill>
                  <a:srgbClr val="002060"/>
                </a:solidFill>
                <a:sym typeface="Symbol"/>
              </a:rPr>
              <a:t>x=</a:t>
            </a:r>
            <a:r>
              <a:rPr lang="en-US" altLang="zh-CN" sz="1400" b="1" dirty="0" smtClean="0">
                <a:solidFill>
                  <a:srgbClr val="002060"/>
                </a:solidFill>
              </a:rPr>
              <a:t>2.75</a:t>
            </a:r>
            <a:r>
              <a:rPr lang="en-US" altLang="zh-CN" sz="1400" b="1" dirty="0">
                <a:solidFill>
                  <a:srgbClr val="002060"/>
                </a:solidFill>
              </a:rPr>
              <a:t>,</a:t>
            </a:r>
            <a:r>
              <a:rPr lang="zh-CN" altLang="en-US" sz="1400" b="1" dirty="0">
                <a:solidFill>
                  <a:srgbClr val="002060"/>
                </a:solidFill>
              </a:rPr>
              <a:t> </a:t>
            </a:r>
            <a:r>
              <a:rPr lang="en-US" altLang="zh-CN" sz="1400" b="1" dirty="0">
                <a:solidFill>
                  <a:srgbClr val="002060"/>
                </a:solidFill>
                <a:sym typeface="Symbol"/>
              </a:rPr>
              <a:t></a:t>
            </a:r>
            <a:r>
              <a:rPr lang="en-US" altLang="zh-CN" sz="1400" b="1" dirty="0" smtClean="0">
                <a:solidFill>
                  <a:srgbClr val="002060"/>
                </a:solidFill>
                <a:sym typeface="Symbol"/>
              </a:rPr>
              <a:t>y=2. 5</a:t>
            </a:r>
            <a:endParaRPr lang="zh-CN" altLang="en-US" sz="1400" b="1" dirty="0">
              <a:solidFill>
                <a:srgbClr val="002060"/>
              </a:solidFill>
            </a:endParaRPr>
          </a:p>
        </p:txBody>
      </p:sp>
      <p:sp>
        <p:nvSpPr>
          <p:cNvPr id="25" name="右大括号 24"/>
          <p:cNvSpPr/>
          <p:nvPr/>
        </p:nvSpPr>
        <p:spPr>
          <a:xfrm rot="5400000">
            <a:off x="3833918" y="2358032"/>
            <a:ext cx="324036" cy="144016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3706784" y="3240130"/>
            <a:ext cx="579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CCY</a:t>
            </a:r>
            <a:endParaRPr lang="zh-CN" altLang="en-US" dirty="0"/>
          </a:p>
        </p:txBody>
      </p:sp>
      <p:sp>
        <p:nvSpPr>
          <p:cNvPr id="28" name="右大括号 27"/>
          <p:cNvSpPr/>
          <p:nvPr/>
        </p:nvSpPr>
        <p:spPr>
          <a:xfrm rot="5400000">
            <a:off x="5366705" y="2639529"/>
            <a:ext cx="210790" cy="79208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5260080" y="3140968"/>
            <a:ext cx="551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CCX</a:t>
            </a:r>
            <a:endParaRPr lang="zh-CN" altLang="en-US" dirty="0"/>
          </a:p>
        </p:txBody>
      </p:sp>
      <p:cxnSp>
        <p:nvCxnSpPr>
          <p:cNvPr id="30" name="直接连接符 29"/>
          <p:cNvCxnSpPr/>
          <p:nvPr/>
        </p:nvCxnSpPr>
        <p:spPr>
          <a:xfrm>
            <a:off x="4716016" y="2708920"/>
            <a:ext cx="144016" cy="61671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直接连接符 1023"/>
          <p:cNvCxnSpPr/>
          <p:nvPr/>
        </p:nvCxnSpPr>
        <p:spPr>
          <a:xfrm flipH="1">
            <a:off x="4860032" y="2708920"/>
            <a:ext cx="216024" cy="61671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TextBox 1027"/>
          <p:cNvSpPr txBox="1"/>
          <p:nvPr/>
        </p:nvSpPr>
        <p:spPr>
          <a:xfrm>
            <a:off x="4322260" y="3325634"/>
            <a:ext cx="1109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matching</a:t>
            </a:r>
            <a:endParaRPr lang="zh-CN" altLang="en-US" dirty="0"/>
          </a:p>
        </p:txBody>
      </p:sp>
      <p:sp>
        <p:nvSpPr>
          <p:cNvPr id="1029" name="TextBox 1028"/>
          <p:cNvSpPr txBox="1"/>
          <p:nvPr/>
        </p:nvSpPr>
        <p:spPr>
          <a:xfrm>
            <a:off x="2267744" y="219557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IP</a:t>
            </a:r>
            <a:endParaRPr lang="zh-CN" altLang="en-US" dirty="0"/>
          </a:p>
        </p:txBody>
      </p:sp>
      <p:sp>
        <p:nvSpPr>
          <p:cNvPr id="24" name="圆角矩形 23"/>
          <p:cNvSpPr/>
          <p:nvPr/>
        </p:nvSpPr>
        <p:spPr>
          <a:xfrm>
            <a:off x="5008992" y="2112053"/>
            <a:ext cx="72008" cy="432048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4288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FFS design</a:t>
            </a:r>
            <a:br>
              <a:rPr lang="en-US" altLang="zh-CN" dirty="0" smtClean="0"/>
            </a:br>
            <a:r>
              <a:rPr lang="en-US" altLang="zh-CN" sz="2700" dirty="0" smtClean="0"/>
              <a:t>Final </a:t>
            </a:r>
            <a:r>
              <a:rPr lang="en-US" altLang="zh-CN" sz="2700" dirty="0"/>
              <a:t>doublet + </a:t>
            </a:r>
            <a:r>
              <a:rPr lang="en-US" altLang="zh-CN" sz="2700" dirty="0" err="1"/>
              <a:t>triplet+CCY</a:t>
            </a:r>
            <a:endParaRPr lang="zh-CN" altLang="en-US" sz="27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6768752" cy="478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223" y="1484784"/>
            <a:ext cx="2551163" cy="816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3561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Vertical chromaticity</a:t>
            </a:r>
            <a:endParaRPr lang="zh-CN" altLang="en-U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7" t="4286" r="8571" b="15376"/>
          <a:stretch/>
        </p:blipFill>
        <p:spPr bwMode="auto">
          <a:xfrm>
            <a:off x="0" y="1705149"/>
            <a:ext cx="2195736" cy="1547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3" t="3474" r="12061" b="20307"/>
          <a:stretch/>
        </p:blipFill>
        <p:spPr bwMode="auto">
          <a:xfrm>
            <a:off x="0" y="4287620"/>
            <a:ext cx="2414016" cy="168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9" t="3632" r="10764" b="18926"/>
          <a:stretch/>
        </p:blipFill>
        <p:spPr bwMode="auto">
          <a:xfrm>
            <a:off x="2267713" y="1705151"/>
            <a:ext cx="2295144" cy="1628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1" t="5502" r="11643" b="17627"/>
          <a:stretch/>
        </p:blipFill>
        <p:spPr bwMode="auto">
          <a:xfrm>
            <a:off x="2414016" y="4287620"/>
            <a:ext cx="2375032" cy="168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5" t="4223" r="8679" b="19988"/>
          <a:stretch/>
        </p:blipFill>
        <p:spPr bwMode="auto">
          <a:xfrm>
            <a:off x="4562857" y="1705151"/>
            <a:ext cx="2214063" cy="1494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0" t="3199" r="11561" b="19663"/>
          <a:stretch/>
        </p:blipFill>
        <p:spPr bwMode="auto">
          <a:xfrm>
            <a:off x="4738081" y="4329197"/>
            <a:ext cx="2316936" cy="1627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" r="12413" b="17365"/>
          <a:stretch/>
        </p:blipFill>
        <p:spPr bwMode="auto">
          <a:xfrm>
            <a:off x="6935565" y="4329197"/>
            <a:ext cx="2208435" cy="1648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2" t="3573" r="10362" b="19267"/>
          <a:stretch/>
        </p:blipFill>
        <p:spPr bwMode="auto">
          <a:xfrm>
            <a:off x="6732240" y="1627633"/>
            <a:ext cx="2247169" cy="157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095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FFS design</a:t>
            </a:r>
            <a:br>
              <a:rPr lang="en-US" altLang="zh-CN" dirty="0"/>
            </a:br>
            <a:r>
              <a:rPr lang="en-US" altLang="zh-CN" sz="2700" dirty="0"/>
              <a:t>Final doublet + </a:t>
            </a:r>
            <a:r>
              <a:rPr lang="en-US" altLang="zh-CN" sz="2700" dirty="0" err="1" smtClean="0"/>
              <a:t>triplet+CCY+CCX</a:t>
            </a:r>
            <a:endParaRPr lang="zh-CN" altLang="en-US" sz="27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6519601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84784"/>
            <a:ext cx="1872208" cy="599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接连接符 4"/>
          <p:cNvCxnSpPr/>
          <p:nvPr/>
        </p:nvCxnSpPr>
        <p:spPr>
          <a:xfrm flipV="1">
            <a:off x="2934104" y="2082796"/>
            <a:ext cx="2475140" cy="10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2922132" y="1969455"/>
            <a:ext cx="0" cy="2672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5429232" y="1969455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5580112" y="1842512"/>
            <a:ext cx="13789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002060"/>
                </a:solidFill>
                <a:sym typeface="Symbol"/>
              </a:rPr>
              <a:t></a:t>
            </a:r>
            <a:r>
              <a:rPr lang="en-US" altLang="zh-CN" sz="1400" b="1" dirty="0" smtClean="0">
                <a:solidFill>
                  <a:srgbClr val="002060"/>
                </a:solidFill>
                <a:sym typeface="Symbol"/>
              </a:rPr>
              <a:t>x=</a:t>
            </a:r>
            <a:r>
              <a:rPr lang="en-US" altLang="zh-CN" sz="1400" b="1" dirty="0" smtClean="0">
                <a:solidFill>
                  <a:srgbClr val="002060"/>
                </a:solidFill>
              </a:rPr>
              <a:t>2.0,</a:t>
            </a:r>
            <a:r>
              <a:rPr lang="zh-CN" altLang="en-US" sz="1400" b="1" dirty="0" smtClean="0">
                <a:solidFill>
                  <a:srgbClr val="002060"/>
                </a:solidFill>
              </a:rPr>
              <a:t> </a:t>
            </a:r>
            <a:r>
              <a:rPr lang="en-US" altLang="zh-CN" sz="1400" b="1" dirty="0">
                <a:solidFill>
                  <a:srgbClr val="002060"/>
                </a:solidFill>
                <a:sym typeface="Symbol"/>
              </a:rPr>
              <a:t></a:t>
            </a:r>
            <a:r>
              <a:rPr lang="en-US" altLang="zh-CN" sz="1400" b="1" dirty="0" smtClean="0">
                <a:solidFill>
                  <a:srgbClr val="002060"/>
                </a:solidFill>
                <a:sym typeface="Symbol"/>
              </a:rPr>
              <a:t>y=1.75</a:t>
            </a:r>
            <a:endParaRPr lang="zh-CN" altLang="en-US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543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7003" y="188640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Layout of CEPC double ring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304" y="1628800"/>
            <a:ext cx="5006999" cy="4889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551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Horizontal </a:t>
            </a:r>
            <a:r>
              <a:rPr lang="en-US" altLang="zh-CN" dirty="0"/>
              <a:t>chromaticity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61868"/>
            <a:ext cx="3528392" cy="249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01226"/>
            <a:ext cx="3622505" cy="2560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26677"/>
            <a:ext cx="3384376" cy="239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64" y="4218991"/>
            <a:ext cx="3466504" cy="245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200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FFS design</a:t>
            </a:r>
            <a:br>
              <a:rPr lang="en-US" altLang="zh-CN" dirty="0"/>
            </a:br>
            <a:r>
              <a:rPr lang="en-US" altLang="zh-CN" sz="3100" dirty="0"/>
              <a:t>Final doublet + </a:t>
            </a:r>
            <a:r>
              <a:rPr lang="en-US" altLang="zh-CN" sz="3100" dirty="0" err="1" smtClean="0"/>
              <a:t>triplet+CCY+Matching+CCX</a:t>
            </a:r>
            <a:endParaRPr lang="zh-CN" altLang="en-US" sz="31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04864"/>
            <a:ext cx="623887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096" y="1484784"/>
            <a:ext cx="1728192" cy="552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2862096" y="2227300"/>
            <a:ext cx="2535176" cy="9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2862096" y="2093686"/>
            <a:ext cx="0" cy="2672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5429232" y="209368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5556088" y="2000968"/>
            <a:ext cx="14702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002060"/>
                </a:solidFill>
                <a:sym typeface="Symbol"/>
              </a:rPr>
              <a:t></a:t>
            </a:r>
            <a:r>
              <a:rPr lang="en-US" altLang="zh-CN" sz="1400" b="1" dirty="0" smtClean="0">
                <a:solidFill>
                  <a:srgbClr val="002060"/>
                </a:solidFill>
                <a:sym typeface="Symbol"/>
              </a:rPr>
              <a:t>x=</a:t>
            </a:r>
            <a:r>
              <a:rPr lang="en-US" altLang="zh-CN" sz="1400" b="1" dirty="0" smtClean="0">
                <a:solidFill>
                  <a:srgbClr val="002060"/>
                </a:solidFill>
              </a:rPr>
              <a:t>2.25,</a:t>
            </a:r>
            <a:r>
              <a:rPr lang="zh-CN" altLang="en-US" sz="1400" b="1" dirty="0" smtClean="0">
                <a:solidFill>
                  <a:srgbClr val="002060"/>
                </a:solidFill>
              </a:rPr>
              <a:t> </a:t>
            </a:r>
            <a:r>
              <a:rPr lang="en-US" altLang="zh-CN" sz="1400" b="1" dirty="0">
                <a:solidFill>
                  <a:srgbClr val="002060"/>
                </a:solidFill>
                <a:sym typeface="Symbol"/>
              </a:rPr>
              <a:t></a:t>
            </a:r>
            <a:r>
              <a:rPr lang="en-US" altLang="zh-CN" sz="1400" b="1" dirty="0" smtClean="0">
                <a:solidFill>
                  <a:srgbClr val="002060"/>
                </a:solidFill>
                <a:sym typeface="Symbol"/>
              </a:rPr>
              <a:t>y=2.25</a:t>
            </a:r>
            <a:endParaRPr lang="zh-CN" altLang="en-US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451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Horizontal chromaticity</a:t>
            </a:r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5" r="9605" b="17115"/>
          <a:stretch/>
        </p:blipFill>
        <p:spPr bwMode="auto">
          <a:xfrm>
            <a:off x="3255264" y="1758716"/>
            <a:ext cx="2715768" cy="1996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8" t="3200" r="12657" b="19234"/>
          <a:stretch/>
        </p:blipFill>
        <p:spPr bwMode="auto">
          <a:xfrm>
            <a:off x="3337560" y="4224528"/>
            <a:ext cx="2551176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7" t="4744" r="11850" b="17408"/>
          <a:stretch/>
        </p:blipFill>
        <p:spPr bwMode="auto">
          <a:xfrm>
            <a:off x="393191" y="4316491"/>
            <a:ext cx="2434605" cy="173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5" t="3575" r="9034"/>
          <a:stretch/>
        </p:blipFill>
        <p:spPr bwMode="auto">
          <a:xfrm>
            <a:off x="320041" y="1865376"/>
            <a:ext cx="2386584" cy="202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7" t="3712" r="12685" b="16492"/>
          <a:stretch/>
        </p:blipFill>
        <p:spPr bwMode="auto">
          <a:xfrm>
            <a:off x="6190489" y="4149080"/>
            <a:ext cx="2662963" cy="1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4" t="4020" r="9378" b="17848"/>
          <a:stretch/>
        </p:blipFill>
        <p:spPr bwMode="auto">
          <a:xfrm>
            <a:off x="6287600" y="1911096"/>
            <a:ext cx="2449961" cy="169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04248" y="638132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K2H=110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48523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/>
          <a:lstStyle/>
          <a:p>
            <a:r>
              <a:rPr lang="zh-CN" altLang="en-US" dirty="0" smtClean="0"/>
              <a:t>对撞区</a:t>
            </a:r>
            <a:r>
              <a:rPr lang="en-US" altLang="zh-CN" dirty="0" smtClean="0"/>
              <a:t>lattice</a:t>
            </a:r>
            <a:r>
              <a:rPr lang="zh-CN" altLang="en-US" dirty="0" smtClean="0"/>
              <a:t>及几何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9" t="3733" r="10939" b="19675"/>
          <a:stretch/>
        </p:blipFill>
        <p:spPr bwMode="auto">
          <a:xfrm>
            <a:off x="1552232" y="2564905"/>
            <a:ext cx="5396032" cy="37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008" y="1052736"/>
            <a:ext cx="5865168" cy="157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11480" y="200257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e+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5872" y="200257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e-</a:t>
            </a:r>
            <a:endParaRPr lang="zh-CN" altLang="en-US" dirty="0">
              <a:solidFill>
                <a:srgbClr val="0070C0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843808" y="1700832"/>
            <a:ext cx="31683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2411760" y="1700832"/>
            <a:ext cx="432048" cy="1373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6012160" y="1700832"/>
            <a:ext cx="360040" cy="1373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93700" y="112474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SPPC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835696" y="6350693"/>
            <a:ext cx="568863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</a:rPr>
              <a:t>CEPC and SPPC is compatible in IP1 and IP3!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04248" y="2623536"/>
            <a:ext cx="2126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SPPC need a long straight at CEPC IR.</a:t>
            </a:r>
          </a:p>
        </p:txBody>
      </p:sp>
    </p:spTree>
    <p:extLst>
      <p:ext uri="{BB962C8B-B14F-4D97-AF65-F5344CB8AC3E}">
        <p14:creationId xmlns:p14="http://schemas.microsoft.com/office/powerpoint/2010/main" val="346461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9208" y="269776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FFS lattice</a:t>
            </a:r>
            <a:r>
              <a:rPr lang="zh-CN" altLang="en-US" dirty="0" smtClean="0"/>
              <a:t>设计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412776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solidFill>
                  <a:srgbClr val="FF0000"/>
                </a:solidFill>
              </a:rPr>
              <a:t>Asymmetric dispersion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Shared </a:t>
            </a:r>
            <a:r>
              <a:rPr lang="en-US" altLang="zh-CN" sz="2000" dirty="0" err="1" smtClean="0"/>
              <a:t>sextupole</a:t>
            </a:r>
            <a:r>
              <a:rPr lang="en-US" altLang="zh-CN" sz="2000" dirty="0" smtClean="0"/>
              <a:t> for chromaticity correction and crab waist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b="1" dirty="0" err="1"/>
              <a:t>Ec</a:t>
            </a:r>
            <a:r>
              <a:rPr lang="en-US" altLang="zh-CN" sz="2000" b="1" dirty="0"/>
              <a:t> &lt; 100 </a:t>
            </a:r>
            <a:r>
              <a:rPr lang="en-US" altLang="zh-CN" sz="2000" b="1" dirty="0" err="1"/>
              <a:t>keV</a:t>
            </a:r>
            <a:r>
              <a:rPr lang="en-US" altLang="zh-CN" sz="2000" b="1" dirty="0"/>
              <a:t> within </a:t>
            </a:r>
            <a:r>
              <a:rPr lang="en-US" altLang="zh-CN" sz="2000" b="1" dirty="0" smtClean="0"/>
              <a:t>800m</a:t>
            </a:r>
            <a:endParaRPr lang="zh-CN" altLang="en-US" sz="2000" dirty="0"/>
          </a:p>
        </p:txBody>
      </p:sp>
      <p:grpSp>
        <p:nvGrpSpPr>
          <p:cNvPr id="6" name="组合 5"/>
          <p:cNvGrpSpPr/>
          <p:nvPr/>
        </p:nvGrpSpPr>
        <p:grpSpPr>
          <a:xfrm>
            <a:off x="2782000" y="2276584"/>
            <a:ext cx="5733288" cy="4439689"/>
            <a:chOff x="1547664" y="2276584"/>
            <a:chExt cx="5733288" cy="4439689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06" t="3906" r="11919" b="19155"/>
            <a:stretch/>
          </p:blipFill>
          <p:spPr bwMode="auto">
            <a:xfrm>
              <a:off x="1547664" y="2656336"/>
              <a:ext cx="5733288" cy="405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下箭头 3"/>
            <p:cNvSpPr/>
            <p:nvPr/>
          </p:nvSpPr>
          <p:spPr>
            <a:xfrm>
              <a:off x="4896036" y="2492896"/>
              <a:ext cx="72008" cy="21602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148064" y="2276584"/>
              <a:ext cx="1584176" cy="3693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Crab </a:t>
              </a:r>
              <a:r>
                <a:rPr lang="en-US" altLang="zh-CN" dirty="0" err="1" smtClean="0"/>
                <a:t>sextupole</a:t>
              </a:r>
              <a:endParaRPr lang="zh-CN" alt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11560" y="3356992"/>
            <a:ext cx="1728192" cy="153144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err="1" smtClean="0"/>
              <a:t>Betax</a:t>
            </a:r>
            <a:r>
              <a:rPr lang="en-US" altLang="zh-CN" sz="1600" dirty="0" smtClean="0"/>
              <a:t>=0.171m</a:t>
            </a:r>
          </a:p>
          <a:p>
            <a:pPr>
              <a:lnSpc>
                <a:spcPct val="150000"/>
              </a:lnSpc>
            </a:pPr>
            <a:r>
              <a:rPr lang="en-US" altLang="zh-CN" sz="1600" dirty="0" err="1" smtClean="0"/>
              <a:t>Betay</a:t>
            </a:r>
            <a:r>
              <a:rPr lang="en-US" altLang="zh-CN" sz="1600" dirty="0" smtClean="0"/>
              <a:t>=0.002m</a:t>
            </a:r>
          </a:p>
          <a:p>
            <a:pPr>
              <a:lnSpc>
                <a:spcPct val="150000"/>
              </a:lnSpc>
            </a:pPr>
            <a:r>
              <a:rPr lang="en-US" altLang="zh-CN" sz="1600" dirty="0" smtClean="0"/>
              <a:t>L*=2.2m</a:t>
            </a:r>
          </a:p>
          <a:p>
            <a:pPr>
              <a:lnSpc>
                <a:spcPct val="150000"/>
              </a:lnSpc>
            </a:pPr>
            <a:r>
              <a:rPr lang="en-US" altLang="zh-CN" sz="1600" dirty="0" smtClean="0"/>
              <a:t>K1(QD0)=150T/m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12032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弧区</a:t>
            </a:r>
            <a:r>
              <a:rPr lang="en-US" altLang="zh-CN" dirty="0" smtClean="0"/>
              <a:t>lattice</a:t>
            </a:r>
            <a:r>
              <a:rPr lang="zh-CN" altLang="en-US" dirty="0" smtClean="0"/>
              <a:t>设计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1" t="4383" r="10721" b="8739"/>
          <a:stretch/>
        </p:blipFill>
        <p:spPr bwMode="auto">
          <a:xfrm>
            <a:off x="683568" y="3625152"/>
            <a:ext cx="3816424" cy="298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t="4773" r="8979" b="10317"/>
          <a:stretch/>
        </p:blipFill>
        <p:spPr bwMode="auto">
          <a:xfrm>
            <a:off x="4788024" y="3573016"/>
            <a:ext cx="3947877" cy="2935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1628800"/>
            <a:ext cx="7704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90/90 FODO cell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Non-interleave </a:t>
            </a:r>
            <a:r>
              <a:rPr lang="en-US" altLang="zh-CN" sz="2800" dirty="0" err="1" smtClean="0"/>
              <a:t>sextupoles</a:t>
            </a:r>
            <a:endParaRPr lang="en-US" altLang="zh-CN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Distance of two ring : 0.77 m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26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高频区</a:t>
            </a:r>
            <a:r>
              <a:rPr lang="en-US" altLang="zh-CN" dirty="0" smtClean="0"/>
              <a:t>lattice</a:t>
            </a:r>
            <a:r>
              <a:rPr lang="zh-CN" altLang="en-US" dirty="0" smtClean="0"/>
              <a:t>设计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5" t="4425" r="11061" b="9105"/>
          <a:stretch/>
        </p:blipFill>
        <p:spPr bwMode="auto">
          <a:xfrm>
            <a:off x="1907704" y="2852936"/>
            <a:ext cx="4752528" cy="381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1281320"/>
            <a:ext cx="7056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90/90 FODO cell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Smaller beta than arc to suppress the multi-bunch instability (</a:t>
            </a:r>
            <a:r>
              <a:rPr lang="en-US" altLang="zh-CN" dirty="0">
                <a:sym typeface="Symbol"/>
              </a:rPr>
              <a:t></a:t>
            </a:r>
            <a:r>
              <a:rPr lang="en-US" altLang="zh-CN" dirty="0"/>
              <a:t>max: </a:t>
            </a:r>
            <a:r>
              <a:rPr lang="en-US" altLang="zh-CN" dirty="0" smtClean="0"/>
              <a:t>55.5 m/</a:t>
            </a:r>
            <a:r>
              <a:rPr lang="en-US" altLang="zh-CN" dirty="0" smtClean="0">
                <a:sym typeface="Symbol"/>
              </a:rPr>
              <a:t></a:t>
            </a:r>
            <a:r>
              <a:rPr lang="en-US" altLang="zh-CN" dirty="0"/>
              <a:t>min: </a:t>
            </a:r>
            <a:r>
              <a:rPr lang="en-US" altLang="zh-CN" dirty="0" smtClean="0"/>
              <a:t>9.8 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Distance between </a:t>
            </a:r>
            <a:r>
              <a:rPr lang="en-US" altLang="zh-CN" dirty="0" err="1" smtClean="0"/>
              <a:t>quadrupole</a:t>
            </a:r>
            <a:r>
              <a:rPr lang="en-US" altLang="zh-CN" dirty="0" smtClean="0"/>
              <a:t> : 14.5m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Length of </a:t>
            </a:r>
            <a:r>
              <a:rPr lang="en-US" altLang="zh-CN" dirty="0" err="1" smtClean="0"/>
              <a:t>cryo</a:t>
            </a:r>
            <a:r>
              <a:rPr lang="en-US" altLang="zh-CN" dirty="0" smtClean="0"/>
              <a:t>-module: 12m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538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6640" y="116632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共享高频段</a:t>
            </a:r>
            <a:r>
              <a:rPr lang="en-US" altLang="zh-CN" dirty="0" smtClean="0"/>
              <a:t>lattice</a:t>
            </a:r>
            <a:r>
              <a:rPr lang="zh-CN" altLang="en-US" dirty="0" smtClean="0"/>
              <a:t>设计</a:t>
            </a:r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1835696" y="2636912"/>
            <a:ext cx="6336704" cy="3908605"/>
            <a:chOff x="1835696" y="2636912"/>
            <a:chExt cx="6336704" cy="390860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94" t="4599" r="11673" b="10491"/>
            <a:stretch/>
          </p:blipFill>
          <p:spPr bwMode="auto">
            <a:xfrm>
              <a:off x="2195736" y="2996952"/>
              <a:ext cx="4591408" cy="3548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" name="直接箭头连接符 3"/>
            <p:cNvCxnSpPr/>
            <p:nvPr/>
          </p:nvCxnSpPr>
          <p:spPr>
            <a:xfrm>
              <a:off x="3707904" y="5989248"/>
              <a:ext cx="36004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箭头连接符 5"/>
            <p:cNvCxnSpPr/>
            <p:nvPr/>
          </p:nvCxnSpPr>
          <p:spPr>
            <a:xfrm>
              <a:off x="4444556" y="5989248"/>
              <a:ext cx="36004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3671900" y="6093296"/>
              <a:ext cx="432048" cy="33855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RF</a:t>
              </a:r>
              <a:endParaRPr lang="zh-CN" altLang="en-US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44556" y="6093296"/>
              <a:ext cx="432048" cy="33855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RF</a:t>
              </a:r>
              <a:endParaRPr lang="zh-CN" altLang="en-US" sz="1600" dirty="0"/>
            </a:p>
          </p:txBody>
        </p:sp>
        <p:sp>
          <p:nvSpPr>
            <p:cNvPr id="7" name="下箭头 6"/>
            <p:cNvSpPr/>
            <p:nvPr/>
          </p:nvSpPr>
          <p:spPr>
            <a:xfrm>
              <a:off x="4893170" y="2780928"/>
              <a:ext cx="45719" cy="21602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76056" y="2636912"/>
              <a:ext cx="3096344" cy="33855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separator combined with a </a:t>
              </a:r>
              <a:r>
                <a:rPr lang="en-US" altLang="zh-CN" sz="1600" dirty="0" smtClean="0"/>
                <a:t>dipoles</a:t>
              </a:r>
              <a:endParaRPr lang="zh-CN" altLang="en-US" sz="1600" dirty="0"/>
            </a:p>
          </p:txBody>
        </p:sp>
        <p:sp>
          <p:nvSpPr>
            <p:cNvPr id="10" name="右箭头 9"/>
            <p:cNvSpPr/>
            <p:nvPr/>
          </p:nvSpPr>
          <p:spPr>
            <a:xfrm>
              <a:off x="1979712" y="2780928"/>
              <a:ext cx="576064" cy="19453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35696" y="3068960"/>
              <a:ext cx="792088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beam</a:t>
              </a:r>
              <a:endParaRPr lang="zh-CN" altLang="en-US" dirty="0"/>
            </a:p>
          </p:txBody>
        </p:sp>
      </p:grpSp>
      <p:sp>
        <p:nvSpPr>
          <p:cNvPr id="13" name="矩形 12"/>
          <p:cNvSpPr/>
          <p:nvPr/>
        </p:nvSpPr>
        <p:spPr>
          <a:xfrm>
            <a:off x="350980" y="1124744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b="1" dirty="0" smtClean="0"/>
              <a:t>Shared </a:t>
            </a:r>
            <a:r>
              <a:rPr lang="en-US" altLang="zh-CN" sz="2000" b="1" dirty="0"/>
              <a:t>RF cavities </a:t>
            </a:r>
            <a:r>
              <a:rPr lang="en-US" altLang="zh-CN" sz="2000" dirty="0"/>
              <a:t>for e- and e+ ring (Higgs)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Separator bending cancel that of dipoles for the beam of opposite </a:t>
            </a:r>
            <a:r>
              <a:rPr lang="en-US" altLang="zh-CN" sz="2000" dirty="0"/>
              <a:t>direction</a:t>
            </a:r>
            <a:endParaRPr lang="en-US" altLang="zh-CN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ym typeface="Symbol"/>
              </a:rPr>
              <a:t></a:t>
            </a:r>
            <a:r>
              <a:rPr lang="en-US" altLang="zh-CN" sz="2000" dirty="0">
                <a:sym typeface="Symbol"/>
              </a:rPr>
              <a:t>x=</a:t>
            </a:r>
            <a:r>
              <a:rPr lang="en-US" altLang="zh-CN" sz="2000" dirty="0"/>
              <a:t>26cm at first </a:t>
            </a:r>
            <a:r>
              <a:rPr lang="en-US" altLang="zh-CN" sz="2000" dirty="0" err="1" smtClean="0"/>
              <a:t>quadrupole</a:t>
            </a:r>
            <a:endParaRPr lang="en-US" altLang="zh-CN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err="1" smtClean="0"/>
              <a:t>Seperation</a:t>
            </a:r>
            <a:r>
              <a:rPr lang="en-US" altLang="zh-CN" sz="2000" dirty="0" smtClean="0"/>
              <a:t> at the end of </a:t>
            </a:r>
            <a:r>
              <a:rPr lang="en-US" altLang="zh-CN" sz="2000" dirty="0" err="1" smtClean="0"/>
              <a:t>seperator</a:t>
            </a:r>
            <a:r>
              <a:rPr lang="en-US" altLang="zh-CN" sz="2000" dirty="0" smtClean="0"/>
              <a:t> section: 0.77m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363128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Final doublet + </a:t>
            </a:r>
            <a:r>
              <a:rPr lang="en-US" altLang="zh-CN" dirty="0" err="1" smtClean="0"/>
              <a:t>triplet+CCY+matching+CCX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0" t="4592" r="11452" b="9567"/>
          <a:stretch/>
        </p:blipFill>
        <p:spPr bwMode="auto">
          <a:xfrm>
            <a:off x="1704248" y="2132856"/>
            <a:ext cx="5749240" cy="453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 2"/>
          <p:cNvSpPr/>
          <p:nvPr/>
        </p:nvSpPr>
        <p:spPr>
          <a:xfrm>
            <a:off x="3560472" y="2132856"/>
            <a:ext cx="144016" cy="432048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4283968" y="2132856"/>
            <a:ext cx="144016" cy="432048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5220072" y="2069232"/>
            <a:ext cx="72008" cy="432048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5616116" y="2069232"/>
            <a:ext cx="72008" cy="432048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2843808" y="1988840"/>
            <a:ext cx="1512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825520" y="184482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355976" y="1824021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2967508" y="1660260"/>
            <a:ext cx="13644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ym typeface="Symbol"/>
              </a:rPr>
              <a:t></a:t>
            </a:r>
            <a:r>
              <a:rPr lang="en-US" altLang="zh-CN" sz="1400" dirty="0" smtClean="0">
                <a:sym typeface="Symbol"/>
              </a:rPr>
              <a:t>x=</a:t>
            </a:r>
            <a:r>
              <a:rPr lang="en-US" altLang="zh-CN" sz="1400" dirty="0" smtClean="0"/>
              <a:t>1.5</a:t>
            </a:r>
            <a:r>
              <a:rPr lang="en-US" altLang="zh-CN" sz="1400" dirty="0"/>
              <a:t>,</a:t>
            </a:r>
            <a:r>
              <a:rPr lang="zh-CN" altLang="en-US" sz="1400" dirty="0"/>
              <a:t> </a:t>
            </a:r>
            <a:r>
              <a:rPr lang="en-US" altLang="zh-CN" sz="1400" dirty="0">
                <a:sym typeface="Symbol"/>
              </a:rPr>
              <a:t></a:t>
            </a:r>
            <a:r>
              <a:rPr lang="en-US" altLang="zh-CN" sz="1400" dirty="0" smtClean="0">
                <a:sym typeface="Symbol"/>
              </a:rPr>
              <a:t>y=1.25</a:t>
            </a:r>
            <a:endParaRPr lang="zh-CN" altLang="en-US" sz="1400" dirty="0"/>
          </a:p>
        </p:txBody>
      </p:sp>
      <p:cxnSp>
        <p:nvCxnSpPr>
          <p:cNvPr id="15" name="直接连接符 14"/>
          <p:cNvCxnSpPr/>
          <p:nvPr/>
        </p:nvCxnSpPr>
        <p:spPr>
          <a:xfrm>
            <a:off x="2825520" y="1670133"/>
            <a:ext cx="2394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825520" y="1556792"/>
            <a:ext cx="0" cy="2672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5240060" y="1556792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5268080" y="1556792"/>
            <a:ext cx="14702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002060"/>
                </a:solidFill>
                <a:sym typeface="Symbol"/>
              </a:rPr>
              <a:t></a:t>
            </a:r>
            <a:r>
              <a:rPr lang="en-US" altLang="zh-CN" sz="1400" b="1" dirty="0" smtClean="0">
                <a:solidFill>
                  <a:srgbClr val="002060"/>
                </a:solidFill>
                <a:sym typeface="Symbol"/>
              </a:rPr>
              <a:t>x=</a:t>
            </a:r>
            <a:r>
              <a:rPr lang="en-US" altLang="zh-CN" sz="1400" b="1" dirty="0" smtClean="0">
                <a:solidFill>
                  <a:srgbClr val="002060"/>
                </a:solidFill>
              </a:rPr>
              <a:t>2.5</a:t>
            </a:r>
            <a:r>
              <a:rPr lang="en-US" altLang="zh-CN" sz="1400" b="1" dirty="0">
                <a:solidFill>
                  <a:srgbClr val="002060"/>
                </a:solidFill>
              </a:rPr>
              <a:t>,</a:t>
            </a:r>
            <a:r>
              <a:rPr lang="zh-CN" altLang="en-US" sz="1400" b="1" dirty="0">
                <a:solidFill>
                  <a:srgbClr val="002060"/>
                </a:solidFill>
              </a:rPr>
              <a:t> </a:t>
            </a:r>
            <a:r>
              <a:rPr lang="en-US" altLang="zh-CN" sz="1400" b="1" dirty="0">
                <a:solidFill>
                  <a:srgbClr val="002060"/>
                </a:solidFill>
                <a:sym typeface="Symbol"/>
              </a:rPr>
              <a:t></a:t>
            </a:r>
            <a:r>
              <a:rPr lang="en-US" altLang="zh-CN" sz="1400" b="1" dirty="0" smtClean="0">
                <a:solidFill>
                  <a:srgbClr val="002060"/>
                </a:solidFill>
                <a:sym typeface="Symbol"/>
              </a:rPr>
              <a:t>y=2.375</a:t>
            </a:r>
            <a:endParaRPr lang="zh-CN" altLang="en-US" sz="1400" b="1" dirty="0">
              <a:solidFill>
                <a:srgbClr val="002060"/>
              </a:solidFill>
            </a:endParaRPr>
          </a:p>
        </p:txBody>
      </p:sp>
      <p:sp>
        <p:nvSpPr>
          <p:cNvPr id="25" name="右大括号 24"/>
          <p:cNvSpPr/>
          <p:nvPr/>
        </p:nvSpPr>
        <p:spPr>
          <a:xfrm rot="5400000">
            <a:off x="3833918" y="2358032"/>
            <a:ext cx="324036" cy="144016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3706784" y="3240130"/>
            <a:ext cx="579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CCY</a:t>
            </a:r>
            <a:endParaRPr lang="zh-CN" altLang="en-US" dirty="0"/>
          </a:p>
        </p:txBody>
      </p:sp>
      <p:sp>
        <p:nvSpPr>
          <p:cNvPr id="28" name="右大括号 27"/>
          <p:cNvSpPr/>
          <p:nvPr/>
        </p:nvSpPr>
        <p:spPr>
          <a:xfrm rot="5400000">
            <a:off x="5366705" y="2639529"/>
            <a:ext cx="210790" cy="79208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5260080" y="3140968"/>
            <a:ext cx="551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CCX</a:t>
            </a:r>
            <a:endParaRPr lang="zh-CN" altLang="en-US" dirty="0"/>
          </a:p>
        </p:txBody>
      </p:sp>
      <p:cxnSp>
        <p:nvCxnSpPr>
          <p:cNvPr id="30" name="直接连接符 29"/>
          <p:cNvCxnSpPr/>
          <p:nvPr/>
        </p:nvCxnSpPr>
        <p:spPr>
          <a:xfrm>
            <a:off x="4716016" y="2708920"/>
            <a:ext cx="144016" cy="61671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直接连接符 1023"/>
          <p:cNvCxnSpPr/>
          <p:nvPr/>
        </p:nvCxnSpPr>
        <p:spPr>
          <a:xfrm flipH="1">
            <a:off x="4860032" y="2708920"/>
            <a:ext cx="216024" cy="61671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TextBox 1027"/>
          <p:cNvSpPr txBox="1"/>
          <p:nvPr/>
        </p:nvSpPr>
        <p:spPr>
          <a:xfrm>
            <a:off x="4322260" y="3325634"/>
            <a:ext cx="1109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matching</a:t>
            </a:r>
            <a:endParaRPr lang="zh-CN" altLang="en-US" dirty="0"/>
          </a:p>
        </p:txBody>
      </p:sp>
      <p:sp>
        <p:nvSpPr>
          <p:cNvPr id="1029" name="TextBox 1028"/>
          <p:cNvSpPr txBox="1"/>
          <p:nvPr/>
        </p:nvSpPr>
        <p:spPr>
          <a:xfrm>
            <a:off x="2267744" y="219557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8294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Chromaticity correction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7" t="3970" r="12626" b="19106"/>
          <a:stretch/>
        </p:blipFill>
        <p:spPr bwMode="auto">
          <a:xfrm>
            <a:off x="251520" y="1344778"/>
            <a:ext cx="5904656" cy="4270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0" t="3348" r="14531" b="23045"/>
          <a:stretch/>
        </p:blipFill>
        <p:spPr bwMode="auto">
          <a:xfrm>
            <a:off x="5148064" y="4427936"/>
            <a:ext cx="3384376" cy="235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椭圆 2"/>
          <p:cNvSpPr/>
          <p:nvPr/>
        </p:nvSpPr>
        <p:spPr>
          <a:xfrm>
            <a:off x="3923928" y="1196752"/>
            <a:ext cx="1440160" cy="7920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箭头连接符 4"/>
          <p:cNvCxnSpPr/>
          <p:nvPr/>
        </p:nvCxnSpPr>
        <p:spPr>
          <a:xfrm flipH="1" flipV="1">
            <a:off x="4932040" y="2132856"/>
            <a:ext cx="1908212" cy="223224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1560" y="6093296"/>
            <a:ext cx="331236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Residual chromaticity:  </a:t>
            </a:r>
            <a:r>
              <a:rPr lang="en-US" altLang="zh-CN" dirty="0" err="1" smtClean="0"/>
              <a:t>Wx</a:t>
            </a:r>
            <a:r>
              <a:rPr lang="en-US" altLang="zh-CN" dirty="0" smtClean="0"/>
              <a:t>=95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25747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5777</TotalTime>
  <Words>352</Words>
  <Application>Microsoft Office PowerPoint</Application>
  <PresentationFormat>全屏显示(4:3)</PresentationFormat>
  <Paragraphs>82</Paragraphs>
  <Slides>22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Office 主题</vt:lpstr>
      <vt:lpstr>CEPC lattice design and DA optimization</vt:lpstr>
      <vt:lpstr>Layout of CEPC double ring</vt:lpstr>
      <vt:lpstr>对撞区lattice及几何</vt:lpstr>
      <vt:lpstr>FFS lattice设计</vt:lpstr>
      <vt:lpstr>弧区lattice设计</vt:lpstr>
      <vt:lpstr>高频区lattice设计</vt:lpstr>
      <vt:lpstr>共享高频段lattice设计</vt:lpstr>
      <vt:lpstr>Final doublet + triplet+CCY+matching+CCX</vt:lpstr>
      <vt:lpstr>Chromaticity correction</vt:lpstr>
      <vt:lpstr>Whole ring lattice</vt:lpstr>
      <vt:lpstr>W function of the whole ring</vt:lpstr>
      <vt:lpstr>DA optimization</vt:lpstr>
      <vt:lpstr>Final doublet + triplet+CCY+matching+CCX</vt:lpstr>
      <vt:lpstr>Chromaticity correction</vt:lpstr>
      <vt:lpstr>W function of the whole ring</vt:lpstr>
      <vt:lpstr>Final doublet + triplet+CCY+matching+CCX</vt:lpstr>
      <vt:lpstr>FFS design Final doublet + triplet+CCY</vt:lpstr>
      <vt:lpstr>Vertical chromaticity</vt:lpstr>
      <vt:lpstr>FFS design Final doublet + triplet+CCY+CCX</vt:lpstr>
      <vt:lpstr>Horizontal chromaticity</vt:lpstr>
      <vt:lpstr>FFS design Final doublet + triplet+CCY+Matching+CCX</vt:lpstr>
      <vt:lpstr>Horizontal chromaticity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Dou</dc:creator>
  <cp:lastModifiedBy>Dou</cp:lastModifiedBy>
  <cp:revision>79</cp:revision>
  <dcterms:created xsi:type="dcterms:W3CDTF">2017-05-03T01:23:00Z</dcterms:created>
  <dcterms:modified xsi:type="dcterms:W3CDTF">2017-07-06T08:47:19Z</dcterms:modified>
</cp:coreProperties>
</file>