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2017-7-28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Parameters of CECP main ring lattice</a:t>
            </a:r>
            <a:br>
              <a:rPr lang="en-US" altLang="zh-CN" sz="4000" dirty="0" smtClean="0"/>
            </a:br>
            <a:r>
              <a:rPr lang="en-US" altLang="zh-CN" sz="3200" dirty="0" smtClean="0"/>
              <a:t>(</a:t>
            </a:r>
            <a:r>
              <a:rPr lang="en-US" altLang="zh-CN" sz="3200" dirty="0"/>
              <a:t>CEPC_RING_bx0.171m_v20170721</a:t>
            </a:r>
            <a:r>
              <a:rPr lang="en-US" altLang="zh-CN" sz="3200" dirty="0" smtClean="0"/>
              <a:t>)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</a:t>
            </a:r>
            <a:r>
              <a:rPr lang="en-US" altLang="zh-CN" dirty="0" smtClean="0"/>
              <a:t>Wang</a:t>
            </a:r>
            <a:endParaRPr lang="en-US" altLang="zh-CN" dirty="0" smtClean="0"/>
          </a:p>
          <a:p>
            <a:r>
              <a:rPr lang="en-US" altLang="zh-CN" sz="2400" dirty="0" smtClean="0"/>
              <a:t>CEPC AP meeting, 28 </a:t>
            </a:r>
            <a:r>
              <a:rPr lang="en-US" altLang="zh-CN" sz="2400" dirty="0" smtClean="0"/>
              <a:t>July 2017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522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Main bends in the ARC region </a:t>
            </a:r>
            <a:br>
              <a:rPr lang="en-US" altLang="zh-CN" dirty="0" smtClean="0"/>
            </a:br>
            <a:r>
              <a:rPr lang="en-US" altLang="zh-CN" dirty="0" smtClean="0"/>
              <a:t>(</a:t>
            </a:r>
            <a:r>
              <a:rPr lang="en-US" altLang="zh-CN" dirty="0" err="1" smtClean="0"/>
              <a:t>outter</a:t>
            </a:r>
            <a:r>
              <a:rPr lang="en-US" altLang="zh-CN" dirty="0" smtClean="0"/>
              <a:t> ring) 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7776864" cy="344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55776" y="57332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5*B0O</a:t>
            </a:r>
            <a:endParaRPr lang="zh-CN" altLang="en-US" b="1" dirty="0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82068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five B0O </a:t>
            </a:r>
            <a:r>
              <a:rPr lang="en-US" altLang="zh-CN" dirty="0"/>
              <a:t>consist of a long bend in </a:t>
            </a:r>
            <a:r>
              <a:rPr lang="en-US" altLang="zh-CN" dirty="0" smtClean="0"/>
              <a:t>the half </a:t>
            </a:r>
            <a:r>
              <a:rPr lang="en-US" altLang="zh-CN" dirty="0"/>
              <a:t>FODO </a:t>
            </a:r>
            <a:r>
              <a:rPr lang="en-US" altLang="zh-CN" dirty="0" smtClean="0"/>
              <a:t>cell</a:t>
            </a:r>
            <a:endParaRPr lang="en-US" altLang="zh-CN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580526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LQ=2m</a:t>
            </a:r>
          </a:p>
          <a:p>
            <a:r>
              <a:rPr lang="en-US" altLang="zh-CN" dirty="0" smtClean="0"/>
              <a:t>LB=5*6.245738310216311 m</a:t>
            </a:r>
          </a:p>
          <a:p>
            <a:r>
              <a:rPr lang="en-US" altLang="zh-CN" dirty="0" smtClean="0"/>
              <a:t>LD=1m (0.3+0.4+0.3)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0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 txBox="1">
            <a:spLocks/>
          </p:cNvSpPr>
          <p:nvPr/>
        </p:nvSpPr>
        <p:spPr>
          <a:xfrm>
            <a:off x="539552" y="19776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Parameters of B0O</a:t>
            </a:r>
            <a:endParaRPr lang="zh-CN" altLang="en-US" dirty="0"/>
          </a:p>
        </p:txBody>
      </p:sp>
      <p:sp>
        <p:nvSpPr>
          <p:cNvPr id="13" name="内容占位符 2"/>
          <p:cNvSpPr txBox="1">
            <a:spLocks/>
          </p:cNvSpPr>
          <p:nvPr/>
        </p:nvSpPr>
        <p:spPr>
          <a:xfrm>
            <a:off x="390669" y="1196752"/>
            <a:ext cx="8501811" cy="12241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dirty="0" smtClean="0"/>
              <a:t>Parameters of the center of each B0O</a:t>
            </a:r>
          </a:p>
          <a:p>
            <a:pPr lvl="1"/>
            <a:r>
              <a:rPr lang="en-US" altLang="zh-CN" sz="1600" dirty="0" smtClean="0"/>
              <a:t>Energy is roughly 120 GeV and the energy deviation along the whole ring within </a:t>
            </a:r>
            <a:r>
              <a:rPr lang="en-US" altLang="zh-CN" sz="1600" dirty="0" smtClean="0">
                <a:sym typeface="Symbol"/>
              </a:rPr>
              <a:t>0.4GeV</a:t>
            </a:r>
          </a:p>
          <a:p>
            <a:pPr lvl="1"/>
            <a:r>
              <a:rPr lang="en-US" altLang="zh-CN" sz="1600" dirty="0" smtClean="0">
                <a:sym typeface="Symbol"/>
              </a:rPr>
              <a:t>Sigma=</a:t>
            </a:r>
            <a:r>
              <a:rPr lang="en-US" altLang="zh-CN" sz="1600" dirty="0" err="1" smtClean="0">
                <a:sym typeface="Symbol"/>
              </a:rPr>
              <a:t>Sqrt</a:t>
            </a:r>
            <a:r>
              <a:rPr lang="en-US" altLang="zh-CN" sz="1600" dirty="0" smtClean="0">
                <a:sym typeface="Symbol"/>
              </a:rPr>
              <a:t>[emit*beta+(</a:t>
            </a:r>
            <a:r>
              <a:rPr lang="en-US" altLang="zh-CN" sz="1600" dirty="0" err="1">
                <a:sym typeface="Symbol"/>
              </a:rPr>
              <a:t>sigmae</a:t>
            </a:r>
            <a:r>
              <a:rPr lang="en-US" altLang="zh-CN" sz="1600" dirty="0">
                <a:sym typeface="Symbol"/>
              </a:rPr>
              <a:t>*</a:t>
            </a:r>
            <a:r>
              <a:rPr lang="en-US" altLang="zh-CN" sz="1600" dirty="0" err="1">
                <a:sym typeface="Symbol"/>
              </a:rPr>
              <a:t>disp</a:t>
            </a:r>
            <a:r>
              <a:rPr lang="en-US" altLang="zh-CN" sz="1600" dirty="0" smtClean="0">
                <a:sym typeface="Symbol"/>
              </a:rPr>
              <a:t>)^2], where </a:t>
            </a:r>
            <a:r>
              <a:rPr lang="en-US" altLang="zh-CN" sz="1600" dirty="0" err="1" smtClean="0">
                <a:sym typeface="Symbol"/>
              </a:rPr>
              <a:t>sigmae</a:t>
            </a:r>
            <a:r>
              <a:rPr lang="en-US" altLang="zh-CN" sz="1600" dirty="0">
                <a:sym typeface="Symbol"/>
              </a:rPr>
              <a:t>=</a:t>
            </a:r>
            <a:r>
              <a:rPr lang="en-US" altLang="zh-CN" sz="1600" dirty="0" smtClean="0">
                <a:sym typeface="Symbol"/>
              </a:rPr>
              <a:t>0.098 %</a:t>
            </a:r>
          </a:p>
          <a:p>
            <a:pPr lvl="1"/>
            <a:r>
              <a:rPr lang="en-US" altLang="zh-CN" sz="1600" dirty="0" smtClean="0">
                <a:solidFill>
                  <a:srgbClr val="FF0000"/>
                </a:solidFill>
                <a:sym typeface="Symbol"/>
              </a:rPr>
              <a:t>Parameters of B0I is almost the same with B0O.</a:t>
            </a:r>
          </a:p>
        </p:txBody>
      </p:sp>
      <p:sp>
        <p:nvSpPr>
          <p:cNvPr id="15" name="矩形 14"/>
          <p:cNvSpPr/>
          <p:nvPr/>
        </p:nvSpPr>
        <p:spPr>
          <a:xfrm>
            <a:off x="323528" y="2492896"/>
            <a:ext cx="849694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 E [GeV]          120              120              120              120              120             </a:t>
            </a:r>
          </a:p>
          <a:p>
            <a:r>
              <a:rPr lang="en-US" altLang="zh-CN" sz="1400" dirty="0"/>
              <a:t> B [T]            .034069019852    .034069019852    .034069019852    .034069019852    .034069019852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emit_x</a:t>
            </a:r>
            <a:r>
              <a:rPr lang="en-US" altLang="zh-CN" sz="1400" dirty="0"/>
              <a:t> [m*rad]   1.31E-9          </a:t>
            </a:r>
            <a:r>
              <a:rPr lang="en-US" altLang="zh-CN" sz="1400" dirty="0" err="1"/>
              <a:t>1.31E-9</a:t>
            </a:r>
            <a:r>
              <a:rPr lang="en-US" altLang="zh-CN" sz="1400" dirty="0"/>
              <a:t>          </a:t>
            </a:r>
            <a:r>
              <a:rPr lang="en-US" altLang="zh-CN" sz="1400" dirty="0" err="1"/>
              <a:t>1.31E-9</a:t>
            </a:r>
            <a:r>
              <a:rPr lang="en-US" altLang="zh-CN" sz="1400" dirty="0"/>
              <a:t>          </a:t>
            </a:r>
            <a:r>
              <a:rPr lang="en-US" altLang="zh-CN" sz="1400" dirty="0" err="1"/>
              <a:t>1.31E-9</a:t>
            </a:r>
            <a:r>
              <a:rPr lang="en-US" altLang="zh-CN" sz="1400" dirty="0"/>
              <a:t>          </a:t>
            </a:r>
            <a:r>
              <a:rPr lang="en-US" altLang="zh-CN" sz="1400" dirty="0" err="1"/>
              <a:t>1.31E-9</a:t>
            </a:r>
            <a:r>
              <a:rPr lang="en-US" altLang="zh-CN" sz="1400" dirty="0"/>
              <a:t>      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emit_y</a:t>
            </a:r>
            <a:r>
              <a:rPr lang="en-US" altLang="zh-CN" sz="1400" dirty="0"/>
              <a:t> [m*rad]   3.93E-12         </a:t>
            </a:r>
            <a:r>
              <a:rPr lang="en-US" altLang="zh-CN" sz="1400" dirty="0" err="1"/>
              <a:t>3.93E-12</a:t>
            </a:r>
            <a:r>
              <a:rPr lang="en-US" altLang="zh-CN" sz="1400" dirty="0"/>
              <a:t>         </a:t>
            </a:r>
            <a:r>
              <a:rPr lang="en-US" altLang="zh-CN" sz="1400" dirty="0" err="1"/>
              <a:t>3.93E-12</a:t>
            </a:r>
            <a:r>
              <a:rPr lang="en-US" altLang="zh-CN" sz="1400" dirty="0"/>
              <a:t>         </a:t>
            </a:r>
            <a:r>
              <a:rPr lang="en-US" altLang="zh-CN" sz="1400" dirty="0" err="1"/>
              <a:t>3.93E-12</a:t>
            </a:r>
            <a:r>
              <a:rPr lang="en-US" altLang="zh-CN" sz="1400" dirty="0"/>
              <a:t>         </a:t>
            </a:r>
            <a:r>
              <a:rPr lang="en-US" altLang="zh-CN" sz="1400" dirty="0" err="1"/>
              <a:t>3.93E-12</a:t>
            </a:r>
            <a:r>
              <a:rPr lang="en-US" altLang="zh-CN" sz="1400" dirty="0"/>
              <a:t>     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beta_x</a:t>
            </a:r>
            <a:r>
              <a:rPr lang="en-US" altLang="zh-CN" sz="1400" dirty="0"/>
              <a:t> [m]       98.215388489486  73.434533320678  53.169969317456  37.421719386542  26.189801329495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beta_y</a:t>
            </a:r>
            <a:r>
              <a:rPr lang="en-US" altLang="zh-CN" sz="1400" dirty="0"/>
              <a:t> [m]       26.189799994312  37.421697512383  53.169946294958  73.434546342037  98.21549765362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alfa_x</a:t>
            </a:r>
            <a:r>
              <a:rPr lang="en-US" altLang="zh-CN" sz="1400" dirty="0"/>
              <a:t>           2.164595320581   1.803046550349   1.441495741982   1.079943304173   .718389645615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alfa_y</a:t>
            </a:r>
            <a:r>
              <a:rPr lang="en-US" altLang="zh-CN" sz="1400" dirty="0"/>
              <a:t>           -.71838759808    -1.079942232631  -1.441496867182  -1.803051501733  -2.164606136284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gamma_x</a:t>
            </a:r>
            <a:r>
              <a:rPr lang="en-US" altLang="zh-CN" sz="1400" dirty="0"/>
              <a:t> [m^-1]   .057887801386    .057887980906    .057888127709    .057888241795    .057888323163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gamma_y</a:t>
            </a:r>
            <a:r>
              <a:rPr lang="en-US" altLang="zh-CN" sz="1400" dirty="0"/>
              <a:t> [m^-1]   .057888213786    .057888213786    .057888213786    .057888213786    .057888213786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disp_x</a:t>
            </a:r>
            <a:r>
              <a:rPr lang="en-US" altLang="zh-CN" sz="1400" dirty="0"/>
              <a:t> [m]       .229617722397    .200703865724    .175110170746    .152836644694    .133883293862  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sigma_x</a:t>
            </a:r>
            <a:r>
              <a:rPr lang="en-US" altLang="zh-CN" sz="1400" dirty="0"/>
              <a:t> [m]      4.23436624705E-4 3.67268446119E-4 3.1480462871E-4  2.67313438448E-4 2.2698800972E-4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err="1"/>
              <a:t>sigma_y</a:t>
            </a:r>
            <a:r>
              <a:rPr lang="en-US" altLang="zh-CN" sz="1400" dirty="0"/>
              <a:t> [m]      1.01452409522E-5 1.21271295542E-5 1.44553757799E-5 1.6988165502E-5  1.96465494624E-5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837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5544616" cy="63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619672" y="3284984"/>
            <a:ext cx="5184576" cy="1475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19672" y="4005064"/>
            <a:ext cx="5184576" cy="1475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2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Beam stay clear region and beam pipe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892696"/>
          </a:xfrm>
        </p:spPr>
        <p:txBody>
          <a:bodyPr/>
          <a:lstStyle/>
          <a:p>
            <a:r>
              <a:rPr lang="en-US" altLang="zh-CN" dirty="0" smtClean="0"/>
              <a:t>Beam pipe of interaction region TBD</a:t>
            </a:r>
            <a:endParaRPr lang="zh-CN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768752" cy="418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3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Bend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74868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093" y="1844824"/>
            <a:ext cx="6865218" cy="431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85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74868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42" y="2204864"/>
            <a:ext cx="6837892" cy="438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14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Sext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820688"/>
          </a:xfrm>
        </p:spPr>
        <p:txBody>
          <a:bodyPr/>
          <a:lstStyle/>
          <a:p>
            <a:r>
              <a:rPr lang="en-US" altLang="zh-CN" dirty="0" err="1" smtClean="0"/>
              <a:t>Sextupole</a:t>
            </a:r>
            <a:r>
              <a:rPr lang="en-US" altLang="zh-CN" dirty="0" smtClean="0"/>
              <a:t> in </a:t>
            </a:r>
            <a:r>
              <a:rPr lang="en-US" altLang="zh-CN" dirty="0"/>
              <a:t>interaction </a:t>
            </a:r>
            <a:r>
              <a:rPr lang="en-US" altLang="zh-CN" dirty="0" smtClean="0"/>
              <a:t>region not included </a:t>
            </a:r>
            <a:endParaRPr lang="zh-CN" alt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056784" cy="4540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611560" y="5797713"/>
            <a:ext cx="33123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VS10IRD MULTIPOLE 2  .3 -</a:t>
            </a:r>
            <a:r>
              <a:rPr lang="en-US" altLang="zh-CN" sz="1200" dirty="0" smtClean="0"/>
              <a:t>2321.9081375005253</a:t>
            </a:r>
          </a:p>
          <a:p>
            <a:r>
              <a:rPr lang="en-US" altLang="zh-CN" sz="1200" dirty="0" smtClean="0"/>
              <a:t>VS20IRD </a:t>
            </a:r>
            <a:r>
              <a:rPr lang="en-US" altLang="zh-CN" sz="1200" dirty="0"/>
              <a:t>MULTIPOLE 2  .3 -</a:t>
            </a:r>
            <a:r>
              <a:rPr lang="en-US" altLang="zh-CN" sz="1200" dirty="0" smtClean="0"/>
              <a:t>2321.9081375005253</a:t>
            </a:r>
          </a:p>
          <a:p>
            <a:r>
              <a:rPr lang="en-US" altLang="zh-CN" sz="1200" dirty="0" smtClean="0"/>
              <a:t>HS10IRD </a:t>
            </a:r>
            <a:r>
              <a:rPr lang="en-US" altLang="zh-CN" sz="1200" dirty="0"/>
              <a:t>MULTIPOLE 2  .3 </a:t>
            </a:r>
            <a:r>
              <a:rPr lang="en-US" altLang="zh-CN" sz="1200" dirty="0" smtClean="0"/>
              <a:t>2381.173465170351</a:t>
            </a:r>
          </a:p>
          <a:p>
            <a:r>
              <a:rPr lang="en-US" altLang="zh-CN" sz="1200" dirty="0" smtClean="0"/>
              <a:t>HS20IRD </a:t>
            </a:r>
            <a:r>
              <a:rPr lang="en-US" altLang="zh-CN" sz="1200" dirty="0"/>
              <a:t>MULTIPOLE 2  .3 </a:t>
            </a:r>
            <a:r>
              <a:rPr lang="en-US" altLang="zh-CN" sz="1200" dirty="0" smtClean="0"/>
              <a:t>2381.173465170351</a:t>
            </a:r>
          </a:p>
          <a:p>
            <a:r>
              <a:rPr lang="en-US" altLang="zh-CN" sz="1200" dirty="0" smtClean="0"/>
              <a:t>SC0IRD </a:t>
            </a:r>
            <a:r>
              <a:rPr lang="en-US" altLang="zh-CN" sz="1200" dirty="0"/>
              <a:t>MULTIPOLE 2  .3 0</a:t>
            </a:r>
            <a:endParaRPr lang="zh-CN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5076056" y="5797713"/>
            <a:ext cx="33123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zh-CN" sz="1200" dirty="0"/>
              <a:t>SC0IRU MULTIPOLE 2  .3 </a:t>
            </a:r>
            <a:r>
              <a:rPr lang="pt-BR" altLang="zh-CN" sz="1200" dirty="0" smtClean="0"/>
              <a:t>0</a:t>
            </a:r>
          </a:p>
          <a:p>
            <a:r>
              <a:rPr lang="pt-BR" altLang="zh-CN" sz="1200" dirty="0" smtClean="0"/>
              <a:t>HS20IRU </a:t>
            </a:r>
            <a:r>
              <a:rPr lang="pt-BR" altLang="zh-CN" sz="1200" dirty="0"/>
              <a:t>MULTIPOLE 2  .3 -</a:t>
            </a:r>
            <a:r>
              <a:rPr lang="pt-BR" altLang="zh-CN" sz="1200" dirty="0" smtClean="0"/>
              <a:t>2040.1856393530168</a:t>
            </a:r>
          </a:p>
          <a:p>
            <a:r>
              <a:rPr lang="pt-BR" altLang="zh-CN" sz="1200" dirty="0" smtClean="0"/>
              <a:t>HS10IRU </a:t>
            </a:r>
            <a:r>
              <a:rPr lang="pt-BR" altLang="zh-CN" sz="1200" dirty="0"/>
              <a:t>MULTIPOLE 2  .3 -</a:t>
            </a:r>
            <a:r>
              <a:rPr lang="pt-BR" altLang="zh-CN" sz="1200" dirty="0" smtClean="0"/>
              <a:t>2040.1856393530168</a:t>
            </a:r>
          </a:p>
          <a:p>
            <a:r>
              <a:rPr lang="pt-BR" altLang="zh-CN" sz="1200" dirty="0" smtClean="0"/>
              <a:t>VS20IRU </a:t>
            </a:r>
            <a:r>
              <a:rPr lang="pt-BR" altLang="zh-CN" sz="1200" dirty="0"/>
              <a:t>MULTIPOLE 2  .3 </a:t>
            </a:r>
            <a:r>
              <a:rPr lang="pt-BR" altLang="zh-CN" sz="1200" dirty="0" smtClean="0"/>
              <a:t>2210.155833401611</a:t>
            </a:r>
          </a:p>
          <a:p>
            <a:r>
              <a:rPr lang="pt-BR" altLang="zh-CN" sz="1200" dirty="0" smtClean="0"/>
              <a:t>VS10IRU </a:t>
            </a:r>
            <a:r>
              <a:rPr lang="pt-BR" altLang="zh-CN" sz="1200" dirty="0"/>
              <a:t>MULTIPOLE 2  .3 2210.155833401611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0492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326</Words>
  <Application>Microsoft Office PowerPoint</Application>
  <PresentationFormat>全屏显示(4:3)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Parameters of CECP main ring lattice (CEPC_RING_bx0.171m_v20170721)</vt:lpstr>
      <vt:lpstr>Main bends in the ARC region  (outter ring) </vt:lpstr>
      <vt:lpstr>PowerPoint 演示文稿</vt:lpstr>
      <vt:lpstr>PowerPoint 演示文稿</vt:lpstr>
      <vt:lpstr>Beam stay clear region and beam pipe</vt:lpstr>
      <vt:lpstr>Bend</vt:lpstr>
      <vt:lpstr>Quad</vt:lpstr>
      <vt:lpstr>Sext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56</cp:revision>
  <dcterms:created xsi:type="dcterms:W3CDTF">2017-07-27T10:25:19Z</dcterms:created>
  <dcterms:modified xsi:type="dcterms:W3CDTF">2017-07-28T00:30:46Z</dcterms:modified>
</cp:coreProperties>
</file>