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4" r:id="rId3"/>
    <p:sldId id="265" r:id="rId4"/>
    <p:sldId id="257" r:id="rId5"/>
    <p:sldId id="258" r:id="rId6"/>
    <p:sldId id="266" r:id="rId7"/>
    <p:sldId id="267" r:id="rId8"/>
    <p:sldId id="269" r:id="rId9"/>
    <p:sldId id="268" r:id="rId10"/>
    <p:sldId id="270" r:id="rId11"/>
    <p:sldId id="271" r:id="rId12"/>
    <p:sldId id="262" r:id="rId13"/>
    <p:sldId id="259" r:id="rId14"/>
    <p:sldId id="260" r:id="rId15"/>
    <p:sldId id="261" r:id="rId16"/>
    <p:sldId id="272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B9F86-754D-4537-B8D8-26FE39AC3E45}" type="datetimeFigureOut">
              <a:rPr lang="zh-CN" altLang="en-US" smtClean="0"/>
              <a:t>2017-7-27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106D7-78C4-440A-A848-AA3FBB4F89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622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Cmst-3-clip1-400t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BE9EF-2413-4BB9-B36F-E7548E4A591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124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Pcmst-2-fluc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B693-6D53-4B4B-9BFE-4749E840E99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31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3C49-2563-423E-816E-B281825CF27B}" type="datetimeFigureOut">
              <a:rPr lang="zh-CN" altLang="en-US" smtClean="0"/>
              <a:t>2017-7-27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4D3F-6899-4E4C-A7AE-C11080D65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586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3C49-2563-423E-816E-B281825CF27B}" type="datetimeFigureOut">
              <a:rPr lang="zh-CN" altLang="en-US" smtClean="0"/>
              <a:t>2017-7-27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4D3F-6899-4E4C-A7AE-C11080D65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46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3C49-2563-423E-816E-B281825CF27B}" type="datetimeFigureOut">
              <a:rPr lang="zh-CN" altLang="en-US" smtClean="0"/>
              <a:t>2017-7-27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4D3F-6899-4E4C-A7AE-C11080D65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788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3C49-2563-423E-816E-B281825CF27B}" type="datetimeFigureOut">
              <a:rPr lang="zh-CN" altLang="en-US" smtClean="0"/>
              <a:t>2017-7-27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4D3F-6899-4E4C-A7AE-C11080D65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46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3C49-2563-423E-816E-B281825CF27B}" type="datetimeFigureOut">
              <a:rPr lang="zh-CN" altLang="en-US" smtClean="0"/>
              <a:t>2017-7-27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4D3F-6899-4E4C-A7AE-C11080D65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21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3C49-2563-423E-816E-B281825CF27B}" type="datetimeFigureOut">
              <a:rPr lang="zh-CN" altLang="en-US" smtClean="0"/>
              <a:t>2017-7-27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4D3F-6899-4E4C-A7AE-C11080D65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37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3C49-2563-423E-816E-B281825CF27B}" type="datetimeFigureOut">
              <a:rPr lang="zh-CN" altLang="en-US" smtClean="0"/>
              <a:t>2017-7-27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4D3F-6899-4E4C-A7AE-C11080D65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35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3C49-2563-423E-816E-B281825CF27B}" type="datetimeFigureOut">
              <a:rPr lang="zh-CN" altLang="en-US" smtClean="0"/>
              <a:t>2017-7-27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4D3F-6899-4E4C-A7AE-C11080D65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12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3C49-2563-423E-816E-B281825CF27B}" type="datetimeFigureOut">
              <a:rPr lang="zh-CN" altLang="en-US" smtClean="0"/>
              <a:t>2017-7-27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4D3F-6899-4E4C-A7AE-C11080D65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69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3C49-2563-423E-816E-B281825CF27B}" type="datetimeFigureOut">
              <a:rPr lang="zh-CN" altLang="en-US" smtClean="0"/>
              <a:t>2017-7-27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4D3F-6899-4E4C-A7AE-C11080D65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489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3C49-2563-423E-816E-B281825CF27B}" type="datetimeFigureOut">
              <a:rPr lang="zh-CN" altLang="en-US" smtClean="0"/>
              <a:t>2017-7-27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4D3F-6899-4E4C-A7AE-C11080D65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9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E3C49-2563-423E-816E-B281825CF27B}" type="datetimeFigureOut">
              <a:rPr lang="zh-CN" altLang="en-US" smtClean="0"/>
              <a:t>2017-7-27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44D3F-6899-4E4C-A7AE-C11080D65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26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DA Optimization of </a:t>
            </a:r>
            <a:r>
              <a:rPr lang="en-US" altLang="zh-CN" dirty="0" smtClean="0"/>
              <a:t>v170719/24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ZHANG, Yuan   WANG, </a:t>
            </a:r>
            <a:r>
              <a:rPr lang="en-US" altLang="zh-CN" dirty="0" err="1"/>
              <a:t>Yiwei</a:t>
            </a:r>
            <a:r>
              <a:rPr lang="en-US" altLang="zh-CN" dirty="0"/>
              <a:t>   WANG, Dou  GENG, </a:t>
            </a:r>
            <a:r>
              <a:rPr lang="en-US" altLang="zh-CN" dirty="0" err="1"/>
              <a:t>Huiping</a:t>
            </a:r>
            <a:endParaRPr lang="en-US" altLang="zh-CN" dirty="0"/>
          </a:p>
          <a:p>
            <a:r>
              <a:rPr lang="en-US" altLang="zh-CN" dirty="0" smtClean="0"/>
              <a:t>2017-07-28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3539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Bx-170724-cost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3" cy="4351338"/>
          </a:xfrm>
        </p:spPr>
      </p:pic>
    </p:spTree>
    <p:extLst>
      <p:ext uri="{BB962C8B-B14F-4D97-AF65-F5344CB8AC3E}">
        <p14:creationId xmlns:p14="http://schemas.microsoft.com/office/powerpoint/2010/main" val="3074414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Optimize with FLUC ON</a:t>
            </a:r>
            <a:br>
              <a:rPr lang="en-US" altLang="zh-CN" dirty="0"/>
            </a:br>
            <a:r>
              <a:rPr lang="en-US" altLang="zh-CN" dirty="0" smtClean="0"/>
              <a:t>wyw-170724-bx0.37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5396" y="1825625"/>
            <a:ext cx="72412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19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memo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772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内容占位符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453133"/>
            <a:ext cx="5181600" cy="3096322"/>
          </a:xfrm>
          <a:prstGeom prst="rect">
            <a:avLst/>
          </a:prstGeom>
        </p:spPr>
      </p:pic>
      <p:pic>
        <p:nvPicPr>
          <p:cNvPr id="10" name="内容占位符 9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38200" y="2461330"/>
            <a:ext cx="5181600" cy="30799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Optimize with FLUC ON</a:t>
            </a:r>
            <a:br>
              <a:rPr lang="en-US" altLang="zh-CN" dirty="0" smtClean="0"/>
            </a:br>
            <a:r>
              <a:rPr lang="en-US" altLang="zh-CN" dirty="0" smtClean="0"/>
              <a:t>wyw-170414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3154680" y="3558461"/>
            <a:ext cx="147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50 turns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455152" y="3725211"/>
            <a:ext cx="147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200 turns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9191244" y="727470"/>
            <a:ext cx="1345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Pcmst-3-fluc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5137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355" y="0"/>
            <a:ext cx="9343290" cy="6857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587660" y="492170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latin typeface="Palatino-Italic"/>
              </a:rPr>
              <a:t>FCC-</a:t>
            </a:r>
            <a:r>
              <a:rPr lang="en-US" altLang="zh-CN" i="1" dirty="0" err="1">
                <a:latin typeface="Palatino-Italic"/>
              </a:rPr>
              <a:t>ee</a:t>
            </a:r>
            <a:r>
              <a:rPr lang="en-US" altLang="zh-CN" i="1" dirty="0">
                <a:latin typeface="Palatino-Italic"/>
              </a:rPr>
              <a:t> MDI </a:t>
            </a:r>
            <a:r>
              <a:rPr lang="en-US" altLang="zh-CN" i="1" dirty="0" smtClean="0">
                <a:latin typeface="Palatino-Italic"/>
              </a:rPr>
              <a:t>Workshop, 2017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998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177" y="0"/>
            <a:ext cx="9315646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587660" y="492170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latin typeface="Palatino-Italic"/>
              </a:rPr>
              <a:t>FCC-</a:t>
            </a:r>
            <a:r>
              <a:rPr lang="en-US" altLang="zh-CN" i="1" dirty="0" err="1">
                <a:latin typeface="Palatino-Italic"/>
              </a:rPr>
              <a:t>ee</a:t>
            </a:r>
            <a:r>
              <a:rPr lang="en-US" altLang="zh-CN" i="1" dirty="0">
                <a:latin typeface="Palatino-Italic"/>
              </a:rPr>
              <a:t> MDI </a:t>
            </a:r>
            <a:r>
              <a:rPr lang="en-US" altLang="zh-CN" i="1" dirty="0" smtClean="0">
                <a:latin typeface="Palatino-Italic"/>
              </a:rPr>
              <a:t>Workshop, 2017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217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621" y="-11206"/>
            <a:ext cx="9166757" cy="686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8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Momentum deviation versus amplitude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816443"/>
                <a:ext cx="10515600" cy="136051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altLang="zh-CN" dirty="0" smtClean="0"/>
                  <a:t>This could explain why the DA with (FLUC) is flat versus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For example, if we want to achieve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 smtClean="0"/>
                  <a:t>, the DA should be also about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=0.01</m:t>
                    </m:r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We need to try achieve a rectangular DA boundary</a:t>
                </a:r>
              </a:p>
              <a:p>
                <a:endParaRPr lang="en-US" altLang="zh-CN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816443"/>
                <a:ext cx="10515600" cy="1360519"/>
              </a:xfrm>
              <a:blipFill rotWithShape="0">
                <a:blip r:embed="rId3"/>
                <a:stretch>
                  <a:fillRect l="-696" t="-9417" b="-49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676" y="1808697"/>
            <a:ext cx="4542857" cy="27238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600" y="1835148"/>
            <a:ext cx="4523809" cy="27142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6752354" y="1244973"/>
                <a:ext cx="46014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If we achieve 30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dirty="0" smtClean="0"/>
                  <a:t>(even less), we need higher RF voltage to provide enough RF bucket height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354" y="1244973"/>
                <a:ext cx="4601446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1192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10265229" y="365125"/>
            <a:ext cx="1926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Machine Main Parameters?!</a:t>
            </a:r>
            <a:endParaRPr lang="zh-CN" altLang="en-US" dirty="0"/>
          </a:p>
        </p:txBody>
      </p:sp>
      <p:cxnSp>
        <p:nvCxnSpPr>
          <p:cNvPr id="9" name="曲线连接符 8"/>
          <p:cNvCxnSpPr>
            <a:stCxn id="6" idx="3"/>
            <a:endCxn id="7" idx="2"/>
          </p:cNvCxnSpPr>
          <p:nvPr/>
        </p:nvCxnSpPr>
        <p:spPr>
          <a:xfrm flipH="1" flipV="1">
            <a:off x="11228615" y="1011456"/>
            <a:ext cx="125185" cy="556683"/>
          </a:xfrm>
          <a:prstGeom prst="curvedConnector4">
            <a:avLst>
              <a:gd name="adj1" fmla="val -182610"/>
              <a:gd name="adj2" fmla="val 7902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581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 objective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+2.651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+1.07×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=0.02</m:t>
                    </m:r>
                  </m:oMath>
                </a14:m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127" y="2381061"/>
            <a:ext cx="6975745" cy="415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53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Variables (59)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Tune: (173.55, 174.61</a:t>
            </a:r>
            <a:r>
              <a:rPr lang="en-US" altLang="zh-CN" dirty="0" smtClean="0"/>
              <a:t>)-0713, (177.55, 177.61)-0719/24</a:t>
            </a:r>
            <a:endParaRPr lang="en-US" altLang="zh-CN" dirty="0" smtClean="0"/>
          </a:p>
          <a:p>
            <a:r>
              <a:rPr lang="en-US" altLang="zh-CN" dirty="0" smtClean="0"/>
              <a:t>IR </a:t>
            </a:r>
            <a:r>
              <a:rPr lang="en-US" altLang="zh-CN" dirty="0" err="1" smtClean="0"/>
              <a:t>sextupoles</a:t>
            </a:r>
            <a:r>
              <a:rPr lang="en-US" altLang="zh-CN" dirty="0" smtClean="0"/>
              <a:t>, 4 families</a:t>
            </a:r>
          </a:p>
          <a:p>
            <a:r>
              <a:rPr lang="en-US" altLang="zh-CN" dirty="0" smtClean="0"/>
              <a:t>IR </a:t>
            </a:r>
            <a:r>
              <a:rPr lang="en-US" altLang="zh-CN" dirty="0" err="1" smtClean="0"/>
              <a:t>octupoles</a:t>
            </a:r>
            <a:r>
              <a:rPr lang="en-US" altLang="zh-CN" dirty="0" smtClean="0"/>
              <a:t>, 13 families</a:t>
            </a:r>
          </a:p>
          <a:p>
            <a:r>
              <a:rPr lang="en-US" altLang="zh-CN" dirty="0" smtClean="0"/>
              <a:t>IR higher order chromaticity knob(</a:t>
            </a:r>
            <a:r>
              <a:rPr lang="en-US" altLang="zh-CN" dirty="0" err="1" smtClean="0"/>
              <a:t>Cai</a:t>
            </a:r>
            <a:r>
              <a:rPr lang="en-US" altLang="zh-CN" dirty="0" smtClean="0"/>
              <a:t>), 2 families</a:t>
            </a:r>
          </a:p>
          <a:p>
            <a:r>
              <a:rPr lang="en-US" altLang="zh-CN" dirty="0" smtClean="0"/>
              <a:t>Phase advance between different sections, 8 variables</a:t>
            </a:r>
          </a:p>
          <a:p>
            <a:r>
              <a:rPr lang="en-US" altLang="zh-CN" dirty="0" smtClean="0"/>
              <a:t>Arc </a:t>
            </a:r>
            <a:r>
              <a:rPr lang="en-US" altLang="zh-CN" dirty="0" err="1" smtClean="0"/>
              <a:t>sextupoles</a:t>
            </a:r>
            <a:r>
              <a:rPr lang="en-US" altLang="zh-CN" dirty="0" smtClean="0"/>
              <a:t>, 32 families</a:t>
            </a:r>
          </a:p>
          <a:p>
            <a:pPr marL="0" indent="0"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5422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Optimize with FLUC ON</a:t>
            </a:r>
            <a:br>
              <a:rPr lang="en-US" altLang="zh-CN" dirty="0" smtClean="0"/>
            </a:br>
            <a:r>
              <a:rPr lang="en-US" altLang="zh-CN" dirty="0" smtClean="0"/>
              <a:t>wyw-170713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191244" y="727470"/>
            <a:ext cx="1581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w</a:t>
            </a:r>
            <a:r>
              <a:rPr lang="en-US" altLang="zh-CN" dirty="0" smtClean="0"/>
              <a:t>yw-170713-1</a:t>
            </a:r>
            <a:endParaRPr lang="zh-CN" altLang="en-US" dirty="0"/>
          </a:p>
        </p:txBody>
      </p:sp>
      <p:pic>
        <p:nvPicPr>
          <p:cNvPr id="12" name="内容占位符 1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451061"/>
            <a:ext cx="5181600" cy="3100465"/>
          </a:xfrm>
          <a:prstGeom prst="rect">
            <a:avLst/>
          </a:prstGeom>
        </p:spPr>
      </p:pic>
      <p:pic>
        <p:nvPicPr>
          <p:cNvPr id="13" name="内容占位符 1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453912"/>
            <a:ext cx="5181600" cy="309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08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Different Chromaticity Constraint</a:t>
            </a:r>
            <a:endParaRPr lang="zh-CN" altLang="en-US" dirty="0"/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3" cy="4351338"/>
          </a:xfrm>
        </p:spPr>
      </p:pic>
    </p:spTree>
    <p:extLst>
      <p:ext uri="{BB962C8B-B14F-4D97-AF65-F5344CB8AC3E}">
        <p14:creationId xmlns:p14="http://schemas.microsoft.com/office/powerpoint/2010/main" val="2964270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Different </a:t>
            </a:r>
            <a:r>
              <a:rPr lang="en-US" altLang="zh-CN" dirty="0" smtClean="0"/>
              <a:t>Constraint/Bound </a:t>
            </a:r>
            <a:r>
              <a:rPr lang="en-US" altLang="zh-CN" dirty="0" smtClean="0"/>
              <a:t>(2)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8" name="内容占位符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479297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170713-vs-170719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3" cy="4351338"/>
          </a:xfrm>
        </p:spPr>
      </p:pic>
    </p:spTree>
    <p:extLst>
      <p:ext uri="{BB962C8B-B14F-4D97-AF65-F5344CB8AC3E}">
        <p14:creationId xmlns:p14="http://schemas.microsoft.com/office/powerpoint/2010/main" val="2776357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170719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内容占位符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923910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2752</TotalTime>
  <Words>191</Words>
  <Application>Microsoft Office PowerPoint</Application>
  <PresentationFormat>宽屏</PresentationFormat>
  <Paragraphs>37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Palatino-Italic</vt:lpstr>
      <vt:lpstr>宋体</vt:lpstr>
      <vt:lpstr>Arial</vt:lpstr>
      <vt:lpstr>Calibri</vt:lpstr>
      <vt:lpstr>Calibri Light</vt:lpstr>
      <vt:lpstr>Cambria Math</vt:lpstr>
      <vt:lpstr>Office 主题</vt:lpstr>
      <vt:lpstr>DA Optimization of v170719/24</vt:lpstr>
      <vt:lpstr>Momentum deviation versus amplitude</vt:lpstr>
      <vt:lpstr>DA objective</vt:lpstr>
      <vt:lpstr>Variables (59)</vt:lpstr>
      <vt:lpstr>Optimize with FLUC ON wyw-170713</vt:lpstr>
      <vt:lpstr>Different Chromaticity Constraint</vt:lpstr>
      <vt:lpstr>Different Constraint/Bound (2)</vt:lpstr>
      <vt:lpstr>170713-vs-170719</vt:lpstr>
      <vt:lpstr>170719</vt:lpstr>
      <vt:lpstr>Bx-170724-cost</vt:lpstr>
      <vt:lpstr>Optimize with FLUC ON wyw-170724-bx0.37</vt:lpstr>
      <vt:lpstr>memo</vt:lpstr>
      <vt:lpstr>Optimize with FLUC ON wyw-170414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Yuan Zhang</dc:creator>
  <cp:lastModifiedBy>Yuan Zhang</cp:lastModifiedBy>
  <cp:revision>17</cp:revision>
  <dcterms:created xsi:type="dcterms:W3CDTF">2017-07-17T05:44:45Z</dcterms:created>
  <dcterms:modified xsi:type="dcterms:W3CDTF">2017-07-28T00:46:33Z</dcterms:modified>
</cp:coreProperties>
</file>