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305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8" r:id="rId16"/>
    <p:sldId id="320" r:id="rId17"/>
    <p:sldId id="321" r:id="rId18"/>
    <p:sldId id="322" r:id="rId19"/>
    <p:sldId id="323" r:id="rId20"/>
    <p:sldId id="319" r:id="rId21"/>
    <p:sldId id="317" r:id="rId22"/>
    <p:sldId id="324" r:id="rId23"/>
    <p:sldId id="334" r:id="rId24"/>
    <p:sldId id="335" r:id="rId25"/>
    <p:sldId id="333" r:id="rId26"/>
    <p:sldId id="330" r:id="rId27"/>
    <p:sldId id="336" r:id="rId28"/>
    <p:sldId id="340" r:id="rId29"/>
    <p:sldId id="339" r:id="rId30"/>
    <p:sldId id="337" r:id="rId31"/>
    <p:sldId id="338" r:id="rId32"/>
    <p:sldId id="331" r:id="rId33"/>
    <p:sldId id="332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>
      <p:cViewPr varScale="1">
        <p:scale>
          <a:sx n="104" d="100"/>
          <a:sy n="104" d="100"/>
        </p:scale>
        <p:origin x="-2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22A9-3D36-46E3-AEFC-E554BCC3F833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C91BA-FA5B-4F51-A697-D8388B70E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41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2017-7-27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 parameters with larger </a:t>
            </a:r>
            <a:r>
              <a:rPr lang="en-US" altLang="zh-CN" dirty="0" err="1" smtClean="0"/>
              <a:t>betax</a:t>
            </a:r>
            <a:r>
              <a:rPr lang="en-US" altLang="zh-CN" dirty="0" smtClean="0"/>
              <a:t>*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Dou Wang, </a:t>
            </a:r>
            <a:r>
              <a:rPr lang="en-US" altLang="zh-CN" sz="2800" dirty="0" err="1"/>
              <a:t>Chenghui</a:t>
            </a:r>
            <a:r>
              <a:rPr lang="en-US" altLang="zh-CN" sz="2800" dirty="0"/>
              <a:t> Yu, Yuan </a:t>
            </a:r>
            <a:r>
              <a:rPr lang="en-US" altLang="zh-CN" sz="2800" dirty="0" smtClean="0"/>
              <a:t>Zhang, </a:t>
            </a:r>
            <a:r>
              <a:rPr lang="en-US" altLang="zh-CN" sz="2800" dirty="0" err="1" smtClean="0"/>
              <a:t>Yiwei</a:t>
            </a:r>
            <a:r>
              <a:rPr lang="en-US" altLang="zh-CN" sz="2800" dirty="0" smtClean="0"/>
              <a:t> Wang, </a:t>
            </a:r>
            <a:r>
              <a:rPr lang="en-US" altLang="zh-CN" sz="2800" dirty="0" err="1" smtClean="0"/>
              <a:t>Huiping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Geng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Sha</a:t>
            </a:r>
            <a:r>
              <a:rPr lang="en-US" altLang="zh-CN" sz="2800" dirty="0" smtClean="0"/>
              <a:t> Bai, </a:t>
            </a:r>
            <a:r>
              <a:rPr lang="en-US" altLang="zh-CN" sz="2800" dirty="0" err="1" smtClean="0"/>
              <a:t>Jie</a:t>
            </a:r>
            <a:r>
              <a:rPr lang="en-US" altLang="zh-CN" sz="2800" dirty="0" smtClean="0"/>
              <a:t> Gao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3923928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2017.07.28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773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145016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Higgs parameters with smaller emit.</a:t>
            </a: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wangdou20170719-100km_2mm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89422"/>
              </p:ext>
            </p:extLst>
          </p:nvPr>
        </p:nvGraphicFramePr>
        <p:xfrm>
          <a:off x="1259632" y="836712"/>
          <a:ext cx="6901080" cy="5892054"/>
        </p:xfrm>
        <a:graphic>
          <a:graphicData uri="http://schemas.openxmlformats.org/drawingml/2006/table">
            <a:tbl>
              <a:tblPr firstRow="1" bandRow="1"/>
              <a:tblGrid>
                <a:gridCol w="2002216"/>
                <a:gridCol w="1224716"/>
                <a:gridCol w="1224716"/>
                <a:gridCol w="1224716"/>
                <a:gridCol w="1224716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Higgs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  <a:sym typeface="Symbol"/>
                        </a:rPr>
                        <a:t>x*=0.3m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x*=0.6m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x*=1.0m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0.968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0.171/0.002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0.3/0.002</a:t>
                      </a:r>
                      <a:endParaRPr lang="zh-CN" altLang="zh-CN" sz="1200" b="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0.6/0.002</a:t>
                      </a: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1.0/0.002</a:t>
                      </a: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1.31/0.004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17.3/0.078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24.5/0.078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31.6/0.078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0.023/0.096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0.04/0.091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0.059/0.085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1.975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2.76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0.41(2cell) 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2.27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Luminosity vs. </a:t>
            </a:r>
            <a:r>
              <a:rPr lang="en-US" altLang="zh-CN" dirty="0" err="1" smtClean="0"/>
              <a:t>betax</a:t>
            </a:r>
            <a:r>
              <a:rPr lang="en-US" altLang="zh-CN" dirty="0" smtClean="0"/>
              <a:t>*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245490" cy="375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91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Symbol"/>
              </a:rPr>
              <a:t></a:t>
            </a:r>
            <a:r>
              <a:rPr lang="en-US" altLang="zh-CN" dirty="0" smtClean="0"/>
              <a:t>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1189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34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 acceptance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32730"/>
            <a:ext cx="6485074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31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Piwinski</a:t>
            </a:r>
            <a:r>
              <a:rPr lang="en-US" altLang="zh-CN" dirty="0" smtClean="0"/>
              <a:t> angle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480720" cy="38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904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FFS optics with larger </a:t>
            </a:r>
            <a:r>
              <a:rPr lang="en-US" altLang="zh-CN" dirty="0" err="1" smtClean="0"/>
              <a:t>betax</a:t>
            </a:r>
            <a:r>
              <a:rPr lang="en-US" altLang="zh-CN" dirty="0" smtClean="0"/>
              <a:t>*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4800" r="11307" b="18691"/>
          <a:stretch/>
        </p:blipFill>
        <p:spPr bwMode="auto">
          <a:xfrm>
            <a:off x="1958008" y="2852936"/>
            <a:ext cx="5400600" cy="37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8448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*=0.5m, </a:t>
            </a:r>
            <a:r>
              <a:rPr lang="en-US" altLang="zh-CN" dirty="0" err="1" smtClean="0"/>
              <a:t>betay</a:t>
            </a:r>
            <a:r>
              <a:rPr lang="en-US" altLang="zh-CN" dirty="0" smtClean="0"/>
              <a:t>*=2mm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82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62388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4872" r="13338" b="19318"/>
          <a:stretch/>
        </p:blipFill>
        <p:spPr bwMode="auto">
          <a:xfrm>
            <a:off x="4572000" y="3429000"/>
            <a:ext cx="4321632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9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2642" r="12667" b="19500"/>
          <a:stretch/>
        </p:blipFill>
        <p:spPr bwMode="auto">
          <a:xfrm>
            <a:off x="4376511" y="3284984"/>
            <a:ext cx="4782313" cy="343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t="3554" r="12186" b="20350"/>
          <a:stretch/>
        </p:blipFill>
        <p:spPr bwMode="auto">
          <a:xfrm>
            <a:off x="251520" y="1412776"/>
            <a:ext cx="4718304" cy="335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2388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8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2388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2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Higgs parameters with larger </a:t>
            </a:r>
            <a:r>
              <a:rPr lang="en-US" altLang="zh-CN" dirty="0" err="1" smtClean="0"/>
              <a:t>betax</a:t>
            </a:r>
            <a:r>
              <a:rPr lang="en-US" altLang="zh-CN" dirty="0" smtClean="0"/>
              <a:t>*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wangdou20170713-100km_2mm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12111"/>
              </p:ext>
            </p:extLst>
          </p:nvPr>
        </p:nvGraphicFramePr>
        <p:xfrm>
          <a:off x="1259632" y="836712"/>
          <a:ext cx="6901080" cy="5892054"/>
        </p:xfrm>
        <a:graphic>
          <a:graphicData uri="http://schemas.openxmlformats.org/drawingml/2006/table">
            <a:tbl>
              <a:tblPr firstRow="1" bandRow="1"/>
              <a:tblGrid>
                <a:gridCol w="2002216"/>
                <a:gridCol w="1224716"/>
                <a:gridCol w="1224716"/>
                <a:gridCol w="1224716"/>
                <a:gridCol w="1224716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Higgs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  <a:sym typeface="Symbol"/>
                        </a:rPr>
                        <a:t>x*=0.37m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x*=0.6m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x*=1.0m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0.968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0.171/0.002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0.371/0.002</a:t>
                      </a:r>
                      <a:endParaRPr lang="zh-CN" altLang="zh-CN" sz="1200" b="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0.6/0.002</a:t>
                      </a: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1.0/0.002</a:t>
                      </a: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1.31/0.004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22.0/0.089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28.0/0.089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36.2/0.089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0.025/0.079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0.036/0.075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0.051/0.069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0.41(2cell) 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1.81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1.65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43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51681"/>
            <a:ext cx="4680520" cy="371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3477"/>
            <a:ext cx="4824536" cy="18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before optimization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3" y="1772816"/>
            <a:ext cx="46297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162880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4 </a:t>
            </a:r>
            <a:r>
              <a:rPr lang="en-US" altLang="zh-CN" dirty="0" err="1" smtClean="0"/>
              <a:t>fam</a:t>
            </a:r>
            <a:r>
              <a:rPr lang="en-US" altLang="zh-CN" dirty="0" smtClean="0"/>
              <a:t> in 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2 </a:t>
            </a:r>
            <a:r>
              <a:rPr lang="en-US" altLang="zh-CN" dirty="0" err="1" smtClean="0"/>
              <a:t>fam</a:t>
            </a:r>
            <a:r>
              <a:rPr lang="en-US" altLang="zh-CN" dirty="0" smtClean="0"/>
              <a:t> in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200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75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after optimization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608512" cy="315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9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DA after </a:t>
            </a:r>
            <a:r>
              <a:rPr lang="en-US" altLang="zh-CN" dirty="0" smtClean="0"/>
              <a:t>optimization-open </a:t>
            </a:r>
            <a:r>
              <a:rPr lang="en-US" altLang="zh-CN" dirty="0" err="1" smtClean="0"/>
              <a:t>sawtooth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320480" cy="295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sawtooth+fluc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619364" cy="462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26876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50 seeds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32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Strength of crab </a:t>
            </a:r>
            <a:r>
              <a:rPr lang="en-US" altLang="zh-CN" dirty="0" err="1" smtClean="0"/>
              <a:t>sextupole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847869"/>
              </p:ext>
            </p:extLst>
          </p:nvPr>
        </p:nvGraphicFramePr>
        <p:xfrm>
          <a:off x="1979712" y="1844824"/>
          <a:ext cx="4529032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3" imgW="2082600" imgH="761760" progId="Equation.DSMT4">
                  <p:embed/>
                </p:oleObj>
              </mc:Choice>
              <mc:Fallback>
                <p:oleObj name="Equation" r:id="rId3" imgW="20826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1844824"/>
                        <a:ext cx="4529032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4155928"/>
            <a:ext cx="756084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Strength of crab </a:t>
            </a:r>
            <a:r>
              <a:rPr lang="en-US" altLang="zh-CN" sz="2400" dirty="0" err="1" smtClean="0"/>
              <a:t>sextupole</a:t>
            </a:r>
            <a:r>
              <a:rPr lang="en-US" altLang="zh-CN" sz="2400" dirty="0" smtClean="0"/>
              <a:t>:  ~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13%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/>
              <a:t>of main </a:t>
            </a:r>
            <a:r>
              <a:rPr lang="en-US" altLang="zh-CN" sz="2400" dirty="0" err="1" smtClean="0"/>
              <a:t>sextupoles</a:t>
            </a:r>
            <a:endParaRPr lang="en-US" altLang="zh-CN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Upstream of IP :    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negative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Downstream of IP:  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positive</a:t>
            </a:r>
            <a:endParaRPr lang="en-US" altLang="zh-C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crab </a:t>
            </a:r>
            <a:r>
              <a:rPr lang="en-US" altLang="zh-CN" dirty="0" err="1"/>
              <a:t>sextupoles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452454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Crab+sawtooth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772816"/>
            <a:ext cx="4464498" cy="305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51" y="4149080"/>
            <a:ext cx="4000021" cy="25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582914" cy="33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4176464" cy="306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227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492352" cy="352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627674" cy="345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Luminosity vs. </a:t>
            </a:r>
            <a:r>
              <a:rPr lang="en-US" altLang="zh-CN" dirty="0" err="1" smtClean="0"/>
              <a:t>betax</a:t>
            </a:r>
            <a:r>
              <a:rPr lang="en-US" altLang="zh-CN" dirty="0" smtClean="0"/>
              <a:t>*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85074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2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Crab+sawtooth+fluc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32856"/>
            <a:ext cx="60007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187624" y="1556792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50 seeds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34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3419"/>
            <a:ext cx="6480720" cy="398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19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cross-section for radiative </a:t>
            </a:r>
            <a:r>
              <a:rPr lang="en-US" altLang="zh-CN" dirty="0" err="1"/>
              <a:t>Bhabha</a:t>
            </a:r>
            <a:r>
              <a:rPr lang="en-US" altLang="zh-CN" dirty="0"/>
              <a:t> scattering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484589" cy="159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32" y="1844824"/>
            <a:ext cx="60864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9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lifetime due to radiative </a:t>
            </a:r>
            <a:r>
              <a:rPr lang="en-US" altLang="zh-CN" dirty="0" err="1" smtClean="0"/>
              <a:t>Bhabha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99991"/>
              </p:ext>
            </p:extLst>
          </p:nvPr>
        </p:nvGraphicFramePr>
        <p:xfrm>
          <a:off x="2267744" y="2132856"/>
          <a:ext cx="3528392" cy="55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3" imgW="1523880" imgH="241200" progId="Equation.DSMT4">
                  <p:embed/>
                </p:oleObj>
              </mc:Choice>
              <mc:Fallback>
                <p:oleObj name="Equation" r:id="rId3" imgW="1523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2132856"/>
                        <a:ext cx="3528392" cy="55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896" y="1556791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For CEPC(Pre-CDR) and </a:t>
            </a:r>
            <a:r>
              <a:rPr lang="en-US" altLang="zh-CN" sz="2400" dirty="0" err="1" smtClean="0"/>
              <a:t>FCCee</a:t>
            </a:r>
            <a:r>
              <a:rPr lang="en-US" altLang="zh-CN" sz="2400" dirty="0" smtClean="0"/>
              <a:t>,</a:t>
            </a:r>
            <a:endParaRPr lang="zh-CN" altLang="en-US" sz="24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339211"/>
              </p:ext>
            </p:extLst>
          </p:nvPr>
        </p:nvGraphicFramePr>
        <p:xfrm>
          <a:off x="1820863" y="5300663"/>
          <a:ext cx="35194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Equation" r:id="rId5" imgW="1536480" imgH="241200" progId="Equation.DSMT4">
                  <p:embed/>
                </p:oleObj>
              </mc:Choice>
              <mc:Fallback>
                <p:oleObj name="Equation" r:id="rId5" imgW="1536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0863" y="5300663"/>
                        <a:ext cx="3519487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39551" y="4797152"/>
            <a:ext cx="241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For </a:t>
            </a:r>
            <a:r>
              <a:rPr lang="en-US" altLang="zh-CN" sz="2400" dirty="0" smtClean="0">
                <a:solidFill>
                  <a:prstClr val="black"/>
                </a:solidFill>
              </a:rPr>
              <a:t>CEPC(CDR</a:t>
            </a:r>
            <a:r>
              <a:rPr lang="en-US" altLang="zh-CN" sz="2400" dirty="0">
                <a:solidFill>
                  <a:prstClr val="black"/>
                </a:solidFill>
              </a:rPr>
              <a:t>)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9998" y="378904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C00000"/>
                </a:solidFill>
              </a:rPr>
              <a:t>Life time of </a:t>
            </a:r>
            <a:r>
              <a:rPr lang="en-US" altLang="zh-CN" sz="2000" dirty="0" err="1" smtClean="0">
                <a:solidFill>
                  <a:srgbClr val="C00000"/>
                </a:solidFill>
              </a:rPr>
              <a:t>FCCee</a:t>
            </a:r>
            <a:r>
              <a:rPr lang="en-US" altLang="zh-CN" sz="2000" dirty="0" smtClean="0">
                <a:solidFill>
                  <a:srgbClr val="C00000"/>
                </a:solidFill>
              </a:rPr>
              <a:t>: 72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C00000"/>
                </a:solidFill>
              </a:rPr>
              <a:t>Life time of CEPC(Pre-CDR) </a:t>
            </a:r>
            <a:r>
              <a:rPr lang="en-US" altLang="zh-CN" sz="2000" dirty="0" smtClean="0">
                <a:solidFill>
                  <a:srgbClr val="C00000"/>
                </a:solidFill>
              </a:rPr>
              <a:t>: 55 min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1702" y="5989930"/>
            <a:ext cx="352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Life time of </a:t>
            </a:r>
            <a:r>
              <a:rPr lang="en-US" altLang="zh-CN" dirty="0" smtClean="0">
                <a:solidFill>
                  <a:srgbClr val="C00000"/>
                </a:solidFill>
              </a:rPr>
              <a:t>CEPC(CDR</a:t>
            </a:r>
            <a:r>
              <a:rPr lang="en-US" altLang="zh-CN" dirty="0">
                <a:solidFill>
                  <a:srgbClr val="C00000"/>
                </a:solidFill>
              </a:rPr>
              <a:t>) : </a:t>
            </a:r>
            <a:r>
              <a:rPr lang="en-US" altLang="zh-CN" dirty="0" smtClean="0">
                <a:solidFill>
                  <a:srgbClr val="C00000"/>
                </a:solidFill>
              </a:rPr>
              <a:t>100 </a:t>
            </a:r>
            <a:r>
              <a:rPr lang="en-US" altLang="zh-CN" dirty="0">
                <a:solidFill>
                  <a:srgbClr val="C00000"/>
                </a:solidFill>
              </a:rPr>
              <a:t>min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582312"/>
              </p:ext>
            </p:extLst>
          </p:nvPr>
        </p:nvGraphicFramePr>
        <p:xfrm>
          <a:off x="2195736" y="2708920"/>
          <a:ext cx="35020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7" imgW="1841400" imgH="431640" progId="Equation.DSMT4">
                  <p:embed/>
                </p:oleObj>
              </mc:Choice>
              <mc:Fallback>
                <p:oleObj name="Equation" r:id="rId7" imgW="1841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5736" y="2708920"/>
                        <a:ext cx="35020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3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Symbol"/>
              </a:rPr>
              <a:t></a:t>
            </a:r>
            <a:r>
              <a:rPr lang="en-US" altLang="zh-CN" dirty="0" smtClean="0"/>
              <a:t>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418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6779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20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 acceptance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51050"/>
            <a:ext cx="6365282" cy="38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04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Piwinski</a:t>
            </a:r>
            <a:r>
              <a:rPr lang="en-US" altLang="zh-CN" dirty="0" smtClean="0"/>
              <a:t> angle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254619" cy="375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2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Beam power corresponding to 2</a:t>
            </a:r>
            <a:r>
              <a:rPr lang="en-US" altLang="zh-CN" sz="4000" dirty="0" smtClean="0">
                <a:sym typeface="Symbol"/>
              </a:rPr>
              <a:t></a:t>
            </a:r>
            <a:r>
              <a:rPr lang="en-US" altLang="zh-CN" sz="4000" kern="100" dirty="0" smtClean="0">
                <a:latin typeface="Times New Roman"/>
                <a:cs typeface="Times New Roman"/>
              </a:rPr>
              <a:t>10</a:t>
            </a:r>
            <a:r>
              <a:rPr lang="en-US" altLang="zh-CN" sz="4000" kern="100" baseline="30000" dirty="0" smtClean="0">
                <a:latin typeface="Times New Roman"/>
                <a:cs typeface="Times New Roman"/>
              </a:rPr>
              <a:t>34</a:t>
            </a:r>
            <a:r>
              <a:rPr lang="en-US" altLang="zh-CN" sz="4000" kern="100" dirty="0" smtClean="0">
                <a:latin typeface="Times New Roman"/>
                <a:cs typeface="Times New Roman"/>
              </a:rPr>
              <a:t>cm</a:t>
            </a:r>
            <a:r>
              <a:rPr lang="en-US" altLang="zh-CN" sz="4000" kern="100" baseline="30000" dirty="0" smtClean="0">
                <a:latin typeface="Times New Roman"/>
                <a:cs typeface="Times New Roman"/>
              </a:rPr>
              <a:t>-2</a:t>
            </a:r>
            <a:r>
              <a:rPr lang="en-US" altLang="zh-CN" sz="4000" kern="100" dirty="0" smtClean="0">
                <a:latin typeface="Times New Roman"/>
                <a:cs typeface="Times New Roman"/>
              </a:rPr>
              <a:t>s</a:t>
            </a:r>
            <a:r>
              <a:rPr lang="en-US" altLang="zh-CN" sz="4000" kern="100" baseline="30000" dirty="0" smtClean="0">
                <a:latin typeface="Times New Roman"/>
                <a:cs typeface="Times New Roman"/>
              </a:rPr>
              <a:t>-1</a:t>
            </a:r>
            <a:endParaRPr lang="zh-CN" alt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634133" cy="418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58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Check Higgs parameters for </a:t>
            </a:r>
            <a:r>
              <a:rPr lang="en-US" altLang="zh-CN" dirty="0" err="1" smtClean="0"/>
              <a:t>FCCee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09179"/>
              </p:ext>
            </p:extLst>
          </p:nvPr>
        </p:nvGraphicFramePr>
        <p:xfrm>
          <a:off x="971600" y="836712"/>
          <a:ext cx="7128790" cy="5974080"/>
        </p:xfrm>
        <a:graphic>
          <a:graphicData uri="http://schemas.openxmlformats.org/drawingml/2006/table">
            <a:tbl>
              <a:tblPr firstRow="1" bandRow="1"/>
              <a:tblGrid>
                <a:gridCol w="2068282"/>
                <a:gridCol w="1265127"/>
                <a:gridCol w="1265127"/>
                <a:gridCol w="1265127"/>
                <a:gridCol w="1265127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CEPC-Higgs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FCC-Higgs</a:t>
                      </a:r>
                      <a:endParaRPr lang="zh-CN" altLang="zh-CN" sz="1600" b="1" i="1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Check FCC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FCC-smaller </a:t>
                      </a:r>
                      <a:r>
                        <a:rPr kumimoji="0" lang="en-US" altLang="zh-CN" sz="1200" b="1" i="1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</a:t>
                      </a:r>
                      <a:r>
                        <a:rPr kumimoji="0" lang="en-US" altLang="zh-CN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x*</a:t>
                      </a: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97.75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0.968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826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0.171/0.002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1.0/0.002</a:t>
                      </a:r>
                      <a:endParaRPr lang="zh-CN" altLang="zh-CN" sz="1200" b="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0.2/0.002</a:t>
                      </a: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1.31/0.004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0.63/0.00126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25.1/0.05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11.2/0.05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0.081/0.14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0.081/0.135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0.023/0.16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0.41(2cell) 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dirty="0" smtClean="0">
                          <a:latin typeface="Courier"/>
                        </a:rPr>
                        <a:t> 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4.45×10</a:t>
                      </a:r>
                      <a:r>
                        <a:rPr lang="en-US" altLang="zh-CN" sz="120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(460)</a:t>
                      </a:r>
                      <a:endParaRPr lang="zh-CN" sz="120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sz="1200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5.88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15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" y="982983"/>
            <a:ext cx="9050220" cy="51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0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8768</TotalTime>
  <Words>882</Words>
  <Application>Microsoft Office PowerPoint</Application>
  <PresentationFormat>全屏显示(4:3)</PresentationFormat>
  <Paragraphs>356</Paragraphs>
  <Slides>33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Office 主题</vt:lpstr>
      <vt:lpstr>Equation</vt:lpstr>
      <vt:lpstr>CEPC parameters with larger betax*</vt:lpstr>
      <vt:lpstr>Higgs parameters with larger betax* （wangdou20170713-100km_2mmy）</vt:lpstr>
      <vt:lpstr>Luminosity vs. betax*</vt:lpstr>
      <vt:lpstr> vs. betax*</vt:lpstr>
      <vt:lpstr>Energy acceptance vs. betax*</vt:lpstr>
      <vt:lpstr>Piwinski angle vs. betax*</vt:lpstr>
      <vt:lpstr>Beam power corresponding to 21034cm-2s-1</vt:lpstr>
      <vt:lpstr>Check Higgs parameters for FCCee</vt:lpstr>
      <vt:lpstr>PowerPoint 演示文稿</vt:lpstr>
      <vt:lpstr>Higgs parameters with smaller emit.（wangdou20170719-100km_2mmy）</vt:lpstr>
      <vt:lpstr>Luminosity vs. betax*</vt:lpstr>
      <vt:lpstr> vs. betax*</vt:lpstr>
      <vt:lpstr>Energy acceptance vs. betax*</vt:lpstr>
      <vt:lpstr>Piwinski angle vs. betax*</vt:lpstr>
      <vt:lpstr>FFS optics with larger betax*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 before optimization</vt:lpstr>
      <vt:lpstr>DA after optimization</vt:lpstr>
      <vt:lpstr>DA after optimization-open sawtooth</vt:lpstr>
      <vt:lpstr>sawtooth+fluc</vt:lpstr>
      <vt:lpstr>Strength of crab sextupole</vt:lpstr>
      <vt:lpstr>Open crab sextupoles</vt:lpstr>
      <vt:lpstr>Crab+sawtooth</vt:lpstr>
      <vt:lpstr>PowerPoint 演示文稿</vt:lpstr>
      <vt:lpstr>PowerPoint 演示文稿</vt:lpstr>
      <vt:lpstr>Crab+sawtooth+fluc</vt:lpstr>
      <vt:lpstr>PowerPoint 演示文稿</vt:lpstr>
      <vt:lpstr>cross-section for radiative Bhabha scattering</vt:lpstr>
      <vt:lpstr>lifetime due to radiative Bhabha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Dou</dc:creator>
  <cp:lastModifiedBy>Dou</cp:lastModifiedBy>
  <cp:revision>146</cp:revision>
  <dcterms:created xsi:type="dcterms:W3CDTF">2017-05-03T01:23:00Z</dcterms:created>
  <dcterms:modified xsi:type="dcterms:W3CDTF">2017-07-28T00:19:46Z</dcterms:modified>
</cp:coreProperties>
</file>