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8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孟才" initials="孟才" lastIdx="1" clrIdx="0">
    <p:extLst>
      <p:ext uri="{19B8F6BF-5375-455C-9EA6-DF929625EA0E}">
        <p15:presenceInfo xmlns:p15="http://schemas.microsoft.com/office/powerpoint/2012/main" userId="9dded5530b46db2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87748" autoAdjust="0"/>
  </p:normalViewPr>
  <p:slideViewPr>
    <p:cSldViewPr snapToGrid="0">
      <p:cViewPr varScale="1">
        <p:scale>
          <a:sx n="77" d="100"/>
          <a:sy n="77" d="100"/>
        </p:scale>
        <p:origin x="10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A4537-8308-4F40-AB51-228B839276B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6EE03-0A88-4680-904D-DAEB55ADA7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285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6EE03-0A88-4680-904D-DAEB55ADA7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9728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59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72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1248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-14064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/>
          </a:p>
        </p:txBody>
      </p:sp>
      <p:grpSp>
        <p:nvGrpSpPr>
          <p:cNvPr id="11" name="组合 2"/>
          <p:cNvGrpSpPr>
            <a:grpSpLocks/>
          </p:cNvGrpSpPr>
          <p:nvPr userDrawn="1"/>
        </p:nvGrpSpPr>
        <p:grpSpPr bwMode="auto">
          <a:xfrm>
            <a:off x="0" y="1643081"/>
            <a:ext cx="12192000" cy="2500294"/>
            <a:chOff x="0" y="1643074"/>
            <a:chExt cx="9144000" cy="2500282"/>
          </a:xfrm>
        </p:grpSpPr>
        <p:sp>
          <p:nvSpPr>
            <p:cNvPr id="12" name="矩形 11"/>
            <p:cNvSpPr/>
            <p:nvPr/>
          </p:nvSpPr>
          <p:spPr>
            <a:xfrm>
              <a:off x="0" y="4071942"/>
              <a:ext cx="9144000" cy="71414"/>
            </a:xfrm>
            <a:prstGeom prst="rect">
              <a:avLst/>
            </a:prstGeom>
            <a:solidFill>
              <a:srgbClr val="1D77C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8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endParaRPr lang="zh-CN" alt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0" y="1643074"/>
              <a:ext cx="9144000" cy="2285992"/>
            </a:xfrm>
            <a:prstGeom prst="rect">
              <a:avLst/>
            </a:prstGeom>
            <a:solidFill>
              <a:srgbClr val="1D77C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8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endParaRPr lang="zh-CN" alt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lnSpc>
                <a:spcPct val="200000"/>
              </a:lnSpc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4286252"/>
            <a:ext cx="8534400" cy="7269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tx1">
                    <a:tint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altLang="zh-CN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1905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内容占位符 25"/>
          <p:cNvSpPr>
            <a:spLocks noGrp="1"/>
          </p:cNvSpPr>
          <p:nvPr>
            <p:ph sz="quarter" idx="12"/>
          </p:nvPr>
        </p:nvSpPr>
        <p:spPr>
          <a:xfrm>
            <a:off x="2663182" y="5227563"/>
            <a:ext cx="6865639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华文中宋" panose="02010600040101010101" pitchFamily="2" charset="-122"/>
                <a:ea typeface="华文中宋" panose="02010600040101010101" pitchFamily="2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4" y="436172"/>
            <a:ext cx="3768517" cy="73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831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30481"/>
            <a:ext cx="4831080" cy="894079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/>
          </p:nvPr>
        </p:nvSpPr>
        <p:spPr>
          <a:xfrm>
            <a:off x="5730240" y="243840"/>
            <a:ext cx="6147435" cy="69088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89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674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958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569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16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04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28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09040"/>
            <a:ext cx="10515600" cy="4967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35906-9B8A-4A08-85C1-FB0C12907D07}" type="datetimeFigureOut">
              <a:rPr lang="zh-CN" altLang="en-US" smtClean="0"/>
              <a:t>2017-8-10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8" name="组合 2"/>
          <p:cNvGrpSpPr>
            <a:grpSpLocks/>
          </p:cNvGrpSpPr>
          <p:nvPr userDrawn="1"/>
        </p:nvGrpSpPr>
        <p:grpSpPr bwMode="auto">
          <a:xfrm>
            <a:off x="0" y="0"/>
            <a:ext cx="12192000" cy="1026160"/>
            <a:chOff x="0" y="1643074"/>
            <a:chExt cx="9144000" cy="2500282"/>
          </a:xfrm>
        </p:grpSpPr>
        <p:sp>
          <p:nvSpPr>
            <p:cNvPr id="9" name="矩形 8"/>
            <p:cNvSpPr/>
            <p:nvPr/>
          </p:nvSpPr>
          <p:spPr>
            <a:xfrm>
              <a:off x="0" y="4071942"/>
              <a:ext cx="9144000" cy="71414"/>
            </a:xfrm>
            <a:prstGeom prst="rect">
              <a:avLst/>
            </a:prstGeom>
            <a:solidFill>
              <a:srgbClr val="1D77C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8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endParaRPr lang="zh-CN" alt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0" y="1643074"/>
              <a:ext cx="9144000" cy="2285992"/>
            </a:xfrm>
            <a:prstGeom prst="rect">
              <a:avLst/>
            </a:prstGeom>
            <a:solidFill>
              <a:srgbClr val="1D77C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8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endParaRPr lang="zh-CN" alt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92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53852" y="1907164"/>
            <a:ext cx="7630160" cy="19092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</a:t>
            </a:r>
            <a:r>
              <a:rPr lang="en-US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fr-FR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r-FR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zh-CN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Positron source</a:t>
            </a:r>
            <a:endParaRPr lang="zh-CN" altLang="en-US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64715" y="4718146"/>
            <a:ext cx="9008434" cy="1116124"/>
          </a:xfrm>
        </p:spPr>
        <p:txBody>
          <a:bodyPr>
            <a:norm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Meng ,Y. Chi, G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Pei,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Zhang, X. Li, S. Pei, J. Gao</a:t>
            </a:r>
          </a:p>
          <a:p>
            <a:r>
              <a:rPr lang="en-US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High Energy Physics, CAS, Beijing</a:t>
            </a:r>
            <a:endParaRPr lang="zh-CN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80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 linac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Positron source design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90939" y="1258176"/>
            <a:ext cx="10515600" cy="4967923"/>
          </a:xfrm>
        </p:spPr>
        <p:txBody>
          <a:bodyPr/>
          <a:lstStyle/>
          <a:p>
            <a:r>
              <a:rPr lang="en-US" altLang="zh-CN" dirty="0" smtClean="0"/>
              <a:t>Positron pre-accelerating section</a:t>
            </a:r>
          </a:p>
          <a:p>
            <a:pPr lvl="1"/>
            <a:r>
              <a:rPr lang="en-US" altLang="zh-CN" dirty="0" smtClean="0"/>
              <a:t>Magnetic field map</a:t>
            </a:r>
          </a:p>
          <a:p>
            <a:pPr lvl="1"/>
            <a:r>
              <a:rPr lang="en-US" altLang="zh-CN" dirty="0" smtClean="0"/>
              <a:t>5.5 T</a:t>
            </a:r>
            <a:r>
              <a:rPr lang="en-US" altLang="zh-CN" dirty="0" smtClean="0">
                <a:sym typeface="Wingdings" panose="05000000000000000000" pitchFamily="2" charset="2"/>
              </a:rPr>
              <a:t>0.5T</a:t>
            </a:r>
            <a:endParaRPr lang="zh-CN" alt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6949413" y="924560"/>
            <a:ext cx="5096813" cy="3259814"/>
            <a:chOff x="682989" y="3496775"/>
            <a:chExt cx="4620531" cy="3361225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989" y="3896885"/>
              <a:ext cx="4620531" cy="2961115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682989" y="3496775"/>
              <a:ext cx="25154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b="1" dirty="0">
                  <a:solidFill>
                    <a:srgbClr val="FF0000"/>
                  </a:solidFill>
                </a:rPr>
                <a:t>FC (Flux concentrator)</a:t>
              </a:r>
              <a:endParaRPr lang="zh-CN" altLang="en-US" sz="20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2005" y="4750905"/>
            <a:ext cx="5134165" cy="147519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/>
          <a:srcRect l="7206" r="7917"/>
          <a:stretch/>
        </p:blipFill>
        <p:spPr>
          <a:xfrm>
            <a:off x="0" y="2522437"/>
            <a:ext cx="6825668" cy="392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48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 linac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 m</a:t>
            </a:r>
            <a:r>
              <a:rPr lang="zh-CN" altLang="en-US" dirty="0" smtClean="0"/>
              <a:t>加速管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不同梯度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不同能量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不同初始相位（腔的加速相位）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出口相位和能量，以得到较好的梯度和相位设置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Positron source </a:t>
            </a:r>
            <a:r>
              <a:rPr lang="en-US" altLang="zh-CN" dirty="0" smtClean="0"/>
              <a:t>design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1643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 linac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4 GeV scheme</a:t>
            </a:r>
            <a:endParaRPr lang="zh-CN" altLang="en-US" dirty="0"/>
          </a:p>
        </p:txBody>
      </p:sp>
      <p:pic>
        <p:nvPicPr>
          <p:cNvPr id="6" name="内容占位符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120828"/>
            <a:ext cx="11841480" cy="2914753"/>
          </a:xfrm>
        </p:spPr>
      </p:pic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544058"/>
              </p:ext>
            </p:extLst>
          </p:nvPr>
        </p:nvGraphicFramePr>
        <p:xfrm>
          <a:off x="3302172" y="3855265"/>
          <a:ext cx="5501785" cy="293161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95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1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lt"/>
                        </a:rPr>
                        <a:t>Parameter</a:t>
                      </a:r>
                      <a:endParaRPr lang="zh-CN" sz="1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lt"/>
                        </a:rPr>
                        <a:t>Symbol</a:t>
                      </a:r>
                      <a:endParaRPr lang="zh-CN" sz="1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lt"/>
                        </a:rPr>
                        <a:t>Unit</a:t>
                      </a:r>
                      <a:endParaRPr lang="zh-CN" sz="1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endParaRPr lang="zh-CN" sz="18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sz="16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sz="1600" kern="100" dirty="0" smtClean="0">
                          <a:effectLst/>
                          <a:latin typeface="+mn-lt"/>
                        </a:rPr>
                        <a:t> /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1600" kern="100" baseline="30000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kern="100" dirty="0" smtClean="0">
                          <a:effectLst/>
                          <a:latin typeface="+mn-lt"/>
                        </a:rPr>
                        <a:t>beam </a:t>
                      </a:r>
                      <a:r>
                        <a:rPr lang="en-US" sz="1600" kern="100" dirty="0">
                          <a:effectLst/>
                          <a:latin typeface="+mn-lt"/>
                        </a:rPr>
                        <a:t>energy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00" dirty="0" err="1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sz="1600" i="1" kern="100" baseline="-25000" dirty="0" err="1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sz="1600" kern="100" baseline="-25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sz="1600" kern="100" baseline="0" dirty="0" smtClean="0">
                          <a:effectLst/>
                          <a:latin typeface="+mn-lt"/>
                        </a:rPr>
                        <a:t>/</a:t>
                      </a:r>
                      <a:r>
                        <a:rPr lang="en-US" altLang="zh-CN" sz="1600" i="1" kern="100" dirty="0" err="1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1600" i="1" kern="100" baseline="-25000" dirty="0" err="1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1600" i="1" kern="100" baseline="-25000" dirty="0" smtClean="0">
                          <a:effectLst/>
                          <a:latin typeface="+mn-lt"/>
                        </a:rPr>
                        <a:t>+</a:t>
                      </a:r>
                      <a:endParaRPr lang="zh-CN" altLang="zh-CN" sz="1400" i="1" kern="10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  <a:latin typeface="+mn-lt"/>
                        </a:rPr>
                        <a:t>GeV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</a:rPr>
                        <a:t>Repetition rate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i="1" kern="100" dirty="0" err="1">
                          <a:effectLst/>
                          <a:latin typeface="+mn-lt"/>
                        </a:rPr>
                        <a:t>f</a:t>
                      </a:r>
                      <a:r>
                        <a:rPr lang="en-US" sz="1600" i="1" kern="100" baseline="-25000" dirty="0" err="1">
                          <a:effectLst/>
                          <a:latin typeface="+mn-lt"/>
                        </a:rPr>
                        <a:t>rep</a:t>
                      </a:r>
                      <a:endParaRPr lang="zh-CN" sz="1600" i="1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</a:rPr>
                        <a:t>Hz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+mn-lt"/>
                          <a:sym typeface="Wingdings" panose="05000000000000000000" pitchFamily="2" charset="2"/>
                        </a:rPr>
                        <a:t>100</a:t>
                      </a:r>
                      <a:endParaRPr lang="zh-CN" sz="1600" b="1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73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16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 /e</a:t>
                      </a:r>
                      <a:r>
                        <a:rPr lang="en-US" altLang="zh-CN" sz="1600" kern="100" baseline="30000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kern="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kern="100" dirty="0">
                          <a:effectLst/>
                          <a:latin typeface="+mn-lt"/>
                        </a:rPr>
                        <a:t>bunch </a:t>
                      </a:r>
                      <a:r>
                        <a:rPr lang="en-US" sz="1600" kern="100" dirty="0" smtClean="0">
                          <a:effectLst/>
                          <a:latin typeface="+mn-lt"/>
                        </a:rPr>
                        <a:t>population 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00" baseline="0" dirty="0" smtClean="0">
                          <a:effectLst/>
                          <a:latin typeface="+mn-lt"/>
                        </a:rPr>
                        <a:t>Ne-/</a:t>
                      </a:r>
                      <a:r>
                        <a:rPr lang="en-US" altLang="zh-CN" sz="1600" i="1" kern="100" baseline="0" dirty="0" smtClean="0">
                          <a:effectLst/>
                          <a:latin typeface="+mn-lt"/>
                        </a:rPr>
                        <a:t>Ne+</a:t>
                      </a:r>
                      <a:endParaRPr lang="zh-CN" altLang="zh-CN" sz="1400" i="1" kern="100" baseline="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</a:rPr>
                        <a:t> 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&gt;6.25×10</a:t>
                      </a:r>
                      <a:r>
                        <a:rPr lang="en-US" sz="1600" b="0" kern="1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CN" sz="1600" b="0" kern="100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735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i="1" kern="100" baseline="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err="1" smtClean="0">
                          <a:effectLst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nC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&gt;1.0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+mn-lt"/>
                        </a:rPr>
                        <a:t>Energy </a:t>
                      </a:r>
                      <a:r>
                        <a:rPr lang="en-US" sz="1600" kern="100" dirty="0">
                          <a:effectLst/>
                          <a:latin typeface="+mn-lt"/>
                        </a:rPr>
                        <a:t>spread </a:t>
                      </a:r>
                      <a:r>
                        <a:rPr lang="en-US" sz="1600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16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 /e</a:t>
                      </a:r>
                      <a:r>
                        <a:rPr lang="en-US" altLang="zh-CN" sz="1600" kern="100" baseline="30000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kern="100" dirty="0" smtClean="0">
                          <a:effectLst/>
                          <a:latin typeface="+mn-lt"/>
                        </a:rPr>
                        <a:t>)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i="1" kern="100" dirty="0" err="1">
                          <a:effectLst/>
                          <a:latin typeface="+mn-lt"/>
                        </a:rPr>
                        <a:t>σ</a:t>
                      </a:r>
                      <a:r>
                        <a:rPr lang="en-US" sz="1600" i="1" kern="100" baseline="-25000" dirty="0" err="1">
                          <a:effectLst/>
                          <a:latin typeface="+mn-lt"/>
                        </a:rPr>
                        <a:t>E</a:t>
                      </a:r>
                      <a:endParaRPr lang="zh-CN" sz="1600" i="1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</a:rPr>
                        <a:t> 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698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&lt;2×10</a:t>
                      </a:r>
                      <a:r>
                        <a:rPr lang="en-US" altLang="zh-CN" sz="1600" b="0" kern="1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  <a:endParaRPr lang="zh-CN" altLang="zh-CN" sz="1600" b="0" kern="1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+mn-lt"/>
                        </a:rPr>
                        <a:t>Emittance (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16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 /e</a:t>
                      </a:r>
                      <a:r>
                        <a:rPr lang="en-US" altLang="zh-CN" sz="1600" kern="100" baseline="30000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kern="100" dirty="0" smtClean="0">
                          <a:effectLst/>
                          <a:latin typeface="+mn-lt"/>
                        </a:rPr>
                        <a:t>)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Segoe Script" panose="030B0504020000000003" pitchFamily="66" charset="0"/>
                        </a:rPr>
                        <a:t> </a:t>
                      </a:r>
                      <a:r>
                        <a:rPr lang="el-GR" sz="1600" i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sz="1600" i="1" kern="100" baseline="-25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600" i="1" kern="100" dirty="0">
                          <a:effectLst/>
                          <a:latin typeface="+mn-lt"/>
                        </a:rPr>
                        <a:t> </a:t>
                      </a:r>
                      <a:endParaRPr lang="zh-CN" sz="1600" i="1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altLang="zh-CN" sz="16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</a:t>
                      </a:r>
                      <a:r>
                        <a:rPr lang="en-US" altLang="zh-CN" sz="16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en-US" altLang="zh-CN" sz="16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mrad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16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 beam</a:t>
                      </a:r>
                      <a:r>
                        <a:rPr lang="en-US" altLang="zh-CN" sz="1600" kern="100" baseline="0" dirty="0" smtClean="0">
                          <a:effectLst/>
                          <a:latin typeface="+mn-lt"/>
                        </a:rPr>
                        <a:t> energy on Target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</a:rPr>
                        <a:t> </a:t>
                      </a: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kern="1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GeV</a:t>
                      </a:r>
                      <a:endParaRPr lang="zh-CN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16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altLang="zh-CN" sz="1600" kern="100" dirty="0" smtClean="0">
                          <a:effectLst/>
                          <a:latin typeface="+mn-lt"/>
                        </a:rPr>
                        <a:t> bunch</a:t>
                      </a:r>
                      <a:r>
                        <a:rPr lang="en-US" altLang="zh-CN" sz="1600" kern="100" baseline="0" dirty="0" smtClean="0">
                          <a:effectLst/>
                          <a:latin typeface="+mn-lt"/>
                        </a:rPr>
                        <a:t> charge on Target</a:t>
                      </a:r>
                      <a:endParaRPr lang="zh-CN" altLang="zh-CN" sz="1600" kern="10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kern="1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endParaRPr lang="zh-CN" sz="16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76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 linac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Positron linac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93969" y="1121575"/>
            <a:ext cx="5811054" cy="4730585"/>
          </a:xfrm>
          <a:prstGeom prst="rect">
            <a:avLst/>
          </a:prstGeom>
        </p:spPr>
      </p:pic>
      <p:sp>
        <p:nvSpPr>
          <p:cNvPr id="6" name="内容占位符 2"/>
          <p:cNvSpPr txBox="1">
            <a:spLocks/>
          </p:cNvSpPr>
          <p:nvPr/>
        </p:nvSpPr>
        <p:spPr>
          <a:xfrm>
            <a:off x="401320" y="1209356"/>
            <a:ext cx="10515600" cy="4967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Electron beam on target: </a:t>
            </a:r>
            <a:r>
              <a:rPr lang="en-US" altLang="zh-CN" b="1" dirty="0" smtClean="0">
                <a:solidFill>
                  <a:srgbClr val="FF0000"/>
                </a:solidFill>
              </a:rPr>
              <a:t>2</a:t>
            </a:r>
            <a:r>
              <a:rPr lang="en-US" altLang="zh-CN" dirty="0" smtClean="0"/>
              <a:t> GeV</a:t>
            </a:r>
          </a:p>
          <a:p>
            <a:pPr lvl="1"/>
            <a:r>
              <a:rPr lang="en-US" altLang="zh-CN" dirty="0" smtClean="0"/>
              <a:t>Bunch charge: 1 </a:t>
            </a:r>
            <a:r>
              <a:rPr lang="en-US" altLang="zh-CN" dirty="0" err="1" smtClean="0"/>
              <a:t>nC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Target: 15 mm</a:t>
            </a:r>
          </a:p>
          <a:p>
            <a:r>
              <a:rPr lang="en-US" altLang="zh-CN" dirty="0" smtClean="0"/>
              <a:t>Linac exit energy: 4 GeV</a:t>
            </a:r>
          </a:p>
          <a:p>
            <a:r>
              <a:rPr lang="en-US" altLang="zh-CN" dirty="0" smtClean="0"/>
              <a:t> Damping Ring?</a:t>
            </a:r>
          </a:p>
          <a:p>
            <a:pPr lvl="1"/>
            <a:r>
              <a:rPr lang="en-US" altLang="zh-CN" dirty="0" smtClean="0"/>
              <a:t>Emittance requirement of Pre-Booster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4894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15109</TotalTime>
  <Words>202</Words>
  <Application>Microsoft Office PowerPoint</Application>
  <PresentationFormat>宽屏</PresentationFormat>
  <Paragraphs>59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黑体</vt:lpstr>
      <vt:lpstr>华文中宋</vt:lpstr>
      <vt:lpstr>宋体</vt:lpstr>
      <vt:lpstr>Arial</vt:lpstr>
      <vt:lpstr>Calibri</vt:lpstr>
      <vt:lpstr>Calibri Light</vt:lpstr>
      <vt:lpstr>Segoe Script</vt:lpstr>
      <vt:lpstr>Symbol</vt:lpstr>
      <vt:lpstr>Times New Roman</vt:lpstr>
      <vt:lpstr>Wingdings</vt:lpstr>
      <vt:lpstr>Office 主题</vt:lpstr>
      <vt:lpstr>CEPC Linac                   Positron source</vt:lpstr>
      <vt:lpstr>CEPC linac</vt:lpstr>
      <vt:lpstr>CEPC linac</vt:lpstr>
      <vt:lpstr>CEPC linac</vt:lpstr>
      <vt:lpstr>CEPC linac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孟才</dc:creator>
  <cp:lastModifiedBy>孟才</cp:lastModifiedBy>
  <cp:revision>250</cp:revision>
  <dcterms:created xsi:type="dcterms:W3CDTF">2016-06-16T12:03:06Z</dcterms:created>
  <dcterms:modified xsi:type="dcterms:W3CDTF">2017-08-11T00:08:03Z</dcterms:modified>
</cp:coreProperties>
</file>