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262" r:id="rId6"/>
    <p:sldId id="269" r:id="rId7"/>
    <p:sldId id="270" r:id="rId8"/>
    <p:sldId id="272" r:id="rId9"/>
    <p:sldId id="274" r:id="rId10"/>
    <p:sldId id="273" r:id="rId11"/>
    <p:sldId id="275" r:id="rId12"/>
    <p:sldId id="276" r:id="rId13"/>
    <p:sldId id="285" r:id="rId14"/>
    <p:sldId id="277" r:id="rId15"/>
    <p:sldId id="278" r:id="rId16"/>
    <p:sldId id="279" r:id="rId17"/>
    <p:sldId id="281" r:id="rId18"/>
    <p:sldId id="271" r:id="rId19"/>
    <p:sldId id="263" r:id="rId20"/>
    <p:sldId id="264" r:id="rId21"/>
    <p:sldId id="265" r:id="rId22"/>
    <p:sldId id="266" r:id="rId23"/>
    <p:sldId id="267" r:id="rId24"/>
    <p:sldId id="282" r:id="rId25"/>
    <p:sldId id="283" r:id="rId26"/>
    <p:sldId id="28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5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CCF93-240D-4814-88FA-A839F9B914F8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6EAD2-39D4-4443-B55B-EE7B32341E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9443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Cmst-3-clip1-400t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0BE9EF-2413-4BB9-B36F-E7548E4A591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8105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Pcmst-2-fluc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A7B693-6D53-4B4B-9BFE-4749E840E99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948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28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362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87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6810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7661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10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30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778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149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162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1638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7453FB-4428-49A8-A42C-89028B109CB9}" type="datetimeFigureOut">
              <a:rPr lang="zh-CN" altLang="en-US" smtClean="0"/>
              <a:t>2017-8-17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5B8CA-E5AF-403E-8E68-02EA579835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715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Status of DA Optimization</a:t>
            </a:r>
            <a:br>
              <a:rPr lang="en-US" altLang="zh-CN" dirty="0" smtClean="0"/>
            </a:br>
            <a:r>
              <a:rPr lang="en-US" altLang="zh-CN" sz="2700" dirty="0" smtClean="0"/>
              <a:t>Wyw170724-bx0.37</a:t>
            </a:r>
            <a:r>
              <a:rPr lang="zh-CN" altLang="en-US" sz="2700" dirty="0" smtClean="0"/>
              <a:t/>
            </a:r>
            <a:br>
              <a:rPr lang="zh-CN" altLang="en-US" sz="2700" dirty="0" smtClean="0"/>
            </a:br>
            <a:endParaRPr lang="zh-CN" altLang="en-US" sz="27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ZHANG, Yuan   WANG, </a:t>
            </a:r>
            <a:r>
              <a:rPr lang="en-US" altLang="zh-CN" dirty="0" err="1" smtClean="0"/>
              <a:t>Yiwei</a:t>
            </a:r>
            <a:r>
              <a:rPr lang="en-US" altLang="zh-CN" dirty="0" smtClean="0"/>
              <a:t>   WANG, Dou  GENG, </a:t>
            </a:r>
            <a:r>
              <a:rPr lang="en-US" altLang="zh-CN" dirty="0" err="1" smtClean="0"/>
              <a:t>Huiping</a:t>
            </a:r>
            <a:endParaRPr lang="en-US" altLang="zh-CN" dirty="0" smtClean="0"/>
          </a:p>
          <a:p>
            <a:r>
              <a:rPr lang="en-US" altLang="zh-CN" dirty="0" smtClean="0"/>
              <a:t>2017-08-18</a:t>
            </a: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81437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059" y="2018"/>
            <a:ext cx="11800114" cy="6855982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0744200" y="653143"/>
            <a:ext cx="10776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FCC WEEK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59772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Dynamic Aperture (XY) – On </a:t>
            </a:r>
            <a:r>
              <a:rPr lang="en-US" altLang="zh-CN" dirty="0" smtClean="0"/>
              <a:t>Momentum</a:t>
            </a:r>
            <a:br>
              <a:rPr lang="en-US" altLang="zh-CN" dirty="0" smtClean="0"/>
            </a:br>
            <a:r>
              <a:rPr lang="en-US" altLang="zh-CN" dirty="0" smtClean="0"/>
              <a:t>DAMPONLY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8069" y="1825625"/>
            <a:ext cx="727586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88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Limited by Radiation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A. </a:t>
            </a:r>
            <a:r>
              <a:rPr lang="en-US" altLang="zh-CN" dirty="0" err="1"/>
              <a:t>Bogomyagkov</a:t>
            </a:r>
            <a:r>
              <a:rPr lang="en-US" altLang="zh-CN" dirty="0"/>
              <a:t> (BINP)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34" y="2271712"/>
            <a:ext cx="11039475" cy="30765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164771" y="5584371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Proposal: Increase </a:t>
            </a:r>
            <a:r>
              <a:rPr lang="en-US" altLang="zh-CN" dirty="0" err="1" smtClean="0"/>
              <a:t>Lq</a:t>
            </a:r>
            <a:r>
              <a:rPr lang="en-US" altLang="zh-CN" dirty="0" smtClean="0"/>
              <a:t> by 25% or 50%. </a:t>
            </a:r>
          </a:p>
          <a:p>
            <a:r>
              <a:rPr lang="en-US" altLang="zh-CN" b="1" i="1" dirty="0" smtClean="0">
                <a:solidFill>
                  <a:srgbClr val="FF0000"/>
                </a:solidFill>
              </a:rPr>
              <a:t>A tradeoff between chromaticity and radiation.</a:t>
            </a:r>
            <a:endParaRPr lang="zh-CN" alt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81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Effect </a:t>
            </a:r>
            <a:r>
              <a:rPr lang="en-US" altLang="zh-CN" dirty="0"/>
              <a:t>of Synchrotron Radiation in Quadrupoles on Dynamic Aperture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4537" y="2901156"/>
            <a:ext cx="8162925" cy="22002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8200" y="1973655"/>
            <a:ext cx="1316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K. </a:t>
            </a:r>
            <a:r>
              <a:rPr lang="en-US" altLang="zh-CN" dirty="0" err="1" smtClean="0"/>
              <a:t>Oide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9003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Crab Waist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0537" y="803501"/>
            <a:ext cx="3590925" cy="8096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795656" y="685800"/>
            <a:ext cx="30915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IP Downstream: K2 = 0.69 m</a:t>
            </a:r>
            <a:r>
              <a:rPr lang="en-US" altLang="zh-CN" baseline="30000" dirty="0" smtClean="0"/>
              <a:t>-2</a:t>
            </a:r>
          </a:p>
          <a:p>
            <a:endParaRPr lang="en-US" altLang="zh-CN" baseline="-25000" dirty="0"/>
          </a:p>
          <a:p>
            <a:r>
              <a:rPr lang="en-US" altLang="zh-CN" dirty="0" smtClean="0"/>
              <a:t>IP Upstream:      K2 =-0.69 m</a:t>
            </a:r>
            <a:r>
              <a:rPr lang="en-US" altLang="zh-CN" baseline="30000" dirty="0"/>
              <a:t>-2</a:t>
            </a:r>
            <a:endParaRPr lang="zh-CN" altLang="en-US" dirty="0"/>
          </a:p>
        </p:txBody>
      </p:sp>
      <p:pic>
        <p:nvPicPr>
          <p:cNvPr id="8" name="图片 7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74330" y="2223298"/>
            <a:ext cx="4217670" cy="333984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030" y="2223298"/>
            <a:ext cx="4185937" cy="33604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237014"/>
            <a:ext cx="4201204" cy="334670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850572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5780316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CW=0.5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9710060" y="5616147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CW=1.0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16596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 </a:t>
            </a:r>
            <a:r>
              <a:rPr lang="en-US" altLang="zh-CN" dirty="0" smtClean="0"/>
              <a:t>Waist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Length (CW=1)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962" y="1825625"/>
            <a:ext cx="5623560" cy="33604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478" y="1825625"/>
            <a:ext cx="5623560" cy="333984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982686" y="1456293"/>
            <a:ext cx="707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 = 0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882743" y="14562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L = 0.2m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2465614" y="5425091"/>
            <a:ext cx="7260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The finite length seems does not squeeze DA.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06725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079" y="0"/>
            <a:ext cx="4701921" cy="2809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DA with Crab Waist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0518" y="2935969"/>
            <a:ext cx="5630418" cy="336727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22" y="2935969"/>
            <a:ext cx="5623560" cy="3339846"/>
          </a:xfrm>
          <a:prstGeom prst="rect">
            <a:avLst/>
          </a:prstGeom>
        </p:spPr>
      </p:pic>
      <p:sp>
        <p:nvSpPr>
          <p:cNvPr id="6" name="右箭头 5"/>
          <p:cNvSpPr/>
          <p:nvPr/>
        </p:nvSpPr>
        <p:spPr>
          <a:xfrm>
            <a:off x="5606144" y="4060372"/>
            <a:ext cx="1186542" cy="566057"/>
          </a:xfrm>
          <a:prstGeom prst="righ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677401" y="1025882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721430" y="4247469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CW=1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904868" y="4153920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CW=1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8905835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96" y="2935969"/>
            <a:ext cx="5602986" cy="33604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0079" y="0"/>
            <a:ext cx="4701921" cy="280968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DA with Crab Waist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右箭头 5"/>
          <p:cNvSpPr/>
          <p:nvPr/>
        </p:nvSpPr>
        <p:spPr>
          <a:xfrm>
            <a:off x="5606144" y="4060372"/>
            <a:ext cx="1186542" cy="566057"/>
          </a:xfrm>
          <a:prstGeom prst="rightArrow">
            <a:avLst>
              <a:gd name="adj1" fmla="val 50000"/>
              <a:gd name="adj2" fmla="val 7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677401" y="1025882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</a:t>
            </a:r>
            <a:endParaRPr lang="zh-CN" altLang="en-US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8904868" y="4153920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CW=0.5</a:t>
            </a:r>
            <a:endParaRPr lang="zh-CN" altLang="en-US" b="1" dirty="0"/>
          </a:p>
        </p:txBody>
      </p:sp>
      <p:sp>
        <p:nvSpPr>
          <p:cNvPr id="9" name="文本框 8"/>
          <p:cNvSpPr txBox="1"/>
          <p:nvPr/>
        </p:nvSpPr>
        <p:spPr>
          <a:xfrm>
            <a:off x="2721430" y="4247469"/>
            <a:ext cx="936171" cy="37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CW=0.5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738218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Discussion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Observation point instead of IP</a:t>
            </a:r>
          </a:p>
          <a:p>
            <a:r>
              <a:rPr lang="en-US" altLang="zh-CN" dirty="0" err="1" smtClean="0"/>
              <a:t>Lq</a:t>
            </a: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09346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memo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2284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Momentum deviation versus amplitude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This could explain why the DA with (FLUC) is flat versus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For example, if we want to achieve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zh-CN" dirty="0" smtClean="0"/>
                  <a:t>, the DA should be also about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@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=0.01</m:t>
                    </m:r>
                  </m:oMath>
                </a14:m>
                <a:endParaRPr lang="en-US" altLang="zh-CN" dirty="0" smtClean="0"/>
              </a:p>
              <a:p>
                <a:r>
                  <a:rPr lang="en-US" altLang="zh-CN" dirty="0" smtClean="0"/>
                  <a:t>We need to try achieve a rectangular DA boundary</a:t>
                </a:r>
              </a:p>
              <a:p>
                <a:endParaRPr lang="en-US" altLang="zh-CN" dirty="0"/>
              </a:p>
              <a:p>
                <a:pPr marL="0" indent="0">
                  <a:buNone/>
                </a:pP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816443"/>
                <a:ext cx="10515600" cy="1360519"/>
              </a:xfrm>
              <a:blipFill rotWithShape="0">
                <a:blip r:embed="rId3"/>
                <a:stretch>
                  <a:fillRect l="-696" t="-9417" b="-49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3676" y="1808697"/>
            <a:ext cx="4542857" cy="272380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00" y="1835148"/>
            <a:ext cx="4523809" cy="27142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/>
                  <a:t>If we achieve 30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dirty="0" smtClean="0"/>
                  <a:t>(even less), we need higher RF voltage to provide enough RF bucket height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2354" y="1244973"/>
                <a:ext cx="4601446" cy="646331"/>
              </a:xfrm>
              <a:prstGeom prst="rect">
                <a:avLst/>
              </a:prstGeom>
              <a:blipFill rotWithShape="0">
                <a:blip r:embed="rId6"/>
                <a:stretch>
                  <a:fillRect l="-1192"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/>
          <p:cNvSpPr txBox="1"/>
          <p:nvPr/>
        </p:nvSpPr>
        <p:spPr>
          <a:xfrm>
            <a:off x="10265229" y="365125"/>
            <a:ext cx="1926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Machine Main Parameters?!</a:t>
            </a:r>
            <a:endParaRPr lang="zh-CN" altLang="en-US" dirty="0"/>
          </a:p>
        </p:txBody>
      </p:sp>
      <p:cxnSp>
        <p:nvCxnSpPr>
          <p:cNvPr id="9" name="曲线连接符 8"/>
          <p:cNvCxnSpPr>
            <a:stCxn id="6" idx="3"/>
            <a:endCxn id="7" idx="2"/>
          </p:cNvCxnSpPr>
          <p:nvPr/>
        </p:nvCxnSpPr>
        <p:spPr>
          <a:xfrm flipH="1" flipV="1">
            <a:off x="11228615" y="1011456"/>
            <a:ext cx="125185" cy="556683"/>
          </a:xfrm>
          <a:prstGeom prst="curvedConnector4">
            <a:avLst>
              <a:gd name="adj1" fmla="val -182610"/>
              <a:gd name="adj2" fmla="val 7902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6999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内容占位符 1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3133"/>
            <a:ext cx="5181600" cy="3096322"/>
          </a:xfrm>
          <a:prstGeom prst="rect">
            <a:avLst/>
          </a:prstGeom>
        </p:spPr>
      </p:pic>
      <p:pic>
        <p:nvPicPr>
          <p:cNvPr id="10" name="内容占位符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38200" y="2461330"/>
            <a:ext cx="5181600" cy="307992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FLUC ON</a:t>
            </a:r>
            <a:br>
              <a:rPr lang="en-US" altLang="zh-CN" dirty="0" smtClean="0"/>
            </a:br>
            <a:r>
              <a:rPr lang="en-US" altLang="zh-CN" dirty="0" smtClean="0"/>
              <a:t>wyw-170414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154680" y="355846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8455152" y="3725211"/>
            <a:ext cx="1472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200 turns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9191244" y="727470"/>
            <a:ext cx="1345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Pcmst-3-fluc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5483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355" y="0"/>
            <a:ext cx="9343290" cy="68579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2760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177" y="0"/>
            <a:ext cx="931564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87660" y="492170"/>
            <a:ext cx="3070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i="1" dirty="0">
                <a:latin typeface="Palatino-Italic"/>
              </a:rPr>
              <a:t>FCC-</a:t>
            </a:r>
            <a:r>
              <a:rPr lang="en-US" altLang="zh-CN" i="1" dirty="0" err="1">
                <a:latin typeface="Palatino-Italic"/>
              </a:rPr>
              <a:t>ee</a:t>
            </a:r>
            <a:r>
              <a:rPr lang="en-US" altLang="zh-CN" i="1" dirty="0">
                <a:latin typeface="Palatino-Italic"/>
              </a:rPr>
              <a:t> MDI </a:t>
            </a:r>
            <a:r>
              <a:rPr lang="en-US" altLang="zh-CN" i="1" dirty="0" smtClean="0">
                <a:latin typeface="Palatino-Italic"/>
              </a:rPr>
              <a:t>Workshop, 2017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9512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621" y="-11206"/>
            <a:ext cx="9166757" cy="686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08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/>
              <a:t>161202-100km-2mm-h-highlum, </a:t>
            </a:r>
            <a:r>
              <a:rPr lang="en-US" altLang="zh-CN" dirty="0" smtClean="0"/>
              <a:t>(</a:t>
            </a:r>
            <a:r>
              <a:rPr lang="en-US" altLang="zh-CN" dirty="0"/>
              <a:t>0.545,0.61, 0.037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401671"/>
            <a:ext cx="10515600" cy="1775292"/>
          </a:xfrm>
        </p:spPr>
        <p:txBody>
          <a:bodyPr/>
          <a:lstStyle/>
          <a:p>
            <a:r>
              <a:rPr lang="en-US" altLang="zh-CN" dirty="0" smtClean="0"/>
              <a:t>The effect of crab-waist is more clear when the horizontal tune is far from half integer.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3250286" cy="19180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775" y="1825625"/>
            <a:ext cx="3250286" cy="192822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6410" y="1825625"/>
            <a:ext cx="3250286" cy="195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3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/>
              <a:t>161202-100km-</a:t>
            </a:r>
            <a:r>
              <a:rPr lang="en-US" altLang="zh-CN" dirty="0"/>
              <a:t>1</a:t>
            </a:r>
            <a:r>
              <a:rPr lang="x-none" altLang="zh-CN" dirty="0" smtClean="0"/>
              <a:t>mm-</a:t>
            </a:r>
            <a:r>
              <a:rPr lang="en-US" altLang="zh-CN" dirty="0"/>
              <a:t>w</a:t>
            </a:r>
            <a:r>
              <a:rPr lang="x-none" altLang="zh-CN" dirty="0" smtClean="0"/>
              <a:t> </a:t>
            </a:r>
            <a:r>
              <a:rPr lang="en-US" altLang="zh-CN" dirty="0"/>
              <a:t>(0.535,0.61,0.0425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545105"/>
            <a:ext cx="10515600" cy="1631857"/>
          </a:xfrm>
        </p:spPr>
        <p:txBody>
          <a:bodyPr/>
          <a:lstStyle/>
          <a:p>
            <a:pPr marL="285750" indent="-285750"/>
            <a:r>
              <a:rPr lang="en-US" altLang="zh-CN" dirty="0"/>
              <a:t>Crab-waist transformation increase luminosity </a:t>
            </a:r>
            <a:r>
              <a:rPr lang="en-US" altLang="zh-CN" dirty="0" smtClean="0"/>
              <a:t>about 15% </a:t>
            </a:r>
            <a:r>
              <a:rPr lang="en-US" altLang="zh-CN" dirty="0"/>
              <a:t>by suppressing the vertical beam size blow up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88776"/>
            <a:ext cx="3209657" cy="196882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715" y="1977837"/>
            <a:ext cx="3038475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18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Crab-waist, </a:t>
            </a:r>
            <a:r>
              <a:rPr lang="x-none" altLang="zh-CN" dirty="0" smtClean="0"/>
              <a:t>161202-100km-</a:t>
            </a:r>
            <a:r>
              <a:rPr lang="en-US" altLang="zh-CN" dirty="0" smtClean="0"/>
              <a:t>1</a:t>
            </a:r>
            <a:r>
              <a:rPr lang="x-none" altLang="zh-CN" dirty="0" smtClean="0"/>
              <a:t>mm-</a:t>
            </a:r>
            <a:r>
              <a:rPr lang="en-US" altLang="zh-CN" dirty="0" smtClean="0"/>
              <a:t>z</a:t>
            </a:r>
            <a:r>
              <a:rPr lang="x-none" altLang="zh-CN" dirty="0" smtClean="0"/>
              <a:t> </a:t>
            </a:r>
            <a:r>
              <a:rPr lang="en-US" altLang="zh-CN" dirty="0" smtClean="0"/>
              <a:t>(0.54,0.61,0.0256)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4292486" cy="258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0744" y="1869500"/>
            <a:ext cx="4175684" cy="2544750"/>
          </a:xfrm>
          <a:prstGeom prst="rect">
            <a:avLst/>
          </a:prstGeom>
        </p:spPr>
      </p:pic>
      <p:sp>
        <p:nvSpPr>
          <p:cNvPr id="7" name="内容占位符 2"/>
          <p:cNvSpPr txBox="1">
            <a:spLocks/>
          </p:cNvSpPr>
          <p:nvPr/>
        </p:nvSpPr>
        <p:spPr>
          <a:xfrm>
            <a:off x="838200" y="4545105"/>
            <a:ext cx="10515600" cy="1631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en-US" altLang="zh-CN" dirty="0" smtClean="0"/>
              <a:t>Crab-waist transformation increase luminosity about 25% by suppressing the vertical beam size blow up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481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 objective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+2.651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+1.07×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=0.02</m:t>
                    </m:r>
                  </m:oMath>
                </a14:m>
                <a:endParaRPr lang="en-US" altLang="zh-CN" dirty="0" smtClean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127" y="2381061"/>
            <a:ext cx="6975745" cy="41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965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Variables (59)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Tune: (173.55, 174.61)-0713, (177.55, 177.61)-0719/24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4 families</a:t>
            </a:r>
          </a:p>
          <a:p>
            <a:r>
              <a:rPr lang="en-US" altLang="zh-CN" dirty="0" smtClean="0"/>
              <a:t>IR </a:t>
            </a:r>
            <a:r>
              <a:rPr lang="en-US" altLang="zh-CN" dirty="0" err="1" smtClean="0"/>
              <a:t>octupoles</a:t>
            </a:r>
            <a:r>
              <a:rPr lang="en-US" altLang="zh-CN" dirty="0" smtClean="0"/>
              <a:t>, 13 families</a:t>
            </a:r>
          </a:p>
          <a:p>
            <a:r>
              <a:rPr lang="en-US" altLang="zh-CN" dirty="0" smtClean="0"/>
              <a:t>IR higher order chromaticity knob(</a:t>
            </a:r>
            <a:r>
              <a:rPr lang="en-US" altLang="zh-CN" dirty="0" err="1" smtClean="0"/>
              <a:t>Cai</a:t>
            </a:r>
            <a:r>
              <a:rPr lang="en-US" altLang="zh-CN" dirty="0" smtClean="0"/>
              <a:t>), 2 families</a:t>
            </a:r>
          </a:p>
          <a:p>
            <a:r>
              <a:rPr lang="en-US" altLang="zh-CN" dirty="0" smtClean="0"/>
              <a:t>Phase advance between different sections, 8 variables</a:t>
            </a:r>
          </a:p>
          <a:p>
            <a:r>
              <a:rPr lang="en-US" altLang="zh-CN" dirty="0" smtClean="0"/>
              <a:t>Arc </a:t>
            </a:r>
            <a:r>
              <a:rPr lang="en-US" altLang="zh-CN" dirty="0" err="1" smtClean="0"/>
              <a:t>sextupoles</a:t>
            </a:r>
            <a:r>
              <a:rPr lang="en-US" altLang="zh-CN" dirty="0" smtClean="0"/>
              <a:t>, 32 families</a:t>
            </a:r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2666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Optimize with FLUC ON</a:t>
            </a:r>
            <a:br>
              <a:rPr lang="en-US" altLang="zh-CN" dirty="0"/>
            </a:br>
            <a:r>
              <a:rPr lang="en-US" altLang="zh-CN" dirty="0" smtClean="0"/>
              <a:t>wyw-170724-bx0.37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444448"/>
            <a:ext cx="5181600" cy="3113692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451546"/>
            <a:ext cx="5181600" cy="309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46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Iteration with Pareto Front Solution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Non-dominated solution achieved + Other initialized solutions are randomly generated </a:t>
            </a:r>
          </a:p>
          <a:p>
            <a:r>
              <a:rPr lang="en-US" altLang="zh-CN" dirty="0" smtClean="0"/>
              <a:t>No clear further optimization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64" y="3182292"/>
            <a:ext cx="4716474" cy="353735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052" y="3182292"/>
            <a:ext cx="4693333" cy="3520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22170" y="3853543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0.37m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175170" y="3853543"/>
            <a:ext cx="1426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Bx</a:t>
            </a:r>
            <a:r>
              <a:rPr lang="en-US" altLang="zh-CN" dirty="0" smtClean="0"/>
              <a:t>= 0.50m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30576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Optimize with different population size: 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3206655" y="1690688"/>
            <a:ext cx="611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Np=1200~1800 (20-30 times variable number) is good enough  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429" y="2183068"/>
            <a:ext cx="4388571" cy="329142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67" y="2183068"/>
            <a:ext cx="4388571" cy="3291429"/>
          </a:xfrm>
          <a:prstGeom prst="rect">
            <a:avLst/>
          </a:prstGeom>
        </p:spPr>
      </p:pic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83069"/>
            <a:ext cx="4388571" cy="3291429"/>
          </a:xfrm>
        </p:spPr>
      </p:pic>
    </p:spTree>
    <p:extLst>
      <p:ext uri="{BB962C8B-B14F-4D97-AF65-F5344CB8AC3E}">
        <p14:creationId xmlns:p14="http://schemas.microsoft.com/office/powerpoint/2010/main" val="406029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Arc </a:t>
            </a:r>
            <a:r>
              <a:rPr lang="en-US" altLang="zh-CN" dirty="0" err="1" smtClean="0"/>
              <a:t>Sextupole</a:t>
            </a:r>
            <a:r>
              <a:rPr lang="en-US" altLang="zh-CN" dirty="0" smtClean="0"/>
              <a:t> </a:t>
            </a:r>
            <a:r>
              <a:rPr lang="en-US" altLang="zh-CN" dirty="0" err="1" smtClean="0"/>
              <a:t>Stregnth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493"/>
          <a:stretch/>
        </p:blipFill>
        <p:spPr>
          <a:xfrm>
            <a:off x="2449206" y="1825625"/>
            <a:ext cx="7184651" cy="435133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71114" y="1027906"/>
            <a:ext cx="2144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1.5 times chromaticity correction strength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34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Dynamic Aperture (XY) – On Momentum</a:t>
            </a:r>
            <a:endParaRPr lang="zh-CN" altLang="en-US" dirty="0"/>
          </a:p>
        </p:txBody>
      </p:sp>
      <p:pic>
        <p:nvPicPr>
          <p:cNvPr id="5" name="内容占位符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085" y="1825625"/>
            <a:ext cx="7281830" cy="435133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960429" y="1690688"/>
            <a:ext cx="1480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50 turns</a:t>
            </a:r>
          </a:p>
          <a:p>
            <a:r>
              <a:rPr lang="en-US" altLang="zh-CN" dirty="0" smtClean="0"/>
              <a:t>10 times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4980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1465</TotalTime>
  <Words>426</Words>
  <Application>Microsoft Office PowerPoint</Application>
  <PresentationFormat>宽屏</PresentationFormat>
  <Paragraphs>79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3" baseType="lpstr">
      <vt:lpstr>Palatino-Italic</vt:lpstr>
      <vt:lpstr>宋体</vt:lpstr>
      <vt:lpstr>Arial</vt:lpstr>
      <vt:lpstr>Calibri</vt:lpstr>
      <vt:lpstr>Calibri Light</vt:lpstr>
      <vt:lpstr>Cambria Math</vt:lpstr>
      <vt:lpstr>Office 主题</vt:lpstr>
      <vt:lpstr>Status of DA Optimization Wyw170724-bx0.37 </vt:lpstr>
      <vt:lpstr>Momentum deviation versus amplitude</vt:lpstr>
      <vt:lpstr>DA objective</vt:lpstr>
      <vt:lpstr>Variables (59)</vt:lpstr>
      <vt:lpstr>Optimize with FLUC ON wyw-170724-bx0.37</vt:lpstr>
      <vt:lpstr>Optimize Iteration with Pareto Front Solution</vt:lpstr>
      <vt:lpstr>Optimize with different population size: </vt:lpstr>
      <vt:lpstr>Arc Sextupole Stregnth</vt:lpstr>
      <vt:lpstr>Dynamic Aperture (XY) – On Momentum</vt:lpstr>
      <vt:lpstr>PowerPoint 演示文稿</vt:lpstr>
      <vt:lpstr>Dynamic Aperture (XY) – On Momentum DAMPONLY</vt:lpstr>
      <vt:lpstr>Dynamic Aperture Limited by Radiation</vt:lpstr>
      <vt:lpstr>Effect of Synchrotron Radiation in Quadrupoles on Dynamic Aperture</vt:lpstr>
      <vt:lpstr>Crab Waist</vt:lpstr>
      <vt:lpstr>Crab Waist Sextupole Length (CW=1)</vt:lpstr>
      <vt:lpstr>Optimize DA with Crab Waist</vt:lpstr>
      <vt:lpstr>Optimize DA with Crab Waist</vt:lpstr>
      <vt:lpstr>Discussion</vt:lpstr>
      <vt:lpstr>memo</vt:lpstr>
      <vt:lpstr>Optimize with FLUC ON wyw-170414</vt:lpstr>
      <vt:lpstr>PowerPoint 演示文稿</vt:lpstr>
      <vt:lpstr>PowerPoint 演示文稿</vt:lpstr>
      <vt:lpstr>PowerPoint 演示文稿</vt:lpstr>
      <vt:lpstr>Crab-waist, 161202-100km-2mm-h-highlum, (0.545,0.61, 0.037)</vt:lpstr>
      <vt:lpstr>Crab-waist, 161202-100km-1mm-w (0.535,0.61,0.0425)</vt:lpstr>
      <vt:lpstr>Crab-waist, 161202-100km-1mm-z (0.54,0.61,0.0256)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Status of DA Optimization Wyw170724-bx0.37/bx0.5  &amp; Different Procedure </dc:title>
  <dc:creator>Yuan Zhang</dc:creator>
  <cp:lastModifiedBy>Yuan Zhang</cp:lastModifiedBy>
  <cp:revision>34</cp:revision>
  <dcterms:created xsi:type="dcterms:W3CDTF">2017-08-10T02:16:18Z</dcterms:created>
  <dcterms:modified xsi:type="dcterms:W3CDTF">2017-08-18T00:32:13Z</dcterms:modified>
</cp:coreProperties>
</file>