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66" r:id="rId5"/>
    <p:sldId id="267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96" y="2130425"/>
            <a:ext cx="9073008" cy="1470025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Update of Lattice </a:t>
            </a:r>
            <a:r>
              <a:rPr lang="en-US" altLang="zh-CN" sz="3600" b="1" dirty="0">
                <a:solidFill>
                  <a:srgbClr val="0070C0"/>
                </a:solidFill>
              </a:rPr>
              <a:t>Design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for </a:t>
            </a:r>
            <a:r>
              <a:rPr lang="en-US" altLang="zh-CN" sz="3600" b="1" dirty="0">
                <a:solidFill>
                  <a:srgbClr val="0070C0"/>
                </a:solidFill>
              </a:rPr>
              <a:t>CEPC Main Ring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568952" cy="2279104"/>
          </a:xfrm>
        </p:spPr>
        <p:txBody>
          <a:bodyPr>
            <a:norm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Yiwei Wang, </a:t>
            </a:r>
            <a:r>
              <a:rPr lang="en-US" altLang="zh-CN" sz="2000" dirty="0" smtClean="0">
                <a:solidFill>
                  <a:schemeClr val="tx1"/>
                </a:solidFill>
              </a:rPr>
              <a:t>Yuan Zhang, Chenghui </a:t>
            </a:r>
            <a:r>
              <a:rPr lang="en-US" altLang="zh-CN" sz="2000" dirty="0">
                <a:solidFill>
                  <a:schemeClr val="tx1"/>
                </a:solidFill>
              </a:rPr>
              <a:t>Yu, Jie </a:t>
            </a:r>
            <a:r>
              <a:rPr lang="en-US" altLang="zh-CN" sz="2000" dirty="0" smtClean="0">
                <a:solidFill>
                  <a:schemeClr val="tx1"/>
                </a:solidFill>
              </a:rPr>
              <a:t>Gao</a:t>
            </a:r>
          </a:p>
          <a:p>
            <a:endParaRPr lang="en-US" altLang="zh-CN" sz="2000" dirty="0" smtClean="0">
              <a:solidFill>
                <a:schemeClr val="tx1"/>
              </a:solidFill>
            </a:endParaRPr>
          </a:p>
          <a:p>
            <a:r>
              <a:rPr lang="en-US" altLang="zh-CN" sz="2000" dirty="0" smtClean="0">
                <a:solidFill>
                  <a:schemeClr val="tx1"/>
                </a:solidFill>
              </a:rPr>
              <a:t>CEPC AP meeting, </a:t>
            </a:r>
            <a:r>
              <a:rPr lang="en-US" altLang="zh-CN" sz="2200" dirty="0" smtClean="0">
                <a:solidFill>
                  <a:schemeClr val="tx1"/>
                </a:solidFill>
              </a:rPr>
              <a:t>18 Aug 2017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42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213945"/>
            <a:ext cx="6474945" cy="15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5" y="990019"/>
            <a:ext cx="7781925" cy="156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34" y="2934236"/>
            <a:ext cx="7734300" cy="18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69269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IR upstream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25649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IR downstream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84461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IR geometry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042537" y="251356"/>
            <a:ext cx="49498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/>
              <a:t>1) </a:t>
            </a:r>
            <a:r>
              <a:rPr lang="en-US" altLang="zh-CN" sz="2000" b="1" dirty="0" err="1" smtClean="0"/>
              <a:t>bx</a:t>
            </a:r>
            <a:r>
              <a:rPr lang="en-US" altLang="zh-CN" sz="2000" b="1" dirty="0"/>
              <a:t>*=</a:t>
            </a:r>
            <a:r>
              <a:rPr lang="en-US" altLang="zh-CN" sz="2000" b="1" dirty="0" smtClean="0"/>
              <a:t>0.36m  2) fix bug of crossing at non-IP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1862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24025"/>
            <a:ext cx="516255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544522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Hard line </a:t>
            </a:r>
            <a:r>
              <a:rPr lang="en-US" altLang="zh-CN" dirty="0" err="1" smtClean="0"/>
              <a:t>bx</a:t>
            </a:r>
            <a:r>
              <a:rPr lang="en-US" altLang="zh-CN" dirty="0" smtClean="0"/>
              <a:t>*=0.36m</a:t>
            </a:r>
          </a:p>
          <a:p>
            <a:r>
              <a:rPr lang="en-US" altLang="zh-CN" dirty="0" smtClean="0"/>
              <a:t>Dashed line </a:t>
            </a:r>
            <a:r>
              <a:rPr lang="en-US" altLang="zh-CN" dirty="0" err="1"/>
              <a:t>bx</a:t>
            </a:r>
            <a:r>
              <a:rPr lang="en-US" altLang="zh-CN" dirty="0" smtClean="0"/>
              <a:t>*=0.37m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1052736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w/ damping, w/o fluctuation, 100 turns,</a:t>
            </a:r>
          </a:p>
          <a:p>
            <a:r>
              <a:rPr lang="en-US" altLang="zh-CN" dirty="0" smtClean="0"/>
              <a:t>4 families in ARC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70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223480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相切椭圆和六极铁极面曲线</a:t>
            </a:r>
            <a:endParaRPr lang="en-US" altLang="zh-CN" dirty="0" smtClean="0"/>
          </a:p>
          <a:p>
            <a:r>
              <a:rPr lang="en-US" altLang="zh-CN" dirty="0" smtClean="0"/>
              <a:t>Rx=52+3mm</a:t>
            </a:r>
          </a:p>
          <a:p>
            <a:r>
              <a:rPr lang="en-US" altLang="zh-CN" dirty="0" smtClean="0"/>
              <a:t>Ry=28+3mm</a:t>
            </a:r>
          </a:p>
          <a:p>
            <a:r>
              <a:rPr lang="en-US" altLang="zh-CN" dirty="0"/>
              <a:t>LSF=0.4m</a:t>
            </a:r>
          </a:p>
          <a:p>
            <a:r>
              <a:rPr lang="en-US" altLang="zh-CN" dirty="0" smtClean="0"/>
              <a:t>LSD=0.4m</a:t>
            </a:r>
            <a:endParaRPr lang="en-US" altLang="zh-C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30" y="2269641"/>
            <a:ext cx="8811766" cy="367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8100392" y="5529102"/>
            <a:ext cx="1043608" cy="4201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9781"/>
            <a:ext cx="2055490" cy="170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椭圆 3"/>
          <p:cNvSpPr/>
          <p:nvPr/>
        </p:nvSpPr>
        <p:spPr>
          <a:xfrm>
            <a:off x="4932040" y="962144"/>
            <a:ext cx="576064" cy="37862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3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11663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相切椭圆和六极铁极面曲线</a:t>
            </a:r>
            <a:endParaRPr lang="en-US" altLang="zh-CN" dirty="0"/>
          </a:p>
          <a:p>
            <a:r>
              <a:rPr lang="en-US" altLang="zh-CN" dirty="0" smtClean="0"/>
              <a:t>Ry=28+3mm</a:t>
            </a:r>
            <a:endParaRPr lang="en-US" altLang="zh-C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30596"/>
            <a:ext cx="3814192" cy="234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30596"/>
            <a:ext cx="3901313" cy="2346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149080"/>
            <a:ext cx="448893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08288" y="13540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Ftip</a:t>
            </a:r>
            <a:r>
              <a:rPr lang="en-US" altLang="zh-CN" b="1" dirty="0" smtClean="0"/>
              <a:t> </a:t>
            </a:r>
            <a:r>
              <a:rPr lang="en-US" altLang="zh-CN" b="1" dirty="0" smtClean="0">
                <a:sym typeface="Symbol"/>
              </a:rPr>
              <a:t> R^2/L</a:t>
            </a:r>
            <a:endParaRPr lang="zh-CN" altLang="en-US" b="1" dirty="0"/>
          </a:p>
        </p:txBody>
      </p:sp>
      <p:sp>
        <p:nvSpPr>
          <p:cNvPr id="3" name="矩形 2"/>
          <p:cNvSpPr/>
          <p:nvPr/>
        </p:nvSpPr>
        <p:spPr>
          <a:xfrm>
            <a:off x="4082796" y="4437112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LSD=0.4m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097649" y="5291916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LSD=0.7m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097649" y="5939988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ym typeface="Symbol"/>
              </a:rPr>
              <a:t>LSD=1.0m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308304" y="4547735"/>
            <a:ext cx="127788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 smtClean="0"/>
              <a:t>If limit </a:t>
            </a:r>
            <a:r>
              <a:rPr lang="en-US" altLang="zh-CN" dirty="0" err="1" smtClean="0"/>
              <a:t>Ftip</a:t>
            </a:r>
            <a:r>
              <a:rPr lang="en-US" altLang="zh-CN" dirty="0" smtClean="0"/>
              <a:t>&lt;=0.6T</a:t>
            </a:r>
          </a:p>
          <a:p>
            <a:r>
              <a:rPr lang="en-US" altLang="zh-CN" dirty="0" smtClean="0"/>
              <a:t>LSF=0.6m</a:t>
            </a:r>
            <a:endParaRPr lang="en-US" altLang="zh-CN" dirty="0"/>
          </a:p>
          <a:p>
            <a:r>
              <a:rPr lang="en-US" altLang="zh-CN" dirty="0" smtClean="0"/>
              <a:t>LSD=1.2m</a:t>
            </a:r>
            <a:endParaRPr lang="en-US" altLang="zh-CN" dirty="0"/>
          </a:p>
        </p:txBody>
      </p:sp>
      <p:sp>
        <p:nvSpPr>
          <p:cNvPr id="5" name="右箭头 4"/>
          <p:cNvSpPr/>
          <p:nvPr/>
        </p:nvSpPr>
        <p:spPr>
          <a:xfrm>
            <a:off x="6804248" y="4941168"/>
            <a:ext cx="288032" cy="39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646" y="63757"/>
            <a:ext cx="2055490" cy="170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椭圆 22"/>
          <p:cNvSpPr/>
          <p:nvPr/>
        </p:nvSpPr>
        <p:spPr>
          <a:xfrm>
            <a:off x="4532734" y="746120"/>
            <a:ext cx="576064" cy="37862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733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39752" y="4942909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Hard line </a:t>
            </a:r>
            <a:r>
              <a:rPr lang="en-US" altLang="zh-CN" dirty="0" err="1" smtClean="0"/>
              <a:t>bx</a:t>
            </a:r>
            <a:r>
              <a:rPr lang="en-US" altLang="zh-CN" dirty="0" smtClean="0"/>
              <a:t>*=</a:t>
            </a:r>
            <a:r>
              <a:rPr lang="en-US" altLang="zh-CN" dirty="0"/>
              <a:t>0.36m , </a:t>
            </a:r>
            <a:r>
              <a:rPr lang="en-US" altLang="zh-CN" dirty="0" err="1" smtClean="0"/>
              <a:t>Lsext</a:t>
            </a:r>
            <a:r>
              <a:rPr lang="en-US" altLang="zh-CN" dirty="0" smtClean="0"/>
              <a:t>=0.4m</a:t>
            </a:r>
          </a:p>
          <a:p>
            <a:r>
              <a:rPr lang="en-US" altLang="zh-CN" dirty="0" smtClean="0"/>
              <a:t>Dashed line </a:t>
            </a:r>
            <a:r>
              <a:rPr lang="en-US" altLang="zh-CN" dirty="0" err="1"/>
              <a:t>bx</a:t>
            </a:r>
            <a:r>
              <a:rPr lang="en-US" altLang="zh-CN" dirty="0" smtClean="0"/>
              <a:t>*=0.36m, </a:t>
            </a:r>
            <a:r>
              <a:rPr lang="en-US" altLang="zh-CN" dirty="0" err="1" smtClean="0"/>
              <a:t>Lsf</a:t>
            </a:r>
            <a:r>
              <a:rPr lang="en-US" altLang="zh-CN" dirty="0" smtClean="0"/>
              <a:t>=0.6m, </a:t>
            </a:r>
            <a:r>
              <a:rPr lang="en-US" altLang="zh-CN" dirty="0" err="1" smtClean="0"/>
              <a:t>Lsd</a:t>
            </a:r>
            <a:r>
              <a:rPr lang="en-US" altLang="zh-CN" dirty="0" smtClean="0"/>
              <a:t>=1.2m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10527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 w/ damping, w/o fluctuation, 100 turns</a:t>
            </a:r>
            <a:endParaRPr lang="en-US" altLang="zh-CN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22068"/>
            <a:ext cx="528637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40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131</Words>
  <Application>Microsoft Office PowerPoint</Application>
  <PresentationFormat>全屏显示(4:3)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Update of Lattice Design for CEPC Main Ring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43</cp:revision>
  <dcterms:created xsi:type="dcterms:W3CDTF">2017-08-16T02:18:05Z</dcterms:created>
  <dcterms:modified xsi:type="dcterms:W3CDTF">2017-08-18T01:37:33Z</dcterms:modified>
</cp:coreProperties>
</file>