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75" r:id="rId3"/>
    <p:sldId id="263" r:id="rId4"/>
    <p:sldId id="264" r:id="rId5"/>
    <p:sldId id="265" r:id="rId7"/>
    <p:sldId id="266" r:id="rId8"/>
    <p:sldId id="267" r:id="rId9"/>
    <p:sldId id="257" r:id="rId10"/>
    <p:sldId id="258" r:id="rId11"/>
    <p:sldId id="259" r:id="rId12"/>
    <p:sldId id="260" r:id="rId13"/>
    <p:sldId id="268" r:id="rId14"/>
    <p:sldId id="269" r:id="rId15"/>
    <p:sldId id="270" r:id="rId16"/>
    <p:sldId id="271" r:id="rId17"/>
    <p:sldId id="272" r:id="rId18"/>
    <p:sldId id="273" r:id="rId19"/>
    <p:sldId id="262" r:id="rId20"/>
    <p:sldId id="280" r:id="rId21"/>
    <p:sldId id="281" r:id="rId22"/>
    <p:sldId id="282" r:id="rId23"/>
    <p:sldId id="283" r:id="rId24"/>
    <p:sldId id="277" r:id="rId2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孟才" initials="孟" lastIdx="1" clrIdx="0"/>
  <p:cmAuthor id="0" name="翟纪元" initials="翟纪元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commentAuthors" Target="commentAuthors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40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1BE2553-3542-4A23-8D0E-A1465F5AE424}" type="slidenum">
              <a:rPr lang="zh-CN" altLang="en-US" smtClean="0">
                <a:solidFill>
                  <a:srgbClr val="000000"/>
                </a:solidFill>
              </a:rPr>
            </a:fld>
            <a:endParaRPr lang="zh-CN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>
            <a:off x="2443163" y="904875"/>
            <a:ext cx="71088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7850" y="201613"/>
            <a:ext cx="1190625" cy="8016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3575050" y="333375"/>
            <a:ext cx="4897438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+mn-cs"/>
              </a:rPr>
              <a:t>中国科学院高能物理研究所</a:t>
            </a:r>
            <a:endParaRPr kumimoji="0" lang="en-US" altLang="zh-CN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cs typeface="+mn-cs"/>
              </a:rPr>
              <a:t>INSTITUTE OF HIGH ENERGY PHYSICS</a:t>
            </a:r>
            <a:endParaRPr kumimoji="0" lang="zh-CN" alt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472613" y="287338"/>
            <a:ext cx="647700" cy="6159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796463" y="603250"/>
            <a:ext cx="468313" cy="463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5" name="TextBox 9"/>
          <p:cNvSpPr txBox="1">
            <a:spLocks noChangeArrowheads="1"/>
          </p:cNvSpPr>
          <p:nvPr/>
        </p:nvSpPr>
        <p:spPr bwMode="auto">
          <a:xfrm>
            <a:off x="2023745" y="1578610"/>
            <a:ext cx="8648065" cy="1322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CEPC  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advanced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partial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double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ring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ARC design</a:t>
            </a:r>
            <a:endParaRPr kumimoji="0" lang="en-US" altLang="zh-CN" sz="4000" b="0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2056" name="TextBox 10"/>
          <p:cNvSpPr txBox="1">
            <a:spLocks noChangeArrowheads="1"/>
          </p:cNvSpPr>
          <p:nvPr/>
        </p:nvSpPr>
        <p:spPr bwMode="auto">
          <a:xfrm>
            <a:off x="3143250" y="3500438"/>
            <a:ext cx="6408738" cy="181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Dengjie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Xiao 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 </a:t>
            </a:r>
            <a:r>
              <a:rPr kumimoji="0" lang="en-US" altLang="zh-CN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Jie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Gao  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</a:t>
            </a:r>
            <a:r>
              <a:rPr lang="en-US" altLang="zh-CN" sz="280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Feng Su </a:t>
            </a:r>
            <a:endParaRPr lang="en-US" altLang="zh-CN" sz="280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华文中宋" panose="02010600040101010101" pitchFamily="2" charset="-122"/>
              <a:sym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Tianjian</a:t>
            </a:r>
            <a:r>
              <a:rPr lang="en-US" altLang="zh-CN" sz="280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 </a:t>
            </a:r>
            <a:r>
              <a:rPr lang="en-US" altLang="zh-CN" sz="2800" noProof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Bian  </a:t>
            </a:r>
            <a:r>
              <a:rPr lang="en-US" altLang="zh-CN" sz="280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Yiwei</a:t>
            </a:r>
            <a:r>
              <a:rPr lang="en-US" altLang="zh-CN" sz="280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 Wang</a:t>
            </a:r>
            <a:endParaRPr lang="en-US" altLang="zh-CN" sz="280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华文中宋" panose="02010600040101010101" pitchFamily="2" charset="-122"/>
              <a:sym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noProof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Dou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Wang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  </a:t>
            </a:r>
            <a:r>
              <a:rPr lang="en-US" altLang="zh-CN" sz="2800" noProof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sym typeface="Arial" panose="020B0604020202020204" pitchFamily="34" charset="0"/>
              </a:rPr>
              <a:t>Dianjun Gong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华文中宋" panose="02010600040101010101" pitchFamily="2" charset="-122"/>
              <a:cs typeface="+mn-cs"/>
              <a:sym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 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华文中宋" panose="02010600040101010101" pitchFamily="2" charset="-122"/>
                <a:cs typeface="+mn-cs"/>
                <a:sym typeface="Arial" panose="020B0604020202020204" pitchFamily="34" charset="0"/>
              </a:rPr>
              <a:t> 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华文中宋" panose="0201060004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11675" y="5372100"/>
            <a:ext cx="281114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altLang="zh-CN" kern="1200" cap="none" spc="0" normalizeH="0" baseline="0" noProof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rPr>
              <a:t>CEPC AP meeting, 2017.8.25</a:t>
            </a:r>
            <a:endParaRPr kumimoji="0" lang="en-US" altLang="zh-CN" kern="1200" cap="none" spc="0" normalizeH="0" baseline="0" noProof="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72005" y="576580"/>
            <a:ext cx="8047355" cy="57048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3" name="组合 22"/>
          <p:cNvGrpSpPr/>
          <p:nvPr/>
        </p:nvGrpSpPr>
        <p:grpSpPr>
          <a:xfrm>
            <a:off x="371400" y="233459"/>
            <a:ext cx="8264230" cy="6218619"/>
            <a:chOff x="371400" y="233459"/>
            <a:chExt cx="8264230" cy="6218619"/>
          </a:xfrm>
        </p:grpSpPr>
        <p:sp>
          <p:nvSpPr>
            <p:cNvPr id="119" name="椭圆 118"/>
            <p:cNvSpPr/>
            <p:nvPr/>
          </p:nvSpPr>
          <p:spPr>
            <a:xfrm rot="19013126">
              <a:off x="6504923" y="1906847"/>
              <a:ext cx="94426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120" name="椭圆 119"/>
            <p:cNvSpPr/>
            <p:nvPr/>
          </p:nvSpPr>
          <p:spPr>
            <a:xfrm rot="1919955">
              <a:off x="6520276" y="4884026"/>
              <a:ext cx="92917" cy="34795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22" name="椭圆 121"/>
            <p:cNvSpPr/>
            <p:nvPr/>
          </p:nvSpPr>
          <p:spPr>
            <a:xfrm rot="19454082">
              <a:off x="2719888" y="4803663"/>
              <a:ext cx="77312" cy="34795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cxnSp>
          <p:nvCxnSpPr>
            <p:cNvPr id="123" name="直接连接符 122"/>
            <p:cNvCxnSpPr/>
            <p:nvPr/>
          </p:nvCxnSpPr>
          <p:spPr bwMode="auto">
            <a:xfrm flipH="1">
              <a:off x="4729163" y="1628800"/>
              <a:ext cx="2382196" cy="1870744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连接符 123"/>
            <p:cNvCxnSpPr/>
            <p:nvPr/>
          </p:nvCxnSpPr>
          <p:spPr bwMode="auto">
            <a:xfrm flipH="1" flipV="1">
              <a:off x="4722017" y="3507148"/>
              <a:ext cx="2308089" cy="192898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 bwMode="auto">
            <a:xfrm flipV="1">
              <a:off x="2155272" y="3499545"/>
              <a:ext cx="2580240" cy="1923452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>
              <a:off x="5666023" y="1769847"/>
              <a:ext cx="745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2116F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</a:t>
              </a:r>
              <a:endParaRPr lang="zh-CN" altLang="en-US" sz="1400" b="1" dirty="0">
                <a:solidFill>
                  <a:srgbClr val="2116F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7" name="椭圆 176"/>
            <p:cNvSpPr/>
            <p:nvPr/>
          </p:nvSpPr>
          <p:spPr>
            <a:xfrm rot="2504401">
              <a:off x="2838209" y="1856920"/>
              <a:ext cx="76263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cxnSp>
          <p:nvCxnSpPr>
            <p:cNvPr id="185" name="直接连接符 184"/>
            <p:cNvCxnSpPr/>
            <p:nvPr/>
          </p:nvCxnSpPr>
          <p:spPr bwMode="auto">
            <a:xfrm>
              <a:off x="2295340" y="3649648"/>
              <a:ext cx="52582" cy="169727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>
              <a:endCxn id="129" idx="0"/>
            </p:cNvCxnSpPr>
            <p:nvPr/>
          </p:nvCxnSpPr>
          <p:spPr bwMode="auto">
            <a:xfrm flipH="1">
              <a:off x="2295296" y="3142197"/>
              <a:ext cx="58013" cy="162960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2"/>
            <p:cNvSpPr txBox="1">
              <a:spLocks noChangeArrowheads="1"/>
            </p:cNvSpPr>
            <p:nvPr/>
          </p:nvSpPr>
          <p:spPr bwMode="auto">
            <a:xfrm>
              <a:off x="1472830" y="233459"/>
              <a:ext cx="7162800" cy="563563"/>
            </a:xfrm>
            <a:prstGeom prst="rect">
              <a:avLst/>
            </a:prstGeom>
          </p:spPr>
          <p:txBody>
            <a:bodyPr anchor="ctr">
              <a:normAutofit fontScale="7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en-US" altLang="zh-CN" b="1" dirty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CEPC Advanced Partial </a:t>
              </a:r>
              <a:r>
                <a:rPr lang="en-US" altLang="zh-CN" b="1" dirty="0" smtClean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Double Ring </a:t>
              </a:r>
              <a:endParaRPr lang="en-US" altLang="zh-CN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371400" y="3476069"/>
              <a:ext cx="8142287" cy="46951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 bwMode="auto">
            <a:xfrm>
              <a:off x="4729162" y="1141891"/>
              <a:ext cx="0" cy="5310187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连接符 94"/>
            <p:cNvCxnSpPr/>
            <p:nvPr/>
          </p:nvCxnSpPr>
          <p:spPr bwMode="auto">
            <a:xfrm>
              <a:off x="7111359" y="3142197"/>
              <a:ext cx="91074" cy="219401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弧形 103"/>
            <p:cNvSpPr/>
            <p:nvPr/>
          </p:nvSpPr>
          <p:spPr bwMode="auto">
            <a:xfrm>
              <a:off x="2890491" y="1316516"/>
              <a:ext cx="4178300" cy="4506912"/>
            </a:xfrm>
            <a:prstGeom prst="arc">
              <a:avLst>
                <a:gd name="adj1" fmla="val 17109880"/>
                <a:gd name="adj2" fmla="val 18731531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05" name="弧形 104"/>
            <p:cNvSpPr/>
            <p:nvPr/>
          </p:nvSpPr>
          <p:spPr bwMode="auto">
            <a:xfrm rot="2780938">
              <a:off x="2871167" y="1396192"/>
              <a:ext cx="4178300" cy="4506912"/>
            </a:xfrm>
            <a:prstGeom prst="arc">
              <a:avLst>
                <a:gd name="adj1" fmla="val 16399319"/>
                <a:gd name="adj2" fmla="val 18072793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6" name="弧形 105"/>
            <p:cNvSpPr/>
            <p:nvPr/>
          </p:nvSpPr>
          <p:spPr bwMode="auto">
            <a:xfrm rot="4695820">
              <a:off x="2782450" y="1428435"/>
              <a:ext cx="4178300" cy="4506913"/>
            </a:xfrm>
            <a:prstGeom prst="arc">
              <a:avLst>
                <a:gd name="adj1" fmla="val 17089740"/>
                <a:gd name="adj2" fmla="val 18983336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7" name="弧形 106"/>
            <p:cNvSpPr/>
            <p:nvPr/>
          </p:nvSpPr>
          <p:spPr bwMode="auto">
            <a:xfrm rot="7552111">
              <a:off x="2725391" y="1427641"/>
              <a:ext cx="4178300" cy="4508500"/>
            </a:xfrm>
            <a:prstGeom prst="arc">
              <a:avLst>
                <a:gd name="adj1" fmla="val 16595739"/>
                <a:gd name="adj2" fmla="val 18211192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09" name="弧形 108"/>
            <p:cNvSpPr/>
            <p:nvPr/>
          </p:nvSpPr>
          <p:spPr bwMode="auto">
            <a:xfrm rot="10550204">
              <a:off x="2284844" y="1316516"/>
              <a:ext cx="4178300" cy="4506912"/>
            </a:xfrm>
            <a:prstGeom prst="arc">
              <a:avLst>
                <a:gd name="adj1" fmla="val 17314454"/>
                <a:gd name="adj2" fmla="val 19106045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12" name="弧形 111"/>
            <p:cNvSpPr/>
            <p:nvPr/>
          </p:nvSpPr>
          <p:spPr bwMode="auto">
            <a:xfrm rot="13919276">
              <a:off x="2445923" y="1325951"/>
              <a:ext cx="4178300" cy="4508500"/>
            </a:xfrm>
            <a:prstGeom prst="arc">
              <a:avLst>
                <a:gd name="adj1" fmla="val 16456404"/>
                <a:gd name="adj2" fmla="val 18166376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3" name="弧形 112"/>
            <p:cNvSpPr/>
            <p:nvPr/>
          </p:nvSpPr>
          <p:spPr bwMode="auto">
            <a:xfrm rot="18585938">
              <a:off x="2505386" y="1223195"/>
              <a:ext cx="4198938" cy="4476750"/>
            </a:xfrm>
            <a:prstGeom prst="arc">
              <a:avLst>
                <a:gd name="adj1" fmla="val 16465063"/>
                <a:gd name="adj2" fmla="val 17957322"/>
              </a:avLst>
            </a:prstGeom>
            <a:ln w="76200">
              <a:solidFill>
                <a:srgbClr val="300F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D09FD"/>
                </a:solidFill>
              </a:endParaRPr>
            </a:p>
          </p:txBody>
        </p:sp>
        <p:sp>
          <p:nvSpPr>
            <p:cNvPr id="114" name="弧形 113"/>
            <p:cNvSpPr/>
            <p:nvPr/>
          </p:nvSpPr>
          <p:spPr bwMode="auto">
            <a:xfrm rot="15456854">
              <a:off x="2481046" y="1091035"/>
              <a:ext cx="4200525" cy="4475162"/>
            </a:xfrm>
            <a:prstGeom prst="arc">
              <a:avLst>
                <a:gd name="adj1" fmla="val 17201128"/>
                <a:gd name="adj2" fmla="val 18899883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694" name="TextBox 119"/>
            <p:cNvSpPr txBox="1">
              <a:spLocks noChangeArrowheads="1"/>
            </p:cNvSpPr>
            <p:nvPr/>
          </p:nvSpPr>
          <p:spPr bwMode="auto">
            <a:xfrm>
              <a:off x="4282070" y="1782942"/>
              <a:ext cx="1008342" cy="307777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400" b="1">
                  <a:solidFill>
                    <a:srgbClr val="FF0000"/>
                  </a:solidFill>
                </a:rPr>
                <a:t>IP1_ee</a:t>
              </a:r>
              <a:endParaRPr lang="en-US" altLang="zh-CN" sz="1400" b="1">
                <a:solidFill>
                  <a:srgbClr val="FF0000"/>
                </a:solidFill>
              </a:endParaRPr>
            </a:p>
          </p:txBody>
        </p:sp>
        <p:sp>
          <p:nvSpPr>
            <p:cNvPr id="28695" name="TextBox 121"/>
            <p:cNvSpPr txBox="1">
              <a:spLocks noChangeArrowheads="1"/>
            </p:cNvSpPr>
            <p:nvPr/>
          </p:nvSpPr>
          <p:spPr bwMode="auto">
            <a:xfrm>
              <a:off x="4124819" y="5033895"/>
              <a:ext cx="1156148" cy="307777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400" b="1">
                  <a:solidFill>
                    <a:srgbClr val="FF0000"/>
                  </a:solidFill>
                </a:rPr>
                <a:t>IP3_ee</a:t>
              </a:r>
              <a:endParaRPr lang="en-US" altLang="zh-CN" sz="1400" b="1">
                <a:solidFill>
                  <a:srgbClr val="FF0000"/>
                </a:solidFill>
              </a:endParaRPr>
            </a:p>
          </p:txBody>
        </p:sp>
        <p:cxnSp>
          <p:nvCxnSpPr>
            <p:cNvPr id="127" name="直接连接符 126"/>
            <p:cNvCxnSpPr/>
            <p:nvPr/>
          </p:nvCxnSpPr>
          <p:spPr bwMode="auto">
            <a:xfrm>
              <a:off x="3960018" y="1392716"/>
              <a:ext cx="36512" cy="103822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 bwMode="auto">
            <a:xfrm>
              <a:off x="5449887" y="1387953"/>
              <a:ext cx="15875" cy="1042988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箭头连接符 131"/>
            <p:cNvCxnSpPr/>
            <p:nvPr/>
          </p:nvCxnSpPr>
          <p:spPr bwMode="auto">
            <a:xfrm>
              <a:off x="4022724" y="2357916"/>
              <a:ext cx="14430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03" name="TextBox 135"/>
            <p:cNvSpPr txBox="1">
              <a:spLocks noChangeArrowheads="1"/>
            </p:cNvSpPr>
            <p:nvPr/>
          </p:nvSpPr>
          <p:spPr bwMode="auto">
            <a:xfrm>
              <a:off x="1943515" y="2390840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4" name="TextBox 136"/>
            <p:cNvSpPr txBox="1">
              <a:spLocks noChangeArrowheads="1"/>
            </p:cNvSpPr>
            <p:nvPr/>
          </p:nvSpPr>
          <p:spPr bwMode="auto">
            <a:xfrm>
              <a:off x="3044781" y="1225042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5" name="TextBox 137"/>
            <p:cNvSpPr txBox="1">
              <a:spLocks noChangeArrowheads="1"/>
            </p:cNvSpPr>
            <p:nvPr/>
          </p:nvSpPr>
          <p:spPr bwMode="auto">
            <a:xfrm>
              <a:off x="7128922" y="2479965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9" name="TextBox 141"/>
            <p:cNvSpPr txBox="1">
              <a:spLocks noChangeArrowheads="1"/>
            </p:cNvSpPr>
            <p:nvPr/>
          </p:nvSpPr>
          <p:spPr bwMode="auto">
            <a:xfrm>
              <a:off x="1913540" y="427360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10" name="TextBox 150"/>
            <p:cNvSpPr txBox="1">
              <a:spLocks noChangeArrowheads="1"/>
            </p:cNvSpPr>
            <p:nvPr/>
          </p:nvSpPr>
          <p:spPr bwMode="auto">
            <a:xfrm>
              <a:off x="6411675" y="1308384"/>
              <a:ext cx="986155" cy="344805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altLang="zh-CN" sz="11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ARC,  8425m</a:t>
              </a:r>
              <a:endParaRPr lang="en-US" altLang="zh-CN" sz="1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8711" name="组合 159"/>
            <p:cNvGrpSpPr/>
            <p:nvPr/>
          </p:nvGrpSpPr>
          <p:grpSpPr bwMode="auto">
            <a:xfrm rot="10800000">
              <a:off x="3804169" y="1225041"/>
              <a:ext cx="1764234" cy="361019"/>
              <a:chOff x="306009" y="3516765"/>
              <a:chExt cx="7905821" cy="1343097"/>
            </a:xfrm>
          </p:grpSpPr>
          <p:grpSp>
            <p:nvGrpSpPr>
              <p:cNvPr id="28713" name="组合 99"/>
              <p:cNvGrpSpPr/>
              <p:nvPr/>
            </p:nvGrpSpPr>
            <p:grpSpPr bwMode="auto">
              <a:xfrm>
                <a:off x="692473" y="3580075"/>
                <a:ext cx="7065676" cy="1279787"/>
                <a:chOff x="513010" y="2678572"/>
                <a:chExt cx="8131008" cy="1953406"/>
              </a:xfrm>
            </p:grpSpPr>
            <p:cxnSp>
              <p:nvCxnSpPr>
                <p:cNvPr id="171" name="直接连接符 170"/>
                <p:cNvCxnSpPr/>
                <p:nvPr/>
              </p:nvCxnSpPr>
              <p:spPr>
                <a:xfrm flipH="1" flipV="1">
                  <a:off x="7561173" y="2678572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直接连接符 171"/>
                <p:cNvCxnSpPr/>
                <p:nvPr/>
              </p:nvCxnSpPr>
              <p:spPr>
                <a:xfrm rot="10800000">
                  <a:off x="5762877" y="272263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直接连接符 172"/>
                <p:cNvCxnSpPr/>
                <p:nvPr/>
              </p:nvCxnSpPr>
              <p:spPr>
                <a:xfrm flipH="1">
                  <a:off x="4583350" y="2702394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直接连接符 173"/>
                <p:cNvCxnSpPr/>
                <p:nvPr/>
              </p:nvCxnSpPr>
              <p:spPr>
                <a:xfrm flipH="1">
                  <a:off x="3452160" y="3679097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直接连接符 174"/>
                <p:cNvCxnSpPr/>
                <p:nvPr/>
              </p:nvCxnSpPr>
              <p:spPr>
                <a:xfrm rot="10800000">
                  <a:off x="1508844" y="4631978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直接连接符 175"/>
                <p:cNvCxnSpPr/>
                <p:nvPr/>
              </p:nvCxnSpPr>
              <p:spPr>
                <a:xfrm flipH="1" flipV="1">
                  <a:off x="513010" y="3679097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2" name="直接连接符 161"/>
              <p:cNvCxnSpPr/>
              <p:nvPr/>
            </p:nvCxnSpPr>
            <p:spPr bwMode="auto">
              <a:xfrm flipV="1">
                <a:off x="306009" y="4217648"/>
                <a:ext cx="445278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接连接符 162"/>
              <p:cNvCxnSpPr/>
              <p:nvPr/>
            </p:nvCxnSpPr>
            <p:spPr bwMode="auto">
              <a:xfrm flipV="1">
                <a:off x="751287" y="3516765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接连接符 163"/>
              <p:cNvCxnSpPr/>
              <p:nvPr/>
            </p:nvCxnSpPr>
            <p:spPr bwMode="auto">
              <a:xfrm>
                <a:off x="1608241" y="3564467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接连接符 164"/>
              <p:cNvCxnSpPr/>
              <p:nvPr/>
            </p:nvCxnSpPr>
            <p:spPr bwMode="auto">
              <a:xfrm>
                <a:off x="3296942" y="3572273"/>
                <a:ext cx="932571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接连接符 165"/>
              <p:cNvCxnSpPr/>
              <p:nvPr/>
            </p:nvCxnSpPr>
            <p:spPr bwMode="auto">
              <a:xfrm>
                <a:off x="4229513" y="4227774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接连接符 166"/>
              <p:cNvCxnSpPr/>
              <p:nvPr/>
            </p:nvCxnSpPr>
            <p:spPr bwMode="auto">
              <a:xfrm flipV="1">
                <a:off x="5170482" y="4836453"/>
                <a:ext cx="1764318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接连接符 167"/>
              <p:cNvCxnSpPr/>
              <p:nvPr/>
            </p:nvCxnSpPr>
            <p:spPr bwMode="auto">
              <a:xfrm flipV="1">
                <a:off x="6934800" y="4227773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/>
              <p:cNvCxnSpPr/>
              <p:nvPr/>
            </p:nvCxnSpPr>
            <p:spPr bwMode="auto">
              <a:xfrm>
                <a:off x="7808557" y="4243381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椭圆 169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8712" name="TextBox 185"/>
            <p:cNvSpPr txBox="1">
              <a:spLocks noChangeArrowheads="1"/>
            </p:cNvSpPr>
            <p:nvPr/>
          </p:nvSpPr>
          <p:spPr bwMode="auto">
            <a:xfrm>
              <a:off x="3955661" y="3338354"/>
              <a:ext cx="119253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 dirty="0" smtClean="0">
                  <a:solidFill>
                    <a:prstClr val="black"/>
                  </a:solidFill>
                </a:rPr>
                <a:t>C=100km</a:t>
              </a:r>
              <a:endParaRPr lang="zh-CN" altLang="en-US" b="1" dirty="0">
                <a:solidFill>
                  <a:prstClr val="black"/>
                </a:solidFill>
              </a:endParaRPr>
            </a:p>
          </p:txBody>
        </p:sp>
        <p:cxnSp>
          <p:nvCxnSpPr>
            <p:cNvPr id="111" name="直接连接符 110"/>
            <p:cNvCxnSpPr/>
            <p:nvPr/>
          </p:nvCxnSpPr>
          <p:spPr bwMode="auto">
            <a:xfrm flipH="1">
              <a:off x="7118640" y="3659786"/>
              <a:ext cx="71583" cy="159589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连接符 127"/>
            <p:cNvCxnSpPr/>
            <p:nvPr/>
          </p:nvCxnSpPr>
          <p:spPr bwMode="auto">
            <a:xfrm>
              <a:off x="2240303" y="1532819"/>
              <a:ext cx="2479334" cy="196672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TextBox 136"/>
            <p:cNvSpPr txBox="1">
              <a:spLocks noChangeArrowheads="1"/>
            </p:cNvSpPr>
            <p:nvPr/>
          </p:nvSpPr>
          <p:spPr bwMode="auto">
            <a:xfrm>
              <a:off x="7096321" y="4371384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07" name="TextBox 136"/>
            <p:cNvSpPr txBox="1">
              <a:spLocks noChangeArrowheads="1"/>
            </p:cNvSpPr>
            <p:nvPr/>
          </p:nvSpPr>
          <p:spPr bwMode="auto">
            <a:xfrm>
              <a:off x="6037921" y="5630342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08" name="TextBox 137"/>
            <p:cNvSpPr txBox="1">
              <a:spLocks noChangeArrowheads="1"/>
            </p:cNvSpPr>
            <p:nvPr/>
          </p:nvSpPr>
          <p:spPr bwMode="auto">
            <a:xfrm>
              <a:off x="6075901" y="130263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3" name="TextBox 136"/>
            <p:cNvSpPr txBox="1">
              <a:spLocks noChangeArrowheads="1"/>
            </p:cNvSpPr>
            <p:nvPr/>
          </p:nvSpPr>
          <p:spPr bwMode="auto">
            <a:xfrm>
              <a:off x="2926682" y="560055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864693" y="2112876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2523410" y="3322180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3000386" y="4750227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5785894" y="4750227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6342510" y="3434015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3018577" y="2054890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29" name="椭圆 128"/>
            <p:cNvSpPr/>
            <p:nvPr/>
          </p:nvSpPr>
          <p:spPr>
            <a:xfrm>
              <a:off x="2253709" y="3305157"/>
              <a:ext cx="83174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cxnSp>
          <p:nvCxnSpPr>
            <p:cNvPr id="139" name="直接连接符 138"/>
            <p:cNvCxnSpPr/>
            <p:nvPr/>
          </p:nvCxnSpPr>
          <p:spPr bwMode="auto">
            <a:xfrm flipV="1">
              <a:off x="2398844" y="3154755"/>
              <a:ext cx="7792" cy="621708"/>
            </a:xfrm>
            <a:prstGeom prst="line">
              <a:avLst/>
            </a:prstGeom>
            <a:ln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 bwMode="auto">
            <a:xfrm flipV="1">
              <a:off x="7132153" y="3194032"/>
              <a:ext cx="0" cy="600716"/>
            </a:xfrm>
            <a:prstGeom prst="line">
              <a:avLst/>
            </a:prstGeom>
            <a:ln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椭圆 192"/>
            <p:cNvSpPr/>
            <p:nvPr/>
          </p:nvSpPr>
          <p:spPr>
            <a:xfrm>
              <a:off x="7175828" y="3321706"/>
              <a:ext cx="83174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 rot="19653266">
              <a:off x="3338744" y="153065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1" name="圆角矩形 130"/>
            <p:cNvSpPr/>
            <p:nvPr/>
          </p:nvSpPr>
          <p:spPr>
            <a:xfrm rot="17342685">
              <a:off x="2422599" y="257469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4" name="圆角矩形 133"/>
            <p:cNvSpPr/>
            <p:nvPr/>
          </p:nvSpPr>
          <p:spPr>
            <a:xfrm rot="15293176">
              <a:off x="2351492" y="4268642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5" name="圆角矩形 134"/>
            <p:cNvSpPr/>
            <p:nvPr/>
          </p:nvSpPr>
          <p:spPr>
            <a:xfrm rot="1928261">
              <a:off x="3278025" y="5453473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6" name="圆角矩形 135"/>
            <p:cNvSpPr/>
            <p:nvPr/>
          </p:nvSpPr>
          <p:spPr>
            <a:xfrm rot="19653266">
              <a:off x="5988662" y="5466777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4" name="圆角矩形 143"/>
            <p:cNvSpPr/>
            <p:nvPr/>
          </p:nvSpPr>
          <p:spPr>
            <a:xfrm rot="12620158">
              <a:off x="5929677" y="153846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5" name="圆角矩形 144"/>
            <p:cNvSpPr/>
            <p:nvPr/>
          </p:nvSpPr>
          <p:spPr>
            <a:xfrm rot="17534784">
              <a:off x="6872821" y="4350258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6" name="圆角矩形 145"/>
            <p:cNvSpPr/>
            <p:nvPr/>
          </p:nvSpPr>
          <p:spPr>
            <a:xfrm rot="14949495">
              <a:off x="6912668" y="2637996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121" name="组合 159"/>
            <p:cNvGrpSpPr/>
            <p:nvPr/>
          </p:nvGrpSpPr>
          <p:grpSpPr bwMode="auto">
            <a:xfrm rot="10800000">
              <a:off x="3804168" y="5586825"/>
              <a:ext cx="1817667" cy="362454"/>
              <a:chOff x="306009" y="3516765"/>
              <a:chExt cx="7905821" cy="1343097"/>
            </a:xfrm>
          </p:grpSpPr>
          <p:grpSp>
            <p:nvGrpSpPr>
              <p:cNvPr id="126" name="组合 99"/>
              <p:cNvGrpSpPr/>
              <p:nvPr/>
            </p:nvGrpSpPr>
            <p:grpSpPr bwMode="auto">
              <a:xfrm>
                <a:off x="692473" y="3580075"/>
                <a:ext cx="7065676" cy="1279787"/>
                <a:chOff x="513010" y="2678572"/>
                <a:chExt cx="8131008" cy="1953406"/>
              </a:xfrm>
            </p:grpSpPr>
            <p:cxnSp>
              <p:nvCxnSpPr>
                <p:cNvPr id="151" name="直接连接符 150"/>
                <p:cNvCxnSpPr/>
                <p:nvPr/>
              </p:nvCxnSpPr>
              <p:spPr>
                <a:xfrm flipH="1" flipV="1">
                  <a:off x="7561173" y="2678572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直接连接符 151"/>
                <p:cNvCxnSpPr/>
                <p:nvPr/>
              </p:nvCxnSpPr>
              <p:spPr>
                <a:xfrm rot="10800000">
                  <a:off x="5762877" y="272263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直接连接符 152"/>
                <p:cNvCxnSpPr/>
                <p:nvPr/>
              </p:nvCxnSpPr>
              <p:spPr>
                <a:xfrm flipH="1">
                  <a:off x="4583350" y="2702394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直接连接符 153"/>
                <p:cNvCxnSpPr/>
                <p:nvPr/>
              </p:nvCxnSpPr>
              <p:spPr>
                <a:xfrm flipH="1">
                  <a:off x="3452160" y="3679097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直接连接符 154"/>
                <p:cNvCxnSpPr/>
                <p:nvPr/>
              </p:nvCxnSpPr>
              <p:spPr>
                <a:xfrm rot="10800000">
                  <a:off x="1508844" y="4631978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直接连接符 155"/>
                <p:cNvCxnSpPr/>
                <p:nvPr/>
              </p:nvCxnSpPr>
              <p:spPr>
                <a:xfrm flipH="1" flipV="1">
                  <a:off x="513010" y="3679097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3" name="直接连接符 132"/>
              <p:cNvCxnSpPr/>
              <p:nvPr/>
            </p:nvCxnSpPr>
            <p:spPr bwMode="auto">
              <a:xfrm flipV="1">
                <a:off x="306009" y="4217648"/>
                <a:ext cx="445278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接连接符 137"/>
              <p:cNvCxnSpPr/>
              <p:nvPr/>
            </p:nvCxnSpPr>
            <p:spPr bwMode="auto">
              <a:xfrm flipV="1">
                <a:off x="751287" y="3516765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接连接符 139"/>
              <p:cNvCxnSpPr/>
              <p:nvPr/>
            </p:nvCxnSpPr>
            <p:spPr bwMode="auto">
              <a:xfrm>
                <a:off x="1608241" y="3564467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接连接符 140"/>
              <p:cNvCxnSpPr/>
              <p:nvPr/>
            </p:nvCxnSpPr>
            <p:spPr bwMode="auto">
              <a:xfrm>
                <a:off x="3296942" y="3572273"/>
                <a:ext cx="932571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接连接符 141"/>
              <p:cNvCxnSpPr/>
              <p:nvPr/>
            </p:nvCxnSpPr>
            <p:spPr bwMode="auto">
              <a:xfrm>
                <a:off x="4229513" y="4227774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接连接符 146"/>
              <p:cNvCxnSpPr/>
              <p:nvPr/>
            </p:nvCxnSpPr>
            <p:spPr bwMode="auto">
              <a:xfrm flipV="1">
                <a:off x="5170482" y="4836453"/>
                <a:ext cx="1764318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接连接符 147"/>
              <p:cNvCxnSpPr/>
              <p:nvPr/>
            </p:nvCxnSpPr>
            <p:spPr bwMode="auto">
              <a:xfrm flipV="1">
                <a:off x="6934800" y="4227773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接连接符 148"/>
              <p:cNvCxnSpPr/>
              <p:nvPr/>
            </p:nvCxnSpPr>
            <p:spPr bwMode="auto">
              <a:xfrm>
                <a:off x="7808557" y="4243381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椭圆 149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4303395" y="2234565"/>
            <a:ext cx="82804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 eaLnBrk="1" hangingPunct="1"/>
            <a:r>
              <a:rPr lang="en-US" altLang="zh-CN">
                <a:solidFill>
                  <a:srgbClr val="FF0000"/>
                </a:solidFill>
                <a:sym typeface="+mn-ea"/>
              </a:rPr>
              <a:t>4300m</a:t>
            </a:r>
            <a:endParaRPr lang="en-US" altLang="zh-CN">
              <a:solidFill>
                <a:srgbClr val="FF0000"/>
              </a:solidFill>
            </a:endParaRPr>
          </a:p>
          <a:p>
            <a:pPr eaLnBrk="1" hangingPunct="1"/>
            <a:endParaRPr lang="en-US" altLang="zh-CN" sz="1200" b="1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397750" y="3305175"/>
            <a:ext cx="163703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APDR,  4000m</a:t>
            </a:r>
            <a:endParaRPr lang="en-US" altLang="zh-CN" b="1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/>
          </a:p>
        </p:txBody>
      </p:sp>
      <p:sp>
        <p:nvSpPr>
          <p:cNvPr id="28677" name="TextBox 146"/>
          <p:cNvSpPr txBox="1">
            <a:spLocks noChangeArrowheads="1"/>
          </p:cNvSpPr>
          <p:nvPr/>
        </p:nvSpPr>
        <p:spPr bwMode="auto">
          <a:xfrm>
            <a:off x="9054332" y="6017357"/>
            <a:ext cx="89408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2017.8.22</a:t>
            </a:r>
            <a:endParaRPr lang="zh-CN" altLang="en-US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76755" y="528955"/>
            <a:ext cx="8237855" cy="580009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55295" y="84455"/>
            <a:ext cx="321754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ARC design</a:t>
            </a:r>
            <a:endParaRPr lang="en-US" altLang="zh-CN" sz="400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91055" y="605155"/>
            <a:ext cx="8009255" cy="564769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14855" y="557530"/>
            <a:ext cx="8161655" cy="574294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24710" y="571500"/>
            <a:ext cx="7942580" cy="57143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55295" y="84455"/>
            <a:ext cx="976122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ARC62=-DIS+2*6*FODO(300m)+DIS</a:t>
            </a:r>
            <a:endParaRPr lang="en-US" altLang="zh-CN" sz="400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62480" y="557530"/>
            <a:ext cx="8066405" cy="574294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54040" y="1174750"/>
            <a:ext cx="6657340" cy="476186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31825" y="334010"/>
            <a:ext cx="41179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Some question ?</a:t>
            </a:r>
            <a:endParaRPr lang="en-US" altLang="zh-CN" sz="400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825" y="1097915"/>
            <a:ext cx="5691505" cy="48387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266565" y="5844540"/>
            <a:ext cx="44615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Compatibility problem ?</a:t>
            </a:r>
            <a:endParaRPr lang="en-US" altLang="zh-CN" sz="320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  <p:sp>
        <p:nvSpPr>
          <p:cNvPr id="10" name="任意多边形 9"/>
          <p:cNvSpPr/>
          <p:nvPr/>
        </p:nvSpPr>
        <p:spPr>
          <a:xfrm>
            <a:off x="918845" y="3237230"/>
            <a:ext cx="1045845" cy="1423670"/>
          </a:xfrm>
          <a:custGeom>
            <a:avLst/>
            <a:gdLst>
              <a:gd name="connisteX0" fmla="*/ 265231 w 1045791"/>
              <a:gd name="connsiteY0" fmla="*/ 52933 h 1423510"/>
              <a:gd name="connisteX1" fmla="*/ 436 w 1045791"/>
              <a:gd name="connsiteY1" fmla="*/ 1030833 h 1423510"/>
              <a:gd name="connisteX2" fmla="*/ 323016 w 1045791"/>
              <a:gd name="connsiteY2" fmla="*/ 1421993 h 1423510"/>
              <a:gd name="connisteX3" fmla="*/ 1001196 w 1045791"/>
              <a:gd name="connsiteY3" fmla="*/ 1100048 h 1423510"/>
              <a:gd name="connisteX4" fmla="*/ 874831 w 1045791"/>
              <a:gd name="connsiteY4" fmla="*/ 145008 h 1423510"/>
              <a:gd name="connisteX5" fmla="*/ 391596 w 1045791"/>
              <a:gd name="connsiteY5" fmla="*/ 7213 h 1423510"/>
              <a:gd name="connisteX6" fmla="*/ 414456 w 1045791"/>
              <a:gd name="connsiteY6" fmla="*/ 30073 h 142351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</a:cxnLst>
            <a:rect l="l" t="t" r="r" b="b"/>
            <a:pathLst>
              <a:path w="1045792" h="1423510">
                <a:moveTo>
                  <a:pt x="265231" y="52934"/>
                </a:moveTo>
                <a:cubicBezTo>
                  <a:pt x="205541" y="240894"/>
                  <a:pt x="-10994" y="757149"/>
                  <a:pt x="436" y="1030834"/>
                </a:cubicBezTo>
                <a:cubicBezTo>
                  <a:pt x="11866" y="1304519"/>
                  <a:pt x="122991" y="1408024"/>
                  <a:pt x="323016" y="1421994"/>
                </a:cubicBezTo>
                <a:cubicBezTo>
                  <a:pt x="523041" y="1435964"/>
                  <a:pt x="890706" y="1355319"/>
                  <a:pt x="1001196" y="1100049"/>
                </a:cubicBezTo>
                <a:cubicBezTo>
                  <a:pt x="1111686" y="844779"/>
                  <a:pt x="996751" y="363449"/>
                  <a:pt x="874831" y="145009"/>
                </a:cubicBezTo>
                <a:cubicBezTo>
                  <a:pt x="752911" y="-73431"/>
                  <a:pt x="483671" y="30074"/>
                  <a:pt x="391596" y="7214"/>
                </a:cubicBezTo>
                <a:cubicBezTo>
                  <a:pt x="299521" y="-15646"/>
                  <a:pt x="400486" y="22454"/>
                  <a:pt x="414456" y="300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任意多边形 10"/>
          <p:cNvSpPr/>
          <p:nvPr/>
        </p:nvSpPr>
        <p:spPr>
          <a:xfrm>
            <a:off x="10146030" y="2772410"/>
            <a:ext cx="2126615" cy="1536700"/>
          </a:xfrm>
          <a:custGeom>
            <a:avLst/>
            <a:gdLst>
              <a:gd name="connisteX0" fmla="*/ 780147 w 2126578"/>
              <a:gd name="connsiteY0" fmla="*/ 92075 h 1536627"/>
              <a:gd name="connisteX1" fmla="*/ 32752 w 2126578"/>
              <a:gd name="connsiteY1" fmla="*/ 448945 h 1536627"/>
              <a:gd name="connisteX2" fmla="*/ 343267 w 2126578"/>
              <a:gd name="connsiteY2" fmla="*/ 1483995 h 1536627"/>
              <a:gd name="connisteX3" fmla="*/ 1608187 w 2126578"/>
              <a:gd name="connsiteY3" fmla="*/ 1230630 h 1536627"/>
              <a:gd name="connisteX4" fmla="*/ 2125712 w 2126578"/>
              <a:gd name="connsiteY4" fmla="*/ 552450 h 1536627"/>
              <a:gd name="connisteX5" fmla="*/ 1688832 w 2126578"/>
              <a:gd name="connsiteY5" fmla="*/ 149860 h 1536627"/>
              <a:gd name="connisteX6" fmla="*/ 883652 w 2126578"/>
              <a:gd name="connsiteY6" fmla="*/ 0 h 1536627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</a:cxnLst>
            <a:rect l="l" t="t" r="r" b="b"/>
            <a:pathLst>
              <a:path w="2126579" h="1536627">
                <a:moveTo>
                  <a:pt x="780147" y="92075"/>
                </a:moveTo>
                <a:cubicBezTo>
                  <a:pt x="624572" y="142875"/>
                  <a:pt x="120382" y="170815"/>
                  <a:pt x="32752" y="448945"/>
                </a:cubicBezTo>
                <a:cubicBezTo>
                  <a:pt x="-54878" y="727075"/>
                  <a:pt x="28307" y="1327785"/>
                  <a:pt x="343267" y="1483995"/>
                </a:cubicBezTo>
                <a:cubicBezTo>
                  <a:pt x="658227" y="1640205"/>
                  <a:pt x="1251952" y="1416685"/>
                  <a:pt x="1608187" y="1230630"/>
                </a:cubicBezTo>
                <a:cubicBezTo>
                  <a:pt x="1964422" y="1044575"/>
                  <a:pt x="2109837" y="768350"/>
                  <a:pt x="2125712" y="552450"/>
                </a:cubicBezTo>
                <a:cubicBezTo>
                  <a:pt x="2141587" y="336550"/>
                  <a:pt x="1937117" y="260350"/>
                  <a:pt x="1688832" y="149860"/>
                </a:cubicBezTo>
                <a:cubicBezTo>
                  <a:pt x="1440547" y="39370"/>
                  <a:pt x="1036052" y="22225"/>
                  <a:pt x="88365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9536" y="188640"/>
            <a:ext cx="8568952" cy="432048"/>
          </a:xfrm>
        </p:spPr>
        <p:txBody>
          <a:bodyPr>
            <a:noAutofit/>
          </a:bodyPr>
          <a:lstStyle/>
          <a:p>
            <a:r>
              <a:rPr lang="en-US" altLang="zh-C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of CEPC double ring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991543" y="764704"/>
          <a:ext cx="8208645" cy="5713730"/>
        </p:xfrm>
        <a:graphic>
          <a:graphicData uri="http://schemas.openxmlformats.org/drawingml/2006/table">
            <a:tbl>
              <a:tblPr firstRow="1" bandRow="1"/>
              <a:tblGrid>
                <a:gridCol w="2588895"/>
                <a:gridCol w="1904365"/>
                <a:gridCol w="1901190"/>
                <a:gridCol w="1814195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 </a:t>
                      </a:r>
                      <a:endParaRPr lang="zh-CN" sz="16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Higgs</a:t>
                      </a:r>
                      <a:endParaRPr lang="zh-CN" sz="1600" b="1" i="1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Number of IPs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angle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0.968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0.365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0.455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Bunch number</a:t>
                      </a:r>
                      <a:endParaRPr lang="zh-CN" sz="12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412</a:t>
                      </a:r>
                      <a:endParaRPr lang="zh-CN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5534</a:t>
                      </a:r>
                      <a:endParaRPr lang="zh-CN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21300</a:t>
                      </a:r>
                      <a:endParaRPr lang="zh-CN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Beam current (mA)</a:t>
                      </a:r>
                      <a:endParaRPr lang="zh-CN" sz="12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97.1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465.8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16.1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Symbol" panose="05050102010706020507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x/y (m)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0.171/0.002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0.171 /0.002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x/y (nm)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1.31/0.004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0.57/0.0017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1.48/0.0078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Symbol" panose="05050102010706020507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(um)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15.0/0.089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9.9/0.059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15.4/0.125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Symbol" panose="05050102010706020507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0.013/0.083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0.0055/0.062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165.3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(GV)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  (harmonic)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Symbol" panose="05050102010706020507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(mm)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3.37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3.97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(mm)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/cavity (kw)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0.41(2cell) 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Energy spread (%)</a:t>
                      </a:r>
                      <a:endParaRPr lang="zh-CN" sz="12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42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2105ED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Energy acceptance (%)</a:t>
                      </a:r>
                      <a:endParaRPr lang="zh-CN" sz="1200" kern="100" dirty="0">
                        <a:solidFill>
                          <a:srgbClr val="2105ED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2105ED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solidFill>
                          <a:srgbClr val="2105ED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solidFill>
                          <a:srgbClr val="2105ED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2105ED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49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solidFill>
                            <a:srgbClr val="2105ED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200" i="1" kern="100" baseline="-25000" dirty="0">
                          <a:solidFill>
                            <a:srgbClr val="2105ED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Symbol" panose="05050102010706020507"/>
                        </a:rPr>
                        <a:t></a:t>
                      </a:r>
                      <a:endParaRPr lang="zh-CN" sz="1200" kern="100" dirty="0">
                        <a:solidFill>
                          <a:srgbClr val="2105ED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2105ED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solidFill>
                          <a:srgbClr val="2105ED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2105ED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0.15</a:t>
                      </a:r>
                      <a:endParaRPr lang="zh-CN" sz="1200" kern="100" dirty="0">
                        <a:solidFill>
                          <a:srgbClr val="2105ED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2105ED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solidFill>
                          <a:srgbClr val="2105ED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63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beamstrahlung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min)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(hour glass)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5.15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11.9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10317480" y="1002030"/>
            <a:ext cx="1735455" cy="798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indent="0" algn="ctr">
              <a:spcAft>
                <a:spcPts val="1200"/>
              </a:spcAft>
              <a:buNone/>
            </a:pPr>
            <a:r>
              <a:rPr lang="en-US" altLang="zh-CN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Chenghui</a:t>
            </a: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Yu</a:t>
            </a:r>
            <a:endParaRPr lang="en-US" altLang="zh-CN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Apr. 19, 2017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9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wangdou20161115-100km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847528" y="836712"/>
          <a:ext cx="8136890" cy="5892165"/>
        </p:xfrm>
        <a:graphic>
          <a:graphicData uri="http://schemas.openxmlformats.org/drawingml/2006/table">
            <a:tbl>
              <a:tblPr firstRow="1" bandRow="1"/>
              <a:tblGrid>
                <a:gridCol w="2520315"/>
                <a:gridCol w="1224280"/>
                <a:gridCol w="1367790"/>
                <a:gridCol w="1440180"/>
                <a:gridCol w="1584325"/>
              </a:tblGrid>
              <a:tr h="40576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 </a:t>
                      </a:r>
                      <a:endParaRPr lang="zh-CN" sz="16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Pre-CDR</a:t>
                      </a:r>
                      <a:endParaRPr lang="en-US" altLang="zh-CN" sz="1600" b="1" i="1" kern="100" dirty="0" smtClean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120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54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3.1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0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 angle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0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3.79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Bunch number</a:t>
                      </a:r>
                      <a:endParaRPr lang="zh-CN" sz="12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50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92D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644</a:t>
                      </a:r>
                      <a:endParaRPr lang="en-US" altLang="zh-CN" sz="1200" kern="100" dirty="0" smtClean="0">
                        <a:solidFill>
                          <a:srgbClr val="92D05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92D05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425</a:t>
                      </a:r>
                      <a:endParaRPr lang="en-US" altLang="zh-CN" sz="1200" b="1" kern="100" dirty="0" smtClean="0">
                        <a:solidFill>
                          <a:srgbClr val="92D05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16.6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19.8</a:t>
                      </a:r>
                      <a:endParaRPr lang="zh-CN" sz="12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51.7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33</a:t>
                      </a:r>
                      <a:endParaRPr lang="zh-CN" altLang="en-US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6.1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)</a:t>
                      </a:r>
                      <a:endParaRPr lang="zh-CN" sz="12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3.4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  <a:sym typeface="Symbol" panose="05050102010706020507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0.144 /0.002</a:t>
                      </a:r>
                      <a:endParaRPr lang="zh-CN" altLang="zh-CN" sz="1200" b="1" kern="100" dirty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1.56/0.0047</a:t>
                      </a:r>
                      <a:endParaRPr lang="zh-CN" altLang="zh-CN" sz="1200" b="1" kern="100" dirty="0" smtClean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  <a:sym typeface="Symbol" panose="05050102010706020507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 (um)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69.97/0.15</a:t>
                      </a:r>
                      <a:endParaRPr lang="en-US" sz="1200" kern="100" dirty="0" smtClean="0">
                        <a:effectLst/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b="1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  <a:sym typeface="Symbol" panose="05050102010706020507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/IP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0.118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0.0126</a:t>
                      </a:r>
                      <a:endParaRPr lang="zh-CN" sz="12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0.0075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  <a:sym typeface="Symbol" panose="05050102010706020507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/IP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0.083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(GV)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6.87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 (MHz)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650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  <a:sym typeface="Symbol" panose="05050102010706020507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 (mm)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2.14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 panose="02020603050405020304"/>
                          <a:ea typeface="+mn-ea"/>
                          <a:cs typeface="Times New Roman" panose="02020603050405020304"/>
                          <a:sym typeface="Symbol" panose="05050102010706020507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 (mm)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2.65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3.6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0.42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0.13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6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  <a:sym typeface="Symbol" panose="05050102010706020507"/>
                        </a:rPr>
                        <a:t>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0.23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47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0.68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)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2.04</a:t>
                      </a:r>
                      <a:endParaRPr lang="zh-CN" sz="12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2.05</a:t>
                      </a:r>
                      <a:endParaRPr lang="zh-CN" sz="12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1.19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184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5655697" y="5382508"/>
            <a:ext cx="2592288" cy="278740"/>
          </a:xfrm>
          <a:prstGeom prst="ellipse">
            <a:avLst/>
          </a:prstGeom>
          <a:solidFill>
            <a:schemeClr val="bg1">
              <a:alpha val="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13341"/>
            <a:ext cx="8280920" cy="666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99060" y="358775"/>
            <a:ext cx="470154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Layout comparison :</a:t>
            </a:r>
            <a:endParaRPr lang="en-US" altLang="zh-CN" sz="400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544" y="2389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kumimoji="1" lang="en-US" altLang="zh-CN" sz="3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CEPC APDR M</a:t>
            </a:r>
            <a:r>
              <a:rPr kumimoji="1" lang="en-US" altLang="zh-CN" sz="36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ain Ring </a:t>
            </a:r>
            <a:br>
              <a:rPr kumimoji="1" lang="en-US" altLang="zh-CN" sz="36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zh-CN" sz="36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RF </a:t>
            </a:r>
            <a:r>
              <a:rPr kumimoji="1" lang="en-US" altLang="zh-CN" sz="3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Parameters</a:t>
            </a:r>
            <a:endParaRPr kumimoji="1" lang="zh-CN" altLang="en-US" sz="36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2580621" y="1139602"/>
          <a:ext cx="6913245" cy="5459095"/>
        </p:xfrm>
        <a:graphic>
          <a:graphicData uri="http://schemas.openxmlformats.org/drawingml/2006/table">
            <a:tbl>
              <a:tblPr/>
              <a:tblGrid>
                <a:gridCol w="3531870"/>
                <a:gridCol w="1065284"/>
                <a:gridCol w="1157918"/>
                <a:gridCol w="1157918"/>
              </a:tblGrid>
              <a:tr h="5415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100 km, APDR, crossing angle 33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mrad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2 IPs, 8 RF stations, 8*4km DR.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    (baseline)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Z(large emittance)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Z(Small</a:t>
                      </a:r>
                      <a:r>
                        <a:rPr lang="de-DE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emittance</a:t>
                      </a:r>
                      <a:r>
                        <a:rPr lang="de-D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Beam Energy [GeV]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45.5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45.5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Luminosity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/ IP [10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cm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1.03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1.03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SR power / beam [MW]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2.9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1.8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RF freqeuncy [MHz]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RF voltage [GV]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2.1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0.135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0.049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Beam current / beam [mA]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19.2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85.0 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53.9 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Pulse current/ beam [mA]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119.7 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531.0 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336.6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5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Bunch charge [nC]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15.5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4.80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3.52 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Bunch length [mm]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2.9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Bunches / beam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412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5900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5100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Bunches/ train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1475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1275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Bunch spacing in a train [ns]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129.4 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9.0 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10.5 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Train spacing Tg [us]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28.3 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28.3 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28.3 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SR loss / turn [GV]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1.67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0.034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0.034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Syncrotron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phase from crest [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37.3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75.4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46.1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Loss factor / cell [V/pC]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0.34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0.27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0.27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Effective length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per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cavity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[m]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0.46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0.46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0.46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R/Q per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cavity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Ω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213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213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213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Cell number / cavity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Cavity number  / RF station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RF station number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Cavity number (total)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336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63773" y="1828800"/>
            <a:ext cx="2016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For APDR Z-pole baseline, only the large emittance case can work.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2711625" y="260649"/>
          <a:ext cx="6768465" cy="5638165"/>
        </p:xfrm>
        <a:graphic>
          <a:graphicData uri="http://schemas.openxmlformats.org/drawingml/2006/table">
            <a:tbl>
              <a:tblPr/>
              <a:tblGrid>
                <a:gridCol w="3458073"/>
                <a:gridCol w="1043090"/>
                <a:gridCol w="1133794"/>
                <a:gridCol w="1133794"/>
              </a:tblGrid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100 km, APDR, crossing angle 33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mrad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2 IPs, 8 RF stations, 8*4km DR.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    (baseline)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Z(large emittance)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Z(Small</a:t>
                      </a:r>
                      <a:r>
                        <a:rPr lang="de-DE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emittance</a:t>
                      </a:r>
                      <a:r>
                        <a:rPr lang="de-D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75" marR="9975" marT="9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Acc. Gradient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[MV/m]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13.59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12.23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6.66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1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Cavity voltage [MV]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6.25 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5.63 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3.06 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1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Input power / cavity [kW]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241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229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Cavity per klystron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HOM power / cavity [kW]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0.40 </a:t>
                      </a:r>
                      <a:endParaRPr lang="nb-NO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0.22 </a:t>
                      </a:r>
                      <a:endParaRPr lang="it-IT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0.10 </a:t>
                      </a:r>
                      <a:endParaRPr lang="pl-PL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at operating gradient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1E+10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1E+10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1E+10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Wall loss / cavity @ 2 K [W]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Pb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/ cavity [MW]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0.75 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2.99 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1.03 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Opt. QL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1.0E+06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6.4E+05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2.0E+05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Opt. detuning [kHz]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0.25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1.96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1.70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Cavity bandwidth [kHz]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3.3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Cavity stored energy [J]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Ng/N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2.1 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2.1 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2.1 </a:t>
                      </a:r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218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3133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2708</a:t>
                      </a:r>
                      <a:endParaRPr lang="is-I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66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Max relative voltage drop for 4+4 APDR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7.2%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36.0%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41.9%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848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Max bunch train phase shift for 4+4 APDR [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8.6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#NUM!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80645" y="1046480"/>
            <a:ext cx="249364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Advanced partial double ring parameters ?</a:t>
            </a:r>
            <a:endParaRPr lang="en-US" altLang="zh-CN" sz="400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910330" y="2921635"/>
            <a:ext cx="3727450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54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Thank you !</a:t>
            </a:r>
            <a:endParaRPr lang="en-US" altLang="zh-CN" sz="540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18" name="组合 28717"/>
          <p:cNvGrpSpPr/>
          <p:nvPr/>
        </p:nvGrpSpPr>
        <p:grpSpPr>
          <a:xfrm>
            <a:off x="1694900" y="496914"/>
            <a:ext cx="8483296" cy="6257976"/>
            <a:chOff x="170900" y="444551"/>
            <a:chExt cx="8483296" cy="6257976"/>
          </a:xfrm>
        </p:grpSpPr>
        <p:sp>
          <p:nvSpPr>
            <p:cNvPr id="6" name="Rectangle 2"/>
            <p:cNvSpPr txBox="1">
              <a:spLocks noChangeArrowheads="1"/>
            </p:cNvSpPr>
            <p:nvPr/>
          </p:nvSpPr>
          <p:spPr bwMode="auto">
            <a:xfrm>
              <a:off x="1039109" y="444551"/>
              <a:ext cx="7162800" cy="563563"/>
            </a:xfrm>
            <a:prstGeom prst="rect">
              <a:avLst/>
            </a:prstGeom>
          </p:spPr>
          <p:txBody>
            <a:bodyPr anchor="ctr">
              <a:normAutofit fontScale="72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base">
                <a:spcAft>
                  <a:spcPct val="0"/>
                </a:spcAft>
                <a:defRPr/>
              </a:pPr>
              <a:r>
                <a:rPr lang="en-US" altLang="zh-CN" b="1" dirty="0" smtClean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CEPC Partial Double Ring Layout</a:t>
              </a:r>
              <a:endParaRPr lang="en-US" altLang="zh-CN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406326" y="3446085"/>
              <a:ext cx="8142287" cy="17463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77" name="TextBox 146"/>
            <p:cNvSpPr txBox="1">
              <a:spLocks noChangeArrowheads="1"/>
            </p:cNvSpPr>
            <p:nvPr/>
          </p:nvSpPr>
          <p:spPr bwMode="auto">
            <a:xfrm>
              <a:off x="7530332" y="5964994"/>
              <a:ext cx="894080" cy="737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 Feng</a:t>
              </a:r>
              <a:endParaRPr lang="en-US" altLang="zh-CN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2016.9.15</a:t>
              </a:r>
              <a:endParaRPr lang="zh-CN" altLang="en-US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2" name="直接连接符 71"/>
            <p:cNvCxnSpPr/>
            <p:nvPr/>
          </p:nvCxnSpPr>
          <p:spPr bwMode="auto">
            <a:xfrm>
              <a:off x="4764088" y="1131888"/>
              <a:ext cx="0" cy="5310187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679" name="组合 74"/>
            <p:cNvGrpSpPr/>
            <p:nvPr/>
          </p:nvGrpSpPr>
          <p:grpSpPr bwMode="auto">
            <a:xfrm rot="10800000">
              <a:off x="4003772" y="5656715"/>
              <a:ext cx="1507731" cy="260993"/>
              <a:chOff x="245000" y="3411438"/>
              <a:chExt cx="7979351" cy="1282948"/>
            </a:xfrm>
          </p:grpSpPr>
          <p:grpSp>
            <p:nvGrpSpPr>
              <p:cNvPr id="28729" name="组合 99"/>
              <p:cNvGrpSpPr/>
              <p:nvPr/>
            </p:nvGrpSpPr>
            <p:grpSpPr bwMode="auto">
              <a:xfrm>
                <a:off x="692997" y="3429548"/>
                <a:ext cx="7075758" cy="1264838"/>
                <a:chOff x="513613" y="2448815"/>
                <a:chExt cx="8142610" cy="1930589"/>
              </a:xfrm>
            </p:grpSpPr>
            <p:cxnSp>
              <p:nvCxnSpPr>
                <p:cNvPr id="86" name="直接连接符 85"/>
                <p:cNvCxnSpPr/>
                <p:nvPr/>
              </p:nvCxnSpPr>
              <p:spPr>
                <a:xfrm flipH="1" flipV="1">
                  <a:off x="7595510" y="2429390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直接连接符 86"/>
                <p:cNvCxnSpPr/>
                <p:nvPr/>
              </p:nvCxnSpPr>
              <p:spPr>
                <a:xfrm rot="10800000">
                  <a:off x="5826216" y="242939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直接连接符 87"/>
                <p:cNvCxnSpPr/>
                <p:nvPr/>
              </p:nvCxnSpPr>
              <p:spPr>
                <a:xfrm flipH="1">
                  <a:off x="4617687" y="2441304"/>
                  <a:ext cx="1247202" cy="98861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直接连接符 88"/>
                <p:cNvCxnSpPr/>
                <p:nvPr/>
              </p:nvCxnSpPr>
              <p:spPr>
                <a:xfrm flipH="1">
                  <a:off x="3476832" y="3418007"/>
                  <a:ext cx="1131183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直接连接符 89"/>
                <p:cNvCxnSpPr/>
                <p:nvPr/>
              </p:nvCxnSpPr>
              <p:spPr>
                <a:xfrm rot="10800000">
                  <a:off x="1533509" y="4370888"/>
                  <a:ext cx="1943323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直接连接符 90"/>
                <p:cNvCxnSpPr/>
                <p:nvPr/>
              </p:nvCxnSpPr>
              <p:spPr>
                <a:xfrm flipH="1" flipV="1">
                  <a:off x="537682" y="3418007"/>
                  <a:ext cx="995828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7" name="直接连接符 76"/>
              <p:cNvCxnSpPr/>
              <p:nvPr/>
            </p:nvCxnSpPr>
            <p:spPr bwMode="auto">
              <a:xfrm flipV="1">
                <a:off x="251827" y="4087929"/>
                <a:ext cx="453682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/>
              <p:cNvCxnSpPr/>
              <p:nvPr/>
            </p:nvCxnSpPr>
            <p:spPr bwMode="auto">
              <a:xfrm flipV="1">
                <a:off x="671903" y="3409020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/>
              <p:cNvCxnSpPr/>
              <p:nvPr/>
            </p:nvCxnSpPr>
            <p:spPr bwMode="auto">
              <a:xfrm>
                <a:off x="1621276" y="3401213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>
                <a:endCxn id="85" idx="4"/>
              </p:cNvCxnSpPr>
              <p:nvPr/>
            </p:nvCxnSpPr>
            <p:spPr bwMode="auto">
              <a:xfrm>
                <a:off x="3301578" y="3409020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 80"/>
              <p:cNvCxnSpPr>
                <a:stCxn id="85" idx="4"/>
              </p:cNvCxnSpPr>
              <p:nvPr/>
            </p:nvCxnSpPr>
            <p:spPr bwMode="auto">
              <a:xfrm>
                <a:off x="4250947" y="4064520"/>
                <a:ext cx="949373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/>
              <p:cNvCxnSpPr/>
              <p:nvPr/>
            </p:nvCxnSpPr>
            <p:spPr bwMode="auto">
              <a:xfrm flipV="1">
                <a:off x="5191916" y="4673200"/>
                <a:ext cx="1764317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 bwMode="auto">
              <a:xfrm flipV="1">
                <a:off x="6956233" y="4072321"/>
                <a:ext cx="873757" cy="60087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 83"/>
              <p:cNvCxnSpPr/>
              <p:nvPr/>
            </p:nvCxnSpPr>
            <p:spPr bwMode="auto">
              <a:xfrm>
                <a:off x="7829991" y="4087929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椭圆 84"/>
              <p:cNvSpPr/>
              <p:nvPr/>
            </p:nvSpPr>
            <p:spPr bwMode="auto">
              <a:xfrm>
                <a:off x="4217341" y="4033306"/>
                <a:ext cx="42010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93" name="直接连接符 92"/>
            <p:cNvCxnSpPr>
              <a:stCxn id="114" idx="0"/>
              <a:endCxn id="115" idx="2"/>
            </p:cNvCxnSpPr>
            <p:nvPr/>
          </p:nvCxnSpPr>
          <p:spPr bwMode="auto">
            <a:xfrm flipH="1">
              <a:off x="2203904" y="2922295"/>
              <a:ext cx="84368" cy="299151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连接符 94"/>
            <p:cNvCxnSpPr>
              <a:stCxn id="105" idx="2"/>
              <a:endCxn id="110" idx="0"/>
            </p:cNvCxnSpPr>
            <p:nvPr/>
          </p:nvCxnSpPr>
          <p:spPr bwMode="auto">
            <a:xfrm>
              <a:off x="7217361" y="2973113"/>
              <a:ext cx="108779" cy="31011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连接符 95"/>
            <p:cNvCxnSpPr>
              <a:stCxn id="113" idx="0"/>
              <a:endCxn id="114" idx="2"/>
            </p:cNvCxnSpPr>
            <p:nvPr/>
          </p:nvCxnSpPr>
          <p:spPr bwMode="auto">
            <a:xfrm flipH="1">
              <a:off x="2603752" y="1825835"/>
              <a:ext cx="376888" cy="372941"/>
            </a:xfrm>
            <a:prstGeom prst="lin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接连接符 98"/>
            <p:cNvCxnSpPr>
              <a:stCxn id="106" idx="2"/>
              <a:endCxn id="107" idx="0"/>
            </p:cNvCxnSpPr>
            <p:nvPr/>
          </p:nvCxnSpPr>
          <p:spPr bwMode="auto">
            <a:xfrm flipH="1">
              <a:off x="6655334" y="4903795"/>
              <a:ext cx="260292" cy="337725"/>
            </a:xfrm>
            <a:prstGeom prst="lin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接连接符 99"/>
            <p:cNvCxnSpPr>
              <a:endCxn id="105" idx="0"/>
            </p:cNvCxnSpPr>
            <p:nvPr/>
          </p:nvCxnSpPr>
          <p:spPr bwMode="auto">
            <a:xfrm>
              <a:off x="6517572" y="1801813"/>
              <a:ext cx="286459" cy="364021"/>
            </a:xfrm>
            <a:prstGeom prst="lin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连接符 102"/>
            <p:cNvCxnSpPr/>
            <p:nvPr/>
          </p:nvCxnSpPr>
          <p:spPr bwMode="auto">
            <a:xfrm>
              <a:off x="2526414" y="4826524"/>
              <a:ext cx="300459" cy="398564"/>
            </a:xfrm>
            <a:prstGeom prst="line">
              <a:avLst/>
            </a:prstGeom>
            <a:ln w="5715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弧形 103"/>
            <p:cNvSpPr/>
            <p:nvPr/>
          </p:nvSpPr>
          <p:spPr bwMode="auto">
            <a:xfrm>
              <a:off x="3118735" y="1306513"/>
              <a:ext cx="4178300" cy="4506912"/>
            </a:xfrm>
            <a:prstGeom prst="arc">
              <a:avLst>
                <a:gd name="adj1" fmla="val 16866018"/>
                <a:gd name="adj2" fmla="val 18437400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05" name="弧形 104"/>
            <p:cNvSpPr/>
            <p:nvPr/>
          </p:nvSpPr>
          <p:spPr bwMode="auto">
            <a:xfrm rot="2398003">
              <a:off x="3034597" y="1408113"/>
              <a:ext cx="4178300" cy="4506912"/>
            </a:xfrm>
            <a:prstGeom prst="arc">
              <a:avLst>
                <a:gd name="adj1" fmla="val 16701529"/>
                <a:gd name="adj2" fmla="val 18109833"/>
              </a:avLst>
            </a:prstGeom>
            <a:ln w="76200">
              <a:solidFill>
                <a:srgbClr val="044B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solidFill>
                  <a:prstClr val="black"/>
                </a:solidFill>
              </a:endParaRPr>
            </a:p>
          </p:txBody>
        </p:sp>
        <p:sp>
          <p:nvSpPr>
            <p:cNvPr id="106" name="弧形 105"/>
            <p:cNvSpPr/>
            <p:nvPr/>
          </p:nvSpPr>
          <p:spPr bwMode="auto">
            <a:xfrm rot="4695820">
              <a:off x="2945716" y="1556902"/>
              <a:ext cx="4178300" cy="4506913"/>
            </a:xfrm>
            <a:prstGeom prst="arc">
              <a:avLst>
                <a:gd name="adj1" fmla="val 17180008"/>
                <a:gd name="adj2" fmla="val 18714553"/>
              </a:avLst>
            </a:prstGeom>
            <a:ln w="76200">
              <a:solidFill>
                <a:srgbClr val="044B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solidFill>
                  <a:prstClr val="black"/>
                </a:solidFill>
              </a:endParaRPr>
            </a:p>
          </p:txBody>
        </p:sp>
        <p:sp>
          <p:nvSpPr>
            <p:cNvPr id="107" name="弧形 106"/>
            <p:cNvSpPr/>
            <p:nvPr/>
          </p:nvSpPr>
          <p:spPr bwMode="auto">
            <a:xfrm rot="7552111">
              <a:off x="2953635" y="1417638"/>
              <a:ext cx="4178300" cy="4508500"/>
            </a:xfrm>
            <a:prstGeom prst="arc">
              <a:avLst>
                <a:gd name="adj1" fmla="val 16701529"/>
                <a:gd name="adj2" fmla="val 18446647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09" name="弧形 108"/>
            <p:cNvSpPr/>
            <p:nvPr/>
          </p:nvSpPr>
          <p:spPr bwMode="auto">
            <a:xfrm rot="10550204">
              <a:off x="2127897" y="1306513"/>
              <a:ext cx="4178300" cy="4506912"/>
            </a:xfrm>
            <a:prstGeom prst="arc">
              <a:avLst>
                <a:gd name="adj1" fmla="val 16996302"/>
                <a:gd name="adj2" fmla="val 18935055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12" name="弧形 111"/>
            <p:cNvSpPr/>
            <p:nvPr/>
          </p:nvSpPr>
          <p:spPr bwMode="auto">
            <a:xfrm rot="13919276">
              <a:off x="2341736" y="1385394"/>
              <a:ext cx="4178300" cy="4508500"/>
            </a:xfrm>
            <a:prstGeom prst="arc">
              <a:avLst>
                <a:gd name="adj1" fmla="val 16565244"/>
                <a:gd name="adj2" fmla="val 17941692"/>
              </a:avLst>
            </a:prstGeom>
            <a:ln w="76200">
              <a:solidFill>
                <a:srgbClr val="044B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solidFill>
                  <a:prstClr val="black"/>
                </a:solidFill>
              </a:endParaRPr>
            </a:p>
          </p:txBody>
        </p:sp>
        <p:sp>
          <p:nvSpPr>
            <p:cNvPr id="113" name="弧形 112"/>
            <p:cNvSpPr/>
            <p:nvPr/>
          </p:nvSpPr>
          <p:spPr bwMode="auto">
            <a:xfrm rot="18585938">
              <a:off x="2373166" y="1251744"/>
              <a:ext cx="4198938" cy="4476750"/>
            </a:xfrm>
            <a:prstGeom prst="arc">
              <a:avLst>
                <a:gd name="adj1" fmla="val 16701529"/>
                <a:gd name="adj2" fmla="val 18256151"/>
              </a:avLst>
            </a:prstGeom>
            <a:ln w="76200">
              <a:solidFill>
                <a:srgbClr val="300F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ln>
                  <a:solidFill>
                    <a:srgbClr val="3D09FD"/>
                  </a:solidFill>
                </a:ln>
                <a:solidFill>
                  <a:srgbClr val="3D09FD"/>
                </a:solidFill>
              </a:endParaRPr>
            </a:p>
          </p:txBody>
        </p:sp>
        <p:sp>
          <p:nvSpPr>
            <p:cNvPr id="114" name="弧形 113"/>
            <p:cNvSpPr/>
            <p:nvPr/>
          </p:nvSpPr>
          <p:spPr bwMode="auto">
            <a:xfrm rot="15817787">
              <a:off x="2377208" y="1083471"/>
              <a:ext cx="4200525" cy="4475162"/>
            </a:xfrm>
            <a:prstGeom prst="arc">
              <a:avLst>
                <a:gd name="adj1" fmla="val 17201599"/>
                <a:gd name="adj2" fmla="val 18437400"/>
              </a:avLst>
            </a:prstGeom>
            <a:ln w="76200">
              <a:solidFill>
                <a:srgbClr val="044B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solidFill>
                  <a:prstClr val="black"/>
                </a:solidFill>
              </a:endParaRPr>
            </a:p>
          </p:txBody>
        </p:sp>
        <p:sp>
          <p:nvSpPr>
            <p:cNvPr id="28694" name="TextBox 119"/>
            <p:cNvSpPr txBox="1">
              <a:spLocks noChangeArrowheads="1"/>
            </p:cNvSpPr>
            <p:nvPr/>
          </p:nvSpPr>
          <p:spPr bwMode="auto">
            <a:xfrm>
              <a:off x="4316996" y="1700563"/>
              <a:ext cx="1008342" cy="36830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FF0000"/>
                  </a:solidFill>
                </a:rPr>
                <a:t>IP1_ee</a:t>
              </a:r>
              <a:endParaRPr lang="en-US" altLang="zh-CN" b="1">
                <a:solidFill>
                  <a:srgbClr val="FF0000"/>
                </a:solidFill>
              </a:endParaRPr>
            </a:p>
          </p:txBody>
        </p:sp>
        <p:sp>
          <p:nvSpPr>
            <p:cNvPr id="28695" name="TextBox 121"/>
            <p:cNvSpPr txBox="1">
              <a:spLocks noChangeArrowheads="1"/>
            </p:cNvSpPr>
            <p:nvPr/>
          </p:nvSpPr>
          <p:spPr bwMode="auto">
            <a:xfrm>
              <a:off x="4189173" y="5108663"/>
              <a:ext cx="1156148" cy="36830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FF0000"/>
                  </a:solidFill>
                </a:rPr>
                <a:t>IP3_ee</a:t>
              </a:r>
              <a:endParaRPr lang="en-US" altLang="zh-CN" b="1">
                <a:solidFill>
                  <a:srgbClr val="FF0000"/>
                </a:solidFill>
              </a:endParaRPr>
            </a:p>
          </p:txBody>
        </p:sp>
        <p:sp>
          <p:nvSpPr>
            <p:cNvPr id="28696" name="TextBox 123"/>
            <p:cNvSpPr txBox="1">
              <a:spLocks noChangeArrowheads="1"/>
            </p:cNvSpPr>
            <p:nvPr/>
          </p:nvSpPr>
          <p:spPr bwMode="auto">
            <a:xfrm>
              <a:off x="5820740" y="3261433"/>
              <a:ext cx="1091879" cy="36830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>
                  <a:solidFill>
                    <a:srgbClr val="FF0000"/>
                  </a:solidFill>
                </a:rPr>
                <a:t>IP2_pp</a:t>
              </a:r>
              <a:endParaRPr lang="en-US" altLang="zh-CN" b="1">
                <a:solidFill>
                  <a:srgbClr val="FF0000"/>
                </a:solidFill>
              </a:endParaRPr>
            </a:p>
          </p:txBody>
        </p:sp>
        <p:sp>
          <p:nvSpPr>
            <p:cNvPr id="28697" name="TextBox 124"/>
            <p:cNvSpPr txBox="1">
              <a:spLocks noChangeArrowheads="1"/>
            </p:cNvSpPr>
            <p:nvPr/>
          </p:nvSpPr>
          <p:spPr bwMode="auto">
            <a:xfrm>
              <a:off x="2519727" y="3252703"/>
              <a:ext cx="1056065" cy="36830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FF0000"/>
                  </a:solidFill>
                </a:rPr>
                <a:t>IP4_pp</a:t>
              </a:r>
              <a:endParaRPr lang="en-US" altLang="zh-CN" b="1" dirty="0">
                <a:solidFill>
                  <a:srgbClr val="FF0000"/>
                </a:solidFill>
              </a:endParaRPr>
            </a:p>
          </p:txBody>
        </p:sp>
        <p:cxnSp>
          <p:nvCxnSpPr>
            <p:cNvPr id="127" name="直接连接符 126"/>
            <p:cNvCxnSpPr/>
            <p:nvPr/>
          </p:nvCxnSpPr>
          <p:spPr bwMode="auto">
            <a:xfrm>
              <a:off x="3994944" y="1382713"/>
              <a:ext cx="36512" cy="103822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 bwMode="auto">
            <a:xfrm>
              <a:off x="5484813" y="1377950"/>
              <a:ext cx="15875" cy="1042988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箭头连接符 131"/>
            <p:cNvCxnSpPr/>
            <p:nvPr/>
          </p:nvCxnSpPr>
          <p:spPr bwMode="auto">
            <a:xfrm>
              <a:off x="4057650" y="2347913"/>
              <a:ext cx="14430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01" name="TextBox 133"/>
            <p:cNvSpPr txBox="1">
              <a:spLocks noChangeArrowheads="1"/>
            </p:cNvSpPr>
            <p:nvPr/>
          </p:nvSpPr>
          <p:spPr bwMode="auto">
            <a:xfrm>
              <a:off x="4397573" y="2420588"/>
              <a:ext cx="86868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 smtClean="0">
                  <a:solidFill>
                    <a:prstClr val="black"/>
                  </a:solidFill>
                </a:rPr>
                <a:t>3.7Km</a:t>
              </a:r>
              <a:endParaRPr lang="zh-CN" altLang="en-US" b="1" dirty="0">
                <a:solidFill>
                  <a:prstClr val="black"/>
                </a:solidFill>
              </a:endParaRPr>
            </a:p>
          </p:txBody>
        </p:sp>
        <p:sp>
          <p:nvSpPr>
            <p:cNvPr id="28702" name="TextBox 134"/>
            <p:cNvSpPr txBox="1">
              <a:spLocks noChangeArrowheads="1"/>
            </p:cNvSpPr>
            <p:nvPr/>
          </p:nvSpPr>
          <p:spPr bwMode="auto">
            <a:xfrm>
              <a:off x="6162916" y="2061466"/>
              <a:ext cx="48768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00B050"/>
                  </a:solidFill>
                </a:rPr>
                <a:t>RF</a:t>
              </a:r>
              <a:endParaRPr lang="zh-CN" alt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28703" name="TextBox 135"/>
            <p:cNvSpPr txBox="1">
              <a:spLocks noChangeArrowheads="1"/>
            </p:cNvSpPr>
            <p:nvPr/>
          </p:nvSpPr>
          <p:spPr bwMode="auto">
            <a:xfrm>
              <a:off x="1390901" y="2711249"/>
              <a:ext cx="80518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00B050"/>
                  </a:solidFill>
                </a:rPr>
                <a:t>1/2RF</a:t>
              </a:r>
              <a:endParaRPr lang="zh-CN" alt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28704" name="TextBox 136"/>
            <p:cNvSpPr txBox="1">
              <a:spLocks noChangeArrowheads="1"/>
            </p:cNvSpPr>
            <p:nvPr/>
          </p:nvSpPr>
          <p:spPr bwMode="auto">
            <a:xfrm>
              <a:off x="7448129" y="2788460"/>
              <a:ext cx="80518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00B050"/>
                  </a:solidFill>
                </a:rPr>
                <a:t>1/2RF</a:t>
              </a:r>
              <a:endParaRPr lang="zh-CN" alt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28705" name="TextBox 137"/>
            <p:cNvSpPr txBox="1">
              <a:spLocks noChangeArrowheads="1"/>
            </p:cNvSpPr>
            <p:nvPr/>
          </p:nvSpPr>
          <p:spPr bwMode="auto">
            <a:xfrm>
              <a:off x="7448129" y="3776495"/>
              <a:ext cx="80518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00B050"/>
                  </a:solidFill>
                </a:rPr>
                <a:t>1/2RF</a:t>
              </a:r>
              <a:endParaRPr lang="zh-CN" alt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28706" name="TextBox 138"/>
            <p:cNvSpPr txBox="1">
              <a:spLocks noChangeArrowheads="1"/>
            </p:cNvSpPr>
            <p:nvPr/>
          </p:nvSpPr>
          <p:spPr bwMode="auto">
            <a:xfrm>
              <a:off x="2837303" y="2012305"/>
              <a:ext cx="48768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00B050"/>
                  </a:solidFill>
                </a:rPr>
                <a:t>RF</a:t>
              </a:r>
              <a:endParaRPr lang="zh-CN" alt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28707" name="TextBox 139"/>
            <p:cNvSpPr txBox="1">
              <a:spLocks noChangeArrowheads="1"/>
            </p:cNvSpPr>
            <p:nvPr/>
          </p:nvSpPr>
          <p:spPr bwMode="auto">
            <a:xfrm>
              <a:off x="2837303" y="4661986"/>
              <a:ext cx="48768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00B050"/>
                  </a:solidFill>
                </a:rPr>
                <a:t>RF</a:t>
              </a:r>
              <a:endParaRPr lang="zh-CN" alt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28708" name="TextBox 140"/>
            <p:cNvSpPr txBox="1">
              <a:spLocks noChangeArrowheads="1"/>
            </p:cNvSpPr>
            <p:nvPr/>
          </p:nvSpPr>
          <p:spPr bwMode="auto">
            <a:xfrm>
              <a:off x="6168383" y="4703352"/>
              <a:ext cx="48768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00B050"/>
                  </a:solidFill>
                </a:rPr>
                <a:t>RF</a:t>
              </a:r>
              <a:endParaRPr lang="zh-CN" alt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28709" name="TextBox 141"/>
            <p:cNvSpPr txBox="1">
              <a:spLocks noChangeArrowheads="1"/>
            </p:cNvSpPr>
            <p:nvPr/>
          </p:nvSpPr>
          <p:spPr bwMode="auto">
            <a:xfrm>
              <a:off x="1368249" y="3786981"/>
              <a:ext cx="80518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00B050"/>
                  </a:solidFill>
                </a:rPr>
                <a:t>1/2RF</a:t>
              </a:r>
              <a:endParaRPr lang="zh-CN" alt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28710" name="TextBox 150"/>
            <p:cNvSpPr txBox="1">
              <a:spLocks noChangeArrowheads="1"/>
            </p:cNvSpPr>
            <p:nvPr/>
          </p:nvSpPr>
          <p:spPr bwMode="auto">
            <a:xfrm>
              <a:off x="170900" y="4026002"/>
              <a:ext cx="3051175" cy="2676525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IP1_ee/IP3_ee,  </a:t>
              </a:r>
              <a:r>
                <a:rPr lang="en-US" altLang="zh-CN" sz="14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3.7Km</a:t>
              </a:r>
              <a:endParaRPr lang="zh-CN" alt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IP2_pp/IP4_pp, 1132.8m</a:t>
              </a:r>
              <a:endParaRPr lang="en-US" altLang="zh-CN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b="1" dirty="0" smtClean="0">
                  <a:solidFill>
                    <a:srgbClr val="92D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Short Straights</a:t>
              </a:r>
              <a:r>
                <a:rPr lang="en-US" altLang="zh-CN" sz="1400" b="1" dirty="0">
                  <a:solidFill>
                    <a:srgbClr val="92D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altLang="zh-CN" sz="1400" b="1" dirty="0" smtClean="0">
                  <a:solidFill>
                    <a:srgbClr val="92D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141.6m</a:t>
              </a:r>
              <a:endParaRPr lang="en-US" altLang="zh-CN" sz="1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b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Medium Straights, </a:t>
              </a:r>
              <a:r>
                <a:rPr lang="en-US" altLang="zh-CN" sz="1400" b="1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566.4m</a:t>
              </a:r>
              <a:endParaRPr lang="en-US" altLang="zh-CN" sz="1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b="1" dirty="0">
                  <a:solidFill>
                    <a:srgbClr val="9BBB59">
                      <a:lumMod val="75000"/>
                    </a:srgb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Long Straights, </a:t>
              </a:r>
              <a:r>
                <a:rPr lang="en-US" altLang="zh-CN" sz="1400" b="1" dirty="0" smtClean="0">
                  <a:solidFill>
                    <a:srgbClr val="9BBB59">
                      <a:lumMod val="75000"/>
                    </a:srgb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944m</a:t>
              </a:r>
              <a:endParaRPr lang="en-US" altLang="zh-CN" sz="1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Short ARC, 24*FODO, 1132.8m</a:t>
              </a:r>
              <a:endParaRPr lang="en-US" altLang="zh-CN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b="1" dirty="0">
                  <a:solidFill>
                    <a:srgbClr val="4BACC6">
                      <a:lumMod val="50000"/>
                    </a:srgb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Medium ARC, 112*FODO, </a:t>
              </a:r>
              <a:r>
                <a:rPr lang="en-US" altLang="zh-CN" sz="1400" b="1" dirty="0" smtClean="0">
                  <a:solidFill>
                    <a:srgbClr val="4BACC6">
                      <a:lumMod val="50000"/>
                    </a:srgb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5286.4m</a:t>
              </a:r>
              <a:endParaRPr lang="en-US" altLang="zh-CN" sz="1400" b="1" dirty="0" smtClean="0">
                <a:solidFill>
                  <a:srgbClr val="3D09FD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fontAlgn="base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b="1" dirty="0" smtClean="0">
                  <a:solidFill>
                    <a:srgbClr val="3D09F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Long </a:t>
              </a:r>
              <a:r>
                <a:rPr lang="en-US" altLang="zh-CN" sz="1400" b="1" dirty="0">
                  <a:solidFill>
                    <a:srgbClr val="3D09F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ARC, </a:t>
              </a:r>
              <a:r>
                <a:rPr lang="en-US" altLang="zh-CN" sz="1400" b="1" dirty="0" smtClean="0">
                  <a:solidFill>
                    <a:srgbClr val="3D09F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124*FODO</a:t>
              </a:r>
              <a:r>
                <a:rPr lang="en-US" altLang="zh-CN" sz="1400" b="1" dirty="0">
                  <a:solidFill>
                    <a:srgbClr val="3D09F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altLang="zh-CN" sz="1400" b="1" dirty="0" smtClean="0">
                  <a:solidFill>
                    <a:srgbClr val="3D09F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5852.8m</a:t>
              </a:r>
              <a:endParaRPr lang="en-US" altLang="zh-CN" sz="1400" b="1" dirty="0" smtClean="0">
                <a:solidFill>
                  <a:srgbClr val="3D09FD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8711" name="组合 159"/>
            <p:cNvGrpSpPr/>
            <p:nvPr/>
          </p:nvGrpSpPr>
          <p:grpSpPr bwMode="auto">
            <a:xfrm rot="10800000">
              <a:off x="4010834" y="1244919"/>
              <a:ext cx="1507731" cy="260993"/>
              <a:chOff x="245000" y="3411438"/>
              <a:chExt cx="7979351" cy="1282948"/>
            </a:xfrm>
          </p:grpSpPr>
          <p:grpSp>
            <p:nvGrpSpPr>
              <p:cNvPr id="28713" name="组合 99"/>
              <p:cNvGrpSpPr/>
              <p:nvPr/>
            </p:nvGrpSpPr>
            <p:grpSpPr bwMode="auto">
              <a:xfrm>
                <a:off x="692997" y="3429548"/>
                <a:ext cx="7075758" cy="1264838"/>
                <a:chOff x="513613" y="2448815"/>
                <a:chExt cx="8142610" cy="1930589"/>
              </a:xfrm>
            </p:grpSpPr>
            <p:cxnSp>
              <p:nvCxnSpPr>
                <p:cNvPr id="171" name="直接连接符 170"/>
                <p:cNvCxnSpPr/>
                <p:nvPr/>
              </p:nvCxnSpPr>
              <p:spPr>
                <a:xfrm flipH="1" flipV="1">
                  <a:off x="7561173" y="2440299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直接连接符 171"/>
                <p:cNvCxnSpPr/>
                <p:nvPr/>
              </p:nvCxnSpPr>
              <p:spPr>
                <a:xfrm rot="10800000">
                  <a:off x="5791879" y="2452214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直接连接符 172"/>
                <p:cNvCxnSpPr/>
                <p:nvPr/>
              </p:nvCxnSpPr>
              <p:spPr>
                <a:xfrm flipH="1">
                  <a:off x="4583350" y="2464121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直接连接符 173"/>
                <p:cNvCxnSpPr/>
                <p:nvPr/>
              </p:nvCxnSpPr>
              <p:spPr>
                <a:xfrm flipH="1">
                  <a:off x="3452161" y="3440824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直接连接符 174"/>
                <p:cNvCxnSpPr/>
                <p:nvPr/>
              </p:nvCxnSpPr>
              <p:spPr>
                <a:xfrm rot="10800000">
                  <a:off x="1508844" y="4393705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直接连接符 175"/>
                <p:cNvCxnSpPr/>
                <p:nvPr/>
              </p:nvCxnSpPr>
              <p:spPr>
                <a:xfrm flipH="1" flipV="1">
                  <a:off x="513010" y="3440824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2" name="直接连接符 161"/>
              <p:cNvCxnSpPr/>
              <p:nvPr/>
            </p:nvCxnSpPr>
            <p:spPr bwMode="auto">
              <a:xfrm flipV="1">
                <a:off x="247196" y="4095076"/>
                <a:ext cx="445277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接连接符 162"/>
              <p:cNvCxnSpPr/>
              <p:nvPr/>
            </p:nvCxnSpPr>
            <p:spPr bwMode="auto">
              <a:xfrm flipV="1">
                <a:off x="658868" y="3416167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接连接符 163"/>
              <p:cNvCxnSpPr/>
              <p:nvPr/>
            </p:nvCxnSpPr>
            <p:spPr bwMode="auto">
              <a:xfrm>
                <a:off x="1608241" y="3408361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接连接符 164"/>
              <p:cNvCxnSpPr>
                <a:endCxn id="170" idx="4"/>
              </p:cNvCxnSpPr>
              <p:nvPr/>
            </p:nvCxnSpPr>
            <p:spPr bwMode="auto">
              <a:xfrm>
                <a:off x="3296942" y="3416167"/>
                <a:ext cx="932570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接连接符 165"/>
              <p:cNvCxnSpPr>
                <a:stCxn id="170" idx="4"/>
              </p:cNvCxnSpPr>
              <p:nvPr/>
            </p:nvCxnSpPr>
            <p:spPr bwMode="auto">
              <a:xfrm>
                <a:off x="4229513" y="4071668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接连接符 166"/>
              <p:cNvCxnSpPr/>
              <p:nvPr/>
            </p:nvCxnSpPr>
            <p:spPr bwMode="auto">
              <a:xfrm flipV="1">
                <a:off x="5170482" y="4680347"/>
                <a:ext cx="1764317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接连接符 167"/>
              <p:cNvCxnSpPr/>
              <p:nvPr/>
            </p:nvCxnSpPr>
            <p:spPr bwMode="auto">
              <a:xfrm flipV="1">
                <a:off x="6934800" y="4071668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/>
              <p:cNvCxnSpPr/>
              <p:nvPr/>
            </p:nvCxnSpPr>
            <p:spPr bwMode="auto">
              <a:xfrm>
                <a:off x="7808557" y="4087275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椭圆 169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8712" name="TextBox 185"/>
            <p:cNvSpPr txBox="1">
              <a:spLocks noChangeArrowheads="1"/>
            </p:cNvSpPr>
            <p:nvPr/>
          </p:nvSpPr>
          <p:spPr bwMode="auto">
            <a:xfrm>
              <a:off x="4058108" y="4292654"/>
              <a:ext cx="151003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 smtClean="0">
                  <a:solidFill>
                    <a:prstClr val="black"/>
                  </a:solidFill>
                </a:rPr>
                <a:t>C=60830.4m</a:t>
              </a:r>
              <a:endParaRPr lang="zh-CN" altLang="en-US" b="1" dirty="0">
                <a:solidFill>
                  <a:prstClr val="black"/>
                </a:solidFill>
              </a:endParaRPr>
            </a:p>
          </p:txBody>
        </p:sp>
        <p:cxnSp>
          <p:nvCxnSpPr>
            <p:cNvPr id="75" name="直接连接符 74"/>
            <p:cNvCxnSpPr>
              <a:stCxn id="104" idx="0"/>
            </p:cNvCxnSpPr>
            <p:nvPr/>
          </p:nvCxnSpPr>
          <p:spPr bwMode="auto">
            <a:xfrm flipH="1">
              <a:off x="5492750" y="1355341"/>
              <a:ext cx="147678" cy="9908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接连接符 91"/>
            <p:cNvCxnSpPr/>
            <p:nvPr/>
          </p:nvCxnSpPr>
          <p:spPr bwMode="auto">
            <a:xfrm flipH="1">
              <a:off x="3857657" y="1374774"/>
              <a:ext cx="147678" cy="9908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接连接符 93"/>
            <p:cNvCxnSpPr/>
            <p:nvPr/>
          </p:nvCxnSpPr>
          <p:spPr bwMode="auto">
            <a:xfrm flipH="1">
              <a:off x="5492750" y="5768370"/>
              <a:ext cx="193235" cy="11719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接连接符 96"/>
            <p:cNvCxnSpPr>
              <a:endCxn id="109" idx="0"/>
            </p:cNvCxnSpPr>
            <p:nvPr/>
          </p:nvCxnSpPr>
          <p:spPr bwMode="auto">
            <a:xfrm flipH="1">
              <a:off x="3861845" y="5774228"/>
              <a:ext cx="181371" cy="1259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137"/>
            <p:cNvSpPr txBox="1">
              <a:spLocks noChangeArrowheads="1"/>
            </p:cNvSpPr>
            <p:nvPr/>
          </p:nvSpPr>
          <p:spPr bwMode="auto">
            <a:xfrm>
              <a:off x="3447092" y="5850732"/>
              <a:ext cx="80518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00B050"/>
                  </a:solidFill>
                </a:rPr>
                <a:t>1/2RF</a:t>
              </a:r>
              <a:endParaRPr lang="zh-CN" alt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101" name="TextBox 137"/>
            <p:cNvSpPr txBox="1">
              <a:spLocks noChangeArrowheads="1"/>
            </p:cNvSpPr>
            <p:nvPr/>
          </p:nvSpPr>
          <p:spPr bwMode="auto">
            <a:xfrm>
              <a:off x="5375586" y="5905955"/>
              <a:ext cx="80518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00B050"/>
                  </a:solidFill>
                </a:rPr>
                <a:t>1/2RF</a:t>
              </a:r>
              <a:endParaRPr lang="zh-CN" alt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102" name="TextBox 137"/>
            <p:cNvSpPr txBox="1">
              <a:spLocks noChangeArrowheads="1"/>
            </p:cNvSpPr>
            <p:nvPr/>
          </p:nvSpPr>
          <p:spPr bwMode="auto">
            <a:xfrm>
              <a:off x="3125106" y="947235"/>
              <a:ext cx="80518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00B050"/>
                  </a:solidFill>
                </a:rPr>
                <a:t>1/2RF</a:t>
              </a:r>
              <a:endParaRPr lang="zh-CN" alt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108" name="TextBox 137"/>
            <p:cNvSpPr txBox="1">
              <a:spLocks noChangeArrowheads="1"/>
            </p:cNvSpPr>
            <p:nvPr/>
          </p:nvSpPr>
          <p:spPr bwMode="auto">
            <a:xfrm>
              <a:off x="5357201" y="937209"/>
              <a:ext cx="80518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b="1" dirty="0">
                  <a:solidFill>
                    <a:srgbClr val="00B050"/>
                  </a:solidFill>
                </a:rPr>
                <a:t>1/2RF</a:t>
              </a:r>
              <a:endParaRPr lang="zh-CN" alt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110" name="弧形 109"/>
            <p:cNvSpPr/>
            <p:nvPr/>
          </p:nvSpPr>
          <p:spPr bwMode="auto">
            <a:xfrm rot="4488124">
              <a:off x="3002756" y="1290590"/>
              <a:ext cx="4178300" cy="4506913"/>
            </a:xfrm>
            <a:prstGeom prst="arc">
              <a:avLst>
                <a:gd name="adj1" fmla="val 16712364"/>
                <a:gd name="adj2" fmla="val 17327919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solidFill>
                  <a:prstClr val="black"/>
                </a:solidFill>
              </a:endParaRPr>
            </a:p>
          </p:txBody>
        </p:sp>
        <p:cxnSp>
          <p:nvCxnSpPr>
            <p:cNvPr id="111" name="直接连接符 110"/>
            <p:cNvCxnSpPr>
              <a:stCxn id="110" idx="2"/>
              <a:endCxn id="106" idx="0"/>
            </p:cNvCxnSpPr>
            <p:nvPr/>
          </p:nvCxnSpPr>
          <p:spPr bwMode="auto">
            <a:xfrm flipH="1">
              <a:off x="7266691" y="3684384"/>
              <a:ext cx="55373" cy="305431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弧形 114"/>
            <p:cNvSpPr/>
            <p:nvPr/>
          </p:nvSpPr>
          <p:spPr bwMode="auto">
            <a:xfrm rot="14148804">
              <a:off x="2284545" y="1102109"/>
              <a:ext cx="4200525" cy="4475162"/>
            </a:xfrm>
            <a:prstGeom prst="arc">
              <a:avLst>
                <a:gd name="adj1" fmla="val 17789081"/>
                <a:gd name="adj2" fmla="val 18437400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solidFill>
                  <a:prstClr val="black"/>
                </a:solidFill>
              </a:endParaRPr>
            </a:p>
          </p:txBody>
        </p:sp>
        <p:cxnSp>
          <p:nvCxnSpPr>
            <p:cNvPr id="116" name="直接连接符 115"/>
            <p:cNvCxnSpPr>
              <a:stCxn id="115" idx="0"/>
              <a:endCxn id="112" idx="2"/>
            </p:cNvCxnSpPr>
            <p:nvPr/>
          </p:nvCxnSpPr>
          <p:spPr bwMode="auto">
            <a:xfrm>
              <a:off x="2196601" y="3635622"/>
              <a:ext cx="49547" cy="34942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7217361" y="2983177"/>
              <a:ext cx="24665" cy="988456"/>
            </a:xfrm>
            <a:prstGeom prst="line">
              <a:avLst/>
            </a:prstGeom>
            <a:ln>
              <a:solidFill>
                <a:srgbClr val="FF0000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接连接符 116"/>
            <p:cNvCxnSpPr/>
            <p:nvPr/>
          </p:nvCxnSpPr>
          <p:spPr>
            <a:xfrm>
              <a:off x="2275939" y="2924944"/>
              <a:ext cx="0" cy="1036203"/>
            </a:xfrm>
            <a:prstGeom prst="line">
              <a:avLst/>
            </a:prstGeom>
            <a:ln>
              <a:solidFill>
                <a:srgbClr val="FF0000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86" name="TextBox 28685"/>
            <p:cNvSpPr txBox="1"/>
            <p:nvPr/>
          </p:nvSpPr>
          <p:spPr>
            <a:xfrm>
              <a:off x="7666136" y="3205916"/>
              <a:ext cx="988060" cy="52197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Bypass </a:t>
              </a:r>
              <a:endParaRPr lang="en-US" altLang="zh-CN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about 42m</a:t>
              </a:r>
              <a:endParaRPr lang="zh-CN" altLang="en-US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19367" y="3132174"/>
              <a:ext cx="988060" cy="52197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Bypass </a:t>
              </a:r>
              <a:endParaRPr lang="en-US" altLang="zh-CN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4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about 42m</a:t>
              </a:r>
              <a:endParaRPr lang="zh-CN" altLang="en-US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8688" name="直接箭头连接符 28687"/>
            <p:cNvCxnSpPr>
              <a:stCxn id="28696" idx="3"/>
            </p:cNvCxnSpPr>
            <p:nvPr/>
          </p:nvCxnSpPr>
          <p:spPr>
            <a:xfrm>
              <a:off x="6912619" y="3446086"/>
              <a:ext cx="329407" cy="6254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90" name="直接箭头连接符 28689"/>
            <p:cNvCxnSpPr>
              <a:stCxn id="28686" idx="1"/>
            </p:cNvCxnSpPr>
            <p:nvPr/>
          </p:nvCxnSpPr>
          <p:spPr>
            <a:xfrm flipH="1">
              <a:off x="7329950" y="3466891"/>
              <a:ext cx="336133" cy="987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接箭头连接符 135"/>
            <p:cNvCxnSpPr>
              <a:stCxn id="28697" idx="1"/>
            </p:cNvCxnSpPr>
            <p:nvPr/>
          </p:nvCxnSpPr>
          <p:spPr>
            <a:xfrm flipH="1">
              <a:off x="2267746" y="3436721"/>
              <a:ext cx="251981" cy="1523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箭头连接符 138"/>
            <p:cNvCxnSpPr/>
            <p:nvPr/>
          </p:nvCxnSpPr>
          <p:spPr>
            <a:xfrm>
              <a:off x="1830336" y="3435862"/>
              <a:ext cx="373568" cy="8917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3" name="组合 22"/>
          <p:cNvGrpSpPr/>
          <p:nvPr/>
        </p:nvGrpSpPr>
        <p:grpSpPr>
          <a:xfrm>
            <a:off x="250905" y="230919"/>
            <a:ext cx="8262782" cy="6344242"/>
            <a:chOff x="250905" y="230919"/>
            <a:chExt cx="8262782" cy="6344242"/>
          </a:xfrm>
        </p:grpSpPr>
        <p:sp>
          <p:nvSpPr>
            <p:cNvPr id="119" name="椭圆 118"/>
            <p:cNvSpPr/>
            <p:nvPr/>
          </p:nvSpPr>
          <p:spPr>
            <a:xfrm rot="19013126">
              <a:off x="6504923" y="1906847"/>
              <a:ext cx="94426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120" name="椭圆 119"/>
            <p:cNvSpPr/>
            <p:nvPr/>
          </p:nvSpPr>
          <p:spPr>
            <a:xfrm rot="1919955">
              <a:off x="6520276" y="4884026"/>
              <a:ext cx="92917" cy="34795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22" name="椭圆 121"/>
            <p:cNvSpPr/>
            <p:nvPr/>
          </p:nvSpPr>
          <p:spPr>
            <a:xfrm rot="19454082">
              <a:off x="2719888" y="4803663"/>
              <a:ext cx="77312" cy="34795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cxnSp>
          <p:nvCxnSpPr>
            <p:cNvPr id="123" name="直接连接符 122"/>
            <p:cNvCxnSpPr/>
            <p:nvPr/>
          </p:nvCxnSpPr>
          <p:spPr bwMode="auto">
            <a:xfrm flipH="1">
              <a:off x="4729163" y="1628800"/>
              <a:ext cx="2382196" cy="1870744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连接符 123"/>
            <p:cNvCxnSpPr/>
            <p:nvPr/>
          </p:nvCxnSpPr>
          <p:spPr bwMode="auto">
            <a:xfrm flipH="1" flipV="1">
              <a:off x="4722017" y="3507148"/>
              <a:ext cx="2308089" cy="192898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 bwMode="auto">
            <a:xfrm flipV="1">
              <a:off x="2155272" y="3499545"/>
              <a:ext cx="2580240" cy="1923452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>
              <a:off x="5666023" y="1769847"/>
              <a:ext cx="745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2116F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</a:t>
              </a:r>
              <a:endParaRPr lang="zh-CN" altLang="en-US" sz="1400" b="1" dirty="0">
                <a:solidFill>
                  <a:srgbClr val="2116F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7" name="椭圆 176"/>
            <p:cNvSpPr/>
            <p:nvPr/>
          </p:nvSpPr>
          <p:spPr>
            <a:xfrm rot="2504401">
              <a:off x="2838209" y="1856920"/>
              <a:ext cx="76263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cxnSp>
          <p:nvCxnSpPr>
            <p:cNvPr id="185" name="直接连接符 184"/>
            <p:cNvCxnSpPr/>
            <p:nvPr/>
          </p:nvCxnSpPr>
          <p:spPr bwMode="auto">
            <a:xfrm>
              <a:off x="2295340" y="3649648"/>
              <a:ext cx="52582" cy="169727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>
              <a:endCxn id="129" idx="0"/>
            </p:cNvCxnSpPr>
            <p:nvPr/>
          </p:nvCxnSpPr>
          <p:spPr bwMode="auto">
            <a:xfrm flipH="1">
              <a:off x="2295296" y="3142197"/>
              <a:ext cx="58013" cy="162960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2"/>
            <p:cNvSpPr txBox="1">
              <a:spLocks noChangeArrowheads="1"/>
            </p:cNvSpPr>
            <p:nvPr/>
          </p:nvSpPr>
          <p:spPr bwMode="auto">
            <a:xfrm>
              <a:off x="700670" y="230919"/>
              <a:ext cx="7162800" cy="563563"/>
            </a:xfrm>
            <a:prstGeom prst="rect">
              <a:avLst/>
            </a:prstGeom>
          </p:spPr>
          <p:txBody>
            <a:bodyPr anchor="ctr">
              <a:normAutofit fontScale="6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en-US" altLang="zh-CN" b="1" dirty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CEPC Advanced Partial </a:t>
              </a:r>
              <a:r>
                <a:rPr lang="en-US" altLang="zh-CN" b="1" dirty="0" smtClean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Double Ring Option II</a:t>
              </a:r>
              <a:endParaRPr lang="en-US" altLang="zh-CN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371400" y="3476069"/>
              <a:ext cx="8142287" cy="46951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77" name="TextBox 146"/>
            <p:cNvSpPr txBox="1">
              <a:spLocks noChangeArrowheads="1"/>
            </p:cNvSpPr>
            <p:nvPr/>
          </p:nvSpPr>
          <p:spPr bwMode="auto">
            <a:xfrm>
              <a:off x="7567985" y="5974997"/>
              <a:ext cx="748924" cy="600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en-US" altLang="zh-CN" sz="11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 Feng</a:t>
              </a:r>
              <a:endParaRPr lang="en-US" altLang="zh-CN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lnSpc>
                  <a:spcPct val="150000"/>
                </a:lnSpc>
              </a:pPr>
              <a:r>
                <a:rPr lang="en-US" altLang="zh-CN" sz="11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2016.9.30</a:t>
              </a:r>
              <a:endParaRPr lang="zh-CN" altLang="en-US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2" name="直接连接符 71"/>
            <p:cNvCxnSpPr/>
            <p:nvPr/>
          </p:nvCxnSpPr>
          <p:spPr bwMode="auto">
            <a:xfrm>
              <a:off x="4729162" y="1141891"/>
              <a:ext cx="0" cy="5310187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连接符 94"/>
            <p:cNvCxnSpPr/>
            <p:nvPr/>
          </p:nvCxnSpPr>
          <p:spPr bwMode="auto">
            <a:xfrm>
              <a:off x="7111359" y="3142197"/>
              <a:ext cx="91074" cy="219401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弧形 103"/>
            <p:cNvSpPr/>
            <p:nvPr/>
          </p:nvSpPr>
          <p:spPr bwMode="auto">
            <a:xfrm>
              <a:off x="2890491" y="1316516"/>
              <a:ext cx="4178300" cy="4506912"/>
            </a:xfrm>
            <a:prstGeom prst="arc">
              <a:avLst>
                <a:gd name="adj1" fmla="val 17109880"/>
                <a:gd name="adj2" fmla="val 18731531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05" name="弧形 104"/>
            <p:cNvSpPr/>
            <p:nvPr/>
          </p:nvSpPr>
          <p:spPr bwMode="auto">
            <a:xfrm rot="2780938">
              <a:off x="2871167" y="1396192"/>
              <a:ext cx="4178300" cy="4506912"/>
            </a:xfrm>
            <a:prstGeom prst="arc">
              <a:avLst>
                <a:gd name="adj1" fmla="val 16399319"/>
                <a:gd name="adj2" fmla="val 18072793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6" name="弧形 105"/>
            <p:cNvSpPr/>
            <p:nvPr/>
          </p:nvSpPr>
          <p:spPr bwMode="auto">
            <a:xfrm rot="4695820">
              <a:off x="2782450" y="1428435"/>
              <a:ext cx="4178300" cy="4506913"/>
            </a:xfrm>
            <a:prstGeom prst="arc">
              <a:avLst>
                <a:gd name="adj1" fmla="val 17089740"/>
                <a:gd name="adj2" fmla="val 18983336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7" name="弧形 106"/>
            <p:cNvSpPr/>
            <p:nvPr/>
          </p:nvSpPr>
          <p:spPr bwMode="auto">
            <a:xfrm rot="7552111">
              <a:off x="2725391" y="1427641"/>
              <a:ext cx="4178300" cy="4508500"/>
            </a:xfrm>
            <a:prstGeom prst="arc">
              <a:avLst>
                <a:gd name="adj1" fmla="val 16595739"/>
                <a:gd name="adj2" fmla="val 18211192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09" name="弧形 108"/>
            <p:cNvSpPr/>
            <p:nvPr/>
          </p:nvSpPr>
          <p:spPr bwMode="auto">
            <a:xfrm rot="10550204">
              <a:off x="2284844" y="1316516"/>
              <a:ext cx="4178300" cy="4506912"/>
            </a:xfrm>
            <a:prstGeom prst="arc">
              <a:avLst>
                <a:gd name="adj1" fmla="val 17314454"/>
                <a:gd name="adj2" fmla="val 19106045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12" name="弧形 111"/>
            <p:cNvSpPr/>
            <p:nvPr/>
          </p:nvSpPr>
          <p:spPr bwMode="auto">
            <a:xfrm rot="13919276">
              <a:off x="2445923" y="1325951"/>
              <a:ext cx="4178300" cy="4508500"/>
            </a:xfrm>
            <a:prstGeom prst="arc">
              <a:avLst>
                <a:gd name="adj1" fmla="val 16456404"/>
                <a:gd name="adj2" fmla="val 18166376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3" name="弧形 112"/>
            <p:cNvSpPr/>
            <p:nvPr/>
          </p:nvSpPr>
          <p:spPr bwMode="auto">
            <a:xfrm rot="18585938">
              <a:off x="2505386" y="1223195"/>
              <a:ext cx="4198938" cy="4476750"/>
            </a:xfrm>
            <a:prstGeom prst="arc">
              <a:avLst>
                <a:gd name="adj1" fmla="val 16465063"/>
                <a:gd name="adj2" fmla="val 17957322"/>
              </a:avLst>
            </a:prstGeom>
            <a:ln w="76200">
              <a:solidFill>
                <a:srgbClr val="300F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D09FD"/>
                </a:solidFill>
              </a:endParaRPr>
            </a:p>
          </p:txBody>
        </p:sp>
        <p:sp>
          <p:nvSpPr>
            <p:cNvPr id="114" name="弧形 113"/>
            <p:cNvSpPr/>
            <p:nvPr/>
          </p:nvSpPr>
          <p:spPr bwMode="auto">
            <a:xfrm rot="15456854">
              <a:off x="2481046" y="1091035"/>
              <a:ext cx="4200525" cy="4475162"/>
            </a:xfrm>
            <a:prstGeom prst="arc">
              <a:avLst>
                <a:gd name="adj1" fmla="val 17201128"/>
                <a:gd name="adj2" fmla="val 18899883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694" name="TextBox 119"/>
            <p:cNvSpPr txBox="1">
              <a:spLocks noChangeArrowheads="1"/>
            </p:cNvSpPr>
            <p:nvPr/>
          </p:nvSpPr>
          <p:spPr bwMode="auto">
            <a:xfrm>
              <a:off x="4282070" y="1782942"/>
              <a:ext cx="1008342" cy="307777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400" b="1">
                  <a:solidFill>
                    <a:srgbClr val="FF0000"/>
                  </a:solidFill>
                </a:rPr>
                <a:t>IP1_ee</a:t>
              </a:r>
              <a:endParaRPr lang="en-US" altLang="zh-CN" sz="1400" b="1">
                <a:solidFill>
                  <a:srgbClr val="FF0000"/>
                </a:solidFill>
              </a:endParaRPr>
            </a:p>
          </p:txBody>
        </p:sp>
        <p:sp>
          <p:nvSpPr>
            <p:cNvPr id="28695" name="TextBox 121"/>
            <p:cNvSpPr txBox="1">
              <a:spLocks noChangeArrowheads="1"/>
            </p:cNvSpPr>
            <p:nvPr/>
          </p:nvSpPr>
          <p:spPr bwMode="auto">
            <a:xfrm>
              <a:off x="4124819" y="5033895"/>
              <a:ext cx="1156148" cy="307777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400" b="1">
                  <a:solidFill>
                    <a:srgbClr val="FF0000"/>
                  </a:solidFill>
                </a:rPr>
                <a:t>IP3_ee</a:t>
              </a:r>
              <a:endParaRPr lang="en-US" altLang="zh-CN" sz="1400" b="1">
                <a:solidFill>
                  <a:srgbClr val="FF0000"/>
                </a:solidFill>
              </a:endParaRPr>
            </a:p>
          </p:txBody>
        </p:sp>
        <p:cxnSp>
          <p:nvCxnSpPr>
            <p:cNvPr id="127" name="直接连接符 126"/>
            <p:cNvCxnSpPr/>
            <p:nvPr/>
          </p:nvCxnSpPr>
          <p:spPr bwMode="auto">
            <a:xfrm>
              <a:off x="3960018" y="1392716"/>
              <a:ext cx="36512" cy="103822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 bwMode="auto">
            <a:xfrm>
              <a:off x="5449887" y="1387953"/>
              <a:ext cx="15875" cy="1042988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箭头连接符 131"/>
            <p:cNvCxnSpPr/>
            <p:nvPr/>
          </p:nvCxnSpPr>
          <p:spPr bwMode="auto">
            <a:xfrm>
              <a:off x="4022724" y="2357916"/>
              <a:ext cx="14430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01" name="TextBox 133"/>
            <p:cNvSpPr txBox="1">
              <a:spLocks noChangeArrowheads="1"/>
            </p:cNvSpPr>
            <p:nvPr/>
          </p:nvSpPr>
          <p:spPr bwMode="auto">
            <a:xfrm>
              <a:off x="4437709" y="2411295"/>
              <a:ext cx="64472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200" b="1" dirty="0" smtClean="0">
                  <a:solidFill>
                    <a:prstClr val="black"/>
                  </a:solidFill>
                </a:rPr>
                <a:t>3</a:t>
              </a:r>
              <a:r>
                <a:rPr lang="en-US" altLang="zh-CN" sz="1200" b="1" dirty="0">
                  <a:solidFill>
                    <a:prstClr val="black"/>
                  </a:solidFill>
                </a:rPr>
                <a:t>.</a:t>
              </a:r>
              <a:r>
                <a:rPr lang="en-US" altLang="zh-CN" sz="1200" b="1" dirty="0" smtClean="0">
                  <a:solidFill>
                    <a:prstClr val="black"/>
                  </a:solidFill>
                </a:rPr>
                <a:t>7Km</a:t>
              </a:r>
              <a:endParaRPr lang="zh-CN" altLang="en-US" sz="1200" b="1" dirty="0">
                <a:solidFill>
                  <a:prstClr val="black"/>
                </a:solidFill>
              </a:endParaRPr>
            </a:p>
          </p:txBody>
        </p:sp>
        <p:sp>
          <p:nvSpPr>
            <p:cNvPr id="28703" name="TextBox 135"/>
            <p:cNvSpPr txBox="1">
              <a:spLocks noChangeArrowheads="1"/>
            </p:cNvSpPr>
            <p:nvPr/>
          </p:nvSpPr>
          <p:spPr bwMode="auto">
            <a:xfrm>
              <a:off x="1943515" y="2390840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4" name="TextBox 136"/>
            <p:cNvSpPr txBox="1">
              <a:spLocks noChangeArrowheads="1"/>
            </p:cNvSpPr>
            <p:nvPr/>
          </p:nvSpPr>
          <p:spPr bwMode="auto">
            <a:xfrm>
              <a:off x="3044781" y="1225042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5" name="TextBox 137"/>
            <p:cNvSpPr txBox="1">
              <a:spLocks noChangeArrowheads="1"/>
            </p:cNvSpPr>
            <p:nvPr/>
          </p:nvSpPr>
          <p:spPr bwMode="auto">
            <a:xfrm>
              <a:off x="7128922" y="2479965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9" name="TextBox 141"/>
            <p:cNvSpPr txBox="1">
              <a:spLocks noChangeArrowheads="1"/>
            </p:cNvSpPr>
            <p:nvPr/>
          </p:nvSpPr>
          <p:spPr bwMode="auto">
            <a:xfrm>
              <a:off x="1913540" y="427360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10" name="TextBox 150"/>
            <p:cNvSpPr txBox="1">
              <a:spLocks noChangeArrowheads="1"/>
            </p:cNvSpPr>
            <p:nvPr/>
          </p:nvSpPr>
          <p:spPr bwMode="auto">
            <a:xfrm>
              <a:off x="250905" y="4923439"/>
              <a:ext cx="1718740" cy="1615827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altLang="zh-CN" sz="11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IP1_ee/IP3_ee,  </a:t>
              </a:r>
              <a:r>
                <a:rPr lang="en-US" altLang="zh-CN" sz="11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3703.46m</a:t>
              </a:r>
              <a:endParaRPr lang="zh-CN" altLang="en-US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11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IP2_pp/IP4_pp, </a:t>
              </a:r>
              <a:r>
                <a:rPr lang="en-US" altLang="zh-CN" sz="11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1132.8m</a:t>
              </a:r>
              <a:endParaRPr lang="en-US" altLang="zh-CN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11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APDR,  1426m</a:t>
              </a:r>
              <a:endParaRPr lang="en-US" altLang="zh-CN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1100" b="1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RF Station, 188.8m</a:t>
              </a:r>
              <a:endParaRPr lang="en-US" altLang="zh-CN" sz="11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11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ARC1,  6041.6m</a:t>
              </a:r>
              <a:endParaRPr lang="en-US" altLang="zh-CN" sz="1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11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ARC1,  </a:t>
              </a:r>
              <a:r>
                <a:rPr lang="en-US" altLang="zh-CN" sz="11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4902.87m</a:t>
              </a:r>
              <a:endParaRPr lang="en-US" altLang="zh-CN" sz="1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8711" name="组合 159"/>
            <p:cNvGrpSpPr/>
            <p:nvPr/>
          </p:nvGrpSpPr>
          <p:grpSpPr bwMode="auto">
            <a:xfrm rot="10800000">
              <a:off x="3804169" y="1225041"/>
              <a:ext cx="1764234" cy="361019"/>
              <a:chOff x="306009" y="3516765"/>
              <a:chExt cx="7905821" cy="1343097"/>
            </a:xfrm>
          </p:grpSpPr>
          <p:grpSp>
            <p:nvGrpSpPr>
              <p:cNvPr id="28713" name="组合 99"/>
              <p:cNvGrpSpPr/>
              <p:nvPr/>
            </p:nvGrpSpPr>
            <p:grpSpPr bwMode="auto">
              <a:xfrm>
                <a:off x="692473" y="3580075"/>
                <a:ext cx="7065676" cy="1279787"/>
                <a:chOff x="513010" y="2678572"/>
                <a:chExt cx="8131008" cy="1953406"/>
              </a:xfrm>
            </p:grpSpPr>
            <p:cxnSp>
              <p:nvCxnSpPr>
                <p:cNvPr id="171" name="直接连接符 170"/>
                <p:cNvCxnSpPr/>
                <p:nvPr/>
              </p:nvCxnSpPr>
              <p:spPr>
                <a:xfrm flipH="1" flipV="1">
                  <a:off x="7561173" y="2678572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直接连接符 171"/>
                <p:cNvCxnSpPr/>
                <p:nvPr/>
              </p:nvCxnSpPr>
              <p:spPr>
                <a:xfrm rot="10800000">
                  <a:off x="5762877" y="272263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直接连接符 172"/>
                <p:cNvCxnSpPr/>
                <p:nvPr/>
              </p:nvCxnSpPr>
              <p:spPr>
                <a:xfrm flipH="1">
                  <a:off x="4583350" y="2702394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直接连接符 173"/>
                <p:cNvCxnSpPr/>
                <p:nvPr/>
              </p:nvCxnSpPr>
              <p:spPr>
                <a:xfrm flipH="1">
                  <a:off x="3452160" y="3679097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直接连接符 174"/>
                <p:cNvCxnSpPr/>
                <p:nvPr/>
              </p:nvCxnSpPr>
              <p:spPr>
                <a:xfrm rot="10800000">
                  <a:off x="1508844" y="4631978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直接连接符 175"/>
                <p:cNvCxnSpPr/>
                <p:nvPr/>
              </p:nvCxnSpPr>
              <p:spPr>
                <a:xfrm flipH="1" flipV="1">
                  <a:off x="513010" y="3679097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2" name="直接连接符 161"/>
              <p:cNvCxnSpPr/>
              <p:nvPr/>
            </p:nvCxnSpPr>
            <p:spPr bwMode="auto">
              <a:xfrm flipV="1">
                <a:off x="306009" y="4217648"/>
                <a:ext cx="445278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接连接符 162"/>
              <p:cNvCxnSpPr/>
              <p:nvPr/>
            </p:nvCxnSpPr>
            <p:spPr bwMode="auto">
              <a:xfrm flipV="1">
                <a:off x="751287" y="3516765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接连接符 163"/>
              <p:cNvCxnSpPr/>
              <p:nvPr/>
            </p:nvCxnSpPr>
            <p:spPr bwMode="auto">
              <a:xfrm>
                <a:off x="1608241" y="3564467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接连接符 164"/>
              <p:cNvCxnSpPr/>
              <p:nvPr/>
            </p:nvCxnSpPr>
            <p:spPr bwMode="auto">
              <a:xfrm>
                <a:off x="3296942" y="3572273"/>
                <a:ext cx="932571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接连接符 165"/>
              <p:cNvCxnSpPr/>
              <p:nvPr/>
            </p:nvCxnSpPr>
            <p:spPr bwMode="auto">
              <a:xfrm>
                <a:off x="4229513" y="4227774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接连接符 166"/>
              <p:cNvCxnSpPr/>
              <p:nvPr/>
            </p:nvCxnSpPr>
            <p:spPr bwMode="auto">
              <a:xfrm flipV="1">
                <a:off x="5170482" y="4836453"/>
                <a:ext cx="1764318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接连接符 167"/>
              <p:cNvCxnSpPr/>
              <p:nvPr/>
            </p:nvCxnSpPr>
            <p:spPr bwMode="auto">
              <a:xfrm flipV="1">
                <a:off x="6934800" y="4227773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/>
              <p:cNvCxnSpPr/>
              <p:nvPr/>
            </p:nvCxnSpPr>
            <p:spPr bwMode="auto">
              <a:xfrm>
                <a:off x="7808557" y="4243381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椭圆 169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8712" name="TextBox 185"/>
            <p:cNvSpPr txBox="1">
              <a:spLocks noChangeArrowheads="1"/>
            </p:cNvSpPr>
            <p:nvPr/>
          </p:nvSpPr>
          <p:spPr bwMode="auto">
            <a:xfrm>
              <a:off x="3955661" y="3338354"/>
              <a:ext cx="15247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 dirty="0" smtClean="0">
                  <a:solidFill>
                    <a:prstClr val="black"/>
                  </a:solidFill>
                </a:rPr>
                <a:t>C=65640.2m</a:t>
              </a:r>
              <a:endParaRPr lang="zh-CN" altLang="en-US" b="1" dirty="0">
                <a:solidFill>
                  <a:prstClr val="black"/>
                </a:solidFill>
              </a:endParaRPr>
            </a:p>
          </p:txBody>
        </p:sp>
        <p:cxnSp>
          <p:nvCxnSpPr>
            <p:cNvPr id="111" name="直接连接符 110"/>
            <p:cNvCxnSpPr/>
            <p:nvPr/>
          </p:nvCxnSpPr>
          <p:spPr bwMode="auto">
            <a:xfrm flipH="1">
              <a:off x="7118640" y="3659786"/>
              <a:ext cx="71583" cy="159589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连接符 127"/>
            <p:cNvCxnSpPr/>
            <p:nvPr/>
          </p:nvCxnSpPr>
          <p:spPr bwMode="auto">
            <a:xfrm>
              <a:off x="2240303" y="1532819"/>
              <a:ext cx="2479334" cy="196672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TextBox 136"/>
            <p:cNvSpPr txBox="1">
              <a:spLocks noChangeArrowheads="1"/>
            </p:cNvSpPr>
            <p:nvPr/>
          </p:nvSpPr>
          <p:spPr bwMode="auto">
            <a:xfrm>
              <a:off x="7096321" y="4371384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07" name="TextBox 136"/>
            <p:cNvSpPr txBox="1">
              <a:spLocks noChangeArrowheads="1"/>
            </p:cNvSpPr>
            <p:nvPr/>
          </p:nvSpPr>
          <p:spPr bwMode="auto">
            <a:xfrm>
              <a:off x="6037921" y="5630342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08" name="TextBox 137"/>
            <p:cNvSpPr txBox="1">
              <a:spLocks noChangeArrowheads="1"/>
            </p:cNvSpPr>
            <p:nvPr/>
          </p:nvSpPr>
          <p:spPr bwMode="auto">
            <a:xfrm>
              <a:off x="6075901" y="130263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3" name="TextBox 136"/>
            <p:cNvSpPr txBox="1">
              <a:spLocks noChangeArrowheads="1"/>
            </p:cNvSpPr>
            <p:nvPr/>
          </p:nvSpPr>
          <p:spPr bwMode="auto">
            <a:xfrm>
              <a:off x="2926682" y="560055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864693" y="2112876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2523410" y="3322180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3000386" y="4750227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5785894" y="4750227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6342510" y="3434015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3018577" y="2054890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29" name="椭圆 128"/>
            <p:cNvSpPr/>
            <p:nvPr/>
          </p:nvSpPr>
          <p:spPr>
            <a:xfrm>
              <a:off x="2253709" y="3305157"/>
              <a:ext cx="83174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cxnSp>
          <p:nvCxnSpPr>
            <p:cNvPr id="139" name="直接连接符 138"/>
            <p:cNvCxnSpPr/>
            <p:nvPr/>
          </p:nvCxnSpPr>
          <p:spPr bwMode="auto">
            <a:xfrm flipV="1">
              <a:off x="2398844" y="3154755"/>
              <a:ext cx="7792" cy="621708"/>
            </a:xfrm>
            <a:prstGeom prst="line">
              <a:avLst/>
            </a:prstGeom>
            <a:ln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 bwMode="auto">
            <a:xfrm flipV="1">
              <a:off x="7132153" y="3194032"/>
              <a:ext cx="0" cy="600716"/>
            </a:xfrm>
            <a:prstGeom prst="line">
              <a:avLst/>
            </a:prstGeom>
            <a:ln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椭圆 192"/>
            <p:cNvSpPr/>
            <p:nvPr/>
          </p:nvSpPr>
          <p:spPr>
            <a:xfrm>
              <a:off x="7175828" y="3321706"/>
              <a:ext cx="83174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 rot="19653266">
              <a:off x="3338744" y="153065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1" name="圆角矩形 130"/>
            <p:cNvSpPr/>
            <p:nvPr/>
          </p:nvSpPr>
          <p:spPr>
            <a:xfrm rot="17342685">
              <a:off x="2422599" y="257469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4" name="圆角矩形 133"/>
            <p:cNvSpPr/>
            <p:nvPr/>
          </p:nvSpPr>
          <p:spPr>
            <a:xfrm rot="15293176">
              <a:off x="2351492" y="4268642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5" name="圆角矩形 134"/>
            <p:cNvSpPr/>
            <p:nvPr/>
          </p:nvSpPr>
          <p:spPr>
            <a:xfrm rot="1928261">
              <a:off x="3278025" y="5453473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6" name="圆角矩形 135"/>
            <p:cNvSpPr/>
            <p:nvPr/>
          </p:nvSpPr>
          <p:spPr>
            <a:xfrm rot="19653266">
              <a:off x="5988662" y="5466777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4" name="圆角矩形 143"/>
            <p:cNvSpPr/>
            <p:nvPr/>
          </p:nvSpPr>
          <p:spPr>
            <a:xfrm rot="12620158">
              <a:off x="5929677" y="153846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5" name="圆角矩形 144"/>
            <p:cNvSpPr/>
            <p:nvPr/>
          </p:nvSpPr>
          <p:spPr>
            <a:xfrm rot="17534784">
              <a:off x="6872821" y="4350258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6" name="圆角矩形 145"/>
            <p:cNvSpPr/>
            <p:nvPr/>
          </p:nvSpPr>
          <p:spPr>
            <a:xfrm rot="14949495">
              <a:off x="6912668" y="2637996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121" name="组合 159"/>
            <p:cNvGrpSpPr/>
            <p:nvPr/>
          </p:nvGrpSpPr>
          <p:grpSpPr bwMode="auto">
            <a:xfrm rot="10800000">
              <a:off x="3804168" y="5586825"/>
              <a:ext cx="1817667" cy="362454"/>
              <a:chOff x="306009" y="3516765"/>
              <a:chExt cx="7905821" cy="1343097"/>
            </a:xfrm>
          </p:grpSpPr>
          <p:grpSp>
            <p:nvGrpSpPr>
              <p:cNvPr id="126" name="组合 99"/>
              <p:cNvGrpSpPr/>
              <p:nvPr/>
            </p:nvGrpSpPr>
            <p:grpSpPr bwMode="auto">
              <a:xfrm>
                <a:off x="692473" y="3580075"/>
                <a:ext cx="7065676" cy="1279787"/>
                <a:chOff x="513010" y="2678572"/>
                <a:chExt cx="8131008" cy="1953406"/>
              </a:xfrm>
            </p:grpSpPr>
            <p:cxnSp>
              <p:nvCxnSpPr>
                <p:cNvPr id="151" name="直接连接符 150"/>
                <p:cNvCxnSpPr/>
                <p:nvPr/>
              </p:nvCxnSpPr>
              <p:spPr>
                <a:xfrm flipH="1" flipV="1">
                  <a:off x="7561173" y="2678572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直接连接符 151"/>
                <p:cNvCxnSpPr/>
                <p:nvPr/>
              </p:nvCxnSpPr>
              <p:spPr>
                <a:xfrm rot="10800000">
                  <a:off x="5762877" y="272263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直接连接符 152"/>
                <p:cNvCxnSpPr/>
                <p:nvPr/>
              </p:nvCxnSpPr>
              <p:spPr>
                <a:xfrm flipH="1">
                  <a:off x="4583350" y="2702394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直接连接符 153"/>
                <p:cNvCxnSpPr/>
                <p:nvPr/>
              </p:nvCxnSpPr>
              <p:spPr>
                <a:xfrm flipH="1">
                  <a:off x="3452160" y="3679097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直接连接符 154"/>
                <p:cNvCxnSpPr/>
                <p:nvPr/>
              </p:nvCxnSpPr>
              <p:spPr>
                <a:xfrm rot="10800000">
                  <a:off x="1508844" y="4631978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直接连接符 155"/>
                <p:cNvCxnSpPr/>
                <p:nvPr/>
              </p:nvCxnSpPr>
              <p:spPr>
                <a:xfrm flipH="1" flipV="1">
                  <a:off x="513010" y="3679097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3" name="直接连接符 132"/>
              <p:cNvCxnSpPr/>
              <p:nvPr/>
            </p:nvCxnSpPr>
            <p:spPr bwMode="auto">
              <a:xfrm flipV="1">
                <a:off x="306009" y="4217648"/>
                <a:ext cx="445278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接连接符 137"/>
              <p:cNvCxnSpPr/>
              <p:nvPr/>
            </p:nvCxnSpPr>
            <p:spPr bwMode="auto">
              <a:xfrm flipV="1">
                <a:off x="751287" y="3516765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接连接符 139"/>
              <p:cNvCxnSpPr/>
              <p:nvPr/>
            </p:nvCxnSpPr>
            <p:spPr bwMode="auto">
              <a:xfrm>
                <a:off x="1608241" y="3564467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接连接符 140"/>
              <p:cNvCxnSpPr/>
              <p:nvPr/>
            </p:nvCxnSpPr>
            <p:spPr bwMode="auto">
              <a:xfrm>
                <a:off x="3296942" y="3572273"/>
                <a:ext cx="932571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接连接符 141"/>
              <p:cNvCxnSpPr/>
              <p:nvPr/>
            </p:nvCxnSpPr>
            <p:spPr bwMode="auto">
              <a:xfrm>
                <a:off x="4229513" y="4227774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接连接符 146"/>
              <p:cNvCxnSpPr/>
              <p:nvPr/>
            </p:nvCxnSpPr>
            <p:spPr bwMode="auto">
              <a:xfrm flipV="1">
                <a:off x="5170482" y="4836453"/>
                <a:ext cx="1764318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接连接符 147"/>
              <p:cNvCxnSpPr/>
              <p:nvPr/>
            </p:nvCxnSpPr>
            <p:spPr bwMode="auto">
              <a:xfrm flipV="1">
                <a:off x="6934800" y="4227773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接连接符 148"/>
              <p:cNvCxnSpPr/>
              <p:nvPr/>
            </p:nvCxnSpPr>
            <p:spPr bwMode="auto">
              <a:xfrm>
                <a:off x="7808557" y="4243381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椭圆 149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3" name="组合 22"/>
          <p:cNvGrpSpPr/>
          <p:nvPr/>
        </p:nvGrpSpPr>
        <p:grpSpPr>
          <a:xfrm>
            <a:off x="371400" y="233459"/>
            <a:ext cx="8264230" cy="6218619"/>
            <a:chOff x="371400" y="233459"/>
            <a:chExt cx="8264230" cy="6218619"/>
          </a:xfrm>
        </p:grpSpPr>
        <p:sp>
          <p:nvSpPr>
            <p:cNvPr id="119" name="椭圆 118"/>
            <p:cNvSpPr/>
            <p:nvPr/>
          </p:nvSpPr>
          <p:spPr>
            <a:xfrm rot="19013126">
              <a:off x="6504923" y="1906847"/>
              <a:ext cx="94426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120" name="椭圆 119"/>
            <p:cNvSpPr/>
            <p:nvPr/>
          </p:nvSpPr>
          <p:spPr>
            <a:xfrm rot="1919955">
              <a:off x="6520276" y="4884026"/>
              <a:ext cx="92917" cy="34795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22" name="椭圆 121"/>
            <p:cNvSpPr/>
            <p:nvPr/>
          </p:nvSpPr>
          <p:spPr>
            <a:xfrm rot="19454082">
              <a:off x="2719888" y="4803663"/>
              <a:ext cx="77312" cy="34795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cxnSp>
          <p:nvCxnSpPr>
            <p:cNvPr id="123" name="直接连接符 122"/>
            <p:cNvCxnSpPr/>
            <p:nvPr/>
          </p:nvCxnSpPr>
          <p:spPr bwMode="auto">
            <a:xfrm flipH="1">
              <a:off x="4729163" y="1628800"/>
              <a:ext cx="2382196" cy="1870744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连接符 123"/>
            <p:cNvCxnSpPr/>
            <p:nvPr/>
          </p:nvCxnSpPr>
          <p:spPr bwMode="auto">
            <a:xfrm flipH="1" flipV="1">
              <a:off x="4722017" y="3507148"/>
              <a:ext cx="2308089" cy="192898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 bwMode="auto">
            <a:xfrm flipV="1">
              <a:off x="2155272" y="3499545"/>
              <a:ext cx="2580240" cy="1923452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>
              <a:off x="5666023" y="1769847"/>
              <a:ext cx="745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2116F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</a:t>
              </a:r>
              <a:endParaRPr lang="zh-CN" altLang="en-US" sz="1400" b="1" dirty="0">
                <a:solidFill>
                  <a:srgbClr val="2116F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7" name="椭圆 176"/>
            <p:cNvSpPr/>
            <p:nvPr/>
          </p:nvSpPr>
          <p:spPr>
            <a:xfrm rot="2504401">
              <a:off x="2838209" y="1856920"/>
              <a:ext cx="76263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cxnSp>
          <p:nvCxnSpPr>
            <p:cNvPr id="185" name="直接连接符 184"/>
            <p:cNvCxnSpPr/>
            <p:nvPr/>
          </p:nvCxnSpPr>
          <p:spPr bwMode="auto">
            <a:xfrm>
              <a:off x="2295340" y="3649648"/>
              <a:ext cx="52582" cy="169727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>
              <a:endCxn id="129" idx="0"/>
            </p:cNvCxnSpPr>
            <p:nvPr/>
          </p:nvCxnSpPr>
          <p:spPr bwMode="auto">
            <a:xfrm flipH="1">
              <a:off x="2295296" y="3142197"/>
              <a:ext cx="58013" cy="162960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2"/>
            <p:cNvSpPr txBox="1">
              <a:spLocks noChangeArrowheads="1"/>
            </p:cNvSpPr>
            <p:nvPr/>
          </p:nvSpPr>
          <p:spPr bwMode="auto">
            <a:xfrm>
              <a:off x="1472830" y="233459"/>
              <a:ext cx="7162800" cy="563563"/>
            </a:xfrm>
            <a:prstGeom prst="rect">
              <a:avLst/>
            </a:prstGeom>
          </p:spPr>
          <p:txBody>
            <a:bodyPr anchor="ctr">
              <a:normAutofit fontScale="70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en-US" altLang="zh-CN" b="1" dirty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CEPC Advanced Partial </a:t>
              </a:r>
              <a:r>
                <a:rPr lang="en-US" altLang="zh-CN" b="1" dirty="0" smtClean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Double Ring </a:t>
              </a:r>
              <a:endParaRPr lang="en-US" altLang="zh-CN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371400" y="3476069"/>
              <a:ext cx="8142287" cy="46951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 bwMode="auto">
            <a:xfrm>
              <a:off x="4729162" y="1141891"/>
              <a:ext cx="0" cy="5310187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连接符 94"/>
            <p:cNvCxnSpPr/>
            <p:nvPr/>
          </p:nvCxnSpPr>
          <p:spPr bwMode="auto">
            <a:xfrm>
              <a:off x="7111359" y="3142197"/>
              <a:ext cx="91074" cy="219401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弧形 103"/>
            <p:cNvSpPr/>
            <p:nvPr/>
          </p:nvSpPr>
          <p:spPr bwMode="auto">
            <a:xfrm>
              <a:off x="2890491" y="1316516"/>
              <a:ext cx="4178300" cy="4506912"/>
            </a:xfrm>
            <a:prstGeom prst="arc">
              <a:avLst>
                <a:gd name="adj1" fmla="val 17109880"/>
                <a:gd name="adj2" fmla="val 18731531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05" name="弧形 104"/>
            <p:cNvSpPr/>
            <p:nvPr/>
          </p:nvSpPr>
          <p:spPr bwMode="auto">
            <a:xfrm rot="2780938">
              <a:off x="2871167" y="1396192"/>
              <a:ext cx="4178300" cy="4506912"/>
            </a:xfrm>
            <a:prstGeom prst="arc">
              <a:avLst>
                <a:gd name="adj1" fmla="val 16399319"/>
                <a:gd name="adj2" fmla="val 18072793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6" name="弧形 105"/>
            <p:cNvSpPr/>
            <p:nvPr/>
          </p:nvSpPr>
          <p:spPr bwMode="auto">
            <a:xfrm rot="4695820">
              <a:off x="2782450" y="1428435"/>
              <a:ext cx="4178300" cy="4506913"/>
            </a:xfrm>
            <a:prstGeom prst="arc">
              <a:avLst>
                <a:gd name="adj1" fmla="val 17089740"/>
                <a:gd name="adj2" fmla="val 18983336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7" name="弧形 106"/>
            <p:cNvSpPr/>
            <p:nvPr/>
          </p:nvSpPr>
          <p:spPr bwMode="auto">
            <a:xfrm rot="7552111">
              <a:off x="2725391" y="1427641"/>
              <a:ext cx="4178300" cy="4508500"/>
            </a:xfrm>
            <a:prstGeom prst="arc">
              <a:avLst>
                <a:gd name="adj1" fmla="val 16595739"/>
                <a:gd name="adj2" fmla="val 18211192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09" name="弧形 108"/>
            <p:cNvSpPr/>
            <p:nvPr/>
          </p:nvSpPr>
          <p:spPr bwMode="auto">
            <a:xfrm rot="10550204">
              <a:off x="2284844" y="1316516"/>
              <a:ext cx="4178300" cy="4506912"/>
            </a:xfrm>
            <a:prstGeom prst="arc">
              <a:avLst>
                <a:gd name="adj1" fmla="val 17314454"/>
                <a:gd name="adj2" fmla="val 19106045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00FF7"/>
                </a:solidFill>
              </a:endParaRPr>
            </a:p>
          </p:txBody>
        </p:sp>
        <p:sp>
          <p:nvSpPr>
            <p:cNvPr id="112" name="弧形 111"/>
            <p:cNvSpPr/>
            <p:nvPr/>
          </p:nvSpPr>
          <p:spPr bwMode="auto">
            <a:xfrm rot="13919276">
              <a:off x="2445923" y="1325951"/>
              <a:ext cx="4178300" cy="4508500"/>
            </a:xfrm>
            <a:prstGeom prst="arc">
              <a:avLst>
                <a:gd name="adj1" fmla="val 16456404"/>
                <a:gd name="adj2" fmla="val 18166376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3" name="弧形 112"/>
            <p:cNvSpPr/>
            <p:nvPr/>
          </p:nvSpPr>
          <p:spPr bwMode="auto">
            <a:xfrm rot="18585938">
              <a:off x="2505386" y="1223195"/>
              <a:ext cx="4198938" cy="4476750"/>
            </a:xfrm>
            <a:prstGeom prst="arc">
              <a:avLst>
                <a:gd name="adj1" fmla="val 16465063"/>
                <a:gd name="adj2" fmla="val 17957322"/>
              </a:avLst>
            </a:prstGeom>
            <a:ln w="76200">
              <a:solidFill>
                <a:srgbClr val="300F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n>
                  <a:solidFill>
                    <a:srgbClr val="3D09FD"/>
                  </a:solidFill>
                </a:ln>
                <a:solidFill>
                  <a:srgbClr val="3D09FD"/>
                </a:solidFill>
              </a:endParaRPr>
            </a:p>
          </p:txBody>
        </p:sp>
        <p:sp>
          <p:nvSpPr>
            <p:cNvPr id="114" name="弧形 113"/>
            <p:cNvSpPr/>
            <p:nvPr/>
          </p:nvSpPr>
          <p:spPr bwMode="auto">
            <a:xfrm rot="15456854">
              <a:off x="2481046" y="1091035"/>
              <a:ext cx="4200525" cy="4475162"/>
            </a:xfrm>
            <a:prstGeom prst="arc">
              <a:avLst>
                <a:gd name="adj1" fmla="val 17201128"/>
                <a:gd name="adj2" fmla="val 18899883"/>
              </a:avLst>
            </a:prstGeom>
            <a:ln w="76200">
              <a:solidFill>
                <a:srgbClr val="05368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694" name="TextBox 119"/>
            <p:cNvSpPr txBox="1">
              <a:spLocks noChangeArrowheads="1"/>
            </p:cNvSpPr>
            <p:nvPr/>
          </p:nvSpPr>
          <p:spPr bwMode="auto">
            <a:xfrm>
              <a:off x="4282070" y="1782942"/>
              <a:ext cx="1008342" cy="307777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400" b="1">
                  <a:solidFill>
                    <a:srgbClr val="FF0000"/>
                  </a:solidFill>
                </a:rPr>
                <a:t>IP1_ee</a:t>
              </a:r>
              <a:endParaRPr lang="en-US" altLang="zh-CN" sz="1400" b="1">
                <a:solidFill>
                  <a:srgbClr val="FF0000"/>
                </a:solidFill>
              </a:endParaRPr>
            </a:p>
          </p:txBody>
        </p:sp>
        <p:sp>
          <p:nvSpPr>
            <p:cNvPr id="28695" name="TextBox 121"/>
            <p:cNvSpPr txBox="1">
              <a:spLocks noChangeArrowheads="1"/>
            </p:cNvSpPr>
            <p:nvPr/>
          </p:nvSpPr>
          <p:spPr bwMode="auto">
            <a:xfrm>
              <a:off x="4124819" y="5033895"/>
              <a:ext cx="1156148" cy="307777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400" b="1">
                  <a:solidFill>
                    <a:srgbClr val="FF0000"/>
                  </a:solidFill>
                </a:rPr>
                <a:t>IP3_ee</a:t>
              </a:r>
              <a:endParaRPr lang="en-US" altLang="zh-CN" sz="1400" b="1">
                <a:solidFill>
                  <a:srgbClr val="FF0000"/>
                </a:solidFill>
              </a:endParaRPr>
            </a:p>
          </p:txBody>
        </p:sp>
        <p:cxnSp>
          <p:nvCxnSpPr>
            <p:cNvPr id="127" name="直接连接符 126"/>
            <p:cNvCxnSpPr/>
            <p:nvPr/>
          </p:nvCxnSpPr>
          <p:spPr bwMode="auto">
            <a:xfrm>
              <a:off x="3960018" y="1392716"/>
              <a:ext cx="36512" cy="103822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 bwMode="auto">
            <a:xfrm>
              <a:off x="5449887" y="1387953"/>
              <a:ext cx="15875" cy="1042988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箭头连接符 131"/>
            <p:cNvCxnSpPr/>
            <p:nvPr/>
          </p:nvCxnSpPr>
          <p:spPr bwMode="auto">
            <a:xfrm>
              <a:off x="4022724" y="2357916"/>
              <a:ext cx="144303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03" name="TextBox 135"/>
            <p:cNvSpPr txBox="1">
              <a:spLocks noChangeArrowheads="1"/>
            </p:cNvSpPr>
            <p:nvPr/>
          </p:nvSpPr>
          <p:spPr bwMode="auto">
            <a:xfrm>
              <a:off x="1943515" y="2390840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4" name="TextBox 136"/>
            <p:cNvSpPr txBox="1">
              <a:spLocks noChangeArrowheads="1"/>
            </p:cNvSpPr>
            <p:nvPr/>
          </p:nvSpPr>
          <p:spPr bwMode="auto">
            <a:xfrm>
              <a:off x="3044781" y="1225042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5" name="TextBox 137"/>
            <p:cNvSpPr txBox="1">
              <a:spLocks noChangeArrowheads="1"/>
            </p:cNvSpPr>
            <p:nvPr/>
          </p:nvSpPr>
          <p:spPr bwMode="auto">
            <a:xfrm>
              <a:off x="7128922" y="2479965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09" name="TextBox 141"/>
            <p:cNvSpPr txBox="1">
              <a:spLocks noChangeArrowheads="1"/>
            </p:cNvSpPr>
            <p:nvPr/>
          </p:nvSpPr>
          <p:spPr bwMode="auto">
            <a:xfrm>
              <a:off x="1913540" y="427360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710" name="TextBox 150"/>
            <p:cNvSpPr txBox="1">
              <a:spLocks noChangeArrowheads="1"/>
            </p:cNvSpPr>
            <p:nvPr/>
          </p:nvSpPr>
          <p:spPr bwMode="auto">
            <a:xfrm>
              <a:off x="6411675" y="1308384"/>
              <a:ext cx="986155" cy="344805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altLang="zh-CN" sz="11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ARC,  8425m</a:t>
              </a:r>
              <a:endParaRPr lang="en-US" altLang="zh-CN" sz="11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8711" name="组合 159"/>
            <p:cNvGrpSpPr/>
            <p:nvPr/>
          </p:nvGrpSpPr>
          <p:grpSpPr bwMode="auto">
            <a:xfrm rot="10800000">
              <a:off x="3804169" y="1225041"/>
              <a:ext cx="1764234" cy="361019"/>
              <a:chOff x="306009" y="3516765"/>
              <a:chExt cx="7905821" cy="1343097"/>
            </a:xfrm>
          </p:grpSpPr>
          <p:grpSp>
            <p:nvGrpSpPr>
              <p:cNvPr id="28713" name="组合 99"/>
              <p:cNvGrpSpPr/>
              <p:nvPr/>
            </p:nvGrpSpPr>
            <p:grpSpPr bwMode="auto">
              <a:xfrm>
                <a:off x="692473" y="3580075"/>
                <a:ext cx="7065676" cy="1279787"/>
                <a:chOff x="513010" y="2678572"/>
                <a:chExt cx="8131008" cy="1953406"/>
              </a:xfrm>
            </p:grpSpPr>
            <p:cxnSp>
              <p:nvCxnSpPr>
                <p:cNvPr id="171" name="直接连接符 170"/>
                <p:cNvCxnSpPr/>
                <p:nvPr/>
              </p:nvCxnSpPr>
              <p:spPr>
                <a:xfrm flipH="1" flipV="1">
                  <a:off x="7561173" y="2678572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直接连接符 171"/>
                <p:cNvCxnSpPr/>
                <p:nvPr/>
              </p:nvCxnSpPr>
              <p:spPr>
                <a:xfrm rot="10800000">
                  <a:off x="5762877" y="272263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直接连接符 172"/>
                <p:cNvCxnSpPr/>
                <p:nvPr/>
              </p:nvCxnSpPr>
              <p:spPr>
                <a:xfrm flipH="1">
                  <a:off x="4583350" y="2702394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直接连接符 173"/>
                <p:cNvCxnSpPr/>
                <p:nvPr/>
              </p:nvCxnSpPr>
              <p:spPr>
                <a:xfrm flipH="1">
                  <a:off x="3452160" y="3679097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直接连接符 174"/>
                <p:cNvCxnSpPr/>
                <p:nvPr/>
              </p:nvCxnSpPr>
              <p:spPr>
                <a:xfrm rot="10800000">
                  <a:off x="1508844" y="4631978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直接连接符 175"/>
                <p:cNvCxnSpPr/>
                <p:nvPr/>
              </p:nvCxnSpPr>
              <p:spPr>
                <a:xfrm flipH="1" flipV="1">
                  <a:off x="513010" y="3679097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2" name="直接连接符 161"/>
              <p:cNvCxnSpPr/>
              <p:nvPr/>
            </p:nvCxnSpPr>
            <p:spPr bwMode="auto">
              <a:xfrm flipV="1">
                <a:off x="306009" y="4217648"/>
                <a:ext cx="445278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接连接符 162"/>
              <p:cNvCxnSpPr/>
              <p:nvPr/>
            </p:nvCxnSpPr>
            <p:spPr bwMode="auto">
              <a:xfrm flipV="1">
                <a:off x="751287" y="3516765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接连接符 163"/>
              <p:cNvCxnSpPr/>
              <p:nvPr/>
            </p:nvCxnSpPr>
            <p:spPr bwMode="auto">
              <a:xfrm>
                <a:off x="1608241" y="3564467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接连接符 164"/>
              <p:cNvCxnSpPr/>
              <p:nvPr/>
            </p:nvCxnSpPr>
            <p:spPr bwMode="auto">
              <a:xfrm>
                <a:off x="3296942" y="3572273"/>
                <a:ext cx="932571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接连接符 165"/>
              <p:cNvCxnSpPr/>
              <p:nvPr/>
            </p:nvCxnSpPr>
            <p:spPr bwMode="auto">
              <a:xfrm>
                <a:off x="4229513" y="4227774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接连接符 166"/>
              <p:cNvCxnSpPr/>
              <p:nvPr/>
            </p:nvCxnSpPr>
            <p:spPr bwMode="auto">
              <a:xfrm flipV="1">
                <a:off x="5170482" y="4836453"/>
                <a:ext cx="1764318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接连接符 167"/>
              <p:cNvCxnSpPr/>
              <p:nvPr/>
            </p:nvCxnSpPr>
            <p:spPr bwMode="auto">
              <a:xfrm flipV="1">
                <a:off x="6934800" y="4227773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/>
              <p:cNvCxnSpPr/>
              <p:nvPr/>
            </p:nvCxnSpPr>
            <p:spPr bwMode="auto">
              <a:xfrm>
                <a:off x="7808557" y="4243381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椭圆 169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8712" name="TextBox 185"/>
            <p:cNvSpPr txBox="1">
              <a:spLocks noChangeArrowheads="1"/>
            </p:cNvSpPr>
            <p:nvPr/>
          </p:nvSpPr>
          <p:spPr bwMode="auto">
            <a:xfrm>
              <a:off x="3955661" y="3338354"/>
              <a:ext cx="119253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 dirty="0" smtClean="0">
                  <a:solidFill>
                    <a:prstClr val="black"/>
                  </a:solidFill>
                </a:rPr>
                <a:t>C=100km</a:t>
              </a:r>
              <a:endParaRPr lang="zh-CN" altLang="en-US" b="1" dirty="0">
                <a:solidFill>
                  <a:prstClr val="black"/>
                </a:solidFill>
              </a:endParaRPr>
            </a:p>
          </p:txBody>
        </p:sp>
        <p:cxnSp>
          <p:nvCxnSpPr>
            <p:cNvPr id="111" name="直接连接符 110"/>
            <p:cNvCxnSpPr/>
            <p:nvPr/>
          </p:nvCxnSpPr>
          <p:spPr bwMode="auto">
            <a:xfrm flipH="1">
              <a:off x="7118640" y="3659786"/>
              <a:ext cx="71583" cy="159589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连接符 127"/>
            <p:cNvCxnSpPr/>
            <p:nvPr/>
          </p:nvCxnSpPr>
          <p:spPr bwMode="auto">
            <a:xfrm>
              <a:off x="2240303" y="1532819"/>
              <a:ext cx="2479334" cy="1966725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TextBox 136"/>
            <p:cNvSpPr txBox="1">
              <a:spLocks noChangeArrowheads="1"/>
            </p:cNvSpPr>
            <p:nvPr/>
          </p:nvSpPr>
          <p:spPr bwMode="auto">
            <a:xfrm>
              <a:off x="7096321" y="4371384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07" name="TextBox 136"/>
            <p:cNvSpPr txBox="1">
              <a:spLocks noChangeArrowheads="1"/>
            </p:cNvSpPr>
            <p:nvPr/>
          </p:nvSpPr>
          <p:spPr bwMode="auto">
            <a:xfrm>
              <a:off x="6037921" y="5630342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08" name="TextBox 137"/>
            <p:cNvSpPr txBox="1">
              <a:spLocks noChangeArrowheads="1"/>
            </p:cNvSpPr>
            <p:nvPr/>
          </p:nvSpPr>
          <p:spPr bwMode="auto">
            <a:xfrm>
              <a:off x="6075901" y="130263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283" name="TextBox 136"/>
            <p:cNvSpPr txBox="1">
              <a:spLocks noChangeArrowheads="1"/>
            </p:cNvSpPr>
            <p:nvPr/>
          </p:nvSpPr>
          <p:spPr bwMode="auto">
            <a:xfrm>
              <a:off x="2926682" y="5600551"/>
              <a:ext cx="42351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400" b="1" dirty="0" smtClean="0">
                  <a:solidFill>
                    <a:srgbClr val="00B050"/>
                  </a:solidFill>
                </a:rPr>
                <a:t>RF</a:t>
              </a:r>
              <a:endParaRPr lang="zh-CN" altLang="en-US" sz="1400" b="1" dirty="0">
                <a:solidFill>
                  <a:srgbClr val="00B050"/>
                </a:solidFill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864693" y="2112876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2523410" y="3322180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3000386" y="4750227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7" name="TextBox 296"/>
            <p:cNvSpPr txBox="1"/>
            <p:nvPr/>
          </p:nvSpPr>
          <p:spPr>
            <a:xfrm>
              <a:off x="5785894" y="4750227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6342510" y="3434015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3018577" y="2054890"/>
              <a:ext cx="604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b="1" dirty="0" smtClean="0">
                  <a:solidFill>
                    <a:srgbClr val="FF0000"/>
                  </a:solidFill>
                </a:rPr>
                <a:t>APDR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29" name="椭圆 128"/>
            <p:cNvSpPr/>
            <p:nvPr/>
          </p:nvSpPr>
          <p:spPr>
            <a:xfrm>
              <a:off x="2253709" y="3305157"/>
              <a:ext cx="83174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cxnSp>
          <p:nvCxnSpPr>
            <p:cNvPr id="139" name="直接连接符 138"/>
            <p:cNvCxnSpPr/>
            <p:nvPr/>
          </p:nvCxnSpPr>
          <p:spPr bwMode="auto">
            <a:xfrm flipV="1">
              <a:off x="2398844" y="3154755"/>
              <a:ext cx="7792" cy="621708"/>
            </a:xfrm>
            <a:prstGeom prst="line">
              <a:avLst/>
            </a:prstGeom>
            <a:ln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 bwMode="auto">
            <a:xfrm flipV="1">
              <a:off x="7132153" y="3194032"/>
              <a:ext cx="0" cy="600716"/>
            </a:xfrm>
            <a:prstGeom prst="line">
              <a:avLst/>
            </a:prstGeom>
            <a:ln>
              <a:solidFill>
                <a:srgbClr val="FF0000"/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椭圆 192"/>
            <p:cNvSpPr/>
            <p:nvPr/>
          </p:nvSpPr>
          <p:spPr>
            <a:xfrm>
              <a:off x="7175828" y="3321706"/>
              <a:ext cx="83174" cy="34182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 w="76200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 rot="19653266">
              <a:off x="3338744" y="153065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1" name="圆角矩形 130"/>
            <p:cNvSpPr/>
            <p:nvPr/>
          </p:nvSpPr>
          <p:spPr>
            <a:xfrm rot="17342685">
              <a:off x="2422599" y="257469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4" name="圆角矩形 133"/>
            <p:cNvSpPr/>
            <p:nvPr/>
          </p:nvSpPr>
          <p:spPr>
            <a:xfrm rot="15293176">
              <a:off x="2351492" y="4268642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5" name="圆角矩形 134"/>
            <p:cNvSpPr/>
            <p:nvPr/>
          </p:nvSpPr>
          <p:spPr>
            <a:xfrm rot="1928261">
              <a:off x="3278025" y="5453473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36" name="圆角矩形 135"/>
            <p:cNvSpPr/>
            <p:nvPr/>
          </p:nvSpPr>
          <p:spPr>
            <a:xfrm rot="19653266">
              <a:off x="5988662" y="5466777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4" name="圆角矩形 143"/>
            <p:cNvSpPr/>
            <p:nvPr/>
          </p:nvSpPr>
          <p:spPr>
            <a:xfrm rot="12620158">
              <a:off x="5929677" y="1538469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5" name="圆角矩形 144"/>
            <p:cNvSpPr/>
            <p:nvPr/>
          </p:nvSpPr>
          <p:spPr>
            <a:xfrm rot="17534784">
              <a:off x="6872821" y="4350258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46" name="圆角矩形 145"/>
            <p:cNvSpPr/>
            <p:nvPr/>
          </p:nvSpPr>
          <p:spPr>
            <a:xfrm rot="14949495">
              <a:off x="6912668" y="2637996"/>
              <a:ext cx="148686" cy="118406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grpSp>
          <p:nvGrpSpPr>
            <p:cNvPr id="121" name="组合 159"/>
            <p:cNvGrpSpPr/>
            <p:nvPr/>
          </p:nvGrpSpPr>
          <p:grpSpPr bwMode="auto">
            <a:xfrm rot="10800000">
              <a:off x="3804168" y="5586825"/>
              <a:ext cx="1817667" cy="362454"/>
              <a:chOff x="306009" y="3516765"/>
              <a:chExt cx="7905821" cy="1343097"/>
            </a:xfrm>
          </p:grpSpPr>
          <p:grpSp>
            <p:nvGrpSpPr>
              <p:cNvPr id="126" name="组合 99"/>
              <p:cNvGrpSpPr/>
              <p:nvPr/>
            </p:nvGrpSpPr>
            <p:grpSpPr bwMode="auto">
              <a:xfrm>
                <a:off x="692473" y="3580075"/>
                <a:ext cx="7065676" cy="1279787"/>
                <a:chOff x="513010" y="2678572"/>
                <a:chExt cx="8131008" cy="1953406"/>
              </a:xfrm>
            </p:grpSpPr>
            <p:cxnSp>
              <p:nvCxnSpPr>
                <p:cNvPr id="151" name="直接连接符 150"/>
                <p:cNvCxnSpPr/>
                <p:nvPr/>
              </p:nvCxnSpPr>
              <p:spPr>
                <a:xfrm flipH="1" flipV="1">
                  <a:off x="7561173" y="2678572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直接连接符 151"/>
                <p:cNvCxnSpPr/>
                <p:nvPr/>
              </p:nvCxnSpPr>
              <p:spPr>
                <a:xfrm rot="10800000">
                  <a:off x="5762877" y="272263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直接连接符 152"/>
                <p:cNvCxnSpPr/>
                <p:nvPr/>
              </p:nvCxnSpPr>
              <p:spPr>
                <a:xfrm flipH="1">
                  <a:off x="4583350" y="2702394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直接连接符 153"/>
                <p:cNvCxnSpPr/>
                <p:nvPr/>
              </p:nvCxnSpPr>
              <p:spPr>
                <a:xfrm flipH="1">
                  <a:off x="3452160" y="3679097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直接连接符 154"/>
                <p:cNvCxnSpPr/>
                <p:nvPr/>
              </p:nvCxnSpPr>
              <p:spPr>
                <a:xfrm rot="10800000">
                  <a:off x="1508844" y="4631978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直接连接符 155"/>
                <p:cNvCxnSpPr/>
                <p:nvPr/>
              </p:nvCxnSpPr>
              <p:spPr>
                <a:xfrm flipH="1" flipV="1">
                  <a:off x="513010" y="3679097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3" name="直接连接符 132"/>
              <p:cNvCxnSpPr/>
              <p:nvPr/>
            </p:nvCxnSpPr>
            <p:spPr bwMode="auto">
              <a:xfrm flipV="1">
                <a:off x="306009" y="4217648"/>
                <a:ext cx="445278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接连接符 137"/>
              <p:cNvCxnSpPr/>
              <p:nvPr/>
            </p:nvCxnSpPr>
            <p:spPr bwMode="auto">
              <a:xfrm flipV="1">
                <a:off x="751287" y="3516765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接连接符 139"/>
              <p:cNvCxnSpPr/>
              <p:nvPr/>
            </p:nvCxnSpPr>
            <p:spPr bwMode="auto">
              <a:xfrm>
                <a:off x="1608241" y="3564467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接连接符 140"/>
              <p:cNvCxnSpPr/>
              <p:nvPr/>
            </p:nvCxnSpPr>
            <p:spPr bwMode="auto">
              <a:xfrm>
                <a:off x="3296942" y="3572273"/>
                <a:ext cx="932571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接连接符 141"/>
              <p:cNvCxnSpPr/>
              <p:nvPr/>
            </p:nvCxnSpPr>
            <p:spPr bwMode="auto">
              <a:xfrm>
                <a:off x="4229513" y="4227774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接连接符 146"/>
              <p:cNvCxnSpPr/>
              <p:nvPr/>
            </p:nvCxnSpPr>
            <p:spPr bwMode="auto">
              <a:xfrm flipV="1">
                <a:off x="5170482" y="4836453"/>
                <a:ext cx="1764318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接连接符 147"/>
              <p:cNvCxnSpPr/>
              <p:nvPr/>
            </p:nvCxnSpPr>
            <p:spPr bwMode="auto">
              <a:xfrm flipV="1">
                <a:off x="6934800" y="4227773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接连接符 148"/>
              <p:cNvCxnSpPr/>
              <p:nvPr/>
            </p:nvCxnSpPr>
            <p:spPr bwMode="auto">
              <a:xfrm>
                <a:off x="7808557" y="4243381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椭圆 149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4303395" y="2234565"/>
            <a:ext cx="828040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 eaLnBrk="1" hangingPunct="1"/>
            <a:r>
              <a:rPr lang="en-US" altLang="zh-CN">
                <a:solidFill>
                  <a:srgbClr val="FF0000"/>
                </a:solidFill>
                <a:sym typeface="+mn-ea"/>
              </a:rPr>
              <a:t>4300m</a:t>
            </a:r>
            <a:endParaRPr lang="en-US" altLang="zh-CN">
              <a:solidFill>
                <a:srgbClr val="FF0000"/>
              </a:solidFill>
            </a:endParaRPr>
          </a:p>
          <a:p>
            <a:pPr eaLnBrk="1" hangingPunct="1"/>
            <a:endParaRPr lang="en-US" altLang="zh-CN" sz="1200" b="1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397750" y="3305175"/>
            <a:ext cx="163703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APDR,  4000m</a:t>
            </a:r>
            <a:endParaRPr lang="en-US" altLang="zh-CN" b="1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62865"/>
            <a:ext cx="8994775" cy="6732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1927225" y="46355"/>
            <a:ext cx="888873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Previous results of APDR 60km </a:t>
            </a:r>
            <a:endParaRPr lang="en-US" altLang="zh-CN" sz="400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00860" y="533400"/>
            <a:ext cx="8590280" cy="57905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87755" y="165100"/>
            <a:ext cx="1048639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</a:rPr>
              <a:t>Repeat the previous work on 60km APDR</a:t>
            </a:r>
            <a:endParaRPr lang="en-US" altLang="zh-CN" sz="400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48205" y="557530"/>
            <a:ext cx="7894955" cy="57429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38655" y="514350"/>
            <a:ext cx="8314055" cy="58286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4854</Words>
  <Application>WPS 演示</Application>
  <PresentationFormat>宽屏</PresentationFormat>
  <Paragraphs>1084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8" baseType="lpstr">
      <vt:lpstr>Arial</vt:lpstr>
      <vt:lpstr>宋体</vt:lpstr>
      <vt:lpstr>Wingdings</vt:lpstr>
      <vt:lpstr>Calibri</vt:lpstr>
      <vt:lpstr>华文新魏</vt:lpstr>
      <vt:lpstr>Times New Roman</vt:lpstr>
      <vt:lpstr>华文中宋</vt:lpstr>
      <vt:lpstr>微软雅黑</vt:lpstr>
      <vt:lpstr/>
      <vt:lpstr>Arial Unicode MS</vt:lpstr>
      <vt:lpstr>Calibri Light</vt:lpstr>
      <vt:lpstr>Times New Roman</vt:lpstr>
      <vt:lpstr>Calibri</vt:lpstr>
      <vt:lpstr>Symbol</vt:lpstr>
      <vt:lpstr>Segoe Print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Parameters of CEPC double ring</vt:lpstr>
      <vt:lpstr>parameter for CEPC partial double ring （wangdou20161115-100km）</vt:lpstr>
      <vt:lpstr>CEPC APDR Main Ring  RF Parameters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igno</dc:creator>
  <cp:lastModifiedBy>igno</cp:lastModifiedBy>
  <cp:revision>5</cp:revision>
  <dcterms:created xsi:type="dcterms:W3CDTF">2017-08-24T17:51:00Z</dcterms:created>
  <dcterms:modified xsi:type="dcterms:W3CDTF">2017-08-25T02:32:27Z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2052-10.1.0.6749</vt:lpwstr>
  </property>
</Properties>
</file>