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92" r:id="rId4"/>
    <p:sldId id="274" r:id="rId5"/>
    <p:sldId id="275" r:id="rId6"/>
    <p:sldId id="293" r:id="rId7"/>
    <p:sldId id="290" r:id="rId8"/>
    <p:sldId id="291" r:id="rId9"/>
    <p:sldId id="294" r:id="rId10"/>
    <p:sldId id="297" r:id="rId11"/>
    <p:sldId id="263" r:id="rId12"/>
    <p:sldId id="296" r:id="rId13"/>
    <p:sldId id="264" r:id="rId14"/>
    <p:sldId id="265" r:id="rId15"/>
    <p:sldId id="266" r:id="rId16"/>
    <p:sldId id="267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F93-240D-4814-88FA-A839F9B914F8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6EAD2-39D4-4443-B55B-EE7B32341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44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170823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6EAD2-39D4-4443-B55B-EE7B32341E5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170724-bx037-1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6EAD2-39D4-4443-B55B-EE7B32341E5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32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x.149.4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6EAD2-39D4-4443-B55B-EE7B32341E5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3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Pcmst-2-fluc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8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3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87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6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1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7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9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1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53FB-4428-49A8-A42C-89028B109CB9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1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DA Optimization/</a:t>
            </a:r>
            <a:br>
              <a:rPr lang="en-US" altLang="zh-CN" dirty="0" smtClean="0"/>
            </a:br>
            <a:r>
              <a:rPr lang="en-US" altLang="zh-CN" dirty="0" smtClean="0"/>
              <a:t>Beam-Beam Tail</a:t>
            </a:r>
            <a:br>
              <a:rPr lang="en-US" altLang="zh-CN" dirty="0" smtClean="0"/>
            </a:br>
            <a:r>
              <a:rPr lang="en-US" altLang="zh-CN" sz="2700" dirty="0" smtClean="0"/>
              <a:t>Wyw170816/0823-bx0.36</a:t>
            </a:r>
            <a:r>
              <a:rPr lang="zh-CN" altLang="en-US" sz="2700" dirty="0" smtClean="0"/>
              <a:t/>
            </a:r>
            <a:br>
              <a:rPr lang="zh-CN" altLang="en-US" sz="2700" dirty="0" smtClean="0"/>
            </a:br>
            <a:endParaRPr lang="zh-CN" altLang="en-US" sz="27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   WANG,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  WANG, Dou  GENG, </a:t>
            </a:r>
            <a:r>
              <a:rPr lang="en-US" altLang="zh-CN" dirty="0" err="1" smtClean="0"/>
              <a:t>Huiping</a:t>
            </a:r>
            <a:endParaRPr lang="en-US" altLang="zh-CN" dirty="0" smtClean="0"/>
          </a:p>
          <a:p>
            <a:r>
              <a:rPr lang="en-US" altLang="zh-CN" smtClean="0"/>
              <a:t>2017-9-1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14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 smtClean="0"/>
                  <a:t>?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15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×30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 smtClean="0"/>
                  <a:t> (CW=0.5)</a:t>
                </a:r>
              </a:p>
              <a:p>
                <a:endParaRPr lang="en-US" altLang="zh-CN" dirty="0"/>
              </a:p>
              <a:p>
                <a:r>
                  <a:rPr lang="en-US" altLang="zh-CN" dirty="0" smtClean="0"/>
                  <a:t>Gain from 32 -&gt; 224 sext </a:t>
                </a:r>
              </a:p>
              <a:p>
                <a:r>
                  <a:rPr lang="en-US" altLang="zh-CN" dirty="0" smtClean="0"/>
                  <a:t>Gain from iteration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5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8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56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DA requirements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764705"/>
            <a:ext cx="5601246" cy="188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3512" y="764704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Beam lifetime due to bb effects.</a:t>
            </a:r>
          </a:p>
          <a:p>
            <a:r>
              <a:rPr lang="en-US"/>
              <a:t>Recommendation from simulations by D.Shatilov:</a:t>
            </a:r>
          </a:p>
          <a:p>
            <a:endParaRPr lang="en-US"/>
          </a:p>
          <a:p>
            <a:r>
              <a:rPr lang="en-US" sz="2400"/>
              <a:t>DA </a:t>
            </a:r>
            <a:r>
              <a:rPr lang="en-US" sz="2400">
                <a:sym typeface="Symbol"/>
              </a:rPr>
              <a:t> 10</a:t>
            </a:r>
            <a:r>
              <a:rPr lang="en-US" sz="2400" baseline="-25000">
                <a:sym typeface="Symbol"/>
              </a:rPr>
              <a:t>x</a:t>
            </a:r>
            <a:r>
              <a:rPr lang="en-US" sz="2400">
                <a:sym typeface="Symbol"/>
              </a:rPr>
              <a:t> x 50</a:t>
            </a:r>
            <a:r>
              <a:rPr lang="en-US" sz="2400" baseline="-25000">
                <a:sym typeface="Symbol"/>
              </a:rPr>
              <a:t>y</a:t>
            </a:r>
          </a:p>
          <a:p>
            <a:r>
              <a:rPr lang="en-US"/>
              <a:t>(incl.errors, misalignments,etc.)</a:t>
            </a:r>
            <a:r>
              <a:rPr lang="en-US" sz="2400"/>
              <a:t> </a:t>
            </a:r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4799856" y="2657370"/>
            <a:ext cx="5601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Vertical beam tail growth example due to bb effects in FCC-ee at 120 GeV (D. Shatilov) </a:t>
            </a:r>
            <a:endParaRPr lang="ru-RU" sz="1400"/>
          </a:p>
        </p:txBody>
      </p:sp>
      <p:sp>
        <p:nvSpPr>
          <p:cNvPr id="8" name="Прямоугольник 7"/>
          <p:cNvSpPr/>
          <p:nvPr/>
        </p:nvSpPr>
        <p:spPr>
          <a:xfrm>
            <a:off x="1727176" y="3147562"/>
            <a:ext cx="5520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Effective injection (conventional type, on-energy, off-axis)</a:t>
            </a:r>
          </a:p>
          <a:p>
            <a:endParaRPr lang="en-US"/>
          </a:p>
          <a:p>
            <a:r>
              <a:rPr lang="en-US"/>
              <a:t>M. Aiba et al. FCCee review at CERN, 14.10.2015</a:t>
            </a:r>
          </a:p>
          <a:p>
            <a:r>
              <a:rPr lang="en-US"/>
              <a:t>Ax </a:t>
            </a:r>
            <a:r>
              <a:rPr lang="en-US">
                <a:sym typeface="Symbol"/>
              </a:rPr>
              <a:t></a:t>
            </a:r>
            <a:r>
              <a:rPr lang="en-US"/>
              <a:t> 13 mm         N</a:t>
            </a:r>
            <a:r>
              <a:rPr lang="en-US" baseline="-25000">
                <a:sym typeface="Symbol"/>
              </a:rPr>
              <a:t> </a:t>
            </a:r>
            <a:r>
              <a:rPr lang="en-US">
                <a:sym typeface="Symbol"/>
              </a:rPr>
              <a:t> 16</a:t>
            </a:r>
            <a:r>
              <a:rPr lang="en-US" baseline="-25000">
                <a:sym typeface="Symbol"/>
              </a:rPr>
              <a:t>x</a:t>
            </a:r>
            <a:endParaRPr lang="en-US">
              <a:sym typeface="Symbol"/>
            </a:endParaRPr>
          </a:p>
          <a:p>
            <a:r>
              <a:rPr lang="en-US">
                <a:sym typeface="Symbol"/>
              </a:rPr>
              <a:t>J. Seeman. FCC week, Washington DC, March 25, 2015 </a:t>
            </a:r>
            <a:endParaRPr lang="en-US"/>
          </a:p>
          <a:p>
            <a:r>
              <a:rPr lang="en-US"/>
              <a:t>Ax </a:t>
            </a:r>
            <a:r>
              <a:rPr lang="en-US">
                <a:sym typeface="Symbol"/>
              </a:rPr>
              <a:t></a:t>
            </a:r>
            <a:r>
              <a:rPr lang="en-US"/>
              <a:t> 16 mm         N</a:t>
            </a:r>
            <a:r>
              <a:rPr lang="en-US" baseline="-25000">
                <a:sym typeface="Symbol"/>
              </a:rPr>
              <a:t> </a:t>
            </a:r>
            <a:r>
              <a:rPr lang="en-US">
                <a:sym typeface="Symbol"/>
              </a:rPr>
              <a:t> 15</a:t>
            </a:r>
            <a:r>
              <a:rPr lang="en-US" baseline="-25000">
                <a:sym typeface="Symbol"/>
              </a:rPr>
              <a:t>x</a:t>
            </a:r>
          </a:p>
          <a:p>
            <a:r>
              <a:rPr lang="en-US">
                <a:sym typeface="Symbol"/>
              </a:rPr>
              <a:t>K. Oide. FCC-ee Optics Meeting, CERN, 11 Sep. 2015</a:t>
            </a:r>
          </a:p>
          <a:p>
            <a:r>
              <a:rPr lang="en-US"/>
              <a:t>N</a:t>
            </a:r>
            <a:r>
              <a:rPr lang="en-US" baseline="-25000">
                <a:sym typeface="Symbol"/>
              </a:rPr>
              <a:t> </a:t>
            </a:r>
            <a:r>
              <a:rPr lang="en-US">
                <a:sym typeface="Symbol"/>
              </a:rPr>
              <a:t> 14.6</a:t>
            </a:r>
            <a:r>
              <a:rPr lang="en-US" baseline="-25000">
                <a:sym typeface="Symbol"/>
              </a:rPr>
              <a:t>x</a:t>
            </a:r>
            <a:r>
              <a:rPr lang="en-US">
                <a:sym typeface="Symbol"/>
              </a:rPr>
              <a:t> @175 GeV   </a:t>
            </a:r>
            <a:r>
              <a:rPr lang="en-US"/>
              <a:t>N</a:t>
            </a:r>
            <a:r>
              <a:rPr lang="en-US" baseline="-25000">
                <a:sym typeface="Symbol"/>
              </a:rPr>
              <a:t> </a:t>
            </a:r>
            <a:r>
              <a:rPr lang="en-US">
                <a:sym typeface="Symbol"/>
              </a:rPr>
              <a:t> 30</a:t>
            </a:r>
            <a:r>
              <a:rPr lang="en-US" baseline="-25000">
                <a:sym typeface="Symbol"/>
              </a:rPr>
              <a:t>x</a:t>
            </a:r>
            <a:r>
              <a:rPr lang="en-US">
                <a:sym typeface="Symbol"/>
              </a:rPr>
              <a:t> @45.6 GeV (@2.5</a:t>
            </a:r>
            <a:r>
              <a:rPr lang="en-US" baseline="-25000">
                <a:sym typeface="Symbol"/>
              </a:rPr>
              <a:t>e</a:t>
            </a:r>
            <a:r>
              <a:rPr lang="en-US">
                <a:sym typeface="Symbol"/>
              </a:rPr>
              <a:t>)</a:t>
            </a:r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85" y="5246683"/>
            <a:ext cx="2027989" cy="11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"/>
          <p:cNvGrpSpPr/>
          <p:nvPr/>
        </p:nvGrpSpPr>
        <p:grpSpPr>
          <a:xfrm>
            <a:off x="7177684" y="3147562"/>
            <a:ext cx="3382812" cy="1721598"/>
            <a:chOff x="683568" y="3140968"/>
            <a:chExt cx="6129064" cy="233094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212976"/>
              <a:ext cx="5832648" cy="210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6"/>
            <p:cNvSpPr/>
            <p:nvPr/>
          </p:nvSpPr>
          <p:spPr>
            <a:xfrm>
              <a:off x="6444208" y="3140968"/>
              <a:ext cx="144016" cy="2178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Rectangle 7"/>
            <p:cNvSpPr/>
            <p:nvPr/>
          </p:nvSpPr>
          <p:spPr>
            <a:xfrm>
              <a:off x="683568" y="5229200"/>
              <a:ext cx="6129064" cy="242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27177" y="5589241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Required DA </a:t>
            </a:r>
            <a:r>
              <a:rPr lang="en-US" sz="2400">
                <a:solidFill>
                  <a:srgbClr val="FF0000"/>
                </a:solidFill>
                <a:sym typeface="Symbol"/>
              </a:rPr>
              <a:t> 20</a:t>
            </a:r>
            <a:r>
              <a:rPr lang="en-US" sz="2400" baseline="-25000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>
                <a:solidFill>
                  <a:srgbClr val="FF0000"/>
                </a:solidFill>
                <a:sym typeface="Symbol"/>
              </a:rPr>
              <a:t> x 50</a:t>
            </a:r>
            <a:r>
              <a:rPr lang="en-US" sz="2400" baseline="-25000">
                <a:solidFill>
                  <a:srgbClr val="FF0000"/>
                </a:solidFill>
                <a:sym typeface="Symbol"/>
              </a:rPr>
              <a:t>y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447928" y="5874597"/>
            <a:ext cx="1584176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07768" y="6381329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  <p:sp>
        <p:nvSpPr>
          <p:cNvPr id="6" name="文本框 5"/>
          <p:cNvSpPr txBox="1"/>
          <p:nvPr/>
        </p:nvSpPr>
        <p:spPr>
          <a:xfrm>
            <a:off x="9933317" y="282813"/>
            <a:ext cx="142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E. </a:t>
            </a:r>
            <a:r>
              <a:rPr lang="en-US" altLang="zh-CN" dirty="0" err="1" smtClean="0"/>
              <a:t>Levichev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6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133"/>
            <a:ext cx="5181600" cy="3096322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461330"/>
            <a:ext cx="5181600" cy="30799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br>
              <a:rPr lang="en-US" altLang="zh-CN" dirty="0" smtClean="0"/>
            </a:br>
            <a:r>
              <a:rPr lang="en-US" altLang="zh-CN" dirty="0" smtClean="0"/>
              <a:t>wyw-170414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154680" y="355846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455152" y="372521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91244" y="727470"/>
            <a:ext cx="134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Pcmst-3-fluc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548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5" y="0"/>
            <a:ext cx="934329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76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77" y="0"/>
            <a:ext cx="931564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1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21" y="-11206"/>
            <a:ext cx="9166757" cy="68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Crab-waist, </a:t>
            </a:r>
            <a:r>
              <a:rPr lang="x-none" altLang="zh-CN" dirty="0"/>
              <a:t>161202-100km-2mm-h-highlum, </a:t>
            </a:r>
            <a:r>
              <a:rPr lang="en-US" altLang="zh-CN" dirty="0" smtClean="0"/>
              <a:t>(</a:t>
            </a:r>
            <a:r>
              <a:rPr lang="en-US" altLang="zh-CN" dirty="0"/>
              <a:t>0.545,0.61, 0.037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401671"/>
            <a:ext cx="10515600" cy="1775292"/>
          </a:xfrm>
        </p:spPr>
        <p:txBody>
          <a:bodyPr/>
          <a:lstStyle/>
          <a:p>
            <a:r>
              <a:rPr lang="en-US" altLang="zh-CN" dirty="0" smtClean="0"/>
              <a:t>The effect of crab-waist is more clear when the horizontal tune is far from half integer.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250286" cy="1918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75" y="1825625"/>
            <a:ext cx="3250286" cy="1928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410" y="1825625"/>
            <a:ext cx="3250286" cy="19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Crab-waist, </a:t>
            </a:r>
            <a:r>
              <a:rPr lang="x-none" altLang="zh-CN" dirty="0"/>
              <a:t>161202-100km-</a:t>
            </a:r>
            <a:r>
              <a:rPr lang="en-US" altLang="zh-CN" dirty="0"/>
              <a:t>1</a:t>
            </a:r>
            <a:r>
              <a:rPr lang="x-none" altLang="zh-CN" dirty="0" smtClean="0"/>
              <a:t>mm-</a:t>
            </a:r>
            <a:r>
              <a:rPr lang="en-US" altLang="zh-CN" dirty="0"/>
              <a:t>w</a:t>
            </a:r>
            <a:r>
              <a:rPr lang="x-none" altLang="zh-CN" dirty="0" smtClean="0"/>
              <a:t> </a:t>
            </a:r>
            <a:r>
              <a:rPr lang="en-US" altLang="zh-CN" dirty="0"/>
              <a:t>(0.535,0.61,0.0425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45105"/>
            <a:ext cx="10515600" cy="1631857"/>
          </a:xfrm>
        </p:spPr>
        <p:txBody>
          <a:bodyPr/>
          <a:lstStyle/>
          <a:p>
            <a:pPr marL="285750" indent="-285750"/>
            <a:r>
              <a:rPr lang="en-US" altLang="zh-CN" dirty="0"/>
              <a:t>Crab-waist transformation increase luminosity </a:t>
            </a:r>
            <a:r>
              <a:rPr lang="en-US" altLang="zh-CN" dirty="0" smtClean="0"/>
              <a:t>about 15% </a:t>
            </a:r>
            <a:r>
              <a:rPr lang="en-US" altLang="zh-CN" dirty="0"/>
              <a:t>by suppressing the vertical beam size blow up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8776"/>
            <a:ext cx="3209657" cy="1968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15" y="1977837"/>
            <a:ext cx="30384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Crab-waist, </a:t>
            </a:r>
            <a:r>
              <a:rPr lang="x-none" altLang="zh-CN" dirty="0" smtClean="0"/>
              <a:t>161202-100km-</a:t>
            </a:r>
            <a:r>
              <a:rPr lang="en-US" altLang="zh-CN" dirty="0" smtClean="0"/>
              <a:t>1</a:t>
            </a:r>
            <a:r>
              <a:rPr lang="x-none" altLang="zh-CN" dirty="0" smtClean="0"/>
              <a:t>mm-</a:t>
            </a:r>
            <a:r>
              <a:rPr lang="en-US" altLang="zh-CN" dirty="0" smtClean="0"/>
              <a:t>z</a:t>
            </a:r>
            <a:r>
              <a:rPr lang="x-none" altLang="zh-CN" dirty="0" smtClean="0"/>
              <a:t> </a:t>
            </a:r>
            <a:r>
              <a:rPr lang="en-US" altLang="zh-CN" dirty="0" smtClean="0"/>
              <a:t>(0.54,0.61,0.0256)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292486" cy="258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44" y="1869500"/>
            <a:ext cx="4175684" cy="2544750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38200" y="4545105"/>
            <a:ext cx="10515600" cy="163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zh-CN" dirty="0" smtClean="0"/>
              <a:t>Crab-waist transformation increase luminosity about 25% by suppressing the vertical beam size blow 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1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Iteration with Pareto Front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Non-dominated solution achieved + Other initialized solutions are randomly generated </a:t>
            </a:r>
          </a:p>
          <a:p>
            <a:r>
              <a:rPr lang="en-US" altLang="zh-CN" dirty="0" smtClean="0"/>
              <a:t>No clear further optimization?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64" y="3182292"/>
            <a:ext cx="4716474" cy="3537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52" y="3182292"/>
            <a:ext cx="4693333" cy="352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2170" y="3853543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 0.37m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175170" y="3853543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 0.50m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5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Optimize Iteration with Pareto Front Solution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  <p:sp>
        <p:nvSpPr>
          <p:cNvPr id="5" name="文本框 4"/>
          <p:cNvSpPr txBox="1"/>
          <p:nvPr/>
        </p:nvSpPr>
        <p:spPr>
          <a:xfrm>
            <a:off x="1367073" y="1715538"/>
            <a:ext cx="94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170823,bx=0.36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533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(XY) – On Momentum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085" y="1825625"/>
            <a:ext cx="7281830" cy="43513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60429" y="1690688"/>
            <a:ext cx="148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</a:p>
          <a:p>
            <a:r>
              <a:rPr lang="en-US" altLang="zh-CN" dirty="0" smtClean="0"/>
              <a:t>10 times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98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(XY) – On </a:t>
            </a:r>
            <a:r>
              <a:rPr lang="en-US" altLang="zh-CN" dirty="0" smtClean="0"/>
              <a:t>Momentum</a:t>
            </a:r>
            <a:br>
              <a:rPr lang="en-US" altLang="zh-CN" dirty="0" smtClean="0"/>
            </a:br>
            <a:r>
              <a:rPr lang="en-US" altLang="zh-CN" dirty="0" smtClean="0"/>
              <a:t>DAMPONLY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069" y="1825625"/>
            <a:ext cx="72758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DA, H/W/Z(</a:t>
            </a:r>
            <a:r>
              <a:rPr lang="en-US" altLang="zh-CN" dirty="0" err="1" smtClean="0"/>
              <a:t>bx</a:t>
            </a:r>
            <a:r>
              <a:rPr lang="en-US" altLang="zh-CN" dirty="0" smtClean="0"/>
              <a:t>=0.37, 170724)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9" y="1509576"/>
            <a:ext cx="4703445" cy="2788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75" y="149860"/>
            <a:ext cx="4657725" cy="2788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332" y="3370898"/>
            <a:ext cx="4686300" cy="2806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0657" y="2786743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134600" y="1600200"/>
            <a:ext cx="6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968343" y="4408714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607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=0.36m, 170816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8" y="2221366"/>
            <a:ext cx="5616702" cy="33535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21366"/>
            <a:ext cx="5644134" cy="33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Bx</a:t>
            </a:r>
            <a:r>
              <a:rPr lang="en-US" altLang="zh-CN" dirty="0"/>
              <a:t>=0.36m, </a:t>
            </a:r>
            <a:r>
              <a:rPr lang="en-US" altLang="zh-CN" dirty="0" smtClean="0"/>
              <a:t>170816, arc sext 224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39943" y="881743"/>
            <a:ext cx="223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contribution from more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groups ?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61150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Tail (Main Parameter 170825)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9" y="1690688"/>
            <a:ext cx="3047619" cy="228571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8" y="1690688"/>
            <a:ext cx="3047619" cy="2285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57" y="1690687"/>
            <a:ext cx="3047619" cy="2285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9" y="4082428"/>
            <a:ext cx="3047619" cy="2285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8" y="4082427"/>
            <a:ext cx="3047619" cy="2285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57" y="4082426"/>
            <a:ext cx="3047619" cy="22857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77143" y="1556657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873035" y="1556657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601623" y="1556657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57200" y="2569029"/>
            <a:ext cx="5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e+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57200" y="4855951"/>
            <a:ext cx="5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78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8133</TotalTime>
  <Words>373</Words>
  <Application>Microsoft Office PowerPoint</Application>
  <PresentationFormat>宽屏</PresentationFormat>
  <Paragraphs>72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Palatino-Italic</vt:lpstr>
      <vt:lpstr>宋体</vt:lpstr>
      <vt:lpstr>Arial</vt:lpstr>
      <vt:lpstr>Calibri</vt:lpstr>
      <vt:lpstr>Calibri Light</vt:lpstr>
      <vt:lpstr>Cambria Math</vt:lpstr>
      <vt:lpstr>Symbol</vt:lpstr>
      <vt:lpstr>Office 主题</vt:lpstr>
      <vt:lpstr>DA Optimization/ Beam-Beam Tail Wyw170816/0823-bx0.36 </vt:lpstr>
      <vt:lpstr>Optimize Iteration with Pareto Front Solution</vt:lpstr>
      <vt:lpstr>Optimize Iteration with Pareto Front Solution</vt:lpstr>
      <vt:lpstr>Dynamic Aperture (XY) – On Momentum</vt:lpstr>
      <vt:lpstr>Dynamic Aperture (XY) – On Momentum DAMPONLY</vt:lpstr>
      <vt:lpstr>DA, H/W/Z(bx=0.37, 170724)</vt:lpstr>
      <vt:lpstr>Bx=0.36m, 170816</vt:lpstr>
      <vt:lpstr>Bx=0.36m, 170816, arc sext 224</vt:lpstr>
      <vt:lpstr>Beam Tail (Main Parameter 170825)</vt:lpstr>
      <vt:lpstr>Discussion</vt:lpstr>
      <vt:lpstr>memo</vt:lpstr>
      <vt:lpstr>DA requirements</vt:lpstr>
      <vt:lpstr>Optimize with FLUC ON wyw-170414</vt:lpstr>
      <vt:lpstr>PowerPoint 演示文稿</vt:lpstr>
      <vt:lpstr>PowerPoint 演示文稿</vt:lpstr>
      <vt:lpstr>PowerPoint 演示文稿</vt:lpstr>
      <vt:lpstr>Crab-waist, 161202-100km-2mm-h-highlum, (0.545,0.61, 0.037)</vt:lpstr>
      <vt:lpstr>Crab-waist, 161202-100km-1mm-w (0.535,0.61,0.0425)</vt:lpstr>
      <vt:lpstr>Crab-waist, 161202-100km-1mm-z (0.54,0.61,0.0256)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DA Optimization Wyw170724-bx0.37/bx0.5  &amp; Different Procedure </dc:title>
  <dc:creator>Yuan Zhang</dc:creator>
  <cp:lastModifiedBy>lenovo</cp:lastModifiedBy>
  <cp:revision>62</cp:revision>
  <dcterms:created xsi:type="dcterms:W3CDTF">2017-08-10T02:16:18Z</dcterms:created>
  <dcterms:modified xsi:type="dcterms:W3CDTF">2017-09-01T01:02:48Z</dcterms:modified>
</cp:coreProperties>
</file>