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8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57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65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5711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478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21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2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68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29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235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03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6A151-F4E2-4116-996E-E3F12401671F}" type="datetimeFigureOut">
              <a:rPr lang="zh-CN" altLang="en-US" smtClean="0"/>
              <a:t>2017-9-1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44455-1238-402A-AEB7-AB581F4885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55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930775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MDI study of CEPC double ring </a:t>
            </a:r>
            <a:r>
              <a:rPr lang="el-GR" altLang="zh-CN" dirty="0" smtClean="0">
                <a:solidFill>
                  <a:srgbClr val="0070C0"/>
                </a:solidFill>
              </a:rPr>
              <a:t>β</a:t>
            </a:r>
            <a:r>
              <a:rPr lang="en-US" altLang="zh-CN" baseline="-25000" dirty="0" smtClean="0">
                <a:solidFill>
                  <a:srgbClr val="0070C0"/>
                </a:solidFill>
              </a:rPr>
              <a:t>x</a:t>
            </a:r>
            <a:r>
              <a:rPr lang="en-US" altLang="zh-CN" baseline="30000" dirty="0" smtClean="0">
                <a:solidFill>
                  <a:srgbClr val="0070C0"/>
                </a:solidFill>
              </a:rPr>
              <a:t>*</a:t>
            </a:r>
            <a:r>
              <a:rPr lang="en-US" altLang="zh-CN" dirty="0" smtClean="0">
                <a:solidFill>
                  <a:srgbClr val="0070C0"/>
                </a:solidFill>
              </a:rPr>
              <a:t>=0.36m</a:t>
            </a:r>
            <a:endParaRPr lang="zh-CN" altLang="en-US" baseline="-25000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14991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Chenghui</a:t>
            </a:r>
            <a:r>
              <a:rPr lang="en-US" altLang="zh-CN" dirty="0" smtClean="0"/>
              <a:t> Yu,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/>
          </a:p>
          <a:p>
            <a:r>
              <a:rPr lang="en-US" altLang="zh-CN" i="1" dirty="0" smtClean="0"/>
              <a:t>2017-09-01</a:t>
            </a:r>
          </a:p>
          <a:p>
            <a:r>
              <a:rPr lang="en-US" altLang="zh-CN" i="1" dirty="0" smtClean="0"/>
              <a:t>CEPC AP meeting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56063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QD0/QF1</a:t>
            </a:r>
            <a:r>
              <a:rPr lang="zh-CN" altLang="en-US" dirty="0" smtClean="0">
                <a:solidFill>
                  <a:srgbClr val="7030A0"/>
                </a:solidFill>
              </a:rPr>
              <a:t>物理设计参数</a:t>
            </a:r>
            <a:r>
              <a:rPr lang="en-US" altLang="zh-CN" dirty="0" smtClean="0">
                <a:solidFill>
                  <a:srgbClr val="7030A0"/>
                </a:solidFill>
              </a:rPr>
              <a:t/>
            </a:r>
            <a:br>
              <a:rPr lang="en-US" altLang="zh-CN" dirty="0" smtClean="0">
                <a:solidFill>
                  <a:srgbClr val="7030A0"/>
                </a:solidFill>
              </a:rPr>
            </a:br>
            <a:r>
              <a:rPr lang="en-US" altLang="zh-CN" sz="2000" dirty="0" smtClean="0">
                <a:solidFill>
                  <a:srgbClr val="7030A0"/>
                </a:solidFill>
              </a:rPr>
              <a:t>~150T/m, L*=2.2m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83832"/>
              </p:ext>
            </p:extLst>
          </p:nvPr>
        </p:nvGraphicFramePr>
        <p:xfrm>
          <a:off x="840740" y="1709988"/>
          <a:ext cx="5255260" cy="4099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5035"/>
                <a:gridCol w="1373361"/>
                <a:gridCol w="1373361"/>
                <a:gridCol w="1103503"/>
              </a:tblGrid>
              <a:tr h="152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6700" algn="l"/>
                          <a:tab pos="2637155" algn="ctr"/>
                          <a:tab pos="5274310" algn="r"/>
                        </a:tabLst>
                      </a:pP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QD0</a:t>
                      </a:r>
                      <a:endParaRPr lang="zh-CN" sz="9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水平束流清晰区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400" kern="100" baseline="-25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+3</a:t>
                      </a: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垂直束流清晰区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40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400" kern="100" baseline="-25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+3</a:t>
                      </a: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正负电子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束流中心间距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入口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11.31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20.24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72.61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磁长度的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1/2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处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14.19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23.61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100.99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出口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19.50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22.13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129.70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所需好场区范围</a:t>
                      </a:r>
                      <a:endParaRPr lang="zh-CN" sz="1050" b="1" kern="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水平方向</a:t>
                      </a: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19.50 mm</a:t>
                      </a:r>
                      <a:r>
                        <a:rPr lang="zh-CN" sz="1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；垂直方向</a:t>
                      </a: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23.61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磁铁有效长度</a:t>
                      </a:r>
                      <a:endParaRPr lang="zh-CN" sz="1050" b="1" kern="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1.73m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线圈起点距离</a:t>
                      </a:r>
                      <a:r>
                        <a:rPr lang="en-US" sz="1400" b="1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2.2000m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最高磁场梯度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151 T/m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40285"/>
              </p:ext>
            </p:extLst>
          </p:nvPr>
        </p:nvGraphicFramePr>
        <p:xfrm>
          <a:off x="6254931" y="1709988"/>
          <a:ext cx="5183415" cy="4099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826"/>
                <a:gridCol w="1354586"/>
                <a:gridCol w="1354586"/>
                <a:gridCol w="1088417"/>
              </a:tblGrid>
              <a:tr h="152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266700" algn="l"/>
                          <a:tab pos="2637155" algn="ctr"/>
                          <a:tab pos="5274310" algn="r"/>
                        </a:tabLst>
                      </a:pPr>
                      <a:r>
                        <a:rPr lang="en-US" sz="1600" kern="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QF1</a:t>
                      </a:r>
                      <a:endParaRPr lang="zh-CN" sz="90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水平束流清晰区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400" kern="100" baseline="-25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+3</a:t>
                      </a: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垂直束流清晰区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40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sym typeface="Symbol" panose="05050102010706020507" pitchFamily="18" charset="2"/>
                        </a:rPr>
                        <a:t></a:t>
                      </a:r>
                      <a:r>
                        <a:rPr lang="en-US" sz="1400" kern="100" baseline="-25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+3</a:t>
                      </a: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）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正负电子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束流中心间距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入口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23.49 mm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19.88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146.20 mm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磁长度的</a:t>
                      </a: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1/2</a:t>
                      </a: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处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28.06 mm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17.46 mm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170.63 mm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出口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29.57 mm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16.65 mm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195.05 mm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所需好场区范围</a:t>
                      </a:r>
                      <a:endParaRPr lang="zh-CN" sz="105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水平方向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29.57 mm</a:t>
                      </a:r>
                      <a:r>
                        <a:rPr lang="zh-CN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；垂直方向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19.88 mm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磁铁有效长度</a:t>
                      </a:r>
                      <a:endParaRPr lang="zh-CN" sz="105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1.48m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线圈起点距离</a:t>
                      </a:r>
                      <a:r>
                        <a:rPr lang="en-US" sz="14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IP</a:t>
                      </a:r>
                      <a:endParaRPr lang="zh-CN" sz="105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4.43m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68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最高磁场梯度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102 T/m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54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Beam stay clear region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934738" y="324433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0" i="0" u="none" strike="noStrike" dirty="0" smtClean="0">
                <a:latin typeface="Courier"/>
              </a:rPr>
              <a:t> 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77366"/>
            <a:ext cx="5530777" cy="3422028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556527" y="5802807"/>
            <a:ext cx="1213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CN" dirty="0" smtClean="0">
                <a:solidFill>
                  <a:srgbClr val="FF0000"/>
                </a:solidFill>
              </a:rPr>
              <a:t>β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x</a:t>
            </a:r>
            <a:r>
              <a:rPr lang="en-US" altLang="zh-CN" baseline="30000" dirty="0" smtClean="0">
                <a:solidFill>
                  <a:srgbClr val="FF0000"/>
                </a:solidFill>
              </a:rPr>
              <a:t>*</a:t>
            </a:r>
            <a:r>
              <a:rPr lang="en-US" altLang="zh-CN" dirty="0" smtClean="0">
                <a:solidFill>
                  <a:srgbClr val="FF0000"/>
                </a:solidFill>
              </a:rPr>
              <a:t>=0.36m 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8195981" y="5802807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CN" dirty="0" smtClean="0">
                <a:solidFill>
                  <a:srgbClr val="FF0000"/>
                </a:solidFill>
              </a:rPr>
              <a:t>β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x</a:t>
            </a:r>
            <a:r>
              <a:rPr lang="en-US" altLang="zh-CN" baseline="30000" dirty="0" smtClean="0">
                <a:solidFill>
                  <a:srgbClr val="FF0000"/>
                </a:solidFill>
              </a:rPr>
              <a:t>*</a:t>
            </a:r>
            <a:r>
              <a:rPr lang="en-US" altLang="zh-CN" dirty="0" smtClean="0">
                <a:solidFill>
                  <a:srgbClr val="FF0000"/>
                </a:solidFill>
              </a:rPr>
              <a:t>=0.171m 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8861388" y="2183702"/>
            <a:ext cx="99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7030A0"/>
                </a:solidFill>
              </a:rPr>
              <a:t>Lumical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673813" y="2546016"/>
            <a:ext cx="69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QD0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0607963" y="2072927"/>
            <a:ext cx="572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QF1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53974" y="3282806"/>
            <a:ext cx="28405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300" dirty="0">
                <a:latin typeface="Courier"/>
              </a:rPr>
              <a:t> 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25" y="1995025"/>
            <a:ext cx="5797195" cy="3586710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3068496" y="2098179"/>
            <a:ext cx="99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7030A0"/>
                </a:solidFill>
              </a:rPr>
              <a:t>Lumical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890539" y="2467511"/>
            <a:ext cx="69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QD0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62494" y="1995025"/>
            <a:ext cx="572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QF1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8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0747" y="106577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SR from QD0 in horizontal plane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47467" y="1432140"/>
            <a:ext cx="227877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In the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Gaussian distribution beam, particles in 3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occupies 99.7% of the total amount, 1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68.7%, and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95.5%. </a:t>
            </a:r>
            <a:endParaRPr lang="en-GB" altLang="zh-CN" sz="16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The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total SR power generated by the QD0 magnet is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646.3W in horizontal. The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critical energy of photons is about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1308.3keV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zh-CN" dirty="0" smtClean="0">
                <a:solidFill>
                  <a:srgbClr val="00B050"/>
                </a:solidFill>
              </a:rPr>
              <a:t>(</a:t>
            </a:r>
            <a:r>
              <a:rPr lang="en-GB" altLang="zh-CN" dirty="0">
                <a:solidFill>
                  <a:srgbClr val="00B050"/>
                </a:solidFill>
                <a:latin typeface="Times New Roman" panose="02020603050405020304" pitchFamily="18" charset="0"/>
              </a:rPr>
              <a:t>Slice into </a:t>
            </a:r>
            <a:r>
              <a:rPr lang="en-GB" altLang="zh-CN" dirty="0">
                <a:solidFill>
                  <a:srgbClr val="C00000"/>
                </a:solidFill>
                <a:latin typeface="Times New Roman" panose="02020603050405020304" pitchFamily="18" charset="0"/>
              </a:rPr>
              <a:t>6 </a:t>
            </a:r>
            <a:r>
              <a:rPr lang="en-GB" altLang="zh-C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pieces</a:t>
            </a:r>
            <a:r>
              <a:rPr lang="en-US" altLang="zh-CN" dirty="0" smtClean="0">
                <a:solidFill>
                  <a:srgbClr val="00B050"/>
                </a:solidFill>
              </a:rPr>
              <a:t>)</a:t>
            </a:r>
            <a:endParaRPr lang="en-GB" altLang="zh-CN" sz="1600" dirty="0" smtClean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9527177" y="1290097"/>
            <a:ext cx="2664823" cy="3869044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9431384" y="1290096"/>
            <a:ext cx="2569028" cy="4170177"/>
          </a:xfrm>
          <a:prstGeom prst="roundRect">
            <a:avLst/>
          </a:prstGeom>
          <a:noFill/>
          <a:ln>
            <a:solidFill>
              <a:srgbClr val="C41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96" y="1290096"/>
            <a:ext cx="8283936" cy="5123743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858761" y="1547450"/>
            <a:ext cx="97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7030A0"/>
                </a:solidFill>
              </a:rPr>
              <a:t>Lumical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08531" y="2061661"/>
            <a:ext cx="78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QD0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28274" y="1432140"/>
            <a:ext cx="772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QF1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103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1144" y="172620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7030A0"/>
                </a:solidFill>
              </a:rPr>
              <a:t>SR from QD0 in </a:t>
            </a:r>
            <a:r>
              <a:rPr lang="en-US" altLang="zh-CN" dirty="0" smtClean="0">
                <a:solidFill>
                  <a:srgbClr val="7030A0"/>
                </a:solidFill>
              </a:rPr>
              <a:t>vertical </a:t>
            </a:r>
            <a:r>
              <a:rPr lang="en-US" altLang="zh-CN" dirty="0">
                <a:solidFill>
                  <a:srgbClr val="7030A0"/>
                </a:solidFill>
              </a:rPr>
              <a:t>plane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9579127" y="1323122"/>
            <a:ext cx="225582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In the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Gaussian distribution beam, particles in 3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occupies 99.7% of the total amount, 1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68.7%, and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95.5%. </a:t>
            </a:r>
            <a:endParaRPr lang="en-GB" altLang="zh-CN" sz="16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The 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total SR power generated by the QD0 magnet is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168.4W 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in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vertical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. The critical energy of photons is about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423.1keV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.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(</a:t>
            </a:r>
            <a:r>
              <a:rPr lang="en-GB" altLang="zh-CN" sz="1600" dirty="0">
                <a:latin typeface="Times New Roman" panose="02020603050405020304" pitchFamily="18" charset="0"/>
              </a:rPr>
              <a:t>Slice into </a:t>
            </a:r>
            <a:r>
              <a:rPr lang="en-GB" altLang="zh-CN" sz="1600" dirty="0">
                <a:solidFill>
                  <a:srgbClr val="FF0000"/>
                </a:solidFill>
                <a:latin typeface="Times New Roman" panose="02020603050405020304" pitchFamily="18" charset="0"/>
              </a:rPr>
              <a:t>6 </a:t>
            </a:r>
            <a:r>
              <a:rPr lang="en-GB" altLang="zh-CN" sz="1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pieces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)</a:t>
            </a:r>
            <a:endParaRPr lang="en-GB" altLang="zh-CN" sz="16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9527177" y="1290097"/>
            <a:ext cx="2438323" cy="3882480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9500136" y="1183908"/>
            <a:ext cx="2465364" cy="4201865"/>
          </a:xfrm>
          <a:prstGeom prst="roundRect">
            <a:avLst/>
          </a:prstGeom>
          <a:noFill/>
          <a:ln>
            <a:solidFill>
              <a:srgbClr val="C41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144" y="1323122"/>
            <a:ext cx="8077277" cy="499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95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0747" y="106577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SR from QF1 in horizontal plane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81340" y="1432140"/>
            <a:ext cx="2471323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In the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Gaussian distribution beam, particles in 3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occupies 99.7% of the total amount, 1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68.7%, and 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en-GB" altLang="zh-CN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σ occupies 95.5%. </a:t>
            </a:r>
            <a:r>
              <a:rPr lang="en-GB" altLang="zh-CN" sz="1600" dirty="0">
                <a:latin typeface="Times New Roman" panose="02020603050405020304" pitchFamily="18" charset="0"/>
              </a:rPr>
              <a:t>Slice into </a:t>
            </a:r>
            <a:r>
              <a:rPr lang="en-GB" altLang="zh-CN" sz="1600" dirty="0">
                <a:solidFill>
                  <a:srgbClr val="FF0000"/>
                </a:solidFill>
                <a:latin typeface="Times New Roman" panose="02020603050405020304" pitchFamily="18" charset="0"/>
              </a:rPr>
              <a:t>6 </a:t>
            </a:r>
            <a:r>
              <a:rPr lang="en-GB" altLang="zh-CN" sz="1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pieces.</a:t>
            </a:r>
            <a:endParaRPr lang="en-GB" altLang="zh-CN" sz="16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The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total SR power generated by the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QF1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magnet is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1487.4W in horizontal. The 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critical energy of photons is about </a:t>
            </a:r>
            <a:r>
              <a:rPr lang="en-GB" altLang="zh-CN" sz="16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1545.7keV</a:t>
            </a:r>
            <a:r>
              <a:rPr lang="en-GB" altLang="zh-CN" sz="1600" dirty="0">
                <a:solidFill>
                  <a:srgbClr val="00B050"/>
                </a:solidFill>
                <a:latin typeface="Times New Roman" panose="02020603050405020304" pitchFamily="18" charset="0"/>
              </a:rPr>
              <a:t>. </a:t>
            </a:r>
            <a:endParaRPr lang="en-GB" altLang="zh-CN" sz="1600" dirty="0" smtClean="0">
              <a:solidFill>
                <a:srgbClr val="00B05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The total SR power generated by the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QF1 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magnet is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32.2W 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in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vertical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. The critical energy of photons is about </a:t>
            </a:r>
            <a:r>
              <a:rPr lang="en-GB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188.9keV</a:t>
            </a:r>
            <a:r>
              <a:rPr lang="en-GB" altLang="zh-CN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. </a:t>
            </a:r>
          </a:p>
          <a:p>
            <a:endParaRPr lang="zh-CN" altLang="en-US" dirty="0"/>
          </a:p>
        </p:txBody>
      </p:sp>
      <p:sp>
        <p:nvSpPr>
          <p:cNvPr id="10" name="圆角矩形 9"/>
          <p:cNvSpPr/>
          <p:nvPr/>
        </p:nvSpPr>
        <p:spPr>
          <a:xfrm>
            <a:off x="9527178" y="1290097"/>
            <a:ext cx="2525486" cy="5215206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9431384" y="1290097"/>
            <a:ext cx="2621280" cy="5215206"/>
          </a:xfrm>
          <a:prstGeom prst="roundRect">
            <a:avLst/>
          </a:prstGeom>
          <a:noFill/>
          <a:ln>
            <a:solidFill>
              <a:srgbClr val="C41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790" y="1250926"/>
            <a:ext cx="8497079" cy="5254377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889840" y="1620258"/>
            <a:ext cx="97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7030A0"/>
                </a:solidFill>
              </a:rPr>
              <a:t>Lumical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86825" y="2100840"/>
            <a:ext cx="78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QD0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84994" y="1414575"/>
            <a:ext cx="772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QF1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12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9823" y="129994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SR from B, FD in horizontal plane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1800" i="1" dirty="0" smtClean="0">
                <a:solidFill>
                  <a:srgbClr val="7030A0"/>
                </a:solidFill>
              </a:rPr>
              <a:t>~ last bending magnet upstream of IP and final doublet</a:t>
            </a:r>
            <a:endParaRPr lang="zh-CN" altLang="en-US" sz="1800" i="1" dirty="0">
              <a:solidFill>
                <a:srgbClr val="7030A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34738" y="324433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Courier"/>
              </a:rPr>
              <a:t>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989" y="1307609"/>
            <a:ext cx="8680752" cy="537114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673611" y="1663801"/>
            <a:ext cx="976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>
                <a:solidFill>
                  <a:srgbClr val="7030A0"/>
                </a:solidFill>
              </a:rPr>
              <a:t>Lumical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88013" y="2153091"/>
            <a:ext cx="78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QD0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355851" y="1455557"/>
            <a:ext cx="772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C000"/>
                </a:solidFill>
              </a:rPr>
              <a:t>QF1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469095"/>
              </p:ext>
            </p:extLst>
          </p:nvPr>
        </p:nvGraphicFramePr>
        <p:xfrm>
          <a:off x="1246791" y="1161512"/>
          <a:ext cx="9836846" cy="26508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67369"/>
                <a:gridCol w="1967369"/>
                <a:gridCol w="1884290"/>
                <a:gridCol w="1981200"/>
                <a:gridCol w="2036618"/>
              </a:tblGrid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Slices(3sigma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QD0_SR_power_X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effectLst/>
                        </a:rPr>
                        <a:t>W)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QD0_SR_power_Y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effectLst/>
                        </a:rPr>
                        <a:t>W)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QD0_critical_energy_X(</a:t>
                      </a:r>
                      <a:r>
                        <a:rPr lang="en-US" sz="1800" u="none" strike="noStrike" dirty="0" err="1">
                          <a:effectLst/>
                        </a:rPr>
                        <a:t>KeV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QD0_critical_energy_Y(</a:t>
                      </a:r>
                      <a:r>
                        <a:rPr lang="en-US" sz="1800" u="none" strike="noStrike" dirty="0" err="1">
                          <a:effectLst/>
                        </a:rPr>
                        <a:t>KeV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>
                          <a:effectLst/>
                        </a:rPr>
                        <a:t>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685.07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178.49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1189.35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384.64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6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646.34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168.4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1308.29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423.10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9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639.19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smtClean="0">
                          <a:effectLst/>
                        </a:rPr>
                        <a:t>166.54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1347.94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435.92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12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636.69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165.89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1367.76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442.33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>
                          <a:effectLst/>
                        </a:rPr>
                        <a:t>18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634.91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165.42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1387.58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800" u="none" strike="noStrike" dirty="0" smtClean="0">
                          <a:effectLst/>
                        </a:rPr>
                        <a:t>448.74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834436"/>
              </p:ext>
            </p:extLst>
          </p:nvPr>
        </p:nvGraphicFramePr>
        <p:xfrm>
          <a:off x="1315834" y="4021819"/>
          <a:ext cx="9672320" cy="26508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34464"/>
                <a:gridCol w="1934464"/>
                <a:gridCol w="1934464"/>
                <a:gridCol w="1934464"/>
                <a:gridCol w="1934464"/>
              </a:tblGrid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Slices(3sigma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QF1_SR_power_X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effectLst/>
                        </a:rPr>
                        <a:t>W)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QF1_SR_power_Y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effectLst/>
                        </a:rPr>
                        <a:t>W)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QF1_critical_energy_X(</a:t>
                      </a:r>
                      <a:r>
                        <a:rPr lang="en-US" sz="1800" u="none" strike="noStrike" dirty="0" err="1">
                          <a:effectLst/>
                        </a:rPr>
                        <a:t>KeV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QF1_critical_energy_Y(</a:t>
                      </a:r>
                      <a:r>
                        <a:rPr lang="en-US" sz="1800" u="none" strike="noStrike" dirty="0" err="1">
                          <a:effectLst/>
                        </a:rPr>
                        <a:t>KeV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>
                          <a:effectLst/>
                        </a:rPr>
                        <a:t>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1576.49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34.16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1405.21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171.79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6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1487.36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32.23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1545.74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188.97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9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1470.93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31.87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1592.58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194.69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12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1465.18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31.75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1616.0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u="none" strike="noStrike" dirty="0" smtClean="0">
                          <a:effectLst/>
                        </a:rPr>
                        <a:t>197.56</a:t>
                      </a:r>
                      <a:endParaRPr lang="en-US" altLang="zh-C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+mn-ea"/>
                      </a:endParaRPr>
                    </a:p>
                  </a:txBody>
                  <a:tcPr marL="9525" marR="9525" marT="9525" marB="0" anchor="ctr" anchorCtr="1"/>
                </a:tc>
              </a:tr>
              <a:tr h="4185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>
                          <a:effectLst/>
                        </a:rPr>
                        <a:t>18</a:t>
                      </a:r>
                      <a:endParaRPr lang="en-US" altLang="zh-CN" sz="20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1461.08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31.65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1639.42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000" u="none" strike="noStrike" dirty="0" smtClean="0">
                          <a:effectLst/>
                        </a:rPr>
                        <a:t>200.42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 anchorCtr="1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47023" y="240631"/>
            <a:ext cx="10761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7030A0"/>
                </a:solidFill>
              </a:rPr>
              <a:t>SR power and critical energy of FD in different slices</a:t>
            </a:r>
          </a:p>
          <a:p>
            <a:r>
              <a:rPr lang="en-US" altLang="zh-CN" dirty="0">
                <a:solidFill>
                  <a:srgbClr val="FF0000"/>
                </a:solidFill>
                <a:cs typeface="Times New Roman" panose="02020603050405020304" pitchFamily="18" charset="0"/>
              </a:rPr>
              <a:t>~</a:t>
            </a:r>
            <a:r>
              <a:rPr lang="el-GR" altLang="zh-CN" dirty="0">
                <a:solidFill>
                  <a:srgbClr val="FF0000"/>
                </a:solidFill>
              </a:rPr>
              <a:t> β</a:t>
            </a:r>
            <a:r>
              <a:rPr lang="en-US" altLang="zh-CN" baseline="-25000" dirty="0">
                <a:solidFill>
                  <a:srgbClr val="FF0000"/>
                </a:solidFill>
              </a:rPr>
              <a:t>x</a:t>
            </a:r>
            <a:r>
              <a:rPr lang="en-US" altLang="zh-CN" baseline="30000" dirty="0">
                <a:solidFill>
                  <a:srgbClr val="FF0000"/>
                </a:solidFill>
              </a:rPr>
              <a:t>*</a:t>
            </a:r>
            <a:r>
              <a:rPr lang="en-US" altLang="zh-CN" dirty="0">
                <a:solidFill>
                  <a:srgbClr val="FF0000"/>
                </a:solidFill>
              </a:rPr>
              <a:t>=</a:t>
            </a:r>
            <a:r>
              <a:rPr lang="en-US" altLang="zh-CN" dirty="0" smtClean="0">
                <a:solidFill>
                  <a:srgbClr val="FF0000"/>
                </a:solidFill>
              </a:rPr>
              <a:t>0.36m 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11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87400" y="3138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solidFill>
                  <a:srgbClr val="7030A0"/>
                </a:solidFill>
                <a:cs typeface="Times New Roman" panose="02020603050405020304" pitchFamily="18" charset="0"/>
              </a:rPr>
              <a:t>The synchrotron radiation in the </a:t>
            </a:r>
            <a:r>
              <a:rPr lang="en-US" altLang="zh-CN" sz="4000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IR</a:t>
            </a:r>
            <a:br>
              <a:rPr lang="en-US" altLang="zh-CN" sz="4000" dirty="0" smtClean="0">
                <a:solidFill>
                  <a:srgbClr val="7030A0"/>
                </a:solidFill>
                <a:cs typeface="Times New Roman" panose="02020603050405020304" pitchFamily="18" charset="0"/>
              </a:rPr>
            </a:br>
            <a:r>
              <a:rPr lang="en-US" altLang="zh-CN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~</a:t>
            </a:r>
            <a:r>
              <a:rPr lang="el-GR" altLang="zh-CN" sz="2000" dirty="0">
                <a:solidFill>
                  <a:srgbClr val="FF0000"/>
                </a:solidFill>
              </a:rPr>
              <a:t> β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x</a:t>
            </a:r>
            <a:r>
              <a:rPr lang="en-US" altLang="zh-CN" sz="2000" baseline="30000" dirty="0">
                <a:solidFill>
                  <a:srgbClr val="FF0000"/>
                </a:solidFill>
              </a:rPr>
              <a:t>*</a:t>
            </a:r>
            <a:r>
              <a:rPr lang="en-US" altLang="zh-CN" sz="2000" dirty="0">
                <a:solidFill>
                  <a:srgbClr val="FF0000"/>
                </a:solidFill>
              </a:rPr>
              <a:t>=</a:t>
            </a:r>
            <a:r>
              <a:rPr lang="en-US" altLang="zh-CN" sz="2000" dirty="0" smtClean="0">
                <a:solidFill>
                  <a:srgbClr val="FF0000"/>
                </a:solidFill>
              </a:rPr>
              <a:t>0.36m </a:t>
            </a:r>
            <a:endParaRPr lang="en-US" altLang="zh-CN" sz="2000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787399" y="950586"/>
            <a:ext cx="1089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Cold </a:t>
            </a:r>
            <a:r>
              <a:rPr lang="en-US" altLang="zh-CN" sz="2400" dirty="0"/>
              <a:t>vacuum chamber has to be adopted within SC magnet for the sufficient coils space.  The design has been accepted by cryogenic </a:t>
            </a:r>
            <a:r>
              <a:rPr lang="en-US" altLang="zh-CN" sz="2400" dirty="0" smtClean="0"/>
              <a:t>system. </a:t>
            </a:r>
            <a:endParaRPr lang="en-US" altLang="zh-CN" sz="2400" dirty="0"/>
          </a:p>
        </p:txBody>
      </p:sp>
      <p:sp>
        <p:nvSpPr>
          <p:cNvPr id="3" name="矩形 2"/>
          <p:cNvSpPr/>
          <p:nvPr/>
        </p:nvSpPr>
        <p:spPr>
          <a:xfrm>
            <a:off x="904876" y="5421712"/>
            <a:ext cx="10429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cs typeface="Times New Roman" panose="02020603050405020304" pitchFamily="18" charset="0"/>
              </a:rPr>
              <a:t>The </a:t>
            </a:r>
            <a:r>
              <a:rPr lang="en-US" altLang="zh-CN" sz="2400" dirty="0">
                <a:cs typeface="Times New Roman" panose="02020603050405020304" pitchFamily="18" charset="0"/>
              </a:rPr>
              <a:t>synchrotron radiation power within QD0 is </a:t>
            </a:r>
            <a:r>
              <a:rPr lang="en-US" altLang="zh-CN" sz="2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3.9W along 1.73m</a:t>
            </a:r>
            <a:r>
              <a:rPr lang="en-US" altLang="zh-CN" sz="2400" dirty="0">
                <a:cs typeface="Times New Roman" panose="02020603050405020304" pitchFamily="18" charset="0"/>
              </a:rPr>
              <a:t>, on QF1 is </a:t>
            </a:r>
            <a:r>
              <a:rPr lang="en-US" altLang="zh-CN" sz="2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5.7W </a:t>
            </a:r>
            <a:r>
              <a:rPr lang="en-US" altLang="zh-CN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along 1.48m</a:t>
            </a:r>
            <a:r>
              <a:rPr lang="en-US" altLang="zh-CN" sz="2400" dirty="0">
                <a:cs typeface="Times New Roman" panose="02020603050405020304" pitchFamily="18" charset="0"/>
              </a:rPr>
              <a:t>. The region between QD0 and QF1 is </a:t>
            </a:r>
            <a:r>
              <a:rPr lang="en-US" altLang="zh-CN" sz="2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90 </a:t>
            </a:r>
            <a:r>
              <a:rPr lang="en-US" altLang="zh-CN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W (0.5m) </a:t>
            </a:r>
            <a:r>
              <a:rPr lang="en-US" altLang="zh-CN" sz="2400" dirty="0">
                <a:cs typeface="Times New Roman" panose="02020603050405020304" pitchFamily="18" charset="0"/>
              </a:rPr>
              <a:t>where has special cooling structure.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866" y="1848127"/>
            <a:ext cx="5728886" cy="3545169"/>
          </a:xfrm>
          <a:prstGeom prst="rect">
            <a:avLst/>
          </a:prstGeom>
        </p:spPr>
      </p:pic>
      <p:sp>
        <p:nvSpPr>
          <p:cNvPr id="15" name="右大括号 14"/>
          <p:cNvSpPr/>
          <p:nvPr/>
        </p:nvSpPr>
        <p:spPr>
          <a:xfrm rot="3709401" flipH="1">
            <a:off x="4140217" y="2648493"/>
            <a:ext cx="788766" cy="1218132"/>
          </a:xfrm>
          <a:prstGeom prst="rightBrace">
            <a:avLst>
              <a:gd name="adj1" fmla="val 8333"/>
              <a:gd name="adj2" fmla="val 450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7030A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991176" y="4627803"/>
            <a:ext cx="722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QD0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942883" y="2497475"/>
            <a:ext cx="1409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3.9W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右大括号 17"/>
          <p:cNvSpPr/>
          <p:nvPr/>
        </p:nvSpPr>
        <p:spPr>
          <a:xfrm rot="15102059">
            <a:off x="5013110" y="2558564"/>
            <a:ext cx="752002" cy="5205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4917242" y="2094801"/>
            <a:ext cx="1409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90 </a:t>
            </a:r>
            <a:r>
              <a:rPr lang="en-US" altLang="zh-CN" dirty="0">
                <a:solidFill>
                  <a:srgbClr val="0070C0"/>
                </a:solidFill>
              </a:rPr>
              <a:t>W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0" name="右大括号 19"/>
          <p:cNvSpPr/>
          <p:nvPr/>
        </p:nvSpPr>
        <p:spPr>
          <a:xfrm rot="4148734" flipH="1">
            <a:off x="5743983" y="1889229"/>
            <a:ext cx="745953" cy="11376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7030A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643340" y="4009945"/>
            <a:ext cx="68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C000"/>
                </a:solidFill>
              </a:rPr>
              <a:t>QF1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622091" y="1768705"/>
            <a:ext cx="1409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5.7W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4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592</Words>
  <Application>Microsoft Office PowerPoint</Application>
  <PresentationFormat>宽屏</PresentationFormat>
  <Paragraphs>166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Courier</vt:lpstr>
      <vt:lpstr>MS Mincho</vt:lpstr>
      <vt:lpstr>宋体</vt:lpstr>
      <vt:lpstr>Arial</vt:lpstr>
      <vt:lpstr>Calibri</vt:lpstr>
      <vt:lpstr>Calibri Light</vt:lpstr>
      <vt:lpstr>Symbol</vt:lpstr>
      <vt:lpstr>Times New Roman</vt:lpstr>
      <vt:lpstr>Office 主题</vt:lpstr>
      <vt:lpstr>MDI study of CEPC double ring βx*=0.36m</vt:lpstr>
      <vt:lpstr>QD0/QF1物理设计参数 ~150T/m, L*=2.2m</vt:lpstr>
      <vt:lpstr>Beam stay clear region</vt:lpstr>
      <vt:lpstr>SR from QD0 in horizontal plane</vt:lpstr>
      <vt:lpstr>SR from QD0 in vertical plane</vt:lpstr>
      <vt:lpstr>SR from QF1 in horizontal plane</vt:lpstr>
      <vt:lpstr>SR from B, FD in horizontal plane ~ last bending magnet upstream of IP and final doublet</vt:lpstr>
      <vt:lpstr>PowerPoint 演示文稿</vt:lpstr>
      <vt:lpstr>The synchrotron radiation in the IR ~ βx*=0.36m 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unknown</cp:lastModifiedBy>
  <cp:revision>37</cp:revision>
  <dcterms:created xsi:type="dcterms:W3CDTF">2017-08-25T07:07:17Z</dcterms:created>
  <dcterms:modified xsi:type="dcterms:W3CDTF">2017-09-01T00:19:11Z</dcterms:modified>
</cp:coreProperties>
</file>