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75" r:id="rId3"/>
    <p:sldId id="266" r:id="rId4"/>
    <p:sldId id="267" r:id="rId5"/>
    <p:sldId id="257" r:id="rId6"/>
    <p:sldId id="258" r:id="rId7"/>
    <p:sldId id="259" r:id="rId8"/>
    <p:sldId id="260" r:id="rId9"/>
    <p:sldId id="268" r:id="rId10"/>
    <p:sldId id="277" r:id="rId11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孟才" initials="孟" lastIdx="1" clrIdx="0"/>
  <p:cmAuthor id="0" name="翟纪元" initials="翟纪元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commentAuthors" Target="commentAuthors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4" name="直接连接符 3"/>
          <p:cNvCxnSpPr/>
          <p:nvPr/>
        </p:nvCxnSpPr>
        <p:spPr>
          <a:xfrm>
            <a:off x="2443163" y="904875"/>
            <a:ext cx="7108825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47850" y="201613"/>
            <a:ext cx="1190625" cy="8016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2" name="TextBox 6"/>
          <p:cNvSpPr txBox="1">
            <a:spLocks noChangeArrowheads="1"/>
          </p:cNvSpPr>
          <p:nvPr/>
        </p:nvSpPr>
        <p:spPr bwMode="auto">
          <a:xfrm>
            <a:off x="3575050" y="333375"/>
            <a:ext cx="4897438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Calibri" panose="020F0502020204030204" charset="0"/>
                <a:ea typeface="宋体" panose="02010600030101010101" pitchFamily="2" charset="-122"/>
                <a:cs typeface="+mn-cs"/>
              </a:rPr>
              <a:t>中国科学院高能物理研究所</a:t>
            </a:r>
            <a:endParaRPr kumimoji="0" lang="en-US" altLang="zh-CN" sz="18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40000"/>
                  <a:lumOff val="60000"/>
                </a:schemeClr>
              </a:solidFill>
              <a:effectLst/>
              <a:uLnTx/>
              <a:uFillTx/>
              <a:latin typeface="Calibri" panose="020F050202020403020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Calibri" panose="020F0502020204030204" charset="0"/>
                <a:ea typeface="宋体" panose="02010600030101010101" pitchFamily="2" charset="-122"/>
                <a:cs typeface="+mn-cs"/>
              </a:rPr>
              <a:t>INSTITUTE OF HIGH ENERGY PHYSICS</a:t>
            </a:r>
            <a:endParaRPr kumimoji="0" lang="zh-CN" alt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40000"/>
                  <a:lumOff val="60000"/>
                </a:schemeClr>
              </a:solidFill>
              <a:effectLst/>
              <a:uLnTx/>
              <a:uFillTx/>
              <a:latin typeface="Calibri" panose="020F050202020403020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472613" y="287338"/>
            <a:ext cx="647700" cy="6159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796463" y="603250"/>
            <a:ext cx="468313" cy="4635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55" name="TextBox 9"/>
          <p:cNvSpPr txBox="1">
            <a:spLocks noChangeArrowheads="1"/>
          </p:cNvSpPr>
          <p:nvPr/>
        </p:nvSpPr>
        <p:spPr bwMode="auto">
          <a:xfrm>
            <a:off x="2023745" y="1578610"/>
            <a:ext cx="8648065" cy="1322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CEPC   </a:t>
            </a: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advanced</a:t>
            </a: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   </a:t>
            </a: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partial</a:t>
            </a: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   </a:t>
            </a: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double</a:t>
            </a: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 ring</a:t>
            </a:r>
            <a:endParaRPr kumimoji="0" lang="zh-CN" altLang="en-US" sz="40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华文新魏" panose="02010800040101010101" pitchFamily="2" charset="-122"/>
              <a:ea typeface="华文新魏" panose="02010800040101010101" pitchFamily="2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update</a:t>
            </a:r>
            <a:endParaRPr kumimoji="0" lang="en-US" altLang="zh-CN" sz="4000" b="0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华文新魏" panose="02010800040101010101" pitchFamily="2" charset="-122"/>
              <a:ea typeface="华文新魏" panose="02010800040101010101" pitchFamily="2" charset="-122"/>
              <a:cs typeface="+mn-cs"/>
            </a:endParaRPr>
          </a:p>
        </p:txBody>
      </p:sp>
      <p:sp>
        <p:nvSpPr>
          <p:cNvPr id="2056" name="TextBox 10"/>
          <p:cNvSpPr txBox="1">
            <a:spLocks noChangeArrowheads="1"/>
          </p:cNvSpPr>
          <p:nvPr/>
        </p:nvSpPr>
        <p:spPr bwMode="auto">
          <a:xfrm>
            <a:off x="3143250" y="3500438"/>
            <a:ext cx="6408738" cy="1383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华文中宋" panose="02010600040101010101" pitchFamily="2" charset="-122"/>
                <a:cs typeface="+mn-cs"/>
                <a:sym typeface="Arial" panose="020B0604020202020204" pitchFamily="34" charset="0"/>
              </a:rPr>
              <a:t>Dengjie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华文中宋" panose="02010600040101010101" pitchFamily="2" charset="-122"/>
                <a:cs typeface="+mn-cs"/>
                <a:sym typeface="Arial" panose="020B0604020202020204" pitchFamily="34" charset="0"/>
              </a:rPr>
              <a:t> Xiao 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华文中宋" panose="02010600040101010101" pitchFamily="2" charset="-122"/>
                <a:cs typeface="+mn-cs"/>
                <a:sym typeface="Arial" panose="020B0604020202020204" pitchFamily="34" charset="0"/>
              </a:rPr>
              <a:t>  </a:t>
            </a:r>
            <a:r>
              <a:rPr kumimoji="0" lang="en-US" altLang="zh-CN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华文中宋" panose="02010600040101010101" pitchFamily="2" charset="-122"/>
                <a:cs typeface="+mn-cs"/>
                <a:sym typeface="Arial" panose="020B0604020202020204" pitchFamily="34" charset="0"/>
              </a:rPr>
              <a:t>Jie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华文中宋" panose="02010600040101010101" pitchFamily="2" charset="-122"/>
                <a:cs typeface="+mn-cs"/>
                <a:sym typeface="Arial" panose="020B0604020202020204" pitchFamily="34" charset="0"/>
              </a:rPr>
              <a:t> Gao  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华文中宋" panose="02010600040101010101" pitchFamily="2" charset="-122"/>
                <a:cs typeface="+mn-cs"/>
                <a:sym typeface="Arial" panose="020B0604020202020204" pitchFamily="34" charset="0"/>
              </a:rPr>
              <a:t> </a:t>
            </a:r>
            <a:r>
              <a:rPr lang="en-US" altLang="zh-CN" sz="280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华文中宋" panose="02010600040101010101" pitchFamily="2" charset="-122"/>
                <a:sym typeface="Arial" panose="020B0604020202020204" pitchFamily="34" charset="0"/>
              </a:rPr>
              <a:t>Feng Su </a:t>
            </a:r>
            <a:endParaRPr lang="en-US" altLang="zh-CN" sz="2800" noProof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华文中宋" panose="02010600040101010101" pitchFamily="2" charset="-122"/>
              <a:sym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2800" noProof="0" dirty="0" err="1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华文中宋" panose="02010600040101010101" pitchFamily="2" charset="-122"/>
                <a:sym typeface="Arial" panose="020B0604020202020204" pitchFamily="34" charset="0"/>
              </a:rPr>
              <a:t>Tianjian</a:t>
            </a:r>
            <a:r>
              <a:rPr lang="en-US" altLang="zh-CN" sz="280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华文中宋" panose="02010600040101010101" pitchFamily="2" charset="-122"/>
                <a:sym typeface="Arial" panose="020B0604020202020204" pitchFamily="34" charset="0"/>
              </a:rPr>
              <a:t> </a:t>
            </a:r>
            <a:r>
              <a:rPr lang="en-US" altLang="zh-CN" sz="2800" noProof="0" dirty="0" err="1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华文中宋" panose="02010600040101010101" pitchFamily="2" charset="-122"/>
                <a:sym typeface="Arial" panose="020B0604020202020204" pitchFamily="34" charset="0"/>
              </a:rPr>
              <a:t>Bian  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华文中宋" panose="02010600040101010101" pitchFamily="2" charset="-122"/>
                <a:cs typeface="+mn-cs"/>
                <a:sym typeface="Arial" panose="020B0604020202020204" pitchFamily="34" charset="0"/>
              </a:rPr>
              <a:t>  </a:t>
            </a:r>
            <a:endParaRPr kumimoji="0" lang="en-US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华文中宋" panose="02010600040101010101" pitchFamily="2" charset="-122"/>
              <a:cs typeface="+mn-cs"/>
              <a:sym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华文中宋" panose="02010600040101010101" pitchFamily="2" charset="-122"/>
                <a:cs typeface="+mn-cs"/>
                <a:sym typeface="Arial" panose="020B0604020202020204" pitchFamily="34" charset="0"/>
              </a:rPr>
              <a:t>   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华文中宋" panose="02010600040101010101" pitchFamily="2" charset="-122"/>
                <a:cs typeface="+mn-cs"/>
                <a:sym typeface="Arial" panose="020B0604020202020204" pitchFamily="34" charset="0"/>
              </a:rPr>
              <a:t> 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华文中宋" panose="0201060004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11675" y="5372100"/>
            <a:ext cx="269557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en-US" altLang="zh-CN" kern="1200" cap="none" spc="0" normalizeH="0" baseline="0" noProof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rPr>
              <a:t>CEPC AP meeting, 2017.9.1</a:t>
            </a:r>
            <a:endParaRPr kumimoji="0" lang="en-US" altLang="zh-CN" kern="1200" cap="none" spc="0" normalizeH="0" baseline="0" noProof="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3" name="组合 22"/>
          <p:cNvGrpSpPr/>
          <p:nvPr/>
        </p:nvGrpSpPr>
        <p:grpSpPr>
          <a:xfrm>
            <a:off x="371400" y="233459"/>
            <a:ext cx="8264230" cy="6218619"/>
            <a:chOff x="371400" y="233459"/>
            <a:chExt cx="8264230" cy="6218619"/>
          </a:xfrm>
        </p:grpSpPr>
        <p:sp>
          <p:nvSpPr>
            <p:cNvPr id="119" name="椭圆 118"/>
            <p:cNvSpPr/>
            <p:nvPr/>
          </p:nvSpPr>
          <p:spPr>
            <a:xfrm rot="19013126">
              <a:off x="6504923" y="1906847"/>
              <a:ext cx="94426" cy="341821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 w="76200">
                  <a:solidFill>
                    <a:prstClr val="black"/>
                  </a:solidFill>
                </a:ln>
                <a:solidFill>
                  <a:prstClr val="white"/>
                </a:solidFill>
              </a:endParaRPr>
            </a:p>
          </p:txBody>
        </p:sp>
        <p:sp>
          <p:nvSpPr>
            <p:cNvPr id="120" name="椭圆 119"/>
            <p:cNvSpPr/>
            <p:nvPr/>
          </p:nvSpPr>
          <p:spPr>
            <a:xfrm rot="1919955">
              <a:off x="6520276" y="4884026"/>
              <a:ext cx="92917" cy="347957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22" name="椭圆 121"/>
            <p:cNvSpPr/>
            <p:nvPr/>
          </p:nvSpPr>
          <p:spPr>
            <a:xfrm rot="19454082">
              <a:off x="2719888" y="4803663"/>
              <a:ext cx="77312" cy="347957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cxnSp>
          <p:nvCxnSpPr>
            <p:cNvPr id="123" name="直接连接符 122"/>
            <p:cNvCxnSpPr/>
            <p:nvPr/>
          </p:nvCxnSpPr>
          <p:spPr bwMode="auto">
            <a:xfrm flipH="1">
              <a:off x="4729163" y="1628800"/>
              <a:ext cx="2382196" cy="1870744"/>
            </a:xfrm>
            <a:prstGeom prst="line">
              <a:avLst/>
            </a:prstGeom>
            <a:ln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接连接符 123"/>
            <p:cNvCxnSpPr/>
            <p:nvPr/>
          </p:nvCxnSpPr>
          <p:spPr bwMode="auto">
            <a:xfrm flipH="1" flipV="1">
              <a:off x="4722017" y="3507148"/>
              <a:ext cx="2308089" cy="1928985"/>
            </a:xfrm>
            <a:prstGeom prst="line">
              <a:avLst/>
            </a:prstGeom>
            <a:ln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接连接符 124"/>
            <p:cNvCxnSpPr/>
            <p:nvPr/>
          </p:nvCxnSpPr>
          <p:spPr bwMode="auto">
            <a:xfrm flipV="1">
              <a:off x="2155272" y="3499545"/>
              <a:ext cx="2580240" cy="1923452"/>
            </a:xfrm>
            <a:prstGeom prst="line">
              <a:avLst/>
            </a:prstGeom>
            <a:ln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7" name="TextBox 136"/>
            <p:cNvSpPr txBox="1"/>
            <p:nvPr/>
          </p:nvSpPr>
          <p:spPr>
            <a:xfrm>
              <a:off x="5666023" y="1769847"/>
              <a:ext cx="7456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dirty="0" smtClean="0">
                  <a:solidFill>
                    <a:srgbClr val="2116F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ARC</a:t>
              </a:r>
              <a:endParaRPr lang="zh-CN" altLang="en-US" sz="1400" b="1" dirty="0">
                <a:solidFill>
                  <a:srgbClr val="2116F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7" name="椭圆 176"/>
            <p:cNvSpPr/>
            <p:nvPr/>
          </p:nvSpPr>
          <p:spPr>
            <a:xfrm rot="2504401">
              <a:off x="2838209" y="1856920"/>
              <a:ext cx="76263" cy="341821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 w="76200">
                  <a:solidFill>
                    <a:prstClr val="black"/>
                  </a:solidFill>
                </a:ln>
                <a:solidFill>
                  <a:prstClr val="white"/>
                </a:solidFill>
              </a:endParaRPr>
            </a:p>
          </p:txBody>
        </p:sp>
        <p:cxnSp>
          <p:nvCxnSpPr>
            <p:cNvPr id="185" name="直接连接符 184"/>
            <p:cNvCxnSpPr/>
            <p:nvPr/>
          </p:nvCxnSpPr>
          <p:spPr bwMode="auto">
            <a:xfrm>
              <a:off x="2295340" y="3649648"/>
              <a:ext cx="52582" cy="169727"/>
            </a:xfrm>
            <a:prstGeom prst="line">
              <a:avLst/>
            </a:prstGeom>
            <a:ln w="5715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直接连接符 185"/>
            <p:cNvCxnSpPr>
              <a:endCxn id="129" idx="0"/>
            </p:cNvCxnSpPr>
            <p:nvPr/>
          </p:nvCxnSpPr>
          <p:spPr bwMode="auto">
            <a:xfrm flipH="1">
              <a:off x="2295296" y="3142197"/>
              <a:ext cx="58013" cy="162960"/>
            </a:xfrm>
            <a:prstGeom prst="line">
              <a:avLst/>
            </a:prstGeom>
            <a:ln w="5715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2"/>
            <p:cNvSpPr txBox="1">
              <a:spLocks noChangeArrowheads="1"/>
            </p:cNvSpPr>
            <p:nvPr/>
          </p:nvSpPr>
          <p:spPr bwMode="auto">
            <a:xfrm>
              <a:off x="1472830" y="233459"/>
              <a:ext cx="7162800" cy="563563"/>
            </a:xfrm>
            <a:prstGeom prst="rect">
              <a:avLst/>
            </a:prstGeom>
          </p:spPr>
          <p:txBody>
            <a:bodyPr anchor="ctr">
              <a:normAutofit fontScale="70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defRPr/>
              </a:pPr>
              <a:r>
                <a:rPr lang="en-US" altLang="zh-CN" b="1" dirty="0">
                  <a:solidFill>
                    <a:srgbClr val="00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CEPC Advanced Partial </a:t>
              </a:r>
              <a:r>
                <a:rPr lang="en-US" altLang="zh-CN" b="1" dirty="0" smtClean="0">
                  <a:solidFill>
                    <a:srgbClr val="00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Double Ring </a:t>
              </a:r>
              <a:endParaRPr lang="en-US" altLang="zh-CN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7" name="直接连接符 26"/>
            <p:cNvCxnSpPr/>
            <p:nvPr/>
          </p:nvCxnSpPr>
          <p:spPr bwMode="auto">
            <a:xfrm>
              <a:off x="371400" y="3476069"/>
              <a:ext cx="8142287" cy="46951"/>
            </a:xfrm>
            <a:prstGeom prst="line">
              <a:avLst/>
            </a:prstGeom>
            <a:ln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接连接符 71"/>
            <p:cNvCxnSpPr/>
            <p:nvPr/>
          </p:nvCxnSpPr>
          <p:spPr bwMode="auto">
            <a:xfrm>
              <a:off x="4729162" y="1141891"/>
              <a:ext cx="0" cy="5310187"/>
            </a:xfrm>
            <a:prstGeom prst="line">
              <a:avLst/>
            </a:prstGeom>
            <a:ln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接连接符 94"/>
            <p:cNvCxnSpPr/>
            <p:nvPr/>
          </p:nvCxnSpPr>
          <p:spPr bwMode="auto">
            <a:xfrm>
              <a:off x="7111359" y="3142197"/>
              <a:ext cx="91074" cy="219401"/>
            </a:xfrm>
            <a:prstGeom prst="line">
              <a:avLst/>
            </a:prstGeom>
            <a:ln w="5715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弧形 103"/>
            <p:cNvSpPr/>
            <p:nvPr/>
          </p:nvSpPr>
          <p:spPr bwMode="auto">
            <a:xfrm>
              <a:off x="2890491" y="1316516"/>
              <a:ext cx="4178300" cy="4506912"/>
            </a:xfrm>
            <a:prstGeom prst="arc">
              <a:avLst>
                <a:gd name="adj1" fmla="val 17109880"/>
                <a:gd name="adj2" fmla="val 18731531"/>
              </a:avLst>
            </a:prstGeom>
            <a:ln w="76200">
              <a:solidFill>
                <a:srgbClr val="3D09F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n>
                  <a:solidFill>
                    <a:srgbClr val="3D09FD"/>
                  </a:solidFill>
                </a:ln>
                <a:solidFill>
                  <a:srgbClr val="300FF7"/>
                </a:solidFill>
              </a:endParaRPr>
            </a:p>
          </p:txBody>
        </p:sp>
        <p:sp>
          <p:nvSpPr>
            <p:cNvPr id="105" name="弧形 104"/>
            <p:cNvSpPr/>
            <p:nvPr/>
          </p:nvSpPr>
          <p:spPr bwMode="auto">
            <a:xfrm rot="2780938">
              <a:off x="2871167" y="1396192"/>
              <a:ext cx="4178300" cy="4506912"/>
            </a:xfrm>
            <a:prstGeom prst="arc">
              <a:avLst>
                <a:gd name="adj1" fmla="val 16399319"/>
                <a:gd name="adj2" fmla="val 18072793"/>
              </a:avLst>
            </a:prstGeom>
            <a:ln w="76200">
              <a:solidFill>
                <a:srgbClr val="05368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6" name="弧形 105"/>
            <p:cNvSpPr/>
            <p:nvPr/>
          </p:nvSpPr>
          <p:spPr bwMode="auto">
            <a:xfrm rot="4695820">
              <a:off x="2782450" y="1428435"/>
              <a:ext cx="4178300" cy="4506913"/>
            </a:xfrm>
            <a:prstGeom prst="arc">
              <a:avLst>
                <a:gd name="adj1" fmla="val 17089740"/>
                <a:gd name="adj2" fmla="val 18983336"/>
              </a:avLst>
            </a:prstGeom>
            <a:ln w="76200">
              <a:solidFill>
                <a:srgbClr val="05368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7" name="弧形 106"/>
            <p:cNvSpPr/>
            <p:nvPr/>
          </p:nvSpPr>
          <p:spPr bwMode="auto">
            <a:xfrm rot="7552111">
              <a:off x="2725391" y="1427641"/>
              <a:ext cx="4178300" cy="4508500"/>
            </a:xfrm>
            <a:prstGeom prst="arc">
              <a:avLst>
                <a:gd name="adj1" fmla="val 16595739"/>
                <a:gd name="adj2" fmla="val 18211192"/>
              </a:avLst>
            </a:prstGeom>
            <a:ln w="76200">
              <a:solidFill>
                <a:srgbClr val="3D09F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n>
                  <a:solidFill>
                    <a:srgbClr val="3D09FD"/>
                  </a:solidFill>
                </a:ln>
                <a:solidFill>
                  <a:srgbClr val="300FF7"/>
                </a:solidFill>
              </a:endParaRPr>
            </a:p>
          </p:txBody>
        </p:sp>
        <p:sp>
          <p:nvSpPr>
            <p:cNvPr id="109" name="弧形 108"/>
            <p:cNvSpPr/>
            <p:nvPr/>
          </p:nvSpPr>
          <p:spPr bwMode="auto">
            <a:xfrm rot="10550204">
              <a:off x="2284844" y="1316516"/>
              <a:ext cx="4178300" cy="4506912"/>
            </a:xfrm>
            <a:prstGeom prst="arc">
              <a:avLst>
                <a:gd name="adj1" fmla="val 17314454"/>
                <a:gd name="adj2" fmla="val 19106045"/>
              </a:avLst>
            </a:prstGeom>
            <a:ln w="76200">
              <a:solidFill>
                <a:srgbClr val="3D09F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n>
                  <a:solidFill>
                    <a:srgbClr val="3D09FD"/>
                  </a:solidFill>
                </a:ln>
                <a:solidFill>
                  <a:srgbClr val="300FF7"/>
                </a:solidFill>
              </a:endParaRPr>
            </a:p>
          </p:txBody>
        </p:sp>
        <p:sp>
          <p:nvSpPr>
            <p:cNvPr id="112" name="弧形 111"/>
            <p:cNvSpPr/>
            <p:nvPr/>
          </p:nvSpPr>
          <p:spPr bwMode="auto">
            <a:xfrm rot="13919276">
              <a:off x="2445923" y="1325951"/>
              <a:ext cx="4178300" cy="4508500"/>
            </a:xfrm>
            <a:prstGeom prst="arc">
              <a:avLst>
                <a:gd name="adj1" fmla="val 16456404"/>
                <a:gd name="adj2" fmla="val 18166376"/>
              </a:avLst>
            </a:prstGeom>
            <a:ln w="76200">
              <a:solidFill>
                <a:srgbClr val="05368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3" name="弧形 112"/>
            <p:cNvSpPr/>
            <p:nvPr/>
          </p:nvSpPr>
          <p:spPr bwMode="auto">
            <a:xfrm rot="18585938">
              <a:off x="2505386" y="1223195"/>
              <a:ext cx="4198938" cy="4476750"/>
            </a:xfrm>
            <a:prstGeom prst="arc">
              <a:avLst>
                <a:gd name="adj1" fmla="val 16465063"/>
                <a:gd name="adj2" fmla="val 17957322"/>
              </a:avLst>
            </a:prstGeom>
            <a:ln w="76200">
              <a:solidFill>
                <a:srgbClr val="300FF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n>
                  <a:solidFill>
                    <a:srgbClr val="3D09FD"/>
                  </a:solidFill>
                </a:ln>
                <a:solidFill>
                  <a:srgbClr val="3D09FD"/>
                </a:solidFill>
              </a:endParaRPr>
            </a:p>
          </p:txBody>
        </p:sp>
        <p:sp>
          <p:nvSpPr>
            <p:cNvPr id="114" name="弧形 113"/>
            <p:cNvSpPr/>
            <p:nvPr/>
          </p:nvSpPr>
          <p:spPr bwMode="auto">
            <a:xfrm rot="15456854">
              <a:off x="2481046" y="1091035"/>
              <a:ext cx="4200525" cy="4475162"/>
            </a:xfrm>
            <a:prstGeom prst="arc">
              <a:avLst>
                <a:gd name="adj1" fmla="val 17201128"/>
                <a:gd name="adj2" fmla="val 18899883"/>
              </a:avLst>
            </a:prstGeom>
            <a:ln w="76200">
              <a:solidFill>
                <a:srgbClr val="05368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8694" name="TextBox 119"/>
            <p:cNvSpPr txBox="1">
              <a:spLocks noChangeArrowheads="1"/>
            </p:cNvSpPr>
            <p:nvPr/>
          </p:nvSpPr>
          <p:spPr bwMode="auto">
            <a:xfrm>
              <a:off x="4282070" y="1782942"/>
              <a:ext cx="1008342" cy="307777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400" b="1">
                  <a:solidFill>
                    <a:srgbClr val="FF0000"/>
                  </a:solidFill>
                </a:rPr>
                <a:t>IP1_ee</a:t>
              </a:r>
              <a:endParaRPr lang="en-US" altLang="zh-CN" sz="1400" b="1">
                <a:solidFill>
                  <a:srgbClr val="FF0000"/>
                </a:solidFill>
              </a:endParaRPr>
            </a:p>
          </p:txBody>
        </p:sp>
        <p:sp>
          <p:nvSpPr>
            <p:cNvPr id="28695" name="TextBox 121"/>
            <p:cNvSpPr txBox="1">
              <a:spLocks noChangeArrowheads="1"/>
            </p:cNvSpPr>
            <p:nvPr/>
          </p:nvSpPr>
          <p:spPr bwMode="auto">
            <a:xfrm>
              <a:off x="4124819" y="5033895"/>
              <a:ext cx="1156148" cy="307777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400" b="1">
                  <a:solidFill>
                    <a:srgbClr val="FF0000"/>
                  </a:solidFill>
                </a:rPr>
                <a:t>IP3_ee</a:t>
              </a:r>
              <a:endParaRPr lang="en-US" altLang="zh-CN" sz="1400" b="1">
                <a:solidFill>
                  <a:srgbClr val="FF0000"/>
                </a:solidFill>
              </a:endParaRPr>
            </a:p>
          </p:txBody>
        </p:sp>
        <p:cxnSp>
          <p:nvCxnSpPr>
            <p:cNvPr id="127" name="直接连接符 126"/>
            <p:cNvCxnSpPr/>
            <p:nvPr/>
          </p:nvCxnSpPr>
          <p:spPr bwMode="auto">
            <a:xfrm>
              <a:off x="3960018" y="1392716"/>
              <a:ext cx="36512" cy="1038225"/>
            </a:xfrm>
            <a:prstGeom prst="line">
              <a:avLst/>
            </a:prstGeom>
            <a:ln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接连接符 129"/>
            <p:cNvCxnSpPr/>
            <p:nvPr/>
          </p:nvCxnSpPr>
          <p:spPr bwMode="auto">
            <a:xfrm>
              <a:off x="5449887" y="1387953"/>
              <a:ext cx="15875" cy="1042988"/>
            </a:xfrm>
            <a:prstGeom prst="line">
              <a:avLst/>
            </a:prstGeom>
            <a:ln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接箭头连接符 131"/>
            <p:cNvCxnSpPr/>
            <p:nvPr/>
          </p:nvCxnSpPr>
          <p:spPr bwMode="auto">
            <a:xfrm>
              <a:off x="4022724" y="2357916"/>
              <a:ext cx="1443038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703" name="TextBox 135"/>
            <p:cNvSpPr txBox="1">
              <a:spLocks noChangeArrowheads="1"/>
            </p:cNvSpPr>
            <p:nvPr/>
          </p:nvSpPr>
          <p:spPr bwMode="auto">
            <a:xfrm>
              <a:off x="1943515" y="2390840"/>
              <a:ext cx="42351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b="1" dirty="0" smtClean="0">
                  <a:solidFill>
                    <a:srgbClr val="00B050"/>
                  </a:solidFill>
                </a:rPr>
                <a:t>RF</a:t>
              </a:r>
              <a:endParaRPr lang="zh-CN" altLang="en-US" sz="1400" b="1" dirty="0">
                <a:solidFill>
                  <a:srgbClr val="00B050"/>
                </a:solidFill>
              </a:endParaRPr>
            </a:p>
          </p:txBody>
        </p:sp>
        <p:sp>
          <p:nvSpPr>
            <p:cNvPr id="28704" name="TextBox 136"/>
            <p:cNvSpPr txBox="1">
              <a:spLocks noChangeArrowheads="1"/>
            </p:cNvSpPr>
            <p:nvPr/>
          </p:nvSpPr>
          <p:spPr bwMode="auto">
            <a:xfrm>
              <a:off x="3044781" y="1225042"/>
              <a:ext cx="42351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b="1" dirty="0" smtClean="0">
                  <a:solidFill>
                    <a:srgbClr val="00B050"/>
                  </a:solidFill>
                </a:rPr>
                <a:t>RF</a:t>
              </a:r>
              <a:endParaRPr lang="zh-CN" altLang="en-US" sz="1400" b="1" dirty="0">
                <a:solidFill>
                  <a:srgbClr val="00B050"/>
                </a:solidFill>
              </a:endParaRPr>
            </a:p>
          </p:txBody>
        </p:sp>
        <p:sp>
          <p:nvSpPr>
            <p:cNvPr id="28705" name="TextBox 137"/>
            <p:cNvSpPr txBox="1">
              <a:spLocks noChangeArrowheads="1"/>
            </p:cNvSpPr>
            <p:nvPr/>
          </p:nvSpPr>
          <p:spPr bwMode="auto">
            <a:xfrm>
              <a:off x="7128922" y="2479965"/>
              <a:ext cx="42351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b="1" dirty="0" smtClean="0">
                  <a:solidFill>
                    <a:srgbClr val="00B050"/>
                  </a:solidFill>
                </a:rPr>
                <a:t>RF</a:t>
              </a:r>
              <a:endParaRPr lang="zh-CN" altLang="en-US" sz="1400" b="1" dirty="0">
                <a:solidFill>
                  <a:srgbClr val="00B050"/>
                </a:solidFill>
              </a:endParaRPr>
            </a:p>
          </p:txBody>
        </p:sp>
        <p:sp>
          <p:nvSpPr>
            <p:cNvPr id="28709" name="TextBox 141"/>
            <p:cNvSpPr txBox="1">
              <a:spLocks noChangeArrowheads="1"/>
            </p:cNvSpPr>
            <p:nvPr/>
          </p:nvSpPr>
          <p:spPr bwMode="auto">
            <a:xfrm>
              <a:off x="1913540" y="4273601"/>
              <a:ext cx="42351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b="1" dirty="0" smtClean="0">
                  <a:solidFill>
                    <a:srgbClr val="00B050"/>
                  </a:solidFill>
                </a:rPr>
                <a:t>RF</a:t>
              </a:r>
              <a:endParaRPr lang="zh-CN" altLang="en-US" sz="1400" b="1" dirty="0">
                <a:solidFill>
                  <a:srgbClr val="00B050"/>
                </a:solidFill>
              </a:endParaRPr>
            </a:p>
          </p:txBody>
        </p:sp>
        <p:sp>
          <p:nvSpPr>
            <p:cNvPr id="28710" name="TextBox 150"/>
            <p:cNvSpPr txBox="1">
              <a:spLocks noChangeArrowheads="1"/>
            </p:cNvSpPr>
            <p:nvPr/>
          </p:nvSpPr>
          <p:spPr bwMode="auto">
            <a:xfrm>
              <a:off x="6411675" y="1308384"/>
              <a:ext cx="986155" cy="344805"/>
            </a:xfrm>
            <a:prstGeom prst="rect">
              <a:avLst/>
            </a:prstGeom>
            <a:noFill/>
            <a:ln w="9525">
              <a:noFill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en-US" altLang="zh-CN" sz="11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ARC,  8425m</a:t>
              </a:r>
              <a:endParaRPr lang="en-US" altLang="zh-CN" sz="11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8711" name="组合 159"/>
            <p:cNvGrpSpPr/>
            <p:nvPr/>
          </p:nvGrpSpPr>
          <p:grpSpPr bwMode="auto">
            <a:xfrm rot="10800000">
              <a:off x="3804169" y="1225041"/>
              <a:ext cx="1764234" cy="361019"/>
              <a:chOff x="306009" y="3516765"/>
              <a:chExt cx="7905821" cy="1343097"/>
            </a:xfrm>
          </p:grpSpPr>
          <p:grpSp>
            <p:nvGrpSpPr>
              <p:cNvPr id="28713" name="组合 99"/>
              <p:cNvGrpSpPr/>
              <p:nvPr/>
            </p:nvGrpSpPr>
            <p:grpSpPr bwMode="auto">
              <a:xfrm>
                <a:off x="692473" y="3580075"/>
                <a:ext cx="7065676" cy="1279787"/>
                <a:chOff x="513010" y="2678572"/>
                <a:chExt cx="8131008" cy="1953406"/>
              </a:xfrm>
            </p:grpSpPr>
            <p:cxnSp>
              <p:nvCxnSpPr>
                <p:cNvPr id="171" name="直接连接符 170"/>
                <p:cNvCxnSpPr/>
                <p:nvPr/>
              </p:nvCxnSpPr>
              <p:spPr>
                <a:xfrm flipH="1" flipV="1">
                  <a:off x="7561173" y="2678572"/>
                  <a:ext cx="1082845" cy="10005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直接连接符 171"/>
                <p:cNvCxnSpPr/>
                <p:nvPr/>
              </p:nvCxnSpPr>
              <p:spPr>
                <a:xfrm rot="10800000">
                  <a:off x="5762877" y="2722630"/>
                  <a:ext cx="1798296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直接连接符 172"/>
                <p:cNvCxnSpPr/>
                <p:nvPr/>
              </p:nvCxnSpPr>
              <p:spPr>
                <a:xfrm flipH="1">
                  <a:off x="4583350" y="2702394"/>
                  <a:ext cx="1237537" cy="988618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4" name="直接连接符 173"/>
                <p:cNvCxnSpPr/>
                <p:nvPr/>
              </p:nvCxnSpPr>
              <p:spPr>
                <a:xfrm flipH="1">
                  <a:off x="3452160" y="3679097"/>
                  <a:ext cx="1131189" cy="95288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5" name="直接连接符 174"/>
                <p:cNvCxnSpPr/>
                <p:nvPr/>
              </p:nvCxnSpPr>
              <p:spPr>
                <a:xfrm rot="10800000">
                  <a:off x="1508844" y="4631978"/>
                  <a:ext cx="1943317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6" name="直接连接符 175"/>
                <p:cNvCxnSpPr/>
                <p:nvPr/>
              </p:nvCxnSpPr>
              <p:spPr>
                <a:xfrm flipH="1" flipV="1">
                  <a:off x="513010" y="3679097"/>
                  <a:ext cx="995834" cy="95288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62" name="直接连接符 161"/>
              <p:cNvCxnSpPr/>
              <p:nvPr/>
            </p:nvCxnSpPr>
            <p:spPr bwMode="auto">
              <a:xfrm flipV="1">
                <a:off x="306009" y="4217648"/>
                <a:ext cx="445278" cy="7806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直接连接符 162"/>
              <p:cNvCxnSpPr/>
              <p:nvPr/>
            </p:nvCxnSpPr>
            <p:spPr bwMode="auto">
              <a:xfrm flipV="1">
                <a:off x="751287" y="3516765"/>
                <a:ext cx="940969" cy="663302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直接连接符 163"/>
              <p:cNvCxnSpPr/>
              <p:nvPr/>
            </p:nvCxnSpPr>
            <p:spPr bwMode="auto">
              <a:xfrm>
                <a:off x="1608241" y="3564467"/>
                <a:ext cx="1688701" cy="0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直接连接符 164"/>
              <p:cNvCxnSpPr/>
              <p:nvPr/>
            </p:nvCxnSpPr>
            <p:spPr bwMode="auto">
              <a:xfrm>
                <a:off x="3296942" y="3572273"/>
                <a:ext cx="932571" cy="663302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直接连接符 165"/>
              <p:cNvCxnSpPr/>
              <p:nvPr/>
            </p:nvCxnSpPr>
            <p:spPr bwMode="auto">
              <a:xfrm>
                <a:off x="4229513" y="4227774"/>
                <a:ext cx="949368" cy="624286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直接连接符 166"/>
              <p:cNvCxnSpPr/>
              <p:nvPr/>
            </p:nvCxnSpPr>
            <p:spPr bwMode="auto">
              <a:xfrm flipV="1">
                <a:off x="5170482" y="4836453"/>
                <a:ext cx="1764318" cy="23408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直接连接符 167"/>
              <p:cNvCxnSpPr/>
              <p:nvPr/>
            </p:nvCxnSpPr>
            <p:spPr bwMode="auto">
              <a:xfrm flipV="1">
                <a:off x="6934800" y="4227773"/>
                <a:ext cx="873757" cy="600873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直接连接符 168"/>
              <p:cNvCxnSpPr/>
              <p:nvPr/>
            </p:nvCxnSpPr>
            <p:spPr bwMode="auto">
              <a:xfrm>
                <a:off x="7808557" y="4243381"/>
                <a:ext cx="403273" cy="0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0" name="椭圆 169"/>
              <p:cNvSpPr/>
              <p:nvPr/>
            </p:nvSpPr>
            <p:spPr bwMode="auto">
              <a:xfrm>
                <a:off x="4204306" y="4040453"/>
                <a:ext cx="33606" cy="31214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8712" name="TextBox 185"/>
            <p:cNvSpPr txBox="1">
              <a:spLocks noChangeArrowheads="1"/>
            </p:cNvSpPr>
            <p:nvPr/>
          </p:nvSpPr>
          <p:spPr bwMode="auto">
            <a:xfrm>
              <a:off x="3955661" y="3338354"/>
              <a:ext cx="1192530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b="1" dirty="0" smtClean="0">
                  <a:solidFill>
                    <a:prstClr val="black"/>
                  </a:solidFill>
                </a:rPr>
                <a:t>C=100km</a:t>
              </a:r>
              <a:endParaRPr lang="zh-CN" altLang="en-US" b="1" dirty="0">
                <a:solidFill>
                  <a:prstClr val="black"/>
                </a:solidFill>
              </a:endParaRPr>
            </a:p>
          </p:txBody>
        </p:sp>
        <p:cxnSp>
          <p:nvCxnSpPr>
            <p:cNvPr id="111" name="直接连接符 110"/>
            <p:cNvCxnSpPr/>
            <p:nvPr/>
          </p:nvCxnSpPr>
          <p:spPr bwMode="auto">
            <a:xfrm flipH="1">
              <a:off x="7118640" y="3659786"/>
              <a:ext cx="71583" cy="159589"/>
            </a:xfrm>
            <a:prstGeom prst="line">
              <a:avLst/>
            </a:prstGeom>
            <a:ln w="5715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接连接符 127"/>
            <p:cNvCxnSpPr/>
            <p:nvPr/>
          </p:nvCxnSpPr>
          <p:spPr bwMode="auto">
            <a:xfrm>
              <a:off x="2240303" y="1532819"/>
              <a:ext cx="2479334" cy="1966725"/>
            </a:xfrm>
            <a:prstGeom prst="line">
              <a:avLst/>
            </a:prstGeom>
            <a:ln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6" name="TextBox 136"/>
            <p:cNvSpPr txBox="1">
              <a:spLocks noChangeArrowheads="1"/>
            </p:cNvSpPr>
            <p:nvPr/>
          </p:nvSpPr>
          <p:spPr bwMode="auto">
            <a:xfrm>
              <a:off x="7096321" y="4371384"/>
              <a:ext cx="42351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b="1" dirty="0" smtClean="0">
                  <a:solidFill>
                    <a:srgbClr val="00B050"/>
                  </a:solidFill>
                </a:rPr>
                <a:t>RF</a:t>
              </a:r>
              <a:endParaRPr lang="zh-CN" altLang="en-US" sz="1400" b="1" dirty="0">
                <a:solidFill>
                  <a:srgbClr val="00B050"/>
                </a:solidFill>
              </a:endParaRPr>
            </a:p>
          </p:txBody>
        </p:sp>
        <p:sp>
          <p:nvSpPr>
            <p:cNvPr id="207" name="TextBox 136"/>
            <p:cNvSpPr txBox="1">
              <a:spLocks noChangeArrowheads="1"/>
            </p:cNvSpPr>
            <p:nvPr/>
          </p:nvSpPr>
          <p:spPr bwMode="auto">
            <a:xfrm>
              <a:off x="6037921" y="5630342"/>
              <a:ext cx="42351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b="1" dirty="0" smtClean="0">
                  <a:solidFill>
                    <a:srgbClr val="00B050"/>
                  </a:solidFill>
                </a:rPr>
                <a:t>RF</a:t>
              </a:r>
              <a:endParaRPr lang="zh-CN" altLang="en-US" sz="1400" b="1" dirty="0">
                <a:solidFill>
                  <a:srgbClr val="00B050"/>
                </a:solidFill>
              </a:endParaRPr>
            </a:p>
          </p:txBody>
        </p:sp>
        <p:sp>
          <p:nvSpPr>
            <p:cNvPr id="208" name="TextBox 137"/>
            <p:cNvSpPr txBox="1">
              <a:spLocks noChangeArrowheads="1"/>
            </p:cNvSpPr>
            <p:nvPr/>
          </p:nvSpPr>
          <p:spPr bwMode="auto">
            <a:xfrm>
              <a:off x="6075901" y="1302631"/>
              <a:ext cx="42351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b="1" dirty="0" smtClean="0">
                  <a:solidFill>
                    <a:srgbClr val="00B050"/>
                  </a:solidFill>
                </a:rPr>
                <a:t>RF</a:t>
              </a:r>
              <a:endParaRPr lang="zh-CN" altLang="en-US" sz="1400" b="1" dirty="0">
                <a:solidFill>
                  <a:srgbClr val="00B050"/>
                </a:solidFill>
              </a:endParaRPr>
            </a:p>
          </p:txBody>
        </p:sp>
        <p:sp>
          <p:nvSpPr>
            <p:cNvPr id="283" name="TextBox 136"/>
            <p:cNvSpPr txBox="1">
              <a:spLocks noChangeArrowheads="1"/>
            </p:cNvSpPr>
            <p:nvPr/>
          </p:nvSpPr>
          <p:spPr bwMode="auto">
            <a:xfrm>
              <a:off x="2926682" y="5600551"/>
              <a:ext cx="42351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b="1" dirty="0" smtClean="0">
                  <a:solidFill>
                    <a:srgbClr val="00B050"/>
                  </a:solidFill>
                </a:rPr>
                <a:t>RF</a:t>
              </a:r>
              <a:endParaRPr lang="zh-CN" altLang="en-US" sz="1400" b="1" dirty="0">
                <a:solidFill>
                  <a:srgbClr val="00B050"/>
                </a:solidFill>
              </a:endParaRPr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5864693" y="2112876"/>
              <a:ext cx="604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 smtClean="0">
                  <a:solidFill>
                    <a:srgbClr val="FF0000"/>
                  </a:solidFill>
                </a:rPr>
                <a:t>APDR</a:t>
              </a:r>
              <a:endParaRPr lang="zh-CN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295" name="TextBox 294"/>
            <p:cNvSpPr txBox="1"/>
            <p:nvPr/>
          </p:nvSpPr>
          <p:spPr>
            <a:xfrm>
              <a:off x="2523410" y="3322180"/>
              <a:ext cx="604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 smtClean="0">
                  <a:solidFill>
                    <a:srgbClr val="FF0000"/>
                  </a:solidFill>
                </a:rPr>
                <a:t>APDR</a:t>
              </a:r>
              <a:endParaRPr lang="zh-CN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296" name="TextBox 295"/>
            <p:cNvSpPr txBox="1"/>
            <p:nvPr/>
          </p:nvSpPr>
          <p:spPr>
            <a:xfrm>
              <a:off x="3000386" y="4750227"/>
              <a:ext cx="604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 smtClean="0">
                  <a:solidFill>
                    <a:srgbClr val="FF0000"/>
                  </a:solidFill>
                </a:rPr>
                <a:t>APDR</a:t>
              </a:r>
              <a:endParaRPr lang="zh-CN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297" name="TextBox 296"/>
            <p:cNvSpPr txBox="1"/>
            <p:nvPr/>
          </p:nvSpPr>
          <p:spPr>
            <a:xfrm>
              <a:off x="5785894" y="4750227"/>
              <a:ext cx="604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 smtClean="0">
                  <a:solidFill>
                    <a:srgbClr val="FF0000"/>
                  </a:solidFill>
                </a:rPr>
                <a:t>APDR</a:t>
              </a:r>
              <a:endParaRPr lang="zh-CN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298" name="TextBox 297"/>
            <p:cNvSpPr txBox="1"/>
            <p:nvPr/>
          </p:nvSpPr>
          <p:spPr>
            <a:xfrm>
              <a:off x="6342510" y="3434015"/>
              <a:ext cx="604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 smtClean="0">
                  <a:solidFill>
                    <a:srgbClr val="FF0000"/>
                  </a:solidFill>
                </a:rPr>
                <a:t>APDR</a:t>
              </a:r>
              <a:endParaRPr lang="zh-CN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299" name="TextBox 298"/>
            <p:cNvSpPr txBox="1"/>
            <p:nvPr/>
          </p:nvSpPr>
          <p:spPr>
            <a:xfrm>
              <a:off x="3018577" y="2054890"/>
              <a:ext cx="604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 smtClean="0">
                  <a:solidFill>
                    <a:srgbClr val="FF0000"/>
                  </a:solidFill>
                </a:rPr>
                <a:t>APDR</a:t>
              </a:r>
              <a:endParaRPr lang="zh-CN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129" name="椭圆 128"/>
            <p:cNvSpPr/>
            <p:nvPr/>
          </p:nvSpPr>
          <p:spPr>
            <a:xfrm>
              <a:off x="2253709" y="3305157"/>
              <a:ext cx="83174" cy="341821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 w="76200">
                  <a:solidFill>
                    <a:prstClr val="black"/>
                  </a:solidFill>
                </a:ln>
                <a:solidFill>
                  <a:prstClr val="white"/>
                </a:solidFill>
              </a:endParaRPr>
            </a:p>
          </p:txBody>
        </p:sp>
        <p:cxnSp>
          <p:nvCxnSpPr>
            <p:cNvPr id="139" name="直接连接符 138"/>
            <p:cNvCxnSpPr/>
            <p:nvPr/>
          </p:nvCxnSpPr>
          <p:spPr bwMode="auto">
            <a:xfrm flipV="1">
              <a:off x="2398844" y="3154755"/>
              <a:ext cx="7792" cy="621708"/>
            </a:xfrm>
            <a:prstGeom prst="line">
              <a:avLst/>
            </a:prstGeom>
            <a:ln>
              <a:solidFill>
                <a:srgbClr val="FF0000"/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直接连接符 142"/>
            <p:cNvCxnSpPr/>
            <p:nvPr/>
          </p:nvCxnSpPr>
          <p:spPr bwMode="auto">
            <a:xfrm flipV="1">
              <a:off x="7132153" y="3194032"/>
              <a:ext cx="0" cy="600716"/>
            </a:xfrm>
            <a:prstGeom prst="line">
              <a:avLst/>
            </a:prstGeom>
            <a:ln>
              <a:solidFill>
                <a:srgbClr val="FF0000"/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3" name="椭圆 192"/>
            <p:cNvSpPr/>
            <p:nvPr/>
          </p:nvSpPr>
          <p:spPr>
            <a:xfrm>
              <a:off x="7175828" y="3321706"/>
              <a:ext cx="83174" cy="341821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 w="76200">
                  <a:solidFill>
                    <a:prstClr val="black"/>
                  </a:solidFill>
                </a:ln>
                <a:solidFill>
                  <a:prstClr val="white"/>
                </a:solidFill>
              </a:endParaRPr>
            </a:p>
          </p:txBody>
        </p:sp>
        <p:sp>
          <p:nvSpPr>
            <p:cNvPr id="18" name="圆角矩形 17"/>
            <p:cNvSpPr/>
            <p:nvPr/>
          </p:nvSpPr>
          <p:spPr>
            <a:xfrm rot="19653266">
              <a:off x="3338744" y="1530659"/>
              <a:ext cx="148686" cy="118406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31" name="圆角矩形 130"/>
            <p:cNvSpPr/>
            <p:nvPr/>
          </p:nvSpPr>
          <p:spPr>
            <a:xfrm rot="17342685">
              <a:off x="2422599" y="2574699"/>
              <a:ext cx="148686" cy="118406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34" name="圆角矩形 133"/>
            <p:cNvSpPr/>
            <p:nvPr/>
          </p:nvSpPr>
          <p:spPr>
            <a:xfrm rot="15293176">
              <a:off x="2351492" y="4268642"/>
              <a:ext cx="148686" cy="118406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35" name="圆角矩形 134"/>
            <p:cNvSpPr/>
            <p:nvPr/>
          </p:nvSpPr>
          <p:spPr>
            <a:xfrm rot="1928261">
              <a:off x="3278025" y="5453473"/>
              <a:ext cx="148686" cy="118406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36" name="圆角矩形 135"/>
            <p:cNvSpPr/>
            <p:nvPr/>
          </p:nvSpPr>
          <p:spPr>
            <a:xfrm rot="19653266">
              <a:off x="5988662" y="5466777"/>
              <a:ext cx="148686" cy="118406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44" name="圆角矩形 143"/>
            <p:cNvSpPr/>
            <p:nvPr/>
          </p:nvSpPr>
          <p:spPr>
            <a:xfrm rot="12620158">
              <a:off x="5929677" y="1538469"/>
              <a:ext cx="148686" cy="118406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45" name="圆角矩形 144"/>
            <p:cNvSpPr/>
            <p:nvPr/>
          </p:nvSpPr>
          <p:spPr>
            <a:xfrm rot="17534784">
              <a:off x="6872821" y="4350258"/>
              <a:ext cx="148686" cy="118406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46" name="圆角矩形 145"/>
            <p:cNvSpPr/>
            <p:nvPr/>
          </p:nvSpPr>
          <p:spPr>
            <a:xfrm rot="14949495">
              <a:off x="6912668" y="2637996"/>
              <a:ext cx="148686" cy="118406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grpSp>
          <p:nvGrpSpPr>
            <p:cNvPr id="121" name="组合 159"/>
            <p:cNvGrpSpPr/>
            <p:nvPr/>
          </p:nvGrpSpPr>
          <p:grpSpPr bwMode="auto">
            <a:xfrm rot="10800000">
              <a:off x="3804168" y="5586825"/>
              <a:ext cx="1817667" cy="362454"/>
              <a:chOff x="306009" y="3516765"/>
              <a:chExt cx="7905821" cy="1343097"/>
            </a:xfrm>
          </p:grpSpPr>
          <p:grpSp>
            <p:nvGrpSpPr>
              <p:cNvPr id="126" name="组合 99"/>
              <p:cNvGrpSpPr/>
              <p:nvPr/>
            </p:nvGrpSpPr>
            <p:grpSpPr bwMode="auto">
              <a:xfrm>
                <a:off x="692473" y="3580075"/>
                <a:ext cx="7065676" cy="1279787"/>
                <a:chOff x="513010" y="2678572"/>
                <a:chExt cx="8131008" cy="1953406"/>
              </a:xfrm>
            </p:grpSpPr>
            <p:cxnSp>
              <p:nvCxnSpPr>
                <p:cNvPr id="151" name="直接连接符 150"/>
                <p:cNvCxnSpPr/>
                <p:nvPr/>
              </p:nvCxnSpPr>
              <p:spPr>
                <a:xfrm flipH="1" flipV="1">
                  <a:off x="7561173" y="2678572"/>
                  <a:ext cx="1082845" cy="10005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2" name="直接连接符 151"/>
                <p:cNvCxnSpPr/>
                <p:nvPr/>
              </p:nvCxnSpPr>
              <p:spPr>
                <a:xfrm rot="10800000">
                  <a:off x="5762877" y="2722630"/>
                  <a:ext cx="1798296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直接连接符 152"/>
                <p:cNvCxnSpPr/>
                <p:nvPr/>
              </p:nvCxnSpPr>
              <p:spPr>
                <a:xfrm flipH="1">
                  <a:off x="4583350" y="2702394"/>
                  <a:ext cx="1237537" cy="988618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直接连接符 153"/>
                <p:cNvCxnSpPr/>
                <p:nvPr/>
              </p:nvCxnSpPr>
              <p:spPr>
                <a:xfrm flipH="1">
                  <a:off x="3452160" y="3679097"/>
                  <a:ext cx="1131189" cy="95288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直接连接符 154"/>
                <p:cNvCxnSpPr/>
                <p:nvPr/>
              </p:nvCxnSpPr>
              <p:spPr>
                <a:xfrm rot="10800000">
                  <a:off x="1508844" y="4631978"/>
                  <a:ext cx="1943317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直接连接符 155"/>
                <p:cNvCxnSpPr/>
                <p:nvPr/>
              </p:nvCxnSpPr>
              <p:spPr>
                <a:xfrm flipH="1" flipV="1">
                  <a:off x="513010" y="3679097"/>
                  <a:ext cx="995834" cy="95288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3" name="直接连接符 132"/>
              <p:cNvCxnSpPr/>
              <p:nvPr/>
            </p:nvCxnSpPr>
            <p:spPr bwMode="auto">
              <a:xfrm flipV="1">
                <a:off x="306009" y="4217648"/>
                <a:ext cx="445278" cy="7806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直接连接符 137"/>
              <p:cNvCxnSpPr/>
              <p:nvPr/>
            </p:nvCxnSpPr>
            <p:spPr bwMode="auto">
              <a:xfrm flipV="1">
                <a:off x="751287" y="3516765"/>
                <a:ext cx="940969" cy="663302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直接连接符 139"/>
              <p:cNvCxnSpPr/>
              <p:nvPr/>
            </p:nvCxnSpPr>
            <p:spPr bwMode="auto">
              <a:xfrm>
                <a:off x="1608241" y="3564467"/>
                <a:ext cx="1688701" cy="0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直接连接符 140"/>
              <p:cNvCxnSpPr/>
              <p:nvPr/>
            </p:nvCxnSpPr>
            <p:spPr bwMode="auto">
              <a:xfrm>
                <a:off x="3296942" y="3572273"/>
                <a:ext cx="932571" cy="663302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直接连接符 141"/>
              <p:cNvCxnSpPr/>
              <p:nvPr/>
            </p:nvCxnSpPr>
            <p:spPr bwMode="auto">
              <a:xfrm>
                <a:off x="4229513" y="4227774"/>
                <a:ext cx="949368" cy="624286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直接连接符 146"/>
              <p:cNvCxnSpPr/>
              <p:nvPr/>
            </p:nvCxnSpPr>
            <p:spPr bwMode="auto">
              <a:xfrm flipV="1">
                <a:off x="5170482" y="4836453"/>
                <a:ext cx="1764318" cy="23408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直接连接符 147"/>
              <p:cNvCxnSpPr/>
              <p:nvPr/>
            </p:nvCxnSpPr>
            <p:spPr bwMode="auto">
              <a:xfrm flipV="1">
                <a:off x="6934800" y="4227773"/>
                <a:ext cx="873757" cy="600873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直接连接符 148"/>
              <p:cNvCxnSpPr/>
              <p:nvPr/>
            </p:nvCxnSpPr>
            <p:spPr bwMode="auto">
              <a:xfrm>
                <a:off x="7808557" y="4243381"/>
                <a:ext cx="403273" cy="0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0" name="椭圆 149"/>
              <p:cNvSpPr/>
              <p:nvPr/>
            </p:nvSpPr>
            <p:spPr bwMode="auto">
              <a:xfrm>
                <a:off x="4204306" y="4040453"/>
                <a:ext cx="33606" cy="31214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3" name="文本框 2"/>
          <p:cNvSpPr txBox="1"/>
          <p:nvPr/>
        </p:nvSpPr>
        <p:spPr>
          <a:xfrm>
            <a:off x="4303395" y="2234565"/>
            <a:ext cx="828040" cy="5530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 eaLnBrk="1" hangingPunct="1"/>
            <a:r>
              <a:rPr lang="en-US" altLang="zh-CN">
                <a:solidFill>
                  <a:srgbClr val="FF0000"/>
                </a:solidFill>
                <a:sym typeface="+mn-ea"/>
              </a:rPr>
              <a:t>4300m</a:t>
            </a:r>
            <a:endParaRPr lang="en-US" altLang="zh-CN">
              <a:solidFill>
                <a:srgbClr val="FF0000"/>
              </a:solidFill>
            </a:endParaRPr>
          </a:p>
          <a:p>
            <a:pPr eaLnBrk="1" hangingPunct="1"/>
            <a:endParaRPr lang="en-US" altLang="zh-CN" sz="1200" b="1" dirty="0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397750" y="3305175"/>
            <a:ext cx="163703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APDR,  4000m</a:t>
            </a:r>
            <a:endParaRPr lang="en-US" altLang="zh-CN" b="1" dirty="0" smtClean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05330" y="571500"/>
            <a:ext cx="8180705" cy="571436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38985" y="471805"/>
            <a:ext cx="8114030" cy="591439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00580" y="438150"/>
            <a:ext cx="7990205" cy="598106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72030" y="500380"/>
            <a:ext cx="7647305" cy="585724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62530" y="581025"/>
            <a:ext cx="7266940" cy="569531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71725" y="595630"/>
            <a:ext cx="7447915" cy="566674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910330" y="2921635"/>
            <a:ext cx="3727450" cy="9220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540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Thank you !</a:t>
            </a:r>
            <a:endParaRPr lang="en-US" altLang="zh-CN" sz="540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华文新魏" panose="02010800040101010101" pitchFamily="2" charset="-122"/>
              <a:ea typeface="华文新魏" panose="0201080004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303</Words>
  <Application>WPS 演示</Application>
  <PresentationFormat>宽屏</PresentationFormat>
  <Paragraphs>60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5" baseType="lpstr">
      <vt:lpstr>Arial</vt:lpstr>
      <vt:lpstr>宋体</vt:lpstr>
      <vt:lpstr>Wingdings</vt:lpstr>
      <vt:lpstr>Calibri</vt:lpstr>
      <vt:lpstr>华文新魏</vt:lpstr>
      <vt:lpstr>Times New Roman</vt:lpstr>
      <vt:lpstr>华文中宋</vt:lpstr>
      <vt:lpstr>微软雅黑</vt:lpstr>
      <vt:lpstr/>
      <vt:lpstr>Arial Unicode MS</vt:lpstr>
      <vt:lpstr>Calibri Light</vt:lpstr>
      <vt:lpstr>Times New Roman</vt:lpstr>
      <vt:lpstr>Calibri</vt:lpstr>
      <vt:lpstr>Symbol</vt:lpstr>
      <vt:lpstr>Segoe Print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igno</dc:creator>
  <cp:lastModifiedBy>igno</cp:lastModifiedBy>
  <cp:revision>6</cp:revision>
  <dcterms:created xsi:type="dcterms:W3CDTF">2017-08-24T17:51:00Z</dcterms:created>
  <dcterms:modified xsi:type="dcterms:W3CDTF">2017-09-01T00:17:13Z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2052-10.1.0.6749</vt:lpwstr>
  </property>
</Properties>
</file>