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5" r:id="rId3"/>
    <p:sldId id="266" r:id="rId4"/>
    <p:sldId id="267" r:id="rId5"/>
    <p:sldId id="257" r:id="rId6"/>
    <p:sldId id="258" r:id="rId7"/>
    <p:sldId id="259" r:id="rId8"/>
    <p:sldId id="260" r:id="rId9"/>
    <p:sldId id="268" r:id="rId10"/>
    <p:sldId id="277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孟才" initials="孟" lastIdx="1" clrIdx="0"/>
  <p:cmAuthor id="0" name="翟纪元" initials="翟纪元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>
            <a:off x="2443163" y="904875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7850" y="201613"/>
            <a:ext cx="1190625" cy="801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575050" y="333375"/>
            <a:ext cx="48974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中国科学院高能物理研究所</a:t>
            </a:r>
            <a:endParaRPr kumimoji="0" lang="en-US" altLang="zh-CN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INSTITUTE OF HIGH ENERGY PHYSICS</a:t>
            </a:r>
            <a:endParaRPr kumimoji="0" lang="zh-CN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472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96463" y="603250"/>
            <a:ext cx="468313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2023745" y="1578610"/>
            <a:ext cx="8648065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CEPC 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advanced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partial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double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ring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update</a:t>
            </a:r>
            <a:endParaRPr kumimoji="0" lang="en-US" altLang="zh-CN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3143250" y="3500438"/>
            <a:ext cx="6408738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Dengjie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Xiao 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Jie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Gao  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</a:t>
            </a:r>
            <a:r>
              <a:rPr lang="en-US" altLang="zh-CN" sz="280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Feng Su </a:t>
            </a:r>
            <a:endParaRPr lang="en-US" altLang="zh-CN" sz="280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Tianjian</a:t>
            </a:r>
            <a:r>
              <a:rPr lang="en-US" altLang="zh-CN" sz="28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 </a:t>
            </a: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Bian 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 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11675" y="5372100"/>
            <a:ext cx="26955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rPr>
              <a:t>CEPC AP meeting, 2017.9.1</a:t>
            </a:r>
            <a:endParaRPr kumimoji="0" lang="en-US" altLang="zh-CN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" name="组合 22"/>
          <p:cNvGrpSpPr/>
          <p:nvPr/>
        </p:nvGrpSpPr>
        <p:grpSpPr>
          <a:xfrm>
            <a:off x="371400" y="233459"/>
            <a:ext cx="8264230" cy="6218619"/>
            <a:chOff x="371400" y="233459"/>
            <a:chExt cx="8264230" cy="6218619"/>
          </a:xfrm>
        </p:grpSpPr>
        <p:sp>
          <p:nvSpPr>
            <p:cNvPr id="119" name="椭圆 118"/>
            <p:cNvSpPr/>
            <p:nvPr/>
          </p:nvSpPr>
          <p:spPr>
            <a:xfrm rot="19013126">
              <a:off x="6504923" y="1906847"/>
              <a:ext cx="94426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 rot="1919955">
              <a:off x="6520276" y="4884026"/>
              <a:ext cx="92917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 rot="19454082">
              <a:off x="2719888" y="4803663"/>
              <a:ext cx="77312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123" name="直接连接符 122"/>
            <p:cNvCxnSpPr/>
            <p:nvPr/>
          </p:nvCxnSpPr>
          <p:spPr bwMode="auto">
            <a:xfrm flipH="1">
              <a:off x="4729163" y="1628800"/>
              <a:ext cx="2382196" cy="1870744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 bwMode="auto">
            <a:xfrm flipH="1" flipV="1">
              <a:off x="4722017" y="3507148"/>
              <a:ext cx="2308089" cy="192898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 bwMode="auto">
            <a:xfrm flipV="1">
              <a:off x="2155272" y="3499545"/>
              <a:ext cx="2580240" cy="1923452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5666023" y="1769847"/>
              <a:ext cx="745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2116F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</a:t>
              </a:r>
              <a:endParaRPr lang="zh-CN" altLang="en-US" sz="1400" b="1" dirty="0">
                <a:solidFill>
                  <a:srgbClr val="2116F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椭圆 176"/>
            <p:cNvSpPr/>
            <p:nvPr/>
          </p:nvSpPr>
          <p:spPr>
            <a:xfrm rot="2504401">
              <a:off x="2838209" y="1856920"/>
              <a:ext cx="76263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85" name="直接连接符 184"/>
            <p:cNvCxnSpPr/>
            <p:nvPr/>
          </p:nvCxnSpPr>
          <p:spPr bwMode="auto">
            <a:xfrm>
              <a:off x="2295340" y="3649648"/>
              <a:ext cx="52582" cy="169727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>
              <a:endCxn id="129" idx="0"/>
            </p:cNvCxnSpPr>
            <p:nvPr/>
          </p:nvCxnSpPr>
          <p:spPr bwMode="auto">
            <a:xfrm flipH="1">
              <a:off x="2295296" y="3142197"/>
              <a:ext cx="58013" cy="162960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1472830" y="233459"/>
              <a:ext cx="7162800" cy="563563"/>
            </a:xfrm>
            <a:prstGeom prst="rect">
              <a:avLst/>
            </a:prstGeom>
          </p:spPr>
          <p:txBody>
            <a:bodyPr anchor="ctr">
              <a:normAutofit fontScale="7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altLang="zh-CN" b="1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CEPC Advanced Partial </a:t>
              </a:r>
              <a:r>
                <a:rPr lang="en-US" altLang="zh-CN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Double Ring </a:t>
              </a:r>
              <a:endPara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371400" y="3476069"/>
              <a:ext cx="8142287" cy="46951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 bwMode="auto">
            <a:xfrm>
              <a:off x="4729162" y="1141891"/>
              <a:ext cx="0" cy="531018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 bwMode="auto">
            <a:xfrm>
              <a:off x="7111359" y="3142197"/>
              <a:ext cx="91074" cy="21940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弧形 103"/>
            <p:cNvSpPr/>
            <p:nvPr/>
          </p:nvSpPr>
          <p:spPr bwMode="auto">
            <a:xfrm>
              <a:off x="2890491" y="1316516"/>
              <a:ext cx="4178300" cy="4506912"/>
            </a:xfrm>
            <a:prstGeom prst="arc">
              <a:avLst>
                <a:gd name="adj1" fmla="val 17109880"/>
                <a:gd name="adj2" fmla="val 18731531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5" name="弧形 104"/>
            <p:cNvSpPr/>
            <p:nvPr/>
          </p:nvSpPr>
          <p:spPr bwMode="auto">
            <a:xfrm rot="2780938">
              <a:off x="2871167" y="1396192"/>
              <a:ext cx="4178300" cy="4506912"/>
            </a:xfrm>
            <a:prstGeom prst="arc">
              <a:avLst>
                <a:gd name="adj1" fmla="val 16399319"/>
                <a:gd name="adj2" fmla="val 1807279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弧形 105"/>
            <p:cNvSpPr/>
            <p:nvPr/>
          </p:nvSpPr>
          <p:spPr bwMode="auto">
            <a:xfrm rot="4695820">
              <a:off x="2782450" y="1428435"/>
              <a:ext cx="4178300" cy="4506913"/>
            </a:xfrm>
            <a:prstGeom prst="arc">
              <a:avLst>
                <a:gd name="adj1" fmla="val 17089740"/>
                <a:gd name="adj2" fmla="val 1898333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弧形 106"/>
            <p:cNvSpPr/>
            <p:nvPr/>
          </p:nvSpPr>
          <p:spPr bwMode="auto">
            <a:xfrm rot="7552111">
              <a:off x="2725391" y="1427641"/>
              <a:ext cx="4178300" cy="4508500"/>
            </a:xfrm>
            <a:prstGeom prst="arc">
              <a:avLst>
                <a:gd name="adj1" fmla="val 16595739"/>
                <a:gd name="adj2" fmla="val 18211192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9" name="弧形 108"/>
            <p:cNvSpPr/>
            <p:nvPr/>
          </p:nvSpPr>
          <p:spPr bwMode="auto">
            <a:xfrm rot="10550204">
              <a:off x="2284844" y="1316516"/>
              <a:ext cx="4178300" cy="4506912"/>
            </a:xfrm>
            <a:prstGeom prst="arc">
              <a:avLst>
                <a:gd name="adj1" fmla="val 17314454"/>
                <a:gd name="adj2" fmla="val 19106045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 bwMode="auto">
            <a:xfrm rot="13919276">
              <a:off x="2445923" y="1325951"/>
              <a:ext cx="4178300" cy="4508500"/>
            </a:xfrm>
            <a:prstGeom prst="arc">
              <a:avLst>
                <a:gd name="adj1" fmla="val 16456404"/>
                <a:gd name="adj2" fmla="val 1816637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弧形 112"/>
            <p:cNvSpPr/>
            <p:nvPr/>
          </p:nvSpPr>
          <p:spPr bwMode="auto">
            <a:xfrm rot="18585938">
              <a:off x="2505386" y="1223195"/>
              <a:ext cx="4198938" cy="4476750"/>
            </a:xfrm>
            <a:prstGeom prst="arc">
              <a:avLst>
                <a:gd name="adj1" fmla="val 16465063"/>
                <a:gd name="adj2" fmla="val 17957322"/>
              </a:avLst>
            </a:prstGeom>
            <a:ln w="76200">
              <a:solidFill>
                <a:srgbClr val="30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D09FD"/>
                </a:solidFill>
              </a:endParaRPr>
            </a:p>
          </p:txBody>
        </p:sp>
        <p:sp>
          <p:nvSpPr>
            <p:cNvPr id="114" name="弧形 113"/>
            <p:cNvSpPr/>
            <p:nvPr/>
          </p:nvSpPr>
          <p:spPr bwMode="auto">
            <a:xfrm rot="15456854">
              <a:off x="2481046" y="1091035"/>
              <a:ext cx="4200525" cy="4475162"/>
            </a:xfrm>
            <a:prstGeom prst="arc">
              <a:avLst>
                <a:gd name="adj1" fmla="val 17201128"/>
                <a:gd name="adj2" fmla="val 1889988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694" name="TextBox 119"/>
            <p:cNvSpPr txBox="1">
              <a:spLocks noChangeArrowheads="1"/>
            </p:cNvSpPr>
            <p:nvPr/>
          </p:nvSpPr>
          <p:spPr bwMode="auto">
            <a:xfrm>
              <a:off x="4282070" y="1782942"/>
              <a:ext cx="1008342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IP1_ee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sp>
          <p:nvSpPr>
            <p:cNvPr id="28695" name="TextBox 121"/>
            <p:cNvSpPr txBox="1">
              <a:spLocks noChangeArrowheads="1"/>
            </p:cNvSpPr>
            <p:nvPr/>
          </p:nvSpPr>
          <p:spPr bwMode="auto">
            <a:xfrm>
              <a:off x="4124819" y="5033895"/>
              <a:ext cx="1156148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IP3_ee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cxnSp>
          <p:nvCxnSpPr>
            <p:cNvPr id="127" name="直接连接符 126"/>
            <p:cNvCxnSpPr/>
            <p:nvPr/>
          </p:nvCxnSpPr>
          <p:spPr bwMode="auto">
            <a:xfrm>
              <a:off x="3960018" y="1392716"/>
              <a:ext cx="36512" cy="10382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 bwMode="auto">
            <a:xfrm>
              <a:off x="5449887" y="1387953"/>
              <a:ext cx="15875" cy="1042988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/>
            <p:nvPr/>
          </p:nvCxnSpPr>
          <p:spPr bwMode="auto">
            <a:xfrm>
              <a:off x="4022724" y="2357916"/>
              <a:ext cx="144303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3" name="TextBox 135"/>
            <p:cNvSpPr txBox="1">
              <a:spLocks noChangeArrowheads="1"/>
            </p:cNvSpPr>
            <p:nvPr/>
          </p:nvSpPr>
          <p:spPr bwMode="auto">
            <a:xfrm>
              <a:off x="1943515" y="2390840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4" name="TextBox 136"/>
            <p:cNvSpPr txBox="1">
              <a:spLocks noChangeArrowheads="1"/>
            </p:cNvSpPr>
            <p:nvPr/>
          </p:nvSpPr>
          <p:spPr bwMode="auto">
            <a:xfrm>
              <a:off x="3044781" y="12250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5" name="TextBox 137"/>
            <p:cNvSpPr txBox="1">
              <a:spLocks noChangeArrowheads="1"/>
            </p:cNvSpPr>
            <p:nvPr/>
          </p:nvSpPr>
          <p:spPr bwMode="auto">
            <a:xfrm>
              <a:off x="7128922" y="2479965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9" name="TextBox 141"/>
            <p:cNvSpPr txBox="1">
              <a:spLocks noChangeArrowheads="1"/>
            </p:cNvSpPr>
            <p:nvPr/>
          </p:nvSpPr>
          <p:spPr bwMode="auto">
            <a:xfrm>
              <a:off x="1913540" y="427360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10" name="TextBox 150"/>
            <p:cNvSpPr txBox="1">
              <a:spLocks noChangeArrowheads="1"/>
            </p:cNvSpPr>
            <p:nvPr/>
          </p:nvSpPr>
          <p:spPr bwMode="auto">
            <a:xfrm>
              <a:off x="6411675" y="1308384"/>
              <a:ext cx="986155" cy="34480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ARC,  8425m</a:t>
              </a:r>
              <a:endParaRPr lang="en-US" altLang="zh-CN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711" name="组合 159"/>
            <p:cNvGrpSpPr/>
            <p:nvPr/>
          </p:nvGrpSpPr>
          <p:grpSpPr bwMode="auto">
            <a:xfrm rot="10800000">
              <a:off x="3804169" y="1225041"/>
              <a:ext cx="1764234" cy="361019"/>
              <a:chOff x="306009" y="3516765"/>
              <a:chExt cx="7905821" cy="1343097"/>
            </a:xfrm>
          </p:grpSpPr>
          <p:grpSp>
            <p:nvGrpSpPr>
              <p:cNvPr id="28713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71" name="直接连接符 17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接连接符 17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接连接符 17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接连接符 17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接连接符 17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接连接符 17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直接连接符 161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椭圆 16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712" name="TextBox 185"/>
            <p:cNvSpPr txBox="1">
              <a:spLocks noChangeArrowheads="1"/>
            </p:cNvSpPr>
            <p:nvPr/>
          </p:nvSpPr>
          <p:spPr bwMode="auto">
            <a:xfrm>
              <a:off x="3955661" y="3338354"/>
              <a:ext cx="119253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 dirty="0" smtClean="0">
                  <a:solidFill>
                    <a:prstClr val="black"/>
                  </a:solidFill>
                </a:rPr>
                <a:t>C=100km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 bwMode="auto">
            <a:xfrm flipH="1">
              <a:off x="7118640" y="3659786"/>
              <a:ext cx="71583" cy="159589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 bwMode="auto">
            <a:xfrm>
              <a:off x="2240303" y="1532819"/>
              <a:ext cx="2479334" cy="19667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136"/>
            <p:cNvSpPr txBox="1">
              <a:spLocks noChangeArrowheads="1"/>
            </p:cNvSpPr>
            <p:nvPr/>
          </p:nvSpPr>
          <p:spPr bwMode="auto">
            <a:xfrm>
              <a:off x="7096321" y="4371384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7" name="TextBox 136"/>
            <p:cNvSpPr txBox="1">
              <a:spLocks noChangeArrowheads="1"/>
            </p:cNvSpPr>
            <p:nvPr/>
          </p:nvSpPr>
          <p:spPr bwMode="auto">
            <a:xfrm>
              <a:off x="6037921" y="56303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8" name="TextBox 137"/>
            <p:cNvSpPr txBox="1">
              <a:spLocks noChangeArrowheads="1"/>
            </p:cNvSpPr>
            <p:nvPr/>
          </p:nvSpPr>
          <p:spPr bwMode="auto">
            <a:xfrm>
              <a:off x="6075901" y="130263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3" name="TextBox 136"/>
            <p:cNvSpPr txBox="1">
              <a:spLocks noChangeArrowheads="1"/>
            </p:cNvSpPr>
            <p:nvPr/>
          </p:nvSpPr>
          <p:spPr bwMode="auto">
            <a:xfrm>
              <a:off x="2926682" y="560055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864693" y="2112876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2523410" y="332218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3000386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785894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6342510" y="3434015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3018577" y="205489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2253709" y="3305157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39" name="直接连接符 138"/>
            <p:cNvCxnSpPr/>
            <p:nvPr/>
          </p:nvCxnSpPr>
          <p:spPr bwMode="auto">
            <a:xfrm flipV="1">
              <a:off x="2398844" y="3154755"/>
              <a:ext cx="7792" cy="621708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 bwMode="auto">
            <a:xfrm flipV="1">
              <a:off x="7132153" y="3194032"/>
              <a:ext cx="0" cy="600716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椭圆 192"/>
            <p:cNvSpPr/>
            <p:nvPr/>
          </p:nvSpPr>
          <p:spPr>
            <a:xfrm>
              <a:off x="7175828" y="3321706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19653266">
              <a:off x="3338744" y="153065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1" name="圆角矩形 130"/>
            <p:cNvSpPr/>
            <p:nvPr/>
          </p:nvSpPr>
          <p:spPr>
            <a:xfrm rot="17342685">
              <a:off x="2422599" y="257469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4" name="圆角矩形 133"/>
            <p:cNvSpPr/>
            <p:nvPr/>
          </p:nvSpPr>
          <p:spPr>
            <a:xfrm rot="15293176">
              <a:off x="2351492" y="4268642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5" name="圆角矩形 134"/>
            <p:cNvSpPr/>
            <p:nvPr/>
          </p:nvSpPr>
          <p:spPr>
            <a:xfrm rot="1928261">
              <a:off x="3278025" y="5453473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6" name="圆角矩形 135"/>
            <p:cNvSpPr/>
            <p:nvPr/>
          </p:nvSpPr>
          <p:spPr>
            <a:xfrm rot="19653266">
              <a:off x="5988662" y="5466777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4" name="圆角矩形 143"/>
            <p:cNvSpPr/>
            <p:nvPr/>
          </p:nvSpPr>
          <p:spPr>
            <a:xfrm rot="12620158">
              <a:off x="5929677" y="153846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5" name="圆角矩形 144"/>
            <p:cNvSpPr/>
            <p:nvPr/>
          </p:nvSpPr>
          <p:spPr>
            <a:xfrm rot="17534784">
              <a:off x="6872821" y="4350258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 rot="14949495">
              <a:off x="6912668" y="2637996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21" name="组合 159"/>
            <p:cNvGrpSpPr/>
            <p:nvPr/>
          </p:nvGrpSpPr>
          <p:grpSpPr bwMode="auto">
            <a:xfrm rot="10800000">
              <a:off x="3804168" y="5586825"/>
              <a:ext cx="1817667" cy="362454"/>
              <a:chOff x="306009" y="3516765"/>
              <a:chExt cx="7905821" cy="1343097"/>
            </a:xfrm>
          </p:grpSpPr>
          <p:grpSp>
            <p:nvGrpSpPr>
              <p:cNvPr id="126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51" name="直接连接符 15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直接连接符 15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直接连接符 15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接连接符 15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接连接符 15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接连接符 15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直接连接符 132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连接符 140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连接符 141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连接符 14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椭圆 14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4303395" y="2234565"/>
            <a:ext cx="82804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 eaLnBrk="1" hangingPunct="1"/>
            <a:r>
              <a:rPr lang="en-US" altLang="zh-CN">
                <a:solidFill>
                  <a:srgbClr val="FF0000"/>
                </a:solidFill>
                <a:sym typeface="+mn-ea"/>
              </a:rPr>
              <a:t>4300m</a:t>
            </a:r>
            <a:endParaRPr lang="en-US" altLang="zh-CN">
              <a:solidFill>
                <a:srgbClr val="FF0000"/>
              </a:solidFill>
            </a:endParaRPr>
          </a:p>
          <a:p>
            <a:pPr eaLnBrk="1" hangingPunct="1"/>
            <a:endParaRPr lang="en-US" altLang="zh-CN" sz="1200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97750" y="3305175"/>
            <a:ext cx="16370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APDR,  4000m</a:t>
            </a:r>
            <a:endParaRPr lang="en-US" altLang="zh-CN" b="1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05330" y="571500"/>
            <a:ext cx="8180705" cy="5714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38985" y="471805"/>
            <a:ext cx="8114030" cy="59143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00580" y="438150"/>
            <a:ext cx="7990205" cy="59810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72030" y="500380"/>
            <a:ext cx="7647305" cy="58572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62530" y="581025"/>
            <a:ext cx="7266940" cy="56953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71725" y="595630"/>
            <a:ext cx="7447915" cy="56667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10330" y="2921635"/>
            <a:ext cx="372745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54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Thank you !</a:t>
            </a:r>
            <a:endParaRPr lang="en-US" altLang="zh-CN" sz="54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WPS 演示</Application>
  <PresentationFormat>宽屏</PresentationFormat>
  <Paragraphs>60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华文新魏</vt:lpstr>
      <vt:lpstr>Times New Roman</vt:lpstr>
      <vt:lpstr>华文中宋</vt:lpstr>
      <vt:lpstr>微软雅黑</vt:lpstr>
      <vt:lpstr/>
      <vt:lpstr>Arial Unicode MS</vt:lpstr>
      <vt:lpstr>Calibri Light</vt:lpstr>
      <vt:lpstr>Times New Roman</vt:lpstr>
      <vt:lpstr>Calibri</vt:lpstr>
      <vt:lpstr>Symbol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igno</dc:creator>
  <cp:lastModifiedBy>igno</cp:lastModifiedBy>
  <cp:revision>6</cp:revision>
  <dcterms:created xsi:type="dcterms:W3CDTF">2017-08-24T17:51:00Z</dcterms:created>
  <dcterms:modified xsi:type="dcterms:W3CDTF">2017-09-01T00:17:13Z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