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17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59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280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52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76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83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71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368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56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99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425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17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78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0392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266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633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50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72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92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880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3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540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174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86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115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0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73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0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41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27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5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1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140A-8B13-4FCF-BBCB-6727C00875AF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86802-672B-43E5-A0AB-803F93C83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51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07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2017-9-15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0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</a:t>
            </a:r>
            <a:r>
              <a:rPr lang="zh-CN" altLang="en-US" dirty="0" smtClean="0"/>
              <a:t>注入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崔小昊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4986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注入方式：</a:t>
            </a:r>
            <a:r>
              <a:rPr lang="en-US" altLang="zh-CN" dirty="0" smtClean="0"/>
              <a:t>4 Bump off-axis injection</a:t>
            </a:r>
            <a:endParaRPr lang="zh-CN" altLang="en-US" dirty="0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 rot="21418300">
            <a:off x="5209239" y="3115383"/>
            <a:ext cx="1379538" cy="960437"/>
            <a:chOff x="1496" y="1549"/>
            <a:chExt cx="869" cy="605"/>
          </a:xfrm>
        </p:grpSpPr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 rot="1175517">
              <a:off x="1496" y="2058"/>
              <a:ext cx="718" cy="96"/>
            </a:xfrm>
            <a:prstGeom prst="rect">
              <a:avLst/>
            </a:prstGeom>
            <a:pattFill prst="ltDnDiag">
              <a:fgClr>
                <a:sysClr val="windowText" lastClr="000000"/>
              </a:fgClr>
              <a:bgClr>
                <a:sysClr val="window" lastClr="FFFFFF"/>
              </a:bgClr>
            </a:patt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 rot="1303572">
              <a:off x="1648" y="1549"/>
              <a:ext cx="717" cy="239"/>
            </a:xfrm>
            <a:prstGeom prst="rect">
              <a:avLst/>
            </a:prstGeom>
            <a:pattFill prst="ltDnDiag">
              <a:fgClr>
                <a:sysClr val="windowText" lastClr="000000"/>
              </a:fgClr>
              <a:bgClr>
                <a:sysClr val="window" lastClr="FFFFFF"/>
              </a:bgClr>
            </a:patt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539972" y="3880169"/>
            <a:ext cx="301625" cy="12954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3174722" y="3880169"/>
            <a:ext cx="301625" cy="12954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 flipH="1">
            <a:off x="2446060" y="5193032"/>
            <a:ext cx="20185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Closed orbit </a:t>
            </a:r>
            <a:r>
              <a:rPr lang="en-US" kern="0" dirty="0" smtClean="0">
                <a:solidFill>
                  <a:sysClr val="windowText" lastClr="000000"/>
                </a:solidFill>
              </a:rPr>
              <a:t>kickers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8107085" y="3956369"/>
            <a:ext cx="301625" cy="12954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180947" y="4616769"/>
            <a:ext cx="11445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3325534" y="4221088"/>
            <a:ext cx="1365250" cy="3829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8257897" y="4604069"/>
            <a:ext cx="2151831" cy="127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539972" y="2708920"/>
            <a:ext cx="1375571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873224" y="3789040"/>
            <a:ext cx="2384673" cy="8277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8257897" y="4616769"/>
            <a:ext cx="2007815" cy="1083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4"/>
          <p:cNvSpPr txBox="1"/>
          <p:nvPr/>
        </p:nvSpPr>
        <p:spPr>
          <a:xfrm>
            <a:off x="2753239" y="2132856"/>
            <a:ext cx="2479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Injected Beam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35"/>
          <p:cNvSpPr txBox="1"/>
          <p:nvPr/>
        </p:nvSpPr>
        <p:spPr>
          <a:xfrm>
            <a:off x="2060535" y="3327375"/>
            <a:ext cx="2479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Circulating Beam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3"/>
          <p:cNvCxnSpPr/>
          <p:nvPr/>
        </p:nvCxnSpPr>
        <p:spPr>
          <a:xfrm>
            <a:off x="6604040" y="2565651"/>
            <a:ext cx="0" cy="2996713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ysDot"/>
          </a:ln>
          <a:effectLst/>
        </p:spPr>
      </p:cxnSp>
      <p:cxnSp>
        <p:nvCxnSpPr>
          <p:cNvPr id="24" name="直接连接符 23"/>
          <p:cNvCxnSpPr/>
          <p:nvPr/>
        </p:nvCxnSpPr>
        <p:spPr>
          <a:xfrm>
            <a:off x="4690784" y="4221088"/>
            <a:ext cx="2341364" cy="198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903125" y="3880169"/>
            <a:ext cx="301625" cy="12954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cxnSp>
        <p:nvCxnSpPr>
          <p:cNvPr id="28" name="直接连接符 27"/>
          <p:cNvCxnSpPr>
            <a:endCxn id="10" idx="3"/>
          </p:cNvCxnSpPr>
          <p:nvPr/>
        </p:nvCxnSpPr>
        <p:spPr>
          <a:xfrm>
            <a:off x="7009197" y="4240897"/>
            <a:ext cx="1399513" cy="3631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6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6600056" y="2060848"/>
            <a:ext cx="432049" cy="3816424"/>
          </a:xfrm>
          <a:prstGeom prst="rect">
            <a:avLst/>
          </a:prstGeom>
          <a:pattFill prst="ltUpDiag">
            <a:fgClr>
              <a:prstClr val="black"/>
            </a:fgClr>
            <a:bgClr>
              <a:prstClr val="white"/>
            </a:bgClr>
          </a:patt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6240016" y="1916832"/>
            <a:ext cx="936104" cy="28803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6168008" y="5733256"/>
            <a:ext cx="936104" cy="28803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cxnSp>
        <p:nvCxnSpPr>
          <p:cNvPr id="8" name="Straight Connector 9"/>
          <p:cNvCxnSpPr/>
          <p:nvPr/>
        </p:nvCxnSpPr>
        <p:spPr>
          <a:xfrm>
            <a:off x="3647728" y="2204864"/>
            <a:ext cx="0" cy="352839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ot"/>
          </a:ln>
          <a:effectLst/>
        </p:spPr>
      </p:cxnSp>
      <p:cxnSp>
        <p:nvCxnSpPr>
          <p:cNvPr id="9" name="Straight Connector 13"/>
          <p:cNvCxnSpPr/>
          <p:nvPr/>
        </p:nvCxnSpPr>
        <p:spPr>
          <a:xfrm>
            <a:off x="7965401" y="2263991"/>
            <a:ext cx="0" cy="3924436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ysDot"/>
          </a:ln>
          <a:effectLst/>
        </p:spPr>
      </p:cxnSp>
      <p:sp>
        <p:nvSpPr>
          <p:cNvPr id="10" name="Oval 14"/>
          <p:cNvSpPr/>
          <p:nvPr/>
        </p:nvSpPr>
        <p:spPr>
          <a:xfrm>
            <a:off x="4685643" y="3516926"/>
            <a:ext cx="1872208" cy="1044417"/>
          </a:xfrm>
          <a:prstGeom prst="ellips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1" name="Oval 17"/>
          <p:cNvSpPr/>
          <p:nvPr/>
        </p:nvSpPr>
        <p:spPr>
          <a:xfrm>
            <a:off x="7142623" y="3652235"/>
            <a:ext cx="1584176" cy="83006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2" name="Rectangle 21"/>
          <p:cNvSpPr/>
          <p:nvPr/>
        </p:nvSpPr>
        <p:spPr>
          <a:xfrm>
            <a:off x="4367808" y="1916832"/>
            <a:ext cx="936104" cy="28803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4366599" y="5733256"/>
            <a:ext cx="936104" cy="28803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28260" y="1620088"/>
            <a:ext cx="12557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Bumped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Stored beam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13305" y="1844824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Injected beam</a:t>
            </a:r>
            <a:endParaRPr lang="en-US" sz="1600" kern="0" dirty="0">
              <a:solidFill>
                <a:srgbClr val="FF0000"/>
              </a:solidFill>
            </a:endParaRPr>
          </a:p>
        </p:txBody>
      </p:sp>
      <p:sp>
        <p:nvSpPr>
          <p:cNvPr id="16" name="Oval 25"/>
          <p:cNvSpPr/>
          <p:nvPr/>
        </p:nvSpPr>
        <p:spPr>
          <a:xfrm>
            <a:off x="2711624" y="3446585"/>
            <a:ext cx="1872208" cy="1241365"/>
          </a:xfrm>
          <a:prstGeom prst="ellipse">
            <a:avLst/>
          </a:prstGeom>
          <a:noFill/>
          <a:ln w="1905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84033" y="1866310"/>
            <a:ext cx="829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Septum</a:t>
            </a:r>
          </a:p>
        </p:txBody>
      </p:sp>
      <p:cxnSp>
        <p:nvCxnSpPr>
          <p:cNvPr id="18" name="Straight Arrow Connector 6"/>
          <p:cNvCxnSpPr/>
          <p:nvPr/>
        </p:nvCxnSpPr>
        <p:spPr>
          <a:xfrm flipV="1">
            <a:off x="5663952" y="5957594"/>
            <a:ext cx="3283100" cy="63694"/>
          </a:xfrm>
          <a:prstGeom prst="straightConnector1">
            <a:avLst/>
          </a:prstGeom>
          <a:noFill/>
          <a:ln w="25400" cap="flat" cmpd="sng" algn="ctr">
            <a:solidFill>
              <a:srgbClr val="4F81BD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21" name="Group 34"/>
          <p:cNvGrpSpPr/>
          <p:nvPr/>
        </p:nvGrpSpPr>
        <p:grpSpPr>
          <a:xfrm>
            <a:off x="9336361" y="4962654"/>
            <a:ext cx="1206457" cy="1202650"/>
            <a:chOff x="6749919" y="4941168"/>
            <a:chExt cx="1206457" cy="1202650"/>
          </a:xfrm>
        </p:grpSpPr>
        <p:cxnSp>
          <p:nvCxnSpPr>
            <p:cNvPr id="22" name="Straight Arrow Connector 35"/>
            <p:cNvCxnSpPr/>
            <p:nvPr/>
          </p:nvCxnSpPr>
          <p:spPr>
            <a:xfrm flipV="1">
              <a:off x="6948264" y="5301208"/>
              <a:ext cx="0" cy="72008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3" name="Straight Arrow Connector 36"/>
            <p:cNvCxnSpPr/>
            <p:nvPr/>
          </p:nvCxnSpPr>
          <p:spPr>
            <a:xfrm>
              <a:off x="6948264" y="6021288"/>
              <a:ext cx="711696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4" name="TextBox 23"/>
            <p:cNvSpPr txBox="1"/>
            <p:nvPr/>
          </p:nvSpPr>
          <p:spPr>
            <a:xfrm>
              <a:off x="6749919" y="4941168"/>
              <a:ext cx="342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X’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65211" y="5805264"/>
              <a:ext cx="291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X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430102" y="6150344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X DA </a:t>
            </a:r>
            <a:endParaRPr lang="en-US" sz="24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7" name="Straight Arrow Connector 40"/>
          <p:cNvCxnSpPr/>
          <p:nvPr/>
        </p:nvCxnSpPr>
        <p:spPr>
          <a:xfrm>
            <a:off x="3647728" y="5733256"/>
            <a:ext cx="2016224" cy="0"/>
          </a:xfrm>
          <a:prstGeom prst="straightConnector1">
            <a:avLst/>
          </a:prstGeom>
          <a:noFill/>
          <a:ln w="25400" cap="flat" cmpd="sng" algn="ctr">
            <a:solidFill>
              <a:srgbClr val="4F81BD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" name="TextBox 27"/>
          <p:cNvSpPr txBox="1"/>
          <p:nvPr/>
        </p:nvSpPr>
        <p:spPr>
          <a:xfrm>
            <a:off x="3871883" y="5726762"/>
            <a:ext cx="181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Bump Height</a:t>
            </a:r>
            <a:endParaRPr lang="en-US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2279576" y="2492896"/>
            <a:ext cx="6552729" cy="30963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00257" y="2492166"/>
            <a:ext cx="2142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Acceptance</a:t>
            </a:r>
            <a:endParaRPr lang="zh-CN" altLang="en-US" sz="2800" dirty="0">
              <a:solidFill>
                <a:prstClr val="black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1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注入对</a:t>
            </a:r>
            <a:r>
              <a:rPr lang="en-US" altLang="zh-CN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bump </a:t>
            </a: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高度及孔径的要求：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25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11"/>
              <p:cNvSpPr txBox="1">
                <a:spLocks/>
              </p:cNvSpPr>
              <p:nvPr/>
            </p:nvSpPr>
            <p:spPr>
              <a:xfrm>
                <a:off x="1919536" y="1412777"/>
                <a:ext cx="8229600" cy="505561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800" dirty="0" smtClean="0">
                    <a:solidFill>
                      <a:prstClr val="black"/>
                    </a:solidFill>
                  </a:rPr>
                  <a:t>Bump height&gt; 6 </a:t>
                </a:r>
                <a:r>
                  <a:rPr lang="en-US" altLang="zh-CN" sz="2800" dirty="0" err="1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aseline="-25000" dirty="0" err="1">
                    <a:solidFill>
                      <a:prstClr val="black"/>
                    </a:solidFill>
                  </a:rPr>
                  <a:t>i</a:t>
                </a:r>
                <a:r>
                  <a:rPr lang="en-US" altLang="zh-CN" sz="2800" dirty="0" err="1" smtClean="0">
                    <a:solidFill>
                      <a:prstClr val="black"/>
                    </a:solidFill>
                  </a:rPr>
                  <a:t>+S</a:t>
                </a:r>
                <a:endParaRPr lang="en-US" altLang="zh-CN" sz="2800" dirty="0">
                  <a:solidFill>
                    <a:prstClr val="black"/>
                  </a:solidFill>
                </a:endParaRPr>
              </a:p>
              <a:p>
                <a:r>
                  <a:rPr lang="en-US" altLang="zh-CN" sz="2800" dirty="0">
                    <a:solidFill>
                      <a:prstClr val="black"/>
                    </a:solidFill>
                  </a:rPr>
                  <a:t>Distance between injected beam and circulating beam&gt; 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3</a:t>
                </a:r>
                <a:r>
                  <a:rPr lang="en-US" altLang="zh-CN" sz="2800" dirty="0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aseline="-25000" dirty="0" smtClean="0">
                    <a:solidFill>
                      <a:prstClr val="black"/>
                    </a:solidFill>
                  </a:rPr>
                  <a:t>i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+3</a:t>
                </a:r>
                <a:r>
                  <a:rPr lang="en-US" altLang="zh-CN" sz="2800" dirty="0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aseline="-25000" dirty="0" smtClean="0">
                    <a:solidFill>
                      <a:prstClr val="black"/>
                    </a:solidFill>
                  </a:rPr>
                  <a:t>x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+S </a:t>
                </a:r>
                <a:endParaRPr lang="zh-CN" altLang="en-US" sz="2800" dirty="0">
                  <a:solidFill>
                    <a:prstClr val="black"/>
                  </a:solidFill>
                </a:endParaRPr>
              </a:p>
              <a:p>
                <a:r>
                  <a:rPr lang="en-US" altLang="zh-CN" sz="2800" dirty="0" smtClean="0">
                    <a:solidFill>
                      <a:prstClr val="black"/>
                    </a:solidFill>
                  </a:rPr>
                  <a:t>DA&gt; 3</a:t>
                </a:r>
                <a:r>
                  <a:rPr lang="en-US" altLang="zh-CN" sz="2800" dirty="0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aseline="-25000" dirty="0" smtClean="0">
                    <a:solidFill>
                      <a:prstClr val="black"/>
                    </a:solidFill>
                  </a:rPr>
                  <a:t>c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+6</a:t>
                </a:r>
                <a:r>
                  <a:rPr lang="en-US" altLang="zh-CN" sz="2800" dirty="0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aseline="-25000" dirty="0" smtClean="0">
                    <a:solidFill>
                      <a:prstClr val="black"/>
                    </a:solidFill>
                  </a:rPr>
                  <a:t>i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+S </a:t>
                </a:r>
                <a:endParaRPr lang="en-US" altLang="zh-CN" sz="2800" dirty="0">
                  <a:solidFill>
                    <a:prstClr val="black"/>
                  </a:solidFill>
                </a:endParaRPr>
              </a:p>
              <a:p>
                <a:r>
                  <a:rPr lang="en-US" altLang="zh-CN" sz="2800" dirty="0">
                    <a:solidFill>
                      <a:prstClr val="black"/>
                    </a:solidFill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2800" i="1" kern="100">
                            <a:solidFill>
                              <a:prstClr val="black"/>
                            </a:solidFill>
                            <a:latin typeface="Cambria Math"/>
                            <a:cs typeface="Times New Roman"/>
                          </a:rPr>
                          <m:t>𝜖</m:t>
                        </m:r>
                      </m:e>
                      <m:sub>
                        <m:r>
                          <a:rPr lang="en-US" altLang="zh-CN" sz="2800" i="1" kern="100">
                            <a:solidFill>
                              <a:prstClr val="black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  <m:r>
                          <a:rPr lang="en-US" altLang="zh-CN" sz="2800" b="0" i="1" kern="10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𝑐</m:t>
                        </m:r>
                      </m:sub>
                    </m:sSub>
                    <m:r>
                      <a:rPr lang="en-US" altLang="zh-CN" sz="2800" i="1" kern="100">
                        <a:solidFill>
                          <a:prstClr val="black"/>
                        </a:solidFill>
                        <a:latin typeface="Cambria Math"/>
                        <a:cs typeface="Times New Roman"/>
                      </a:rPr>
                      <m:t>=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1.31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𝑛𝑚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.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𝑟𝑎𝑑</m:t>
                    </m:r>
                    <m:sSub>
                      <m:sSubPr>
                        <m:ctrlPr>
                          <a:rPr lang="zh-CN" altLang="zh-CN" sz="2800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2800" i="1" kern="10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 ,</m:t>
                        </m:r>
                        <m:r>
                          <a:rPr lang="en-US" altLang="zh-CN" sz="2800" i="1" kern="100">
                            <a:solidFill>
                              <a:prstClr val="black"/>
                            </a:solidFill>
                            <a:latin typeface="Cambria Math"/>
                            <a:cs typeface="Times New Roman"/>
                          </a:rPr>
                          <m:t>𝜖</m:t>
                        </m:r>
                      </m:e>
                      <m:sub>
                        <m:r>
                          <a:rPr lang="en-US" altLang="zh-CN" sz="2800" b="0" i="1" kern="10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𝑥𝑖</m:t>
                        </m:r>
                      </m:sub>
                    </m:sSub>
                    <m:r>
                      <a:rPr lang="en-US" altLang="zh-CN" sz="2800" i="1" kern="100">
                        <a:solidFill>
                          <a:prstClr val="black"/>
                        </a:solidFill>
                        <a:latin typeface="Cambria Math"/>
                        <a:cs typeface="Times New Roman"/>
                      </a:rPr>
                      <m:t>=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3 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𝑛𝑚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.</m:t>
                    </m:r>
                    <m:r>
                      <a:rPr lang="en-US" altLang="zh-CN" sz="2800" b="0" i="1" kern="1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𝑟𝑎𝑑</m:t>
                    </m:r>
                  </m:oMath>
                </a14:m>
                <a:r>
                  <a:rPr lang="en-US" altLang="zh-CN" sz="2800" dirty="0">
                    <a:solidFill>
                      <a:prstClr val="black"/>
                    </a:solidFill>
                  </a:rPr>
                  <a:t>, 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S=3mm</a:t>
                </a:r>
                <a:r>
                  <a:rPr lang="en-US" altLang="zh-CN" sz="2800" dirty="0">
                    <a:solidFill>
                      <a:prstClr val="black"/>
                    </a:solidFill>
                  </a:rPr>
                  <a:t>, Beta function 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~100m,</a:t>
                </a:r>
                <a:r>
                  <a:rPr lang="zh-CN" altLang="en-US" sz="2800" dirty="0" smtClean="0">
                    <a:solidFill>
                      <a:prstClr val="black"/>
                    </a:solidFill>
                  </a:rPr>
                  <a:t>注入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beta </a:t>
                </a:r>
                <a:r>
                  <a:rPr lang="en-US" altLang="zh-CN" sz="2800" dirty="0">
                    <a:solidFill>
                      <a:prstClr val="black"/>
                    </a:solidFill>
                  </a:rPr>
                  <a:t>~ </a:t>
                </a:r>
                <a:r>
                  <a:rPr lang="en-US" altLang="zh-CN" sz="2800" dirty="0" smtClean="0">
                    <a:solidFill>
                      <a:prstClr val="black"/>
                    </a:solidFill>
                  </a:rPr>
                  <a:t>30m </a:t>
                </a:r>
                <a:r>
                  <a:rPr lang="en-US" altLang="zh-CN" sz="2800" dirty="0">
                    <a:solidFill>
                      <a:prstClr val="black"/>
                    </a:solidFill>
                  </a:rPr>
                  <a:t>we can get </a:t>
                </a:r>
              </a:p>
              <a:p>
                <a:pPr marL="0" indent="0">
                  <a:buNone/>
                </a:pPr>
                <a:r>
                  <a:rPr lang="en-US" altLang="zh-CN" sz="2800" b="1" dirty="0">
                    <a:solidFill>
                      <a:prstClr val="black"/>
                    </a:solidFill>
                  </a:rPr>
                  <a:t>                           bump height &gt; </a:t>
                </a:r>
                <a:r>
                  <a:rPr lang="en-US" altLang="zh-CN" sz="2800" b="1" dirty="0" smtClean="0">
                    <a:solidFill>
                      <a:prstClr val="black"/>
                    </a:solidFill>
                  </a:rPr>
                  <a:t>5mm</a:t>
                </a:r>
                <a:endParaRPr lang="en-US" altLang="zh-CN" sz="2800" b="1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en-US" altLang="zh-CN" sz="2800" b="1" dirty="0">
                    <a:solidFill>
                      <a:prstClr val="black"/>
                    </a:solidFill>
                  </a:rPr>
                  <a:t>                          </a:t>
                </a:r>
                <a:r>
                  <a:rPr lang="en-US" altLang="zh-CN" sz="2800" b="1" dirty="0" smtClean="0">
                    <a:solidFill>
                      <a:prstClr val="black"/>
                    </a:solidFill>
                  </a:rPr>
                  <a:t> DA &gt; 6 mm = 16</a:t>
                </a:r>
                <a:r>
                  <a:rPr lang="en-US" altLang="zh-CN" sz="2800" dirty="0" smtClean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zh-CN" sz="2800" b="1" dirty="0" smtClean="0">
                    <a:solidFill>
                      <a:prstClr val="black"/>
                    </a:solidFill>
                  </a:rPr>
                  <a:t> </a:t>
                </a:r>
                <a:endParaRPr lang="en-US" altLang="zh-CN" sz="2800" b="1" dirty="0">
                  <a:solidFill>
                    <a:prstClr val="black"/>
                  </a:solidFill>
                </a:endParaRPr>
              </a:p>
              <a:p>
                <a:endParaRPr lang="zh-CN" altLang="en-US" sz="2800" b="1" dirty="0">
                  <a:solidFill>
                    <a:prstClr val="black"/>
                  </a:solidFill>
                </a:endParaRPr>
              </a:p>
              <a:p>
                <a:endParaRPr lang="zh-CN" alt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内容占位符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412777"/>
                <a:ext cx="8229600" cy="5055615"/>
              </a:xfrm>
              <a:prstGeom prst="rect">
                <a:avLst/>
              </a:prstGeom>
              <a:blipFill rotWithShape="0">
                <a:blip r:embed="rId2"/>
                <a:stretch>
                  <a:fillRect l="-1333" t="-15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5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Septum </a:t>
            </a: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强度：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宋体" panose="02010600030101010101" pitchFamily="2" charset="-122"/>
            </a:endParaRPr>
          </a:p>
        </p:txBody>
      </p:sp>
      <p:pic>
        <p:nvPicPr>
          <p:cNvPr id="6" name="内容占位符 5" descr="E:\www\work3\Working Note\CEPC\septum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71" y="1863181"/>
            <a:ext cx="5342857" cy="40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4626591" y="6035674"/>
            <a:ext cx="443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Septum </a:t>
            </a:r>
            <a:r>
              <a:rPr lang="zh-CN" altLang="en-US" dirty="0" smtClean="0"/>
              <a:t>长度同磁场强度的关系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5959519" y="4135271"/>
            <a:ext cx="345744" cy="4913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0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分段</a:t>
            </a:r>
            <a:r>
              <a:rPr lang="en-US" altLang="zh-CN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Septum</a:t>
            </a: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：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宋体" panose="02010600030101010101" pitchFamily="2" charset="-122"/>
            </a:endParaRPr>
          </a:p>
        </p:txBody>
      </p:sp>
      <p:pic>
        <p:nvPicPr>
          <p:cNvPr id="6" name="内容占位符 5" descr="E:\www\work3\Working Note\CEPC\septu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71" y="1808589"/>
            <a:ext cx="5342857" cy="40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4331906" y="5926490"/>
            <a:ext cx="443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分段</a:t>
            </a:r>
            <a:r>
              <a:rPr lang="en-US" altLang="zh-CN" dirty="0" smtClean="0"/>
              <a:t>Septum </a:t>
            </a:r>
            <a:r>
              <a:rPr lang="zh-CN" altLang="en-US" dirty="0" smtClean="0"/>
              <a:t>长度同磁场强度的关系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6027759" y="4585650"/>
            <a:ext cx="345744" cy="4913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562899" y="649363"/>
            <a:ext cx="3275463" cy="1050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r>
              <a:rPr lang="zh-CN" altLang="en-US" dirty="0" smtClean="0"/>
              <a:t>段不同厚度切割板的</a:t>
            </a:r>
            <a:r>
              <a:rPr lang="en-US" altLang="zh-CN" dirty="0" smtClean="0"/>
              <a:t>Septum, </a:t>
            </a:r>
            <a:r>
              <a:rPr lang="zh-CN" altLang="en-US" dirty="0" smtClean="0"/>
              <a:t>强度分别为：</a:t>
            </a:r>
            <a:r>
              <a:rPr lang="en-US" altLang="zh-CN" dirty="0" smtClean="0"/>
              <a:t>400 Gauss,800 Gauss,1600 Gauss, 3200 Gauss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95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Kicker </a:t>
            </a:r>
            <a:r>
              <a:rPr lang="zh-CN" altLang="en-US" dirty="0" smtClean="0"/>
              <a:t>长度 </a:t>
            </a:r>
            <a:r>
              <a:rPr lang="en-US" altLang="zh-CN" dirty="0" smtClean="0"/>
              <a:t>2m, beta </a:t>
            </a:r>
            <a:r>
              <a:rPr lang="zh-CN" altLang="en-US" dirty="0" smtClean="0"/>
              <a:t>函数 </a:t>
            </a:r>
            <a:r>
              <a:rPr lang="en-US" altLang="zh-CN" dirty="0" smtClean="0"/>
              <a:t>~ 100m,  </a:t>
            </a:r>
            <a:r>
              <a:rPr lang="zh-CN" altLang="en-US" dirty="0" smtClean="0"/>
              <a:t>磁场强度</a:t>
            </a:r>
            <a:r>
              <a:rPr lang="en-US" altLang="zh-CN" dirty="0" smtClean="0"/>
              <a:t>200 Gauss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Kicker </a:t>
            </a:r>
            <a:r>
              <a:rPr lang="zh-CN" altLang="en-US" dirty="0" smtClean="0">
                <a:solidFill>
                  <a:sysClr val="windowText" lastClr="000000"/>
                </a:solidFill>
                <a:latin typeface="Calibri Light" panose="020F0302020204030204"/>
                <a:ea typeface="宋体" panose="02010600030101010101" pitchFamily="2" charset="-122"/>
              </a:rPr>
              <a:t>强度：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399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113</Words>
  <Application>Microsoft Office PowerPoint</Application>
  <PresentationFormat>宽屏</PresentationFormat>
  <Paragraphs>29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黑体</vt:lpstr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主题</vt:lpstr>
      <vt:lpstr>1_Office 主题</vt:lpstr>
      <vt:lpstr>2_Office 主题</vt:lpstr>
      <vt:lpstr>CEPC 注入</vt:lpstr>
      <vt:lpstr>注入方式：4 Bump off-axis injection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注入</dc:title>
  <dc:creator>xiaohao cui</dc:creator>
  <cp:lastModifiedBy>unknown</cp:lastModifiedBy>
  <cp:revision>44</cp:revision>
  <dcterms:created xsi:type="dcterms:W3CDTF">2017-09-07T19:09:12Z</dcterms:created>
  <dcterms:modified xsi:type="dcterms:W3CDTF">2017-09-15T00:38:07Z</dcterms:modified>
</cp:coreProperties>
</file>