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5" r:id="rId9"/>
    <p:sldId id="266" r:id="rId10"/>
    <p:sldId id="267" r:id="rId11"/>
    <p:sldId id="268" r:id="rId12"/>
    <p:sldId id="269" r:id="rId13"/>
    <p:sldId id="270" r:id="rId14"/>
    <p:sldId id="271" r:id="rId15"/>
    <p:sldId id="264" r:id="rId1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C5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5.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___6.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___7.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Lost particles due</a:t>
            </a:r>
            <a:r>
              <a:rPr lang="en-US" altLang="zh-CN" baseline="0"/>
              <a:t> to RBB in turns(bx=0.36m)</a:t>
            </a:r>
            <a:endParaRPr lang="zh-CN" alt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barChart>
        <c:barDir val="col"/>
        <c:grouping val="clustered"/>
        <c:varyColors val="0"/>
        <c:ser>
          <c:idx val="0"/>
          <c:order val="0"/>
          <c:tx>
            <c:v>downstream</c:v>
          </c:tx>
          <c:spPr>
            <a:solidFill>
              <a:schemeClr val="accent1"/>
            </a:solidFill>
            <a:ln>
              <a:noFill/>
            </a:ln>
            <a:effectLst/>
          </c:spPr>
          <c:invertIfNegative val="0"/>
          <c:dPt>
            <c:idx val="1"/>
            <c:invertIfNegative val="0"/>
            <c:bubble3D val="0"/>
            <c:spPr>
              <a:solidFill>
                <a:schemeClr val="accent1"/>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Sheet1!$A$1:$A$40</c:f>
              <c:numCache>
                <c:formatCode>General</c:formatCode>
                <c:ptCount val="40"/>
                <c:pt idx="0">
                  <c:v>3192</c:v>
                </c:pt>
                <c:pt idx="1">
                  <c:v>18</c:v>
                </c:pt>
                <c:pt idx="2">
                  <c:v>0</c:v>
                </c:pt>
                <c:pt idx="3">
                  <c:v>1186</c:v>
                </c:pt>
                <c:pt idx="4">
                  <c:v>23</c:v>
                </c:pt>
                <c:pt idx="5">
                  <c:v>1</c:v>
                </c:pt>
                <c:pt idx="6">
                  <c:v>0</c:v>
                </c:pt>
                <c:pt idx="7">
                  <c:v>5</c:v>
                </c:pt>
                <c:pt idx="8">
                  <c:v>12</c:v>
                </c:pt>
                <c:pt idx="9">
                  <c:v>23</c:v>
                </c:pt>
                <c:pt idx="10">
                  <c:v>24</c:v>
                </c:pt>
                <c:pt idx="11">
                  <c:v>28</c:v>
                </c:pt>
                <c:pt idx="12">
                  <c:v>17</c:v>
                </c:pt>
                <c:pt idx="13">
                  <c:v>2</c:v>
                </c:pt>
                <c:pt idx="14">
                  <c:v>2</c:v>
                </c:pt>
                <c:pt idx="15">
                  <c:v>1</c:v>
                </c:pt>
                <c:pt idx="16">
                  <c:v>0</c:v>
                </c:pt>
                <c:pt idx="17">
                  <c:v>0</c:v>
                </c:pt>
                <c:pt idx="18">
                  <c:v>1</c:v>
                </c:pt>
                <c:pt idx="19">
                  <c:v>13</c:v>
                </c:pt>
                <c:pt idx="20">
                  <c:v>9</c:v>
                </c:pt>
                <c:pt idx="21">
                  <c:v>5</c:v>
                </c:pt>
                <c:pt idx="22">
                  <c:v>1</c:v>
                </c:pt>
                <c:pt idx="23">
                  <c:v>1</c:v>
                </c:pt>
                <c:pt idx="24">
                  <c:v>1</c:v>
                </c:pt>
                <c:pt idx="25">
                  <c:v>0</c:v>
                </c:pt>
                <c:pt idx="26">
                  <c:v>0</c:v>
                </c:pt>
                <c:pt idx="27">
                  <c:v>2</c:v>
                </c:pt>
                <c:pt idx="28">
                  <c:v>1</c:v>
                </c:pt>
                <c:pt idx="29">
                  <c:v>0</c:v>
                </c:pt>
                <c:pt idx="30">
                  <c:v>0</c:v>
                </c:pt>
                <c:pt idx="31">
                  <c:v>0</c:v>
                </c:pt>
                <c:pt idx="32">
                  <c:v>0</c:v>
                </c:pt>
                <c:pt idx="33">
                  <c:v>0</c:v>
                </c:pt>
                <c:pt idx="34">
                  <c:v>0</c:v>
                </c:pt>
                <c:pt idx="35">
                  <c:v>0</c:v>
                </c:pt>
                <c:pt idx="36">
                  <c:v>2</c:v>
                </c:pt>
                <c:pt idx="37">
                  <c:v>1</c:v>
                </c:pt>
                <c:pt idx="38">
                  <c:v>0</c:v>
                </c:pt>
                <c:pt idx="39">
                  <c:v>0</c:v>
                </c:pt>
              </c:numCache>
            </c:numRef>
          </c:val>
        </c:ser>
        <c:ser>
          <c:idx val="1"/>
          <c:order val="1"/>
          <c:tx>
            <c:v>upstream</c:v>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Sheet1!$B$1:$B$40</c:f>
              <c:numCache>
                <c:formatCode>General</c:formatCode>
                <c:ptCount val="40"/>
                <c:pt idx="0">
                  <c:v>223</c:v>
                </c:pt>
                <c:pt idx="1">
                  <c:v>32</c:v>
                </c:pt>
                <c:pt idx="2">
                  <c:v>5</c:v>
                </c:pt>
                <c:pt idx="3">
                  <c:v>427</c:v>
                </c:pt>
                <c:pt idx="4">
                  <c:v>203</c:v>
                </c:pt>
                <c:pt idx="5">
                  <c:v>15</c:v>
                </c:pt>
                <c:pt idx="6">
                  <c:v>73</c:v>
                </c:pt>
                <c:pt idx="7">
                  <c:v>42</c:v>
                </c:pt>
                <c:pt idx="8">
                  <c:v>28</c:v>
                </c:pt>
                <c:pt idx="9">
                  <c:v>18</c:v>
                </c:pt>
                <c:pt idx="10">
                  <c:v>97</c:v>
                </c:pt>
                <c:pt idx="11">
                  <c:v>112</c:v>
                </c:pt>
                <c:pt idx="12">
                  <c:v>102</c:v>
                </c:pt>
                <c:pt idx="13">
                  <c:v>54</c:v>
                </c:pt>
                <c:pt idx="14">
                  <c:v>3</c:v>
                </c:pt>
                <c:pt idx="15">
                  <c:v>0</c:v>
                </c:pt>
                <c:pt idx="16">
                  <c:v>13</c:v>
                </c:pt>
                <c:pt idx="17">
                  <c:v>34</c:v>
                </c:pt>
                <c:pt idx="18">
                  <c:v>40</c:v>
                </c:pt>
                <c:pt idx="19">
                  <c:v>76</c:v>
                </c:pt>
                <c:pt idx="20">
                  <c:v>77</c:v>
                </c:pt>
                <c:pt idx="21">
                  <c:v>92</c:v>
                </c:pt>
                <c:pt idx="22">
                  <c:v>68</c:v>
                </c:pt>
                <c:pt idx="23">
                  <c:v>29</c:v>
                </c:pt>
                <c:pt idx="24">
                  <c:v>1</c:v>
                </c:pt>
                <c:pt idx="25">
                  <c:v>11</c:v>
                </c:pt>
                <c:pt idx="26">
                  <c:v>99</c:v>
                </c:pt>
                <c:pt idx="27">
                  <c:v>18</c:v>
                </c:pt>
                <c:pt idx="28">
                  <c:v>5</c:v>
                </c:pt>
                <c:pt idx="29">
                  <c:v>11</c:v>
                </c:pt>
                <c:pt idx="30">
                  <c:v>4</c:v>
                </c:pt>
                <c:pt idx="31">
                  <c:v>0</c:v>
                </c:pt>
                <c:pt idx="32">
                  <c:v>0</c:v>
                </c:pt>
                <c:pt idx="33">
                  <c:v>0</c:v>
                </c:pt>
                <c:pt idx="34">
                  <c:v>0</c:v>
                </c:pt>
                <c:pt idx="35">
                  <c:v>28</c:v>
                </c:pt>
                <c:pt idx="36">
                  <c:v>62</c:v>
                </c:pt>
                <c:pt idx="37">
                  <c:v>39</c:v>
                </c:pt>
                <c:pt idx="38">
                  <c:v>84</c:v>
                </c:pt>
                <c:pt idx="39">
                  <c:v>43</c:v>
                </c:pt>
              </c:numCache>
            </c:numRef>
          </c:val>
        </c:ser>
        <c:dLbls>
          <c:showLegendKey val="0"/>
          <c:showVal val="1"/>
          <c:showCatName val="0"/>
          <c:showSerName val="0"/>
          <c:showPercent val="0"/>
          <c:showBubbleSize val="0"/>
        </c:dLbls>
        <c:gapWidth val="219"/>
        <c:axId val="407073936"/>
        <c:axId val="407076288"/>
      </c:barChart>
      <c:catAx>
        <c:axId val="40707393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turns</a:t>
                </a:r>
                <a:endParaRPr lang="zh-CN" altLang="en-US"/>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407076288"/>
        <c:crosses val="autoZero"/>
        <c:auto val="1"/>
        <c:lblAlgn val="ctr"/>
        <c:lblOffset val="100"/>
        <c:noMultiLvlLbl val="0"/>
      </c:catAx>
      <c:valAx>
        <c:axId val="4070762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Counts</a:t>
                </a:r>
                <a:endParaRPr lang="zh-CN" alt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40707393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zh-CN"/>
          </a:p>
        </c:txPr>
      </c:dTable>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Lost particles due</a:t>
            </a:r>
            <a:r>
              <a:rPr lang="en-US" altLang="zh-CN" baseline="0"/>
              <a:t> to BS in turns(bx=0.36m)</a:t>
            </a:r>
            <a:endParaRPr lang="zh-CN" alt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barChart>
        <c:barDir val="col"/>
        <c:grouping val="clustered"/>
        <c:varyColors val="0"/>
        <c:ser>
          <c:idx val="0"/>
          <c:order val="0"/>
          <c:tx>
            <c:v>downstream</c:v>
          </c:tx>
          <c:spPr>
            <a:solidFill>
              <a:schemeClr val="accent1"/>
            </a:solidFill>
            <a:ln>
              <a:noFill/>
            </a:ln>
            <a:effectLst/>
          </c:spPr>
          <c:invertIfNegative val="0"/>
          <c:dPt>
            <c:idx val="1"/>
            <c:invertIfNegative val="0"/>
            <c:bubble3D val="0"/>
            <c:spPr>
              <a:solidFill>
                <a:schemeClr val="accent1"/>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Sheet1!$A$1:$A$40</c:f>
              <c:numCache>
                <c:formatCode>General</c:formatCode>
                <c:ptCount val="40"/>
                <c:pt idx="0">
                  <c:v>0</c:v>
                </c:pt>
                <c:pt idx="1">
                  <c:v>2</c:v>
                </c:pt>
                <c:pt idx="2">
                  <c:v>0</c:v>
                </c:pt>
                <c:pt idx="3">
                  <c:v>5504</c:v>
                </c:pt>
                <c:pt idx="4">
                  <c:v>129</c:v>
                </c:pt>
                <c:pt idx="5">
                  <c:v>5</c:v>
                </c:pt>
                <c:pt idx="6">
                  <c:v>0</c:v>
                </c:pt>
                <c:pt idx="7">
                  <c:v>27</c:v>
                </c:pt>
                <c:pt idx="8">
                  <c:v>14</c:v>
                </c:pt>
                <c:pt idx="9">
                  <c:v>31</c:v>
                </c:pt>
                <c:pt idx="10">
                  <c:v>169</c:v>
                </c:pt>
                <c:pt idx="11">
                  <c:v>202</c:v>
                </c:pt>
                <c:pt idx="12">
                  <c:v>77</c:v>
                </c:pt>
                <c:pt idx="13">
                  <c:v>41</c:v>
                </c:pt>
                <c:pt idx="14">
                  <c:v>14</c:v>
                </c:pt>
                <c:pt idx="15">
                  <c:v>1</c:v>
                </c:pt>
                <c:pt idx="16">
                  <c:v>1</c:v>
                </c:pt>
                <c:pt idx="17">
                  <c:v>1</c:v>
                </c:pt>
                <c:pt idx="18">
                  <c:v>22</c:v>
                </c:pt>
                <c:pt idx="19">
                  <c:v>167</c:v>
                </c:pt>
                <c:pt idx="20">
                  <c:v>157</c:v>
                </c:pt>
                <c:pt idx="21">
                  <c:v>40</c:v>
                </c:pt>
                <c:pt idx="22">
                  <c:v>1</c:v>
                </c:pt>
                <c:pt idx="23">
                  <c:v>4</c:v>
                </c:pt>
                <c:pt idx="24">
                  <c:v>8</c:v>
                </c:pt>
                <c:pt idx="25">
                  <c:v>0</c:v>
                </c:pt>
                <c:pt idx="26">
                  <c:v>2</c:v>
                </c:pt>
                <c:pt idx="27">
                  <c:v>8</c:v>
                </c:pt>
                <c:pt idx="28">
                  <c:v>10</c:v>
                </c:pt>
                <c:pt idx="29">
                  <c:v>2</c:v>
                </c:pt>
                <c:pt idx="30">
                  <c:v>1</c:v>
                </c:pt>
                <c:pt idx="31">
                  <c:v>1</c:v>
                </c:pt>
                <c:pt idx="32">
                  <c:v>0</c:v>
                </c:pt>
                <c:pt idx="33">
                  <c:v>0</c:v>
                </c:pt>
                <c:pt idx="34">
                  <c:v>0</c:v>
                </c:pt>
                <c:pt idx="35">
                  <c:v>3</c:v>
                </c:pt>
                <c:pt idx="36">
                  <c:v>28</c:v>
                </c:pt>
                <c:pt idx="37">
                  <c:v>14</c:v>
                </c:pt>
                <c:pt idx="38">
                  <c:v>2</c:v>
                </c:pt>
                <c:pt idx="39">
                  <c:v>0</c:v>
                </c:pt>
              </c:numCache>
            </c:numRef>
          </c:val>
        </c:ser>
        <c:ser>
          <c:idx val="1"/>
          <c:order val="1"/>
          <c:tx>
            <c:v>upstream</c:v>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Sheet1!$B$1:$B$40</c:f>
              <c:numCache>
                <c:formatCode>General</c:formatCode>
                <c:ptCount val="40"/>
                <c:pt idx="0">
                  <c:v>84</c:v>
                </c:pt>
                <c:pt idx="1">
                  <c:v>17</c:v>
                </c:pt>
                <c:pt idx="2">
                  <c:v>10</c:v>
                </c:pt>
                <c:pt idx="3">
                  <c:v>566</c:v>
                </c:pt>
                <c:pt idx="4">
                  <c:v>262</c:v>
                </c:pt>
                <c:pt idx="5">
                  <c:v>17</c:v>
                </c:pt>
                <c:pt idx="6">
                  <c:v>87</c:v>
                </c:pt>
                <c:pt idx="7">
                  <c:v>36</c:v>
                </c:pt>
                <c:pt idx="8">
                  <c:v>37</c:v>
                </c:pt>
                <c:pt idx="9">
                  <c:v>46</c:v>
                </c:pt>
                <c:pt idx="10">
                  <c:v>925</c:v>
                </c:pt>
                <c:pt idx="11">
                  <c:v>1504</c:v>
                </c:pt>
                <c:pt idx="12">
                  <c:v>1243</c:v>
                </c:pt>
                <c:pt idx="13">
                  <c:v>825</c:v>
                </c:pt>
                <c:pt idx="14">
                  <c:v>40</c:v>
                </c:pt>
                <c:pt idx="15">
                  <c:v>7</c:v>
                </c:pt>
                <c:pt idx="16">
                  <c:v>74</c:v>
                </c:pt>
                <c:pt idx="17">
                  <c:v>404</c:v>
                </c:pt>
                <c:pt idx="18">
                  <c:v>511</c:v>
                </c:pt>
                <c:pt idx="19">
                  <c:v>951</c:v>
                </c:pt>
                <c:pt idx="20">
                  <c:v>957</c:v>
                </c:pt>
                <c:pt idx="21">
                  <c:v>1416</c:v>
                </c:pt>
                <c:pt idx="22">
                  <c:v>849</c:v>
                </c:pt>
                <c:pt idx="23">
                  <c:v>367</c:v>
                </c:pt>
                <c:pt idx="24">
                  <c:v>14</c:v>
                </c:pt>
                <c:pt idx="25">
                  <c:v>99</c:v>
                </c:pt>
                <c:pt idx="26">
                  <c:v>1136</c:v>
                </c:pt>
                <c:pt idx="27">
                  <c:v>246</c:v>
                </c:pt>
                <c:pt idx="28">
                  <c:v>103</c:v>
                </c:pt>
                <c:pt idx="29">
                  <c:v>183</c:v>
                </c:pt>
                <c:pt idx="30">
                  <c:v>56</c:v>
                </c:pt>
                <c:pt idx="31">
                  <c:v>3</c:v>
                </c:pt>
                <c:pt idx="32">
                  <c:v>0</c:v>
                </c:pt>
                <c:pt idx="33">
                  <c:v>3</c:v>
                </c:pt>
                <c:pt idx="34">
                  <c:v>35</c:v>
                </c:pt>
                <c:pt idx="35">
                  <c:v>435</c:v>
                </c:pt>
                <c:pt idx="36">
                  <c:v>724</c:v>
                </c:pt>
                <c:pt idx="37">
                  <c:v>628</c:v>
                </c:pt>
                <c:pt idx="38">
                  <c:v>1012</c:v>
                </c:pt>
                <c:pt idx="39">
                  <c:v>678</c:v>
                </c:pt>
              </c:numCache>
            </c:numRef>
          </c:val>
        </c:ser>
        <c:dLbls>
          <c:showLegendKey val="0"/>
          <c:showVal val="1"/>
          <c:showCatName val="0"/>
          <c:showSerName val="0"/>
          <c:showPercent val="0"/>
          <c:showBubbleSize val="0"/>
        </c:dLbls>
        <c:gapWidth val="219"/>
        <c:axId val="403222744"/>
        <c:axId val="403220392"/>
      </c:barChart>
      <c:catAx>
        <c:axId val="40322274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turns</a:t>
                </a:r>
                <a:endParaRPr lang="zh-CN" altLang="en-US"/>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403220392"/>
        <c:crosses val="autoZero"/>
        <c:auto val="1"/>
        <c:lblAlgn val="ctr"/>
        <c:lblOffset val="100"/>
        <c:noMultiLvlLbl val="0"/>
      </c:catAx>
      <c:valAx>
        <c:axId val="4032203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Counts</a:t>
                </a:r>
                <a:endParaRPr lang="zh-CN" alt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40322274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zh-CN"/>
          </a:p>
        </c:txPr>
      </c:dTable>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RBB</a:t>
            </a:r>
            <a:r>
              <a:rPr lang="en-US" altLang="zh-CN" baseline="0"/>
              <a:t> loss upstream vs horizontal collimator half width</a:t>
            </a:r>
            <a:endParaRPr lang="zh-CN" alt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v>y=3mm</c:v>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'lossrate(y3mm)'!$A$206:$A$211</c:f>
              <c:numCache>
                <c:formatCode>General</c:formatCode>
                <c:ptCount val="6"/>
                <c:pt idx="0">
                  <c:v>10</c:v>
                </c:pt>
                <c:pt idx="1">
                  <c:v>9</c:v>
                </c:pt>
                <c:pt idx="2">
                  <c:v>8</c:v>
                </c:pt>
                <c:pt idx="3">
                  <c:v>7</c:v>
                </c:pt>
                <c:pt idx="4">
                  <c:v>6</c:v>
                </c:pt>
                <c:pt idx="5">
                  <c:v>5</c:v>
                </c:pt>
              </c:numCache>
            </c:numRef>
          </c:cat>
          <c:val>
            <c:numRef>
              <c:f>'lossrate(y3mm)'!$B$206:$B$211</c:f>
              <c:numCache>
                <c:formatCode>General</c:formatCode>
                <c:ptCount val="6"/>
                <c:pt idx="0">
                  <c:v>167</c:v>
                </c:pt>
                <c:pt idx="1">
                  <c:v>147</c:v>
                </c:pt>
                <c:pt idx="2">
                  <c:v>112</c:v>
                </c:pt>
                <c:pt idx="3">
                  <c:v>63</c:v>
                </c:pt>
                <c:pt idx="4">
                  <c:v>35</c:v>
                </c:pt>
              </c:numCache>
            </c:numRef>
          </c:val>
          <c:smooth val="0"/>
        </c:ser>
        <c:ser>
          <c:idx val="1"/>
          <c:order val="1"/>
          <c:tx>
            <c:v>y=2mm</c:v>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'lossrate(y3mm)'!$A$206:$A$211</c:f>
              <c:numCache>
                <c:formatCode>General</c:formatCode>
                <c:ptCount val="6"/>
                <c:pt idx="0">
                  <c:v>10</c:v>
                </c:pt>
                <c:pt idx="1">
                  <c:v>9</c:v>
                </c:pt>
                <c:pt idx="2">
                  <c:v>8</c:v>
                </c:pt>
                <c:pt idx="3">
                  <c:v>7</c:v>
                </c:pt>
                <c:pt idx="4">
                  <c:v>6</c:v>
                </c:pt>
                <c:pt idx="5">
                  <c:v>5</c:v>
                </c:pt>
              </c:numCache>
            </c:numRef>
          </c:cat>
          <c:val>
            <c:numRef>
              <c:f>'lossrate(y3mm)'!$C$206:$C$211</c:f>
              <c:numCache>
                <c:formatCode>General</c:formatCode>
                <c:ptCount val="6"/>
                <c:pt idx="1">
                  <c:v>19</c:v>
                </c:pt>
                <c:pt idx="2">
                  <c:v>7</c:v>
                </c:pt>
                <c:pt idx="3">
                  <c:v>3</c:v>
                </c:pt>
                <c:pt idx="4">
                  <c:v>2</c:v>
                </c:pt>
                <c:pt idx="5">
                  <c:v>0</c:v>
                </c:pt>
              </c:numCache>
            </c:numRef>
          </c:val>
          <c:smooth val="0"/>
        </c:ser>
        <c:dLbls>
          <c:showLegendKey val="0"/>
          <c:showVal val="0"/>
          <c:showCatName val="0"/>
          <c:showSerName val="0"/>
          <c:showPercent val="0"/>
          <c:showBubbleSize val="0"/>
        </c:dLbls>
        <c:marker val="1"/>
        <c:smooth val="0"/>
        <c:axId val="369570432"/>
        <c:axId val="369579056"/>
      </c:lineChart>
      <c:catAx>
        <c:axId val="36957043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x(mm)</a:t>
                </a:r>
                <a:endParaRPr lang="zh-CN" altLang="en-US"/>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369579056"/>
        <c:crosses val="autoZero"/>
        <c:auto val="1"/>
        <c:lblAlgn val="ctr"/>
        <c:lblOffset val="100"/>
        <c:noMultiLvlLbl val="0"/>
      </c:catAx>
      <c:valAx>
        <c:axId val="3695790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RBB</a:t>
                </a:r>
                <a:r>
                  <a:rPr lang="en-US" altLang="zh-CN" baseline="0"/>
                  <a:t> loss </a:t>
                </a:r>
                <a:endParaRPr lang="en-US" altLang="zh-CN"/>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36957043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zh-CN"/>
          </a:p>
        </c:txPr>
      </c:dTable>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BS loss upstream vs horizontal</a:t>
            </a:r>
            <a:r>
              <a:rPr lang="en-US" altLang="zh-CN" baseline="0"/>
              <a:t> collimator half width</a:t>
            </a:r>
            <a:endParaRPr lang="zh-CN" alt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v>y=3mm</c:v>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'lossrate(y=3mm)'!$A$208:$A$213</c:f>
              <c:numCache>
                <c:formatCode>General</c:formatCode>
                <c:ptCount val="6"/>
                <c:pt idx="0">
                  <c:v>10</c:v>
                </c:pt>
                <c:pt idx="1">
                  <c:v>9</c:v>
                </c:pt>
                <c:pt idx="2">
                  <c:v>8</c:v>
                </c:pt>
                <c:pt idx="3">
                  <c:v>7</c:v>
                </c:pt>
                <c:pt idx="4">
                  <c:v>6</c:v>
                </c:pt>
                <c:pt idx="5">
                  <c:v>5</c:v>
                </c:pt>
              </c:numCache>
            </c:numRef>
          </c:cat>
          <c:val>
            <c:numRef>
              <c:f>'lossrate(y=3mm)'!$B$208:$B$213</c:f>
              <c:numCache>
                <c:formatCode>General</c:formatCode>
                <c:ptCount val="6"/>
                <c:pt idx="0">
                  <c:v>2197</c:v>
                </c:pt>
                <c:pt idx="1">
                  <c:v>1911</c:v>
                </c:pt>
                <c:pt idx="2">
                  <c:v>1563</c:v>
                </c:pt>
                <c:pt idx="3">
                  <c:v>917</c:v>
                </c:pt>
                <c:pt idx="4">
                  <c:v>440</c:v>
                </c:pt>
              </c:numCache>
            </c:numRef>
          </c:val>
          <c:smooth val="0"/>
        </c:ser>
        <c:ser>
          <c:idx val="1"/>
          <c:order val="1"/>
          <c:tx>
            <c:v>y=2mm</c:v>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'lossrate(y=3mm)'!$A$208:$A$213</c:f>
              <c:numCache>
                <c:formatCode>General</c:formatCode>
                <c:ptCount val="6"/>
                <c:pt idx="0">
                  <c:v>10</c:v>
                </c:pt>
                <c:pt idx="1">
                  <c:v>9</c:v>
                </c:pt>
                <c:pt idx="2">
                  <c:v>8</c:v>
                </c:pt>
                <c:pt idx="3">
                  <c:v>7</c:v>
                </c:pt>
                <c:pt idx="4">
                  <c:v>6</c:v>
                </c:pt>
                <c:pt idx="5">
                  <c:v>5</c:v>
                </c:pt>
              </c:numCache>
            </c:numRef>
          </c:cat>
          <c:val>
            <c:numRef>
              <c:f>'lossrate(y=3mm)'!$C$208:$C$213</c:f>
              <c:numCache>
                <c:formatCode>General</c:formatCode>
                <c:ptCount val="6"/>
                <c:pt idx="1">
                  <c:v>197</c:v>
                </c:pt>
                <c:pt idx="2">
                  <c:v>129</c:v>
                </c:pt>
                <c:pt idx="3">
                  <c:v>79</c:v>
                </c:pt>
                <c:pt idx="4">
                  <c:v>31</c:v>
                </c:pt>
                <c:pt idx="5">
                  <c:v>9</c:v>
                </c:pt>
              </c:numCache>
            </c:numRef>
          </c:val>
          <c:smooth val="0"/>
        </c:ser>
        <c:dLbls>
          <c:showLegendKey val="0"/>
          <c:showVal val="0"/>
          <c:showCatName val="0"/>
          <c:showSerName val="0"/>
          <c:showPercent val="0"/>
          <c:showBubbleSize val="0"/>
        </c:dLbls>
        <c:marker val="1"/>
        <c:smooth val="0"/>
        <c:axId val="369567688"/>
        <c:axId val="407080208"/>
      </c:lineChart>
      <c:catAx>
        <c:axId val="36956768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x(mm)</a:t>
                </a:r>
                <a:endParaRPr lang="zh-CN" altLang="en-US"/>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407080208"/>
        <c:crosses val="autoZero"/>
        <c:auto val="1"/>
        <c:lblAlgn val="ctr"/>
        <c:lblOffset val="100"/>
        <c:noMultiLvlLbl val="0"/>
      </c:catAx>
      <c:valAx>
        <c:axId val="4070802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BS loss</a:t>
                </a:r>
                <a:endParaRPr lang="zh-CN" alt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369567688"/>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zh-CN"/>
          </a:p>
        </c:txPr>
      </c:dTable>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Lost particles due</a:t>
            </a:r>
            <a:r>
              <a:rPr lang="en-US" altLang="zh-CN" baseline="0"/>
              <a:t> to RBB in turns with collimators x1cmy3mm</a:t>
            </a:r>
            <a:endParaRPr lang="zh-CN" alt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barChart>
        <c:barDir val="col"/>
        <c:grouping val="clustered"/>
        <c:varyColors val="0"/>
        <c:ser>
          <c:idx val="0"/>
          <c:order val="0"/>
          <c:tx>
            <c:v>downstream</c:v>
          </c:tx>
          <c:spPr>
            <a:solidFill>
              <a:schemeClr val="accent1"/>
            </a:solidFill>
            <a:ln>
              <a:noFill/>
            </a:ln>
            <a:effectLst/>
          </c:spPr>
          <c:invertIfNegative val="0"/>
          <c:dPt>
            <c:idx val="1"/>
            <c:invertIfNegative val="0"/>
            <c:bubble3D val="0"/>
            <c:spPr>
              <a:solidFill>
                <a:schemeClr val="accent1"/>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x10mmy3mm!$A$1:$A$40</c:f>
              <c:numCache>
                <c:formatCode>General</c:formatCode>
                <c:ptCount val="40"/>
                <c:pt idx="0">
                  <c:v>3192</c:v>
                </c:pt>
                <c:pt idx="1">
                  <c:v>0</c:v>
                </c:pt>
                <c:pt idx="2">
                  <c:v>0</c:v>
                </c:pt>
                <c:pt idx="3">
                  <c:v>63</c:v>
                </c:pt>
                <c:pt idx="4">
                  <c:v>1</c:v>
                </c:pt>
                <c:pt idx="5">
                  <c:v>0</c:v>
                </c:pt>
                <c:pt idx="6">
                  <c:v>0</c:v>
                </c:pt>
                <c:pt idx="7">
                  <c:v>0</c:v>
                </c:pt>
                <c:pt idx="8">
                  <c:v>0</c:v>
                </c:pt>
                <c:pt idx="9">
                  <c:v>0</c:v>
                </c:pt>
                <c:pt idx="10">
                  <c:v>0</c:v>
                </c:pt>
                <c:pt idx="11">
                  <c:v>3</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numCache>
            </c:numRef>
          </c:val>
        </c:ser>
        <c:ser>
          <c:idx val="1"/>
          <c:order val="1"/>
          <c:tx>
            <c:v>upstream</c:v>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x10mmy3mm!$B$1:$B$40</c:f>
              <c:numCache>
                <c:formatCode>General</c:formatCode>
                <c:ptCount val="40"/>
                <c:pt idx="0">
                  <c:v>0</c:v>
                </c:pt>
                <c:pt idx="1">
                  <c:v>0</c:v>
                </c:pt>
                <c:pt idx="2">
                  <c:v>0</c:v>
                </c:pt>
                <c:pt idx="3">
                  <c:v>0</c:v>
                </c:pt>
                <c:pt idx="4">
                  <c:v>1</c:v>
                </c:pt>
                <c:pt idx="5">
                  <c:v>0</c:v>
                </c:pt>
                <c:pt idx="6">
                  <c:v>0</c:v>
                </c:pt>
                <c:pt idx="7">
                  <c:v>0</c:v>
                </c:pt>
                <c:pt idx="8">
                  <c:v>0</c:v>
                </c:pt>
                <c:pt idx="9">
                  <c:v>1</c:v>
                </c:pt>
                <c:pt idx="10">
                  <c:v>29</c:v>
                </c:pt>
                <c:pt idx="11">
                  <c:v>32</c:v>
                </c:pt>
                <c:pt idx="12">
                  <c:v>24</c:v>
                </c:pt>
                <c:pt idx="13">
                  <c:v>3</c:v>
                </c:pt>
                <c:pt idx="14">
                  <c:v>1</c:v>
                </c:pt>
                <c:pt idx="15">
                  <c:v>0</c:v>
                </c:pt>
                <c:pt idx="16">
                  <c:v>0</c:v>
                </c:pt>
                <c:pt idx="17">
                  <c:v>0</c:v>
                </c:pt>
                <c:pt idx="18">
                  <c:v>0</c:v>
                </c:pt>
                <c:pt idx="19">
                  <c:v>0</c:v>
                </c:pt>
                <c:pt idx="20">
                  <c:v>0</c:v>
                </c:pt>
                <c:pt idx="21">
                  <c:v>1</c:v>
                </c:pt>
                <c:pt idx="22">
                  <c:v>8</c:v>
                </c:pt>
                <c:pt idx="23">
                  <c:v>0</c:v>
                </c:pt>
                <c:pt idx="24">
                  <c:v>0</c:v>
                </c:pt>
                <c:pt idx="25">
                  <c:v>0</c:v>
                </c:pt>
                <c:pt idx="26">
                  <c:v>16</c:v>
                </c:pt>
                <c:pt idx="27">
                  <c:v>10</c:v>
                </c:pt>
                <c:pt idx="28">
                  <c:v>3</c:v>
                </c:pt>
                <c:pt idx="29">
                  <c:v>2</c:v>
                </c:pt>
                <c:pt idx="30">
                  <c:v>0</c:v>
                </c:pt>
                <c:pt idx="31">
                  <c:v>0</c:v>
                </c:pt>
                <c:pt idx="32">
                  <c:v>0</c:v>
                </c:pt>
                <c:pt idx="33">
                  <c:v>0</c:v>
                </c:pt>
                <c:pt idx="34">
                  <c:v>0</c:v>
                </c:pt>
                <c:pt idx="35">
                  <c:v>0</c:v>
                </c:pt>
                <c:pt idx="36">
                  <c:v>0</c:v>
                </c:pt>
                <c:pt idx="37">
                  <c:v>0</c:v>
                </c:pt>
                <c:pt idx="38">
                  <c:v>1</c:v>
                </c:pt>
                <c:pt idx="39">
                  <c:v>4</c:v>
                </c:pt>
              </c:numCache>
            </c:numRef>
          </c:val>
        </c:ser>
        <c:dLbls>
          <c:showLegendKey val="0"/>
          <c:showVal val="1"/>
          <c:showCatName val="0"/>
          <c:showSerName val="0"/>
          <c:showPercent val="0"/>
          <c:showBubbleSize val="0"/>
        </c:dLbls>
        <c:gapWidth val="219"/>
        <c:axId val="500742448"/>
        <c:axId val="500749112"/>
      </c:barChart>
      <c:catAx>
        <c:axId val="50074244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turns</a:t>
                </a:r>
                <a:endParaRPr lang="zh-CN" altLang="en-US"/>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500749112"/>
        <c:crosses val="autoZero"/>
        <c:auto val="1"/>
        <c:lblAlgn val="ctr"/>
        <c:lblOffset val="100"/>
        <c:noMultiLvlLbl val="0"/>
      </c:catAx>
      <c:valAx>
        <c:axId val="50074911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Counts</a:t>
                </a:r>
                <a:endParaRPr lang="zh-CN" alt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500742448"/>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zh-CN"/>
          </a:p>
        </c:txPr>
      </c:dTable>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Lost particles due</a:t>
            </a:r>
            <a:r>
              <a:rPr lang="en-US" altLang="zh-CN" baseline="0"/>
              <a:t> to RBB in turns with collimators x6mmy2mm</a:t>
            </a:r>
            <a:endParaRPr lang="zh-CN" alt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barChart>
        <c:barDir val="col"/>
        <c:grouping val="clustered"/>
        <c:varyColors val="0"/>
        <c:ser>
          <c:idx val="0"/>
          <c:order val="0"/>
          <c:tx>
            <c:v>downstream</c:v>
          </c:tx>
          <c:spPr>
            <a:solidFill>
              <a:schemeClr val="accent1"/>
            </a:solidFill>
            <a:ln>
              <a:noFill/>
            </a:ln>
            <a:effectLst/>
          </c:spPr>
          <c:invertIfNegative val="0"/>
          <c:dPt>
            <c:idx val="1"/>
            <c:invertIfNegative val="0"/>
            <c:bubble3D val="0"/>
            <c:spPr>
              <a:solidFill>
                <a:schemeClr val="accent1"/>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x6mmy2mm!$A$1:$A$40</c:f>
              <c:numCache>
                <c:formatCode>General</c:formatCode>
                <c:ptCount val="40"/>
                <c:pt idx="0">
                  <c:v>3192</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numCache>
            </c:numRef>
          </c:val>
        </c:ser>
        <c:ser>
          <c:idx val="1"/>
          <c:order val="1"/>
          <c:tx>
            <c:v>upstream</c:v>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x6mmy2mm!$B$1:$B$40</c:f>
              <c:numCache>
                <c:formatCode>General</c:formatCode>
                <c:ptCount val="40"/>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1</c:v>
                </c:pt>
                <c:pt idx="27">
                  <c:v>0</c:v>
                </c:pt>
                <c:pt idx="28">
                  <c:v>1</c:v>
                </c:pt>
                <c:pt idx="29">
                  <c:v>0</c:v>
                </c:pt>
                <c:pt idx="30">
                  <c:v>0</c:v>
                </c:pt>
                <c:pt idx="31">
                  <c:v>0</c:v>
                </c:pt>
                <c:pt idx="32">
                  <c:v>0</c:v>
                </c:pt>
                <c:pt idx="33">
                  <c:v>0</c:v>
                </c:pt>
                <c:pt idx="34">
                  <c:v>0</c:v>
                </c:pt>
                <c:pt idx="35">
                  <c:v>0</c:v>
                </c:pt>
                <c:pt idx="36">
                  <c:v>0</c:v>
                </c:pt>
                <c:pt idx="37">
                  <c:v>0</c:v>
                </c:pt>
                <c:pt idx="38">
                  <c:v>0</c:v>
                </c:pt>
                <c:pt idx="39">
                  <c:v>0</c:v>
                </c:pt>
              </c:numCache>
            </c:numRef>
          </c:val>
        </c:ser>
        <c:dLbls>
          <c:showLegendKey val="0"/>
          <c:showVal val="1"/>
          <c:showCatName val="0"/>
          <c:showSerName val="0"/>
          <c:showPercent val="0"/>
          <c:showBubbleSize val="0"/>
        </c:dLbls>
        <c:gapWidth val="219"/>
        <c:axId val="407083736"/>
        <c:axId val="495287040"/>
      </c:barChart>
      <c:catAx>
        <c:axId val="40708373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turns</a:t>
                </a:r>
                <a:endParaRPr lang="zh-CN" altLang="en-US"/>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495287040"/>
        <c:crosses val="autoZero"/>
        <c:auto val="1"/>
        <c:lblAlgn val="ctr"/>
        <c:lblOffset val="100"/>
        <c:noMultiLvlLbl val="0"/>
      </c:catAx>
      <c:valAx>
        <c:axId val="49528704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Counts</a:t>
                </a:r>
                <a:endParaRPr lang="zh-CN" alt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40708373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zh-CN"/>
          </a:p>
        </c:txPr>
      </c:dTable>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Lost particles due</a:t>
            </a:r>
            <a:r>
              <a:rPr lang="en-US" altLang="zh-CN" baseline="0"/>
              <a:t> to RBB in turns with collimators x5mmy2mm</a:t>
            </a:r>
            <a:endParaRPr lang="zh-CN" alt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barChart>
        <c:barDir val="col"/>
        <c:grouping val="clustered"/>
        <c:varyColors val="0"/>
        <c:ser>
          <c:idx val="0"/>
          <c:order val="0"/>
          <c:tx>
            <c:v>downstream</c:v>
          </c:tx>
          <c:spPr>
            <a:solidFill>
              <a:schemeClr val="accent1"/>
            </a:solidFill>
            <a:ln>
              <a:noFill/>
            </a:ln>
            <a:effectLst/>
          </c:spPr>
          <c:invertIfNegative val="0"/>
          <c:dPt>
            <c:idx val="1"/>
            <c:invertIfNegative val="0"/>
            <c:bubble3D val="0"/>
            <c:spPr>
              <a:solidFill>
                <a:schemeClr val="accent1"/>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x6mmy2mm!$A$1:$A$40</c:f>
              <c:numCache>
                <c:formatCode>General</c:formatCode>
                <c:ptCount val="40"/>
                <c:pt idx="0">
                  <c:v>3192</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numCache>
            </c:numRef>
          </c:val>
        </c:ser>
        <c:ser>
          <c:idx val="1"/>
          <c:order val="1"/>
          <c:tx>
            <c:v>upstream</c:v>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x5mmy2mm!$B$1:$B$40</c:f>
              <c:numCache>
                <c:formatCode>General</c:formatCode>
                <c:ptCount val="40"/>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numCache>
            </c:numRef>
          </c:val>
        </c:ser>
        <c:dLbls>
          <c:showLegendKey val="0"/>
          <c:showVal val="1"/>
          <c:showCatName val="0"/>
          <c:showSerName val="0"/>
          <c:showPercent val="0"/>
          <c:showBubbleSize val="0"/>
        </c:dLbls>
        <c:gapWidth val="219"/>
        <c:axId val="413052328"/>
        <c:axId val="413057032"/>
      </c:barChart>
      <c:catAx>
        <c:axId val="41305232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turns</a:t>
                </a:r>
                <a:endParaRPr lang="zh-CN" altLang="en-US"/>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413057032"/>
        <c:crosses val="autoZero"/>
        <c:auto val="1"/>
        <c:lblAlgn val="ctr"/>
        <c:lblOffset val="100"/>
        <c:noMultiLvlLbl val="0"/>
      </c:catAx>
      <c:valAx>
        <c:axId val="41305703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Counts</a:t>
                </a:r>
                <a:endParaRPr lang="zh-CN" alt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413052328"/>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zh-CN"/>
          </a:p>
        </c:txPr>
      </c:dTable>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FB9DEC9-88AF-4675-AA5E-2DDE4D144EEE}" type="datetimeFigureOut">
              <a:rPr lang="zh-CN" altLang="en-US" smtClean="0"/>
              <a:t>2017-9-14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703B5B-37CD-402B-9774-12F231FF7A78}" type="slidenum">
              <a:rPr lang="zh-CN" altLang="en-US" smtClean="0"/>
              <a:t>‹#›</a:t>
            </a:fld>
            <a:endParaRPr lang="zh-CN" altLang="en-US"/>
          </a:p>
        </p:txBody>
      </p:sp>
    </p:spTree>
    <p:extLst>
      <p:ext uri="{BB962C8B-B14F-4D97-AF65-F5344CB8AC3E}">
        <p14:creationId xmlns:p14="http://schemas.microsoft.com/office/powerpoint/2010/main" val="600984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FB9DEC9-88AF-4675-AA5E-2DDE4D144EEE}" type="datetimeFigureOut">
              <a:rPr lang="zh-CN" altLang="en-US" smtClean="0"/>
              <a:t>2017-9-14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703B5B-37CD-402B-9774-12F231FF7A78}" type="slidenum">
              <a:rPr lang="zh-CN" altLang="en-US" smtClean="0"/>
              <a:t>‹#›</a:t>
            </a:fld>
            <a:endParaRPr lang="zh-CN" altLang="en-US"/>
          </a:p>
        </p:txBody>
      </p:sp>
    </p:spTree>
    <p:extLst>
      <p:ext uri="{BB962C8B-B14F-4D97-AF65-F5344CB8AC3E}">
        <p14:creationId xmlns:p14="http://schemas.microsoft.com/office/powerpoint/2010/main" val="794727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FB9DEC9-88AF-4675-AA5E-2DDE4D144EEE}" type="datetimeFigureOut">
              <a:rPr lang="zh-CN" altLang="en-US" smtClean="0"/>
              <a:t>2017-9-14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703B5B-37CD-402B-9774-12F231FF7A78}" type="slidenum">
              <a:rPr lang="zh-CN" altLang="en-US" smtClean="0"/>
              <a:t>‹#›</a:t>
            </a:fld>
            <a:endParaRPr lang="zh-CN" altLang="en-US"/>
          </a:p>
        </p:txBody>
      </p:sp>
    </p:spTree>
    <p:extLst>
      <p:ext uri="{BB962C8B-B14F-4D97-AF65-F5344CB8AC3E}">
        <p14:creationId xmlns:p14="http://schemas.microsoft.com/office/powerpoint/2010/main" val="2980955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FB9DEC9-88AF-4675-AA5E-2DDE4D144EEE}" type="datetimeFigureOut">
              <a:rPr lang="zh-CN" altLang="en-US" smtClean="0"/>
              <a:t>2017-9-14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703B5B-37CD-402B-9774-12F231FF7A78}" type="slidenum">
              <a:rPr lang="zh-CN" altLang="en-US" smtClean="0"/>
              <a:t>‹#›</a:t>
            </a:fld>
            <a:endParaRPr lang="zh-CN" altLang="en-US"/>
          </a:p>
        </p:txBody>
      </p:sp>
    </p:spTree>
    <p:extLst>
      <p:ext uri="{BB962C8B-B14F-4D97-AF65-F5344CB8AC3E}">
        <p14:creationId xmlns:p14="http://schemas.microsoft.com/office/powerpoint/2010/main" val="1180039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DFB9DEC9-88AF-4675-AA5E-2DDE4D144EEE}" type="datetimeFigureOut">
              <a:rPr lang="zh-CN" altLang="en-US" smtClean="0"/>
              <a:t>2017-9-14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703B5B-37CD-402B-9774-12F231FF7A78}" type="slidenum">
              <a:rPr lang="zh-CN" altLang="en-US" smtClean="0"/>
              <a:t>‹#›</a:t>
            </a:fld>
            <a:endParaRPr lang="zh-CN" altLang="en-US"/>
          </a:p>
        </p:txBody>
      </p:sp>
    </p:spTree>
    <p:extLst>
      <p:ext uri="{BB962C8B-B14F-4D97-AF65-F5344CB8AC3E}">
        <p14:creationId xmlns:p14="http://schemas.microsoft.com/office/powerpoint/2010/main" val="1870052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FB9DEC9-88AF-4675-AA5E-2DDE4D144EEE}" type="datetimeFigureOut">
              <a:rPr lang="zh-CN" altLang="en-US" smtClean="0"/>
              <a:t>2017-9-14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6703B5B-37CD-402B-9774-12F231FF7A78}" type="slidenum">
              <a:rPr lang="zh-CN" altLang="en-US" smtClean="0"/>
              <a:t>‹#›</a:t>
            </a:fld>
            <a:endParaRPr lang="zh-CN" altLang="en-US"/>
          </a:p>
        </p:txBody>
      </p:sp>
    </p:spTree>
    <p:extLst>
      <p:ext uri="{BB962C8B-B14F-4D97-AF65-F5344CB8AC3E}">
        <p14:creationId xmlns:p14="http://schemas.microsoft.com/office/powerpoint/2010/main" val="3554487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FB9DEC9-88AF-4675-AA5E-2DDE4D144EEE}" type="datetimeFigureOut">
              <a:rPr lang="zh-CN" altLang="en-US" smtClean="0"/>
              <a:t>2017-9-14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6703B5B-37CD-402B-9774-12F231FF7A78}" type="slidenum">
              <a:rPr lang="zh-CN" altLang="en-US" smtClean="0"/>
              <a:t>‹#›</a:t>
            </a:fld>
            <a:endParaRPr lang="zh-CN" altLang="en-US"/>
          </a:p>
        </p:txBody>
      </p:sp>
    </p:spTree>
    <p:extLst>
      <p:ext uri="{BB962C8B-B14F-4D97-AF65-F5344CB8AC3E}">
        <p14:creationId xmlns:p14="http://schemas.microsoft.com/office/powerpoint/2010/main" val="603371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FB9DEC9-88AF-4675-AA5E-2DDE4D144EEE}" type="datetimeFigureOut">
              <a:rPr lang="zh-CN" altLang="en-US" smtClean="0"/>
              <a:t>2017-9-14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6703B5B-37CD-402B-9774-12F231FF7A78}" type="slidenum">
              <a:rPr lang="zh-CN" altLang="en-US" smtClean="0"/>
              <a:t>‹#›</a:t>
            </a:fld>
            <a:endParaRPr lang="zh-CN" altLang="en-US"/>
          </a:p>
        </p:txBody>
      </p:sp>
    </p:spTree>
    <p:extLst>
      <p:ext uri="{BB962C8B-B14F-4D97-AF65-F5344CB8AC3E}">
        <p14:creationId xmlns:p14="http://schemas.microsoft.com/office/powerpoint/2010/main" val="3904338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FB9DEC9-88AF-4675-AA5E-2DDE4D144EEE}" type="datetimeFigureOut">
              <a:rPr lang="zh-CN" altLang="en-US" smtClean="0"/>
              <a:t>2017-9-14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6703B5B-37CD-402B-9774-12F231FF7A78}" type="slidenum">
              <a:rPr lang="zh-CN" altLang="en-US" smtClean="0"/>
              <a:t>‹#›</a:t>
            </a:fld>
            <a:endParaRPr lang="zh-CN" altLang="en-US"/>
          </a:p>
        </p:txBody>
      </p:sp>
    </p:spTree>
    <p:extLst>
      <p:ext uri="{BB962C8B-B14F-4D97-AF65-F5344CB8AC3E}">
        <p14:creationId xmlns:p14="http://schemas.microsoft.com/office/powerpoint/2010/main" val="1677479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FB9DEC9-88AF-4675-AA5E-2DDE4D144EEE}" type="datetimeFigureOut">
              <a:rPr lang="zh-CN" altLang="en-US" smtClean="0"/>
              <a:t>2017-9-14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6703B5B-37CD-402B-9774-12F231FF7A78}" type="slidenum">
              <a:rPr lang="zh-CN" altLang="en-US" smtClean="0"/>
              <a:t>‹#›</a:t>
            </a:fld>
            <a:endParaRPr lang="zh-CN" altLang="en-US"/>
          </a:p>
        </p:txBody>
      </p:sp>
    </p:spTree>
    <p:extLst>
      <p:ext uri="{BB962C8B-B14F-4D97-AF65-F5344CB8AC3E}">
        <p14:creationId xmlns:p14="http://schemas.microsoft.com/office/powerpoint/2010/main" val="3252943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FB9DEC9-88AF-4675-AA5E-2DDE4D144EEE}" type="datetimeFigureOut">
              <a:rPr lang="zh-CN" altLang="en-US" smtClean="0"/>
              <a:t>2017-9-14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6703B5B-37CD-402B-9774-12F231FF7A78}" type="slidenum">
              <a:rPr lang="zh-CN" altLang="en-US" smtClean="0"/>
              <a:t>‹#›</a:t>
            </a:fld>
            <a:endParaRPr lang="zh-CN" altLang="en-US"/>
          </a:p>
        </p:txBody>
      </p:sp>
    </p:spTree>
    <p:extLst>
      <p:ext uri="{BB962C8B-B14F-4D97-AF65-F5344CB8AC3E}">
        <p14:creationId xmlns:p14="http://schemas.microsoft.com/office/powerpoint/2010/main" val="593868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B9DEC9-88AF-4675-AA5E-2DDE4D144EEE}" type="datetimeFigureOut">
              <a:rPr lang="zh-CN" altLang="en-US" smtClean="0"/>
              <a:t>2017-9-14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703B5B-37CD-402B-9774-12F231FF7A78}" type="slidenum">
              <a:rPr lang="zh-CN" altLang="en-US" smtClean="0"/>
              <a:t>‹#›</a:t>
            </a:fld>
            <a:endParaRPr lang="zh-CN" altLang="en-US"/>
          </a:p>
        </p:txBody>
      </p:sp>
    </p:spTree>
    <p:extLst>
      <p:ext uri="{BB962C8B-B14F-4D97-AF65-F5344CB8AC3E}">
        <p14:creationId xmlns:p14="http://schemas.microsoft.com/office/powerpoint/2010/main" val="2866908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4.png"/><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5.wmf"/><Relationship Id="rId10" Type="http://schemas.openxmlformats.org/officeDocument/2006/relationships/image" Target="../media/image8.png"/><Relationship Id="rId4" Type="http://schemas.openxmlformats.org/officeDocument/2006/relationships/oleObject" Target="../embeddings/oleObject1.bin"/><Relationship Id="rId9" Type="http://schemas.openxmlformats.org/officeDocument/2006/relationships/image" Target="../media/image7.wmf"/></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612135" y="516435"/>
            <a:ext cx="9144000" cy="2387600"/>
          </a:xfrm>
        </p:spPr>
        <p:txBody>
          <a:bodyPr/>
          <a:lstStyle/>
          <a:p>
            <a:r>
              <a:rPr lang="en-US" altLang="zh-CN" dirty="0" smtClean="0">
                <a:solidFill>
                  <a:srgbClr val="002060"/>
                </a:solidFill>
              </a:rPr>
              <a:t>Background and collimator study in CEPC double ring </a:t>
            </a:r>
            <a:endParaRPr lang="zh-CN" altLang="en-US" dirty="0">
              <a:solidFill>
                <a:srgbClr val="002060"/>
              </a:solidFill>
            </a:endParaRPr>
          </a:p>
        </p:txBody>
      </p:sp>
      <p:sp>
        <p:nvSpPr>
          <p:cNvPr id="3" name="副标题 2"/>
          <p:cNvSpPr>
            <a:spLocks noGrp="1"/>
          </p:cNvSpPr>
          <p:nvPr>
            <p:ph type="subTitle" idx="1"/>
          </p:nvPr>
        </p:nvSpPr>
        <p:spPr/>
        <p:txBody>
          <a:bodyPr>
            <a:normAutofit lnSpcReduction="10000"/>
          </a:bodyPr>
          <a:lstStyle/>
          <a:p>
            <a:r>
              <a:rPr lang="en-US" altLang="zh-CN" i="1" dirty="0" err="1" smtClean="0"/>
              <a:t>Sha</a:t>
            </a:r>
            <a:r>
              <a:rPr lang="en-US" altLang="zh-CN" i="1" dirty="0" smtClean="0"/>
              <a:t> Bai, </a:t>
            </a:r>
            <a:r>
              <a:rPr lang="en-US" altLang="zh-CN" i="1" dirty="0" err="1" smtClean="0"/>
              <a:t>Chenghui</a:t>
            </a:r>
            <a:r>
              <a:rPr lang="en-US" altLang="zh-CN" i="1" dirty="0" smtClean="0"/>
              <a:t> Yu, Yuan Zhang, </a:t>
            </a:r>
            <a:r>
              <a:rPr lang="en-US" altLang="zh-CN" i="1" dirty="0" err="1" smtClean="0"/>
              <a:t>Yiwei</a:t>
            </a:r>
            <a:r>
              <a:rPr lang="en-US" altLang="zh-CN" i="1" dirty="0" smtClean="0"/>
              <a:t> Wang, </a:t>
            </a:r>
            <a:r>
              <a:rPr lang="en-US" altLang="zh-CN" i="1" dirty="0" err="1" smtClean="0"/>
              <a:t>Jie</a:t>
            </a:r>
            <a:r>
              <a:rPr lang="en-US" altLang="zh-CN" i="1" dirty="0" smtClean="0"/>
              <a:t> Gao</a:t>
            </a:r>
          </a:p>
          <a:p>
            <a:endParaRPr lang="en-US" altLang="zh-CN" i="1" dirty="0"/>
          </a:p>
          <a:p>
            <a:r>
              <a:rPr lang="en-US" altLang="zh-CN" i="1" dirty="0" smtClean="0"/>
              <a:t>CEPC AP meeting</a:t>
            </a:r>
          </a:p>
          <a:p>
            <a:r>
              <a:rPr lang="en-US" altLang="zh-CN" i="1" dirty="0" smtClean="0"/>
              <a:t>2017-09-15</a:t>
            </a:r>
            <a:endParaRPr lang="zh-CN" altLang="en-US" i="1" dirty="0"/>
          </a:p>
        </p:txBody>
      </p:sp>
    </p:spTree>
    <p:extLst>
      <p:ext uri="{BB962C8B-B14F-4D97-AF65-F5344CB8AC3E}">
        <p14:creationId xmlns:p14="http://schemas.microsoft.com/office/powerpoint/2010/main" val="3496041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3" y="0"/>
            <a:ext cx="10515600" cy="1325563"/>
          </a:xfrm>
        </p:spPr>
        <p:txBody>
          <a:bodyPr/>
          <a:lstStyle/>
          <a:p>
            <a:r>
              <a:rPr lang="en-US" altLang="zh-CN" dirty="0" smtClean="0">
                <a:solidFill>
                  <a:srgbClr val="7030A0"/>
                </a:solidFill>
              </a:rPr>
              <a:t>Collimator design in ARC</a:t>
            </a:r>
            <a:endParaRPr lang="zh-CN" altLang="en-US" dirty="0">
              <a:solidFill>
                <a:srgbClr val="7030A0"/>
              </a:solidFill>
            </a:endParaRPr>
          </a:p>
        </p:txBody>
      </p:sp>
      <p:graphicFrame>
        <p:nvGraphicFramePr>
          <p:cNvPr id="4" name="内容占位符 3"/>
          <p:cNvGraphicFramePr>
            <a:graphicFrameLocks noGrp="1"/>
          </p:cNvGraphicFramePr>
          <p:nvPr>
            <p:ph idx="1"/>
            <p:extLst>
              <p:ext uri="{D42A27DB-BD31-4B8C-83A1-F6EECF244321}">
                <p14:modId xmlns:p14="http://schemas.microsoft.com/office/powerpoint/2010/main" val="2192157963"/>
              </p:ext>
            </p:extLst>
          </p:nvPr>
        </p:nvGraphicFramePr>
        <p:xfrm>
          <a:off x="838203" y="2859855"/>
          <a:ext cx="10515600" cy="3159532"/>
        </p:xfrm>
        <a:graphic>
          <a:graphicData uri="http://schemas.openxmlformats.org/drawingml/2006/table">
            <a:tbl>
              <a:tblPr firstRow="1" bandRow="1">
                <a:tableStyleId>{5C22544A-7EE6-4342-B048-85BDC9FD1C3A}</a:tableStyleId>
              </a:tblPr>
              <a:tblGrid>
                <a:gridCol w="1314450"/>
                <a:gridCol w="1314450"/>
                <a:gridCol w="1314450"/>
                <a:gridCol w="1314450"/>
                <a:gridCol w="1314450"/>
                <a:gridCol w="1314450"/>
                <a:gridCol w="1314450"/>
                <a:gridCol w="1314450"/>
              </a:tblGrid>
              <a:tr h="1155817">
                <a:tc>
                  <a:txBody>
                    <a:bodyPr/>
                    <a:lstStyle/>
                    <a:p>
                      <a:r>
                        <a:rPr lang="en-US" altLang="zh-CN" dirty="0" smtClean="0"/>
                        <a:t>name</a:t>
                      </a:r>
                      <a:endParaRPr lang="zh-CN" altLang="en-US" dirty="0"/>
                    </a:p>
                  </a:txBody>
                  <a:tcPr anchor="ctr" anchorCtr="1"/>
                </a:tc>
                <a:tc>
                  <a:txBody>
                    <a:bodyPr/>
                    <a:lstStyle/>
                    <a:p>
                      <a:r>
                        <a:rPr lang="en-US" altLang="zh-CN" dirty="0" smtClean="0"/>
                        <a:t>Position</a:t>
                      </a:r>
                      <a:endParaRPr lang="zh-CN" altLang="en-US" dirty="0"/>
                    </a:p>
                  </a:txBody>
                  <a:tcPr anchor="ctr" anchorCtr="1"/>
                </a:tc>
                <a:tc>
                  <a:txBody>
                    <a:bodyPr/>
                    <a:lstStyle/>
                    <a:p>
                      <a:r>
                        <a:rPr lang="en-US" altLang="zh-CN" dirty="0" smtClean="0"/>
                        <a:t>Distance</a:t>
                      </a:r>
                      <a:r>
                        <a:rPr lang="en-US" altLang="zh-CN" baseline="0" dirty="0" smtClean="0"/>
                        <a:t> to IP/m</a:t>
                      </a:r>
                      <a:endParaRPr lang="zh-CN" altLang="en-US" dirty="0"/>
                    </a:p>
                  </a:txBody>
                  <a:tcPr anchor="ctr" anchorCtr="1"/>
                </a:tc>
                <a:tc>
                  <a:txBody>
                    <a:bodyPr/>
                    <a:lstStyle/>
                    <a:p>
                      <a:r>
                        <a:rPr lang="en-US" altLang="zh-CN" dirty="0" smtClean="0"/>
                        <a:t>Beta function/m</a:t>
                      </a:r>
                      <a:endParaRPr lang="zh-CN" altLang="en-US" dirty="0"/>
                    </a:p>
                  </a:txBody>
                  <a:tcPr anchor="ctr" anchorCtr="1"/>
                </a:tc>
                <a:tc>
                  <a:txBody>
                    <a:bodyPr/>
                    <a:lstStyle/>
                    <a:p>
                      <a:r>
                        <a:rPr lang="en-US" altLang="zh-CN" dirty="0" smtClean="0"/>
                        <a:t>Horizontal Dispersion/m</a:t>
                      </a:r>
                      <a:endParaRPr lang="zh-CN" altLang="en-US" dirty="0"/>
                    </a:p>
                  </a:txBody>
                  <a:tcPr anchor="ctr" anchorCtr="1"/>
                </a:tc>
                <a:tc>
                  <a:txBody>
                    <a:bodyPr/>
                    <a:lstStyle/>
                    <a:p>
                      <a:r>
                        <a:rPr lang="en-US" altLang="zh-CN" dirty="0" smtClean="0"/>
                        <a:t>Phase</a:t>
                      </a:r>
                      <a:endParaRPr lang="zh-CN" altLang="en-US" dirty="0"/>
                    </a:p>
                  </a:txBody>
                  <a:tcPr anchor="ctr" anchorCtr="1"/>
                </a:tc>
                <a:tc>
                  <a:txBody>
                    <a:bodyPr/>
                    <a:lstStyle/>
                    <a:p>
                      <a:r>
                        <a:rPr lang="en-US" altLang="zh-CN" dirty="0" smtClean="0"/>
                        <a:t>BSC/2/m</a:t>
                      </a:r>
                      <a:endParaRPr lang="zh-CN" altLang="en-US" dirty="0"/>
                    </a:p>
                  </a:txBody>
                  <a:tcPr anchor="ctr" anchorCtr="1"/>
                </a:tc>
                <a:tc>
                  <a:txBody>
                    <a:bodyPr/>
                    <a:lstStyle/>
                    <a:p>
                      <a:r>
                        <a:rPr lang="en-US" altLang="zh-CN" dirty="0" smtClean="0"/>
                        <a:t>Range of half width allowed/mm</a:t>
                      </a:r>
                      <a:endParaRPr lang="zh-CN" altLang="en-US" dirty="0"/>
                    </a:p>
                  </a:txBody>
                  <a:tcPr anchor="ctr" anchorCtr="1"/>
                </a:tc>
              </a:tr>
              <a:tr h="492703">
                <a:tc>
                  <a:txBody>
                    <a:bodyPr/>
                    <a:lstStyle/>
                    <a:p>
                      <a:r>
                        <a:rPr lang="en-US" altLang="zh-CN" dirty="0" smtClean="0"/>
                        <a:t>APTX1</a:t>
                      </a:r>
                      <a:endParaRPr lang="zh-CN" altLang="en-US" dirty="0"/>
                    </a:p>
                  </a:txBody>
                  <a:tcPr anchor="ctr" anchorCtr="1"/>
                </a:tc>
                <a:tc>
                  <a:txBody>
                    <a:bodyPr/>
                    <a:lstStyle/>
                    <a:p>
                      <a:r>
                        <a:rPr lang="en-US" altLang="zh-CN" dirty="0" smtClean="0"/>
                        <a:t>D1I.1884</a:t>
                      </a:r>
                      <a:endParaRPr lang="zh-CN" altLang="en-US" dirty="0"/>
                    </a:p>
                  </a:txBody>
                  <a:tcPr anchor="ctr" anchorCtr="1"/>
                </a:tc>
                <a:tc>
                  <a:txBody>
                    <a:bodyPr/>
                    <a:lstStyle/>
                    <a:p>
                      <a:r>
                        <a:rPr lang="en-US" altLang="zh-CN" dirty="0" smtClean="0"/>
                        <a:t>2203.06</a:t>
                      </a:r>
                      <a:endParaRPr lang="zh-CN" altLang="en-US" dirty="0"/>
                    </a:p>
                  </a:txBody>
                  <a:tcPr anchor="ctr" anchorCtr="1"/>
                </a:tc>
                <a:tc>
                  <a:txBody>
                    <a:bodyPr/>
                    <a:lstStyle/>
                    <a:p>
                      <a:r>
                        <a:rPr lang="en-US" altLang="zh-CN" dirty="0" smtClean="0"/>
                        <a:t>108.36</a:t>
                      </a:r>
                      <a:endParaRPr lang="zh-CN" altLang="en-US" dirty="0"/>
                    </a:p>
                  </a:txBody>
                  <a:tcPr anchor="ctr" anchorCtr="1"/>
                </a:tc>
                <a:tc>
                  <a:txBody>
                    <a:bodyPr/>
                    <a:lstStyle/>
                    <a:p>
                      <a:r>
                        <a:rPr lang="en-US" altLang="zh-CN" dirty="0" smtClean="0"/>
                        <a:t>0.24</a:t>
                      </a:r>
                      <a:endParaRPr lang="zh-CN" altLang="en-US" dirty="0"/>
                    </a:p>
                  </a:txBody>
                  <a:tcPr anchor="ctr" anchorCtr="1"/>
                </a:tc>
                <a:tc>
                  <a:txBody>
                    <a:bodyPr/>
                    <a:lstStyle/>
                    <a:p>
                      <a:r>
                        <a:rPr lang="en-US" altLang="zh-CN" dirty="0" smtClean="0"/>
                        <a:t>349.16</a:t>
                      </a:r>
                      <a:endParaRPr lang="zh-CN" altLang="en-US" dirty="0"/>
                    </a:p>
                  </a:txBody>
                  <a:tcPr anchor="ctr" anchorCtr="1"/>
                </a:tc>
                <a:tc>
                  <a:txBody>
                    <a:bodyPr/>
                    <a:lstStyle/>
                    <a:p>
                      <a:r>
                        <a:rPr lang="en-US" altLang="zh-CN" dirty="0" smtClean="0"/>
                        <a:t>0.010242</a:t>
                      </a:r>
                      <a:endParaRPr lang="zh-CN" altLang="en-US" dirty="0"/>
                    </a:p>
                  </a:txBody>
                  <a:tcPr anchor="ctr" anchorCtr="1"/>
                </a:tc>
                <a:tc>
                  <a:txBody>
                    <a:bodyPr/>
                    <a:lstStyle/>
                    <a:p>
                      <a:r>
                        <a:rPr lang="en-US" altLang="zh-CN" dirty="0" smtClean="0"/>
                        <a:t>1~10</a:t>
                      </a:r>
                      <a:endParaRPr lang="zh-CN" altLang="en-US" dirty="0"/>
                    </a:p>
                  </a:txBody>
                  <a:tcPr anchor="ctr" anchorCtr="1"/>
                </a:tc>
              </a:tr>
              <a:tr h="492703">
                <a:tc>
                  <a:txBody>
                    <a:bodyPr/>
                    <a:lstStyle/>
                    <a:p>
                      <a:r>
                        <a:rPr lang="en-US" altLang="zh-CN" dirty="0" smtClean="0"/>
                        <a:t>APTX2</a:t>
                      </a:r>
                      <a:endParaRPr lang="zh-CN" altLang="en-US" dirty="0"/>
                    </a:p>
                  </a:txBody>
                  <a:tcPr anchor="ctr" anchorCtr="1"/>
                </a:tc>
                <a:tc>
                  <a:txBody>
                    <a:bodyPr/>
                    <a:lstStyle/>
                    <a:p>
                      <a:r>
                        <a:rPr lang="en-US" altLang="zh-CN" dirty="0" smtClean="0"/>
                        <a:t>D1I.1909</a:t>
                      </a:r>
                      <a:endParaRPr lang="zh-CN" altLang="en-US" dirty="0"/>
                    </a:p>
                  </a:txBody>
                  <a:tcPr anchor="ctr" anchorCtr="1"/>
                </a:tc>
                <a:tc>
                  <a:txBody>
                    <a:bodyPr/>
                    <a:lstStyle/>
                    <a:p>
                      <a:r>
                        <a:rPr lang="en-US" altLang="zh-CN" dirty="0" smtClean="0"/>
                        <a:t>1710.79</a:t>
                      </a:r>
                      <a:endParaRPr lang="zh-CN" altLang="en-US" dirty="0"/>
                    </a:p>
                  </a:txBody>
                  <a:tcPr anchor="ctr" anchorCtr="1"/>
                </a:tc>
                <a:tc>
                  <a:txBody>
                    <a:bodyPr/>
                    <a:lstStyle/>
                    <a:p>
                      <a:r>
                        <a:rPr lang="en-US" altLang="zh-CN" dirty="0" smtClean="0"/>
                        <a:t>104.65</a:t>
                      </a:r>
                      <a:endParaRPr lang="zh-CN" altLang="en-US" dirty="0"/>
                    </a:p>
                  </a:txBody>
                  <a:tcPr anchor="ctr" anchorCtr="1"/>
                </a:tc>
                <a:tc>
                  <a:txBody>
                    <a:bodyPr/>
                    <a:lstStyle/>
                    <a:p>
                      <a:r>
                        <a:rPr lang="en-US" altLang="zh-CN" dirty="0" smtClean="0"/>
                        <a:t>0.24</a:t>
                      </a:r>
                      <a:endParaRPr lang="zh-CN" altLang="en-US" dirty="0"/>
                    </a:p>
                  </a:txBody>
                  <a:tcPr anchor="ctr" anchorCtr="1"/>
                </a:tc>
                <a:tc>
                  <a:txBody>
                    <a:bodyPr/>
                    <a:lstStyle/>
                    <a:p>
                      <a:r>
                        <a:rPr lang="en-US" altLang="zh-CN" dirty="0" smtClean="0"/>
                        <a:t>350.91</a:t>
                      </a:r>
                      <a:endParaRPr lang="zh-CN" altLang="en-US" dirty="0"/>
                    </a:p>
                  </a:txBody>
                  <a:tcPr anchor="ctr" anchorCtr="1"/>
                </a:tc>
                <a:tc>
                  <a:txBody>
                    <a:bodyPr/>
                    <a:lstStyle/>
                    <a:p>
                      <a:r>
                        <a:rPr lang="en-US" altLang="zh-CN" dirty="0" smtClean="0"/>
                        <a:t>0.010117</a:t>
                      </a:r>
                      <a:endParaRPr lang="zh-CN" altLang="en-US" dirty="0"/>
                    </a:p>
                  </a:txBody>
                  <a:tcPr anchor="ctr" anchorCtr="1"/>
                </a:tc>
                <a:tc>
                  <a:txBody>
                    <a:bodyPr/>
                    <a:lstStyle/>
                    <a:p>
                      <a:r>
                        <a:rPr lang="en-US" altLang="zh-CN" dirty="0" smtClean="0"/>
                        <a:t>1~10</a:t>
                      </a:r>
                      <a:endParaRPr lang="zh-CN" altLang="en-US" dirty="0"/>
                    </a:p>
                  </a:txBody>
                  <a:tcPr anchor="ctr" anchorCtr="1"/>
                </a:tc>
              </a:tr>
              <a:tr h="492703">
                <a:tc>
                  <a:txBody>
                    <a:bodyPr/>
                    <a:lstStyle/>
                    <a:p>
                      <a:r>
                        <a:rPr lang="en-US" altLang="zh-CN" dirty="0" smtClean="0">
                          <a:solidFill>
                            <a:schemeClr val="tx1"/>
                          </a:solidFill>
                        </a:rPr>
                        <a:t>APTY1</a:t>
                      </a:r>
                      <a:endParaRPr lang="zh-CN" altLang="en-US" dirty="0">
                        <a:solidFill>
                          <a:schemeClr val="tx1"/>
                        </a:solidFill>
                      </a:endParaRPr>
                    </a:p>
                  </a:txBody>
                  <a:tcPr anchor="ctr" anchorCtr="1"/>
                </a:tc>
                <a:tc>
                  <a:txBody>
                    <a:bodyPr/>
                    <a:lstStyle/>
                    <a:p>
                      <a:r>
                        <a:rPr lang="en-US" altLang="zh-CN" dirty="0" smtClean="0">
                          <a:solidFill>
                            <a:schemeClr val="tx1"/>
                          </a:solidFill>
                        </a:rPr>
                        <a:t>D1I.1897</a:t>
                      </a:r>
                      <a:endParaRPr lang="zh-CN" altLang="en-US" dirty="0">
                        <a:solidFill>
                          <a:schemeClr val="tx1"/>
                        </a:solidFill>
                      </a:endParaRPr>
                    </a:p>
                  </a:txBody>
                  <a:tcPr anchor="ctr" anchorCtr="1"/>
                </a:tc>
                <a:tc>
                  <a:txBody>
                    <a:bodyPr/>
                    <a:lstStyle/>
                    <a:p>
                      <a:r>
                        <a:rPr lang="en-US" altLang="zh-CN" dirty="0" smtClean="0">
                          <a:solidFill>
                            <a:schemeClr val="tx1"/>
                          </a:solidFill>
                        </a:rPr>
                        <a:t>1953.13</a:t>
                      </a:r>
                      <a:endParaRPr lang="zh-CN" altLang="en-US" dirty="0">
                        <a:solidFill>
                          <a:schemeClr val="tx1"/>
                        </a:solidFill>
                      </a:endParaRPr>
                    </a:p>
                  </a:txBody>
                  <a:tcPr anchor="ctr" anchorCtr="1"/>
                </a:tc>
                <a:tc>
                  <a:txBody>
                    <a:bodyPr/>
                    <a:lstStyle/>
                    <a:p>
                      <a:r>
                        <a:rPr lang="en-US" altLang="zh-CN" dirty="0" smtClean="0">
                          <a:solidFill>
                            <a:schemeClr val="tx1"/>
                          </a:solidFill>
                        </a:rPr>
                        <a:t>116.82</a:t>
                      </a:r>
                      <a:endParaRPr lang="zh-CN" altLang="en-US" dirty="0">
                        <a:solidFill>
                          <a:schemeClr val="tx1"/>
                        </a:solidFill>
                      </a:endParaRPr>
                    </a:p>
                  </a:txBody>
                  <a:tcPr anchor="ctr" anchorCtr="1"/>
                </a:tc>
                <a:tc>
                  <a:txBody>
                    <a:bodyPr/>
                    <a:lstStyle/>
                    <a:p>
                      <a:r>
                        <a:rPr lang="en-US" altLang="zh-CN" dirty="0" smtClean="0">
                          <a:solidFill>
                            <a:schemeClr val="tx1"/>
                          </a:solidFill>
                        </a:rPr>
                        <a:t>0.12</a:t>
                      </a:r>
                      <a:endParaRPr lang="zh-CN" altLang="en-US" dirty="0">
                        <a:solidFill>
                          <a:schemeClr val="tx1"/>
                        </a:solidFill>
                      </a:endParaRPr>
                    </a:p>
                  </a:txBody>
                  <a:tcPr anchor="ctr" anchorCtr="1"/>
                </a:tc>
                <a:tc>
                  <a:txBody>
                    <a:bodyPr/>
                    <a:lstStyle/>
                    <a:p>
                      <a:r>
                        <a:rPr lang="en-US" altLang="zh-CN" dirty="0" smtClean="0">
                          <a:solidFill>
                            <a:schemeClr val="tx1"/>
                          </a:solidFill>
                        </a:rPr>
                        <a:t>349.85</a:t>
                      </a:r>
                      <a:endParaRPr lang="zh-CN" altLang="en-US" dirty="0">
                        <a:solidFill>
                          <a:schemeClr val="tx1"/>
                        </a:solidFill>
                      </a:endParaRPr>
                    </a:p>
                  </a:txBody>
                  <a:tcPr anchor="ctr" anchorCtr="1"/>
                </a:tc>
                <a:tc>
                  <a:txBody>
                    <a:bodyPr/>
                    <a:lstStyle/>
                    <a:p>
                      <a:r>
                        <a:rPr lang="en-US" altLang="zh-CN" dirty="0" smtClean="0">
                          <a:solidFill>
                            <a:schemeClr val="tx1"/>
                          </a:solidFill>
                        </a:rPr>
                        <a:t>0.003752</a:t>
                      </a:r>
                      <a:endParaRPr lang="zh-CN" altLang="en-US" dirty="0">
                        <a:solidFill>
                          <a:schemeClr val="tx1"/>
                        </a:solidFill>
                      </a:endParaRPr>
                    </a:p>
                  </a:txBody>
                  <a:tcPr anchor="ctr" anchorCtr="1"/>
                </a:tc>
                <a:tc>
                  <a:txBody>
                    <a:bodyPr/>
                    <a:lstStyle/>
                    <a:p>
                      <a:r>
                        <a:rPr lang="en-US" altLang="zh-CN" dirty="0" smtClean="0">
                          <a:solidFill>
                            <a:schemeClr val="tx1"/>
                          </a:solidFill>
                        </a:rPr>
                        <a:t>1~3.5</a:t>
                      </a:r>
                      <a:endParaRPr lang="zh-CN" altLang="en-US" dirty="0">
                        <a:solidFill>
                          <a:schemeClr val="tx1"/>
                        </a:solidFill>
                      </a:endParaRPr>
                    </a:p>
                  </a:txBody>
                  <a:tcPr anchor="ctr" anchorCtr="1"/>
                </a:tc>
              </a:tr>
              <a:tr h="492703">
                <a:tc>
                  <a:txBody>
                    <a:bodyPr/>
                    <a:lstStyle/>
                    <a:p>
                      <a:r>
                        <a:rPr lang="en-US" altLang="zh-CN" dirty="0" smtClean="0">
                          <a:solidFill>
                            <a:schemeClr val="tx1"/>
                          </a:solidFill>
                        </a:rPr>
                        <a:t>APTY2</a:t>
                      </a:r>
                      <a:endParaRPr lang="zh-CN" altLang="en-US" dirty="0">
                        <a:solidFill>
                          <a:schemeClr val="tx1"/>
                        </a:solidFill>
                      </a:endParaRPr>
                    </a:p>
                  </a:txBody>
                  <a:tcPr anchor="ctr" anchorCtr="1"/>
                </a:tc>
                <a:tc>
                  <a:txBody>
                    <a:bodyPr/>
                    <a:lstStyle/>
                    <a:p>
                      <a:r>
                        <a:rPr lang="en-US" altLang="zh-CN" dirty="0" smtClean="0">
                          <a:solidFill>
                            <a:schemeClr val="tx1"/>
                          </a:solidFill>
                        </a:rPr>
                        <a:t>D1I.1908</a:t>
                      </a:r>
                      <a:endParaRPr lang="zh-CN" altLang="en-US" dirty="0">
                        <a:solidFill>
                          <a:schemeClr val="tx1"/>
                        </a:solidFill>
                      </a:endParaRPr>
                    </a:p>
                  </a:txBody>
                  <a:tcPr anchor="ctr" anchorCtr="1"/>
                </a:tc>
                <a:tc>
                  <a:txBody>
                    <a:bodyPr/>
                    <a:lstStyle/>
                    <a:p>
                      <a:r>
                        <a:rPr lang="en-US" altLang="zh-CN" dirty="0" smtClean="0">
                          <a:solidFill>
                            <a:schemeClr val="tx1"/>
                          </a:solidFill>
                        </a:rPr>
                        <a:t>1742.15</a:t>
                      </a:r>
                      <a:endParaRPr lang="zh-CN" altLang="en-US" dirty="0">
                        <a:solidFill>
                          <a:schemeClr val="tx1"/>
                        </a:solidFill>
                      </a:endParaRPr>
                    </a:p>
                  </a:txBody>
                  <a:tcPr anchor="ctr" anchorCtr="1"/>
                </a:tc>
                <a:tc>
                  <a:txBody>
                    <a:bodyPr/>
                    <a:lstStyle/>
                    <a:p>
                      <a:r>
                        <a:rPr lang="en-US" altLang="zh-CN" dirty="0" smtClean="0">
                          <a:solidFill>
                            <a:schemeClr val="tx1"/>
                          </a:solidFill>
                        </a:rPr>
                        <a:t>125.21</a:t>
                      </a:r>
                      <a:endParaRPr lang="zh-CN" altLang="en-US" dirty="0">
                        <a:solidFill>
                          <a:schemeClr val="tx1"/>
                        </a:solidFill>
                      </a:endParaRPr>
                    </a:p>
                  </a:txBody>
                  <a:tcPr anchor="ctr" anchorCtr="1"/>
                </a:tc>
                <a:tc>
                  <a:txBody>
                    <a:bodyPr/>
                    <a:lstStyle/>
                    <a:p>
                      <a:r>
                        <a:rPr lang="en-US" altLang="zh-CN" dirty="0" smtClean="0">
                          <a:solidFill>
                            <a:schemeClr val="tx1"/>
                          </a:solidFill>
                        </a:rPr>
                        <a:t>0.16</a:t>
                      </a:r>
                      <a:endParaRPr lang="zh-CN" altLang="en-US" dirty="0">
                        <a:solidFill>
                          <a:schemeClr val="tx1"/>
                        </a:solidFill>
                      </a:endParaRPr>
                    </a:p>
                  </a:txBody>
                  <a:tcPr anchor="ctr" anchorCtr="1"/>
                </a:tc>
                <a:tc>
                  <a:txBody>
                    <a:bodyPr/>
                    <a:lstStyle/>
                    <a:p>
                      <a:r>
                        <a:rPr lang="en-US" altLang="zh-CN" dirty="0" smtClean="0">
                          <a:solidFill>
                            <a:schemeClr val="tx1"/>
                          </a:solidFill>
                        </a:rPr>
                        <a:t>350.60</a:t>
                      </a:r>
                      <a:endParaRPr lang="zh-CN" altLang="en-US" dirty="0">
                        <a:solidFill>
                          <a:schemeClr val="tx1"/>
                        </a:solidFill>
                      </a:endParaRPr>
                    </a:p>
                  </a:txBody>
                  <a:tcPr anchor="ctr" anchorCtr="1"/>
                </a:tc>
                <a:tc>
                  <a:txBody>
                    <a:bodyPr/>
                    <a:lstStyle/>
                    <a:p>
                      <a:r>
                        <a:rPr lang="en-US" altLang="zh-CN" dirty="0" smtClean="0">
                          <a:solidFill>
                            <a:schemeClr val="tx1"/>
                          </a:solidFill>
                        </a:rPr>
                        <a:t>0.003778</a:t>
                      </a:r>
                      <a:endParaRPr lang="zh-CN" altLang="en-US" dirty="0">
                        <a:solidFill>
                          <a:schemeClr val="tx1"/>
                        </a:solidFill>
                      </a:endParaRPr>
                    </a:p>
                  </a:txBody>
                  <a:tcPr anchor="ctr" anchorCtr="1"/>
                </a:tc>
                <a:tc>
                  <a:txBody>
                    <a:bodyPr/>
                    <a:lstStyle/>
                    <a:p>
                      <a:r>
                        <a:rPr lang="en-US" altLang="zh-CN" dirty="0" smtClean="0">
                          <a:solidFill>
                            <a:schemeClr val="tx1"/>
                          </a:solidFill>
                        </a:rPr>
                        <a:t>1~3.5</a:t>
                      </a:r>
                      <a:endParaRPr lang="zh-CN" altLang="en-US" dirty="0">
                        <a:solidFill>
                          <a:schemeClr val="tx1"/>
                        </a:solidFill>
                      </a:endParaRPr>
                    </a:p>
                  </a:txBody>
                  <a:tcPr anchor="ctr" anchorCtr="1"/>
                </a:tc>
              </a:tr>
            </a:tbl>
          </a:graphicData>
        </a:graphic>
      </p:graphicFrame>
      <mc:AlternateContent xmlns:mc="http://schemas.openxmlformats.org/markup-compatibility/2006">
        <mc:Choice xmlns:a14="http://schemas.microsoft.com/office/drawing/2010/main" Requires="a14">
          <p:sp>
            <p:nvSpPr>
              <p:cNvPr id="5" name="文本框 4"/>
              <p:cNvSpPr txBox="1"/>
              <p:nvPr/>
            </p:nvSpPr>
            <p:spPr>
              <a:xfrm>
                <a:off x="923636" y="1246909"/>
                <a:ext cx="10430167" cy="1696170"/>
              </a:xfrm>
              <a:prstGeom prst="rect">
                <a:avLst/>
              </a:prstGeom>
              <a:noFill/>
            </p:spPr>
            <p:txBody>
              <a:bodyPr wrap="square" rtlCol="0">
                <a:spAutoFit/>
              </a:bodyPr>
              <a:lstStyle/>
              <a:p>
                <a:pPr marL="285750" indent="-285750">
                  <a:buFont typeface="Wingdings" panose="05000000000000000000" pitchFamily="2" charset="2"/>
                  <a:buChar char="Ø"/>
                </a:pPr>
                <a:r>
                  <a:rPr lang="en-US" altLang="zh-CN" sz="2000" dirty="0" smtClean="0">
                    <a:solidFill>
                      <a:srgbClr val="FF0000"/>
                    </a:solidFill>
                  </a:rPr>
                  <a:t> </a:t>
                </a:r>
                <a:r>
                  <a:rPr lang="en-US" altLang="zh-CN" sz="2000" dirty="0" smtClean="0">
                    <a:solidFill>
                      <a:srgbClr val="FFC000"/>
                    </a:solidFill>
                  </a:rPr>
                  <a:t>Beam stay clear region: </a:t>
                </a:r>
                <a:r>
                  <a:rPr lang="en-US" altLang="zh-CN" sz="2000" dirty="0" smtClean="0">
                    <a:solidFill>
                      <a:srgbClr val="FF0000"/>
                    </a:solidFill>
                    <a:sym typeface="Symbol" panose="05050102010706020507" pitchFamily="18" charset="2"/>
                  </a:rPr>
                  <a:t>20 </a:t>
                </a:r>
                <a:r>
                  <a:rPr lang="en-US" altLang="zh-CN" sz="2000" dirty="0">
                    <a:solidFill>
                      <a:srgbClr val="FF0000"/>
                    </a:solidFill>
                    <a:sym typeface="Symbol" panose="05050102010706020507" pitchFamily="18" charset="2"/>
                  </a:rPr>
                  <a:t></a:t>
                </a:r>
                <a:r>
                  <a:rPr lang="en-US" altLang="zh-CN" sz="2000" dirty="0" smtClean="0">
                    <a:solidFill>
                      <a:srgbClr val="FF0000"/>
                    </a:solidFill>
                    <a:sym typeface="Symbol" panose="05050102010706020507" pitchFamily="18" charset="2"/>
                  </a:rPr>
                  <a:t>+3mm</a:t>
                </a:r>
              </a:p>
              <a:p>
                <a:pPr marL="285750" indent="-285750">
                  <a:buFont typeface="Wingdings" panose="05000000000000000000" pitchFamily="2" charset="2"/>
                  <a:buChar char="Ø"/>
                </a:pPr>
                <a:r>
                  <a:rPr lang="en-US" altLang="zh-CN" sz="2000" dirty="0" smtClean="0">
                    <a:solidFill>
                      <a:srgbClr val="00B050"/>
                    </a:solidFill>
                    <a:sym typeface="Symbol" panose="05050102010706020507" pitchFamily="18" charset="2"/>
                  </a:rPr>
                  <a:t>Impedance requirement: </a:t>
                </a:r>
                <a:r>
                  <a:rPr lang="en-US" altLang="zh-CN" sz="2000" dirty="0" smtClean="0">
                    <a:solidFill>
                      <a:srgbClr val="FF0000"/>
                    </a:solidFill>
                    <a:sym typeface="Symbol" panose="05050102010706020507" pitchFamily="18" charset="2"/>
                  </a:rPr>
                  <a:t>slope angle of collimator &lt; 0.1</a:t>
                </a:r>
              </a:p>
              <a:p>
                <a:pPr marL="285750" indent="-285750">
                  <a:buFont typeface="Wingdings" panose="05000000000000000000" pitchFamily="2" charset="2"/>
                  <a:buChar char="Ø"/>
                </a:pPr>
                <a:r>
                  <a:rPr lang="en-US" altLang="zh-CN" sz="2000" dirty="0" smtClean="0">
                    <a:solidFill>
                      <a:srgbClr val="FF0066"/>
                    </a:solidFill>
                    <a:sym typeface="Symbol" panose="05050102010706020507" pitchFamily="18" charset="2"/>
                  </a:rPr>
                  <a:t>To shield big energy spread particles, phase between pair collimators: </a:t>
                </a:r>
                <a:r>
                  <a:rPr lang="en-US" altLang="zh-CN" sz="2000" dirty="0" smtClean="0">
                    <a:solidFill>
                      <a:srgbClr val="FF0000"/>
                    </a:solidFill>
                    <a:sym typeface="Symbol" panose="05050102010706020507" pitchFamily="18" charset="2"/>
                  </a:rPr>
                  <a:t>/2+n*</a:t>
                </a:r>
                <a:r>
                  <a:rPr lang="en-US" altLang="zh-CN" sz="2000" dirty="0" smtClean="0">
                    <a:solidFill>
                      <a:srgbClr val="FF0000"/>
                    </a:solidFill>
                    <a:sym typeface="Symbol" panose="05050102010706020507" pitchFamily="18" charset="2"/>
                  </a:rPr>
                  <a:t></a:t>
                </a:r>
              </a:p>
              <a:p>
                <a:pPr marL="285750" indent="-285750">
                  <a:buFont typeface="Wingdings" panose="05000000000000000000" pitchFamily="2" charset="2"/>
                  <a:buChar char="Ø"/>
                </a:pPr>
                <a:r>
                  <a:rPr lang="en-US" altLang="zh-CN" sz="2000" dirty="0" smtClean="0">
                    <a:solidFill>
                      <a:schemeClr val="accent5"/>
                    </a:solidFill>
                    <a:sym typeface="Symbol" panose="05050102010706020507" pitchFamily="18" charset="2"/>
                  </a:rPr>
                  <a:t>Collimator design in large dispersion region: </a:t>
                </a:r>
                <a:r>
                  <a:rPr lang="en-US" altLang="zh-CN" sz="2000" dirty="0" smtClean="0">
                    <a:solidFill>
                      <a:srgbClr val="FF0000"/>
                    </a:solidFill>
                    <a:sym typeface="Symbol" panose="05050102010706020507" pitchFamily="18" charset="2"/>
                  </a:rPr>
                  <a:t>=</a:t>
                </a:r>
                <a14:m>
                  <m:oMath xmlns:m="http://schemas.openxmlformats.org/officeDocument/2006/math">
                    <m:rad>
                      <m:radPr>
                        <m:degHide m:val="on"/>
                        <m:ctrlPr>
                          <a:rPr lang="el-GR" altLang="zh-CN" sz="2000" i="1" dirty="0" smtClean="0">
                            <a:solidFill>
                              <a:srgbClr val="FF0000"/>
                            </a:solidFill>
                            <a:latin typeface="Cambria Math" panose="02040503050406030204" pitchFamily="18" charset="0"/>
                            <a:ea typeface="Cambria Math" panose="02040503050406030204" pitchFamily="18" charset="0"/>
                            <a:sym typeface="Symbol" panose="05050102010706020507" pitchFamily="18" charset="2"/>
                          </a:rPr>
                        </m:ctrlPr>
                      </m:radPr>
                      <m:deg/>
                      <m:e>
                        <m:r>
                          <m:rPr>
                            <m:sty m:val="p"/>
                          </m:rPr>
                          <a:rPr lang="el-GR" altLang="zh-CN" sz="2000" i="1" dirty="0">
                            <a:solidFill>
                              <a:srgbClr val="FF0000"/>
                            </a:solidFill>
                            <a:latin typeface="Cambria Math" panose="02040503050406030204" pitchFamily="18" charset="0"/>
                            <a:ea typeface="Cambria Math" panose="02040503050406030204" pitchFamily="18" charset="0"/>
                            <a:sym typeface="Symbol" panose="05050102010706020507" pitchFamily="18" charset="2"/>
                          </a:rPr>
                          <m:t>εβ</m:t>
                        </m:r>
                        <m:r>
                          <a:rPr lang="en-US" altLang="zh-CN" sz="2000" i="1" dirty="0">
                            <a:solidFill>
                              <a:srgbClr val="FF0000"/>
                            </a:solidFill>
                            <a:latin typeface="Cambria Math" panose="02040503050406030204" pitchFamily="18" charset="0"/>
                            <a:ea typeface="Cambria Math" panose="02040503050406030204" pitchFamily="18" charset="0"/>
                            <a:sym typeface="Symbol" panose="05050102010706020507" pitchFamily="18" charset="2"/>
                          </a:rPr>
                          <m:t>+</m:t>
                        </m:r>
                        <m:d>
                          <m:dPr>
                            <m:ctrlPr>
                              <a:rPr lang="en-US" altLang="zh-CN" sz="2000" i="1" dirty="0">
                                <a:solidFill>
                                  <a:srgbClr val="FF0000"/>
                                </a:solidFill>
                                <a:latin typeface="Cambria Math" panose="02040503050406030204" pitchFamily="18" charset="0"/>
                                <a:ea typeface="Cambria Math" panose="02040503050406030204" pitchFamily="18" charset="0"/>
                                <a:sym typeface="Symbol" panose="05050102010706020507" pitchFamily="18" charset="2"/>
                              </a:rPr>
                            </m:ctrlPr>
                          </m:dPr>
                          <m:e>
                            <m:r>
                              <a:rPr lang="en-US" altLang="zh-CN" sz="2000" i="1" dirty="0">
                                <a:solidFill>
                                  <a:srgbClr val="FF0000"/>
                                </a:solidFill>
                                <a:latin typeface="Cambria Math" panose="02040503050406030204" pitchFamily="18" charset="0"/>
                                <a:ea typeface="Cambria Math" panose="02040503050406030204" pitchFamily="18" charset="0"/>
                                <a:sym typeface="Symbol" panose="05050102010706020507" pitchFamily="18" charset="2"/>
                              </a:rPr>
                              <m:t>𝐷</m:t>
                            </m:r>
                            <m:r>
                              <a:rPr lang="en-US" altLang="zh-CN" sz="2000" i="1" baseline="-25000" dirty="0">
                                <a:solidFill>
                                  <a:srgbClr val="FF0000"/>
                                </a:solidFill>
                                <a:latin typeface="Cambria Math" panose="02040503050406030204" pitchFamily="18" charset="0"/>
                                <a:ea typeface="Cambria Math" panose="02040503050406030204" pitchFamily="18" charset="0"/>
                                <a:sym typeface="Symbol" panose="05050102010706020507" pitchFamily="18" charset="2"/>
                              </a:rPr>
                              <m:t>𝑥</m:t>
                            </m:r>
                            <m:r>
                              <a:rPr lang="en-US" altLang="zh-CN" sz="2000" i="1" dirty="0">
                                <a:solidFill>
                                  <a:srgbClr val="FF0000"/>
                                </a:solidFill>
                                <a:latin typeface="Cambria Math" panose="02040503050406030204" pitchFamily="18" charset="0"/>
                                <a:ea typeface="Cambria Math" panose="02040503050406030204" pitchFamily="18" charset="0"/>
                                <a:sym typeface="Symbol" panose="05050102010706020507" pitchFamily="18" charset="2"/>
                              </a:rPr>
                              <m:t></m:t>
                            </m:r>
                            <m:r>
                              <a:rPr lang="en-US" altLang="zh-CN" sz="2000" i="1" baseline="-25000" dirty="0">
                                <a:solidFill>
                                  <a:srgbClr val="FF0000"/>
                                </a:solidFill>
                                <a:latin typeface="Cambria Math" panose="02040503050406030204" pitchFamily="18" charset="0"/>
                                <a:ea typeface="Cambria Math" panose="02040503050406030204" pitchFamily="18" charset="0"/>
                                <a:sym typeface="Symbol" panose="05050102010706020507" pitchFamily="18" charset="2"/>
                              </a:rPr>
                              <m:t>𝑒</m:t>
                            </m:r>
                          </m:e>
                        </m:d>
                        <m:r>
                          <a:rPr lang="en-US" altLang="zh-CN" sz="2000" i="1" baseline="30000" dirty="0">
                            <a:solidFill>
                              <a:srgbClr val="FF0000"/>
                            </a:solidFill>
                            <a:latin typeface="Cambria Math" panose="02040503050406030204" pitchFamily="18" charset="0"/>
                            <a:ea typeface="Cambria Math" panose="02040503050406030204" pitchFamily="18" charset="0"/>
                            <a:sym typeface="Symbol" panose="05050102010706020507" pitchFamily="18" charset="2"/>
                          </a:rPr>
                          <m:t>2</m:t>
                        </m:r>
                      </m:e>
                    </m:rad>
                  </m:oMath>
                </a14:m>
                <a:endParaRPr lang="en-US" altLang="zh-CN" sz="2000" b="0" baseline="30000" dirty="0" smtClean="0">
                  <a:solidFill>
                    <a:srgbClr val="FF0000"/>
                  </a:solidFill>
                  <a:ea typeface="Cambria Math" panose="02040503050406030204" pitchFamily="18" charset="0"/>
                  <a:sym typeface="Symbol" panose="05050102010706020507" pitchFamily="18" charset="2"/>
                </a:endParaRPr>
              </a:p>
              <a:p>
                <a:pPr marL="285750" indent="-285750">
                  <a:buFont typeface="Wingdings" panose="05000000000000000000" pitchFamily="2" charset="2"/>
                  <a:buChar char="Ø"/>
                </a:pPr>
                <a:endParaRPr lang="zh-CN" altLang="en-US" sz="2000" dirty="0">
                  <a:solidFill>
                    <a:srgbClr val="FF0000"/>
                  </a:solidFill>
                </a:endParaRPr>
              </a:p>
            </p:txBody>
          </p:sp>
        </mc:Choice>
        <mc:Fallback>
          <p:sp>
            <p:nvSpPr>
              <p:cNvPr id="5" name="文本框 4"/>
              <p:cNvSpPr txBox="1">
                <a:spLocks noRot="1" noChangeAspect="1" noMove="1" noResize="1" noEditPoints="1" noAdjustHandles="1" noChangeArrowheads="1" noChangeShapeType="1" noTextEdit="1"/>
              </p:cNvSpPr>
              <p:nvPr/>
            </p:nvSpPr>
            <p:spPr>
              <a:xfrm>
                <a:off x="923636" y="1246909"/>
                <a:ext cx="10430167" cy="1696170"/>
              </a:xfrm>
              <a:prstGeom prst="rect">
                <a:avLst/>
              </a:prstGeom>
              <a:blipFill rotWithShape="0">
                <a:blip r:embed="rId2"/>
                <a:stretch>
                  <a:fillRect l="-526" t="-2878"/>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01580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7030A0"/>
                </a:solidFill>
              </a:rPr>
              <a:t>Beam loss with collimators</a:t>
            </a:r>
            <a:endParaRPr lang="zh-CN" altLang="en-US" dirty="0">
              <a:solidFill>
                <a:srgbClr val="7030A0"/>
              </a:solidFill>
            </a:endParaRPr>
          </a:p>
        </p:txBody>
      </p:sp>
      <p:graphicFrame>
        <p:nvGraphicFramePr>
          <p:cNvPr id="5" name="图表 4"/>
          <p:cNvGraphicFramePr>
            <a:graphicFrameLocks/>
          </p:cNvGraphicFramePr>
          <p:nvPr>
            <p:extLst>
              <p:ext uri="{D42A27DB-BD31-4B8C-83A1-F6EECF244321}">
                <p14:modId xmlns:p14="http://schemas.microsoft.com/office/powerpoint/2010/main" val="2438163313"/>
              </p:ext>
            </p:extLst>
          </p:nvPr>
        </p:nvGraphicFramePr>
        <p:xfrm>
          <a:off x="287380" y="1690688"/>
          <a:ext cx="5660573" cy="358262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图表 5"/>
          <p:cNvGraphicFramePr>
            <a:graphicFrameLocks/>
          </p:cNvGraphicFramePr>
          <p:nvPr>
            <p:extLst>
              <p:ext uri="{D42A27DB-BD31-4B8C-83A1-F6EECF244321}">
                <p14:modId xmlns:p14="http://schemas.microsoft.com/office/powerpoint/2010/main" val="1039827098"/>
              </p:ext>
            </p:extLst>
          </p:nvPr>
        </p:nvGraphicFramePr>
        <p:xfrm>
          <a:off x="5947952" y="1690688"/>
          <a:ext cx="6026333" cy="35826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5177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260622"/>
            <a:ext cx="10515600" cy="1325563"/>
          </a:xfrm>
        </p:spPr>
        <p:txBody>
          <a:bodyPr>
            <a:normAutofit/>
          </a:bodyPr>
          <a:lstStyle/>
          <a:p>
            <a:r>
              <a:rPr lang="en-US" altLang="zh-CN" dirty="0" smtClean="0">
                <a:solidFill>
                  <a:srgbClr val="7030A0"/>
                </a:solidFill>
              </a:rPr>
              <a:t>RBB loss with collimators</a:t>
            </a:r>
            <a:endParaRPr lang="zh-CN" altLang="en-US" dirty="0">
              <a:solidFill>
                <a:srgbClr val="7030A0"/>
              </a:solidFill>
            </a:endParaRPr>
          </a:p>
        </p:txBody>
      </p:sp>
      <p:graphicFrame>
        <p:nvGraphicFramePr>
          <p:cNvPr id="9" name="内容占位符 8"/>
          <p:cNvGraphicFramePr>
            <a:graphicFrameLocks noGrp="1"/>
          </p:cNvGraphicFramePr>
          <p:nvPr>
            <p:ph idx="1"/>
            <p:extLst>
              <p:ext uri="{D42A27DB-BD31-4B8C-83A1-F6EECF244321}">
                <p14:modId xmlns:p14="http://schemas.microsoft.com/office/powerpoint/2010/main" val="3108135576"/>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10" name="文本框 9"/>
          <p:cNvSpPr txBox="1"/>
          <p:nvPr/>
        </p:nvSpPr>
        <p:spPr>
          <a:xfrm>
            <a:off x="949234" y="1336573"/>
            <a:ext cx="9927772" cy="369332"/>
          </a:xfrm>
          <a:prstGeom prst="rect">
            <a:avLst/>
          </a:prstGeom>
          <a:noFill/>
        </p:spPr>
        <p:txBody>
          <a:bodyPr wrap="square" rtlCol="0">
            <a:spAutoFit/>
          </a:bodyPr>
          <a:lstStyle/>
          <a:p>
            <a:pPr marL="285750" indent="-285750">
              <a:buFont typeface="Wingdings" panose="05000000000000000000" pitchFamily="2" charset="2"/>
              <a:buChar char="Ø"/>
            </a:pPr>
            <a:r>
              <a:rPr lang="en-US" altLang="zh-CN" dirty="0">
                <a:solidFill>
                  <a:srgbClr val="FF0000"/>
                </a:solidFill>
              </a:rPr>
              <a:t>horizontal collimator half width 1cm, vertical collimator half width 3mm</a:t>
            </a:r>
            <a:endParaRPr lang="zh-CN" altLang="en-US" dirty="0">
              <a:solidFill>
                <a:srgbClr val="FF0000"/>
              </a:solidFill>
            </a:endParaRPr>
          </a:p>
        </p:txBody>
      </p:sp>
    </p:spTree>
    <p:extLst>
      <p:ext uri="{BB962C8B-B14F-4D97-AF65-F5344CB8AC3E}">
        <p14:creationId xmlns:p14="http://schemas.microsoft.com/office/powerpoint/2010/main" val="1151971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182245"/>
            <a:ext cx="10515600" cy="1325563"/>
          </a:xfrm>
        </p:spPr>
        <p:txBody>
          <a:bodyPr/>
          <a:lstStyle/>
          <a:p>
            <a:r>
              <a:rPr lang="en-US" altLang="zh-CN" dirty="0" smtClean="0">
                <a:solidFill>
                  <a:srgbClr val="7030A0"/>
                </a:solidFill>
              </a:rPr>
              <a:t>RBB loss with collimators</a:t>
            </a:r>
            <a:endParaRPr lang="zh-CN" altLang="en-US" dirty="0">
              <a:solidFill>
                <a:srgbClr val="7030A0"/>
              </a:solidFill>
            </a:endParaRPr>
          </a:p>
        </p:txBody>
      </p:sp>
      <p:graphicFrame>
        <p:nvGraphicFramePr>
          <p:cNvPr id="6" name="内容占位符 5"/>
          <p:cNvGraphicFramePr>
            <a:graphicFrameLocks noGrp="1"/>
          </p:cNvGraphicFramePr>
          <p:nvPr>
            <p:ph idx="1"/>
            <p:extLst>
              <p:ext uri="{D42A27DB-BD31-4B8C-83A1-F6EECF244321}">
                <p14:modId xmlns:p14="http://schemas.microsoft.com/office/powerpoint/2010/main" val="3635208532"/>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7" name="矩形 6"/>
          <p:cNvSpPr/>
          <p:nvPr/>
        </p:nvSpPr>
        <p:spPr>
          <a:xfrm>
            <a:off x="838200" y="1297385"/>
            <a:ext cx="9333411" cy="369332"/>
          </a:xfrm>
          <a:prstGeom prst="rect">
            <a:avLst/>
          </a:prstGeom>
        </p:spPr>
        <p:txBody>
          <a:bodyPr wrap="square">
            <a:spAutoFit/>
          </a:bodyPr>
          <a:lstStyle/>
          <a:p>
            <a:pPr marL="285750" indent="-285750">
              <a:buFont typeface="Wingdings" panose="05000000000000000000" pitchFamily="2" charset="2"/>
              <a:buChar char="Ø"/>
            </a:pPr>
            <a:r>
              <a:rPr lang="en-US" altLang="zh-CN" dirty="0">
                <a:solidFill>
                  <a:srgbClr val="FF0000"/>
                </a:solidFill>
              </a:rPr>
              <a:t>horizontal collimator half width </a:t>
            </a:r>
            <a:r>
              <a:rPr lang="en-US" altLang="zh-CN" dirty="0" smtClean="0">
                <a:solidFill>
                  <a:srgbClr val="FF0000"/>
                </a:solidFill>
              </a:rPr>
              <a:t>6mm</a:t>
            </a:r>
            <a:r>
              <a:rPr lang="en-US" altLang="zh-CN" dirty="0">
                <a:solidFill>
                  <a:srgbClr val="FF0000"/>
                </a:solidFill>
              </a:rPr>
              <a:t>, vertical collimator half width </a:t>
            </a:r>
            <a:r>
              <a:rPr lang="en-US" altLang="zh-CN" dirty="0" smtClean="0">
                <a:solidFill>
                  <a:srgbClr val="FF0000"/>
                </a:solidFill>
              </a:rPr>
              <a:t>2mm</a:t>
            </a:r>
            <a:endParaRPr lang="zh-CN" altLang="en-US" dirty="0">
              <a:solidFill>
                <a:srgbClr val="FF0000"/>
              </a:solidFill>
            </a:endParaRPr>
          </a:p>
        </p:txBody>
      </p:sp>
    </p:spTree>
    <p:extLst>
      <p:ext uri="{BB962C8B-B14F-4D97-AF65-F5344CB8AC3E}">
        <p14:creationId xmlns:p14="http://schemas.microsoft.com/office/powerpoint/2010/main" val="2305279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103868"/>
            <a:ext cx="10515600" cy="1325563"/>
          </a:xfrm>
        </p:spPr>
        <p:txBody>
          <a:bodyPr/>
          <a:lstStyle/>
          <a:p>
            <a:r>
              <a:rPr lang="en-US" altLang="zh-CN" dirty="0" smtClean="0">
                <a:solidFill>
                  <a:srgbClr val="7030A0"/>
                </a:solidFill>
              </a:rPr>
              <a:t>RBB loss with collimators</a:t>
            </a:r>
            <a:endParaRPr lang="zh-CN" altLang="en-US" dirty="0">
              <a:solidFill>
                <a:srgbClr val="7030A0"/>
              </a:solidFill>
            </a:endParaRPr>
          </a:p>
        </p:txBody>
      </p:sp>
      <p:graphicFrame>
        <p:nvGraphicFramePr>
          <p:cNvPr id="4" name="内容占位符 3"/>
          <p:cNvGraphicFramePr>
            <a:graphicFrameLocks noGrp="1"/>
          </p:cNvGraphicFramePr>
          <p:nvPr>
            <p:ph idx="1"/>
            <p:extLst>
              <p:ext uri="{D42A27DB-BD31-4B8C-83A1-F6EECF244321}">
                <p14:modId xmlns:p14="http://schemas.microsoft.com/office/powerpoint/2010/main" val="1102534189"/>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矩形 4"/>
          <p:cNvSpPr/>
          <p:nvPr/>
        </p:nvSpPr>
        <p:spPr>
          <a:xfrm>
            <a:off x="838199" y="1179294"/>
            <a:ext cx="9298577" cy="369332"/>
          </a:xfrm>
          <a:prstGeom prst="rect">
            <a:avLst/>
          </a:prstGeom>
        </p:spPr>
        <p:txBody>
          <a:bodyPr wrap="square">
            <a:spAutoFit/>
          </a:bodyPr>
          <a:lstStyle/>
          <a:p>
            <a:pPr marL="285750" indent="-285750">
              <a:buFont typeface="Wingdings" panose="05000000000000000000" pitchFamily="2" charset="2"/>
              <a:buChar char="Ø"/>
            </a:pPr>
            <a:r>
              <a:rPr lang="en-US" altLang="zh-CN" dirty="0">
                <a:solidFill>
                  <a:srgbClr val="FF0000"/>
                </a:solidFill>
              </a:rPr>
              <a:t>horizontal collimator half width </a:t>
            </a:r>
            <a:r>
              <a:rPr lang="en-US" altLang="zh-CN" dirty="0" smtClean="0">
                <a:solidFill>
                  <a:srgbClr val="FF0000"/>
                </a:solidFill>
              </a:rPr>
              <a:t>5mm</a:t>
            </a:r>
            <a:r>
              <a:rPr lang="en-US" altLang="zh-CN" dirty="0">
                <a:solidFill>
                  <a:srgbClr val="FF0000"/>
                </a:solidFill>
              </a:rPr>
              <a:t>, vertical collimator half width </a:t>
            </a:r>
            <a:r>
              <a:rPr lang="en-US" altLang="zh-CN" dirty="0" smtClean="0">
                <a:solidFill>
                  <a:srgbClr val="FF0000"/>
                </a:solidFill>
              </a:rPr>
              <a:t>2mm</a:t>
            </a:r>
            <a:endParaRPr lang="zh-CN" altLang="en-US" dirty="0">
              <a:solidFill>
                <a:srgbClr val="FF0000"/>
              </a:solidFill>
            </a:endParaRPr>
          </a:p>
        </p:txBody>
      </p:sp>
    </p:spTree>
    <p:extLst>
      <p:ext uri="{BB962C8B-B14F-4D97-AF65-F5344CB8AC3E}">
        <p14:creationId xmlns:p14="http://schemas.microsoft.com/office/powerpoint/2010/main" val="1932816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7030A0"/>
                </a:solidFill>
              </a:rPr>
              <a:t>Conclusions and Prospects</a:t>
            </a:r>
            <a:endParaRPr lang="zh-CN" altLang="en-US" dirty="0">
              <a:solidFill>
                <a:srgbClr val="7030A0"/>
              </a:solidFill>
            </a:endParaRPr>
          </a:p>
        </p:txBody>
      </p:sp>
      <p:sp>
        <p:nvSpPr>
          <p:cNvPr id="3" name="内容占位符 2"/>
          <p:cNvSpPr>
            <a:spLocks noGrp="1"/>
          </p:cNvSpPr>
          <p:nvPr>
            <p:ph idx="1"/>
          </p:nvPr>
        </p:nvSpPr>
        <p:spPr/>
        <p:txBody>
          <a:bodyPr>
            <a:normAutofit/>
          </a:bodyPr>
          <a:lstStyle/>
          <a:p>
            <a:r>
              <a:rPr lang="en-US" altLang="zh-CN" dirty="0" smtClean="0">
                <a:solidFill>
                  <a:srgbClr val="0070C0"/>
                </a:solidFill>
              </a:rPr>
              <a:t>Radiative </a:t>
            </a:r>
            <a:r>
              <a:rPr lang="en-US" altLang="zh-CN" dirty="0" err="1" smtClean="0">
                <a:solidFill>
                  <a:srgbClr val="0070C0"/>
                </a:solidFill>
              </a:rPr>
              <a:t>Bhabha</a:t>
            </a:r>
            <a:r>
              <a:rPr lang="en-US" altLang="zh-CN" dirty="0" smtClean="0">
                <a:solidFill>
                  <a:srgbClr val="0070C0"/>
                </a:solidFill>
              </a:rPr>
              <a:t> scattering and </a:t>
            </a:r>
            <a:r>
              <a:rPr lang="en-US" altLang="zh-CN" dirty="0" err="1" smtClean="0">
                <a:solidFill>
                  <a:srgbClr val="0070C0"/>
                </a:solidFill>
              </a:rPr>
              <a:t>Beamstrahlung</a:t>
            </a:r>
            <a:r>
              <a:rPr lang="en-US" altLang="zh-CN" dirty="0" smtClean="0">
                <a:solidFill>
                  <a:srgbClr val="0070C0"/>
                </a:solidFill>
              </a:rPr>
              <a:t> events are generated and lost particles information got after tracking in SAD.</a:t>
            </a:r>
          </a:p>
          <a:p>
            <a:r>
              <a:rPr lang="en-US" altLang="zh-CN" dirty="0" smtClean="0">
                <a:solidFill>
                  <a:srgbClr val="C00000"/>
                </a:solidFill>
              </a:rPr>
              <a:t>Beam loss background in </a:t>
            </a:r>
            <a:r>
              <a:rPr lang="el-GR" altLang="zh-CN" dirty="0" smtClean="0">
                <a:solidFill>
                  <a:srgbClr val="C00000"/>
                </a:solidFill>
              </a:rPr>
              <a:t>β</a:t>
            </a:r>
            <a:r>
              <a:rPr lang="en-US" altLang="zh-CN" baseline="-25000" dirty="0" smtClean="0">
                <a:solidFill>
                  <a:srgbClr val="C00000"/>
                </a:solidFill>
              </a:rPr>
              <a:t>x</a:t>
            </a:r>
            <a:r>
              <a:rPr lang="en-US" altLang="zh-CN" dirty="0" smtClean="0">
                <a:solidFill>
                  <a:srgbClr val="C00000"/>
                </a:solidFill>
              </a:rPr>
              <a:t>*=0.36m lattice seems serious, especially in the upstream of multi-turn tracking.</a:t>
            </a:r>
          </a:p>
          <a:p>
            <a:r>
              <a:rPr lang="en-US" altLang="zh-CN" dirty="0" smtClean="0">
                <a:solidFill>
                  <a:srgbClr val="00B050"/>
                </a:solidFill>
              </a:rPr>
              <a:t>With two pairs of horizontal and vertical collimators in ARC(half width 5mm and 2mm), beam loss reduced significantly.</a:t>
            </a:r>
            <a:endParaRPr lang="en-US" altLang="zh-CN" dirty="0" smtClean="0">
              <a:solidFill>
                <a:srgbClr val="00B050"/>
              </a:solidFill>
            </a:endParaRPr>
          </a:p>
          <a:p>
            <a:endParaRPr lang="zh-CN" altLang="en-US" dirty="0">
              <a:solidFill>
                <a:srgbClr val="00B050"/>
              </a:solidFill>
            </a:endParaRPr>
          </a:p>
        </p:txBody>
      </p:sp>
    </p:spTree>
    <p:extLst>
      <p:ext uri="{BB962C8B-B14F-4D97-AF65-F5344CB8AC3E}">
        <p14:creationId xmlns:p14="http://schemas.microsoft.com/office/powerpoint/2010/main" val="4050695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1945" y="0"/>
            <a:ext cx="10515600" cy="1325563"/>
          </a:xfrm>
        </p:spPr>
        <p:txBody>
          <a:bodyPr/>
          <a:lstStyle/>
          <a:p>
            <a:r>
              <a:rPr lang="en-US" altLang="zh-CN" dirty="0" smtClean="0">
                <a:solidFill>
                  <a:srgbClr val="7030A0"/>
                </a:solidFill>
              </a:rPr>
              <a:t>Radiative </a:t>
            </a:r>
            <a:r>
              <a:rPr lang="en-US" altLang="zh-CN" dirty="0" err="1" smtClean="0">
                <a:solidFill>
                  <a:srgbClr val="7030A0"/>
                </a:solidFill>
              </a:rPr>
              <a:t>Bhabha</a:t>
            </a:r>
            <a:r>
              <a:rPr lang="en-US" altLang="zh-CN" dirty="0" smtClean="0">
                <a:solidFill>
                  <a:srgbClr val="7030A0"/>
                </a:solidFill>
              </a:rPr>
              <a:t> scattering events</a:t>
            </a:r>
            <a:endParaRPr lang="zh-CN" altLang="en-US" dirty="0">
              <a:solidFill>
                <a:srgbClr val="7030A0"/>
              </a:solidFill>
            </a:endParaRPr>
          </a:p>
        </p:txBody>
      </p:sp>
      <p:sp>
        <p:nvSpPr>
          <p:cNvPr id="4" name="矩形 3"/>
          <p:cNvSpPr/>
          <p:nvPr/>
        </p:nvSpPr>
        <p:spPr>
          <a:xfrm>
            <a:off x="1489166" y="5721806"/>
            <a:ext cx="8107680" cy="923330"/>
          </a:xfrm>
          <a:prstGeom prst="rect">
            <a:avLst/>
          </a:prstGeom>
        </p:spPr>
        <p:txBody>
          <a:bodyPr wrap="square">
            <a:spAutoFit/>
          </a:bodyPr>
          <a:lstStyle/>
          <a:p>
            <a:pPr marL="285750" indent="-285750">
              <a:buFont typeface="Arial" panose="020B0604020202020204" pitchFamily="34" charset="0"/>
              <a:buChar char="•"/>
            </a:pPr>
            <a:r>
              <a:rPr lang="el-GR" altLang="zh-CN" dirty="0" smtClean="0">
                <a:solidFill>
                  <a:srgbClr val="C00000"/>
                </a:solidFill>
              </a:rPr>
              <a:t>β</a:t>
            </a:r>
            <a:r>
              <a:rPr lang="en-US" altLang="zh-CN" dirty="0" smtClean="0">
                <a:solidFill>
                  <a:srgbClr val="C00000"/>
                </a:solidFill>
              </a:rPr>
              <a:t>x*=0.36m</a:t>
            </a:r>
            <a:r>
              <a:rPr lang="zh-CN" altLang="en-US" dirty="0">
                <a:solidFill>
                  <a:srgbClr val="C00000"/>
                </a:solidFill>
              </a:rPr>
              <a:t>的</a:t>
            </a:r>
            <a:r>
              <a:rPr lang="en-US" altLang="zh-CN" dirty="0">
                <a:solidFill>
                  <a:srgbClr val="C00000"/>
                </a:solidFill>
              </a:rPr>
              <a:t>energy </a:t>
            </a:r>
            <a:r>
              <a:rPr lang="en-US" altLang="zh-CN" dirty="0" smtClean="0">
                <a:solidFill>
                  <a:srgbClr val="C00000"/>
                </a:solidFill>
              </a:rPr>
              <a:t>acceptance~1.5%.</a:t>
            </a:r>
          </a:p>
          <a:p>
            <a:pPr marL="285750" indent="-285750">
              <a:buFont typeface="Arial" panose="020B0604020202020204" pitchFamily="34" charset="0"/>
              <a:buChar char="•"/>
            </a:pPr>
            <a:r>
              <a:rPr lang="en-US" altLang="zh-CN" dirty="0">
                <a:solidFill>
                  <a:srgbClr val="B90797"/>
                </a:solidFill>
              </a:rPr>
              <a:t>Generate 100000 particles~ energy spread</a:t>
            </a:r>
          </a:p>
          <a:p>
            <a:pPr marL="285750" indent="-285750">
              <a:buFont typeface="Arial" panose="020B0604020202020204" pitchFamily="34" charset="0"/>
              <a:buChar char="•"/>
            </a:pPr>
            <a:endParaRPr lang="en-US" altLang="zh-CN" dirty="0">
              <a:solidFill>
                <a:srgbClr val="C00000"/>
              </a:solidFill>
              <a:latin typeface="Calibri" panose="020F0502020204030204" pitchFamily="34" charset="0"/>
              <a:cs typeface="Times New Roman" panose="02020603050405020304" pitchFamily="18" charset="0"/>
            </a:endParaRPr>
          </a:p>
        </p:txBody>
      </p:sp>
      <p:sp>
        <p:nvSpPr>
          <p:cNvPr id="8" name="圆角矩形 7"/>
          <p:cNvSpPr/>
          <p:nvPr/>
        </p:nvSpPr>
        <p:spPr>
          <a:xfrm>
            <a:off x="1097280" y="5617303"/>
            <a:ext cx="8891452" cy="931543"/>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0983" y="932900"/>
            <a:ext cx="5926026" cy="4466414"/>
          </a:xfrm>
          <a:prstGeom prst="rect">
            <a:avLst/>
          </a:prstGeom>
        </p:spPr>
      </p:pic>
    </p:spTree>
    <p:extLst>
      <p:ext uri="{BB962C8B-B14F-4D97-AF65-F5344CB8AC3E}">
        <p14:creationId xmlns:p14="http://schemas.microsoft.com/office/powerpoint/2010/main" val="3316176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48506" y="68146"/>
            <a:ext cx="10515600" cy="1325563"/>
          </a:xfrm>
        </p:spPr>
        <p:txBody>
          <a:bodyPr>
            <a:normAutofit/>
          </a:bodyPr>
          <a:lstStyle/>
          <a:p>
            <a:r>
              <a:rPr lang="en-US" altLang="zh-CN" sz="4800" dirty="0" smtClean="0">
                <a:solidFill>
                  <a:srgbClr val="7030A0"/>
                </a:solidFill>
              </a:rPr>
              <a:t>Lost particles statistic </a:t>
            </a:r>
            <a:br>
              <a:rPr lang="en-US" altLang="zh-CN" sz="4800" dirty="0" smtClean="0">
                <a:solidFill>
                  <a:srgbClr val="7030A0"/>
                </a:solidFill>
              </a:rPr>
            </a:br>
            <a:r>
              <a:rPr lang="el-GR" altLang="zh-CN" sz="2400" dirty="0">
                <a:solidFill>
                  <a:srgbClr val="7030A0"/>
                </a:solidFill>
              </a:rPr>
              <a:t>β</a:t>
            </a:r>
            <a:r>
              <a:rPr lang="en-US" altLang="zh-CN" sz="2400" baseline="-25000" dirty="0">
                <a:solidFill>
                  <a:srgbClr val="7030A0"/>
                </a:solidFill>
              </a:rPr>
              <a:t>x</a:t>
            </a:r>
            <a:r>
              <a:rPr lang="en-US" altLang="zh-CN" sz="2400" dirty="0">
                <a:solidFill>
                  <a:srgbClr val="7030A0"/>
                </a:solidFill>
              </a:rPr>
              <a:t>*=</a:t>
            </a:r>
            <a:r>
              <a:rPr lang="en-US" altLang="zh-CN" sz="2400" dirty="0" smtClean="0">
                <a:solidFill>
                  <a:srgbClr val="7030A0"/>
                </a:solidFill>
              </a:rPr>
              <a:t>0.36m</a:t>
            </a:r>
            <a:endParaRPr lang="zh-CN" altLang="en-US" sz="2400" i="1" dirty="0">
              <a:solidFill>
                <a:srgbClr val="F72DD1"/>
              </a:solidFill>
            </a:endParaRPr>
          </a:p>
        </p:txBody>
      </p:sp>
      <p:sp>
        <p:nvSpPr>
          <p:cNvPr id="7" name="文本框 6"/>
          <p:cNvSpPr txBox="1"/>
          <p:nvPr/>
        </p:nvSpPr>
        <p:spPr>
          <a:xfrm>
            <a:off x="748506" y="5042263"/>
            <a:ext cx="10145917" cy="646331"/>
          </a:xfrm>
          <a:prstGeom prst="rect">
            <a:avLst/>
          </a:prstGeom>
          <a:noFill/>
        </p:spPr>
        <p:txBody>
          <a:bodyPr wrap="square" rtlCol="0">
            <a:spAutoFit/>
          </a:bodyPr>
          <a:lstStyle/>
          <a:p>
            <a:pPr marL="285750" indent="-285750">
              <a:buClr>
                <a:srgbClr val="FFC000"/>
              </a:buClr>
              <a:buFont typeface="Wingdings" panose="05000000000000000000" pitchFamily="2" charset="2"/>
              <a:buChar char="p"/>
            </a:pPr>
            <a:endParaRPr lang="en-US" altLang="zh-CN" dirty="0">
              <a:solidFill>
                <a:srgbClr val="FF0000"/>
              </a:solidFill>
            </a:endParaRPr>
          </a:p>
          <a:p>
            <a:endParaRPr lang="zh-CN" altLang="en-US" dirty="0"/>
          </a:p>
        </p:txBody>
      </p:sp>
      <p:sp>
        <p:nvSpPr>
          <p:cNvPr id="6" name="内容占位符 5"/>
          <p:cNvSpPr>
            <a:spLocks noGrp="1"/>
          </p:cNvSpPr>
          <p:nvPr>
            <p:ph idx="1"/>
          </p:nvPr>
        </p:nvSpPr>
        <p:spPr>
          <a:xfrm>
            <a:off x="838200" y="1825625"/>
            <a:ext cx="3954137" cy="4351338"/>
          </a:xfrm>
        </p:spPr>
        <p:txBody>
          <a:bodyPr>
            <a:normAutofit fontScale="62500" lnSpcReduction="20000"/>
          </a:bodyPr>
          <a:lstStyle/>
          <a:p>
            <a:pPr>
              <a:buClr>
                <a:schemeClr val="accent4"/>
              </a:buClr>
              <a:buFont typeface="Wingdings" panose="05000000000000000000" pitchFamily="2" charset="2"/>
              <a:buChar char="p"/>
            </a:pPr>
            <a:r>
              <a:rPr lang="en-US" altLang="zh-CN" b="1" dirty="0" smtClean="0"/>
              <a:t> </a:t>
            </a:r>
            <a:r>
              <a:rPr lang="en-US" altLang="zh-CN" b="1" dirty="0" smtClean="0">
                <a:solidFill>
                  <a:srgbClr val="00B050"/>
                </a:solidFill>
              </a:rPr>
              <a:t>Lattice</a:t>
            </a:r>
            <a:r>
              <a:rPr lang="zh-CN" altLang="en-US" b="1" dirty="0" smtClean="0">
                <a:solidFill>
                  <a:srgbClr val="00B050"/>
                </a:solidFill>
              </a:rPr>
              <a:t> </a:t>
            </a:r>
            <a:r>
              <a:rPr lang="en-US" altLang="zh-CN" b="1" dirty="0" smtClean="0">
                <a:solidFill>
                  <a:srgbClr val="00B050"/>
                </a:solidFill>
              </a:rPr>
              <a:t>version</a:t>
            </a:r>
            <a:r>
              <a:rPr lang="zh-CN" altLang="en-US" b="1" dirty="0" smtClean="0">
                <a:solidFill>
                  <a:srgbClr val="00B050"/>
                </a:solidFill>
              </a:rPr>
              <a:t>：</a:t>
            </a:r>
            <a:r>
              <a:rPr lang="en-US" altLang="zh-CN" b="1" dirty="0" smtClean="0">
                <a:solidFill>
                  <a:srgbClr val="00B050"/>
                </a:solidFill>
              </a:rPr>
              <a:t>cepc.lat.bx036.242.9.sad</a:t>
            </a:r>
          </a:p>
          <a:p>
            <a:pPr>
              <a:buClr>
                <a:schemeClr val="accent4"/>
              </a:buClr>
              <a:buFont typeface="Wingdings" panose="05000000000000000000" pitchFamily="2" charset="2"/>
              <a:buChar char="p"/>
            </a:pPr>
            <a:r>
              <a:rPr lang="en-US" altLang="zh-CN" dirty="0" smtClean="0">
                <a:solidFill>
                  <a:srgbClr val="0070C0"/>
                </a:solidFill>
              </a:rPr>
              <a:t>Gaussian </a:t>
            </a:r>
            <a:r>
              <a:rPr lang="en-US" altLang="zh-CN" dirty="0">
                <a:solidFill>
                  <a:srgbClr val="0070C0"/>
                </a:solidFill>
              </a:rPr>
              <a:t>distribution energy spread adding to the 100000 particles generated by RBB generator</a:t>
            </a:r>
          </a:p>
          <a:p>
            <a:pPr marL="285750" indent="-285750">
              <a:buClr>
                <a:srgbClr val="FFC000"/>
              </a:buClr>
              <a:buFont typeface="Wingdings" panose="05000000000000000000" pitchFamily="2" charset="2"/>
              <a:buChar char="p"/>
            </a:pPr>
            <a:r>
              <a:rPr lang="en-US" altLang="zh-CN" dirty="0" smtClean="0">
                <a:solidFill>
                  <a:srgbClr val="C00000"/>
                </a:solidFill>
              </a:rPr>
              <a:t>Set aperture according to </a:t>
            </a:r>
            <a:r>
              <a:rPr lang="en-US" altLang="zh-CN" dirty="0" err="1" smtClean="0">
                <a:solidFill>
                  <a:srgbClr val="C00000"/>
                </a:solidFill>
              </a:rPr>
              <a:t>beampipe</a:t>
            </a:r>
            <a:endParaRPr lang="en-US" altLang="zh-CN" dirty="0" smtClean="0">
              <a:solidFill>
                <a:srgbClr val="C00000"/>
              </a:solidFill>
            </a:endParaRPr>
          </a:p>
          <a:p>
            <a:pPr marL="285750" indent="-285750">
              <a:buClr>
                <a:srgbClr val="FFC000"/>
              </a:buClr>
              <a:buFont typeface="Wingdings" panose="05000000000000000000" pitchFamily="2" charset="2"/>
              <a:buChar char="p"/>
            </a:pPr>
            <a:r>
              <a:rPr lang="en-US" altLang="zh-CN" dirty="0">
                <a:solidFill>
                  <a:srgbClr val="F72DD1"/>
                </a:solidFill>
              </a:rPr>
              <a:t>RBB generated at IP1, tracking in SAD</a:t>
            </a:r>
            <a:endParaRPr lang="en-US" altLang="zh-CN" dirty="0">
              <a:solidFill>
                <a:srgbClr val="0070C0"/>
              </a:solidFill>
            </a:endParaRPr>
          </a:p>
          <a:p>
            <a:pPr marL="342900" indent="-342900">
              <a:buClr>
                <a:srgbClr val="FFC000"/>
              </a:buClr>
              <a:buFont typeface="Wingdings" panose="05000000000000000000" pitchFamily="2" charset="2"/>
              <a:buChar char="p"/>
            </a:pPr>
            <a:r>
              <a:rPr lang="en-US" altLang="zh-CN" dirty="0">
                <a:solidFill>
                  <a:srgbClr val="0070C0"/>
                </a:solidFill>
              </a:rPr>
              <a:t>The number of particle lost in the downstream and upstream of </a:t>
            </a:r>
            <a:r>
              <a:rPr lang="en-US" altLang="zh-CN" dirty="0" smtClean="0">
                <a:solidFill>
                  <a:srgbClr val="0070C0"/>
                </a:solidFill>
              </a:rPr>
              <a:t>1st </a:t>
            </a:r>
            <a:r>
              <a:rPr lang="en-US" altLang="zh-CN" dirty="0">
                <a:solidFill>
                  <a:srgbClr val="0070C0"/>
                </a:solidFill>
              </a:rPr>
              <a:t>turn is: </a:t>
            </a:r>
            <a:r>
              <a:rPr lang="en-US" altLang="zh-CN" dirty="0" smtClean="0">
                <a:solidFill>
                  <a:srgbClr val="FF0000"/>
                </a:solidFill>
              </a:rPr>
              <a:t>3192/223</a:t>
            </a:r>
            <a:endParaRPr lang="en-US" altLang="zh-CN" dirty="0">
              <a:solidFill>
                <a:srgbClr val="FF0000"/>
              </a:solidFill>
            </a:endParaRPr>
          </a:p>
          <a:p>
            <a:pPr marL="285750" indent="-285750">
              <a:buClr>
                <a:srgbClr val="FFC000"/>
              </a:buClr>
              <a:buFont typeface="Wingdings" panose="05000000000000000000" pitchFamily="2" charset="2"/>
              <a:buChar char="p"/>
            </a:pPr>
            <a:r>
              <a:rPr lang="en-US" altLang="zh-CN" dirty="0">
                <a:solidFill>
                  <a:srgbClr val="0070C0"/>
                </a:solidFill>
              </a:rPr>
              <a:t>The number of particle lost in downstream and upstream of 2nd turn is: </a:t>
            </a:r>
            <a:r>
              <a:rPr lang="en-US" altLang="zh-CN" dirty="0" smtClean="0">
                <a:solidFill>
                  <a:srgbClr val="FF0000"/>
                </a:solidFill>
              </a:rPr>
              <a:t>18/32</a:t>
            </a:r>
            <a:endParaRPr lang="en-US" altLang="zh-CN" dirty="0">
              <a:solidFill>
                <a:srgbClr val="FF0000"/>
              </a:solidFill>
            </a:endParaRPr>
          </a:p>
          <a:p>
            <a:pPr marL="285750" indent="-285750">
              <a:buClr>
                <a:srgbClr val="FFC000"/>
              </a:buClr>
              <a:buFont typeface="Wingdings" panose="05000000000000000000" pitchFamily="2" charset="2"/>
              <a:buChar char="p"/>
            </a:pPr>
            <a:r>
              <a:rPr lang="en-US" altLang="zh-CN" dirty="0">
                <a:solidFill>
                  <a:srgbClr val="0070C0"/>
                </a:solidFill>
              </a:rPr>
              <a:t>The number of particle lost in downstream and upstream of </a:t>
            </a:r>
            <a:r>
              <a:rPr lang="en-US" altLang="zh-CN" dirty="0" smtClean="0">
                <a:solidFill>
                  <a:srgbClr val="0070C0"/>
                </a:solidFill>
              </a:rPr>
              <a:t>3rd </a:t>
            </a:r>
            <a:r>
              <a:rPr lang="en-US" altLang="zh-CN" dirty="0">
                <a:solidFill>
                  <a:srgbClr val="0070C0"/>
                </a:solidFill>
              </a:rPr>
              <a:t>turn is: </a:t>
            </a:r>
            <a:r>
              <a:rPr lang="en-US" altLang="zh-CN" dirty="0" smtClean="0">
                <a:solidFill>
                  <a:srgbClr val="FF0000"/>
                </a:solidFill>
              </a:rPr>
              <a:t>0/5</a:t>
            </a:r>
            <a:endParaRPr lang="en-US" altLang="zh-CN" dirty="0">
              <a:solidFill>
                <a:srgbClr val="FF0000"/>
              </a:solidFill>
            </a:endParaRPr>
          </a:p>
          <a:p>
            <a:endParaRPr lang="zh-CN" altLang="en-US" dirty="0"/>
          </a:p>
        </p:txBody>
      </p:sp>
      <p:pic>
        <p:nvPicPr>
          <p:cNvPr id="3" name="图片 2"/>
          <p:cNvPicPr>
            <a:picLocks noChangeAspect="1"/>
          </p:cNvPicPr>
          <p:nvPr/>
        </p:nvPicPr>
        <p:blipFill>
          <a:blip r:embed="rId2"/>
          <a:stretch>
            <a:fillRect/>
          </a:stretch>
        </p:blipFill>
        <p:spPr>
          <a:xfrm>
            <a:off x="4472245" y="1724635"/>
            <a:ext cx="8149040" cy="4127525"/>
          </a:xfrm>
          <a:prstGeom prst="rect">
            <a:avLst/>
          </a:prstGeom>
        </p:spPr>
      </p:pic>
    </p:spTree>
    <p:extLst>
      <p:ext uri="{BB962C8B-B14F-4D97-AF65-F5344CB8AC3E}">
        <p14:creationId xmlns:p14="http://schemas.microsoft.com/office/powerpoint/2010/main" val="1537867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7030A0"/>
                </a:solidFill>
              </a:rPr>
              <a:t>Loss particles due to RBB in turns</a:t>
            </a:r>
            <a:endParaRPr lang="zh-CN" altLang="en-US" dirty="0">
              <a:solidFill>
                <a:srgbClr val="7030A0"/>
              </a:solidFill>
            </a:endParaRPr>
          </a:p>
        </p:txBody>
      </p:sp>
      <p:graphicFrame>
        <p:nvGraphicFramePr>
          <p:cNvPr id="4" name="图表 3"/>
          <p:cNvGraphicFramePr>
            <a:graphicFrameLocks/>
          </p:cNvGraphicFramePr>
          <p:nvPr>
            <p:extLst>
              <p:ext uri="{D42A27DB-BD31-4B8C-83A1-F6EECF244321}">
                <p14:modId xmlns:p14="http://schemas.microsoft.com/office/powerpoint/2010/main" val="3522568184"/>
              </p:ext>
            </p:extLst>
          </p:nvPr>
        </p:nvGraphicFramePr>
        <p:xfrm>
          <a:off x="630702" y="1470513"/>
          <a:ext cx="10930596" cy="51272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86499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solidFill>
                  <a:srgbClr val="7030A0"/>
                </a:solidFill>
              </a:rPr>
              <a:t>Beamstrahlung</a:t>
            </a:r>
            <a:r>
              <a:rPr lang="en-US" altLang="zh-CN" dirty="0" smtClean="0">
                <a:solidFill>
                  <a:srgbClr val="7030A0"/>
                </a:solidFill>
              </a:rPr>
              <a:t> events</a:t>
            </a:r>
            <a:endParaRPr lang="zh-CN" altLang="en-US" dirty="0">
              <a:solidFill>
                <a:srgbClr val="7030A0"/>
              </a:solidFill>
            </a:endParaRPr>
          </a:p>
        </p:txBody>
      </p:sp>
      <p:sp>
        <p:nvSpPr>
          <p:cNvPr id="5" name="矩形 4"/>
          <p:cNvSpPr/>
          <p:nvPr/>
        </p:nvSpPr>
        <p:spPr>
          <a:xfrm>
            <a:off x="1192321" y="5366049"/>
            <a:ext cx="8588156" cy="1477328"/>
          </a:xfrm>
          <a:prstGeom prst="rect">
            <a:avLst/>
          </a:prstGeom>
        </p:spPr>
        <p:txBody>
          <a:bodyPr wrap="square">
            <a:spAutoFit/>
          </a:bodyPr>
          <a:lstStyle/>
          <a:p>
            <a:pPr marL="285750" indent="-285750">
              <a:buFont typeface="Arial" panose="020B0604020202020204" pitchFamily="34" charset="0"/>
              <a:buChar char="•"/>
            </a:pPr>
            <a:r>
              <a:rPr lang="el-GR" altLang="zh-CN" dirty="0" smtClean="0">
                <a:solidFill>
                  <a:srgbClr val="C00000"/>
                </a:solidFill>
              </a:rPr>
              <a:t>β</a:t>
            </a:r>
            <a:r>
              <a:rPr lang="en-US" altLang="zh-CN" dirty="0" smtClean="0">
                <a:solidFill>
                  <a:srgbClr val="C00000"/>
                </a:solidFill>
              </a:rPr>
              <a:t>x*=0.36m</a:t>
            </a:r>
            <a:r>
              <a:rPr lang="zh-CN" altLang="en-US" dirty="0">
                <a:solidFill>
                  <a:srgbClr val="C00000"/>
                </a:solidFill>
              </a:rPr>
              <a:t>的</a:t>
            </a:r>
            <a:r>
              <a:rPr lang="en-US" altLang="zh-CN" dirty="0">
                <a:solidFill>
                  <a:srgbClr val="C00000"/>
                </a:solidFill>
              </a:rPr>
              <a:t>energy </a:t>
            </a:r>
            <a:r>
              <a:rPr lang="en-US" altLang="zh-CN" dirty="0" smtClean="0">
                <a:solidFill>
                  <a:srgbClr val="C00000"/>
                </a:solidFill>
              </a:rPr>
              <a:t>acceptance~1.5%.</a:t>
            </a:r>
            <a:endParaRPr lang="en-US" altLang="zh-CN" dirty="0" smtClean="0">
              <a:solidFill>
                <a:srgbClr val="C0000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zh-CN" altLang="zh-CN" dirty="0" smtClean="0">
                <a:solidFill>
                  <a:srgbClr val="FF0000"/>
                </a:solidFill>
                <a:latin typeface="Calibri" panose="020F0502020204030204" pitchFamily="34" charset="0"/>
                <a:cs typeface="Times New Roman" panose="02020603050405020304" pitchFamily="18" charset="0"/>
              </a:rPr>
              <a:t>与</a:t>
            </a:r>
            <a:r>
              <a:rPr lang="en-US" altLang="zh-CN" dirty="0">
                <a:solidFill>
                  <a:srgbClr val="FF0000"/>
                </a:solidFill>
                <a:latin typeface="Calibri" panose="020F0502020204030204" pitchFamily="34" charset="0"/>
                <a:cs typeface="Times New Roman" panose="02020603050405020304" pitchFamily="18" charset="0"/>
              </a:rPr>
              <a:t>RBB</a:t>
            </a:r>
            <a:r>
              <a:rPr lang="zh-CN" altLang="zh-CN" dirty="0">
                <a:solidFill>
                  <a:srgbClr val="FF0000"/>
                </a:solidFill>
                <a:latin typeface="Calibri" panose="020F0502020204030204" pitchFamily="34" charset="0"/>
                <a:cs typeface="Times New Roman" panose="02020603050405020304" pitchFamily="18" charset="0"/>
              </a:rPr>
              <a:t>输出的粒子的能散相比，</a:t>
            </a:r>
            <a:r>
              <a:rPr lang="en-US" altLang="zh-CN" dirty="0" err="1">
                <a:solidFill>
                  <a:srgbClr val="FF0000"/>
                </a:solidFill>
                <a:latin typeface="Calibri" panose="020F0502020204030204" pitchFamily="34" charset="0"/>
                <a:cs typeface="Times New Roman" panose="02020603050405020304" pitchFamily="18" charset="0"/>
              </a:rPr>
              <a:t>beamstrahlung</a:t>
            </a:r>
            <a:r>
              <a:rPr lang="zh-CN" altLang="zh-CN" dirty="0">
                <a:solidFill>
                  <a:srgbClr val="FF0000"/>
                </a:solidFill>
                <a:latin typeface="Calibri" panose="020F0502020204030204" pitchFamily="34" charset="0"/>
                <a:cs typeface="Times New Roman" panose="02020603050405020304" pitchFamily="18" charset="0"/>
              </a:rPr>
              <a:t>效应随能散呈指数增加，所以绝大多数的粒子的能散都分布在略</a:t>
            </a:r>
            <a:r>
              <a:rPr lang="zh-CN" altLang="zh-CN" dirty="0" smtClean="0">
                <a:solidFill>
                  <a:srgbClr val="FF0000"/>
                </a:solidFill>
                <a:latin typeface="Calibri" panose="020F0502020204030204" pitchFamily="34" charset="0"/>
                <a:cs typeface="Times New Roman" panose="02020603050405020304" pitchFamily="18" charset="0"/>
              </a:rPr>
              <a:t>大于</a:t>
            </a:r>
            <a:r>
              <a:rPr lang="en-US" altLang="zh-CN" dirty="0" smtClean="0">
                <a:solidFill>
                  <a:srgbClr val="FF0000"/>
                </a:solidFill>
                <a:latin typeface="Calibri" panose="020F0502020204030204" pitchFamily="34" charset="0"/>
                <a:cs typeface="Times New Roman" panose="02020603050405020304" pitchFamily="18" charset="0"/>
              </a:rPr>
              <a:t>1.5%</a:t>
            </a:r>
            <a:r>
              <a:rPr lang="zh-CN" altLang="zh-CN" dirty="0" smtClean="0">
                <a:solidFill>
                  <a:srgbClr val="FF0000"/>
                </a:solidFill>
                <a:latin typeface="Calibri" panose="020F0502020204030204" pitchFamily="34" charset="0"/>
                <a:cs typeface="Times New Roman" panose="02020603050405020304" pitchFamily="18" charset="0"/>
              </a:rPr>
              <a:t>的</a:t>
            </a:r>
            <a:r>
              <a:rPr lang="zh-CN" altLang="zh-CN" dirty="0">
                <a:solidFill>
                  <a:srgbClr val="FF0000"/>
                </a:solidFill>
                <a:latin typeface="Calibri" panose="020F0502020204030204" pitchFamily="34" charset="0"/>
                <a:cs typeface="Times New Roman" panose="02020603050405020304" pitchFamily="18" charset="0"/>
              </a:rPr>
              <a:t>区域里</a:t>
            </a:r>
            <a:r>
              <a:rPr lang="zh-CN" altLang="zh-CN" dirty="0" smtClean="0">
                <a:solidFill>
                  <a:srgbClr val="FF0000"/>
                </a:solidFill>
                <a:latin typeface="Calibri" panose="020F0502020204030204" pitchFamily="34" charset="0"/>
                <a:cs typeface="Times New Roman" panose="02020603050405020304" pitchFamily="18" charset="0"/>
              </a:rPr>
              <a:t>。</a:t>
            </a:r>
            <a:endParaRPr lang="en-US" altLang="zh-CN" dirty="0" smtClean="0">
              <a:solidFill>
                <a:srgbClr val="FF000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altLang="zh-CN" dirty="0">
                <a:solidFill>
                  <a:srgbClr val="B90797"/>
                </a:solidFill>
              </a:rPr>
              <a:t>Generate 100000 </a:t>
            </a:r>
            <a:r>
              <a:rPr lang="en-US" altLang="zh-CN" dirty="0" smtClean="0">
                <a:solidFill>
                  <a:srgbClr val="B90797"/>
                </a:solidFill>
              </a:rPr>
              <a:t>particles</a:t>
            </a:r>
            <a:r>
              <a:rPr lang="en-US" altLang="zh-CN" dirty="0">
                <a:solidFill>
                  <a:srgbClr val="B90797"/>
                </a:solidFill>
              </a:rPr>
              <a:t>~ energy </a:t>
            </a:r>
            <a:r>
              <a:rPr lang="en-US" altLang="zh-CN" dirty="0" smtClean="0">
                <a:solidFill>
                  <a:srgbClr val="B90797"/>
                </a:solidFill>
              </a:rPr>
              <a:t>spread</a:t>
            </a:r>
            <a:endParaRPr lang="en-US" altLang="zh-CN" dirty="0">
              <a:solidFill>
                <a:srgbClr val="B90797"/>
              </a:solidFill>
            </a:endParaRPr>
          </a:p>
          <a:p>
            <a:pPr marL="285750" indent="-285750">
              <a:buFont typeface="Arial" panose="020B0604020202020204" pitchFamily="34" charset="0"/>
              <a:buChar char="•"/>
            </a:pPr>
            <a:endParaRPr lang="zh-CN" altLang="en-US" dirty="0">
              <a:solidFill>
                <a:srgbClr val="FF0000"/>
              </a:solidFill>
            </a:endParaRPr>
          </a:p>
        </p:txBody>
      </p:sp>
      <p:sp>
        <p:nvSpPr>
          <p:cNvPr id="6" name="圆角矩形 5"/>
          <p:cNvSpPr/>
          <p:nvPr/>
        </p:nvSpPr>
        <p:spPr>
          <a:xfrm>
            <a:off x="965149" y="5359458"/>
            <a:ext cx="9276132" cy="1293891"/>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zh-CN" altLang="en-US"/>
          </a:p>
        </p:txBody>
      </p:sp>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8346" y="1318995"/>
            <a:ext cx="5243871" cy="3952277"/>
          </a:xfrm>
          <a:prstGeom prst="rect">
            <a:avLst/>
          </a:prstGeom>
        </p:spPr>
      </p:pic>
    </p:spTree>
    <p:extLst>
      <p:ext uri="{BB962C8B-B14F-4D97-AF65-F5344CB8AC3E}">
        <p14:creationId xmlns:p14="http://schemas.microsoft.com/office/powerpoint/2010/main" val="287916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sz="7200" dirty="0">
                <a:solidFill>
                  <a:srgbClr val="7030A0"/>
                </a:solidFill>
              </a:rPr>
              <a:t>Lost particles statistic </a:t>
            </a:r>
            <a:br>
              <a:rPr lang="en-US" altLang="zh-CN" sz="7200" dirty="0">
                <a:solidFill>
                  <a:srgbClr val="7030A0"/>
                </a:solidFill>
              </a:rPr>
            </a:br>
            <a:r>
              <a:rPr lang="el-GR" altLang="zh-CN" sz="2700" dirty="0" smtClean="0">
                <a:solidFill>
                  <a:srgbClr val="7030A0"/>
                </a:solidFill>
              </a:rPr>
              <a:t>β</a:t>
            </a:r>
            <a:r>
              <a:rPr lang="en-US" altLang="zh-CN" sz="2700" baseline="-25000" dirty="0" smtClean="0">
                <a:solidFill>
                  <a:srgbClr val="7030A0"/>
                </a:solidFill>
              </a:rPr>
              <a:t>x</a:t>
            </a:r>
            <a:r>
              <a:rPr lang="en-US" altLang="zh-CN" sz="2700" dirty="0" smtClean="0">
                <a:solidFill>
                  <a:srgbClr val="7030A0"/>
                </a:solidFill>
              </a:rPr>
              <a:t>*=0.36m</a:t>
            </a:r>
            <a:endParaRPr lang="zh-CN" altLang="en-US" sz="2700" dirty="0"/>
          </a:p>
        </p:txBody>
      </p:sp>
      <p:sp>
        <p:nvSpPr>
          <p:cNvPr id="3" name="文本框 2"/>
          <p:cNvSpPr txBox="1"/>
          <p:nvPr/>
        </p:nvSpPr>
        <p:spPr>
          <a:xfrm>
            <a:off x="7380654" y="2029494"/>
            <a:ext cx="4567454" cy="5078313"/>
          </a:xfrm>
          <a:prstGeom prst="rect">
            <a:avLst/>
          </a:prstGeom>
          <a:noFill/>
        </p:spPr>
        <p:txBody>
          <a:bodyPr wrap="square" rtlCol="0">
            <a:spAutoFit/>
          </a:bodyPr>
          <a:lstStyle/>
          <a:p>
            <a:pPr>
              <a:buClr>
                <a:schemeClr val="accent4"/>
              </a:buClr>
              <a:buFont typeface="Wingdings" panose="05000000000000000000" pitchFamily="2" charset="2"/>
              <a:buChar char="p"/>
            </a:pPr>
            <a:r>
              <a:rPr lang="en-US" altLang="zh-CN" b="1" dirty="0">
                <a:solidFill>
                  <a:srgbClr val="00B050"/>
                </a:solidFill>
              </a:rPr>
              <a:t>Lattice</a:t>
            </a:r>
            <a:r>
              <a:rPr lang="zh-CN" altLang="en-US" b="1" dirty="0">
                <a:solidFill>
                  <a:srgbClr val="00B050"/>
                </a:solidFill>
              </a:rPr>
              <a:t> </a:t>
            </a:r>
            <a:r>
              <a:rPr lang="en-US" altLang="zh-CN" b="1" dirty="0">
                <a:solidFill>
                  <a:srgbClr val="00B050"/>
                </a:solidFill>
              </a:rPr>
              <a:t>version</a:t>
            </a:r>
            <a:r>
              <a:rPr lang="zh-CN" altLang="en-US" b="1" dirty="0" smtClean="0">
                <a:solidFill>
                  <a:srgbClr val="00B050"/>
                </a:solidFill>
              </a:rPr>
              <a:t>：</a:t>
            </a:r>
            <a:r>
              <a:rPr lang="en-US" altLang="zh-CN" b="1" dirty="0" smtClean="0">
                <a:solidFill>
                  <a:srgbClr val="00B050"/>
                </a:solidFill>
              </a:rPr>
              <a:t>cepc.lat.bx036.242.9.sad</a:t>
            </a:r>
          </a:p>
          <a:p>
            <a:pPr marL="285750" indent="-285750">
              <a:buClr>
                <a:srgbClr val="FFC000"/>
              </a:buClr>
              <a:buFont typeface="Wingdings" panose="05000000000000000000" pitchFamily="2" charset="2"/>
              <a:buChar char="p"/>
            </a:pPr>
            <a:r>
              <a:rPr lang="en-US" altLang="zh-CN" dirty="0" smtClean="0">
                <a:solidFill>
                  <a:srgbClr val="0070C0"/>
                </a:solidFill>
              </a:rPr>
              <a:t>Gaussian </a:t>
            </a:r>
            <a:r>
              <a:rPr lang="en-US" altLang="zh-CN" dirty="0">
                <a:solidFill>
                  <a:srgbClr val="0070C0"/>
                </a:solidFill>
              </a:rPr>
              <a:t>distribution energy spread adding to the 100000 particles generated by </a:t>
            </a:r>
            <a:r>
              <a:rPr lang="en-US" altLang="zh-CN" dirty="0" smtClean="0">
                <a:solidFill>
                  <a:srgbClr val="0070C0"/>
                </a:solidFill>
              </a:rPr>
              <a:t>BS generator</a:t>
            </a:r>
          </a:p>
          <a:p>
            <a:pPr marL="285750" indent="-285750">
              <a:buClr>
                <a:srgbClr val="FFC000"/>
              </a:buClr>
              <a:buFont typeface="Wingdings" panose="05000000000000000000" pitchFamily="2" charset="2"/>
              <a:buChar char="p"/>
            </a:pPr>
            <a:r>
              <a:rPr lang="en-US" altLang="zh-CN" dirty="0" smtClean="0">
                <a:solidFill>
                  <a:schemeClr val="accent2"/>
                </a:solidFill>
              </a:rPr>
              <a:t>Set aperture according to </a:t>
            </a:r>
            <a:r>
              <a:rPr lang="en-US" altLang="zh-CN" dirty="0" err="1" smtClean="0">
                <a:solidFill>
                  <a:schemeClr val="accent2"/>
                </a:solidFill>
              </a:rPr>
              <a:t>beampipe</a:t>
            </a:r>
            <a:endParaRPr lang="en-US" altLang="zh-CN" dirty="0" smtClean="0">
              <a:solidFill>
                <a:schemeClr val="accent2"/>
              </a:solidFill>
            </a:endParaRPr>
          </a:p>
          <a:p>
            <a:pPr marL="285750" indent="-285750">
              <a:buClr>
                <a:srgbClr val="FFC000"/>
              </a:buClr>
              <a:buFont typeface="Wingdings" panose="05000000000000000000" pitchFamily="2" charset="2"/>
              <a:buChar char="p"/>
            </a:pPr>
            <a:r>
              <a:rPr lang="en-US" altLang="zh-CN" dirty="0">
                <a:solidFill>
                  <a:srgbClr val="F72DD1"/>
                </a:solidFill>
              </a:rPr>
              <a:t>BS generated at IP1, tracking in SAD</a:t>
            </a:r>
            <a:endParaRPr lang="en-US" altLang="zh-CN" dirty="0" smtClean="0">
              <a:solidFill>
                <a:srgbClr val="0070C0"/>
              </a:solidFill>
            </a:endParaRPr>
          </a:p>
          <a:p>
            <a:pPr marL="342900" indent="-342900">
              <a:buClr>
                <a:srgbClr val="FFC000"/>
              </a:buClr>
              <a:buFont typeface="Wingdings" panose="05000000000000000000" pitchFamily="2" charset="2"/>
              <a:buChar char="p"/>
            </a:pPr>
            <a:r>
              <a:rPr lang="en-US" altLang="zh-CN" dirty="0" smtClean="0">
                <a:solidFill>
                  <a:srgbClr val="0070C0"/>
                </a:solidFill>
              </a:rPr>
              <a:t>The </a:t>
            </a:r>
            <a:r>
              <a:rPr lang="en-US" altLang="zh-CN" dirty="0">
                <a:solidFill>
                  <a:srgbClr val="0070C0"/>
                </a:solidFill>
              </a:rPr>
              <a:t>number of particle lost </a:t>
            </a:r>
            <a:r>
              <a:rPr lang="en-US" altLang="zh-CN" dirty="0" smtClean="0">
                <a:solidFill>
                  <a:srgbClr val="0070C0"/>
                </a:solidFill>
              </a:rPr>
              <a:t>in downstream and upstream </a:t>
            </a:r>
            <a:r>
              <a:rPr lang="en-US" altLang="zh-CN" dirty="0">
                <a:solidFill>
                  <a:srgbClr val="0070C0"/>
                </a:solidFill>
              </a:rPr>
              <a:t>of </a:t>
            </a:r>
            <a:r>
              <a:rPr lang="en-US" altLang="zh-CN" dirty="0" smtClean="0">
                <a:solidFill>
                  <a:srgbClr val="0070C0"/>
                </a:solidFill>
              </a:rPr>
              <a:t>1st </a:t>
            </a:r>
            <a:r>
              <a:rPr lang="en-US" altLang="zh-CN" dirty="0">
                <a:solidFill>
                  <a:srgbClr val="0070C0"/>
                </a:solidFill>
              </a:rPr>
              <a:t>turn is: </a:t>
            </a:r>
            <a:r>
              <a:rPr lang="en-US" altLang="zh-CN" dirty="0" smtClean="0">
                <a:solidFill>
                  <a:srgbClr val="FF0000"/>
                </a:solidFill>
              </a:rPr>
              <a:t>0/84</a:t>
            </a:r>
          </a:p>
          <a:p>
            <a:pPr marL="285750" indent="-285750">
              <a:buClr>
                <a:srgbClr val="FFC000"/>
              </a:buClr>
              <a:buFont typeface="Wingdings" panose="05000000000000000000" pitchFamily="2" charset="2"/>
              <a:buChar char="p"/>
            </a:pPr>
            <a:r>
              <a:rPr lang="en-US" altLang="zh-CN" dirty="0" smtClean="0">
                <a:solidFill>
                  <a:srgbClr val="0070C0"/>
                </a:solidFill>
              </a:rPr>
              <a:t>The </a:t>
            </a:r>
            <a:r>
              <a:rPr lang="en-US" altLang="zh-CN" dirty="0">
                <a:solidFill>
                  <a:srgbClr val="0070C0"/>
                </a:solidFill>
              </a:rPr>
              <a:t>number of particle lost in the </a:t>
            </a:r>
            <a:r>
              <a:rPr lang="en-US" altLang="zh-CN" dirty="0" smtClean="0">
                <a:solidFill>
                  <a:srgbClr val="0070C0"/>
                </a:solidFill>
              </a:rPr>
              <a:t>downstream and upstream of 2nd </a:t>
            </a:r>
            <a:r>
              <a:rPr lang="en-US" altLang="zh-CN" dirty="0">
                <a:solidFill>
                  <a:srgbClr val="0070C0"/>
                </a:solidFill>
              </a:rPr>
              <a:t>turn is: </a:t>
            </a:r>
            <a:r>
              <a:rPr lang="en-US" altLang="zh-CN" dirty="0" smtClean="0">
                <a:solidFill>
                  <a:srgbClr val="FF0000"/>
                </a:solidFill>
              </a:rPr>
              <a:t>2/17</a:t>
            </a:r>
          </a:p>
          <a:p>
            <a:pPr marL="285750" indent="-285750">
              <a:buClr>
                <a:srgbClr val="FFC000"/>
              </a:buClr>
              <a:buFont typeface="Wingdings" panose="05000000000000000000" pitchFamily="2" charset="2"/>
              <a:buChar char="p"/>
            </a:pPr>
            <a:r>
              <a:rPr lang="en-US" altLang="zh-CN" dirty="0">
                <a:solidFill>
                  <a:srgbClr val="0070C0"/>
                </a:solidFill>
              </a:rPr>
              <a:t>The number of particle lost in </a:t>
            </a:r>
            <a:r>
              <a:rPr lang="en-US" altLang="zh-CN" dirty="0" smtClean="0">
                <a:solidFill>
                  <a:srgbClr val="0070C0"/>
                </a:solidFill>
              </a:rPr>
              <a:t>downstream and upstream </a:t>
            </a:r>
            <a:r>
              <a:rPr lang="en-US" altLang="zh-CN" dirty="0">
                <a:solidFill>
                  <a:srgbClr val="0070C0"/>
                </a:solidFill>
              </a:rPr>
              <a:t>of </a:t>
            </a:r>
            <a:r>
              <a:rPr lang="en-US" altLang="zh-CN" dirty="0" smtClean="0">
                <a:solidFill>
                  <a:srgbClr val="0070C0"/>
                </a:solidFill>
              </a:rPr>
              <a:t>3rd </a:t>
            </a:r>
            <a:r>
              <a:rPr lang="en-US" altLang="zh-CN" dirty="0">
                <a:solidFill>
                  <a:srgbClr val="0070C0"/>
                </a:solidFill>
              </a:rPr>
              <a:t>turn is: </a:t>
            </a:r>
            <a:r>
              <a:rPr lang="en-US" altLang="zh-CN" dirty="0" smtClean="0">
                <a:solidFill>
                  <a:srgbClr val="FF0000"/>
                </a:solidFill>
              </a:rPr>
              <a:t>0/10</a:t>
            </a:r>
          </a:p>
          <a:p>
            <a:pPr marL="285750" indent="-285750">
              <a:buClr>
                <a:srgbClr val="FFC000"/>
              </a:buClr>
              <a:buFont typeface="Wingdings" panose="05000000000000000000" pitchFamily="2" charset="2"/>
              <a:buChar char="p"/>
            </a:pPr>
            <a:r>
              <a:rPr lang="en-US" altLang="zh-CN" dirty="0">
                <a:solidFill>
                  <a:srgbClr val="0070C0"/>
                </a:solidFill>
              </a:rPr>
              <a:t>The number of particle lost in downstream and upstream of </a:t>
            </a:r>
            <a:r>
              <a:rPr lang="en-US" altLang="zh-CN" dirty="0" smtClean="0">
                <a:solidFill>
                  <a:srgbClr val="0070C0"/>
                </a:solidFill>
              </a:rPr>
              <a:t>4th </a:t>
            </a:r>
            <a:r>
              <a:rPr lang="en-US" altLang="zh-CN" dirty="0">
                <a:solidFill>
                  <a:srgbClr val="0070C0"/>
                </a:solidFill>
              </a:rPr>
              <a:t>turn is: </a:t>
            </a:r>
            <a:r>
              <a:rPr lang="en-US" altLang="zh-CN" dirty="0" smtClean="0">
                <a:solidFill>
                  <a:srgbClr val="FF0000"/>
                </a:solidFill>
              </a:rPr>
              <a:t>5504/566</a:t>
            </a:r>
            <a:endParaRPr lang="en-US" altLang="zh-CN" dirty="0">
              <a:solidFill>
                <a:srgbClr val="FF0000"/>
              </a:solidFill>
            </a:endParaRPr>
          </a:p>
          <a:p>
            <a:pPr marL="285750" indent="-285750">
              <a:buClr>
                <a:srgbClr val="FFC000"/>
              </a:buClr>
              <a:buFont typeface="Wingdings" panose="05000000000000000000" pitchFamily="2" charset="2"/>
              <a:buChar char="p"/>
            </a:pPr>
            <a:endParaRPr lang="en-US" altLang="zh-CN" dirty="0">
              <a:solidFill>
                <a:srgbClr val="FF0000"/>
              </a:solidFill>
            </a:endParaRPr>
          </a:p>
          <a:p>
            <a:pPr marL="285750" indent="-285750">
              <a:buClr>
                <a:srgbClr val="FFC000"/>
              </a:buClr>
              <a:buFont typeface="Wingdings" panose="05000000000000000000" pitchFamily="2" charset="2"/>
              <a:buChar char="p"/>
            </a:pPr>
            <a:endParaRPr lang="en-US" altLang="zh-CN" dirty="0" smtClean="0">
              <a:solidFill>
                <a:srgbClr val="FF0000"/>
              </a:solidFill>
            </a:endParaRPr>
          </a:p>
          <a:p>
            <a:pPr marL="285750" indent="-285750">
              <a:buFont typeface="Wingdings" panose="05000000000000000000" pitchFamily="2" charset="2"/>
              <a:buChar char="p"/>
            </a:pPr>
            <a:endParaRPr lang="zh-CN" altLang="en-US" dirty="0"/>
          </a:p>
        </p:txBody>
      </p:sp>
      <p:pic>
        <p:nvPicPr>
          <p:cNvPr id="4" name="图片 3"/>
          <p:cNvPicPr>
            <a:picLocks noChangeAspect="1"/>
          </p:cNvPicPr>
          <p:nvPr/>
        </p:nvPicPr>
        <p:blipFill>
          <a:blip r:embed="rId2"/>
          <a:stretch>
            <a:fillRect/>
          </a:stretch>
        </p:blipFill>
        <p:spPr>
          <a:xfrm>
            <a:off x="-365760" y="2127968"/>
            <a:ext cx="8368843" cy="4238856"/>
          </a:xfrm>
          <a:prstGeom prst="rect">
            <a:avLst/>
          </a:prstGeom>
        </p:spPr>
      </p:pic>
    </p:spTree>
    <p:extLst>
      <p:ext uri="{BB962C8B-B14F-4D97-AF65-F5344CB8AC3E}">
        <p14:creationId xmlns:p14="http://schemas.microsoft.com/office/powerpoint/2010/main" val="4169947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7030A0"/>
                </a:solidFill>
              </a:rPr>
              <a:t>Loss particles due to BS in turns</a:t>
            </a:r>
            <a:endParaRPr lang="zh-CN" altLang="en-US" dirty="0">
              <a:solidFill>
                <a:srgbClr val="7030A0"/>
              </a:solidFill>
            </a:endParaRPr>
          </a:p>
        </p:txBody>
      </p:sp>
      <p:graphicFrame>
        <p:nvGraphicFramePr>
          <p:cNvPr id="4" name="图表 3"/>
          <p:cNvGraphicFramePr>
            <a:graphicFrameLocks/>
          </p:cNvGraphicFramePr>
          <p:nvPr>
            <p:extLst>
              <p:ext uri="{D42A27DB-BD31-4B8C-83A1-F6EECF244321}">
                <p14:modId xmlns:p14="http://schemas.microsoft.com/office/powerpoint/2010/main" val="770354371"/>
              </p:ext>
            </p:extLst>
          </p:nvPr>
        </p:nvGraphicFramePr>
        <p:xfrm>
          <a:off x="493530" y="1530802"/>
          <a:ext cx="11001784" cy="502675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45089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1524000" y="-184666"/>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9" name="Rectangle 6"/>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8"/>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4" name="Rectangle 10"/>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9" name="Rectangle 12"/>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1" name="标题 20"/>
          <p:cNvSpPr>
            <a:spLocks noGrp="1"/>
          </p:cNvSpPr>
          <p:nvPr>
            <p:ph type="title"/>
          </p:nvPr>
        </p:nvSpPr>
        <p:spPr>
          <a:xfrm>
            <a:off x="620485" y="-80162"/>
            <a:ext cx="10515600" cy="1325563"/>
          </a:xfrm>
        </p:spPr>
        <p:txBody>
          <a:bodyPr>
            <a:normAutofit/>
          </a:bodyPr>
          <a:lstStyle/>
          <a:p>
            <a:r>
              <a:rPr lang="en-US" altLang="zh-CN" dirty="0" smtClean="0">
                <a:solidFill>
                  <a:srgbClr val="7030A0"/>
                </a:solidFill>
              </a:rPr>
              <a:t>Preliminary Design of Collimators</a:t>
            </a:r>
            <a:endParaRPr lang="zh-CN" altLang="en-US" dirty="0">
              <a:solidFill>
                <a:srgbClr val="7030A0"/>
              </a:solidFill>
            </a:endParaRPr>
          </a:p>
        </p:txBody>
      </p:sp>
      <mc:AlternateContent xmlns:mc="http://schemas.openxmlformats.org/markup-compatibility/2006" xmlns:a14="http://schemas.microsoft.com/office/drawing/2010/main">
        <mc:Choice Requires="a14">
          <p:sp>
            <p:nvSpPr>
              <p:cNvPr id="24" name="内容占位符 23"/>
              <p:cNvSpPr>
                <a:spLocks noGrp="1"/>
              </p:cNvSpPr>
              <p:nvPr>
                <p:ph idx="1"/>
              </p:nvPr>
            </p:nvSpPr>
            <p:spPr>
              <a:xfrm>
                <a:off x="714104" y="1245402"/>
                <a:ext cx="6008913" cy="2903678"/>
              </a:xfrm>
            </p:spPr>
            <p:txBody>
              <a:bodyPr>
                <a:normAutofit fontScale="92500" lnSpcReduction="20000"/>
              </a:bodyPr>
              <a:lstStyle/>
              <a:p>
                <a:r>
                  <a:rPr lang="en-US" altLang="zh-CN" dirty="0" smtClean="0">
                    <a:solidFill>
                      <a:srgbClr val="002060"/>
                    </a:solidFill>
                  </a:rPr>
                  <a:t>Shape and Material</a:t>
                </a:r>
              </a:p>
              <a:p>
                <a:pPr lvl="1"/>
                <a:r>
                  <a:rPr lang="en-US" altLang="zh-CN" dirty="0" smtClean="0">
                    <a:solidFill>
                      <a:srgbClr val="002060"/>
                    </a:solidFill>
                  </a:rPr>
                  <a:t>Trapezium</a:t>
                </a:r>
              </a:p>
              <a:p>
                <a:pPr lvl="1"/>
                <a:r>
                  <a:rPr lang="en-US" altLang="zh-CN" dirty="0" smtClean="0">
                    <a:solidFill>
                      <a:srgbClr val="002060"/>
                    </a:solidFill>
                  </a:rPr>
                  <a:t>Tungsten</a:t>
                </a:r>
              </a:p>
              <a:p>
                <a:pPr lvl="1"/>
                <a:endParaRPr lang="en-US" altLang="zh-CN" dirty="0" smtClean="0"/>
              </a:p>
              <a:p>
                <a:r>
                  <a:rPr lang="en-US" altLang="zh-CN" dirty="0" smtClean="0">
                    <a:solidFill>
                      <a:srgbClr val="002060"/>
                    </a:solidFill>
                  </a:rPr>
                  <a:t>Position and Aperture </a:t>
                </a:r>
                <a14:m>
                  <m:oMath xmlns:m="http://schemas.openxmlformats.org/officeDocument/2006/math">
                    <m:sSub>
                      <m:sSubPr>
                        <m:ctrlPr>
                          <a:rPr lang="en-US" altLang="zh-CN" i="1" smtClean="0">
                            <a:solidFill>
                              <a:srgbClr val="002060"/>
                            </a:solidFill>
                            <a:latin typeface="Cambria Math" panose="02040503050406030204" pitchFamily="18" charset="0"/>
                          </a:rPr>
                        </m:ctrlPr>
                      </m:sSubPr>
                      <m:e>
                        <m:r>
                          <a:rPr lang="en-US" altLang="zh-CN" b="0" i="1" smtClean="0">
                            <a:solidFill>
                              <a:srgbClr val="002060"/>
                            </a:solidFill>
                            <a:latin typeface="Cambria Math"/>
                          </a:rPr>
                          <m:t>𝑑</m:t>
                        </m:r>
                      </m:e>
                      <m:sub>
                        <m:r>
                          <a:rPr lang="en-US" altLang="zh-CN" b="0" i="1" smtClean="0">
                            <a:solidFill>
                              <a:srgbClr val="002060"/>
                            </a:solidFill>
                            <a:latin typeface="Cambria Math"/>
                          </a:rPr>
                          <m:t>𝑐</m:t>
                        </m:r>
                      </m:sub>
                    </m:sSub>
                  </m:oMath>
                </a14:m>
                <a:endParaRPr lang="en-US" altLang="zh-CN" dirty="0" smtClean="0">
                  <a:solidFill>
                    <a:srgbClr val="002060"/>
                  </a:solidFill>
                </a:endParaRPr>
              </a:p>
              <a:p>
                <a:pPr lvl="1"/>
                <a:r>
                  <a:rPr lang="en-US" altLang="zh-CN" dirty="0" smtClean="0">
                    <a:solidFill>
                      <a:srgbClr val="002060"/>
                    </a:solidFill>
                  </a:rPr>
                  <a:t>Stop efficiency </a:t>
                </a:r>
                <a:r>
                  <a:rPr lang="en-US" altLang="zh-CN" dirty="0" smtClean="0">
                    <a:solidFill>
                      <a:srgbClr val="002060"/>
                    </a:solidFill>
                    <a:sym typeface="Wingdings" panose="05000000000000000000" pitchFamily="2" charset="2"/>
                  </a:rPr>
                  <a:t></a:t>
                </a:r>
                <a:r>
                  <a:rPr lang="en-US" altLang="zh-CN" dirty="0" smtClean="0">
                    <a:solidFill>
                      <a:srgbClr val="00B050"/>
                    </a:solidFill>
                  </a:rPr>
                  <a:t>Upper limit</a:t>
                </a:r>
              </a:p>
              <a:p>
                <a:pPr lvl="1"/>
                <a:r>
                  <a:rPr lang="en-US" altLang="zh-CN" dirty="0" smtClean="0">
                    <a:solidFill>
                      <a:srgbClr val="002060"/>
                    </a:solidFill>
                  </a:rPr>
                  <a:t>TMCI (Transverse </a:t>
                </a:r>
                <a:r>
                  <a:rPr lang="en-US" altLang="zh-CN" dirty="0">
                    <a:solidFill>
                      <a:srgbClr val="002060"/>
                    </a:solidFill>
                  </a:rPr>
                  <a:t>mode coupling </a:t>
                </a:r>
                <a:r>
                  <a:rPr lang="en-US" altLang="zh-CN" dirty="0" smtClean="0">
                    <a:solidFill>
                      <a:srgbClr val="002060"/>
                    </a:solidFill>
                  </a:rPr>
                  <a:t>instability) </a:t>
                </a:r>
                <a:r>
                  <a:rPr lang="en-US" altLang="zh-CN" dirty="0" smtClean="0">
                    <a:solidFill>
                      <a:srgbClr val="002060"/>
                    </a:solidFill>
                    <a:sym typeface="Wingdings" panose="05000000000000000000" pitchFamily="2" charset="2"/>
                  </a:rPr>
                  <a:t> </a:t>
                </a:r>
                <a:r>
                  <a:rPr lang="en-US" altLang="zh-CN" dirty="0" smtClean="0">
                    <a:solidFill>
                      <a:srgbClr val="FF0000"/>
                    </a:solidFill>
                    <a:sym typeface="Wingdings" panose="05000000000000000000" pitchFamily="2" charset="2"/>
                  </a:rPr>
                  <a:t>Lower limit</a:t>
                </a:r>
                <a:endParaRPr lang="en-US" altLang="zh-CN" dirty="0" smtClean="0">
                  <a:solidFill>
                    <a:srgbClr val="FF0000"/>
                  </a:solidFill>
                </a:endParaRPr>
              </a:p>
              <a:p>
                <a:pPr lvl="1"/>
                <a:r>
                  <a:rPr lang="en-US" altLang="zh-CN" dirty="0" smtClean="0">
                    <a:solidFill>
                      <a:srgbClr val="002060"/>
                    </a:solidFill>
                  </a:rPr>
                  <a:t>Vertical injection </a:t>
                </a:r>
                <a:r>
                  <a:rPr lang="en-US" altLang="zh-CN" dirty="0" smtClean="0">
                    <a:solidFill>
                      <a:srgbClr val="002060"/>
                    </a:solidFill>
                    <a:sym typeface="Wingdings" panose="05000000000000000000" pitchFamily="2" charset="2"/>
                  </a:rPr>
                  <a:t> </a:t>
                </a:r>
                <a:r>
                  <a:rPr lang="en-US" altLang="zh-CN" dirty="0" smtClean="0">
                    <a:solidFill>
                      <a:srgbClr val="FF0000"/>
                    </a:solidFill>
                    <a:sym typeface="Wingdings" panose="05000000000000000000" pitchFamily="2" charset="2"/>
                  </a:rPr>
                  <a:t>Lower limit</a:t>
                </a:r>
                <a:endParaRPr lang="en-US" altLang="zh-CN" dirty="0">
                  <a:solidFill>
                    <a:srgbClr val="FF0000"/>
                  </a:solidFill>
                </a:endParaRPr>
              </a:p>
              <a:p>
                <a:pPr lvl="1"/>
                <a:endParaRPr lang="zh-CN" altLang="en-US" dirty="0"/>
              </a:p>
            </p:txBody>
          </p:sp>
        </mc:Choice>
        <mc:Fallback xmlns="">
          <p:sp>
            <p:nvSpPr>
              <p:cNvPr id="24" name="内容占位符 23"/>
              <p:cNvSpPr>
                <a:spLocks noGrp="1" noRot="1" noChangeAspect="1" noMove="1" noResize="1" noEditPoints="1" noAdjustHandles="1" noChangeArrowheads="1" noChangeShapeType="1" noTextEdit="1"/>
              </p:cNvSpPr>
              <p:nvPr>
                <p:ph idx="1"/>
              </p:nvPr>
            </p:nvSpPr>
            <p:spPr>
              <a:xfrm>
                <a:off x="714104" y="1245402"/>
                <a:ext cx="6008913" cy="2903678"/>
              </a:xfrm>
              <a:blipFill rotWithShape="0">
                <a:blip r:embed="rId3"/>
                <a:stretch>
                  <a:fillRect l="-1521" t="-5241" b="-1048"/>
                </a:stretch>
              </a:blipFill>
            </p:spPr>
            <p:txBody>
              <a:bodyPr/>
              <a:lstStyle/>
              <a:p>
                <a:r>
                  <a:rPr lang="zh-CN" altLang="en-US">
                    <a:noFill/>
                  </a:rPr>
                  <a:t> </a:t>
                </a:r>
              </a:p>
            </p:txBody>
          </p:sp>
        </mc:Fallback>
      </mc:AlternateContent>
      <p:grpSp>
        <p:nvGrpSpPr>
          <p:cNvPr id="26" name="组合 25"/>
          <p:cNvGrpSpPr/>
          <p:nvPr/>
        </p:nvGrpSpPr>
        <p:grpSpPr>
          <a:xfrm>
            <a:off x="846880" y="4214838"/>
            <a:ext cx="3771302" cy="865917"/>
            <a:chOff x="-1069378" y="3776334"/>
            <a:chExt cx="3771302" cy="865917"/>
          </a:xfrm>
        </p:grpSpPr>
        <p:graphicFrame>
          <p:nvGraphicFramePr>
            <p:cNvPr id="7" name="对象 6"/>
            <p:cNvGraphicFramePr>
              <a:graphicFrameLocks noChangeAspect="1"/>
            </p:cNvGraphicFramePr>
            <p:nvPr>
              <p:extLst/>
            </p:nvPr>
          </p:nvGraphicFramePr>
          <p:xfrm>
            <a:off x="699055" y="3776334"/>
            <a:ext cx="2002869" cy="865917"/>
          </p:xfrm>
          <a:graphic>
            <a:graphicData uri="http://schemas.openxmlformats.org/presentationml/2006/ole">
              <mc:AlternateContent xmlns:mc="http://schemas.openxmlformats.org/markup-compatibility/2006">
                <mc:Choice xmlns:v="urn:schemas-microsoft-com:vml" Requires="v">
                  <p:oleObj spid="_x0000_s1341" name="Equation" r:id="rId4" imgW="1244060" imgH="495085" progId="Equation.DSMT4">
                    <p:embed/>
                  </p:oleObj>
                </mc:Choice>
                <mc:Fallback>
                  <p:oleObj name="Equation" r:id="rId4" imgW="1244060" imgH="495085"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9055" y="3776334"/>
                          <a:ext cx="2002869" cy="865917"/>
                        </a:xfrm>
                        <a:prstGeom prst="rect">
                          <a:avLst/>
                        </a:prstGeom>
                        <a:noFill/>
                      </p:spPr>
                    </p:pic>
                  </p:oleObj>
                </mc:Fallback>
              </mc:AlternateContent>
            </a:graphicData>
          </a:graphic>
        </p:graphicFrame>
        <p:sp>
          <p:nvSpPr>
            <p:cNvPr id="25" name="TextBox 24"/>
            <p:cNvSpPr txBox="1"/>
            <p:nvPr/>
          </p:nvSpPr>
          <p:spPr>
            <a:xfrm>
              <a:off x="-1069378" y="3971777"/>
              <a:ext cx="1768433" cy="369332"/>
            </a:xfrm>
            <a:prstGeom prst="rect">
              <a:avLst/>
            </a:prstGeom>
            <a:noFill/>
          </p:spPr>
          <p:txBody>
            <a:bodyPr wrap="none" rtlCol="0">
              <a:spAutoFit/>
            </a:bodyPr>
            <a:lstStyle/>
            <a:p>
              <a:pPr marL="285750" indent="-285750">
                <a:buFont typeface="Wingdings" panose="05000000000000000000" pitchFamily="2" charset="2"/>
                <a:buChar char="l"/>
              </a:pPr>
              <a:r>
                <a:rPr lang="en-US" altLang="zh-CN" b="1" dirty="0">
                  <a:solidFill>
                    <a:srgbClr val="00B050"/>
                  </a:solidFill>
                </a:rPr>
                <a:t>Upper Limit:  </a:t>
              </a:r>
              <a:endParaRPr lang="zh-CN" altLang="en-US" b="1" dirty="0">
                <a:solidFill>
                  <a:srgbClr val="00B050"/>
                </a:solidFill>
              </a:endParaRPr>
            </a:p>
          </p:txBody>
        </p:sp>
      </p:grpSp>
      <p:grpSp>
        <p:nvGrpSpPr>
          <p:cNvPr id="31" name="组合 30"/>
          <p:cNvGrpSpPr/>
          <p:nvPr/>
        </p:nvGrpSpPr>
        <p:grpSpPr>
          <a:xfrm>
            <a:off x="6456041" y="5539632"/>
            <a:ext cx="3050508" cy="603973"/>
            <a:chOff x="5735692" y="3238626"/>
            <a:chExt cx="2818020" cy="603973"/>
          </a:xfrm>
        </p:grpSpPr>
        <p:graphicFrame>
          <p:nvGraphicFramePr>
            <p:cNvPr id="20" name="对象 19"/>
            <p:cNvGraphicFramePr>
              <a:graphicFrameLocks noChangeAspect="1"/>
            </p:cNvGraphicFramePr>
            <p:nvPr>
              <p:extLst/>
            </p:nvPr>
          </p:nvGraphicFramePr>
          <p:xfrm>
            <a:off x="7092280" y="3238626"/>
            <a:ext cx="1461432" cy="603973"/>
          </p:xfrm>
          <a:graphic>
            <a:graphicData uri="http://schemas.openxmlformats.org/presentationml/2006/ole">
              <mc:AlternateContent xmlns:mc="http://schemas.openxmlformats.org/markup-compatibility/2006">
                <mc:Choice xmlns:v="urn:schemas-microsoft-com:vml" Requires="v">
                  <p:oleObj spid="_x0000_s1342" name="Equation" r:id="rId6" imgW="748975" imgH="266584" progId="Equation.DSMT4">
                    <p:embed/>
                  </p:oleObj>
                </mc:Choice>
                <mc:Fallback>
                  <p:oleObj name="Equation" r:id="rId6" imgW="748975" imgH="266584"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92280" y="3238626"/>
                          <a:ext cx="1461432" cy="603973"/>
                        </a:xfrm>
                        <a:prstGeom prst="rect">
                          <a:avLst/>
                        </a:prstGeom>
                        <a:noFill/>
                      </p:spPr>
                    </p:pic>
                  </p:oleObj>
                </mc:Fallback>
              </mc:AlternateContent>
            </a:graphicData>
          </a:graphic>
        </p:graphicFrame>
        <p:sp>
          <p:nvSpPr>
            <p:cNvPr id="30" name="TextBox 29"/>
            <p:cNvSpPr txBox="1"/>
            <p:nvPr/>
          </p:nvSpPr>
          <p:spPr>
            <a:xfrm>
              <a:off x="5735692" y="3370278"/>
              <a:ext cx="1319719" cy="369332"/>
            </a:xfrm>
            <a:prstGeom prst="rect">
              <a:avLst/>
            </a:prstGeom>
            <a:noFill/>
          </p:spPr>
          <p:txBody>
            <a:bodyPr wrap="none" rtlCol="0">
              <a:spAutoFit/>
            </a:bodyPr>
            <a:lstStyle/>
            <a:p>
              <a:pPr marL="285750" indent="-285750">
                <a:buFont typeface="Wingdings" panose="05000000000000000000" pitchFamily="2" charset="2"/>
                <a:buChar char="l"/>
              </a:pPr>
              <a:r>
                <a:rPr lang="en-US" altLang="zh-CN" b="1" dirty="0">
                  <a:solidFill>
                    <a:srgbClr val="FF0000"/>
                  </a:solidFill>
                </a:rPr>
                <a:t>Injection: </a:t>
              </a:r>
              <a:endParaRPr lang="zh-CN" altLang="en-US" b="1" dirty="0">
                <a:solidFill>
                  <a:srgbClr val="FF0000"/>
                </a:solidFill>
              </a:endParaRPr>
            </a:p>
          </p:txBody>
        </p:sp>
      </p:grpSp>
      <p:grpSp>
        <p:nvGrpSpPr>
          <p:cNvPr id="28" name="组合 27"/>
          <p:cNvGrpSpPr/>
          <p:nvPr/>
        </p:nvGrpSpPr>
        <p:grpSpPr>
          <a:xfrm>
            <a:off x="846880" y="5196295"/>
            <a:ext cx="5121840" cy="1190029"/>
            <a:chOff x="-901304" y="4934291"/>
            <a:chExt cx="4821869" cy="1190029"/>
          </a:xfrm>
        </p:grpSpPr>
        <p:graphicFrame>
          <p:nvGraphicFramePr>
            <p:cNvPr id="15" name="对象 14"/>
            <p:cNvGraphicFramePr>
              <a:graphicFrameLocks noChangeAspect="1"/>
            </p:cNvGraphicFramePr>
            <p:nvPr>
              <p:extLst/>
            </p:nvPr>
          </p:nvGraphicFramePr>
          <p:xfrm>
            <a:off x="166914" y="4934291"/>
            <a:ext cx="3753651" cy="1190029"/>
          </p:xfrm>
          <a:graphic>
            <a:graphicData uri="http://schemas.openxmlformats.org/presentationml/2006/ole">
              <mc:AlternateContent xmlns:mc="http://schemas.openxmlformats.org/markup-compatibility/2006">
                <mc:Choice xmlns:v="urn:schemas-microsoft-com:vml" Requires="v">
                  <p:oleObj spid="_x0000_s1343" name="Equation" r:id="rId8" imgW="1981200" imgH="736600" progId="Equation.DSMT4">
                    <p:embed/>
                  </p:oleObj>
                </mc:Choice>
                <mc:Fallback>
                  <p:oleObj name="Equation" r:id="rId8" imgW="1981200" imgH="7366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6914" y="4934291"/>
                          <a:ext cx="3753651" cy="1190029"/>
                        </a:xfrm>
                        <a:prstGeom prst="rect">
                          <a:avLst/>
                        </a:prstGeom>
                        <a:noFill/>
                      </p:spPr>
                    </p:pic>
                  </p:oleObj>
                </mc:Fallback>
              </mc:AlternateContent>
            </a:graphicData>
          </a:graphic>
        </p:graphicFrame>
        <p:sp>
          <p:nvSpPr>
            <p:cNvPr id="27" name="TextBox 26"/>
            <p:cNvSpPr txBox="1"/>
            <p:nvPr/>
          </p:nvSpPr>
          <p:spPr>
            <a:xfrm>
              <a:off x="-901304" y="5394949"/>
              <a:ext cx="1024995" cy="369332"/>
            </a:xfrm>
            <a:prstGeom prst="rect">
              <a:avLst/>
            </a:prstGeom>
            <a:noFill/>
          </p:spPr>
          <p:txBody>
            <a:bodyPr wrap="none" rtlCol="0">
              <a:spAutoFit/>
            </a:bodyPr>
            <a:lstStyle/>
            <a:p>
              <a:pPr marL="285750" indent="-285750">
                <a:buFont typeface="Wingdings" panose="05000000000000000000" pitchFamily="2" charset="2"/>
                <a:buChar char="l"/>
              </a:pPr>
              <a:r>
                <a:rPr lang="en-US" altLang="zh-CN" b="1" dirty="0">
                  <a:solidFill>
                    <a:srgbClr val="FF0000"/>
                  </a:solidFill>
                </a:rPr>
                <a:t>TMCI: </a:t>
              </a:r>
              <a:endParaRPr lang="zh-CN" altLang="en-US" b="1" dirty="0">
                <a:solidFill>
                  <a:srgbClr val="FF0000"/>
                </a:solidFill>
              </a:endParaRPr>
            </a:p>
          </p:txBody>
        </p:sp>
      </p:grpSp>
      <p:pic>
        <p:nvPicPr>
          <p:cNvPr id="29" name="图片 28"/>
          <p:cNvPicPr/>
          <p:nvPr/>
        </p:nvPicPr>
        <p:blipFill>
          <a:blip r:embed="rId10">
            <a:extLst>
              <a:ext uri="{28A0092B-C50C-407E-A947-70E740481C1C}">
                <a14:useLocalDpi xmlns:a14="http://schemas.microsoft.com/office/drawing/2010/main" val="0"/>
              </a:ext>
            </a:extLst>
          </a:blip>
          <a:stretch>
            <a:fillRect/>
          </a:stretch>
        </p:blipFill>
        <p:spPr>
          <a:xfrm>
            <a:off x="6723017" y="1044971"/>
            <a:ext cx="5274310" cy="1652270"/>
          </a:xfrm>
          <a:prstGeom prst="rect">
            <a:avLst/>
          </a:prstGeom>
        </p:spPr>
      </p:pic>
      <p:sp>
        <p:nvSpPr>
          <p:cNvPr id="5" name="文本框 4"/>
          <p:cNvSpPr txBox="1"/>
          <p:nvPr/>
        </p:nvSpPr>
        <p:spPr>
          <a:xfrm>
            <a:off x="7270038" y="2852281"/>
            <a:ext cx="4473021" cy="646331"/>
          </a:xfrm>
          <a:prstGeom prst="rect">
            <a:avLst/>
          </a:prstGeom>
          <a:noFill/>
        </p:spPr>
        <p:txBody>
          <a:bodyPr wrap="square" rtlCol="0">
            <a:spAutoFit/>
          </a:bodyPr>
          <a:lstStyle/>
          <a:p>
            <a:r>
              <a:rPr lang="en-US" altLang="zh-CN" dirty="0" smtClean="0">
                <a:solidFill>
                  <a:srgbClr val="0070C0"/>
                </a:solidFill>
              </a:rPr>
              <a:t>There are two </a:t>
            </a:r>
            <a:r>
              <a:rPr lang="en-US" altLang="zh-CN" dirty="0">
                <a:solidFill>
                  <a:srgbClr val="0070C0"/>
                </a:solidFill>
              </a:rPr>
              <a:t>kinds of collimator aperture,</a:t>
            </a:r>
          </a:p>
          <a:p>
            <a:r>
              <a:rPr lang="en-US" altLang="zh-CN" dirty="0">
                <a:solidFill>
                  <a:srgbClr val="0070C0"/>
                </a:solidFill>
              </a:rPr>
              <a:t>round and </a:t>
            </a:r>
            <a:r>
              <a:rPr lang="en-US" altLang="zh-CN" dirty="0" smtClean="0">
                <a:solidFill>
                  <a:srgbClr val="0070C0"/>
                </a:solidFill>
              </a:rPr>
              <a:t>rectangular. </a:t>
            </a:r>
            <a:endParaRPr lang="zh-CN" altLang="en-US" dirty="0">
              <a:solidFill>
                <a:srgbClr val="0070C0"/>
              </a:solidFill>
            </a:endParaRPr>
          </a:p>
        </p:txBody>
      </p:sp>
      <p:sp>
        <p:nvSpPr>
          <p:cNvPr id="8" name="圆角矩形 7"/>
          <p:cNvSpPr/>
          <p:nvPr/>
        </p:nvSpPr>
        <p:spPr>
          <a:xfrm>
            <a:off x="7053943" y="2769326"/>
            <a:ext cx="4589417" cy="788220"/>
          </a:xfrm>
          <a:prstGeom prst="roundRect">
            <a:avLst/>
          </a:prstGeom>
          <a:noFill/>
          <a:ln>
            <a:solidFill>
              <a:srgbClr val="D10D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7396967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59823" y="0"/>
            <a:ext cx="10515600" cy="1325563"/>
          </a:xfrm>
        </p:spPr>
        <p:txBody>
          <a:bodyPr/>
          <a:lstStyle/>
          <a:p>
            <a:r>
              <a:rPr lang="en-US" altLang="zh-CN" dirty="0" smtClean="0">
                <a:solidFill>
                  <a:srgbClr val="7030A0"/>
                </a:solidFill>
              </a:rPr>
              <a:t>Preliminary design of collimators</a:t>
            </a:r>
            <a:br>
              <a:rPr lang="en-US" altLang="zh-CN" dirty="0" smtClean="0">
                <a:solidFill>
                  <a:srgbClr val="7030A0"/>
                </a:solidFill>
              </a:rPr>
            </a:br>
            <a:r>
              <a:rPr lang="en-US" altLang="zh-CN" sz="2400" dirty="0" smtClean="0">
                <a:solidFill>
                  <a:srgbClr val="C00000"/>
                </a:solidFill>
              </a:rPr>
              <a:t>~</a:t>
            </a:r>
            <a:r>
              <a:rPr lang="el-GR" altLang="zh-CN" sz="2400" dirty="0" smtClean="0">
                <a:solidFill>
                  <a:srgbClr val="C00000"/>
                </a:solidFill>
              </a:rPr>
              <a:t>β</a:t>
            </a:r>
            <a:r>
              <a:rPr lang="en-US" altLang="zh-CN" sz="2400" baseline="-25000" dirty="0">
                <a:solidFill>
                  <a:srgbClr val="C00000"/>
                </a:solidFill>
              </a:rPr>
              <a:t>x</a:t>
            </a:r>
            <a:r>
              <a:rPr lang="en-US" altLang="zh-CN" sz="2400" dirty="0" smtClean="0">
                <a:solidFill>
                  <a:srgbClr val="C00000"/>
                </a:solidFill>
              </a:rPr>
              <a:t>*=0.36m</a:t>
            </a:r>
            <a:endParaRPr lang="zh-CN" altLang="en-US" sz="2400" dirty="0">
              <a:solidFill>
                <a:srgbClr val="C00000"/>
              </a:solidFill>
            </a:endParaRPr>
          </a:p>
        </p:txBody>
      </p:sp>
      <p:sp>
        <p:nvSpPr>
          <p:cNvPr id="9" name="文本框 8"/>
          <p:cNvSpPr txBox="1"/>
          <p:nvPr/>
        </p:nvSpPr>
        <p:spPr>
          <a:xfrm>
            <a:off x="8177349" y="1698171"/>
            <a:ext cx="3098074" cy="4154984"/>
          </a:xfrm>
          <a:prstGeom prst="rect">
            <a:avLst/>
          </a:prstGeom>
          <a:noFill/>
        </p:spPr>
        <p:txBody>
          <a:bodyPr wrap="square" rtlCol="0">
            <a:spAutoFit/>
          </a:bodyPr>
          <a:lstStyle/>
          <a:p>
            <a:r>
              <a:rPr lang="en-US" altLang="zh-CN" sz="2400" dirty="0" smtClean="0">
                <a:solidFill>
                  <a:srgbClr val="00B0F0"/>
                </a:solidFill>
              </a:rPr>
              <a:t>Since the low gradient of final doublet in IR, the beta function are much larger than in the single ring. In this case, the upper limit are much high, and there seems no space for collimators to choose for both horizontal and vertical.</a:t>
            </a:r>
            <a:endParaRPr lang="zh-CN" altLang="en-US" sz="2400" dirty="0">
              <a:solidFill>
                <a:srgbClr val="00B0F0"/>
              </a:solidFill>
            </a:endParaRPr>
          </a:p>
        </p:txBody>
      </p:sp>
      <p:sp>
        <p:nvSpPr>
          <p:cNvPr id="10" name="圆角矩形 9"/>
          <p:cNvSpPr/>
          <p:nvPr/>
        </p:nvSpPr>
        <p:spPr>
          <a:xfrm>
            <a:off x="7881258" y="1497874"/>
            <a:ext cx="3631474" cy="4545875"/>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D10D74"/>
              </a:solidFill>
            </a:endParaRPr>
          </a:p>
        </p:txBody>
      </p:sp>
      <p:sp>
        <p:nvSpPr>
          <p:cNvPr id="3" name="矩形 2"/>
          <p:cNvSpPr/>
          <p:nvPr/>
        </p:nvSpPr>
        <p:spPr>
          <a:xfrm>
            <a:off x="5934738" y="3244334"/>
            <a:ext cx="322524" cy="369332"/>
          </a:xfrm>
          <a:prstGeom prst="rect">
            <a:avLst/>
          </a:prstGeom>
        </p:spPr>
        <p:txBody>
          <a:bodyPr wrap="none">
            <a:spAutoFit/>
          </a:bodyPr>
          <a:lstStyle/>
          <a:p>
            <a:r>
              <a:rPr lang="zh-CN" altLang="en-US" b="0" i="0" u="none" strike="noStrike" dirty="0" smtClean="0">
                <a:latin typeface="Courier"/>
              </a:rPr>
              <a:t> </a:t>
            </a:r>
            <a:endParaRPr lang="zh-CN" altLang="en-US" dirty="0"/>
          </a:p>
        </p:txBody>
      </p:sp>
      <p:pic>
        <p:nvPicPr>
          <p:cNvPr id="5" name="图片 4"/>
          <p:cNvPicPr>
            <a:picLocks noChangeAspect="1"/>
          </p:cNvPicPr>
          <p:nvPr/>
        </p:nvPicPr>
        <p:blipFill>
          <a:blip r:embed="rId2"/>
          <a:stretch>
            <a:fillRect/>
          </a:stretch>
        </p:blipFill>
        <p:spPr>
          <a:xfrm>
            <a:off x="806245" y="1253141"/>
            <a:ext cx="6122795" cy="2705716"/>
          </a:xfrm>
          <a:prstGeom prst="rect">
            <a:avLst/>
          </a:prstGeom>
        </p:spPr>
      </p:pic>
      <p:pic>
        <p:nvPicPr>
          <p:cNvPr id="6" name="图片 5"/>
          <p:cNvPicPr>
            <a:picLocks noChangeAspect="1"/>
          </p:cNvPicPr>
          <p:nvPr/>
        </p:nvPicPr>
        <p:blipFill>
          <a:blip r:embed="rId3"/>
          <a:stretch>
            <a:fillRect/>
          </a:stretch>
        </p:blipFill>
        <p:spPr>
          <a:xfrm>
            <a:off x="901516" y="3958857"/>
            <a:ext cx="5932251" cy="2756528"/>
          </a:xfrm>
          <a:prstGeom prst="rect">
            <a:avLst/>
          </a:prstGeom>
        </p:spPr>
      </p:pic>
    </p:spTree>
    <p:extLst>
      <p:ext uri="{BB962C8B-B14F-4D97-AF65-F5344CB8AC3E}">
        <p14:creationId xmlns:p14="http://schemas.microsoft.com/office/powerpoint/2010/main" val="3556229014"/>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573</TotalTime>
  <Words>656</Words>
  <Application>Microsoft Office PowerPoint</Application>
  <PresentationFormat>宽屏</PresentationFormat>
  <Paragraphs>126</Paragraphs>
  <Slides>15</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26" baseType="lpstr">
      <vt:lpstr>Courier</vt:lpstr>
      <vt:lpstr>宋体</vt:lpstr>
      <vt:lpstr>Arial</vt:lpstr>
      <vt:lpstr>Calibri</vt:lpstr>
      <vt:lpstr>Calibri Light</vt:lpstr>
      <vt:lpstr>Cambria Math</vt:lpstr>
      <vt:lpstr>Symbol</vt:lpstr>
      <vt:lpstr>Times New Roman</vt:lpstr>
      <vt:lpstr>Wingdings</vt:lpstr>
      <vt:lpstr>Office 主题</vt:lpstr>
      <vt:lpstr>Equation</vt:lpstr>
      <vt:lpstr>Background and collimator study in CEPC double ring </vt:lpstr>
      <vt:lpstr>Radiative Bhabha scattering events</vt:lpstr>
      <vt:lpstr>Lost particles statistic  βx*=0.36m</vt:lpstr>
      <vt:lpstr>Loss particles due to RBB in turns</vt:lpstr>
      <vt:lpstr>Beamstrahlung events</vt:lpstr>
      <vt:lpstr>Lost particles statistic  βx*=0.36m</vt:lpstr>
      <vt:lpstr>Loss particles due to BS in turns</vt:lpstr>
      <vt:lpstr>Preliminary Design of Collimators</vt:lpstr>
      <vt:lpstr>Preliminary design of collimators ~βx*=0.36m</vt:lpstr>
      <vt:lpstr>Collimator design in ARC</vt:lpstr>
      <vt:lpstr>Beam loss with collimators</vt:lpstr>
      <vt:lpstr>RBB loss with collimators</vt:lpstr>
      <vt:lpstr>RBB loss with collimators</vt:lpstr>
      <vt:lpstr>RBB loss with collimators</vt:lpstr>
      <vt:lpstr>Conclusions and Prospects</vt:lpstr>
    </vt:vector>
  </TitlesOfParts>
  <Company>ihep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Background study in CEPC double ring </dc:title>
  <dc:creator>unknown</dc:creator>
  <cp:lastModifiedBy>unknown</cp:lastModifiedBy>
  <cp:revision>55</cp:revision>
  <dcterms:created xsi:type="dcterms:W3CDTF">2017-09-11T07:07:27Z</dcterms:created>
  <dcterms:modified xsi:type="dcterms:W3CDTF">2017-09-14T03:14:48Z</dcterms:modified>
</cp:coreProperties>
</file>