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75" r:id="rId3"/>
    <p:sldId id="266" r:id="rId4"/>
    <p:sldId id="257" r:id="rId5"/>
    <p:sldId id="258" r:id="rId6"/>
    <p:sldId id="259" r:id="rId7"/>
    <p:sldId id="260" r:id="rId8"/>
    <p:sldId id="268" r:id="rId10"/>
    <p:sldId id="284" r:id="rId11"/>
    <p:sldId id="277" r:id="rId12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孟才" initials="孟" lastIdx="1" clrIdx="0"/>
  <p:cmAuthor id="0" name="翟纪元" initials="翟纪元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4" name="直接连接符 3"/>
          <p:cNvCxnSpPr/>
          <p:nvPr/>
        </p:nvCxnSpPr>
        <p:spPr>
          <a:xfrm>
            <a:off x="2443163" y="904875"/>
            <a:ext cx="710882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47850" y="201613"/>
            <a:ext cx="1190625" cy="8016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3575050" y="333375"/>
            <a:ext cx="4897438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Calibri" panose="020F0502020204030204" charset="0"/>
                <a:ea typeface="宋体" panose="02010600030101010101" pitchFamily="2" charset="-122"/>
                <a:cs typeface="+mn-cs"/>
              </a:rPr>
              <a:t>中国科学院高能物理研究所</a:t>
            </a:r>
            <a:endParaRPr kumimoji="0" lang="en-US" altLang="zh-CN" sz="1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Calibri" panose="020F050202020403020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Calibri" panose="020F0502020204030204" charset="0"/>
                <a:ea typeface="宋体" panose="02010600030101010101" pitchFamily="2" charset="-122"/>
                <a:cs typeface="+mn-cs"/>
              </a:rPr>
              <a:t>INSTITUTE OF HIGH ENERGY PHYSICS</a:t>
            </a:r>
            <a:endParaRPr kumimoji="0" lang="zh-CN" alt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Calibri" panose="020F050202020403020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472613" y="287338"/>
            <a:ext cx="647700" cy="6159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796463" y="603250"/>
            <a:ext cx="468313" cy="4635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55" name="TextBox 9"/>
          <p:cNvSpPr txBox="1">
            <a:spLocks noChangeArrowheads="1"/>
          </p:cNvSpPr>
          <p:nvPr/>
        </p:nvSpPr>
        <p:spPr bwMode="auto">
          <a:xfrm>
            <a:off x="2023745" y="1578610"/>
            <a:ext cx="8648065" cy="1322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CEPC  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advanced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   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partial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   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double 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 ring</a:t>
            </a:r>
            <a:endParaRPr kumimoji="0" lang="zh-CN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update</a:t>
            </a:r>
            <a:endParaRPr kumimoji="0" lang="en-US" altLang="zh-CN" sz="40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</p:txBody>
      </p:sp>
      <p:sp>
        <p:nvSpPr>
          <p:cNvPr id="2056" name="TextBox 10"/>
          <p:cNvSpPr txBox="1">
            <a:spLocks noChangeArrowheads="1"/>
          </p:cNvSpPr>
          <p:nvPr/>
        </p:nvSpPr>
        <p:spPr bwMode="auto">
          <a:xfrm>
            <a:off x="3143250" y="3500438"/>
            <a:ext cx="6408738" cy="2245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Dengjie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 Xiao 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  </a:t>
            </a:r>
            <a:r>
              <a:rPr kumimoji="0" lang="en-US" altLang="zh-CN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Jie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 Gao </a:t>
            </a:r>
            <a:r>
              <a:rPr lang="en-US" altLang="zh-CN" sz="2800" noProof="0" dirty="0" err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sym typeface="Arial" panose="020B0604020202020204" pitchFamily="34" charset="0"/>
              </a:rPr>
              <a:t> 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 </a:t>
            </a:r>
            <a:r>
              <a:rPr lang="en-US" altLang="zh-CN" sz="280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sym typeface="Arial" panose="020B0604020202020204" pitchFamily="34" charset="0"/>
              </a:rPr>
              <a:t>Feng Su</a:t>
            </a:r>
            <a:r>
              <a:rPr lang="en-US" altLang="zh-CN" sz="280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sym typeface="Arial" panose="020B0604020202020204" pitchFamily="34" charset="0"/>
              </a:rPr>
              <a:t>      </a:t>
            </a:r>
            <a:endParaRPr lang="en-US" altLang="zh-CN" sz="2800" noProof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华文中宋" panose="02010600040101010101" pitchFamily="2" charset="-122"/>
              <a:sym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sym typeface="Arial" panose="020B0604020202020204" pitchFamily="34" charset="0"/>
              </a:rPr>
              <a:t>Yiwei Wang   </a:t>
            </a:r>
            <a:r>
              <a:rPr lang="en-US" altLang="zh-CN" sz="2800" noProof="0" dirty="0" err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sym typeface="Arial" panose="020B0604020202020204" pitchFamily="34" charset="0"/>
              </a:rPr>
              <a:t>Tianjian</a:t>
            </a:r>
            <a:r>
              <a:rPr lang="en-US" altLang="zh-CN" sz="280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sym typeface="Arial" panose="020B0604020202020204" pitchFamily="34" charset="0"/>
              </a:rPr>
              <a:t> </a:t>
            </a:r>
            <a:r>
              <a:rPr lang="en-US" altLang="zh-CN" sz="2800" noProof="0" dirty="0" err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sym typeface="Arial" panose="020B0604020202020204" pitchFamily="34" charset="0"/>
              </a:rPr>
              <a:t>Bian</a:t>
            </a:r>
            <a:endParaRPr lang="en-US" altLang="zh-CN" sz="2800" noProof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华文中宋" panose="02010600040101010101" pitchFamily="2" charset="-122"/>
              <a:sym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2800" noProof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华文中宋" panose="02010600040101010101" pitchFamily="2" charset="-122"/>
              <a:sym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noProof="0" dirty="0" err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sym typeface="Arial" panose="020B0604020202020204" pitchFamily="34" charset="0"/>
              </a:rPr>
              <a:t> 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  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华文中宋" panose="02010600040101010101" pitchFamily="2" charset="-122"/>
              <a:cs typeface="+mn-cs"/>
              <a:sym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  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 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华文中宋" panose="0201060004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87265" y="5377815"/>
            <a:ext cx="281114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en-US" altLang="zh-CN" kern="1200" cap="none" spc="0" normalizeH="0" baseline="0" noProof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rPr>
              <a:t>CEPC AP meeting, 2017.9.15</a:t>
            </a:r>
            <a:endParaRPr kumimoji="0" lang="en-US" altLang="zh-CN" kern="1200" cap="none" spc="0" normalizeH="0" baseline="0" noProof="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3" name="组合 22"/>
          <p:cNvGrpSpPr/>
          <p:nvPr/>
        </p:nvGrpSpPr>
        <p:grpSpPr>
          <a:xfrm>
            <a:off x="371400" y="233459"/>
            <a:ext cx="8264230" cy="6218619"/>
            <a:chOff x="371400" y="233459"/>
            <a:chExt cx="8264230" cy="6218619"/>
          </a:xfrm>
        </p:grpSpPr>
        <p:sp>
          <p:nvSpPr>
            <p:cNvPr id="119" name="椭圆 118"/>
            <p:cNvSpPr/>
            <p:nvPr/>
          </p:nvSpPr>
          <p:spPr>
            <a:xfrm rot="19013126">
              <a:off x="6504923" y="1906847"/>
              <a:ext cx="94426" cy="34182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76200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sp>
          <p:nvSpPr>
            <p:cNvPr id="120" name="椭圆 119"/>
            <p:cNvSpPr/>
            <p:nvPr/>
          </p:nvSpPr>
          <p:spPr>
            <a:xfrm rot="1919955">
              <a:off x="6520276" y="4884026"/>
              <a:ext cx="92917" cy="34795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22" name="椭圆 121"/>
            <p:cNvSpPr/>
            <p:nvPr/>
          </p:nvSpPr>
          <p:spPr>
            <a:xfrm rot="19454082">
              <a:off x="2719888" y="4803663"/>
              <a:ext cx="77312" cy="34795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cxnSp>
          <p:nvCxnSpPr>
            <p:cNvPr id="123" name="直接连接符 122"/>
            <p:cNvCxnSpPr/>
            <p:nvPr/>
          </p:nvCxnSpPr>
          <p:spPr bwMode="auto">
            <a:xfrm flipH="1">
              <a:off x="4729163" y="1628800"/>
              <a:ext cx="2382196" cy="1870744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接连接符 123"/>
            <p:cNvCxnSpPr/>
            <p:nvPr/>
          </p:nvCxnSpPr>
          <p:spPr bwMode="auto">
            <a:xfrm flipH="1" flipV="1">
              <a:off x="4722017" y="3507148"/>
              <a:ext cx="2308089" cy="1928985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接连接符 124"/>
            <p:cNvCxnSpPr/>
            <p:nvPr/>
          </p:nvCxnSpPr>
          <p:spPr bwMode="auto">
            <a:xfrm flipV="1">
              <a:off x="2155272" y="3499545"/>
              <a:ext cx="2580240" cy="1923452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TextBox 136"/>
            <p:cNvSpPr txBox="1"/>
            <p:nvPr/>
          </p:nvSpPr>
          <p:spPr>
            <a:xfrm>
              <a:off x="5666023" y="1769847"/>
              <a:ext cx="745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2116F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</a:t>
              </a:r>
              <a:endParaRPr lang="zh-CN" altLang="en-US" sz="1400" b="1" dirty="0">
                <a:solidFill>
                  <a:srgbClr val="2116F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7" name="椭圆 176"/>
            <p:cNvSpPr/>
            <p:nvPr/>
          </p:nvSpPr>
          <p:spPr>
            <a:xfrm rot="2504401">
              <a:off x="2838209" y="1856920"/>
              <a:ext cx="76263" cy="34182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76200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cxnSp>
          <p:nvCxnSpPr>
            <p:cNvPr id="185" name="直接连接符 184"/>
            <p:cNvCxnSpPr/>
            <p:nvPr/>
          </p:nvCxnSpPr>
          <p:spPr bwMode="auto">
            <a:xfrm>
              <a:off x="2295340" y="3649648"/>
              <a:ext cx="52582" cy="169727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接连接符 185"/>
            <p:cNvCxnSpPr>
              <a:endCxn id="129" idx="0"/>
            </p:cNvCxnSpPr>
            <p:nvPr/>
          </p:nvCxnSpPr>
          <p:spPr bwMode="auto">
            <a:xfrm flipH="1">
              <a:off x="2295296" y="3142197"/>
              <a:ext cx="58013" cy="162960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2"/>
            <p:cNvSpPr txBox="1">
              <a:spLocks noChangeArrowheads="1"/>
            </p:cNvSpPr>
            <p:nvPr/>
          </p:nvSpPr>
          <p:spPr bwMode="auto">
            <a:xfrm>
              <a:off x="1472830" y="233459"/>
              <a:ext cx="7162800" cy="563563"/>
            </a:xfrm>
            <a:prstGeom prst="rect">
              <a:avLst/>
            </a:prstGeom>
          </p:spPr>
          <p:txBody>
            <a:bodyPr anchor="ctr">
              <a:normAutofit fontScale="70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defRPr/>
              </a:pPr>
              <a:r>
                <a:rPr lang="en-US" altLang="zh-CN" b="1" dirty="0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CEPC Advanced Partial </a:t>
              </a:r>
              <a:r>
                <a:rPr lang="en-US" altLang="zh-CN" b="1" dirty="0" smtClean="0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Double Ring </a:t>
              </a:r>
              <a:endParaRPr lang="en-US" altLang="zh-CN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7" name="直接连接符 26"/>
            <p:cNvCxnSpPr/>
            <p:nvPr/>
          </p:nvCxnSpPr>
          <p:spPr bwMode="auto">
            <a:xfrm>
              <a:off x="371400" y="3476069"/>
              <a:ext cx="8142287" cy="46951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连接符 71"/>
            <p:cNvCxnSpPr/>
            <p:nvPr/>
          </p:nvCxnSpPr>
          <p:spPr bwMode="auto">
            <a:xfrm>
              <a:off x="4729162" y="1141891"/>
              <a:ext cx="0" cy="5310187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接连接符 94"/>
            <p:cNvCxnSpPr/>
            <p:nvPr/>
          </p:nvCxnSpPr>
          <p:spPr bwMode="auto">
            <a:xfrm>
              <a:off x="7111359" y="3142197"/>
              <a:ext cx="91074" cy="219401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弧形 103"/>
            <p:cNvSpPr/>
            <p:nvPr/>
          </p:nvSpPr>
          <p:spPr bwMode="auto">
            <a:xfrm>
              <a:off x="2890491" y="1316516"/>
              <a:ext cx="4178300" cy="4506912"/>
            </a:xfrm>
            <a:prstGeom prst="arc">
              <a:avLst>
                <a:gd name="adj1" fmla="val 17109880"/>
                <a:gd name="adj2" fmla="val 18731531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n>
                  <a:solidFill>
                    <a:srgbClr val="3D09FD"/>
                  </a:solidFill>
                </a:ln>
                <a:solidFill>
                  <a:srgbClr val="300FF7"/>
                </a:solidFill>
              </a:endParaRPr>
            </a:p>
          </p:txBody>
        </p:sp>
        <p:sp>
          <p:nvSpPr>
            <p:cNvPr id="105" name="弧形 104"/>
            <p:cNvSpPr/>
            <p:nvPr/>
          </p:nvSpPr>
          <p:spPr bwMode="auto">
            <a:xfrm rot="2780938">
              <a:off x="2871167" y="1396192"/>
              <a:ext cx="4178300" cy="4506912"/>
            </a:xfrm>
            <a:prstGeom prst="arc">
              <a:avLst>
                <a:gd name="adj1" fmla="val 16399319"/>
                <a:gd name="adj2" fmla="val 18072793"/>
              </a:avLst>
            </a:prstGeom>
            <a:ln w="76200">
              <a:solidFill>
                <a:srgbClr val="0536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6" name="弧形 105"/>
            <p:cNvSpPr/>
            <p:nvPr/>
          </p:nvSpPr>
          <p:spPr bwMode="auto">
            <a:xfrm rot="4695820">
              <a:off x="2782450" y="1428435"/>
              <a:ext cx="4178300" cy="4506913"/>
            </a:xfrm>
            <a:prstGeom prst="arc">
              <a:avLst>
                <a:gd name="adj1" fmla="val 17089740"/>
                <a:gd name="adj2" fmla="val 18983336"/>
              </a:avLst>
            </a:prstGeom>
            <a:ln w="76200">
              <a:solidFill>
                <a:srgbClr val="0536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7" name="弧形 106"/>
            <p:cNvSpPr/>
            <p:nvPr/>
          </p:nvSpPr>
          <p:spPr bwMode="auto">
            <a:xfrm rot="7552111">
              <a:off x="2725391" y="1427641"/>
              <a:ext cx="4178300" cy="4508500"/>
            </a:xfrm>
            <a:prstGeom prst="arc">
              <a:avLst>
                <a:gd name="adj1" fmla="val 16595739"/>
                <a:gd name="adj2" fmla="val 18211192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n>
                  <a:solidFill>
                    <a:srgbClr val="3D09FD"/>
                  </a:solidFill>
                </a:ln>
                <a:solidFill>
                  <a:srgbClr val="300FF7"/>
                </a:solidFill>
              </a:endParaRPr>
            </a:p>
          </p:txBody>
        </p:sp>
        <p:sp>
          <p:nvSpPr>
            <p:cNvPr id="109" name="弧形 108"/>
            <p:cNvSpPr/>
            <p:nvPr/>
          </p:nvSpPr>
          <p:spPr bwMode="auto">
            <a:xfrm rot="10550204">
              <a:off x="2284844" y="1316516"/>
              <a:ext cx="4178300" cy="4506912"/>
            </a:xfrm>
            <a:prstGeom prst="arc">
              <a:avLst>
                <a:gd name="adj1" fmla="val 17314454"/>
                <a:gd name="adj2" fmla="val 19106045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n>
                  <a:solidFill>
                    <a:srgbClr val="3D09FD"/>
                  </a:solidFill>
                </a:ln>
                <a:solidFill>
                  <a:srgbClr val="300FF7"/>
                </a:solidFill>
              </a:endParaRPr>
            </a:p>
          </p:txBody>
        </p:sp>
        <p:sp>
          <p:nvSpPr>
            <p:cNvPr id="112" name="弧形 111"/>
            <p:cNvSpPr/>
            <p:nvPr/>
          </p:nvSpPr>
          <p:spPr bwMode="auto">
            <a:xfrm rot="13919276">
              <a:off x="2445923" y="1325951"/>
              <a:ext cx="4178300" cy="4508500"/>
            </a:xfrm>
            <a:prstGeom prst="arc">
              <a:avLst>
                <a:gd name="adj1" fmla="val 16456404"/>
                <a:gd name="adj2" fmla="val 18166376"/>
              </a:avLst>
            </a:prstGeom>
            <a:ln w="76200">
              <a:solidFill>
                <a:srgbClr val="0536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3" name="弧形 112"/>
            <p:cNvSpPr/>
            <p:nvPr/>
          </p:nvSpPr>
          <p:spPr bwMode="auto">
            <a:xfrm rot="18585938">
              <a:off x="2505386" y="1223195"/>
              <a:ext cx="4198938" cy="4476750"/>
            </a:xfrm>
            <a:prstGeom prst="arc">
              <a:avLst>
                <a:gd name="adj1" fmla="val 16465063"/>
                <a:gd name="adj2" fmla="val 17957322"/>
              </a:avLst>
            </a:prstGeom>
            <a:ln w="76200">
              <a:solidFill>
                <a:srgbClr val="300FF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n>
                  <a:solidFill>
                    <a:srgbClr val="3D09FD"/>
                  </a:solidFill>
                </a:ln>
                <a:solidFill>
                  <a:srgbClr val="3D09FD"/>
                </a:solidFill>
              </a:endParaRPr>
            </a:p>
          </p:txBody>
        </p:sp>
        <p:sp>
          <p:nvSpPr>
            <p:cNvPr id="114" name="弧形 113"/>
            <p:cNvSpPr/>
            <p:nvPr/>
          </p:nvSpPr>
          <p:spPr bwMode="auto">
            <a:xfrm rot="15456854">
              <a:off x="2481046" y="1091035"/>
              <a:ext cx="4200525" cy="4475162"/>
            </a:xfrm>
            <a:prstGeom prst="arc">
              <a:avLst>
                <a:gd name="adj1" fmla="val 17201128"/>
                <a:gd name="adj2" fmla="val 18899883"/>
              </a:avLst>
            </a:prstGeom>
            <a:ln w="76200">
              <a:solidFill>
                <a:srgbClr val="0536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8694" name="TextBox 119"/>
            <p:cNvSpPr txBox="1">
              <a:spLocks noChangeArrowheads="1"/>
            </p:cNvSpPr>
            <p:nvPr/>
          </p:nvSpPr>
          <p:spPr bwMode="auto">
            <a:xfrm>
              <a:off x="4282070" y="1782942"/>
              <a:ext cx="1008342" cy="307777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400" b="1">
                  <a:solidFill>
                    <a:srgbClr val="FF0000"/>
                  </a:solidFill>
                </a:rPr>
                <a:t>IP1_ee</a:t>
              </a:r>
              <a:endParaRPr lang="en-US" altLang="zh-CN" sz="1400" b="1">
                <a:solidFill>
                  <a:srgbClr val="FF0000"/>
                </a:solidFill>
              </a:endParaRPr>
            </a:p>
          </p:txBody>
        </p:sp>
        <p:sp>
          <p:nvSpPr>
            <p:cNvPr id="28695" name="TextBox 121"/>
            <p:cNvSpPr txBox="1">
              <a:spLocks noChangeArrowheads="1"/>
            </p:cNvSpPr>
            <p:nvPr/>
          </p:nvSpPr>
          <p:spPr bwMode="auto">
            <a:xfrm>
              <a:off x="4124819" y="5033895"/>
              <a:ext cx="1156148" cy="307777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400" b="1">
                  <a:solidFill>
                    <a:srgbClr val="FF0000"/>
                  </a:solidFill>
                </a:rPr>
                <a:t>IP3_ee</a:t>
              </a:r>
              <a:endParaRPr lang="en-US" altLang="zh-CN" sz="1400" b="1">
                <a:solidFill>
                  <a:srgbClr val="FF0000"/>
                </a:solidFill>
              </a:endParaRPr>
            </a:p>
          </p:txBody>
        </p:sp>
        <p:cxnSp>
          <p:nvCxnSpPr>
            <p:cNvPr id="127" name="直接连接符 126"/>
            <p:cNvCxnSpPr/>
            <p:nvPr/>
          </p:nvCxnSpPr>
          <p:spPr bwMode="auto">
            <a:xfrm>
              <a:off x="3960018" y="1392716"/>
              <a:ext cx="36512" cy="1038225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接连接符 129"/>
            <p:cNvCxnSpPr/>
            <p:nvPr/>
          </p:nvCxnSpPr>
          <p:spPr bwMode="auto">
            <a:xfrm>
              <a:off x="5449887" y="1387953"/>
              <a:ext cx="15875" cy="1042988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接箭头连接符 131"/>
            <p:cNvCxnSpPr/>
            <p:nvPr/>
          </p:nvCxnSpPr>
          <p:spPr bwMode="auto">
            <a:xfrm>
              <a:off x="4022724" y="2357916"/>
              <a:ext cx="144303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703" name="TextBox 135"/>
            <p:cNvSpPr txBox="1">
              <a:spLocks noChangeArrowheads="1"/>
            </p:cNvSpPr>
            <p:nvPr/>
          </p:nvSpPr>
          <p:spPr bwMode="auto">
            <a:xfrm>
              <a:off x="1943515" y="2390840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704" name="TextBox 136"/>
            <p:cNvSpPr txBox="1">
              <a:spLocks noChangeArrowheads="1"/>
            </p:cNvSpPr>
            <p:nvPr/>
          </p:nvSpPr>
          <p:spPr bwMode="auto">
            <a:xfrm>
              <a:off x="3044781" y="1225042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705" name="TextBox 137"/>
            <p:cNvSpPr txBox="1">
              <a:spLocks noChangeArrowheads="1"/>
            </p:cNvSpPr>
            <p:nvPr/>
          </p:nvSpPr>
          <p:spPr bwMode="auto">
            <a:xfrm>
              <a:off x="7128922" y="2479965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709" name="TextBox 141"/>
            <p:cNvSpPr txBox="1">
              <a:spLocks noChangeArrowheads="1"/>
            </p:cNvSpPr>
            <p:nvPr/>
          </p:nvSpPr>
          <p:spPr bwMode="auto">
            <a:xfrm>
              <a:off x="1913540" y="4273601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710" name="TextBox 150"/>
            <p:cNvSpPr txBox="1">
              <a:spLocks noChangeArrowheads="1"/>
            </p:cNvSpPr>
            <p:nvPr/>
          </p:nvSpPr>
          <p:spPr bwMode="auto">
            <a:xfrm>
              <a:off x="6411675" y="1308384"/>
              <a:ext cx="986155" cy="344805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altLang="zh-CN" sz="11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ARC,  8425m</a:t>
              </a:r>
              <a:endParaRPr lang="en-US" altLang="zh-CN" sz="11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8711" name="组合 159"/>
            <p:cNvGrpSpPr/>
            <p:nvPr/>
          </p:nvGrpSpPr>
          <p:grpSpPr bwMode="auto">
            <a:xfrm rot="10800000">
              <a:off x="3804169" y="1225041"/>
              <a:ext cx="1764234" cy="361019"/>
              <a:chOff x="306009" y="3516765"/>
              <a:chExt cx="7905821" cy="1343097"/>
            </a:xfrm>
          </p:grpSpPr>
          <p:grpSp>
            <p:nvGrpSpPr>
              <p:cNvPr id="28713" name="组合 99"/>
              <p:cNvGrpSpPr/>
              <p:nvPr/>
            </p:nvGrpSpPr>
            <p:grpSpPr bwMode="auto">
              <a:xfrm>
                <a:off x="692473" y="3580075"/>
                <a:ext cx="7065676" cy="1279787"/>
                <a:chOff x="513010" y="2678572"/>
                <a:chExt cx="8131008" cy="1953406"/>
              </a:xfrm>
            </p:grpSpPr>
            <p:cxnSp>
              <p:nvCxnSpPr>
                <p:cNvPr id="171" name="直接连接符 170"/>
                <p:cNvCxnSpPr/>
                <p:nvPr/>
              </p:nvCxnSpPr>
              <p:spPr>
                <a:xfrm flipH="1" flipV="1">
                  <a:off x="7561173" y="2678572"/>
                  <a:ext cx="1082845" cy="10005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直接连接符 171"/>
                <p:cNvCxnSpPr/>
                <p:nvPr/>
              </p:nvCxnSpPr>
              <p:spPr>
                <a:xfrm rot="10800000">
                  <a:off x="5762877" y="2722630"/>
                  <a:ext cx="1798296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直接连接符 172"/>
                <p:cNvCxnSpPr/>
                <p:nvPr/>
              </p:nvCxnSpPr>
              <p:spPr>
                <a:xfrm flipH="1">
                  <a:off x="4583350" y="2702394"/>
                  <a:ext cx="1237537" cy="988618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直接连接符 173"/>
                <p:cNvCxnSpPr/>
                <p:nvPr/>
              </p:nvCxnSpPr>
              <p:spPr>
                <a:xfrm flipH="1">
                  <a:off x="3452160" y="3679097"/>
                  <a:ext cx="1131189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直接连接符 174"/>
                <p:cNvCxnSpPr/>
                <p:nvPr/>
              </p:nvCxnSpPr>
              <p:spPr>
                <a:xfrm rot="10800000">
                  <a:off x="1508844" y="4631978"/>
                  <a:ext cx="1943317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直接连接符 175"/>
                <p:cNvCxnSpPr/>
                <p:nvPr/>
              </p:nvCxnSpPr>
              <p:spPr>
                <a:xfrm flipH="1" flipV="1">
                  <a:off x="513010" y="3679097"/>
                  <a:ext cx="995834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2" name="直接连接符 161"/>
              <p:cNvCxnSpPr/>
              <p:nvPr/>
            </p:nvCxnSpPr>
            <p:spPr bwMode="auto">
              <a:xfrm flipV="1">
                <a:off x="306009" y="4217648"/>
                <a:ext cx="445278" cy="780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直接连接符 162"/>
              <p:cNvCxnSpPr/>
              <p:nvPr/>
            </p:nvCxnSpPr>
            <p:spPr bwMode="auto">
              <a:xfrm flipV="1">
                <a:off x="751287" y="3516765"/>
                <a:ext cx="940969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直接连接符 163"/>
              <p:cNvCxnSpPr/>
              <p:nvPr/>
            </p:nvCxnSpPr>
            <p:spPr bwMode="auto">
              <a:xfrm>
                <a:off x="1608241" y="3564467"/>
                <a:ext cx="1688701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直接连接符 164"/>
              <p:cNvCxnSpPr/>
              <p:nvPr/>
            </p:nvCxnSpPr>
            <p:spPr bwMode="auto">
              <a:xfrm>
                <a:off x="3296942" y="3572273"/>
                <a:ext cx="932571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直接连接符 165"/>
              <p:cNvCxnSpPr/>
              <p:nvPr/>
            </p:nvCxnSpPr>
            <p:spPr bwMode="auto">
              <a:xfrm>
                <a:off x="4229513" y="4227774"/>
                <a:ext cx="949368" cy="62428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直接连接符 166"/>
              <p:cNvCxnSpPr/>
              <p:nvPr/>
            </p:nvCxnSpPr>
            <p:spPr bwMode="auto">
              <a:xfrm flipV="1">
                <a:off x="5170482" y="4836453"/>
                <a:ext cx="1764318" cy="23408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直接连接符 167"/>
              <p:cNvCxnSpPr/>
              <p:nvPr/>
            </p:nvCxnSpPr>
            <p:spPr bwMode="auto">
              <a:xfrm flipV="1">
                <a:off x="6934800" y="4227773"/>
                <a:ext cx="873757" cy="600873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接连接符 168"/>
              <p:cNvCxnSpPr/>
              <p:nvPr/>
            </p:nvCxnSpPr>
            <p:spPr bwMode="auto">
              <a:xfrm>
                <a:off x="7808557" y="4243381"/>
                <a:ext cx="403273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0" name="椭圆 169"/>
              <p:cNvSpPr/>
              <p:nvPr/>
            </p:nvSpPr>
            <p:spPr bwMode="auto">
              <a:xfrm>
                <a:off x="4204306" y="4040453"/>
                <a:ext cx="33606" cy="3121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8712" name="TextBox 185"/>
            <p:cNvSpPr txBox="1">
              <a:spLocks noChangeArrowheads="1"/>
            </p:cNvSpPr>
            <p:nvPr/>
          </p:nvSpPr>
          <p:spPr bwMode="auto">
            <a:xfrm>
              <a:off x="3955661" y="3338354"/>
              <a:ext cx="119253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b="1" dirty="0" smtClean="0">
                  <a:solidFill>
                    <a:prstClr val="black"/>
                  </a:solidFill>
                </a:rPr>
                <a:t>C=100km</a:t>
              </a:r>
              <a:endParaRPr lang="zh-CN" altLang="en-US" b="1" dirty="0">
                <a:solidFill>
                  <a:prstClr val="black"/>
                </a:solidFill>
              </a:endParaRPr>
            </a:p>
          </p:txBody>
        </p:sp>
        <p:cxnSp>
          <p:nvCxnSpPr>
            <p:cNvPr id="111" name="直接连接符 110"/>
            <p:cNvCxnSpPr/>
            <p:nvPr/>
          </p:nvCxnSpPr>
          <p:spPr bwMode="auto">
            <a:xfrm flipH="1">
              <a:off x="7118640" y="3659786"/>
              <a:ext cx="71583" cy="159589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接连接符 127"/>
            <p:cNvCxnSpPr/>
            <p:nvPr/>
          </p:nvCxnSpPr>
          <p:spPr bwMode="auto">
            <a:xfrm>
              <a:off x="2240303" y="1532819"/>
              <a:ext cx="2479334" cy="1966725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" name="TextBox 136"/>
            <p:cNvSpPr txBox="1">
              <a:spLocks noChangeArrowheads="1"/>
            </p:cNvSpPr>
            <p:nvPr/>
          </p:nvSpPr>
          <p:spPr bwMode="auto">
            <a:xfrm>
              <a:off x="7096321" y="4371384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07" name="TextBox 136"/>
            <p:cNvSpPr txBox="1">
              <a:spLocks noChangeArrowheads="1"/>
            </p:cNvSpPr>
            <p:nvPr/>
          </p:nvSpPr>
          <p:spPr bwMode="auto">
            <a:xfrm>
              <a:off x="6037921" y="5630342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08" name="TextBox 137"/>
            <p:cNvSpPr txBox="1">
              <a:spLocks noChangeArrowheads="1"/>
            </p:cNvSpPr>
            <p:nvPr/>
          </p:nvSpPr>
          <p:spPr bwMode="auto">
            <a:xfrm>
              <a:off x="6075901" y="1302631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3" name="TextBox 136"/>
            <p:cNvSpPr txBox="1">
              <a:spLocks noChangeArrowheads="1"/>
            </p:cNvSpPr>
            <p:nvPr/>
          </p:nvSpPr>
          <p:spPr bwMode="auto">
            <a:xfrm>
              <a:off x="2926682" y="5600551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864693" y="2112876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5" name="TextBox 294"/>
            <p:cNvSpPr txBox="1"/>
            <p:nvPr/>
          </p:nvSpPr>
          <p:spPr>
            <a:xfrm>
              <a:off x="2523410" y="3322180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6" name="TextBox 295"/>
            <p:cNvSpPr txBox="1"/>
            <p:nvPr/>
          </p:nvSpPr>
          <p:spPr>
            <a:xfrm>
              <a:off x="3000386" y="4750227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7" name="TextBox 296"/>
            <p:cNvSpPr txBox="1"/>
            <p:nvPr/>
          </p:nvSpPr>
          <p:spPr>
            <a:xfrm>
              <a:off x="5785894" y="4750227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8" name="TextBox 297"/>
            <p:cNvSpPr txBox="1"/>
            <p:nvPr/>
          </p:nvSpPr>
          <p:spPr>
            <a:xfrm>
              <a:off x="6342510" y="3434015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9" name="TextBox 298"/>
            <p:cNvSpPr txBox="1"/>
            <p:nvPr/>
          </p:nvSpPr>
          <p:spPr>
            <a:xfrm>
              <a:off x="3018577" y="2054890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129" name="椭圆 128"/>
            <p:cNvSpPr/>
            <p:nvPr/>
          </p:nvSpPr>
          <p:spPr>
            <a:xfrm>
              <a:off x="2253709" y="3305157"/>
              <a:ext cx="83174" cy="34182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76200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cxnSp>
          <p:nvCxnSpPr>
            <p:cNvPr id="139" name="直接连接符 138"/>
            <p:cNvCxnSpPr/>
            <p:nvPr/>
          </p:nvCxnSpPr>
          <p:spPr bwMode="auto">
            <a:xfrm flipV="1">
              <a:off x="2398844" y="3154755"/>
              <a:ext cx="7792" cy="621708"/>
            </a:xfrm>
            <a:prstGeom prst="line">
              <a:avLst/>
            </a:prstGeom>
            <a:ln>
              <a:solidFill>
                <a:srgbClr val="FF000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接连接符 142"/>
            <p:cNvCxnSpPr/>
            <p:nvPr/>
          </p:nvCxnSpPr>
          <p:spPr bwMode="auto">
            <a:xfrm flipV="1">
              <a:off x="7132153" y="3194032"/>
              <a:ext cx="0" cy="600716"/>
            </a:xfrm>
            <a:prstGeom prst="line">
              <a:avLst/>
            </a:prstGeom>
            <a:ln>
              <a:solidFill>
                <a:srgbClr val="FF000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椭圆 192"/>
            <p:cNvSpPr/>
            <p:nvPr/>
          </p:nvSpPr>
          <p:spPr>
            <a:xfrm>
              <a:off x="7175828" y="3321706"/>
              <a:ext cx="83174" cy="34182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76200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 rot="19653266">
              <a:off x="3338744" y="1530659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31" name="圆角矩形 130"/>
            <p:cNvSpPr/>
            <p:nvPr/>
          </p:nvSpPr>
          <p:spPr>
            <a:xfrm rot="17342685">
              <a:off x="2422599" y="2574699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34" name="圆角矩形 133"/>
            <p:cNvSpPr/>
            <p:nvPr/>
          </p:nvSpPr>
          <p:spPr>
            <a:xfrm rot="15293176">
              <a:off x="2351492" y="4268642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35" name="圆角矩形 134"/>
            <p:cNvSpPr/>
            <p:nvPr/>
          </p:nvSpPr>
          <p:spPr>
            <a:xfrm rot="1928261">
              <a:off x="3278025" y="5453473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36" name="圆角矩形 135"/>
            <p:cNvSpPr/>
            <p:nvPr/>
          </p:nvSpPr>
          <p:spPr>
            <a:xfrm rot="19653266">
              <a:off x="5988662" y="5466777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44" name="圆角矩形 143"/>
            <p:cNvSpPr/>
            <p:nvPr/>
          </p:nvSpPr>
          <p:spPr>
            <a:xfrm rot="12620158">
              <a:off x="5929677" y="1538469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45" name="圆角矩形 144"/>
            <p:cNvSpPr/>
            <p:nvPr/>
          </p:nvSpPr>
          <p:spPr>
            <a:xfrm rot="17534784">
              <a:off x="6872821" y="4350258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46" name="圆角矩形 145"/>
            <p:cNvSpPr/>
            <p:nvPr/>
          </p:nvSpPr>
          <p:spPr>
            <a:xfrm rot="14949495">
              <a:off x="6912668" y="2637996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grpSp>
          <p:nvGrpSpPr>
            <p:cNvPr id="121" name="组合 159"/>
            <p:cNvGrpSpPr/>
            <p:nvPr/>
          </p:nvGrpSpPr>
          <p:grpSpPr bwMode="auto">
            <a:xfrm rot="10800000">
              <a:off x="3804168" y="5586825"/>
              <a:ext cx="1817667" cy="362454"/>
              <a:chOff x="306009" y="3516765"/>
              <a:chExt cx="7905821" cy="1343097"/>
            </a:xfrm>
          </p:grpSpPr>
          <p:grpSp>
            <p:nvGrpSpPr>
              <p:cNvPr id="126" name="组合 99"/>
              <p:cNvGrpSpPr/>
              <p:nvPr/>
            </p:nvGrpSpPr>
            <p:grpSpPr bwMode="auto">
              <a:xfrm>
                <a:off x="692473" y="3580075"/>
                <a:ext cx="7065676" cy="1279787"/>
                <a:chOff x="513010" y="2678572"/>
                <a:chExt cx="8131008" cy="1953406"/>
              </a:xfrm>
            </p:grpSpPr>
            <p:cxnSp>
              <p:nvCxnSpPr>
                <p:cNvPr id="151" name="直接连接符 150"/>
                <p:cNvCxnSpPr/>
                <p:nvPr/>
              </p:nvCxnSpPr>
              <p:spPr>
                <a:xfrm flipH="1" flipV="1">
                  <a:off x="7561173" y="2678572"/>
                  <a:ext cx="1082845" cy="10005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直接连接符 151"/>
                <p:cNvCxnSpPr/>
                <p:nvPr/>
              </p:nvCxnSpPr>
              <p:spPr>
                <a:xfrm rot="10800000">
                  <a:off x="5762877" y="2722630"/>
                  <a:ext cx="1798296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直接连接符 152"/>
                <p:cNvCxnSpPr/>
                <p:nvPr/>
              </p:nvCxnSpPr>
              <p:spPr>
                <a:xfrm flipH="1">
                  <a:off x="4583350" y="2702394"/>
                  <a:ext cx="1237537" cy="988618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直接连接符 153"/>
                <p:cNvCxnSpPr/>
                <p:nvPr/>
              </p:nvCxnSpPr>
              <p:spPr>
                <a:xfrm flipH="1">
                  <a:off x="3452160" y="3679097"/>
                  <a:ext cx="1131189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直接连接符 154"/>
                <p:cNvCxnSpPr/>
                <p:nvPr/>
              </p:nvCxnSpPr>
              <p:spPr>
                <a:xfrm rot="10800000">
                  <a:off x="1508844" y="4631978"/>
                  <a:ext cx="1943317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直接连接符 155"/>
                <p:cNvCxnSpPr/>
                <p:nvPr/>
              </p:nvCxnSpPr>
              <p:spPr>
                <a:xfrm flipH="1" flipV="1">
                  <a:off x="513010" y="3679097"/>
                  <a:ext cx="995834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3" name="直接连接符 132"/>
              <p:cNvCxnSpPr/>
              <p:nvPr/>
            </p:nvCxnSpPr>
            <p:spPr bwMode="auto">
              <a:xfrm flipV="1">
                <a:off x="306009" y="4217648"/>
                <a:ext cx="445278" cy="780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接连接符 137"/>
              <p:cNvCxnSpPr/>
              <p:nvPr/>
            </p:nvCxnSpPr>
            <p:spPr bwMode="auto">
              <a:xfrm flipV="1">
                <a:off x="751287" y="3516765"/>
                <a:ext cx="940969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接连接符 139"/>
              <p:cNvCxnSpPr/>
              <p:nvPr/>
            </p:nvCxnSpPr>
            <p:spPr bwMode="auto">
              <a:xfrm>
                <a:off x="1608241" y="3564467"/>
                <a:ext cx="1688701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接连接符 140"/>
              <p:cNvCxnSpPr/>
              <p:nvPr/>
            </p:nvCxnSpPr>
            <p:spPr bwMode="auto">
              <a:xfrm>
                <a:off x="3296942" y="3572273"/>
                <a:ext cx="932571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接连接符 141"/>
              <p:cNvCxnSpPr/>
              <p:nvPr/>
            </p:nvCxnSpPr>
            <p:spPr bwMode="auto">
              <a:xfrm>
                <a:off x="4229513" y="4227774"/>
                <a:ext cx="949368" cy="62428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直接连接符 146"/>
              <p:cNvCxnSpPr/>
              <p:nvPr/>
            </p:nvCxnSpPr>
            <p:spPr bwMode="auto">
              <a:xfrm flipV="1">
                <a:off x="5170482" y="4836453"/>
                <a:ext cx="1764318" cy="23408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直接连接符 147"/>
              <p:cNvCxnSpPr/>
              <p:nvPr/>
            </p:nvCxnSpPr>
            <p:spPr bwMode="auto">
              <a:xfrm flipV="1">
                <a:off x="6934800" y="4227773"/>
                <a:ext cx="873757" cy="600873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直接连接符 148"/>
              <p:cNvCxnSpPr/>
              <p:nvPr/>
            </p:nvCxnSpPr>
            <p:spPr bwMode="auto">
              <a:xfrm>
                <a:off x="7808557" y="4243381"/>
                <a:ext cx="403273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0" name="椭圆 149"/>
              <p:cNvSpPr/>
              <p:nvPr/>
            </p:nvSpPr>
            <p:spPr bwMode="auto">
              <a:xfrm>
                <a:off x="4204306" y="4040453"/>
                <a:ext cx="33606" cy="3121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" name="文本框 2"/>
          <p:cNvSpPr txBox="1"/>
          <p:nvPr/>
        </p:nvSpPr>
        <p:spPr>
          <a:xfrm>
            <a:off x="4303395" y="2234565"/>
            <a:ext cx="82804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 eaLnBrk="1" hangingPunct="1"/>
            <a:r>
              <a:rPr lang="en-US" altLang="zh-CN">
                <a:solidFill>
                  <a:srgbClr val="FF0000"/>
                </a:solidFill>
                <a:sym typeface="+mn-ea"/>
              </a:rPr>
              <a:t>4300m</a:t>
            </a:r>
            <a:endParaRPr lang="en-US" altLang="zh-CN">
              <a:solidFill>
                <a:srgbClr val="FF0000"/>
              </a:solidFill>
            </a:endParaRPr>
          </a:p>
          <a:p>
            <a:pPr eaLnBrk="1" hangingPunct="1"/>
            <a:endParaRPr lang="en-US" altLang="zh-CN" sz="1200" b="1" dirty="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397750" y="3305175"/>
            <a:ext cx="163703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APDR,  4000m</a:t>
            </a:r>
            <a:endParaRPr lang="en-US" altLang="zh-CN" b="1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67255" y="514350"/>
            <a:ext cx="7856855" cy="582866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75590" y="144780"/>
            <a:ext cx="456247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</a:rPr>
              <a:t>SEPARATOR1_FODOsep</a:t>
            </a:r>
            <a:endParaRPr lang="en-US" altLang="zh-CN" sz="320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57730" y="504825"/>
            <a:ext cx="7875905" cy="584771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75590" y="144780"/>
            <a:ext cx="291592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</a:rPr>
              <a:t>MSEPFODOdfL</a:t>
            </a:r>
            <a:endParaRPr lang="en-US" altLang="zh-CN" sz="320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62225" y="605155"/>
            <a:ext cx="7066915" cy="564769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126490" y="340360"/>
            <a:ext cx="12788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</a:rPr>
              <a:t>DRSSL</a:t>
            </a:r>
            <a:endParaRPr lang="en-US" altLang="zh-CN" sz="320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689610" y="259715"/>
            <a:ext cx="97980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</a:rPr>
              <a:t>ARC</a:t>
            </a:r>
            <a:endParaRPr lang="en-US" altLang="zh-CN" sz="320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10435" y="614680"/>
            <a:ext cx="7771130" cy="562864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43455" y="443230"/>
            <a:ext cx="7704455" cy="597154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815975" y="294005"/>
            <a:ext cx="233362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</a:rPr>
              <a:t>APDR RING</a:t>
            </a:r>
            <a:endParaRPr lang="en-US" altLang="zh-CN" sz="320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506220" y="731520"/>
            <a:ext cx="8188325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20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</a:rPr>
              <a:t>问题</a:t>
            </a:r>
            <a:r>
              <a:rPr lang="zh-CN" altLang="en-US" sz="320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</a:rPr>
              <a:t>：</a:t>
            </a:r>
            <a:endParaRPr lang="zh-CN" altLang="en-US" sz="320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l"/>
            <a:endParaRPr lang="zh-CN" altLang="en-US" sz="320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l"/>
            <a:r>
              <a:rPr lang="zh-CN" altLang="en-US" sz="320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</a:rPr>
              <a:t>弧区</a:t>
            </a:r>
            <a:r>
              <a:rPr lang="en-US" altLang="zh-CN" sz="320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</a:rPr>
              <a:t>FODO</a:t>
            </a:r>
            <a:r>
              <a:rPr lang="zh-CN" altLang="en-US" sz="320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</a:rPr>
              <a:t>改变了原来的结构，六级铁的排布有相应的改变，可能要重新修改。</a:t>
            </a:r>
            <a:endParaRPr lang="zh-CN" altLang="en-US" sz="320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910330" y="2921635"/>
            <a:ext cx="3727450" cy="9220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540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Thank you !</a:t>
            </a:r>
            <a:endParaRPr lang="en-US" altLang="zh-CN" sz="540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406</Words>
  <Application>WPS 演示</Application>
  <PresentationFormat>宽屏</PresentationFormat>
  <Paragraphs>76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2" baseType="lpstr">
      <vt:lpstr>Arial</vt:lpstr>
      <vt:lpstr>宋体</vt:lpstr>
      <vt:lpstr>Wingdings</vt:lpstr>
      <vt:lpstr>Calibri</vt:lpstr>
      <vt:lpstr>华文新魏</vt:lpstr>
      <vt:lpstr>Times New Roman</vt:lpstr>
      <vt:lpstr>华文中宋</vt:lpstr>
      <vt:lpstr>微软雅黑</vt:lpstr>
      <vt:lpstr/>
      <vt:lpstr>Arial Unicode MS</vt:lpstr>
      <vt:lpstr>Calibri Light</vt:lpstr>
      <vt:lpstr>Segoe Print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igno</dc:creator>
  <cp:lastModifiedBy>igno</cp:lastModifiedBy>
  <cp:revision>12</cp:revision>
  <dcterms:created xsi:type="dcterms:W3CDTF">2017-08-24T17:51:00Z</dcterms:created>
  <dcterms:modified xsi:type="dcterms:W3CDTF">2017-09-15T00:27:58Z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2052-10.1.0.6749</vt:lpwstr>
  </property>
</Properties>
</file>