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61" r:id="rId2"/>
    <p:sldId id="333" r:id="rId3"/>
    <p:sldId id="334" r:id="rId4"/>
    <p:sldId id="335" r:id="rId5"/>
    <p:sldId id="336" r:id="rId6"/>
    <p:sldId id="337" r:id="rId7"/>
    <p:sldId id="339" r:id="rId8"/>
    <p:sldId id="338" r:id="rId9"/>
    <p:sldId id="344" r:id="rId10"/>
    <p:sldId id="345" r:id="rId11"/>
    <p:sldId id="346" r:id="rId12"/>
    <p:sldId id="340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孟才" initials="孟才" lastIdx="1" clrIdx="0">
    <p:extLst>
      <p:ext uri="{19B8F6BF-5375-455C-9EA6-DF929625EA0E}">
        <p15:presenceInfo xmlns:p15="http://schemas.microsoft.com/office/powerpoint/2012/main" userId="9dded5530b46db2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88054" autoAdjust="0"/>
  </p:normalViewPr>
  <p:slideViewPr>
    <p:cSldViewPr snapToGrid="0">
      <p:cViewPr varScale="1">
        <p:scale>
          <a:sx n="77" d="100"/>
          <a:sy n="77" d="100"/>
        </p:scale>
        <p:origin x="74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A4537-8308-4F40-AB51-228B839276B7}" type="datetimeFigureOut">
              <a:rPr lang="zh-CN" altLang="en-US" smtClean="0"/>
              <a:t>2017-9-22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6EE03-0A88-4680-904D-DAEB55ADA7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285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751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247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4977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779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840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332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449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2017-9-22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592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2017-9-22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729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2017-9-22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248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-14064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grpSp>
        <p:nvGrpSpPr>
          <p:cNvPr id="11" name="组合 2"/>
          <p:cNvGrpSpPr>
            <a:grpSpLocks/>
          </p:cNvGrpSpPr>
          <p:nvPr userDrawn="1"/>
        </p:nvGrpSpPr>
        <p:grpSpPr bwMode="auto">
          <a:xfrm>
            <a:off x="0" y="1643081"/>
            <a:ext cx="12192000" cy="2500294"/>
            <a:chOff x="0" y="1643074"/>
            <a:chExt cx="9144000" cy="2500282"/>
          </a:xfrm>
        </p:grpSpPr>
        <p:sp>
          <p:nvSpPr>
            <p:cNvPr id="12" name="矩形 11"/>
            <p:cNvSpPr/>
            <p:nvPr/>
          </p:nvSpPr>
          <p:spPr>
            <a:xfrm>
              <a:off x="0" y="4071942"/>
              <a:ext cx="9144000" cy="71414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643074"/>
              <a:ext cx="9144000" cy="2285992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lnSpc>
                <a:spcPct val="200000"/>
              </a:lnSpc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4286252"/>
            <a:ext cx="8534400" cy="7269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tx1">
                    <a:tint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>
          <a:xfrm>
            <a:off x="1905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内容占位符 25"/>
          <p:cNvSpPr>
            <a:spLocks noGrp="1"/>
          </p:cNvSpPr>
          <p:nvPr>
            <p:ph sz="quarter" idx="12"/>
          </p:nvPr>
        </p:nvSpPr>
        <p:spPr>
          <a:xfrm>
            <a:off x="2663182" y="5227563"/>
            <a:ext cx="6865639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" y="436172"/>
            <a:ext cx="3768517" cy="73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79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30481"/>
            <a:ext cx="4831080" cy="89407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2017-9-22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/>
          </p:nvPr>
        </p:nvSpPr>
        <p:spPr>
          <a:xfrm>
            <a:off x="5730240" y="243840"/>
            <a:ext cx="6147435" cy="69088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 smtClean="0"/>
              <a:t>编辑母版文本样式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3893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2017-9-22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743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2017-9-22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58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2017-9-22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697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2017-9-22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162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2017-9-22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045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2017-9-22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7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2017-9-22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28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09040"/>
            <a:ext cx="10515600" cy="4967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35906-9B8A-4A08-85C1-FB0C12907D07}" type="datetimeFigureOut">
              <a:rPr lang="zh-CN" altLang="en-US" smtClean="0"/>
              <a:t>2017-9-22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2"/>
          <p:cNvGrpSpPr>
            <a:grpSpLocks/>
          </p:cNvGrpSpPr>
          <p:nvPr userDrawn="1"/>
        </p:nvGrpSpPr>
        <p:grpSpPr bwMode="auto">
          <a:xfrm>
            <a:off x="0" y="0"/>
            <a:ext cx="12192000" cy="1026160"/>
            <a:chOff x="0" y="1643074"/>
            <a:chExt cx="9144000" cy="2500282"/>
          </a:xfrm>
        </p:grpSpPr>
        <p:sp>
          <p:nvSpPr>
            <p:cNvPr id="9" name="矩形 8"/>
            <p:cNvSpPr/>
            <p:nvPr/>
          </p:nvSpPr>
          <p:spPr>
            <a:xfrm>
              <a:off x="0" y="4071942"/>
              <a:ext cx="9144000" cy="71414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1643074"/>
              <a:ext cx="9144000" cy="2285992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92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53852" y="1907164"/>
            <a:ext cx="7630160" cy="19092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altLang="zh-CN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Injector    </a:t>
            </a:r>
            <a:br>
              <a:rPr lang="fr-FR" altLang="zh-CN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zh-CN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zh-CN" sz="40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</a:t>
            </a:r>
            <a:endParaRPr lang="zh-CN" altLang="en-US" sz="40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64715" y="5612667"/>
            <a:ext cx="9008434" cy="1116124"/>
          </a:xfrm>
        </p:spPr>
        <p:txBody>
          <a:bodyPr>
            <a:norm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Meng, G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Pei,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Zhang, X. Li, S.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Pei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Chi,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Gao</a:t>
            </a:r>
          </a:p>
          <a:p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High Energy Physics, CAS, Beijing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02558" y="4270010"/>
            <a:ext cx="6732748" cy="1264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altLang="zh-CN" sz="3600" dirty="0" smtClean="0">
                <a:solidFill>
                  <a:srgbClr val="F4791C"/>
                </a:solidFill>
                <a:latin typeface="Segoe Script" panose="030B0504020000000003" pitchFamily="66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</a:p>
          <a:p>
            <a:pPr algn="ctr">
              <a:spcAft>
                <a:spcPts val="500"/>
              </a:spcAft>
            </a:pPr>
            <a:r>
              <a:rPr lang="en-US" altLang="zh-CN" sz="3600" dirty="0" smtClean="0">
                <a:solidFill>
                  <a:srgbClr val="F4791C"/>
                </a:solidFill>
                <a:latin typeface="Segoe Script" panose="030B0504020000000003" pitchFamily="66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September</a:t>
            </a:r>
            <a:r>
              <a:rPr lang="en-US" altLang="zh-CN" sz="2400" dirty="0" smtClean="0">
                <a:solidFill>
                  <a:srgbClr val="F4791C"/>
                </a:solidFill>
                <a:latin typeface="Segoe Script" panose="030B0504020000000003" pitchFamily="66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 15</a:t>
            </a:r>
            <a:r>
              <a:rPr lang="en-US" altLang="zh-CN" sz="2400" baseline="30000" dirty="0" smtClean="0">
                <a:solidFill>
                  <a:srgbClr val="F4791C"/>
                </a:solidFill>
                <a:latin typeface="Segoe Script" panose="030B0504020000000003" pitchFamily="66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th</a:t>
            </a:r>
            <a:r>
              <a:rPr lang="en-US" altLang="zh-CN" sz="2400" dirty="0" smtClean="0">
                <a:solidFill>
                  <a:srgbClr val="F4791C"/>
                </a:solidFill>
                <a:latin typeface="Segoe Script" panose="030B0504020000000003" pitchFamily="66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, </a:t>
            </a:r>
            <a:r>
              <a:rPr lang="en-US" altLang="zh-CN" sz="2400" dirty="0">
                <a:solidFill>
                  <a:srgbClr val="F4791C"/>
                </a:solidFill>
                <a:latin typeface="Segoe Script" panose="030B0504020000000003" pitchFamily="66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332917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Pre-accelerating section</a:t>
            </a:r>
            <a:endParaRPr lang="zh-CN" altLang="en-US" sz="32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R=25mm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330" y="1034111"/>
            <a:ext cx="11920828" cy="582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4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Pre-accelerating section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4522304"/>
            <a:ext cx="10515600" cy="2097157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Phase [-5,10]</a:t>
            </a:r>
          </a:p>
          <a:p>
            <a:r>
              <a:rPr lang="en-US" altLang="zh-CN" dirty="0" smtClean="0"/>
              <a:t>Energy [140 170] MeV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Ne+/Ne-=0.52</a:t>
            </a:r>
          </a:p>
          <a:p>
            <a:r>
              <a:rPr lang="en-US" altLang="zh-CN" dirty="0"/>
              <a:t>Beam size &lt;10 mm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Ne+/Ne-=</a:t>
            </a:r>
            <a:r>
              <a:rPr lang="en-US" altLang="zh-CN" b="1" dirty="0" smtClean="0">
                <a:solidFill>
                  <a:srgbClr val="FF0000"/>
                </a:solidFill>
              </a:rPr>
              <a:t>0.5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R=25mm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683" y="924560"/>
            <a:ext cx="9449607" cy="3509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865704" y="6132443"/>
            <a:ext cx="1431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ym typeface="Wingdings" panose="05000000000000000000" pitchFamily="2" charset="2"/>
              </a:rPr>
              <a:t>3.2nc, 60%</a:t>
            </a:r>
          </a:p>
          <a:p>
            <a:r>
              <a:rPr lang="en-US" altLang="zh-CN" dirty="0">
                <a:sym typeface="Wingdings" panose="05000000000000000000" pitchFamily="2" charset="2"/>
              </a:rPr>
              <a:t>3.2nc, </a:t>
            </a:r>
            <a:r>
              <a:rPr lang="en-US" altLang="zh-CN" dirty="0" smtClean="0">
                <a:sym typeface="Wingdings" panose="05000000000000000000" pitchFamily="2" charset="2"/>
              </a:rPr>
              <a:t>50%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642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Pre-accelerating section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000" y="1298492"/>
            <a:ext cx="11257722" cy="4967923"/>
          </a:xfrm>
        </p:spPr>
        <p:txBody>
          <a:bodyPr/>
          <a:lstStyle/>
          <a:p>
            <a:r>
              <a:rPr lang="en-US" altLang="zh-CN" dirty="0" smtClean="0"/>
              <a:t>Larger accelerating gradient, higher </a:t>
            </a:r>
            <a:r>
              <a:rPr lang="en-US" altLang="zh-CN" dirty="0"/>
              <a:t>positron capture </a:t>
            </a:r>
            <a:r>
              <a:rPr lang="en-US" altLang="zh-CN" dirty="0" smtClean="0"/>
              <a:t>efficiency</a:t>
            </a:r>
          </a:p>
          <a:p>
            <a:r>
              <a:rPr lang="en-US" altLang="zh-CN" dirty="0" smtClean="0"/>
              <a:t>Larger aperture of accelerating tube, higher positron capture efficiency</a:t>
            </a:r>
          </a:p>
          <a:p>
            <a:r>
              <a:rPr lang="en-US" altLang="zh-CN" dirty="0" smtClean="0"/>
              <a:t>Considering power efficiency and positron capture efficiency, maybe the accelerating tube (R=25mm, </a:t>
            </a:r>
            <a:r>
              <a:rPr lang="en-US" altLang="zh-CN" dirty="0" err="1" smtClean="0"/>
              <a:t>Ea</a:t>
            </a:r>
            <a:r>
              <a:rPr lang="en-US" altLang="zh-CN" dirty="0" smtClean="0"/>
              <a:t>=25 MV/m, L=1.5m) is better. </a:t>
            </a:r>
          </a:p>
          <a:p>
            <a:r>
              <a:rPr lang="en-US" altLang="zh-CN" dirty="0" smtClean="0"/>
              <a:t>Need more cavity (200 MeV) simulation and further optimization.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6234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5" t="65807" r="1875"/>
          <a:stretch/>
        </p:blipFill>
        <p:spPr>
          <a:xfrm>
            <a:off x="5149827" y="1119317"/>
            <a:ext cx="6954634" cy="1967196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Sources design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Positron source and capture section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520" y="3568144"/>
            <a:ext cx="6363202" cy="3194159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682989" y="3401078"/>
            <a:ext cx="4620531" cy="3361225"/>
            <a:chOff x="682989" y="3496775"/>
            <a:chExt cx="4620531" cy="336122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2989" y="3896885"/>
              <a:ext cx="4620531" cy="2961115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682989" y="3496775"/>
              <a:ext cx="25154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</a:rPr>
                <a:t>FC (Flux concentrator)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07347" y="1109157"/>
            <a:ext cx="548021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Layout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Target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FC (Flux concentrator)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Capture section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altLang="zh-CN" sz="2400" b="1" dirty="0" smtClean="0"/>
              <a:t>Large aperture accelerating tube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r=15 mm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3148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Source design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85002"/>
              </p:ext>
            </p:extLst>
          </p:nvPr>
        </p:nvGraphicFramePr>
        <p:xfrm>
          <a:off x="377685" y="1142272"/>
          <a:ext cx="11594240" cy="53832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9361">
                  <a:extLst>
                    <a:ext uri="{9D8B030D-6E8A-4147-A177-3AD203B41FA5}">
                      <a16:colId xmlns:a16="http://schemas.microsoft.com/office/drawing/2014/main" val="2106068932"/>
                    </a:ext>
                  </a:extLst>
                </a:gridCol>
                <a:gridCol w="1305878">
                  <a:extLst>
                    <a:ext uri="{9D8B030D-6E8A-4147-A177-3AD203B41FA5}">
                      <a16:colId xmlns:a16="http://schemas.microsoft.com/office/drawing/2014/main" val="4117683607"/>
                    </a:ext>
                  </a:extLst>
                </a:gridCol>
                <a:gridCol w="2469849">
                  <a:extLst>
                    <a:ext uri="{9D8B030D-6E8A-4147-A177-3AD203B41FA5}">
                      <a16:colId xmlns:a16="http://schemas.microsoft.com/office/drawing/2014/main" val="1643966245"/>
                    </a:ext>
                  </a:extLst>
                </a:gridCol>
                <a:gridCol w="2210972">
                  <a:extLst>
                    <a:ext uri="{9D8B030D-6E8A-4147-A177-3AD203B41FA5}">
                      <a16:colId xmlns:a16="http://schemas.microsoft.com/office/drawing/2014/main" val="2477411906"/>
                    </a:ext>
                  </a:extLst>
                </a:gridCol>
                <a:gridCol w="1698284">
                  <a:extLst>
                    <a:ext uri="{9D8B030D-6E8A-4147-A177-3AD203B41FA5}">
                      <a16:colId xmlns:a16="http://schemas.microsoft.com/office/drawing/2014/main" val="4264854898"/>
                    </a:ext>
                  </a:extLst>
                </a:gridCol>
                <a:gridCol w="1409896">
                  <a:extLst>
                    <a:ext uri="{9D8B030D-6E8A-4147-A177-3AD203B41FA5}">
                      <a16:colId xmlns:a16="http://schemas.microsoft.com/office/drawing/2014/main" val="4089653111"/>
                    </a:ext>
                  </a:extLst>
                </a:gridCol>
              </a:tblGrid>
              <a:tr h="247993">
                <a:tc>
                  <a:txBody>
                    <a:bodyPr/>
                    <a:lstStyle/>
                    <a:p>
                      <a:pPr algn="l" fontAlgn="t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</a:rPr>
                        <a:t>SLC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</a:rPr>
                        <a:t>LEP (LIL)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</a:rPr>
                        <a:t>KEKB/SUPER KEKB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</a:rPr>
                        <a:t>FCC-</a:t>
                      </a:r>
                      <a:r>
                        <a:rPr lang="en-US" sz="2000" b="1" u="none" strike="noStrike" dirty="0" err="1">
                          <a:effectLst/>
                        </a:rPr>
                        <a:t>ee</a:t>
                      </a:r>
                      <a:r>
                        <a:rPr lang="en-US" sz="2000" b="1" u="none" strike="noStrike" dirty="0">
                          <a:effectLst/>
                        </a:rPr>
                        <a:t> (conv.)*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</a:rPr>
                        <a:t>CEPC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490987791"/>
                  </a:ext>
                </a:extLst>
              </a:tr>
              <a:tr h="24799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Incident e- beam energy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33 GeV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200 MeV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3.3/3.3 GeV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4.46 GeV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4 GeV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262771210"/>
                  </a:ext>
                </a:extLst>
              </a:tr>
              <a:tr h="29308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e-/bunch [10</a:t>
                      </a:r>
                      <a:r>
                        <a:rPr lang="en-US" sz="1600" b="1" u="none" strike="noStrike" baseline="30000" dirty="0">
                          <a:effectLst/>
                        </a:rPr>
                        <a:t>10</a:t>
                      </a:r>
                      <a:r>
                        <a:rPr lang="en-US" sz="1600" b="1" u="none" strike="noStrike" dirty="0">
                          <a:effectLst/>
                        </a:rPr>
                        <a:t>]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u="none" strike="noStrike">
                          <a:effectLst/>
                        </a:rPr>
                        <a:t>3-5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600" u="none" strike="noStrike" dirty="0">
                          <a:effectLst/>
                        </a:rPr>
                        <a:t>0.5 - 30 (20 ns pulse)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u="none" strike="noStrike">
                          <a:effectLst/>
                        </a:rPr>
                        <a:t>6.25/6.25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u="none" strike="noStrike">
                          <a:effectLst/>
                        </a:rPr>
                        <a:t>5.53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u="none" strike="noStrike">
                          <a:effectLst/>
                        </a:rPr>
                        <a:t>6.25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771133222"/>
                  </a:ext>
                </a:extLst>
              </a:tr>
              <a:tr h="24799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effectLst/>
                        </a:rPr>
                        <a:t>Bunch/pulse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u="none" strike="noStrike">
                          <a:effectLst/>
                        </a:rPr>
                        <a:t>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u="none" strike="noStrike">
                          <a:effectLst/>
                        </a:rPr>
                        <a:t>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u="none" strike="noStrike">
                          <a:effectLst/>
                        </a:rPr>
                        <a:t>2/2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u="none" strike="noStrike">
                          <a:effectLst/>
                        </a:rPr>
                        <a:t>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u="none" strike="noStrike">
                          <a:effectLst/>
                        </a:rPr>
                        <a:t>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489699120"/>
                  </a:ext>
                </a:extLst>
              </a:tr>
              <a:tr h="24799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Rep. rate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120 Hz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100 Hz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50 Hz/50 Hz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200 Hz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100Hz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597064691"/>
                  </a:ext>
                </a:extLst>
              </a:tr>
              <a:tr h="24799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Incident Beam power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~20 kW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1 kW (max)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3.3 kW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15 kW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2.5 kW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059513916"/>
                  </a:ext>
                </a:extLst>
              </a:tr>
              <a:tr h="24799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Beam size @ target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0.6 - 0.8 mm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&lt; 2 mm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/&gt;0.7 mm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0.5 mm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0.5 mm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112983312"/>
                  </a:ext>
                </a:extLst>
              </a:tr>
              <a:tr h="24799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Target thickness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6X0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2X0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/4X0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4.5X0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4.5X0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118558437"/>
                  </a:ext>
                </a:extLst>
              </a:tr>
              <a:tr h="24799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Target size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70 mm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5 mm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14 mm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10mm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571534380"/>
                  </a:ext>
                </a:extLst>
              </a:tr>
              <a:tr h="24799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Target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Moving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Fixed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Fixed/Fixed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 dirty="0">
                          <a:effectLst/>
                        </a:rPr>
                        <a:t>Moving/Fixed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896959608"/>
                  </a:ext>
                </a:extLst>
              </a:tr>
              <a:tr h="24799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Deposited power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4.4 kW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/0.6 kW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2.7 kW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0.45kW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981284710"/>
                  </a:ext>
                </a:extLst>
              </a:tr>
              <a:tr h="24799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Capture system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AMD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u="none" strike="noStrike">
                          <a:effectLst/>
                        </a:rPr>
                        <a:t>λ/4 </a:t>
                      </a:r>
                      <a:r>
                        <a:rPr lang="en-US" sz="1600" u="none" strike="noStrike">
                          <a:effectLst/>
                        </a:rPr>
                        <a:t>transformer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/AMD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AMD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AMD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183610600"/>
                  </a:ext>
                </a:extLst>
              </a:tr>
              <a:tr h="24799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Magnetic field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6.8T-&gt;0.5T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1 T-&gt;0.3T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/4.5T-&gt;0.4T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7.5T-&gt;0.5T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6T-&gt;0.5T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75116541"/>
                  </a:ext>
                </a:extLst>
              </a:tr>
              <a:tr h="24799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Aperture of 1st cavity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18 mm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25mm/18 mm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/30 mm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20 mm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u="none" strike="noStrike" dirty="0" smtClean="0">
                          <a:effectLst/>
                        </a:rPr>
                        <a:t>25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>
                          <a:effectLst/>
                        </a:rPr>
                        <a:t>mm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428595795"/>
                  </a:ext>
                </a:extLst>
              </a:tr>
              <a:tr h="24799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Gradient of 1st cavity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30-40 MV/m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~10 MV/m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/10 MV/m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30 MV/m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 smtClean="0">
                          <a:effectLst/>
                        </a:rPr>
                        <a:t>25 </a:t>
                      </a:r>
                      <a:r>
                        <a:rPr lang="en-US" sz="1600" u="none" strike="noStrike" dirty="0">
                          <a:effectLst/>
                        </a:rPr>
                        <a:t>MV/m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909288361"/>
                  </a:ext>
                </a:extLst>
              </a:tr>
              <a:tr h="24799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length of 1st cavity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1m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3m</a:t>
                      </a:r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2m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3m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smtClean="0">
                          <a:effectLst/>
                        </a:rPr>
                        <a:t>1.5m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931505425"/>
                  </a:ext>
                </a:extLst>
              </a:tr>
              <a:tr h="24799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Linac frequency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2855.98 MHz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2998.55 MHz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2855.98 MHz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2855.98 MHz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2856.75 MHz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336999405"/>
                  </a:ext>
                </a:extLst>
              </a:tr>
              <a:tr h="24799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e+ yield @ CS exit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~1.6 e+/e-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~0.003 e+/e- (linac exit)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/~0.5 e+/e-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~0.7 e+/e-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~0.6 e+/e-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09148275"/>
                  </a:ext>
                </a:extLst>
              </a:tr>
              <a:tr h="24799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Positron yield @ DR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~1.1 e+/e-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0.4 e+/e-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311420321"/>
                  </a:ext>
                </a:extLst>
              </a:tr>
              <a:tr h="24799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DR energy acceptance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u="none" strike="noStrike">
                          <a:effectLst/>
                        </a:rPr>
                        <a:t>+/- 2.5 %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+/- 1 % (EPA)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u="none" strike="noStrike">
                          <a:effectLst/>
                        </a:rPr>
                        <a:t>+/- 1.5 % (1 σ)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u="none" strike="noStrike">
                          <a:effectLst/>
                        </a:rPr>
                        <a:t>+/- 8 %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681009733"/>
                  </a:ext>
                </a:extLst>
              </a:tr>
              <a:tr h="24799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Energy of the DR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1.15 GeV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500 MeV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NO/1.1 GeV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1.54 GeV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480679032"/>
                  </a:ext>
                </a:extLst>
              </a:tr>
            </a:tbl>
          </a:graphicData>
        </a:graphic>
      </p:graphicFrame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b="1" dirty="0"/>
              <a:t>Positron source </a:t>
            </a:r>
            <a:r>
              <a:rPr lang="en-US" altLang="zh-CN" b="1" dirty="0" smtClean="0"/>
              <a:t>performances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8720" y="4562060"/>
            <a:ext cx="11857383" cy="7553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24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Accelerating tube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8079" y="1179222"/>
            <a:ext cx="10515600" cy="4967923"/>
          </a:xfrm>
        </p:spPr>
        <p:txBody>
          <a:bodyPr/>
          <a:lstStyle/>
          <a:p>
            <a:r>
              <a:rPr lang="en-US" altLang="zh-CN" dirty="0" smtClean="0"/>
              <a:t>Same size for each cell, same Q</a:t>
            </a:r>
            <a:r>
              <a:rPr lang="zh-CN" altLang="en-US" dirty="0" smtClean="0"/>
              <a:t>、</a:t>
            </a:r>
            <a:r>
              <a:rPr lang="el-GR" altLang="zh-CN" dirty="0" smtClean="0"/>
              <a:t>υ</a:t>
            </a:r>
            <a:r>
              <a:rPr lang="en-US" altLang="zh-CN" baseline="-25000" dirty="0" smtClean="0"/>
              <a:t>g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Z</a:t>
            </a:r>
            <a:r>
              <a:rPr lang="en-US" altLang="zh-CN" baseline="-25000" dirty="0" err="1" smtClean="0"/>
              <a:t>s</a:t>
            </a:r>
            <a:r>
              <a:rPr lang="zh-CN" altLang="en-US" dirty="0" smtClean="0"/>
              <a:t>、</a:t>
            </a:r>
            <a:r>
              <a:rPr lang="el-GR" altLang="zh-CN" dirty="0" smtClean="0"/>
              <a:t>α</a:t>
            </a:r>
            <a:r>
              <a:rPr lang="en-US" altLang="zh-CN" baseline="-25000" dirty="0" smtClean="0"/>
              <a:t>0</a:t>
            </a:r>
          </a:p>
          <a:p>
            <a:endParaRPr lang="en-US" altLang="zh-CN" dirty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Constant impedance 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469" y="1813048"/>
            <a:ext cx="7800612" cy="27697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672" y="4941086"/>
            <a:ext cx="6162675" cy="8477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3957" y="4837414"/>
            <a:ext cx="2595600" cy="11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69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Accelerating tube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Constant impedance 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94" y="1169654"/>
            <a:ext cx="4973828" cy="228916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9536" y="3703911"/>
            <a:ext cx="4744370" cy="254441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782" y="3362273"/>
            <a:ext cx="1997748" cy="949954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04009" y="5091545"/>
            <a:ext cx="2371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sz="3600" dirty="0" smtClean="0"/>
              <a:t>τ</a:t>
            </a:r>
            <a:r>
              <a:rPr lang="en-US" altLang="zh-CN" sz="3600" baseline="-25000" dirty="0" smtClean="0"/>
              <a:t>0   </a:t>
            </a:r>
            <a:r>
              <a:rPr lang="en-US" altLang="zh-CN" sz="3600" dirty="0" smtClean="0"/>
              <a:t>~ 0.5-0.8</a:t>
            </a:r>
            <a:endParaRPr lang="zh-CN" altLang="en-US" sz="3600" dirty="0"/>
          </a:p>
        </p:txBody>
      </p:sp>
      <p:sp>
        <p:nvSpPr>
          <p:cNvPr id="18" name="内容占位符 2"/>
          <p:cNvSpPr>
            <a:spLocks noGrp="1"/>
          </p:cNvSpPr>
          <p:nvPr>
            <p:ph idx="1"/>
          </p:nvPr>
        </p:nvSpPr>
        <p:spPr>
          <a:xfrm>
            <a:off x="9018105" y="1219949"/>
            <a:ext cx="2441712" cy="4967923"/>
          </a:xfrm>
        </p:spPr>
        <p:txBody>
          <a:bodyPr/>
          <a:lstStyle/>
          <a:p>
            <a:r>
              <a:rPr lang="en-US" altLang="zh-CN" dirty="0" smtClean="0"/>
              <a:t>R=30 mm</a:t>
            </a:r>
          </a:p>
          <a:p>
            <a:pPr lvl="1"/>
            <a:r>
              <a:rPr lang="el-GR" altLang="zh-CN" dirty="0" smtClean="0"/>
              <a:t>υ</a:t>
            </a:r>
            <a:r>
              <a:rPr lang="en-US" altLang="zh-CN" baseline="-25000" dirty="0" smtClean="0"/>
              <a:t>g</a:t>
            </a:r>
            <a:r>
              <a:rPr lang="en-US" altLang="zh-CN" dirty="0" smtClean="0"/>
              <a:t>=0.034</a:t>
            </a:r>
          </a:p>
          <a:p>
            <a:pPr lvl="1"/>
            <a:r>
              <a:rPr lang="el-GR" altLang="zh-CN" dirty="0"/>
              <a:t>α</a:t>
            </a:r>
            <a:r>
              <a:rPr lang="en-US" altLang="zh-CN" baseline="-25000" dirty="0" smtClean="0"/>
              <a:t>0</a:t>
            </a:r>
            <a:r>
              <a:rPr lang="en-US" altLang="zh-CN" dirty="0" smtClean="0"/>
              <a:t>=0.054</a:t>
            </a:r>
          </a:p>
          <a:p>
            <a:pPr lvl="1"/>
            <a:r>
              <a:rPr lang="en-US" altLang="zh-CN" dirty="0" smtClean="0"/>
              <a:t>18 MV/m</a:t>
            </a:r>
          </a:p>
          <a:p>
            <a:r>
              <a:rPr lang="en-US" altLang="zh-CN" dirty="0" smtClean="0"/>
              <a:t>R=25 </a:t>
            </a:r>
            <a:r>
              <a:rPr lang="en-US" altLang="zh-CN" dirty="0"/>
              <a:t>mm</a:t>
            </a:r>
          </a:p>
          <a:p>
            <a:pPr lvl="1"/>
            <a:r>
              <a:rPr lang="el-GR" altLang="zh-CN" dirty="0"/>
              <a:t>υ</a:t>
            </a:r>
            <a:r>
              <a:rPr lang="en-US" altLang="zh-CN" baseline="-25000" dirty="0" smtClean="0"/>
              <a:t>g</a:t>
            </a:r>
            <a:r>
              <a:rPr lang="en-US" altLang="zh-CN" dirty="0" smtClean="0"/>
              <a:t>=0.019</a:t>
            </a:r>
            <a:endParaRPr lang="en-US" altLang="zh-CN" dirty="0"/>
          </a:p>
          <a:p>
            <a:pPr lvl="1"/>
            <a:r>
              <a:rPr lang="el-GR" altLang="zh-CN" dirty="0"/>
              <a:t>α</a:t>
            </a:r>
            <a:r>
              <a:rPr lang="en-US" altLang="zh-CN" baseline="-25000" dirty="0" smtClean="0"/>
              <a:t>0</a:t>
            </a:r>
            <a:r>
              <a:rPr lang="en-US" altLang="zh-CN" dirty="0" smtClean="0"/>
              <a:t>=0.1</a:t>
            </a:r>
          </a:p>
          <a:p>
            <a:pPr lvl="1"/>
            <a:r>
              <a:rPr lang="en-US" altLang="zh-CN" dirty="0" smtClean="0"/>
              <a:t>25 MV/m</a:t>
            </a:r>
          </a:p>
          <a:p>
            <a:r>
              <a:rPr lang="en-US" altLang="zh-CN" dirty="0" smtClean="0"/>
              <a:t>Length</a:t>
            </a:r>
          </a:p>
          <a:p>
            <a:pPr lvl="1"/>
            <a:r>
              <a:rPr lang="en-US" altLang="zh-CN" dirty="0" smtClean="0"/>
              <a:t>1.5m~1.8m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6538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Pre-accelerating section</a:t>
            </a:r>
            <a:endParaRPr lang="zh-CN" altLang="en-US" sz="32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R=30 </a:t>
            </a:r>
            <a:r>
              <a:rPr lang="en-US" altLang="zh-CN" dirty="0"/>
              <a:t>mm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2451" y="1100344"/>
            <a:ext cx="10022138" cy="564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23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Pre-accelerating section</a:t>
            </a:r>
            <a:endParaRPr lang="zh-CN" altLang="en-US" sz="32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R=30mm</a:t>
            </a:r>
            <a:endParaRPr lang="zh-CN" altLang="en-US" dirty="0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091" y="924560"/>
            <a:ext cx="11839903" cy="578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32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Pre-accelerating section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4522304"/>
            <a:ext cx="10515600" cy="2097157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Phase [-5,10]</a:t>
            </a:r>
          </a:p>
          <a:p>
            <a:r>
              <a:rPr lang="en-US" altLang="zh-CN" dirty="0" smtClean="0"/>
              <a:t>Energy [100 130] MeV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Ne+/Ne-=0.66</a:t>
            </a:r>
          </a:p>
          <a:p>
            <a:r>
              <a:rPr lang="en-US" altLang="zh-CN" dirty="0"/>
              <a:t>Beam size &lt;10 </a:t>
            </a:r>
            <a:r>
              <a:rPr lang="en-US" altLang="zh-CN" dirty="0" smtClean="0"/>
              <a:t>mm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Ne+/Ne-=</a:t>
            </a:r>
            <a:r>
              <a:rPr lang="en-US" altLang="zh-CN" b="1" dirty="0" smtClean="0">
                <a:solidFill>
                  <a:srgbClr val="FF0000"/>
                </a:solidFill>
              </a:rPr>
              <a:t>0.57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R=30mm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8026" r="7428"/>
          <a:stretch/>
        </p:blipFill>
        <p:spPr>
          <a:xfrm>
            <a:off x="1245704" y="1167645"/>
            <a:ext cx="9800147" cy="335465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865704" y="6132443"/>
            <a:ext cx="1548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ym typeface="Wingdings" panose="05000000000000000000" pitchFamily="2" charset="2"/>
              </a:rPr>
              <a:t>3.2nc, 100%</a:t>
            </a:r>
          </a:p>
          <a:p>
            <a:r>
              <a:rPr lang="en-US" altLang="zh-CN" dirty="0">
                <a:sym typeface="Wingdings" panose="05000000000000000000" pitchFamily="2" charset="2"/>
              </a:rPr>
              <a:t>3.2nc, </a:t>
            </a:r>
            <a:r>
              <a:rPr lang="en-US" altLang="zh-CN" dirty="0" smtClean="0">
                <a:sym typeface="Wingdings" panose="05000000000000000000" pitchFamily="2" charset="2"/>
              </a:rPr>
              <a:t>70%</a:t>
            </a:r>
            <a:endParaRPr lang="en-US" altLang="zh-CN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83188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Pre-accelerating section</a:t>
            </a:r>
            <a:endParaRPr lang="zh-CN" altLang="en-US" sz="32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R=25 </a:t>
            </a:r>
            <a:r>
              <a:rPr lang="en-US" altLang="zh-CN" dirty="0"/>
              <a:t>mm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3385" y="1209675"/>
            <a:ext cx="8824985" cy="496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88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14449</TotalTime>
  <Words>566</Words>
  <Application>Microsoft Office PowerPoint</Application>
  <PresentationFormat>宽屏</PresentationFormat>
  <Paragraphs>188</Paragraphs>
  <Slides>12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 Unicode MS</vt:lpstr>
      <vt:lpstr>宋体</vt:lpstr>
      <vt:lpstr>Arial</vt:lpstr>
      <vt:lpstr>Calibri</vt:lpstr>
      <vt:lpstr>Calibri Light</vt:lpstr>
      <vt:lpstr>Segoe Script</vt:lpstr>
      <vt:lpstr>Times New Roman</vt:lpstr>
      <vt:lpstr>Wingdings</vt:lpstr>
      <vt:lpstr>黑体</vt:lpstr>
      <vt:lpstr>华文中宋</vt:lpstr>
      <vt:lpstr>Office 主题</vt:lpstr>
      <vt:lpstr>CEPC Injector                   positron source</vt:lpstr>
      <vt:lpstr>Sources design</vt:lpstr>
      <vt:lpstr>Source design</vt:lpstr>
      <vt:lpstr>Accelerating tube</vt:lpstr>
      <vt:lpstr>Accelerating tube</vt:lpstr>
      <vt:lpstr>Pre-accelerating section</vt:lpstr>
      <vt:lpstr>Pre-accelerating section</vt:lpstr>
      <vt:lpstr>Pre-accelerating section</vt:lpstr>
      <vt:lpstr>Pre-accelerating section</vt:lpstr>
      <vt:lpstr>Pre-accelerating section</vt:lpstr>
      <vt:lpstr>Pre-accelerating section</vt:lpstr>
      <vt:lpstr>Pre-accelerating section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孟才</dc:creator>
  <cp:lastModifiedBy>孟才</cp:lastModifiedBy>
  <cp:revision>256</cp:revision>
  <dcterms:created xsi:type="dcterms:W3CDTF">2016-06-16T12:03:06Z</dcterms:created>
  <dcterms:modified xsi:type="dcterms:W3CDTF">2017-09-22T00:27:19Z</dcterms:modified>
</cp:coreProperties>
</file>