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1" r:id="rId2"/>
    <p:sldId id="333" r:id="rId3"/>
    <p:sldId id="334" r:id="rId4"/>
    <p:sldId id="335" r:id="rId5"/>
    <p:sldId id="336" r:id="rId6"/>
    <p:sldId id="337" r:id="rId7"/>
    <p:sldId id="339" r:id="rId8"/>
    <p:sldId id="338" r:id="rId9"/>
    <p:sldId id="344" r:id="rId10"/>
    <p:sldId id="345" r:id="rId11"/>
    <p:sldId id="346" r:id="rId12"/>
    <p:sldId id="340" r:id="rId13"/>
    <p:sldId id="347" r:id="rId14"/>
    <p:sldId id="348" r:id="rId15"/>
    <p:sldId id="34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8054" autoAdjust="0"/>
  </p:normalViewPr>
  <p:slideViewPr>
    <p:cSldViewPr snapToGrid="0">
      <p:cViewPr varScale="1">
        <p:scale>
          <a:sx n="77" d="100"/>
          <a:sy n="77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24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97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7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84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3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4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2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43840"/>
            <a:ext cx="6147435" cy="69088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2017-9-29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53852" y="1907164"/>
            <a:ext cx="7630160" cy="19092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   </a:t>
            </a:r>
            <a:b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zh-C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4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positron source</a:t>
            </a:r>
            <a:endParaRPr lang="zh-CN" altLang="en-US" sz="4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64715" y="5612667"/>
            <a:ext cx="9008434" cy="1116124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Meng, 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X. Li, S.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Gao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CAS, Beijing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2558" y="4270010"/>
            <a:ext cx="6732748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  <a:p>
            <a:pPr algn="ctr">
              <a:spcAft>
                <a:spcPts val="500"/>
              </a:spcAft>
            </a:pPr>
            <a:r>
              <a:rPr lang="en-US" altLang="zh-CN" sz="36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September</a:t>
            </a:r>
            <a:r>
              <a:rPr lang="en-US" altLang="zh-CN" sz="24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4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29</a:t>
            </a:r>
            <a:r>
              <a:rPr lang="en-US" altLang="zh-CN" sz="2400" baseline="300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</a:t>
            </a:r>
            <a:r>
              <a:rPr lang="en-US" altLang="zh-CN" sz="2400" dirty="0" smtClean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400" dirty="0">
                <a:solidFill>
                  <a:srgbClr val="F4791C"/>
                </a:solidFill>
                <a:latin typeface="Segoe Script" panose="030B0504020000000003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R=25mm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0" y="1034111"/>
            <a:ext cx="11920828" cy="58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22304"/>
            <a:ext cx="10515600" cy="20971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Phase [-5,10]</a:t>
            </a:r>
          </a:p>
          <a:p>
            <a:r>
              <a:rPr lang="en-US" altLang="zh-CN" dirty="0" smtClean="0"/>
              <a:t>Energy [140 170] MeV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Ne+/Ne-=0.52</a:t>
            </a:r>
          </a:p>
          <a:p>
            <a:r>
              <a:rPr lang="en-US" altLang="zh-CN" dirty="0"/>
              <a:t>Beam size &lt;10 mm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Ne+/Ne-=</a:t>
            </a:r>
            <a:r>
              <a:rPr lang="en-US" altLang="zh-CN" b="1" dirty="0" smtClean="0">
                <a:solidFill>
                  <a:srgbClr val="FF0000"/>
                </a:solidFill>
              </a:rPr>
              <a:t>0.5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R=25mm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83" y="924560"/>
            <a:ext cx="9449607" cy="350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65704" y="613244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3.2nc, 60%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3.2nc, </a:t>
            </a:r>
            <a:r>
              <a:rPr lang="en-US" altLang="zh-CN" dirty="0" smtClean="0">
                <a:sym typeface="Wingdings" panose="05000000000000000000" pitchFamily="2" charset="2"/>
              </a:rPr>
              <a:t>50%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298492"/>
            <a:ext cx="11257722" cy="4967923"/>
          </a:xfrm>
        </p:spPr>
        <p:txBody>
          <a:bodyPr/>
          <a:lstStyle/>
          <a:p>
            <a:r>
              <a:rPr lang="en-US" altLang="zh-CN" dirty="0" smtClean="0"/>
              <a:t>Larger accelerating gradient, higher </a:t>
            </a:r>
            <a:r>
              <a:rPr lang="en-US" altLang="zh-CN" dirty="0"/>
              <a:t>positron capture </a:t>
            </a:r>
            <a:r>
              <a:rPr lang="en-US" altLang="zh-CN" dirty="0" smtClean="0"/>
              <a:t>efficiency</a:t>
            </a:r>
          </a:p>
          <a:p>
            <a:r>
              <a:rPr lang="en-US" altLang="zh-CN" dirty="0" smtClean="0"/>
              <a:t>Larger aperture of accelerating tube, higher positron capture efficiency</a:t>
            </a:r>
          </a:p>
          <a:p>
            <a:r>
              <a:rPr lang="en-US" altLang="zh-CN" dirty="0" smtClean="0"/>
              <a:t>Considering power efficiency and positron capture efficiency, maybe the accelerating tube (R=25mm, </a:t>
            </a:r>
            <a:r>
              <a:rPr lang="en-US" altLang="zh-CN" dirty="0" err="1" smtClean="0"/>
              <a:t>Ea</a:t>
            </a:r>
            <a:r>
              <a:rPr lang="en-US" altLang="zh-CN" dirty="0" smtClean="0"/>
              <a:t>=25 MV/m, L=1.5m) is better. </a:t>
            </a:r>
          </a:p>
          <a:p>
            <a:r>
              <a:rPr lang="en-US" altLang="zh-CN" dirty="0" smtClean="0"/>
              <a:t>Need more cavity (200 MeV) simulation and further optimization.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62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8504" y="1199101"/>
            <a:ext cx="10515600" cy="4967923"/>
          </a:xfrm>
        </p:spPr>
        <p:txBody>
          <a:bodyPr/>
          <a:lstStyle/>
          <a:p>
            <a:r>
              <a:rPr lang="en-US" altLang="zh-CN" dirty="0" smtClean="0"/>
              <a:t>Energy spread:  0.2%</a:t>
            </a:r>
          </a:p>
          <a:p>
            <a:pPr lvl="1"/>
            <a:r>
              <a:rPr lang="en-US" altLang="zh-CN" dirty="0" smtClean="0"/>
              <a:t>10 GeV</a:t>
            </a:r>
            <a:r>
              <a:rPr lang="en-US" altLang="zh-CN" dirty="0" smtClean="0">
                <a:sym typeface="Wingdings" panose="05000000000000000000" pitchFamily="2" charset="2"/>
              </a:rPr>
              <a:t>20 MeV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 GeV</a:t>
            </a:r>
            <a:r>
              <a:rPr lang="en-US" altLang="zh-CN" dirty="0" smtClean="0">
                <a:sym typeface="Wingdings" panose="05000000000000000000" pitchFamily="2" charset="2"/>
              </a:rPr>
              <a:t> 8 MeV</a:t>
            </a:r>
          </a:p>
          <a:p>
            <a:r>
              <a:rPr lang="en-US" altLang="zh-CN" dirty="0" smtClean="0">
                <a:sym typeface="Wingdings" panose="05000000000000000000" pitchFamily="2" charset="2"/>
              </a:rPr>
              <a:t>Emittance: 0.3 mm-mrad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10 GeV 6000 mm-mrad</a:t>
            </a:r>
          </a:p>
          <a:p>
            <a:pPr lvl="1"/>
            <a:r>
              <a:rPr lang="en-US" altLang="zh-CN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 GeV</a:t>
            </a:r>
            <a:r>
              <a:rPr lang="en-US" altLang="zh-CN" dirty="0" smtClean="0">
                <a:sym typeface="Wingdings" panose="05000000000000000000" pitchFamily="2" charset="2"/>
              </a:rPr>
              <a:t> 2400 mm-mrad (small aperture)</a:t>
            </a:r>
          </a:p>
          <a:p>
            <a:pPr lvl="2"/>
            <a:r>
              <a:rPr lang="en-US" altLang="zh-CN" dirty="0" smtClean="0">
                <a:sym typeface="Wingdings" panose="05000000000000000000" pitchFamily="2" charset="2"/>
              </a:rPr>
              <a:t>Small acceptance @ positron capture and pre-accelerating section</a:t>
            </a:r>
          </a:p>
          <a:p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041"/>
            <a:ext cx="10515600" cy="480612"/>
          </a:xfrm>
        </p:spPr>
        <p:txBody>
          <a:bodyPr/>
          <a:lstStyle/>
          <a:p>
            <a:r>
              <a:rPr lang="en-US" altLang="zh-CN" dirty="0" smtClean="0"/>
              <a:t>R=25 mm    </a:t>
            </a:r>
            <a:r>
              <a:rPr lang="en-US" altLang="zh-CN" dirty="0" err="1" smtClean="0"/>
              <a:t>Eacc</a:t>
            </a:r>
            <a:r>
              <a:rPr lang="en-US" altLang="zh-CN" dirty="0" smtClean="0"/>
              <a:t>=25 MV/m     Length=2 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44" y="1567560"/>
            <a:ext cx="9399104" cy="52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041"/>
            <a:ext cx="10515600" cy="480612"/>
          </a:xfrm>
        </p:spPr>
        <p:txBody>
          <a:bodyPr/>
          <a:lstStyle/>
          <a:p>
            <a:r>
              <a:rPr lang="en-US" altLang="zh-CN" dirty="0" smtClean="0"/>
              <a:t>R=25 mm    </a:t>
            </a:r>
            <a:r>
              <a:rPr lang="en-US" altLang="zh-CN" dirty="0" err="1" smtClean="0"/>
              <a:t>Eacc</a:t>
            </a:r>
            <a:r>
              <a:rPr lang="en-US" altLang="zh-CN" dirty="0" smtClean="0"/>
              <a:t>=25 MV/m     Length=2 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7076" r="7202"/>
          <a:stretch/>
        </p:blipFill>
        <p:spPr>
          <a:xfrm>
            <a:off x="1143000" y="1689653"/>
            <a:ext cx="9951806" cy="40352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6784" y="6205551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Ne+/Ne-=0.5</a:t>
            </a:r>
          </a:p>
        </p:txBody>
      </p:sp>
    </p:spTree>
    <p:extLst>
      <p:ext uri="{BB962C8B-B14F-4D97-AF65-F5344CB8AC3E}">
        <p14:creationId xmlns:p14="http://schemas.microsoft.com/office/powerpoint/2010/main" val="83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65807" r="1875"/>
          <a:stretch/>
        </p:blipFill>
        <p:spPr>
          <a:xfrm>
            <a:off x="5149827" y="1119317"/>
            <a:ext cx="6954634" cy="1967196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Sources design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Positron source and capture section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3568144"/>
            <a:ext cx="6363202" cy="319415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82989" y="3401078"/>
            <a:ext cx="4620531" cy="3361225"/>
            <a:chOff x="682989" y="3496775"/>
            <a:chExt cx="4620531" cy="33612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989" y="3896885"/>
              <a:ext cx="4620531" cy="296111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82989" y="3496775"/>
              <a:ext cx="2515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FC (Flux concentrator)</a:t>
              </a:r>
              <a:endParaRPr lang="zh-CN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7347" y="1109157"/>
            <a:ext cx="54802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Layout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Target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FC (Flux concentrator)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Capture section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Large aperture accelerating tube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r=15 mm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148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Source design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42411"/>
              </p:ext>
            </p:extLst>
          </p:nvPr>
        </p:nvGraphicFramePr>
        <p:xfrm>
          <a:off x="377685" y="1142272"/>
          <a:ext cx="11594240" cy="538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9361">
                  <a:extLst>
                    <a:ext uri="{9D8B030D-6E8A-4147-A177-3AD203B41FA5}">
                      <a16:colId xmlns:a16="http://schemas.microsoft.com/office/drawing/2014/main" val="2106068932"/>
                    </a:ext>
                  </a:extLst>
                </a:gridCol>
                <a:gridCol w="1305878">
                  <a:extLst>
                    <a:ext uri="{9D8B030D-6E8A-4147-A177-3AD203B41FA5}">
                      <a16:colId xmlns:a16="http://schemas.microsoft.com/office/drawing/2014/main" val="4117683607"/>
                    </a:ext>
                  </a:extLst>
                </a:gridCol>
                <a:gridCol w="2469849">
                  <a:extLst>
                    <a:ext uri="{9D8B030D-6E8A-4147-A177-3AD203B41FA5}">
                      <a16:colId xmlns:a16="http://schemas.microsoft.com/office/drawing/2014/main" val="1643966245"/>
                    </a:ext>
                  </a:extLst>
                </a:gridCol>
                <a:gridCol w="2210972">
                  <a:extLst>
                    <a:ext uri="{9D8B030D-6E8A-4147-A177-3AD203B41FA5}">
                      <a16:colId xmlns:a16="http://schemas.microsoft.com/office/drawing/2014/main" val="2477411906"/>
                    </a:ext>
                  </a:extLst>
                </a:gridCol>
                <a:gridCol w="1698284">
                  <a:extLst>
                    <a:ext uri="{9D8B030D-6E8A-4147-A177-3AD203B41FA5}">
                      <a16:colId xmlns:a16="http://schemas.microsoft.com/office/drawing/2014/main" val="4264854898"/>
                    </a:ext>
                  </a:extLst>
                </a:gridCol>
                <a:gridCol w="1409896">
                  <a:extLst>
                    <a:ext uri="{9D8B030D-6E8A-4147-A177-3AD203B41FA5}">
                      <a16:colId xmlns:a16="http://schemas.microsoft.com/office/drawing/2014/main" val="4089653111"/>
                    </a:ext>
                  </a:extLst>
                </a:gridCol>
              </a:tblGrid>
              <a:tr h="247993">
                <a:tc>
                  <a:txBody>
                    <a:bodyPr/>
                    <a:lstStyle/>
                    <a:p>
                      <a:pPr algn="l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SLC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LEP (LIL)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KEKB/SUPER KEKB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FCC-</a:t>
                      </a:r>
                      <a:r>
                        <a:rPr lang="en-US" sz="2000" b="1" u="none" strike="noStrike" dirty="0" err="1">
                          <a:effectLst/>
                        </a:rPr>
                        <a:t>ee</a:t>
                      </a:r>
                      <a:r>
                        <a:rPr lang="en-US" sz="2000" b="1" u="none" strike="noStrike" dirty="0">
                          <a:effectLst/>
                        </a:rPr>
                        <a:t> (conv.)*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effectLst/>
                        </a:rPr>
                        <a:t>CEPC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9098779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Incident e- beam energy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33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200 MeV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3.3/3.3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4.46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4 GeV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262771210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e-/bunch [10</a:t>
                      </a:r>
                      <a:r>
                        <a:rPr lang="en-US" sz="1600" b="1" u="none" strike="noStrike" baseline="30000" dirty="0">
                          <a:effectLst/>
                        </a:rPr>
                        <a:t>10</a:t>
                      </a:r>
                      <a:r>
                        <a:rPr lang="en-US" sz="1600" b="1" u="none" strike="noStrike" dirty="0"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3-5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 dirty="0">
                          <a:effectLst/>
                        </a:rPr>
                        <a:t>0.5 - 30 (20 ns pulse)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6.25/6.25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5.53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6.25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71133222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Bunch/pulse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2/2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8969912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Rep. 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120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100 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50 Hz/50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200 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100Hz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9706469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Incident Beam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~20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 kW (max)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3.3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15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2.5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59513916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Beam size @ target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0.6 - 0.8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&lt; 2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/&gt;0.7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12983312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 thickness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/4X0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4.5X0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4.5X0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118558437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 size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70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14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10mm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7153438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Target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Moving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Fixed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Fixed/Fixed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Moving/Fixed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96959608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Deposited power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4.4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/0.6 kW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2.7 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0.45kW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98128471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Capture system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u="none" strike="noStrike">
                          <a:effectLst/>
                        </a:rPr>
                        <a:t>λ/4 </a:t>
                      </a:r>
                      <a:r>
                        <a:rPr lang="en-US" sz="1600" u="none" strike="noStrike">
                          <a:effectLst/>
                        </a:rPr>
                        <a:t>transformer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/AMD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AMD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83610600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Magnetic field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6.8T-&gt;0.5T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 T-&gt;0.3T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/4.5T-&gt;0.4T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7.5T-&gt;0.5T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6T-&gt;0.5T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7511654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Aperture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25mm/18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/30 mm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20 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 dirty="0" smtClean="0">
                          <a:effectLst/>
                        </a:rPr>
                        <a:t>25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2859579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Gradient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30-40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/10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30 MV/m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25 </a:t>
                      </a:r>
                      <a:r>
                        <a:rPr lang="en-US" sz="1600" u="none" strike="noStrike" dirty="0">
                          <a:effectLst/>
                        </a:rPr>
                        <a:t>MV/m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0928836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length of 1st cavity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1m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3m</a:t>
                      </a:r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3m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 dirty="0" smtClean="0">
                          <a:effectLst/>
                        </a:rPr>
                        <a:t>2</a:t>
                      </a:r>
                      <a:r>
                        <a:rPr lang="en-US" sz="1600" u="none" strike="noStrike" dirty="0" smtClean="0">
                          <a:effectLst/>
                        </a:rPr>
                        <a:t>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3150542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Linac frequency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2855.98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2998.55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2855.98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2855.98 MHz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2856.75 MHz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3699940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e+ yield @ CS exit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~1.6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~0.003 e+/e- (linac exit)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/~0.5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~0.7 e+/e-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~0.6 e+/e-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9148275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Positron yield @ DR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~1.1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0.4 e+/e-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11420321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DR energy acceptance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+/- 2.5 %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+/- 1 % (EPA)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u="none" strike="noStrike">
                          <a:effectLst/>
                        </a:rPr>
                        <a:t>+/- 1.5 % (1 σ)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600" u="none" strike="noStrike">
                          <a:effectLst/>
                        </a:rPr>
                        <a:t>+/- 8 %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81009733"/>
                  </a:ext>
                </a:extLst>
              </a:tr>
              <a:tr h="24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Energy of the DR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1.15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500 MeV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NO/1.1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1.54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80679032"/>
                  </a:ext>
                </a:extLst>
              </a:tr>
            </a:tbl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/>
              <a:t>Positron source </a:t>
            </a:r>
            <a:r>
              <a:rPr lang="en-US" altLang="zh-CN" b="1" dirty="0" smtClean="0"/>
              <a:t>performances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720" y="4562060"/>
            <a:ext cx="11857383" cy="755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Accelerating tube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8079" y="1179222"/>
            <a:ext cx="10515600" cy="4967923"/>
          </a:xfrm>
        </p:spPr>
        <p:txBody>
          <a:bodyPr/>
          <a:lstStyle/>
          <a:p>
            <a:r>
              <a:rPr lang="en-US" altLang="zh-CN" dirty="0" smtClean="0"/>
              <a:t>Same size for each cell, same Q</a:t>
            </a:r>
            <a:r>
              <a:rPr lang="zh-CN" altLang="en-US" dirty="0" smtClean="0"/>
              <a:t>、</a:t>
            </a:r>
            <a:r>
              <a:rPr lang="el-GR" altLang="zh-CN" dirty="0" smtClean="0"/>
              <a:t>υ</a:t>
            </a:r>
            <a:r>
              <a:rPr lang="en-US" altLang="zh-CN" baseline="-25000" dirty="0" smtClean="0"/>
              <a:t>g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Z</a:t>
            </a:r>
            <a:r>
              <a:rPr lang="en-US" altLang="zh-CN" baseline="-25000" dirty="0" err="1" smtClean="0"/>
              <a:t>s</a:t>
            </a:r>
            <a:r>
              <a:rPr lang="zh-CN" altLang="en-US" dirty="0" smtClean="0"/>
              <a:t>、</a:t>
            </a:r>
            <a:r>
              <a:rPr lang="el-GR" altLang="zh-CN" dirty="0" smtClean="0"/>
              <a:t>α</a:t>
            </a:r>
            <a:r>
              <a:rPr lang="en-US" altLang="zh-CN" baseline="-25000" dirty="0" smtClean="0"/>
              <a:t>0</a:t>
            </a:r>
          </a:p>
          <a:p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Constant impedance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69" y="1813048"/>
            <a:ext cx="7800612" cy="2769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72" y="4941086"/>
            <a:ext cx="6162675" cy="847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957" y="4837414"/>
            <a:ext cx="2595600" cy="11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Accelerating tube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Constant impedance 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94" y="1169654"/>
            <a:ext cx="4973828" cy="2289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536" y="3703911"/>
            <a:ext cx="4744370" cy="25444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82" y="3362273"/>
            <a:ext cx="1997748" cy="94995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4009" y="5091545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3600" dirty="0" smtClean="0"/>
              <a:t>τ</a:t>
            </a:r>
            <a:r>
              <a:rPr lang="en-US" altLang="zh-CN" sz="3600" baseline="-25000" dirty="0" smtClean="0"/>
              <a:t>0   </a:t>
            </a:r>
            <a:r>
              <a:rPr lang="en-US" altLang="zh-CN" sz="3600" dirty="0" smtClean="0"/>
              <a:t>~ 0.5-0.8</a:t>
            </a:r>
            <a:endParaRPr lang="zh-CN" altLang="en-US" sz="3600" dirty="0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9018105" y="1219949"/>
            <a:ext cx="2441712" cy="4967923"/>
          </a:xfrm>
        </p:spPr>
        <p:txBody>
          <a:bodyPr/>
          <a:lstStyle/>
          <a:p>
            <a:r>
              <a:rPr lang="en-US" altLang="zh-CN" dirty="0" smtClean="0"/>
              <a:t>R=30 mm</a:t>
            </a:r>
          </a:p>
          <a:p>
            <a:pPr lvl="1"/>
            <a:r>
              <a:rPr lang="el-GR" altLang="zh-CN" dirty="0" smtClean="0"/>
              <a:t>υ</a:t>
            </a:r>
            <a:r>
              <a:rPr lang="en-US" altLang="zh-CN" baseline="-25000" dirty="0" smtClean="0"/>
              <a:t>g</a:t>
            </a:r>
            <a:r>
              <a:rPr lang="en-US" altLang="zh-CN" dirty="0" smtClean="0"/>
              <a:t>=0.034</a:t>
            </a:r>
          </a:p>
          <a:p>
            <a:pPr lvl="1"/>
            <a:r>
              <a:rPr lang="el-GR" altLang="zh-CN" dirty="0"/>
              <a:t>α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=0.054</a:t>
            </a:r>
          </a:p>
          <a:p>
            <a:pPr lvl="1"/>
            <a:r>
              <a:rPr lang="en-US" altLang="zh-CN" dirty="0" smtClean="0"/>
              <a:t>18 MV/m</a:t>
            </a:r>
          </a:p>
          <a:p>
            <a:r>
              <a:rPr lang="en-US" altLang="zh-CN" dirty="0" smtClean="0"/>
              <a:t>R=25 </a:t>
            </a:r>
            <a:r>
              <a:rPr lang="en-US" altLang="zh-CN" dirty="0"/>
              <a:t>mm</a:t>
            </a:r>
          </a:p>
          <a:p>
            <a:pPr lvl="1"/>
            <a:r>
              <a:rPr lang="el-GR" altLang="zh-CN" dirty="0"/>
              <a:t>υ</a:t>
            </a:r>
            <a:r>
              <a:rPr lang="en-US" altLang="zh-CN" baseline="-25000" dirty="0" smtClean="0"/>
              <a:t>g</a:t>
            </a:r>
            <a:r>
              <a:rPr lang="en-US" altLang="zh-CN" dirty="0" smtClean="0"/>
              <a:t>=0.019</a:t>
            </a:r>
            <a:endParaRPr lang="en-US" altLang="zh-CN" dirty="0"/>
          </a:p>
          <a:p>
            <a:pPr lvl="1"/>
            <a:r>
              <a:rPr lang="el-GR" altLang="zh-CN" dirty="0"/>
              <a:t>α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=0.1</a:t>
            </a:r>
          </a:p>
          <a:p>
            <a:pPr lvl="1"/>
            <a:r>
              <a:rPr lang="en-US" altLang="zh-CN" dirty="0" smtClean="0"/>
              <a:t>25 MV/m</a:t>
            </a:r>
          </a:p>
          <a:p>
            <a:r>
              <a:rPr lang="en-US" altLang="zh-CN" dirty="0" smtClean="0"/>
              <a:t>Length</a:t>
            </a:r>
          </a:p>
          <a:p>
            <a:pPr lvl="1"/>
            <a:r>
              <a:rPr lang="en-US" altLang="zh-CN" dirty="0" smtClean="0"/>
              <a:t>1.5m~1.8m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5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 </a:t>
            </a:r>
            <a:r>
              <a:rPr lang="en-US" altLang="zh-CN" dirty="0"/>
              <a:t>mm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51" y="1100344"/>
            <a:ext cx="10022138" cy="56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R=30mm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91" y="924560"/>
            <a:ext cx="11839903" cy="57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3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Pre-accelerating section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22304"/>
            <a:ext cx="10515600" cy="209715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Phase [-5,10]</a:t>
            </a:r>
          </a:p>
          <a:p>
            <a:r>
              <a:rPr lang="en-US" altLang="zh-CN" dirty="0" smtClean="0"/>
              <a:t>Energy [100 130] MeV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Ne+/Ne-=0.66</a:t>
            </a:r>
          </a:p>
          <a:p>
            <a:r>
              <a:rPr lang="en-US" altLang="zh-CN" dirty="0"/>
              <a:t>Beam size &lt;10 </a:t>
            </a:r>
            <a:r>
              <a:rPr lang="en-US" altLang="zh-CN" dirty="0" smtClean="0"/>
              <a:t>mm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Ne+/Ne-=</a:t>
            </a:r>
            <a:r>
              <a:rPr lang="en-US" altLang="zh-CN" b="1" dirty="0" smtClean="0">
                <a:solidFill>
                  <a:srgbClr val="FF0000"/>
                </a:solidFill>
              </a:rPr>
              <a:t>0.57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R=30mm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8026" r="7428"/>
          <a:stretch/>
        </p:blipFill>
        <p:spPr>
          <a:xfrm>
            <a:off x="1245704" y="1167645"/>
            <a:ext cx="9800147" cy="33546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65704" y="6132443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Wingdings" panose="05000000000000000000" pitchFamily="2" charset="2"/>
              </a:rPr>
              <a:t>3.2nc, 100%</a:t>
            </a:r>
          </a:p>
          <a:p>
            <a:r>
              <a:rPr lang="en-US" altLang="zh-CN" dirty="0">
                <a:sym typeface="Wingdings" panose="05000000000000000000" pitchFamily="2" charset="2"/>
              </a:rPr>
              <a:t>3.2nc, </a:t>
            </a:r>
            <a:r>
              <a:rPr lang="en-US" altLang="zh-CN" dirty="0" smtClean="0">
                <a:sym typeface="Wingdings" panose="05000000000000000000" pitchFamily="2" charset="2"/>
              </a:rPr>
              <a:t>70%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831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Pre-accelerating section</a:t>
            </a:r>
            <a:endParaRPr lang="zh-CN" altLang="en-US" sz="3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R=25 </a:t>
            </a:r>
            <a:r>
              <a:rPr lang="en-US" altLang="zh-CN" dirty="0"/>
              <a:t>mm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3385" y="1209675"/>
            <a:ext cx="8824985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14496</TotalTime>
  <Words>630</Words>
  <Application>Microsoft Office PowerPoint</Application>
  <PresentationFormat>宽屏</PresentationFormat>
  <Paragraphs>202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 Unicode MS</vt:lpstr>
      <vt:lpstr>宋体</vt:lpstr>
      <vt:lpstr>Arial</vt:lpstr>
      <vt:lpstr>Calibri</vt:lpstr>
      <vt:lpstr>Calibri Light</vt:lpstr>
      <vt:lpstr>Segoe Script</vt:lpstr>
      <vt:lpstr>Times New Roman</vt:lpstr>
      <vt:lpstr>Wingdings</vt:lpstr>
      <vt:lpstr>黑体</vt:lpstr>
      <vt:lpstr>华文中宋</vt:lpstr>
      <vt:lpstr>Office 主题</vt:lpstr>
      <vt:lpstr>CEPC Injector                   positron source</vt:lpstr>
      <vt:lpstr>Sources design</vt:lpstr>
      <vt:lpstr>Source design</vt:lpstr>
      <vt:lpstr>Accelerating tube</vt:lpstr>
      <vt:lpstr>Accelerating tube</vt:lpstr>
      <vt:lpstr>Pre-accelerating section</vt:lpstr>
      <vt:lpstr>Pre-accelerating section</vt:lpstr>
      <vt:lpstr>Pre-accelerating section</vt:lpstr>
      <vt:lpstr>Pre-accelerating section</vt:lpstr>
      <vt:lpstr>Pre-accelerating section</vt:lpstr>
      <vt:lpstr>Pre-accelerating section</vt:lpstr>
      <vt:lpstr>Pre-accelerating section</vt:lpstr>
      <vt:lpstr>Parameters</vt:lpstr>
      <vt:lpstr>Pre-accelerating section</vt:lpstr>
      <vt:lpstr>Pre-accelerating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260</cp:revision>
  <dcterms:created xsi:type="dcterms:W3CDTF">2016-06-16T12:03:06Z</dcterms:created>
  <dcterms:modified xsi:type="dcterms:W3CDTF">2017-09-29T02:40:26Z</dcterms:modified>
</cp:coreProperties>
</file>