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sldIdLst>
    <p:sldId id="654" r:id="rId2"/>
    <p:sldId id="655" r:id="rId3"/>
    <p:sldId id="730" r:id="rId4"/>
    <p:sldId id="725" r:id="rId5"/>
    <p:sldId id="734" r:id="rId6"/>
    <p:sldId id="728" r:id="rId7"/>
    <p:sldId id="731" r:id="rId8"/>
    <p:sldId id="641" r:id="rId9"/>
    <p:sldId id="534" r:id="rId10"/>
    <p:sldId id="541" r:id="rId11"/>
    <p:sldId id="542" r:id="rId12"/>
    <p:sldId id="649" r:id="rId13"/>
    <p:sldId id="544" r:id="rId14"/>
    <p:sldId id="545" r:id="rId15"/>
    <p:sldId id="651" r:id="rId16"/>
    <p:sldId id="546" r:id="rId17"/>
    <p:sldId id="550" r:id="rId18"/>
    <p:sldId id="553" r:id="rId19"/>
    <p:sldId id="556" r:id="rId20"/>
    <p:sldId id="415" r:id="rId21"/>
    <p:sldId id="259" r:id="rId22"/>
    <p:sldId id="291" r:id="rId23"/>
    <p:sldId id="262" r:id="rId24"/>
    <p:sldId id="260" r:id="rId25"/>
    <p:sldId id="261" r:id="rId26"/>
    <p:sldId id="673" r:id="rId27"/>
    <p:sldId id="558" r:id="rId28"/>
    <p:sldId id="652" r:id="rId29"/>
    <p:sldId id="559" r:id="rId30"/>
    <p:sldId id="560" r:id="rId31"/>
    <p:sldId id="416" r:id="rId32"/>
    <p:sldId id="417" r:id="rId33"/>
    <p:sldId id="418" r:id="rId34"/>
    <p:sldId id="419" r:id="rId35"/>
    <p:sldId id="656" r:id="rId36"/>
    <p:sldId id="657" r:id="rId37"/>
    <p:sldId id="658" r:id="rId38"/>
    <p:sldId id="659" r:id="rId39"/>
    <p:sldId id="660" r:id="rId40"/>
    <p:sldId id="661" r:id="rId41"/>
    <p:sldId id="724" r:id="rId42"/>
    <p:sldId id="662" r:id="rId43"/>
    <p:sldId id="663" r:id="rId44"/>
    <p:sldId id="664" r:id="rId45"/>
    <p:sldId id="665" r:id="rId46"/>
    <p:sldId id="666" r:id="rId47"/>
    <p:sldId id="667" r:id="rId48"/>
    <p:sldId id="668" r:id="rId49"/>
    <p:sldId id="669" r:id="rId50"/>
    <p:sldId id="670" r:id="rId51"/>
    <p:sldId id="671" r:id="rId52"/>
    <p:sldId id="672" r:id="rId53"/>
    <p:sldId id="674" r:id="rId54"/>
    <p:sldId id="675" r:id="rId55"/>
    <p:sldId id="676" r:id="rId56"/>
    <p:sldId id="677" r:id="rId57"/>
    <p:sldId id="678" r:id="rId58"/>
    <p:sldId id="679" r:id="rId59"/>
    <p:sldId id="680" r:id="rId60"/>
    <p:sldId id="681" r:id="rId61"/>
    <p:sldId id="682" r:id="rId62"/>
    <p:sldId id="683" r:id="rId63"/>
    <p:sldId id="684" r:id="rId64"/>
    <p:sldId id="685" r:id="rId65"/>
    <p:sldId id="686" r:id="rId66"/>
    <p:sldId id="687" r:id="rId67"/>
    <p:sldId id="688" r:id="rId68"/>
    <p:sldId id="689" r:id="rId69"/>
    <p:sldId id="690" r:id="rId70"/>
    <p:sldId id="691" r:id="rId71"/>
    <p:sldId id="692" r:id="rId72"/>
    <p:sldId id="693" r:id="rId73"/>
    <p:sldId id="694" r:id="rId74"/>
    <p:sldId id="695" r:id="rId75"/>
    <p:sldId id="696" r:id="rId76"/>
    <p:sldId id="697" r:id="rId77"/>
    <p:sldId id="698" r:id="rId78"/>
    <p:sldId id="699" r:id="rId79"/>
    <p:sldId id="700" r:id="rId80"/>
    <p:sldId id="701" r:id="rId81"/>
    <p:sldId id="702" r:id="rId82"/>
    <p:sldId id="703" r:id="rId83"/>
    <p:sldId id="704" r:id="rId84"/>
    <p:sldId id="705" r:id="rId85"/>
    <p:sldId id="706" r:id="rId86"/>
    <p:sldId id="707" r:id="rId87"/>
    <p:sldId id="708" r:id="rId88"/>
    <p:sldId id="709" r:id="rId89"/>
    <p:sldId id="710" r:id="rId90"/>
    <p:sldId id="711" r:id="rId91"/>
    <p:sldId id="712" r:id="rId92"/>
    <p:sldId id="713" r:id="rId93"/>
    <p:sldId id="714" r:id="rId94"/>
    <p:sldId id="715" r:id="rId95"/>
    <p:sldId id="716" r:id="rId96"/>
    <p:sldId id="717" r:id="rId97"/>
    <p:sldId id="718" r:id="rId98"/>
    <p:sldId id="719" r:id="rId99"/>
    <p:sldId id="720" r:id="rId100"/>
    <p:sldId id="721" r:id="rId101"/>
    <p:sldId id="722" r:id="rId102"/>
    <p:sldId id="723" r:id="rId103"/>
    <p:sldId id="650" r:id="rId104"/>
    <p:sldId id="732" r:id="rId105"/>
    <p:sldId id="733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5200"/>
    <a:srgbClr val="66FFFF"/>
    <a:srgbClr val="00FFFF"/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1"/>
    <p:restoredTop sz="89811" autoAdjust="0"/>
  </p:normalViewPr>
  <p:slideViewPr>
    <p:cSldViewPr snapToGrid="0" snapToObjects="1">
      <p:cViewPr varScale="1">
        <p:scale>
          <a:sx n="80" d="100"/>
          <a:sy n="80" d="100"/>
        </p:scale>
        <p:origin x="9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heme" Target="theme/theme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image" Target="../media/image49.png"/><Relationship Id="rId2" Type="http://schemas.openxmlformats.org/officeDocument/2006/relationships/image" Target="../media/image5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44.png"/><Relationship Id="rId3" Type="http://schemas.openxmlformats.org/officeDocument/2006/relationships/image" Target="../media/image58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4DDA6-0C08-3D41-9990-B11EF70FF765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75FBC-2A22-824F-9BDB-7E796211A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2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9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3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9C0339-C065-4F90-90DA-15919C0E2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6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84D027-16A6-4786-8C71-8EB903AF86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3C04-19EC-6943-AD87-AEA7ADCC1004}" type="datetimeFigureOut">
              <a:rPr lang="en-US" smtClean="0"/>
              <a:pPr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98C6-D270-3740-ADEC-51D30E3692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3.tif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tiff"/><Relationship Id="rId3" Type="http://schemas.openxmlformats.org/officeDocument/2006/relationships/image" Target="../media/image18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26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7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2.jpe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4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5.png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6.png"/><Relationship Id="rId10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2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43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4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45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47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image" Target="../media/image55.png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51.png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52.png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53.png"/><Relationship Id="rId16" Type="http://schemas.openxmlformats.org/officeDocument/2006/relationships/oleObject" Target="../embeddings/oleObject27.bin"/><Relationship Id="rId17" Type="http://schemas.openxmlformats.org/officeDocument/2006/relationships/oleObject" Target="../embeddings/oleObject28.bin"/><Relationship Id="rId18" Type="http://schemas.openxmlformats.org/officeDocument/2006/relationships/image" Target="../media/image54.png"/><Relationship Id="rId19" Type="http://schemas.openxmlformats.org/officeDocument/2006/relationships/oleObject" Target="../embeddings/oleObject29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6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9.png"/><Relationship Id="rId7" Type="http://schemas.openxmlformats.org/officeDocument/2006/relationships/image" Target="../media/image32.jpeg"/><Relationship Id="rId8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7.pn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8.png"/><Relationship Id="rId8" Type="http://schemas.openxmlformats.org/officeDocument/2006/relationships/oleObject" Target="../embeddings/oleObject32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41.png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0" Type="http://schemas.openxmlformats.org/officeDocument/2006/relationships/image" Target="../media/image75.emf"/><Relationship Id="rId11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pn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17.png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90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91.png"/><Relationship Id="rId7" Type="http://schemas.openxmlformats.org/officeDocument/2006/relationships/image" Target="../media/image32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90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oleObject" Target="../embeddings/oleObject38.bin"/><Relationship Id="rId5" Type="http://schemas.openxmlformats.org/officeDocument/2006/relationships/image" Target="../media/image98.png"/><Relationship Id="rId6" Type="http://schemas.openxmlformats.org/officeDocument/2006/relationships/oleObject" Target="../embeddings/oleObject39.bin"/><Relationship Id="rId7" Type="http://schemas.openxmlformats.org/officeDocument/2006/relationships/image" Target="../media/image99.png"/><Relationship Id="rId8" Type="http://schemas.openxmlformats.org/officeDocument/2006/relationships/oleObject" Target="../embeddings/oleObject40.bin"/><Relationship Id="rId9" Type="http://schemas.openxmlformats.org/officeDocument/2006/relationships/image" Target="../media/image100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41.png"/><Relationship Id="rId6" Type="http://schemas.openxmlformats.org/officeDocument/2006/relationships/oleObject" Target="../embeddings/oleObject41.bin"/><Relationship Id="rId7" Type="http://schemas.openxmlformats.org/officeDocument/2006/relationships/image" Target="../media/image107.png"/><Relationship Id="rId8" Type="http://schemas.openxmlformats.org/officeDocument/2006/relationships/oleObject" Target="../embeddings/oleObject42.bin"/><Relationship Id="rId9" Type="http://schemas.openxmlformats.org/officeDocument/2006/relationships/image" Target="../media/image108.png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109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41.png"/><Relationship Id="rId6" Type="http://schemas.openxmlformats.org/officeDocument/2006/relationships/oleObject" Target="../embeddings/oleObject44.bin"/><Relationship Id="rId7" Type="http://schemas.openxmlformats.org/officeDocument/2006/relationships/image" Target="../media/image112.png"/><Relationship Id="rId8" Type="http://schemas.openxmlformats.org/officeDocument/2006/relationships/oleObject" Target="../embeddings/oleObject45.bin"/><Relationship Id="rId9" Type="http://schemas.openxmlformats.org/officeDocument/2006/relationships/image" Target="../media/image113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oleObject48.bin"/><Relationship Id="rId5" Type="http://schemas.openxmlformats.org/officeDocument/2006/relationships/image" Target="../media/image120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41.png"/><Relationship Id="rId5" Type="http://schemas.openxmlformats.org/officeDocument/2006/relationships/oleObject" Target="../embeddings/oleObject49.bin"/><Relationship Id="rId6" Type="http://schemas.openxmlformats.org/officeDocument/2006/relationships/image" Target="../media/image124.png"/><Relationship Id="rId7" Type="http://schemas.openxmlformats.org/officeDocument/2006/relationships/oleObject" Target="../embeddings/oleObject50.bin"/><Relationship Id="rId8" Type="http://schemas.openxmlformats.org/officeDocument/2006/relationships/image" Target="../media/image125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41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127.png"/><Relationship Id="rId7" Type="http://schemas.openxmlformats.org/officeDocument/2006/relationships/oleObject" Target="../embeddings/oleObject52.bin"/><Relationship Id="rId8" Type="http://schemas.openxmlformats.org/officeDocument/2006/relationships/image" Target="../media/image128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17.png"/><Relationship Id="rId5" Type="http://schemas.openxmlformats.org/officeDocument/2006/relationships/image" Target="../media/image32.jpeg"/><Relationship Id="rId6" Type="http://schemas.openxmlformats.org/officeDocument/2006/relationships/oleObject" Target="../embeddings/oleObject54.bin"/><Relationship Id="rId7" Type="http://schemas.openxmlformats.org/officeDocument/2006/relationships/image" Target="../media/image144.png"/><Relationship Id="rId8" Type="http://schemas.openxmlformats.org/officeDocument/2006/relationships/oleObject" Target="../embeddings/oleObject55.bin"/><Relationship Id="rId9" Type="http://schemas.openxmlformats.org/officeDocument/2006/relationships/image" Target="../media/image58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jpeg"/><Relationship Id="rId3" Type="http://schemas.openxmlformats.org/officeDocument/2006/relationships/image" Target="../media/image16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4.png"/><Relationship Id="rId3" Type="http://schemas.openxmlformats.org/officeDocument/2006/relationships/image" Target="../media/image16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jpeg"/><Relationship Id="rId3" Type="http://schemas.openxmlformats.org/officeDocument/2006/relationships/image" Target="../media/image16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oleObject" Target="../embeddings/oleObject56.bin"/><Relationship Id="rId6" Type="http://schemas.openxmlformats.org/officeDocument/2006/relationships/image" Target="../media/image26.wmf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0.png"/><Relationship Id="rId3" Type="http://schemas.openxmlformats.org/officeDocument/2006/relationships/image" Target="../media/image171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w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17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wmf"/><Relationship Id="rId5" Type="http://schemas.openxmlformats.org/officeDocument/2006/relationships/oleObject" Target="../embeddings/oleObject58.bin"/><Relationship Id="rId6" Type="http://schemas.openxmlformats.org/officeDocument/2006/relationships/image" Target="../media/image172.png"/><Relationship Id="rId7" Type="http://schemas.openxmlformats.org/officeDocument/2006/relationships/oleObject" Target="../embeddings/oleObject59.bin"/><Relationship Id="rId8" Type="http://schemas.openxmlformats.org/officeDocument/2006/relationships/image" Target="../media/image173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w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172.png"/><Relationship Id="rId7" Type="http://schemas.openxmlformats.org/officeDocument/2006/relationships/oleObject" Target="../embeddings/oleObject61.bin"/><Relationship Id="rId8" Type="http://schemas.openxmlformats.org/officeDocument/2006/relationships/image" Target="../media/image173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jpeg"/><Relationship Id="rId3" Type="http://schemas.openxmlformats.org/officeDocument/2006/relationships/image" Target="../media/image18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305" y="0"/>
            <a:ext cx="7772400" cy="888170"/>
          </a:xfrm>
        </p:spPr>
        <p:txBody>
          <a:bodyPr>
            <a:normAutofit/>
          </a:bodyPr>
          <a:lstStyle/>
          <a:p>
            <a:r>
              <a:rPr lang="en-US" dirty="0" err="1" smtClean="0"/>
              <a:t>Hadron</a:t>
            </a:r>
            <a:r>
              <a:rPr lang="en-US" dirty="0" smtClean="0"/>
              <a:t> Spectroscopy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267" y="5239959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Stephen Lars Olsen</a:t>
            </a:r>
          </a:p>
          <a:p>
            <a:r>
              <a:rPr lang="en-US" sz="1800" dirty="0" smtClean="0"/>
              <a:t>Institute for Basic Science (KOREA)</a:t>
            </a:r>
          </a:p>
          <a:p>
            <a:r>
              <a:rPr lang="en-US" sz="1800" dirty="0" smtClean="0"/>
              <a:t>University of the Chinese Academy of Science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834970" y="6308787"/>
            <a:ext cx="276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Weihai</a:t>
            </a:r>
            <a:r>
              <a:rPr lang="ru-RU" dirty="0" smtClean="0"/>
              <a:t> </a:t>
            </a:r>
            <a:r>
              <a:rPr lang="en-US" dirty="0" smtClean="0"/>
              <a:t>August 16-19, 201</a:t>
            </a:r>
            <a:r>
              <a:rPr lang="en-US" dirty="0"/>
              <a:t>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0030" y="1474860"/>
            <a:ext cx="5334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70" y="851620"/>
            <a:ext cx="3228791" cy="4325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794" y="805877"/>
            <a:ext cx="158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Lecture 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46" y="3490912"/>
            <a:ext cx="5608236" cy="281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attempt to identify </a:t>
            </a:r>
            <a:r>
              <a:rPr lang="en-US" dirty="0" err="1" smtClean="0"/>
              <a:t>hadron</a:t>
            </a:r>
            <a:r>
              <a:rPr lang="en-US" dirty="0" smtClean="0"/>
              <a:t> constituents: Fermi-Yang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5245" y="1679212"/>
            <a:ext cx="8458200" cy="213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Fermi &amp; Yang in 1949 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(7 years before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 discovery):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sz="2900" b="1" dirty="0" smtClean="0">
                <a:solidFill>
                  <a:srgbClr val="663300"/>
                </a:solidFill>
                <a:latin typeface="Comic Sans MS" pitchFamily="-110" charset="0"/>
                <a:ea typeface="+mj-ea"/>
                <a:cs typeface="+mj-cs"/>
              </a:rPr>
              <a:t>i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f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 NN potential is attractive, </a:t>
            </a:r>
            <a:r>
              <a:rPr lang="en-US" sz="2900" b="1" noProof="0" dirty="0" smtClean="0">
                <a:solidFill>
                  <a:srgbClr val="663300"/>
                </a:solidFill>
                <a:latin typeface="Comic Sans MS" pitchFamily="-110" charset="0"/>
                <a:ea typeface="+mj-ea"/>
                <a:cs typeface="+mj-cs"/>
              </a:rPr>
              <a:t>N &amp; N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 </a:t>
            </a:r>
            <a:b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  could bind to form </a:t>
            </a:r>
            <a:r>
              <a:rPr lang="en-US" sz="2900" b="1" dirty="0" err="1" smtClean="0">
                <a:solidFill>
                  <a:srgbClr val="663300"/>
                </a:solidFill>
                <a:latin typeface="Comic Sans MS" pitchFamily="-110" charset="0"/>
                <a:ea typeface="+mj-ea"/>
                <a:cs typeface="+mj-cs"/>
              </a:rPr>
              <a:t>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Symbol" pitchFamily="-110" charset="2"/>
                <a:ea typeface="+mj-ea"/>
                <a:cs typeface="+mj-cs"/>
              </a:rPr>
              <a:t>π</a:t>
            </a:r>
            <a:r>
              <a:rPr lang="en-US" sz="2900" b="1" dirty="0" smtClean="0">
                <a:solidFill>
                  <a:srgbClr val="663300"/>
                </a:solidFill>
                <a:latin typeface="Comic Sans MS" pitchFamily="-110" charset="0"/>
                <a:ea typeface="+mj-ea"/>
                <a:cs typeface="+mj-cs"/>
              </a:rPr>
              <a:t>-meson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itchFamily="-110" charset="0"/>
                <a:ea typeface="+mj-ea"/>
                <a:cs typeface="+mj-cs"/>
              </a:rPr>
              <a:t>.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687101" y="2669812"/>
            <a:ext cx="228600" cy="0"/>
          </a:xfrm>
          <a:prstGeom prst="line">
            <a:avLst/>
          </a:prstGeom>
          <a:noFill/>
          <a:ln w="31750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192890" y="2229544"/>
            <a:ext cx="152400" cy="0"/>
          </a:xfrm>
          <a:prstGeom prst="line">
            <a:avLst/>
          </a:prstGeom>
          <a:noFill/>
          <a:ln w="31750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7660157" y="2656854"/>
            <a:ext cx="228600" cy="0"/>
          </a:xfrm>
          <a:prstGeom prst="line">
            <a:avLst/>
          </a:prstGeom>
          <a:noFill/>
          <a:ln w="31750">
            <a:solidFill>
              <a:srgbClr val="66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810951" y="4085445"/>
          <a:ext cx="3256968" cy="1987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83" name="Equation" r:id="rId4" imgW="1498600" imgH="914400" progId="Equation.DSMT4">
                  <p:embed/>
                </p:oleObj>
              </mc:Choice>
              <mc:Fallback>
                <p:oleObj name="Equation" r:id="rId4" imgW="1498600" imgH="914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951" y="4085445"/>
                        <a:ext cx="3256968" cy="19873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87101" y="4638949"/>
            <a:ext cx="9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pg 1739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“running”</a:t>
            </a:r>
            <a:r>
              <a:rPr lang="en-US" b="1" dirty="0" smtClean="0"/>
              <a:t> </a:t>
            </a:r>
            <a:r>
              <a:rPr lang="en-US" b="1" dirty="0" err="1" smtClean="0">
                <a:latin typeface="Symbol" pitchFamily="18" charset="2"/>
              </a:rPr>
              <a:t>α</a:t>
            </a:r>
            <a:r>
              <a:rPr lang="en-US" b="1" baseline="-25000" dirty="0" err="1" smtClean="0"/>
              <a:t>s</a:t>
            </a:r>
            <a:endParaRPr lang="en-US" b="1" baseline="-25000" dirty="0"/>
          </a:p>
        </p:txBody>
      </p:sp>
      <p:pic>
        <p:nvPicPr>
          <p:cNvPr id="5365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4946650" cy="5181600"/>
          </a:xfrm>
          <a:noFill/>
          <a:ln/>
        </p:spPr>
      </p:pic>
      <p:pic>
        <p:nvPicPr>
          <p:cNvPr id="536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2667000"/>
            <a:ext cx="4267200" cy="2324100"/>
          </a:xfrm>
          <a:noFill/>
          <a:ln/>
        </p:spPr>
      </p:pic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733425" y="5338763"/>
            <a:ext cx="109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Large </a:t>
            </a:r>
          </a:p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distance</a:t>
            </a:r>
          </a:p>
        </p:txBody>
      </p:sp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3581400" y="4800600"/>
            <a:ext cx="109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short</a:t>
            </a:r>
          </a:p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distance</a:t>
            </a:r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1676400" y="1981200"/>
            <a:ext cx="28194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6584" name="Rectangle 8"/>
          <p:cNvSpPr>
            <a:spLocks noChangeArrowheads="1"/>
          </p:cNvSpPr>
          <p:nvPr/>
        </p:nvSpPr>
        <p:spPr bwMode="auto">
          <a:xfrm>
            <a:off x="2133600" y="3352800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54126" y="5338763"/>
            <a:ext cx="177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Nobel prize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The QCD particle spectrum hasn’t been </a:t>
            </a:r>
            <a:r>
              <a:rPr lang="en-US" sz="4000" b="1" dirty="0" smtClean="0"/>
              <a:t>computed from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principles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5396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29000" y="1600200"/>
            <a:ext cx="2430463" cy="2544763"/>
          </a:xfrm>
          <a:noFill/>
          <a:ln/>
        </p:spPr>
      </p:pic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4267200" y="1752600"/>
            <a:ext cx="13716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9656" name="Text Box 8"/>
          <p:cNvSpPr txBox="1">
            <a:spLocks noChangeArrowheads="1"/>
          </p:cNvSpPr>
          <p:nvPr/>
        </p:nvSpPr>
        <p:spPr bwMode="auto">
          <a:xfrm>
            <a:off x="1981200" y="4343400"/>
            <a:ext cx="4389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    </a:t>
            </a:r>
            <a:r>
              <a:rPr lang="en-US" b="1" dirty="0">
                <a:latin typeface="Comic Sans MS" pitchFamily="66" charset="0"/>
              </a:rPr>
              <a:t>perturbation theory can’t be used</a:t>
            </a:r>
          </a:p>
        </p:txBody>
      </p:sp>
      <p:sp>
        <p:nvSpPr>
          <p:cNvPr id="539657" name="Line 9"/>
          <p:cNvSpPr>
            <a:spLocks noChangeShapeType="1"/>
          </p:cNvSpPr>
          <p:nvPr/>
        </p:nvSpPr>
        <p:spPr bwMode="auto">
          <a:xfrm flipV="1">
            <a:off x="3886200" y="3962400"/>
            <a:ext cx="0" cy="3048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9658" name="Text Box 10"/>
          <p:cNvSpPr txBox="1">
            <a:spLocks noChangeArrowheads="1"/>
          </p:cNvSpPr>
          <p:nvPr/>
        </p:nvSpPr>
        <p:spPr bwMode="auto">
          <a:xfrm>
            <a:off x="1676400" y="5410200"/>
            <a:ext cx="473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mic Sans MS" pitchFamily="66" charset="0"/>
              </a:rPr>
              <a:t>Theorists make “QCD-motivated” models</a:t>
            </a:r>
          </a:p>
          <a:p>
            <a:pPr algn="ctr"/>
            <a:r>
              <a:rPr lang="en-US" b="1" dirty="0">
                <a:latin typeface="Comic Sans MS" pitchFamily="66" charset="0"/>
              </a:rPr>
              <a:t>that </a:t>
            </a:r>
            <a:r>
              <a:rPr lang="en-US" b="1" dirty="0" smtClean="0">
                <a:latin typeface="Comic Sans MS" pitchFamily="66" charset="0"/>
              </a:rPr>
              <a:t>must </a:t>
            </a:r>
            <a:r>
              <a:rPr lang="en-US" b="1" dirty="0">
                <a:latin typeface="Comic Sans MS" pitchFamily="66" charset="0"/>
              </a:rPr>
              <a:t>be tested by experiment</a:t>
            </a:r>
          </a:p>
        </p:txBody>
      </p:sp>
      <p:sp>
        <p:nvSpPr>
          <p:cNvPr id="8" name="Oval 7"/>
          <p:cNvSpPr/>
          <p:nvPr/>
        </p:nvSpPr>
        <p:spPr>
          <a:xfrm>
            <a:off x="3581400" y="1524000"/>
            <a:ext cx="609600" cy="14478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2353" y="2057400"/>
            <a:ext cx="2110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Quark-binding into</a:t>
            </a:r>
          </a:p>
          <a:p>
            <a:pPr algn="ctr"/>
            <a:r>
              <a:rPr lang="en-US" dirty="0" smtClean="0"/>
              <a:t>hadrons occurs here</a:t>
            </a:r>
          </a:p>
          <a:p>
            <a:pPr algn="ctr"/>
            <a:r>
              <a:rPr lang="en-US" dirty="0" smtClean="0"/>
              <a:t>(Q≈m</a:t>
            </a:r>
            <a:r>
              <a:rPr lang="en-US" baseline="-25000" dirty="0" smtClean="0">
                <a:latin typeface="Symbol" pitchFamily="18" charset="2"/>
              </a:rPr>
              <a:t>p</a:t>
            </a:r>
            <a:r>
              <a:rPr lang="en-US" dirty="0" smtClean="0"/>
              <a:t>≈140 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  <a:r>
              <a:rPr lang="en-US" b="1" dirty="0" smtClean="0">
                <a:latin typeface="Symbol" pitchFamily="18" charset="2"/>
              </a:rPr>
              <a:t> </a:t>
            </a:r>
          </a:p>
          <a:p>
            <a:pPr algn="ctr"/>
            <a:r>
              <a:rPr lang="en-US" b="1" dirty="0" err="1" smtClean="0">
                <a:latin typeface="Symbol" pitchFamily="18" charset="2"/>
              </a:rPr>
              <a:t>α</a:t>
            </a:r>
            <a:r>
              <a:rPr lang="en-US" b="1" baseline="-25000" dirty="0" err="1" smtClean="0">
                <a:latin typeface="Comic Sans MS" pitchFamily="66" charset="0"/>
              </a:rPr>
              <a:t>s</a:t>
            </a:r>
            <a:r>
              <a:rPr lang="en-US" b="1" dirty="0" smtClean="0">
                <a:latin typeface="Comic Sans MS" pitchFamily="66" charset="0"/>
              </a:rPr>
              <a:t> (m</a:t>
            </a:r>
            <a:r>
              <a:rPr lang="en-US" b="1" baseline="-25000" dirty="0" smtClean="0">
                <a:latin typeface="Symbol" pitchFamily="18" charset="2"/>
              </a:rPr>
              <a:t>p</a:t>
            </a:r>
            <a:r>
              <a:rPr lang="en-US" b="1" dirty="0" smtClean="0">
                <a:latin typeface="Comic Sans MS" pitchFamily="66" charset="0"/>
              </a:rPr>
              <a:t>) ~ 0.5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Summary (lecture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2)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1373441" y="914400"/>
            <a:ext cx="7248331" cy="61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200" dirty="0"/>
              <a:t> The fractionally charged quark </a:t>
            </a:r>
            <a:r>
              <a:rPr lang="en-US" sz="2200" dirty="0" smtClean="0"/>
              <a:t>model explains the patterns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and </a:t>
            </a:r>
            <a:r>
              <a:rPr lang="en-US" sz="2200" dirty="0"/>
              <a:t>properties of the </a:t>
            </a:r>
            <a:r>
              <a:rPr lang="en-US" sz="2200" dirty="0" smtClean="0"/>
              <a:t>ground </a:t>
            </a:r>
            <a:r>
              <a:rPr lang="en-US" sz="2200" dirty="0"/>
              <a:t>state mesons and baryons. </a:t>
            </a:r>
            <a:endParaRPr lang="en-US" sz="2200" dirty="0" smtClean="0"/>
          </a:p>
          <a:p>
            <a:r>
              <a:rPr lang="en-US" sz="800" dirty="0" smtClean="0"/>
              <a:t>    </a:t>
            </a:r>
          </a:p>
          <a:p>
            <a:pPr>
              <a:buFont typeface="Arial" pitchFamily="1" charset="0"/>
              <a:buChar char="•"/>
            </a:pPr>
            <a:r>
              <a:rPr lang="en-US" sz="2200" dirty="0" smtClean="0"/>
              <a:t> The </a:t>
            </a:r>
            <a:r>
              <a:rPr lang="en-US" sz="2200" dirty="0" err="1" smtClean="0"/>
              <a:t>qq</a:t>
            </a:r>
            <a:r>
              <a:rPr lang="en-US" sz="2200" dirty="0" smtClean="0"/>
              <a:t>=mesons and </a:t>
            </a:r>
            <a:r>
              <a:rPr lang="en-US" sz="2200" dirty="0" err="1" smtClean="0"/>
              <a:t>qqq</a:t>
            </a:r>
            <a:r>
              <a:rPr lang="en-US" sz="2200" dirty="0" smtClean="0"/>
              <a:t>=baryon prescriptions work well</a:t>
            </a:r>
          </a:p>
          <a:p>
            <a:r>
              <a:rPr lang="en-US" sz="2200" dirty="0" smtClean="0"/>
              <a:t>  for the lowest-lying mesons &amp; baryons, but fail otherwise</a:t>
            </a:r>
          </a:p>
          <a:p>
            <a:r>
              <a:rPr lang="en-US" sz="800" dirty="0" smtClean="0"/>
              <a:t>      </a:t>
            </a:r>
          </a:p>
          <a:p>
            <a:r>
              <a:rPr lang="en-US" sz="2400" dirty="0" smtClean="0"/>
              <a:t>	- </a:t>
            </a:r>
            <a:r>
              <a:rPr lang="en-US" sz="2000" dirty="0" smtClean="0"/>
              <a:t>the mass hierarchy of the lowest-lying scalar mesons</a:t>
            </a:r>
          </a:p>
          <a:p>
            <a:r>
              <a:rPr lang="en-US" sz="2000" dirty="0" smtClean="0"/>
              <a:t>	   is opposite to expectations for </a:t>
            </a:r>
            <a:r>
              <a:rPr lang="en-US" sz="2000" dirty="0" err="1" smtClean="0"/>
              <a:t>qq</a:t>
            </a:r>
            <a:r>
              <a:rPr lang="en-US" sz="2000" dirty="0" smtClean="0"/>
              <a:t>=mesons</a:t>
            </a:r>
          </a:p>
          <a:p>
            <a:r>
              <a:rPr lang="en-US" sz="800" dirty="0" smtClean="0"/>
              <a:t>    </a:t>
            </a:r>
          </a:p>
          <a:p>
            <a:r>
              <a:rPr lang="en-US" sz="2400" dirty="0" smtClean="0"/>
              <a:t>	- </a:t>
            </a:r>
            <a:r>
              <a:rPr lang="en-US" sz="2000" dirty="0" smtClean="0"/>
              <a:t>The masses of the N*(1440),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excited state of the</a:t>
            </a:r>
          </a:p>
          <a:p>
            <a:r>
              <a:rPr lang="en-US" sz="2000" dirty="0" smtClean="0"/>
              <a:t>            nucleon, and the </a:t>
            </a:r>
            <a:r>
              <a:rPr lang="en-US" sz="2000" dirty="0" smtClean="0">
                <a:latin typeface="Symbol"/>
              </a:rPr>
              <a:t>Λ</a:t>
            </a:r>
            <a:r>
              <a:rPr lang="en-US" sz="2000" dirty="0" smtClean="0"/>
              <a:t>(1405), the lowest excited sate of the </a:t>
            </a:r>
            <a:r>
              <a:rPr lang="en-US" sz="2000" dirty="0" err="1" smtClean="0">
                <a:latin typeface="Symbol"/>
              </a:rPr>
              <a:t>Λ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            disagree with QM predictions for </a:t>
            </a:r>
            <a:r>
              <a:rPr lang="en-US" sz="2000" dirty="0" err="1" smtClean="0"/>
              <a:t>qqq</a:t>
            </a:r>
            <a:r>
              <a:rPr lang="en-US" sz="2000" dirty="0" smtClean="0"/>
              <a:t>=baryons  </a:t>
            </a:r>
          </a:p>
          <a:p>
            <a:r>
              <a:rPr lang="en-US" sz="800" dirty="0" smtClean="0"/>
              <a:t>     </a:t>
            </a:r>
          </a:p>
          <a:p>
            <a:pPr>
              <a:buFont typeface="Arial" pitchFamily="1" charset="0"/>
              <a:buChar char="•"/>
            </a:pPr>
            <a:r>
              <a:rPr lang="en-US" sz="2200" dirty="0" smtClean="0"/>
              <a:t> The quark model seriously violates the Pauli Principle</a:t>
            </a:r>
          </a:p>
          <a:p>
            <a:r>
              <a:rPr lang="en-US" sz="800" dirty="0" smtClean="0"/>
              <a:t>   </a:t>
            </a:r>
          </a:p>
          <a:p>
            <a:pPr>
              <a:buFont typeface="Arial" pitchFamily="1" charset="0"/>
              <a:buChar char="•"/>
            </a:pPr>
            <a:r>
              <a:rPr lang="en-US" sz="2200" dirty="0" smtClean="0"/>
              <a:t> Quark model is superseded by Quantum </a:t>
            </a:r>
            <a:r>
              <a:rPr lang="en-US" sz="2200" dirty="0" err="1" smtClean="0"/>
              <a:t>ChromoDynamics</a:t>
            </a:r>
            <a:endParaRPr lang="en-US" sz="2200" dirty="0" smtClean="0"/>
          </a:p>
          <a:p>
            <a:r>
              <a:rPr lang="en-US" sz="800" dirty="0" smtClean="0"/>
              <a:t>   </a:t>
            </a:r>
          </a:p>
          <a:p>
            <a:pPr>
              <a:buFont typeface="Arial" pitchFamily="1" charset="0"/>
              <a:buChar char="•"/>
            </a:pPr>
            <a:r>
              <a:rPr lang="en-US" sz="2200" dirty="0" smtClean="0"/>
              <a:t> Quarks come in 3 colors; color force is mediated by 8 gluons</a:t>
            </a:r>
          </a:p>
          <a:p>
            <a:r>
              <a:rPr lang="en-US" sz="800" dirty="0" smtClean="0"/>
              <a:t>    </a:t>
            </a:r>
            <a:endParaRPr lang="en-US" sz="800" dirty="0"/>
          </a:p>
          <a:p>
            <a:pPr>
              <a:buFont typeface="Arial" pitchFamily="1" charset="0"/>
              <a:buChar char="•"/>
            </a:pPr>
            <a:r>
              <a:rPr lang="en-US" sz="2200" dirty="0" smtClean="0"/>
              <a:t>The QCD coupling constant increases at large distances.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Perturbation theory is not applicable at the hadron size scale</a:t>
            </a:r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2095254" y="1786079"/>
            <a:ext cx="38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4582589" y="2213606"/>
            <a:ext cx="38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5231466" y="2917041"/>
            <a:ext cx="38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25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Discussion/HW items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5800" y="1638300"/>
            <a:ext cx="59307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is φ(1020)</a:t>
            </a:r>
            <a:r>
              <a:rPr lang="en-US" dirty="0" smtClean="0">
                <a:sym typeface="Wingdings"/>
              </a:rPr>
              <a:t>ππ forbidden?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In octet-singlet meson mixing there are two extreme cases:</a:t>
            </a:r>
          </a:p>
          <a:p>
            <a:r>
              <a:rPr lang="en-US" dirty="0" smtClean="0">
                <a:sym typeface="Wingdings"/>
              </a:rPr>
              <a:t>   --in one, called “Ideal mixing,” one of the physical mesons is</a:t>
            </a:r>
          </a:p>
          <a:p>
            <a:r>
              <a:rPr lang="en-US" dirty="0" smtClean="0">
                <a:sym typeface="Wingdings"/>
              </a:rPr>
              <a:t>      purely </a:t>
            </a:r>
            <a:r>
              <a:rPr lang="en-US" i="1" dirty="0" err="1" smtClean="0">
                <a:sym typeface="Wingdings"/>
              </a:rPr>
              <a:t>ss</a:t>
            </a:r>
            <a:r>
              <a:rPr lang="en-US" i="1" dirty="0" smtClean="0">
                <a:sym typeface="Wingdings"/>
              </a:rPr>
              <a:t>,</a:t>
            </a:r>
            <a:r>
              <a:rPr lang="en-US" dirty="0" smtClean="0">
                <a:sym typeface="Wingdings"/>
              </a:rPr>
              <a:t> while the other is purely (</a:t>
            </a:r>
            <a:r>
              <a:rPr lang="en-US" i="1" dirty="0" smtClean="0">
                <a:sym typeface="Wingdings"/>
              </a:rPr>
              <a:t>uu+dd</a:t>
            </a:r>
            <a:r>
              <a:rPr lang="en-US" dirty="0" smtClean="0">
                <a:sym typeface="Wingdings"/>
              </a:rPr>
              <a:t>)/√2.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 --in the other extreme, the two physical mesons have equal</a:t>
            </a:r>
          </a:p>
          <a:p>
            <a:r>
              <a:rPr lang="en-US" dirty="0" smtClean="0">
                <a:sym typeface="Wingdings"/>
              </a:rPr>
              <a:t>      </a:t>
            </a:r>
            <a:r>
              <a:rPr lang="en-US" i="1" dirty="0" err="1" smtClean="0">
                <a:sym typeface="Wingdings"/>
              </a:rPr>
              <a:t>ss</a:t>
            </a:r>
            <a:r>
              <a:rPr lang="en-US" dirty="0" smtClean="0">
                <a:sym typeface="Wingdings"/>
              </a:rPr>
              <a:t> and (</a:t>
            </a:r>
            <a:r>
              <a:rPr lang="en-US" i="1" dirty="0" smtClean="0">
                <a:sym typeface="Wingdings"/>
              </a:rPr>
              <a:t>uu+dd</a:t>
            </a:r>
            <a:r>
              <a:rPr lang="en-US" dirty="0" smtClean="0">
                <a:sym typeface="Wingdings"/>
              </a:rPr>
              <a:t>)/√2 content, with opposite relative sign.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Show that ideal mixing occurs when the mixing angle </a:t>
            </a:r>
            <a:r>
              <a:rPr lang="en-US" dirty="0" err="1" smtClean="0">
                <a:sym typeface="Wingdings"/>
              </a:rPr>
              <a:t>θ</a:t>
            </a:r>
            <a:r>
              <a:rPr lang="en-US" dirty="0" smtClean="0">
                <a:sym typeface="Wingdings"/>
              </a:rPr>
              <a:t>=35.3</a:t>
            </a:r>
            <a:r>
              <a:rPr lang="en-US" baseline="30000" dirty="0" smtClean="0">
                <a:sym typeface="Wingdings"/>
              </a:rPr>
              <a:t>o</a:t>
            </a:r>
          </a:p>
          <a:p>
            <a:r>
              <a:rPr lang="en-US" dirty="0" smtClean="0">
                <a:sym typeface="Wingdings"/>
              </a:rPr>
              <a:t>and the equal </a:t>
            </a:r>
            <a:r>
              <a:rPr lang="en-US" i="1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-content cases occurs when </a:t>
            </a:r>
            <a:r>
              <a:rPr lang="en-US" dirty="0" err="1" smtClean="0">
                <a:sym typeface="Wingdings"/>
              </a:rPr>
              <a:t>θ</a:t>
            </a:r>
            <a:r>
              <a:rPr lang="en-US" dirty="0" smtClean="0">
                <a:sym typeface="Wingdings"/>
              </a:rPr>
              <a:t>=-9.7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.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>
            <a:off x="2941668" y="2800659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5659950" y="2797563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6019694" y="2768551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2290921" y="3626159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3043750" y="3623063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800000">
            <a:off x="3403494" y="3594051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0800000">
            <a:off x="3314594" y="4447064"/>
            <a:ext cx="3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line?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44" y="1593149"/>
            <a:ext cx="7143082" cy="515155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128211" y="887296"/>
            <a:ext cx="1577974" cy="315531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8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7" y="2261936"/>
            <a:ext cx="4151943" cy="29387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70485" y="2406315"/>
            <a:ext cx="1411705" cy="109086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7631" y="1430939"/>
            <a:ext cx="4775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resonance in the p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dirty="0" smtClean="0"/>
              <a:t> channel would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form a band parallel to this line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91912" y="534502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 unequal masses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977" y="2406315"/>
            <a:ext cx="2408127" cy="2261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9102" y="4700338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 equal masses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022"/>
            <a:ext cx="9045928" cy="67844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attempt to identify </a:t>
            </a:r>
            <a:r>
              <a:rPr lang="en-US" dirty="0" err="1" smtClean="0"/>
              <a:t>hadron</a:t>
            </a:r>
            <a:r>
              <a:rPr lang="en-US" dirty="0" smtClean="0"/>
              <a:t> constituents: Sakata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02" y="6513439"/>
            <a:ext cx="5197775" cy="263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270"/>
            <a:ext cx="8229600" cy="1143000"/>
          </a:xfrm>
        </p:spPr>
        <p:txBody>
          <a:bodyPr/>
          <a:lstStyle/>
          <a:p>
            <a:r>
              <a:rPr lang="en-US" dirty="0" smtClean="0"/>
              <a:t>Sakata’s Notebook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" y="1593829"/>
            <a:ext cx="8636024" cy="4513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873" y="6107728"/>
            <a:ext cx="697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Sakata calls the Λ</a:t>
            </a:r>
            <a:r>
              <a:rPr lang="en-US" baseline="30000" dirty="0" smtClean="0"/>
              <a:t>0</a:t>
            </a:r>
            <a:r>
              <a:rPr lang="en-US" dirty="0" smtClean="0"/>
              <a:t> and the  K mesons by their old names: V</a:t>
            </a:r>
            <a:r>
              <a:rPr lang="en-US" baseline="30000" dirty="0" smtClean="0"/>
              <a:t>0</a:t>
            </a:r>
            <a:r>
              <a:rPr lang="en-US" dirty="0" smtClean="0"/>
              <a:t>, θ</a:t>
            </a:r>
            <a:r>
              <a:rPr lang="en-US" baseline="30000" dirty="0" smtClean="0"/>
              <a:t>+,</a:t>
            </a:r>
            <a:r>
              <a:rPr lang="en-US" dirty="0" smtClean="0"/>
              <a:t>0 and τ</a:t>
            </a:r>
            <a:r>
              <a:rPr lang="en-US" baseline="30000" dirty="0" smtClean="0"/>
              <a:t>+,0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605228" y="1080730"/>
            <a:ext cx="1919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Fermi-Yang paper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prominently cited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6248400" y="1310106"/>
            <a:ext cx="356828" cy="355400"/>
          </a:xfrm>
          <a:prstGeom prst="straightConnector1">
            <a:avLst/>
          </a:prstGeom>
          <a:ln w="9525">
            <a:solidFill>
              <a:srgbClr val="80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73" y="-935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Sakata </a:t>
            </a:r>
            <a:r>
              <a:rPr lang="en-US" smtClean="0"/>
              <a:t>model produces meson </a:t>
            </a:r>
            <a:r>
              <a:rPr lang="en-US" dirty="0" smtClean="0"/>
              <a:t>octets 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77959" y="2172018"/>
          <a:ext cx="4712511" cy="425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478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59" y="2172018"/>
                        <a:ext cx="4712511" cy="4253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1967219" y="4196460"/>
            <a:ext cx="609608" cy="632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2040440" y="4304504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736399" y="3551615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4632" y="4015895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48961" y="40569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929500" y="22016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502" y="1486465"/>
            <a:ext cx="2049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</a:t>
            </a:r>
            <a:r>
              <a:rPr lang="en-US" sz="2000" b="1" baseline="30000" dirty="0" smtClean="0"/>
              <a:t>P</a:t>
            </a:r>
            <a:r>
              <a:rPr lang="en-US" sz="2000" b="1" dirty="0" smtClean="0"/>
              <a:t>=0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meson octet  </a:t>
            </a:r>
            <a:endParaRPr lang="en-US" sz="2000" b="1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4294536" y="2156862"/>
          <a:ext cx="4712511" cy="425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479" name="Photo Editor Photo" r:id="rId5" imgW="4885714" imgH="4409524" progId="">
                  <p:embed/>
                </p:oleObj>
              </mc:Choice>
              <mc:Fallback>
                <p:oleObj name="Photo Editor Photo" r:id="rId5" imgW="4885714" imgH="440952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536" y="2156862"/>
                        <a:ext cx="4712511" cy="4253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6205844" y="4210535"/>
            <a:ext cx="609608" cy="632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6279065" y="4318579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975024" y="3565690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723257" y="4029970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87586" y="407102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6168125" y="22157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19" name="Oval 18"/>
          <p:cNvSpPr/>
          <p:nvPr/>
        </p:nvSpPr>
        <p:spPr>
          <a:xfrm>
            <a:off x="6802879" y="2817125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23527" y="2769060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pΛ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 rot="10800000">
            <a:off x="6960039" y="28365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293833" y="3770422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06406" y="3770257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0800000">
            <a:off x="7450076" y="386263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5540132" y="2833346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65278" y="2819360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nΛ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 rot="10800000">
            <a:off x="5703841" y="28758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29" name="Oval 28"/>
          <p:cNvSpPr/>
          <p:nvPr/>
        </p:nvSpPr>
        <p:spPr>
          <a:xfrm>
            <a:off x="6673226" y="4934871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98372" y="4920885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nΛ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 rot="10800000">
            <a:off x="6836935" y="4977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32" name="Oval 31"/>
          <p:cNvSpPr/>
          <p:nvPr/>
        </p:nvSpPr>
        <p:spPr>
          <a:xfrm>
            <a:off x="4887860" y="3777971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13006" y="3738835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 rot="10800000">
            <a:off x="5051568" y="38410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35" name="Oval 34"/>
          <p:cNvSpPr/>
          <p:nvPr/>
        </p:nvSpPr>
        <p:spPr>
          <a:xfrm>
            <a:off x="5518034" y="4923796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17577" y="3768505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456975" y="3757430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0800000">
            <a:off x="6118167" y="385815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 rot="10800000">
            <a:off x="6626857" y="38501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 rot="10800000">
            <a:off x="5679023" y="49773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5518034" y="4922385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Λn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004676" y="3761445"/>
            <a:ext cx="984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nn±pp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36" y="-144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has problems with the </a:t>
            </a:r>
            <a:r>
              <a:rPr lang="en-US" dirty="0" err="1" smtClean="0">
                <a:ea typeface="Symbol" charset="2"/>
                <a:cs typeface="Symbol" charset="2"/>
              </a:rPr>
              <a:t>Decuplet</a:t>
            </a:r>
            <a:endParaRPr lang="en-US" baseline="30000" dirty="0">
              <a:ea typeface="Symbol" charset="2"/>
              <a:cs typeface="Symbol" charset="2"/>
            </a:endParaRPr>
          </a:p>
        </p:txBody>
      </p:sp>
      <p:pic>
        <p:nvPicPr>
          <p:cNvPr id="3" name="Picture 13" descr="733px-Decupl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002"/>
            <a:ext cx="4394436" cy="359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733px-Decupl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07" y="1833357"/>
            <a:ext cx="4394436" cy="359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276099" y="2053696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3234" y="2039710"/>
            <a:ext cx="66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npn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6296036" y="20677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96671" y="20156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nnn</a:t>
            </a:r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>
            <a:off x="7328546" y="2056696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78381" y="1991910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ppp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310764" y="2058196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47899" y="2044210"/>
            <a:ext cx="66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pnp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755397" y="294802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92532" y="2934035"/>
            <a:ext cx="6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npΛ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6800480" y="29243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50315" y="288498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nnΛ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7870709" y="29258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04123" y="2924371"/>
            <a:ext cx="6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pnΛ</a:t>
            </a:r>
            <a:endParaRPr 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6261365" y="380612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98500" y="3792135"/>
            <a:ext cx="69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ΛpΛ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7369313" y="38327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06448" y="3818785"/>
            <a:ext cx="69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ΛnΛ</a:t>
            </a:r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6765809" y="47381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02944" y="4724185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</a:t>
            </a:r>
            <a:endParaRPr lang="en-US" sz="2400" dirty="0"/>
          </a:p>
        </p:txBody>
      </p:sp>
      <p:sp useBgFill="1">
        <p:nvSpPr>
          <p:cNvPr id="27" name="TextBox 26"/>
          <p:cNvSpPr txBox="1"/>
          <p:nvPr/>
        </p:nvSpPr>
        <p:spPr>
          <a:xfrm>
            <a:off x="5356269" y="1690329"/>
            <a:ext cx="64261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Q=-1</a:t>
            </a:r>
            <a:endParaRPr lang="en-US" dirty="0"/>
          </a:p>
        </p:txBody>
      </p:sp>
      <p:sp useBgFill="1">
        <p:nvSpPr>
          <p:cNvPr id="28" name="TextBox 27"/>
          <p:cNvSpPr txBox="1"/>
          <p:nvPr/>
        </p:nvSpPr>
        <p:spPr>
          <a:xfrm>
            <a:off x="6426498" y="1691829"/>
            <a:ext cx="57194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Q=0</a:t>
            </a:r>
            <a:endParaRPr lang="en-US" dirty="0"/>
          </a:p>
        </p:txBody>
      </p:sp>
      <p:sp useBgFill="1">
        <p:nvSpPr>
          <p:cNvPr id="29" name="TextBox 28"/>
          <p:cNvSpPr txBox="1"/>
          <p:nvPr/>
        </p:nvSpPr>
        <p:spPr>
          <a:xfrm>
            <a:off x="7419765" y="1679254"/>
            <a:ext cx="68690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Q=+1</a:t>
            </a:r>
            <a:endParaRPr lang="en-US" dirty="0"/>
          </a:p>
        </p:txBody>
      </p:sp>
      <p:sp useBgFill="1">
        <p:nvSpPr>
          <p:cNvPr id="30" name="TextBox 29"/>
          <p:cNvSpPr txBox="1"/>
          <p:nvPr/>
        </p:nvSpPr>
        <p:spPr>
          <a:xfrm>
            <a:off x="8439702" y="1680754"/>
            <a:ext cx="68690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Q=+2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22268" y="1250982"/>
            <a:ext cx="2161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Sakata’s </a:t>
            </a:r>
            <a:r>
              <a:rPr lang="en-US" sz="2200" dirty="0" err="1" smtClean="0">
                <a:solidFill>
                  <a:srgbClr val="0000FF"/>
                </a:solidFill>
              </a:rPr>
              <a:t>decuplet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16506" y="5637305"/>
            <a:ext cx="3060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splitting is uniform  and</a:t>
            </a:r>
          </a:p>
          <a:p>
            <a:r>
              <a:rPr lang="en-US" dirty="0" smtClean="0"/>
              <a:t>≈</a:t>
            </a:r>
            <a:r>
              <a:rPr lang="en-US" dirty="0" err="1" smtClean="0"/>
              <a:t>m</a:t>
            </a:r>
            <a:r>
              <a:rPr lang="en-US" baseline="-25000" dirty="0" err="1" smtClean="0"/>
              <a:t>Λ</a:t>
            </a:r>
            <a:r>
              <a:rPr lang="en-US" dirty="0" err="1" smtClean="0"/>
              <a:t>-m</a:t>
            </a:r>
            <a:r>
              <a:rPr lang="en-US" baseline="-25000" dirty="0" err="1" smtClean="0"/>
              <a:t>N</a:t>
            </a:r>
            <a:r>
              <a:rPr lang="en-US" dirty="0" smtClean="0"/>
              <a:t>=175 </a:t>
            </a:r>
            <a:r>
              <a:rPr lang="en-US" dirty="0" err="1" smtClean="0"/>
              <a:t>MeV</a:t>
            </a:r>
            <a:r>
              <a:rPr lang="en-US" dirty="0" smtClean="0"/>
              <a:t>, not so bad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96671" y="21807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ppn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7303781" y="21807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nnp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6783129" y="306965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ppΛ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0647419" flipH="1">
            <a:off x="6482873" y="18086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0647419">
            <a:off x="6358821" y="38991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 rot="10647419">
            <a:off x="7478957" y="38991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 rot="10647419">
            <a:off x="5854373" y="30315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 rot="10647419">
            <a:off x="7951254" y="30175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 rot="10647419">
            <a:off x="8408193" y="21485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 rot="10647419">
            <a:off x="5369304" y="21335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 rot="10647419" flipH="1">
            <a:off x="7459755" y="1789591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10647419" flipH="1">
            <a:off x="7472455" y="1980091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0647419" flipH="1">
            <a:off x="6470173" y="19991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0647419" flipH="1">
            <a:off x="6940073" y="26722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0647419" flipH="1">
            <a:off x="6940073" y="29008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788774" y="563730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S=-3 requires </a:t>
            </a:r>
            <a:r>
              <a:rPr lang="en-US" dirty="0" err="1" smtClean="0"/>
              <a:t>ΛΛΛ</a:t>
            </a:r>
            <a:endParaRPr lang="en-US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6693162" y="6006637"/>
            <a:ext cx="23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r>
              <a:rPr lang="en-US" dirty="0" err="1" smtClean="0"/>
              <a:t>ΛΛΛ</a:t>
            </a:r>
            <a:r>
              <a:rPr lang="en-US" dirty="0" smtClean="0"/>
              <a:t> has B=3 &amp;Q=0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rot="16200000" flipV="1">
            <a:off x="6995163" y="5422307"/>
            <a:ext cx="383916" cy="9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Sakata’s baryon octet is also peculiar</a:t>
            </a:r>
            <a:endParaRPr lang="en-US" dirty="0"/>
          </a:p>
        </p:txBody>
      </p:sp>
      <p:pic>
        <p:nvPicPr>
          <p:cNvPr id="55" name="Picture 11" descr="800px-Octeto_bari%C3%B4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08" y="2211045"/>
            <a:ext cx="4280467" cy="311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" name="Object 2"/>
          <p:cNvGraphicFramePr>
            <a:graphicFrameLocks noChangeAspect="1"/>
          </p:cNvGraphicFramePr>
          <p:nvPr/>
        </p:nvGraphicFramePr>
        <p:xfrm>
          <a:off x="3983831" y="1816100"/>
          <a:ext cx="4713287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04" name="Photo Editor Photo" r:id="rId4" imgW="4885714" imgH="4409524" progId="">
                  <p:embed/>
                </p:oleObj>
              </mc:Choice>
              <mc:Fallback>
                <p:oleObj name="Photo Editor Photo" r:id="rId4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831" y="1816100"/>
                        <a:ext cx="4713287" cy="425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5178436" y="24741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79071" y="24220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nnn</a:t>
            </a:r>
            <a:endParaRPr lang="en-US" dirty="0" smtClean="0"/>
          </a:p>
        </p:txBody>
      </p:sp>
      <p:sp>
        <p:nvSpPr>
          <p:cNvPr id="59" name="Oval 58"/>
          <p:cNvSpPr/>
          <p:nvPr/>
        </p:nvSpPr>
        <p:spPr>
          <a:xfrm>
            <a:off x="6401446" y="2488496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351281" y="2423710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ppp</a:t>
            </a:r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4574297" y="339252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511432" y="3378535"/>
            <a:ext cx="6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npΛ</a:t>
            </a:r>
            <a:endParaRPr lang="en-US" sz="2400" dirty="0"/>
          </a:p>
        </p:txBody>
      </p:sp>
      <p:sp>
        <p:nvSpPr>
          <p:cNvPr id="63" name="Oval 62"/>
          <p:cNvSpPr/>
          <p:nvPr/>
        </p:nvSpPr>
        <p:spPr>
          <a:xfrm>
            <a:off x="6956309" y="33957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889723" y="3394271"/>
            <a:ext cx="6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pnΛ</a:t>
            </a:r>
            <a:endParaRPr lang="en-US" sz="2400" dirty="0"/>
          </a:p>
        </p:txBody>
      </p:sp>
      <p:sp>
        <p:nvSpPr>
          <p:cNvPr id="65" name="Oval 64"/>
          <p:cNvSpPr/>
          <p:nvPr/>
        </p:nvSpPr>
        <p:spPr>
          <a:xfrm>
            <a:off x="5232665" y="450462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169800" y="4490635"/>
            <a:ext cx="69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ΛpΛ</a:t>
            </a:r>
            <a:endParaRPr lang="en-US" sz="2400" dirty="0"/>
          </a:p>
        </p:txBody>
      </p:sp>
      <p:sp>
        <p:nvSpPr>
          <p:cNvPr id="67" name="Oval 66"/>
          <p:cNvSpPr/>
          <p:nvPr/>
        </p:nvSpPr>
        <p:spPr>
          <a:xfrm>
            <a:off x="6315213" y="45312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252348" y="4517285"/>
            <a:ext cx="69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ΛnΛ</a:t>
            </a:r>
            <a:endParaRPr lang="en-US" sz="2400" dirty="0"/>
          </a:p>
        </p:txBody>
      </p:sp>
      <p:sp useBgFill="1">
        <p:nvSpPr>
          <p:cNvPr id="69" name="TextBox 68"/>
          <p:cNvSpPr txBox="1"/>
          <p:nvPr/>
        </p:nvSpPr>
        <p:spPr>
          <a:xfrm>
            <a:off x="4780074" y="1853964"/>
            <a:ext cx="57194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Q=0</a:t>
            </a:r>
            <a:endParaRPr lang="en-US" dirty="0"/>
          </a:p>
        </p:txBody>
      </p:sp>
      <p:sp useBgFill="1">
        <p:nvSpPr>
          <p:cNvPr id="70" name="TextBox 69"/>
          <p:cNvSpPr txBox="1"/>
          <p:nvPr/>
        </p:nvSpPr>
        <p:spPr>
          <a:xfrm>
            <a:off x="6073359" y="1848525"/>
            <a:ext cx="68690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Q=+1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588165" y="1296313"/>
            <a:ext cx="2621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Sakata’s baryon octet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79071" y="25871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ppn</a:t>
            </a:r>
            <a:endParaRPr lang="en-US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6376681" y="2612585"/>
            <a:ext cx="54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nnp</a:t>
            </a:r>
            <a:endParaRPr lang="en-US" dirty="0" smtClean="0"/>
          </a:p>
        </p:txBody>
      </p:sp>
      <p:sp>
        <p:nvSpPr>
          <p:cNvPr id="74" name="TextBox 73"/>
          <p:cNvSpPr txBox="1"/>
          <p:nvPr/>
        </p:nvSpPr>
        <p:spPr>
          <a:xfrm rot="10647419" flipH="1">
            <a:off x="5365273" y="22150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 rot="10647419">
            <a:off x="5330121" y="45976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 rot="10647419">
            <a:off x="6424857" y="45976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7" name="TextBox 76"/>
          <p:cNvSpPr txBox="1"/>
          <p:nvPr/>
        </p:nvSpPr>
        <p:spPr>
          <a:xfrm rot="10647419">
            <a:off x="4673273" y="34760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8" name="TextBox 77"/>
          <p:cNvSpPr txBox="1"/>
          <p:nvPr/>
        </p:nvSpPr>
        <p:spPr>
          <a:xfrm rot="10647419">
            <a:off x="7036854" y="34874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9" name="TextBox 78"/>
          <p:cNvSpPr txBox="1"/>
          <p:nvPr/>
        </p:nvSpPr>
        <p:spPr>
          <a:xfrm rot="10647419" flipH="1">
            <a:off x="6532655" y="2221391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 rot="10647419" flipH="1">
            <a:off x="6545355" y="2411891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 rot="10647419" flipH="1">
            <a:off x="5352573" y="24055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 rot="10647419" flipH="1">
            <a:off x="6152673" y="32183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3" name="Trapezoid 82"/>
          <p:cNvSpPr/>
          <p:nvPr/>
        </p:nvSpPr>
        <p:spPr>
          <a:xfrm rot="10551041">
            <a:off x="5691559" y="3301376"/>
            <a:ext cx="1036162" cy="957746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898780" y="3470471"/>
            <a:ext cx="527409" cy="51521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5848615" y="343108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nnΛ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869775" y="36256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ppΛ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 rot="10647419" flipH="1">
            <a:off x="6038373" y="32183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 rot="10647419" flipH="1">
            <a:off x="6038373" y="3421576"/>
            <a:ext cx="19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 useBgFill="1">
        <p:nvSpPr>
          <p:cNvPr id="89" name="TextBox 88"/>
          <p:cNvSpPr txBox="1"/>
          <p:nvPr/>
        </p:nvSpPr>
        <p:spPr>
          <a:xfrm>
            <a:off x="8149911" y="2498285"/>
            <a:ext cx="52268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S=0</a:t>
            </a:r>
            <a:endParaRPr lang="en-US" dirty="0"/>
          </a:p>
        </p:txBody>
      </p:sp>
      <p:sp useBgFill="1">
        <p:nvSpPr>
          <p:cNvPr id="90" name="TextBox 89"/>
          <p:cNvSpPr txBox="1"/>
          <p:nvPr/>
        </p:nvSpPr>
        <p:spPr>
          <a:xfrm>
            <a:off x="8238811" y="3399985"/>
            <a:ext cx="59335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S=-1</a:t>
            </a:r>
            <a:endParaRPr lang="en-US" dirty="0"/>
          </a:p>
        </p:txBody>
      </p:sp>
      <p:sp useBgFill="1">
        <p:nvSpPr>
          <p:cNvPr id="91" name="TextBox 90"/>
          <p:cNvSpPr txBox="1"/>
          <p:nvPr/>
        </p:nvSpPr>
        <p:spPr>
          <a:xfrm>
            <a:off x="8200711" y="4555685"/>
            <a:ext cx="59335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S=-2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890221" y="1727200"/>
            <a:ext cx="176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nucleon</a:t>
            </a:r>
          </a:p>
          <a:p>
            <a:r>
              <a:rPr lang="en-US" dirty="0" smtClean="0"/>
              <a:t>          states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rot="5400000">
            <a:off x="7001755" y="2236068"/>
            <a:ext cx="408752" cy="3587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5" y="132066"/>
            <a:ext cx="60683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Sakata can explains why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  <a:sym typeface="Wingdings"/>
              </a:rPr>
              <a:t>φ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</a:t>
            </a:r>
            <a:r>
              <a:rPr lang="en-US" dirty="0" smtClean="0"/>
              <a:t> ω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058" y="2853456"/>
            <a:ext cx="2396960" cy="232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9495" y="3581975"/>
            <a:ext cx="28765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407577" y="3337349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35797" y="4009168"/>
            <a:ext cx="38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φ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94335" y="3353177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nn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rot="10800000">
            <a:off x="569639" y="3400224"/>
            <a:ext cx="35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33" name="Oval 32"/>
          <p:cNvSpPr/>
          <p:nvPr/>
        </p:nvSpPr>
        <p:spPr>
          <a:xfrm>
            <a:off x="2988090" y="4358924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974848" y="4374752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pn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 rot="10800000">
            <a:off x="3155439" y="44502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36" name="Oval 35"/>
          <p:cNvSpPr/>
          <p:nvPr/>
        </p:nvSpPr>
        <p:spPr>
          <a:xfrm>
            <a:off x="5215035" y="4486424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201793" y="4502252"/>
            <a:ext cx="5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ΛΛ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 rot="10800000">
            <a:off x="5382384" y="45777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7993883" y="3581975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980641" y="3597803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Λp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 rot="10800000">
            <a:off x="8161232" y="36732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42" name="Oval 41"/>
          <p:cNvSpPr/>
          <p:nvPr/>
        </p:nvSpPr>
        <p:spPr>
          <a:xfrm>
            <a:off x="8058272" y="5532600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045030" y="5548428"/>
            <a:ext cx="52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pΛ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 rot="10800000">
            <a:off x="8225621" y="562387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510231" y="3555878"/>
            <a:ext cx="41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</a:t>
            </a:r>
            <a:r>
              <a:rPr lang="en-US" sz="2400" b="1" baseline="30000" dirty="0" smtClean="0"/>
              <a:t>-</a:t>
            </a:r>
            <a:endParaRPr lang="en-US" sz="2400" b="1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8592825" y="5586154"/>
            <a:ext cx="524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</a:t>
            </a:r>
            <a:r>
              <a:rPr lang="en-US" sz="2400" b="1" baseline="30000" dirty="0" smtClean="0"/>
              <a:t>+ </a:t>
            </a:r>
            <a:endParaRPr lang="en-US" sz="2400" b="1" baseline="30000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96073">
            <a:off x="3167095" y="1807659"/>
            <a:ext cx="1554189" cy="1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val 47"/>
          <p:cNvSpPr/>
          <p:nvPr/>
        </p:nvSpPr>
        <p:spPr>
          <a:xfrm>
            <a:off x="2860836" y="2483749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847594" y="2499577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 rot="10800000">
            <a:off x="3028185" y="25750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51" name="Oval 50"/>
          <p:cNvSpPr/>
          <p:nvPr/>
        </p:nvSpPr>
        <p:spPr>
          <a:xfrm>
            <a:off x="4246914" y="1505899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233672" y="1521727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nn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 rot="10800000">
            <a:off x="4414263" y="15971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54" name="Oval 53"/>
          <p:cNvSpPr/>
          <p:nvPr/>
        </p:nvSpPr>
        <p:spPr>
          <a:xfrm>
            <a:off x="4424460" y="2425374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411218" y="2441202"/>
            <a:ext cx="50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np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 rot="10800000">
            <a:off x="4591809" y="25166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2695583" y="2130437"/>
            <a:ext cx="51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Lucida Grande"/>
                <a:ea typeface="Lucida Grande"/>
                <a:cs typeface="Lucida Grande"/>
              </a:rPr>
              <a:t>ρ</a:t>
            </a:r>
            <a:r>
              <a:rPr lang="en-US" sz="2400" b="1" baseline="30000" dirty="0" smtClean="0">
                <a:latin typeface="Lucida Grande"/>
                <a:ea typeface="Lucida Grande"/>
                <a:cs typeface="Lucida Grande"/>
              </a:rPr>
              <a:t>-</a:t>
            </a:r>
            <a:endParaRPr lang="en-US" sz="2400" baseline="30000" dirty="0"/>
          </a:p>
        </p:txBody>
      </p:sp>
      <p:sp>
        <p:nvSpPr>
          <p:cNvPr id="58" name="TextBox 57"/>
          <p:cNvSpPr txBox="1"/>
          <p:nvPr/>
        </p:nvSpPr>
        <p:spPr>
          <a:xfrm>
            <a:off x="407577" y="2891512"/>
            <a:ext cx="468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Lucida Grande"/>
                <a:ea typeface="Lucida Grande"/>
                <a:cs typeface="Lucida Grande"/>
              </a:rPr>
              <a:t>ω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3867934" y="1275066"/>
            <a:ext cx="57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="1" baseline="30000" dirty="0" smtClean="0">
                <a:latin typeface="Lucida Grande"/>
                <a:ea typeface="Lucida Grande"/>
                <a:cs typeface="Lucida Grande"/>
              </a:rPr>
              <a:t>0</a:t>
            </a:r>
            <a:endParaRPr lang="en-US" sz="2400" baseline="30000" dirty="0"/>
          </a:p>
        </p:txBody>
      </p:sp>
      <p:sp>
        <p:nvSpPr>
          <p:cNvPr id="60" name="TextBox 59"/>
          <p:cNvSpPr txBox="1"/>
          <p:nvPr/>
        </p:nvSpPr>
        <p:spPr>
          <a:xfrm>
            <a:off x="4070626" y="2697541"/>
            <a:ext cx="57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="1" baseline="30000" dirty="0" smtClean="0">
                <a:latin typeface="Lucida Grande"/>
                <a:ea typeface="Lucida Grande"/>
                <a:cs typeface="Lucida Grande"/>
              </a:rPr>
              <a:t>-</a:t>
            </a:r>
            <a:endParaRPr lang="en-US" sz="2400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3016018" y="4811641"/>
            <a:ext cx="6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="1" baseline="30000" dirty="0" smtClean="0">
                <a:latin typeface="Lucida Grande"/>
                <a:ea typeface="Lucida Grande"/>
                <a:cs typeface="Lucida Grande"/>
              </a:rPr>
              <a:t>+</a:t>
            </a:r>
            <a:endParaRPr lang="en-US" sz="2400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4880071" y="3038460"/>
            <a:ext cx="3747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 φ</a:t>
            </a:r>
            <a:r>
              <a:rPr lang="en-US" sz="2000" dirty="0" smtClean="0">
                <a:sym typeface="Wingdings"/>
              </a:rPr>
              <a:t>π</a:t>
            </a:r>
            <a:r>
              <a:rPr lang="en-US" sz="2000" baseline="30000" dirty="0" smtClean="0">
                <a:sym typeface="Wingdings"/>
              </a:rPr>
              <a:t>+</a:t>
            </a:r>
            <a:r>
              <a:rPr lang="en-US" sz="2000" dirty="0" smtClean="0">
                <a:sym typeface="Wingdings"/>
              </a:rPr>
              <a:t>π</a:t>
            </a:r>
            <a:r>
              <a:rPr lang="en-US" sz="2000" baseline="30000" dirty="0" smtClean="0">
                <a:sym typeface="Wingdings"/>
              </a:rPr>
              <a:t>-</a:t>
            </a:r>
            <a:r>
              <a:rPr lang="en-US" sz="2000" dirty="0" smtClean="0">
                <a:sym typeface="Wingdings"/>
              </a:rPr>
              <a:t>π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/>
              <a:t> , the initial </a:t>
            </a:r>
            <a:r>
              <a:rPr lang="en-US" sz="2000" dirty="0" err="1" smtClean="0"/>
              <a:t>Λ</a:t>
            </a:r>
            <a:r>
              <a:rPr lang="en-US" sz="2000" dirty="0" smtClean="0"/>
              <a:t> and </a:t>
            </a:r>
            <a:r>
              <a:rPr lang="en-US" sz="2000" dirty="0" err="1" smtClean="0"/>
              <a:t>Λ</a:t>
            </a:r>
            <a:endParaRPr lang="en-US" sz="2000" dirty="0" smtClean="0"/>
          </a:p>
          <a:p>
            <a:r>
              <a:rPr lang="en-US" sz="2000" dirty="0" smtClean="0"/>
              <a:t>have to somehow disappear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 rot="10800000">
            <a:off x="8136086" y="3083756"/>
            <a:ext cx="39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OZI suppression in the Sakata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99" y="2438400"/>
            <a:ext cx="5135689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0900" y="3264788"/>
            <a:ext cx="50590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sz="2800" dirty="0" smtClean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44180" y="3888150"/>
            <a:ext cx="4305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Λ</a:t>
            </a:r>
            <a:r>
              <a:rPr lang="en-US" sz="2800" dirty="0" smtClean="0"/>
              <a:t>                  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2384940" y="39300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                          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343075" y="2602979"/>
            <a:ext cx="3903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Λ</a:t>
            </a:r>
            <a:r>
              <a:rPr lang="en-US" sz="2400" dirty="0" smtClean="0"/>
              <a:t>    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670160" y="2591927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13300" y="2604757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33308" y="2184401"/>
            <a:ext cx="1269903" cy="2359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   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22560" y="2744327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8839" y="2401193"/>
            <a:ext cx="67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+ </a:t>
            </a:r>
            <a:endParaRPr lang="en-US" sz="28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22470" y="2282662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6342" y="2621328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3989" y="295999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41007" y="3264782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27928" y="3659093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 rot="10800000">
            <a:off x="6982448" y="40851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974870" y="3992898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0800000">
            <a:off x="6928853" y="3373986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_ 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6810325" y="2730535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_ 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85775" y="3095449"/>
            <a:ext cx="64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0 </a:t>
            </a:r>
            <a:endParaRPr lang="en-US" sz="28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7185778" y="3789705"/>
            <a:ext cx="64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- </a:t>
            </a:r>
            <a:endParaRPr lang="en-US" sz="2800" baseline="30000" dirty="0"/>
          </a:p>
        </p:txBody>
      </p:sp>
      <p:sp>
        <p:nvSpPr>
          <p:cNvPr id="30" name="Oval 29"/>
          <p:cNvSpPr/>
          <p:nvPr/>
        </p:nvSpPr>
        <p:spPr>
          <a:xfrm>
            <a:off x="6934347" y="3115775"/>
            <a:ext cx="418467" cy="54186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767311" y="2485858"/>
            <a:ext cx="418467" cy="54186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917417" y="3810031"/>
            <a:ext cx="418467" cy="54186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032762" y="1877973"/>
            <a:ext cx="178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initial state 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5487097" y="1844110"/>
            <a:ext cx="178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initial state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1344372" y="4807385"/>
            <a:ext cx="7799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processes in which there are no constituent lines</a:t>
            </a:r>
          </a:p>
          <a:p>
            <a:r>
              <a:rPr lang="en-US" sz="2800" dirty="0" smtClean="0"/>
              <a:t>connecting the initial &amp;final states are suppressed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Comments on the Sakata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36097" y="1524000"/>
            <a:ext cx="7250703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It reproduces the meson octets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it can explain the </a:t>
            </a:r>
            <a:r>
              <a:rPr lang="en-US" sz="2400" dirty="0" err="1" smtClean="0"/>
              <a:t>φ-ω</a:t>
            </a:r>
            <a:r>
              <a:rPr lang="en-US" sz="2400" dirty="0" smtClean="0"/>
              <a:t> puzzle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It can produce baryon octets and </a:t>
            </a:r>
            <a:r>
              <a:rPr lang="en-US" sz="2400" dirty="0" err="1" smtClean="0"/>
              <a:t>decuplets</a:t>
            </a:r>
            <a:r>
              <a:rPr lang="en-US" sz="2400" dirty="0" smtClean="0"/>
              <a:t>, but with</a:t>
            </a:r>
          </a:p>
          <a:p>
            <a:r>
              <a:rPr lang="en-US" sz="2400" dirty="0" smtClean="0"/>
              <a:t>        an S=-3 state with B=3 &amp; charge shifted by ΔQ=+1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It treats the </a:t>
            </a:r>
            <a:r>
              <a:rPr lang="en-US" sz="2400" dirty="0" err="1" smtClean="0"/>
              <a:t>p</a:t>
            </a:r>
            <a:r>
              <a:rPr lang="en-US" sz="2400" dirty="0" smtClean="0"/>
              <a:t>. </a:t>
            </a:r>
            <a:r>
              <a:rPr lang="en-US" sz="2400" dirty="0" err="1" smtClean="0"/>
              <a:t>n</a:t>
            </a:r>
            <a:r>
              <a:rPr lang="en-US" sz="2400" dirty="0" smtClean="0"/>
              <a:t> and </a:t>
            </a:r>
            <a:r>
              <a:rPr lang="en-US" sz="2400" dirty="0" err="1" smtClean="0"/>
              <a:t>Λ</a:t>
            </a:r>
            <a:r>
              <a:rPr lang="en-US" sz="2400" dirty="0" smtClean="0"/>
              <a:t> as special, for no  obvious reason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It contains some truth but it is not the whole story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4131733" cy="1143000"/>
          </a:xfrm>
        </p:spPr>
        <p:txBody>
          <a:bodyPr/>
          <a:lstStyle/>
          <a:p>
            <a:r>
              <a:rPr lang="en-US" dirty="0" smtClean="0"/>
              <a:t>Quarks (Aces?)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3328" y="1659521"/>
            <a:ext cx="1363513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4678" y="1659521"/>
            <a:ext cx="1311031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307166" y="1583321"/>
            <a:ext cx="1083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charset="0"/>
              </a:rPr>
              <a:t>Gell-Mann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7124679" y="3107321"/>
            <a:ext cx="684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alibri" charset="0"/>
              </a:rPr>
              <a:t>Zwieg</a:t>
            </a:r>
            <a:endParaRPr lang="en-US" sz="1600" b="1" dirty="0">
              <a:latin typeface="Calibri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4663599" y="130175"/>
            <a:ext cx="1892321" cy="1529346"/>
          </a:xfrm>
          <a:prstGeom prst="wedgeEllipseCallout">
            <a:avLst>
              <a:gd name="adj1" fmla="val 2855"/>
              <a:gd name="adj2" fmla="val 810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0489" y="361886"/>
            <a:ext cx="16933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SU(3)-group</a:t>
            </a:r>
          </a:p>
          <a:p>
            <a:pPr algn="ctr"/>
            <a:r>
              <a:rPr lang="en-US" sz="2400" dirty="0" smtClean="0"/>
              <a:t>structure</a:t>
            </a:r>
          </a:p>
          <a:p>
            <a:pPr algn="ctr"/>
            <a:r>
              <a:rPr lang="en-US" sz="2400" dirty="0" smtClean="0"/>
              <a:t>“Quarks”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97494" y="-74862"/>
            <a:ext cx="941407" cy="1132417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7416799" y="16933"/>
            <a:ext cx="1727201" cy="1468443"/>
          </a:xfrm>
          <a:prstGeom prst="wedgeEllipseCallout">
            <a:avLst>
              <a:gd name="adj1" fmla="val -31285"/>
              <a:gd name="adj2" fmla="val 1014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              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32000" y="641866"/>
            <a:ext cx="1553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ω-φ</a:t>
            </a:r>
            <a:r>
              <a:rPr lang="en-US" sz="2400" dirty="0" smtClean="0"/>
              <a:t> puzzle</a:t>
            </a:r>
          </a:p>
          <a:p>
            <a:pPr algn="ctr"/>
            <a:r>
              <a:rPr lang="en-US" sz="2400" dirty="0" smtClean="0"/>
              <a:t>“Aces</a:t>
            </a:r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5579431" y="4351844"/>
            <a:ext cx="1371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6189031" y="4275644"/>
            <a:ext cx="1371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6798631" y="4275644"/>
            <a:ext cx="1447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60431" y="4123244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36631" y="4656644"/>
            <a:ext cx="160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65231" y="5190044"/>
            <a:ext cx="160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722431" y="4856669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TextBox 37"/>
          <p:cNvSpPr txBox="1">
            <a:spLocks noChangeArrowheads="1"/>
          </p:cNvSpPr>
          <p:nvPr/>
        </p:nvSpPr>
        <p:spPr bwMode="auto">
          <a:xfrm>
            <a:off x="6646231" y="4882069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latin typeface="Symbol" charset="2"/>
              </a:rPr>
              <a:t>l</a:t>
            </a:r>
            <a:r>
              <a:rPr lang="en-US" sz="1200" b="1" baseline="30000">
                <a:latin typeface="Calibri" charset="0"/>
              </a:rPr>
              <a:t>-1/3</a:t>
            </a:r>
            <a:r>
              <a:rPr lang="en-US" sz="1200" b="1">
                <a:latin typeface="Calibri" charset="0"/>
              </a:rPr>
              <a:t> 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6861601" y="4674107"/>
            <a:ext cx="301625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5922331" y="4313744"/>
            <a:ext cx="1524000" cy="838200"/>
          </a:xfrm>
          <a:prstGeom prst="line">
            <a:avLst/>
          </a:prstGeom>
          <a:ln w="12700">
            <a:solidFill>
              <a:srgbClr val="CC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646231" y="4428044"/>
            <a:ext cx="457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7"/>
          <p:cNvSpPr txBox="1">
            <a:spLocks noChangeArrowheads="1"/>
          </p:cNvSpPr>
          <p:nvPr/>
        </p:nvSpPr>
        <p:spPr bwMode="auto">
          <a:xfrm>
            <a:off x="6189031" y="3668865"/>
            <a:ext cx="922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Calibri" charset="0"/>
              </a:rPr>
              <a:t>B = 1/3 </a:t>
            </a: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7332031" y="4351844"/>
            <a:ext cx="5667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Y=+1/3</a:t>
            </a:r>
          </a:p>
        </p:txBody>
      </p: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7179631" y="4885244"/>
            <a:ext cx="5397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Y=-2/3</a:t>
            </a:r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6798631" y="5418644"/>
            <a:ext cx="671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CC00CC"/>
                </a:solidFill>
                <a:latin typeface="Calibri" charset="0"/>
              </a:rPr>
              <a:t>Q =-1/3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16200000" flipH="1">
            <a:off x="6455731" y="4237544"/>
            <a:ext cx="1524000" cy="838200"/>
          </a:xfrm>
          <a:prstGeom prst="line">
            <a:avLst/>
          </a:prstGeom>
          <a:ln w="12700">
            <a:solidFill>
              <a:srgbClr val="CC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40"/>
          <p:cNvSpPr txBox="1">
            <a:spLocks noChangeArrowheads="1"/>
          </p:cNvSpPr>
          <p:nvPr/>
        </p:nvSpPr>
        <p:spPr bwMode="auto">
          <a:xfrm>
            <a:off x="7408231" y="5418644"/>
            <a:ext cx="70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CC00CC"/>
                </a:solidFill>
                <a:latin typeface="Calibri" charset="0"/>
              </a:rPr>
              <a:t>Q =+2/3</a:t>
            </a:r>
          </a:p>
        </p:txBody>
      </p:sp>
      <p:sp>
        <p:nvSpPr>
          <p:cNvPr id="52" name="TextBox 47"/>
          <p:cNvSpPr txBox="1">
            <a:spLocks noChangeArrowheads="1"/>
          </p:cNvSpPr>
          <p:nvPr/>
        </p:nvSpPr>
        <p:spPr bwMode="auto">
          <a:xfrm>
            <a:off x="5579431" y="5266244"/>
            <a:ext cx="12000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CC00CC"/>
                </a:solidFill>
                <a:latin typeface="Calibri" charset="0"/>
              </a:rPr>
              <a:t>Fractional</a:t>
            </a:r>
          </a:p>
          <a:p>
            <a:r>
              <a:rPr lang="en-US" b="1" i="1" dirty="0">
                <a:solidFill>
                  <a:srgbClr val="CC00CC"/>
                </a:solidFill>
                <a:latin typeface="Calibri" charset="0"/>
              </a:rPr>
              <a:t>charges!!</a:t>
            </a:r>
          </a:p>
        </p:txBody>
      </p:sp>
      <p:cxnSp>
        <p:nvCxnSpPr>
          <p:cNvPr id="53" name="Straight Connector 52"/>
          <p:cNvCxnSpPr/>
          <p:nvPr/>
        </p:nvCxnSpPr>
        <p:spPr>
          <a:xfrm rot="16200000" flipV="1">
            <a:off x="6441620" y="4618544"/>
            <a:ext cx="4572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815348" y="4535551"/>
            <a:ext cx="1033464" cy="609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 flipH="1">
            <a:off x="1332404" y="4424897"/>
            <a:ext cx="1190332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 flipH="1">
            <a:off x="2000948" y="4380064"/>
            <a:ext cx="939801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103481" y="4399819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179681" y="4933219"/>
            <a:ext cx="160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583258" y="4227666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865481" y="4755068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192858" y="4227666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TextBox 52"/>
          <p:cNvSpPr txBox="1">
            <a:spLocks noChangeArrowheads="1"/>
          </p:cNvSpPr>
          <p:nvPr/>
        </p:nvSpPr>
        <p:spPr bwMode="auto">
          <a:xfrm>
            <a:off x="2216847" y="4118242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 smtClean="0">
                <a:latin typeface="Calibri" charset="0"/>
              </a:rPr>
              <a:t>p</a:t>
            </a:r>
            <a:r>
              <a:rPr lang="en-US" sz="1200" b="1" baseline="30000" dirty="0" smtClean="0">
                <a:latin typeface="Calibri" charset="0"/>
              </a:rPr>
              <a:t>  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1332081" y="3790219"/>
            <a:ext cx="706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Calibri" charset="0"/>
              </a:rPr>
              <a:t>B =</a:t>
            </a:r>
            <a:r>
              <a:rPr lang="en-US" b="1" i="1" dirty="0" smtClean="0">
                <a:solidFill>
                  <a:srgbClr val="0070C0"/>
                </a:solidFill>
                <a:latin typeface="Calibri" charset="0"/>
              </a:rPr>
              <a:t> 1 </a:t>
            </a:r>
            <a:endParaRPr lang="en-US" b="1" i="1" dirty="0">
              <a:solidFill>
                <a:srgbClr val="0070C0"/>
              </a:solidFill>
              <a:latin typeface="Calibri" charset="0"/>
            </a:endParaRPr>
          </a:p>
        </p:txBody>
      </p:sp>
      <p:sp>
        <p:nvSpPr>
          <p:cNvPr id="70" name="TextBox 28"/>
          <p:cNvSpPr txBox="1">
            <a:spLocks noChangeArrowheads="1"/>
          </p:cNvSpPr>
          <p:nvPr/>
        </p:nvSpPr>
        <p:spPr bwMode="auto">
          <a:xfrm>
            <a:off x="2727324" y="4252374"/>
            <a:ext cx="3929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Calibri" charset="0"/>
              </a:rPr>
              <a:t>Y</a:t>
            </a:r>
            <a:r>
              <a:rPr lang="en-US" sz="1000" b="1" dirty="0" smtClean="0">
                <a:solidFill>
                  <a:srgbClr val="C00000"/>
                </a:solidFill>
                <a:latin typeface="Calibri" charset="0"/>
              </a:rPr>
              <a:t>=1  </a:t>
            </a:r>
            <a:endParaRPr lang="en-US" sz="10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71" name="TextBox 29"/>
          <p:cNvSpPr txBox="1">
            <a:spLocks noChangeArrowheads="1"/>
          </p:cNvSpPr>
          <p:nvPr/>
        </p:nvSpPr>
        <p:spPr bwMode="auto">
          <a:xfrm>
            <a:off x="2836319" y="4771822"/>
            <a:ext cx="432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Calibri" charset="0"/>
              </a:rPr>
              <a:t>Y=</a:t>
            </a:r>
            <a:r>
              <a:rPr lang="en-US" sz="1000" b="1" dirty="0" smtClean="0">
                <a:solidFill>
                  <a:srgbClr val="C00000"/>
                </a:solidFill>
                <a:latin typeface="Calibri" charset="0"/>
              </a:rPr>
              <a:t>-0</a:t>
            </a:r>
            <a:endParaRPr lang="en-US" sz="10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72" name="TextBox 35"/>
          <p:cNvSpPr txBox="1">
            <a:spLocks noChangeArrowheads="1"/>
          </p:cNvSpPr>
          <p:nvPr/>
        </p:nvSpPr>
        <p:spPr bwMode="auto">
          <a:xfrm>
            <a:off x="2031995" y="5382166"/>
            <a:ext cx="5613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rgbClr val="CC00CC"/>
                </a:solidFill>
                <a:latin typeface="Calibri" charset="0"/>
              </a:rPr>
              <a:t>Q =-0</a:t>
            </a:r>
            <a:endParaRPr lang="en-US" sz="1200" b="1" i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74" name="TextBox 40"/>
          <p:cNvSpPr txBox="1">
            <a:spLocks noChangeArrowheads="1"/>
          </p:cNvSpPr>
          <p:nvPr/>
        </p:nvSpPr>
        <p:spPr bwMode="auto">
          <a:xfrm>
            <a:off x="2692391" y="5398888"/>
            <a:ext cx="590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 dirty="0">
                <a:solidFill>
                  <a:srgbClr val="CC00CC"/>
                </a:solidFill>
                <a:latin typeface="Calibri" charset="0"/>
              </a:rPr>
              <a:t>Q =</a:t>
            </a:r>
            <a:r>
              <a:rPr lang="en-US" sz="1200" b="1" i="1" dirty="0" smtClean="0">
                <a:solidFill>
                  <a:srgbClr val="CC00CC"/>
                </a:solidFill>
                <a:latin typeface="Calibri" charset="0"/>
              </a:rPr>
              <a:t>+1</a:t>
            </a:r>
            <a:endParaRPr lang="en-US" sz="1200" b="1" i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77" name="TextBox 52"/>
          <p:cNvSpPr txBox="1">
            <a:spLocks noChangeArrowheads="1"/>
          </p:cNvSpPr>
          <p:nvPr/>
        </p:nvSpPr>
        <p:spPr bwMode="auto">
          <a:xfrm>
            <a:off x="1564914" y="4109308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 smtClean="0">
                <a:latin typeface="Calibri" charset="0"/>
              </a:rPr>
              <a:t>n</a:t>
            </a:r>
            <a:r>
              <a:rPr lang="en-US" sz="1200" b="1" baseline="30000" dirty="0" smtClean="0">
                <a:latin typeface="Calibri" charset="0"/>
              </a:rPr>
              <a:t>  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78" name="TextBox 52"/>
          <p:cNvSpPr txBox="1">
            <a:spLocks noChangeArrowheads="1"/>
          </p:cNvSpPr>
          <p:nvPr/>
        </p:nvSpPr>
        <p:spPr bwMode="auto">
          <a:xfrm>
            <a:off x="1859836" y="4667903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 smtClean="0">
                <a:latin typeface="Calibri" charset="0"/>
              </a:rPr>
              <a:t>Λ</a:t>
            </a:r>
            <a:r>
              <a:rPr lang="en-US" sz="2000" b="1" i="1" dirty="0" smtClean="0">
                <a:latin typeface="Calibri" charset="0"/>
              </a:rPr>
              <a:t>     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953849" y="4275647"/>
            <a:ext cx="381000" cy="351542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646231" y="4832857"/>
            <a:ext cx="381000" cy="351542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5" name="TextBox 33"/>
          <p:cNvSpPr txBox="1">
            <a:spLocks noChangeArrowheads="1"/>
          </p:cNvSpPr>
          <p:nvPr/>
        </p:nvSpPr>
        <p:spPr bwMode="auto">
          <a:xfrm>
            <a:off x="6871913" y="4244011"/>
            <a:ext cx="626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 smtClean="0">
                <a:latin typeface="Calibri" charset="0"/>
              </a:rPr>
              <a:t>u</a:t>
            </a:r>
            <a:r>
              <a:rPr lang="en-US" sz="2000" b="1" baseline="30000" dirty="0" smtClean="0">
                <a:latin typeface="Calibri" charset="0"/>
              </a:rPr>
              <a:t>2/3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265231" y="4264357"/>
            <a:ext cx="381000" cy="351542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TextBox 33"/>
          <p:cNvSpPr txBox="1">
            <a:spLocks noChangeArrowheads="1"/>
          </p:cNvSpPr>
          <p:nvPr/>
        </p:nvSpPr>
        <p:spPr bwMode="auto">
          <a:xfrm>
            <a:off x="6158060" y="4222024"/>
            <a:ext cx="626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 smtClean="0">
                <a:latin typeface="Calibri" charset="0"/>
              </a:rPr>
              <a:t>d</a:t>
            </a:r>
            <a:r>
              <a:rPr lang="en-US" sz="2000" b="1" baseline="30000" dirty="0" smtClean="0">
                <a:latin typeface="Calibri" charset="0"/>
              </a:rPr>
              <a:t>-</a:t>
            </a:r>
            <a:r>
              <a:rPr lang="en-US" sz="2000" b="1" baseline="30000" dirty="0">
                <a:latin typeface="Calibri" charset="0"/>
              </a:rPr>
              <a:t>1</a:t>
            </a:r>
            <a:r>
              <a:rPr lang="en-US" sz="2000" b="1" baseline="30000" dirty="0" smtClean="0">
                <a:latin typeface="Calibri" charset="0"/>
              </a:rPr>
              <a:t>/3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90" name="TextBox 33"/>
          <p:cNvSpPr txBox="1">
            <a:spLocks noChangeArrowheads="1"/>
          </p:cNvSpPr>
          <p:nvPr/>
        </p:nvSpPr>
        <p:spPr bwMode="auto">
          <a:xfrm>
            <a:off x="6564458" y="4811865"/>
            <a:ext cx="626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 smtClean="0">
                <a:latin typeface="Calibri" charset="0"/>
              </a:rPr>
              <a:t>s</a:t>
            </a:r>
            <a:r>
              <a:rPr lang="en-US" sz="2000" b="1" baseline="30000" dirty="0" smtClean="0">
                <a:latin typeface="Calibri" charset="0"/>
              </a:rPr>
              <a:t>-</a:t>
            </a:r>
            <a:r>
              <a:rPr lang="en-US" sz="2000" b="1" baseline="30000" dirty="0">
                <a:latin typeface="Calibri" charset="0"/>
              </a:rPr>
              <a:t>1</a:t>
            </a:r>
            <a:r>
              <a:rPr lang="en-US" sz="2000" b="1" baseline="30000" dirty="0" smtClean="0">
                <a:latin typeface="Calibri" charset="0"/>
              </a:rPr>
              <a:t>/3</a:t>
            </a:r>
            <a:endParaRPr lang="en-US" sz="1200" b="1" dirty="0">
              <a:latin typeface="Calibri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92" y="1583321"/>
            <a:ext cx="2336800" cy="2032000"/>
          </a:xfrm>
          <a:prstGeom prst="rect">
            <a:avLst/>
          </a:prstGeom>
        </p:spPr>
      </p:pic>
      <p:sp>
        <p:nvSpPr>
          <p:cNvPr id="96" name="TextBox 22"/>
          <p:cNvSpPr txBox="1">
            <a:spLocks noChangeArrowheads="1"/>
          </p:cNvSpPr>
          <p:nvPr/>
        </p:nvSpPr>
        <p:spPr bwMode="auto">
          <a:xfrm>
            <a:off x="1734529" y="1659521"/>
            <a:ext cx="748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charset="0"/>
              </a:rPr>
              <a:t>Sakata</a:t>
            </a:r>
            <a:endParaRPr lang="en-US" sz="1600" b="1" dirty="0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 rot="5400000">
            <a:off x="2046984" y="4578151"/>
            <a:ext cx="301625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16200000" flipV="1">
            <a:off x="1659458" y="4514119"/>
            <a:ext cx="4572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1817448" y="4382890"/>
            <a:ext cx="457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ight Arrow 99"/>
          <p:cNvSpPr/>
          <p:nvPr/>
        </p:nvSpPr>
        <p:spPr>
          <a:xfrm>
            <a:off x="3908778" y="4484488"/>
            <a:ext cx="1244550" cy="476956"/>
          </a:xfrm>
          <a:prstGeom prst="rightArrow">
            <a:avLst/>
          </a:prstGeom>
          <a:solidFill>
            <a:srgbClr val="00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Summary (lecture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1)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2365" y="631445"/>
            <a:ext cx="669927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Experiments showed that the spin and parity of the π-, K- and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 smtClean="0"/>
              <a:t>-  mesons are all J</a:t>
            </a:r>
            <a:r>
              <a:rPr lang="en-US" baseline="30000" dirty="0" smtClean="0"/>
              <a:t>P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. 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 matching set of meson resonances with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-</a:t>
            </a:r>
            <a:r>
              <a:rPr lang="en-US" dirty="0" smtClean="0"/>
              <a:t>., the </a:t>
            </a:r>
            <a:r>
              <a:rPr lang="en-US" dirty="0" err="1" smtClean="0"/>
              <a:t>ρ</a:t>
            </a:r>
            <a:r>
              <a:rPr lang="en-US" dirty="0" smtClean="0"/>
              <a:t>-, K*- and</a:t>
            </a:r>
            <a:endParaRPr lang="en-US" dirty="0"/>
          </a:p>
          <a:p>
            <a:r>
              <a:rPr lang="en-US" dirty="0" smtClean="0"/>
              <a:t>     </a:t>
            </a:r>
            <a:r>
              <a:rPr lang="en-US" dirty="0" err="1" smtClean="0"/>
              <a:t>ω</a:t>
            </a:r>
            <a:r>
              <a:rPr lang="en-US" dirty="0" smtClean="0"/>
              <a:t>-mesons, were found in bubble chamber experiments.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 set of spin=3/2 baryon resonances, the Δ(1232), Y*(1385) (now called the Σ(1385)) and Ξ(1530) were also discovered.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Mesons come in octets; baryons come in octets and </a:t>
            </a:r>
            <a:r>
              <a:rPr lang="en-US" dirty="0" err="1" smtClean="0"/>
              <a:t>decuplets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Gell-Mann and </a:t>
            </a:r>
            <a:r>
              <a:rPr lang="en-US" dirty="0" err="1" smtClean="0"/>
              <a:t>Nee’man</a:t>
            </a:r>
            <a:r>
              <a:rPr lang="en-US" dirty="0" smtClean="0"/>
              <a:t> identified the octets and </a:t>
            </a:r>
            <a:r>
              <a:rPr lang="en-US" dirty="0" err="1" smtClean="0"/>
              <a:t>decuplets</a:t>
            </a:r>
            <a:r>
              <a:rPr lang="en-US" dirty="0" smtClean="0"/>
              <a:t> as representations of the SU(3) symmetry group.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Okubo - Gell-Mann model for SU(3) breaking predicted an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 smtClean="0"/>
              <a:t> mass of ≈1863  MeV. Brookhaven found it with m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W-</a:t>
            </a:r>
            <a:r>
              <a:rPr lang="en-US" baseline="300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=1872 MeV.   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(1020)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meson was found at </a:t>
            </a:r>
            <a:r>
              <a:rPr lang="en-US" dirty="0" smtClean="0"/>
              <a:t> Brookhaven. For some unknown reason, its decay width to </a:t>
            </a:r>
            <a:r>
              <a:rPr lang="en-US" dirty="0">
                <a:sym typeface="Wingdings"/>
              </a:rPr>
              <a:t>K</a:t>
            </a:r>
            <a:r>
              <a:rPr lang="en-US" baseline="30000" dirty="0">
                <a:sym typeface="Wingdings"/>
              </a:rPr>
              <a:t>+</a:t>
            </a:r>
            <a:r>
              <a:rPr lang="en-US" dirty="0">
                <a:sym typeface="Wingdings"/>
              </a:rPr>
              <a:t>K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 smtClean="0"/>
              <a:t> was enhanced &amp; to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dirty="0" smtClean="0"/>
              <a:t> was suppressed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1964:  triplet = the most fundamental representation of SU(3)</a:t>
            </a:r>
            <a:endParaRPr lang="en-US" b="1" dirty="0">
              <a:ea typeface="+mj-ea"/>
              <a:cs typeface="+mj-cs"/>
            </a:endParaRPr>
          </a:p>
        </p:txBody>
      </p:sp>
      <p:pic>
        <p:nvPicPr>
          <p:cNvPr id="49155" name="Picture 11" descr="800px-Oct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701925"/>
            <a:ext cx="2198688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3" descr="733px-Decupleto_bari%C3%B4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667000"/>
            <a:ext cx="268922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6200000" flipH="1">
            <a:off x="381000" y="3200400"/>
            <a:ext cx="1371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990600" y="3124200"/>
            <a:ext cx="1371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1600200" y="3124200"/>
            <a:ext cx="1447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2000" y="29718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8200" y="3505200"/>
            <a:ext cx="160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66800" y="4038600"/>
            <a:ext cx="160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43000" y="3124200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64" name="TextBox 33"/>
          <p:cNvSpPr txBox="1">
            <a:spLocks noChangeArrowheads="1"/>
          </p:cNvSpPr>
          <p:nvPr/>
        </p:nvSpPr>
        <p:spPr bwMode="auto">
          <a:xfrm>
            <a:off x="1066800" y="3152775"/>
            <a:ext cx="5334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latin typeface="Calibri" charset="0"/>
              </a:rPr>
              <a:t>n</a:t>
            </a:r>
            <a:r>
              <a:rPr lang="en-US" sz="1200" b="1" baseline="30000">
                <a:latin typeface="Calibri" charset="0"/>
              </a:rPr>
              <a:t>-1/3</a:t>
            </a:r>
            <a:r>
              <a:rPr lang="en-US" sz="1200" b="1">
                <a:latin typeface="Calibri" charset="0"/>
              </a:rPr>
              <a:t> </a:t>
            </a:r>
          </a:p>
        </p:txBody>
      </p:sp>
      <p:sp>
        <p:nvSpPr>
          <p:cNvPr id="37" name="Oval 36"/>
          <p:cNvSpPr/>
          <p:nvPr/>
        </p:nvSpPr>
        <p:spPr>
          <a:xfrm>
            <a:off x="1524000" y="3705225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66" name="TextBox 37"/>
          <p:cNvSpPr txBox="1">
            <a:spLocks noChangeArrowheads="1"/>
          </p:cNvSpPr>
          <p:nvPr/>
        </p:nvSpPr>
        <p:spPr bwMode="auto">
          <a:xfrm>
            <a:off x="1447800" y="373062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latin typeface="Symbol" charset="2"/>
              </a:rPr>
              <a:t>l</a:t>
            </a:r>
            <a:r>
              <a:rPr lang="en-US" sz="1200" b="1" baseline="30000">
                <a:latin typeface="Calibri" charset="0"/>
              </a:rPr>
              <a:t>-1/3</a:t>
            </a:r>
            <a:r>
              <a:rPr lang="en-US" sz="1200" b="1">
                <a:latin typeface="Calibri" charset="0"/>
              </a:rPr>
              <a:t> </a:t>
            </a:r>
          </a:p>
        </p:txBody>
      </p:sp>
      <p:cxnSp>
        <p:nvCxnSpPr>
          <p:cNvPr id="40" name="Straight Connector 39"/>
          <p:cNvCxnSpPr>
            <a:endCxn id="49166" idx="0"/>
          </p:cNvCxnSpPr>
          <p:nvPr/>
        </p:nvCxnSpPr>
        <p:spPr>
          <a:xfrm rot="5400000">
            <a:off x="1620837" y="3522663"/>
            <a:ext cx="301625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723900" y="3162300"/>
            <a:ext cx="1524000" cy="838200"/>
          </a:xfrm>
          <a:prstGeom prst="line">
            <a:avLst/>
          </a:prstGeom>
          <a:ln w="12700">
            <a:solidFill>
              <a:srgbClr val="CC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447800" y="3276600"/>
            <a:ext cx="457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752600" y="3124200"/>
            <a:ext cx="304800" cy="304800"/>
          </a:xfrm>
          <a:prstGeom prst="ellipse">
            <a:avLst/>
          </a:prstGeom>
          <a:solidFill>
            <a:srgbClr val="66FFFF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71" name="TextBox 52"/>
          <p:cNvSpPr txBox="1">
            <a:spLocks noChangeArrowheads="1"/>
          </p:cNvSpPr>
          <p:nvPr/>
        </p:nvSpPr>
        <p:spPr bwMode="auto">
          <a:xfrm>
            <a:off x="1676400" y="3124200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latin typeface="Calibri" charset="0"/>
              </a:rPr>
              <a:t>p</a:t>
            </a:r>
            <a:r>
              <a:rPr lang="en-US" sz="1200" b="1" baseline="30000">
                <a:latin typeface="Calibri" charset="0"/>
              </a:rPr>
              <a:t>-2/3</a:t>
            </a:r>
            <a:r>
              <a:rPr lang="en-US" sz="1200" b="1">
                <a:latin typeface="Calibri" charset="0"/>
              </a:rPr>
              <a:t> </a:t>
            </a:r>
          </a:p>
        </p:txBody>
      </p:sp>
      <p:pic>
        <p:nvPicPr>
          <p:cNvPr id="491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5215460"/>
            <a:ext cx="12096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876800"/>
            <a:ext cx="11620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4" name="TextBox 22"/>
          <p:cNvSpPr txBox="1">
            <a:spLocks noChangeArrowheads="1"/>
          </p:cNvSpPr>
          <p:nvPr/>
        </p:nvSpPr>
        <p:spPr bwMode="auto">
          <a:xfrm>
            <a:off x="2743200" y="5139260"/>
            <a:ext cx="858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charset="0"/>
              </a:rPr>
              <a:t>Gell-Mann</a:t>
            </a:r>
          </a:p>
        </p:txBody>
      </p:sp>
      <p:sp>
        <p:nvSpPr>
          <p:cNvPr id="49175" name="TextBox 24"/>
          <p:cNvSpPr txBox="1">
            <a:spLocks noChangeArrowheads="1"/>
          </p:cNvSpPr>
          <p:nvPr/>
        </p:nvSpPr>
        <p:spPr bwMode="auto">
          <a:xfrm>
            <a:off x="4800600" y="6324600"/>
            <a:ext cx="560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charset="0"/>
              </a:rPr>
              <a:t>Zwieg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685800" y="5063060"/>
            <a:ext cx="1600200" cy="609600"/>
          </a:xfrm>
          <a:prstGeom prst="wedgeEllipseCallout">
            <a:avLst>
              <a:gd name="adj1" fmla="val 124002"/>
              <a:gd name="adj2" fmla="val 613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Quarks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6477000" y="5029200"/>
            <a:ext cx="1295400" cy="609600"/>
          </a:xfrm>
          <a:prstGeom prst="wedgeEllipseCallout">
            <a:avLst>
              <a:gd name="adj1" fmla="val -129324"/>
              <a:gd name="adj2" fmla="val 824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Aces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49178" name="TextBox 27"/>
          <p:cNvSpPr txBox="1">
            <a:spLocks noChangeArrowheads="1"/>
          </p:cNvSpPr>
          <p:nvPr/>
        </p:nvSpPr>
        <p:spPr bwMode="auto">
          <a:xfrm>
            <a:off x="990600" y="2362200"/>
            <a:ext cx="922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Calibri" charset="0"/>
              </a:rPr>
              <a:t>B = 1/3 </a:t>
            </a:r>
          </a:p>
        </p:txBody>
      </p:sp>
      <p:sp>
        <p:nvSpPr>
          <p:cNvPr id="49179" name="TextBox 28"/>
          <p:cNvSpPr txBox="1">
            <a:spLocks noChangeArrowheads="1"/>
          </p:cNvSpPr>
          <p:nvPr/>
        </p:nvSpPr>
        <p:spPr bwMode="auto">
          <a:xfrm>
            <a:off x="2133600" y="3200400"/>
            <a:ext cx="5667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Y=+1/3</a:t>
            </a:r>
          </a:p>
        </p:txBody>
      </p:sp>
      <p:sp>
        <p:nvSpPr>
          <p:cNvPr id="49180" name="TextBox 29"/>
          <p:cNvSpPr txBox="1">
            <a:spLocks noChangeArrowheads="1"/>
          </p:cNvSpPr>
          <p:nvPr/>
        </p:nvSpPr>
        <p:spPr bwMode="auto">
          <a:xfrm>
            <a:off x="1981200" y="3733800"/>
            <a:ext cx="5397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Y=-2/3</a:t>
            </a:r>
          </a:p>
        </p:txBody>
      </p:sp>
      <p:sp>
        <p:nvSpPr>
          <p:cNvPr id="49181" name="TextBox 35"/>
          <p:cNvSpPr txBox="1">
            <a:spLocks noChangeArrowheads="1"/>
          </p:cNvSpPr>
          <p:nvPr/>
        </p:nvSpPr>
        <p:spPr bwMode="auto">
          <a:xfrm>
            <a:off x="1600200" y="4267200"/>
            <a:ext cx="671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CC00CC"/>
                </a:solidFill>
                <a:latin typeface="Calibri" charset="0"/>
              </a:rPr>
              <a:t>Q =-1/3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16200000" flipH="1">
            <a:off x="1257300" y="3086100"/>
            <a:ext cx="1524000" cy="838200"/>
          </a:xfrm>
          <a:prstGeom prst="line">
            <a:avLst/>
          </a:prstGeom>
          <a:ln w="12700">
            <a:solidFill>
              <a:srgbClr val="CC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83" name="TextBox 40"/>
          <p:cNvSpPr txBox="1">
            <a:spLocks noChangeArrowheads="1"/>
          </p:cNvSpPr>
          <p:nvPr/>
        </p:nvSpPr>
        <p:spPr bwMode="auto">
          <a:xfrm>
            <a:off x="2209800" y="4267200"/>
            <a:ext cx="70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CC00CC"/>
                </a:solidFill>
                <a:latin typeface="Calibri" charset="0"/>
              </a:rPr>
              <a:t>Q =+2/3</a:t>
            </a:r>
          </a:p>
        </p:txBody>
      </p:sp>
      <p:sp>
        <p:nvSpPr>
          <p:cNvPr id="49184" name="TextBox 42"/>
          <p:cNvSpPr txBox="1">
            <a:spLocks noChangeArrowheads="1"/>
          </p:cNvSpPr>
          <p:nvPr/>
        </p:nvSpPr>
        <p:spPr bwMode="auto">
          <a:xfrm>
            <a:off x="8577263" y="3335338"/>
            <a:ext cx="3825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Y=0</a:t>
            </a:r>
          </a:p>
        </p:txBody>
      </p:sp>
      <p:sp>
        <p:nvSpPr>
          <p:cNvPr id="49185" name="TextBox 44"/>
          <p:cNvSpPr txBox="1">
            <a:spLocks noChangeArrowheads="1"/>
          </p:cNvSpPr>
          <p:nvPr/>
        </p:nvSpPr>
        <p:spPr bwMode="auto">
          <a:xfrm>
            <a:off x="8534400" y="2819400"/>
            <a:ext cx="4460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Y=+1</a:t>
            </a:r>
          </a:p>
        </p:txBody>
      </p:sp>
      <p:sp>
        <p:nvSpPr>
          <p:cNvPr id="49186" name="TextBox 45"/>
          <p:cNvSpPr txBox="1">
            <a:spLocks noChangeArrowheads="1"/>
          </p:cNvSpPr>
          <p:nvPr/>
        </p:nvSpPr>
        <p:spPr bwMode="auto">
          <a:xfrm>
            <a:off x="8610600" y="3886200"/>
            <a:ext cx="4206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Y=-1</a:t>
            </a:r>
          </a:p>
        </p:txBody>
      </p:sp>
      <p:sp>
        <p:nvSpPr>
          <p:cNvPr id="49187" name="TextBox 46"/>
          <p:cNvSpPr txBox="1">
            <a:spLocks noChangeArrowheads="1"/>
          </p:cNvSpPr>
          <p:nvPr/>
        </p:nvSpPr>
        <p:spPr bwMode="auto">
          <a:xfrm>
            <a:off x="8610600" y="4419600"/>
            <a:ext cx="4206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C00000"/>
                </a:solidFill>
                <a:latin typeface="Calibri" charset="0"/>
              </a:rPr>
              <a:t>Y=-2</a:t>
            </a:r>
          </a:p>
        </p:txBody>
      </p:sp>
      <p:sp>
        <p:nvSpPr>
          <p:cNvPr id="49188" name="TextBox 47"/>
          <p:cNvSpPr txBox="1">
            <a:spLocks noChangeArrowheads="1"/>
          </p:cNvSpPr>
          <p:nvPr/>
        </p:nvSpPr>
        <p:spPr bwMode="auto">
          <a:xfrm>
            <a:off x="381000" y="4114800"/>
            <a:ext cx="931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CC00CC"/>
                </a:solidFill>
                <a:latin typeface="Calibri" charset="0"/>
              </a:rPr>
              <a:t>Fractional</a:t>
            </a:r>
          </a:p>
          <a:p>
            <a:r>
              <a:rPr lang="en-US" sz="1400" b="1" i="1">
                <a:solidFill>
                  <a:srgbClr val="CC00CC"/>
                </a:solidFill>
                <a:latin typeface="Calibri" charset="0"/>
              </a:rPr>
              <a:t>charges!!</a:t>
            </a:r>
          </a:p>
        </p:txBody>
      </p:sp>
      <p:cxnSp>
        <p:nvCxnSpPr>
          <p:cNvPr id="54" name="Straight Connector 53"/>
          <p:cNvCxnSpPr/>
          <p:nvPr/>
        </p:nvCxnSpPr>
        <p:spPr>
          <a:xfrm rot="16200000" flipV="1">
            <a:off x="1257300" y="3467100"/>
            <a:ext cx="4572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49400"/>
            <a:ext cx="8229600" cy="1143000"/>
          </a:xfrm>
        </p:spPr>
        <p:txBody>
          <a:bodyPr/>
          <a:lstStyle/>
          <a:p>
            <a:r>
              <a:rPr lang="en-US" dirty="0" smtClean="0"/>
              <a:t>Textbooks: Quark-Parton-Model</a:t>
            </a:r>
            <a:endParaRPr lang="en-US" dirty="0"/>
          </a:p>
        </p:txBody>
      </p:sp>
      <p:pic>
        <p:nvPicPr>
          <p:cNvPr id="5" name="Picture 11" descr="mes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193" y="2217437"/>
            <a:ext cx="1984364" cy="194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quarksinba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0169" y="2288837"/>
            <a:ext cx="2101230" cy="19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236475" y="4335153"/>
          <a:ext cx="1460644" cy="51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475" y="4335153"/>
                        <a:ext cx="1460644" cy="515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5522913" y="4477952"/>
          <a:ext cx="13747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1" name="Equation" r:id="rId7" imgW="609600" imgH="165100" progId="Equation.3">
                  <p:embed/>
                </p:oleObj>
              </mc:Choice>
              <mc:Fallback>
                <p:oleObj name="Equation" r:id="rId7" imgW="6096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2913" y="4477952"/>
                        <a:ext cx="1374775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6093" y="1495237"/>
            <a:ext cx="3982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mesons = quark-</a:t>
            </a:r>
            <a:r>
              <a:rPr lang="en-US" sz="2800" dirty="0" err="1" smtClean="0">
                <a:solidFill>
                  <a:srgbClr val="000090"/>
                </a:solidFill>
              </a:rPr>
              <a:t>antiquark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9573" y="1495237"/>
            <a:ext cx="439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baryons = quark-quark-quark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9409" y="1963440"/>
            <a:ext cx="77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qq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 rot="10800000">
            <a:off x="2946881" y="2051294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897688" y="1913870"/>
            <a:ext cx="96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qqq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1" y="1792397"/>
            <a:ext cx="9129335" cy="35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736667" y="5562844"/>
            <a:ext cx="6693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Google Search:           </a:t>
            </a:r>
            <a:r>
              <a:rPr lang="en-US" sz="2000" dirty="0" smtClean="0">
                <a:solidFill>
                  <a:srgbClr val="000090"/>
                </a:solidFill>
              </a:rPr>
              <a:t>quark:          </a:t>
            </a:r>
            <a:r>
              <a:rPr lang="en-US" dirty="0" smtClean="0">
                <a:solidFill>
                  <a:srgbClr val="000090"/>
                </a:solidFill>
              </a:rPr>
              <a:t>25,500,000 results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214005" y="361327"/>
            <a:ext cx="5100475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804000"/>
                </a:solidFill>
                <a:latin typeface="Comic Sans MS" charset="0"/>
              </a:rPr>
              <a:t>Fabulously successful</a:t>
            </a:r>
          </a:p>
          <a:p>
            <a:pPr algn="ctr"/>
            <a:r>
              <a:rPr lang="en-US" sz="2000" dirty="0">
                <a:solidFill>
                  <a:srgbClr val="804000"/>
                </a:solidFill>
                <a:latin typeface="Comic Sans MS" charset="0"/>
              </a:rPr>
              <a:t>Quarks are probably the most</a:t>
            </a:r>
          </a:p>
          <a:p>
            <a:pPr algn="ctr"/>
            <a:r>
              <a:rPr lang="en-US" sz="2000" dirty="0">
                <a:solidFill>
                  <a:srgbClr val="804000"/>
                </a:solidFill>
                <a:latin typeface="Comic Sans MS" charset="0"/>
              </a:rPr>
              <a:t>well known particle physics quantity</a:t>
            </a:r>
          </a:p>
          <a:p>
            <a:pPr algn="ctr"/>
            <a:r>
              <a:rPr lang="en-US" sz="2000" dirty="0">
                <a:solidFill>
                  <a:srgbClr val="804000"/>
                </a:solidFill>
                <a:latin typeface="Comic Sans MS" charset="0"/>
              </a:rPr>
              <a:t>among the general </a:t>
            </a:r>
            <a:r>
              <a:rPr lang="en-US" sz="2000" dirty="0" smtClean="0">
                <a:solidFill>
                  <a:srgbClr val="804000"/>
                </a:solidFill>
                <a:latin typeface="Comic Sans MS" charset="0"/>
              </a:rPr>
              <a:t>public</a:t>
            </a:r>
          </a:p>
          <a:p>
            <a:pPr algn="ctr"/>
            <a:endParaRPr lang="en-US" sz="2000" dirty="0">
              <a:solidFill>
                <a:srgbClr val="804000"/>
              </a:solidFill>
              <a:latin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8659" y="5932176"/>
            <a:ext cx="31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                      17,300,000 results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8855" y="5932176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Yao Ming: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Quarks &amp; </a:t>
            </a:r>
            <a:r>
              <a:rPr lang="en-US" dirty="0" err="1" smtClean="0"/>
              <a:t>Antiquarks</a:t>
            </a:r>
            <a:r>
              <a:rPr lang="en-US" dirty="0" smtClean="0"/>
              <a:t> in </a:t>
            </a:r>
            <a:r>
              <a:rPr lang="en-US" i="1" dirty="0" err="1" smtClean="0"/>
              <a:t>I</a:t>
            </a:r>
            <a:r>
              <a:rPr lang="en-US" i="1" baseline="-25000" dirty="0" err="1" smtClean="0"/>
              <a:t>z</a:t>
            </a:r>
            <a:r>
              <a:rPr lang="en-US" i="1" dirty="0" smtClean="0"/>
              <a:t>-Y </a:t>
            </a:r>
            <a:r>
              <a:rPr lang="en-US" dirty="0" smtClean="0"/>
              <a:t>space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rot="16200000" flipH="1">
            <a:off x="1423345" y="3089048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04345" y="2708048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1918645" y="3127148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5578474" y="2459448"/>
            <a:ext cx="1371600" cy="6096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26074" y="342941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045074" y="2535648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1651945" y="2403248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2871145" y="2479448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2261545" y="3927248"/>
            <a:ext cx="276225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883274" y="1773648"/>
            <a:ext cx="276225" cy="369888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s</a:t>
            </a:r>
          </a:p>
        </p:txBody>
      </p:sp>
      <p:sp>
        <p:nvSpPr>
          <p:cNvPr id="19" name="TextBox 37"/>
          <p:cNvSpPr txBox="1">
            <a:spLocks noChangeArrowheads="1"/>
          </p:cNvSpPr>
          <p:nvPr/>
        </p:nvSpPr>
        <p:spPr bwMode="auto">
          <a:xfrm>
            <a:off x="5883274" y="1604880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15880" y="3366704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  <a:latin typeface="Calibri" charset="0"/>
              </a:rPr>
              <a:t>d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72880" y="3397660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185345" y="2479448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272880" y="3212716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441800" y="3142374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252751" y="3060700"/>
            <a:ext cx="2185834" cy="3176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941307" y="3063876"/>
            <a:ext cx="2436384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98123" y="2805970"/>
            <a:ext cx="3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endParaRPr lang="en-US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7691" y="2907784"/>
            <a:ext cx="3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endParaRPr lang="en-US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rot="16200000" flipV="1">
            <a:off x="798748" y="3152519"/>
            <a:ext cx="3095280" cy="1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168203" y="1235547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endParaRPr lang="en-US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rot="5400000" flipH="1" flipV="1">
            <a:off x="4426050" y="3045773"/>
            <a:ext cx="3084134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850578" y="1203281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endParaRPr lang="en-US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49199" y="4700160"/>
            <a:ext cx="4084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i="1" baseline="-25000" dirty="0" smtClean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component of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Isospin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en-US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Y=hypercharge (=Baryon# + Strangeness)</a:t>
            </a:r>
          </a:p>
          <a:p>
            <a:endParaRPr lang="en-US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quarks have Baryon#=⅓ 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smtClean="0"/>
              <a:t>Make mesons from </a:t>
            </a:r>
            <a:r>
              <a:rPr lang="en-US" sz="4000" b="1" smtClean="0">
                <a:solidFill>
                  <a:srgbClr val="CC00CC"/>
                </a:solidFill>
              </a:rPr>
              <a:t>quark</a:t>
            </a:r>
            <a:r>
              <a:rPr lang="en-US" sz="4000" b="1" smtClean="0"/>
              <a:t>-</a:t>
            </a:r>
            <a:r>
              <a:rPr lang="en-US" sz="4000" b="1" smtClean="0">
                <a:solidFill>
                  <a:srgbClr val="3333FF"/>
                </a:solidFill>
              </a:rPr>
              <a:t>antiquark</a:t>
            </a:r>
          </a:p>
        </p:txBody>
      </p:sp>
      <p:graphicFrame>
        <p:nvGraphicFramePr>
          <p:cNvPr id="73737" name="Object 2"/>
          <p:cNvGraphicFramePr>
            <a:graphicFrameLocks noChangeAspect="1"/>
          </p:cNvGraphicFramePr>
          <p:nvPr/>
        </p:nvGraphicFramePr>
        <p:xfrm>
          <a:off x="2897188" y="5719680"/>
          <a:ext cx="33528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Equation" r:id="rId3" imgW="787320" imgH="203040" progId="Equation.3">
                  <p:embed/>
                </p:oleObj>
              </mc:Choice>
              <mc:Fallback>
                <p:oleObj name="Equation" r:id="rId3" imgW="78732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5719680"/>
                        <a:ext cx="3352800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rot="16200000" flipH="1">
            <a:off x="1219200" y="3200400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2819400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714500" y="3238500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96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2286000" y="2209800"/>
            <a:ext cx="1371600" cy="6096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12192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143000" y="37338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1676400" y="36576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3000" y="32004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33600" y="32004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46482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17526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TextBox 33"/>
          <p:cNvSpPr txBox="1">
            <a:spLocks noChangeArrowheads="1"/>
          </p:cNvSpPr>
          <p:nvPr/>
        </p:nvSpPr>
        <p:spPr bwMode="auto">
          <a:xfrm>
            <a:off x="1447800" y="2514600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5138" name="TextBox 34"/>
          <p:cNvSpPr txBox="1">
            <a:spLocks noChangeArrowheads="1"/>
          </p:cNvSpPr>
          <p:nvPr/>
        </p:nvSpPr>
        <p:spPr bwMode="auto">
          <a:xfrm>
            <a:off x="2635343" y="2514748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5139" name="TextBox 35"/>
          <p:cNvSpPr txBox="1">
            <a:spLocks noChangeArrowheads="1"/>
          </p:cNvSpPr>
          <p:nvPr/>
        </p:nvSpPr>
        <p:spPr bwMode="auto">
          <a:xfrm>
            <a:off x="2057400" y="4038600"/>
            <a:ext cx="276225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90800" y="1524000"/>
            <a:ext cx="276225" cy="369888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s</a:t>
            </a:r>
          </a:p>
        </p:txBody>
      </p:sp>
      <p:sp>
        <p:nvSpPr>
          <p:cNvPr id="5141" name="TextBox 37"/>
          <p:cNvSpPr txBox="1">
            <a:spLocks noChangeArrowheads="1"/>
          </p:cNvSpPr>
          <p:nvPr/>
        </p:nvSpPr>
        <p:spPr bwMode="auto">
          <a:xfrm>
            <a:off x="2590800" y="1306513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142" name="TextBox 39"/>
          <p:cNvSpPr txBox="1">
            <a:spLocks noChangeArrowheads="1"/>
          </p:cNvSpPr>
          <p:nvPr/>
        </p:nvSpPr>
        <p:spPr bwMode="auto">
          <a:xfrm>
            <a:off x="838200" y="31242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276600" y="3036888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276600" y="28194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145" name="TextBox 47"/>
          <p:cNvSpPr txBox="1">
            <a:spLocks noChangeArrowheads="1"/>
          </p:cNvSpPr>
          <p:nvPr/>
        </p:nvSpPr>
        <p:spPr bwMode="auto">
          <a:xfrm>
            <a:off x="8686800" y="48768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981200" y="3036888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981200" y="28194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2" name="Oval 51"/>
          <p:cNvSpPr/>
          <p:nvPr/>
        </p:nvSpPr>
        <p:spPr>
          <a:xfrm>
            <a:off x="2438400" y="1447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438400" y="1371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us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90800" y="1143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55" name="Oval 54"/>
          <p:cNvSpPr/>
          <p:nvPr/>
        </p:nvSpPr>
        <p:spPr>
          <a:xfrm>
            <a:off x="3124200" y="30480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124200" y="2971800"/>
            <a:ext cx="514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ud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276600" y="27432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58" name="Oval 57"/>
          <p:cNvSpPr/>
          <p:nvPr/>
        </p:nvSpPr>
        <p:spPr>
          <a:xfrm>
            <a:off x="1905000" y="30480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05000" y="2971800"/>
            <a:ext cx="376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uu</a:t>
            </a:r>
          </a:p>
        </p:txBody>
      </p:sp>
      <p:sp>
        <p:nvSpPr>
          <p:cNvPr id="63" name="Oval 62"/>
          <p:cNvSpPr/>
          <p:nvPr/>
        </p:nvSpPr>
        <p:spPr>
          <a:xfrm>
            <a:off x="1295400" y="16002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295400" y="15240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ds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447800" y="1295400"/>
            <a:ext cx="33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6" name="Oval 65"/>
          <p:cNvSpPr/>
          <p:nvPr/>
        </p:nvSpPr>
        <p:spPr>
          <a:xfrm>
            <a:off x="533400" y="31242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33400" y="3048000"/>
            <a:ext cx="514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charset="0"/>
              </a:rPr>
              <a:t>du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85800" y="28194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9" name="Oval 68"/>
          <p:cNvSpPr/>
          <p:nvPr/>
        </p:nvSpPr>
        <p:spPr>
          <a:xfrm>
            <a:off x="990600" y="4495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90600" y="4419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sd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143000" y="4191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72" name="Oval 71"/>
          <p:cNvSpPr/>
          <p:nvPr/>
        </p:nvSpPr>
        <p:spPr>
          <a:xfrm>
            <a:off x="2590800" y="4495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590800" y="4419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su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743200" y="4191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4427909" y="981869"/>
          <a:ext cx="3962400" cy="426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Photo Editor Photo" r:id="rId5" imgW="4885714" imgH="4409524" progId="">
                  <p:embed/>
                </p:oleObj>
              </mc:Choice>
              <mc:Fallback>
                <p:oleObj name="Photo Editor Photo" r:id="rId5" imgW="4885714" imgH="44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09" y="981869"/>
                        <a:ext cx="3962400" cy="426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/>
          <p:cNvSpPr/>
          <p:nvPr/>
        </p:nvSpPr>
        <p:spPr>
          <a:xfrm>
            <a:off x="1905000" y="3276600"/>
            <a:ext cx="3810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905000" y="3200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ss</a:t>
            </a:r>
          </a:p>
        </p:txBody>
      </p:sp>
      <p:sp>
        <p:nvSpPr>
          <p:cNvPr id="78" name="Oval 77"/>
          <p:cNvSpPr/>
          <p:nvPr/>
        </p:nvSpPr>
        <p:spPr>
          <a:xfrm>
            <a:off x="1905000" y="2895600"/>
            <a:ext cx="3810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905000" y="2819400"/>
            <a:ext cx="376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dd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981200" y="2590800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38137" y="5210548"/>
            <a:ext cx="274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Q=electric-charge (=I</a:t>
            </a:r>
            <a:r>
              <a:rPr lang="en-US" i="1" baseline="-25000" dirty="0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+Y/2)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209800" y="2817812"/>
            <a:ext cx="1428750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742057" y="2278632"/>
            <a:ext cx="1853063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524000" y="5865167"/>
            <a:ext cx="122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9 states: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84857" y="5786734"/>
            <a:ext cx="1805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SU(3) singlet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+ SU(3) octet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5" grpId="0" animBg="1"/>
      <p:bldP spid="45" grpId="1" animBg="1"/>
      <p:bldP spid="46" grpId="0"/>
      <p:bldP spid="46" grpId="1"/>
      <p:bldP spid="50" grpId="0" animBg="1"/>
      <p:bldP spid="50" grpId="1" animBg="1"/>
      <p:bldP spid="51" grpId="0"/>
      <p:bldP spid="52" grpId="0" animBg="1"/>
      <p:bldP spid="53" grpId="0"/>
      <p:bldP spid="54" grpId="0"/>
      <p:bldP spid="55" grpId="0" animBg="1"/>
      <p:bldP spid="56" grpId="0"/>
      <p:bldP spid="57" grpId="0"/>
      <p:bldP spid="58" grpId="0" animBg="1"/>
      <p:bldP spid="59" grpId="0"/>
      <p:bldP spid="63" grpId="0" animBg="1"/>
      <p:bldP spid="64" grpId="0"/>
      <p:bldP spid="65" grpId="0"/>
      <p:bldP spid="66" grpId="0" animBg="1"/>
      <p:bldP spid="67" grpId="0"/>
      <p:bldP spid="68" grpId="0"/>
      <p:bldP spid="69" grpId="0" animBg="1"/>
      <p:bldP spid="70" grpId="0"/>
      <p:bldP spid="71" grpId="0"/>
      <p:bldP spid="72" grpId="0" animBg="1"/>
      <p:bldP spid="73" grpId="0"/>
      <p:bldP spid="74" grpId="0"/>
      <p:bldP spid="75" grpId="0" animBg="1"/>
      <p:bldP spid="76" grpId="0"/>
      <p:bldP spid="78" grpId="0" animBg="1"/>
      <p:bldP spid="79" grpId="0"/>
      <p:bldP spid="80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Ground state mesons</a:t>
            </a:r>
            <a:r>
              <a:rPr lang="en-US" b="1" dirty="0" smtClean="0"/>
              <a:t> </a:t>
            </a:r>
            <a:endParaRPr lang="en-US" b="1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81000" y="1219200"/>
          <a:ext cx="3962400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4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3962400" cy="357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724400" y="1371600"/>
          <a:ext cx="3962400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Photo Editor Photo" r:id="rId5" imgW="4885714" imgH="4409524" progId="">
                  <p:embed/>
                </p:oleObj>
              </mc:Choice>
              <mc:Fallback>
                <p:oleObj name="Photo Editor Photo" r:id="rId5" imgW="4885714" imgH="44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371600"/>
                        <a:ext cx="3962400" cy="357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524000" y="1143000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J</a:t>
            </a:r>
            <a:r>
              <a:rPr lang="en-US" b="1" baseline="30000">
                <a:latin typeface="Calibri" charset="0"/>
              </a:rPr>
              <a:t>P</a:t>
            </a:r>
            <a:r>
              <a:rPr lang="en-US" b="1">
                <a:latin typeface="Calibri" charset="0"/>
              </a:rPr>
              <a:t>=0</a:t>
            </a:r>
            <a:r>
              <a:rPr lang="en-US" b="1" baseline="30000">
                <a:latin typeface="Calibri" charset="0"/>
              </a:rPr>
              <a:t>-</a:t>
            </a: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5943600" y="1447800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J</a:t>
            </a:r>
            <a:r>
              <a:rPr lang="en-US" b="1" baseline="30000">
                <a:latin typeface="Calibri" charset="0"/>
              </a:rPr>
              <a:t>P</a:t>
            </a:r>
            <a:r>
              <a:rPr lang="en-US" b="1">
                <a:latin typeface="Calibri" charset="0"/>
              </a:rPr>
              <a:t>=1</a:t>
            </a:r>
            <a:r>
              <a:rPr lang="en-US" b="1" baseline="30000">
                <a:latin typeface="Calibri" charset="0"/>
              </a:rPr>
              <a:t>-</a:t>
            </a:r>
          </a:p>
        </p:txBody>
      </p:sp>
      <p:sp>
        <p:nvSpPr>
          <p:cNvPr id="8" name="Oval 7"/>
          <p:cNvSpPr/>
          <p:nvPr/>
        </p:nvSpPr>
        <p:spPr>
          <a:xfrm>
            <a:off x="5791200" y="1981200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5715000" y="19812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12" name="Oval 11"/>
          <p:cNvSpPr/>
          <p:nvPr/>
        </p:nvSpPr>
        <p:spPr>
          <a:xfrm>
            <a:off x="6881813" y="1978025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6805613" y="1978025"/>
            <a:ext cx="433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5867400" y="3733800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56" name="TextBox 14"/>
          <p:cNvSpPr txBox="1">
            <a:spLocks noChangeArrowheads="1"/>
          </p:cNvSpPr>
          <p:nvPr/>
        </p:nvSpPr>
        <p:spPr bwMode="auto">
          <a:xfrm>
            <a:off x="5791200" y="3733800"/>
            <a:ext cx="409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-</a:t>
            </a:r>
          </a:p>
        </p:txBody>
      </p:sp>
      <p:sp>
        <p:nvSpPr>
          <p:cNvPr id="16" name="Oval 15"/>
          <p:cNvSpPr/>
          <p:nvPr/>
        </p:nvSpPr>
        <p:spPr>
          <a:xfrm>
            <a:off x="6781800" y="3733800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58" name="TextBox 16"/>
          <p:cNvSpPr txBox="1">
            <a:spLocks noChangeArrowheads="1"/>
          </p:cNvSpPr>
          <p:nvPr/>
        </p:nvSpPr>
        <p:spPr bwMode="auto">
          <a:xfrm>
            <a:off x="6705600" y="3733800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6159" name="TextBox 19"/>
          <p:cNvSpPr txBox="1">
            <a:spLocks noChangeArrowheads="1"/>
          </p:cNvSpPr>
          <p:nvPr/>
        </p:nvSpPr>
        <p:spPr bwMode="auto">
          <a:xfrm>
            <a:off x="6781800" y="35052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1" name="Oval 20"/>
          <p:cNvSpPr/>
          <p:nvPr/>
        </p:nvSpPr>
        <p:spPr>
          <a:xfrm>
            <a:off x="6592888" y="2746375"/>
            <a:ext cx="341312" cy="301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61" name="TextBox 21"/>
          <p:cNvSpPr txBox="1">
            <a:spLocks noChangeArrowheads="1"/>
          </p:cNvSpPr>
          <p:nvPr/>
        </p:nvSpPr>
        <p:spPr bwMode="auto">
          <a:xfrm>
            <a:off x="6604000" y="27432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0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297488" y="2746375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63" name="TextBox 23"/>
          <p:cNvSpPr txBox="1">
            <a:spLocks noChangeArrowheads="1"/>
          </p:cNvSpPr>
          <p:nvPr/>
        </p:nvSpPr>
        <p:spPr bwMode="auto">
          <a:xfrm>
            <a:off x="5257800" y="27432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-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278688" y="2746375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65" name="TextBox 25"/>
          <p:cNvSpPr txBox="1">
            <a:spLocks noChangeArrowheads="1"/>
          </p:cNvSpPr>
          <p:nvPr/>
        </p:nvSpPr>
        <p:spPr bwMode="auto">
          <a:xfrm>
            <a:off x="7239000" y="2743200"/>
            <a:ext cx="38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+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00800" y="3048000"/>
            <a:ext cx="381000" cy="377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67" name="TextBox 27"/>
          <p:cNvSpPr txBox="1">
            <a:spLocks noChangeArrowheads="1"/>
          </p:cNvSpPr>
          <p:nvPr/>
        </p:nvSpPr>
        <p:spPr bwMode="auto">
          <a:xfrm>
            <a:off x="6400800" y="30480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φ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248400" y="2743200"/>
            <a:ext cx="381000" cy="377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6169" name="TextBox 29"/>
          <p:cNvSpPr txBox="1">
            <a:spLocks noChangeArrowheads="1"/>
          </p:cNvSpPr>
          <p:nvPr/>
        </p:nvSpPr>
        <p:spPr bwMode="auto">
          <a:xfrm>
            <a:off x="6248400" y="2743200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ω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170" name="TextBox 30"/>
          <p:cNvSpPr txBox="1">
            <a:spLocks noChangeArrowheads="1"/>
          </p:cNvSpPr>
          <p:nvPr/>
        </p:nvSpPr>
        <p:spPr bwMode="auto">
          <a:xfrm>
            <a:off x="609600" y="28194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139</a:t>
            </a:r>
          </a:p>
        </p:txBody>
      </p:sp>
      <p:sp>
        <p:nvSpPr>
          <p:cNvPr id="6171" name="TextBox 31"/>
          <p:cNvSpPr txBox="1">
            <a:spLocks noChangeArrowheads="1"/>
          </p:cNvSpPr>
          <p:nvPr/>
        </p:nvSpPr>
        <p:spPr bwMode="auto">
          <a:xfrm>
            <a:off x="3200400" y="28194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139</a:t>
            </a:r>
          </a:p>
        </p:txBody>
      </p:sp>
      <p:sp>
        <p:nvSpPr>
          <p:cNvPr id="6172" name="TextBox 32"/>
          <p:cNvSpPr txBox="1">
            <a:spLocks noChangeArrowheads="1"/>
          </p:cNvSpPr>
          <p:nvPr/>
        </p:nvSpPr>
        <p:spPr bwMode="auto">
          <a:xfrm>
            <a:off x="2438400" y="24384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135</a:t>
            </a:r>
          </a:p>
        </p:txBody>
      </p:sp>
      <p:sp>
        <p:nvSpPr>
          <p:cNvPr id="6173" name="TextBox 33"/>
          <p:cNvSpPr txBox="1">
            <a:spLocks noChangeArrowheads="1"/>
          </p:cNvSpPr>
          <p:nvPr/>
        </p:nvSpPr>
        <p:spPr bwMode="auto">
          <a:xfrm>
            <a:off x="1600200" y="2543175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charset="0"/>
              </a:rPr>
              <a:t>548</a:t>
            </a:r>
          </a:p>
        </p:txBody>
      </p:sp>
      <p:sp>
        <p:nvSpPr>
          <p:cNvPr id="6174" name="TextBox 34"/>
          <p:cNvSpPr txBox="1">
            <a:spLocks noChangeArrowheads="1"/>
          </p:cNvSpPr>
          <p:nvPr/>
        </p:nvSpPr>
        <p:spPr bwMode="auto">
          <a:xfrm>
            <a:off x="2286000" y="30480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958</a:t>
            </a:r>
          </a:p>
        </p:txBody>
      </p:sp>
      <p:sp>
        <p:nvSpPr>
          <p:cNvPr id="6175" name="TextBox 35"/>
          <p:cNvSpPr txBox="1">
            <a:spLocks noChangeArrowheads="1"/>
          </p:cNvSpPr>
          <p:nvPr/>
        </p:nvSpPr>
        <p:spPr bwMode="auto">
          <a:xfrm>
            <a:off x="1143000" y="16764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498</a:t>
            </a:r>
          </a:p>
        </p:txBody>
      </p:sp>
      <p:sp>
        <p:nvSpPr>
          <p:cNvPr id="6176" name="TextBox 36"/>
          <p:cNvSpPr txBox="1">
            <a:spLocks noChangeArrowheads="1"/>
          </p:cNvSpPr>
          <p:nvPr/>
        </p:nvSpPr>
        <p:spPr bwMode="auto">
          <a:xfrm>
            <a:off x="2667000" y="3733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498</a:t>
            </a:r>
          </a:p>
        </p:txBody>
      </p:sp>
      <p:sp>
        <p:nvSpPr>
          <p:cNvPr id="6177" name="TextBox 37"/>
          <p:cNvSpPr txBox="1">
            <a:spLocks noChangeArrowheads="1"/>
          </p:cNvSpPr>
          <p:nvPr/>
        </p:nvSpPr>
        <p:spPr bwMode="auto">
          <a:xfrm>
            <a:off x="2743200" y="1704975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494</a:t>
            </a:r>
          </a:p>
        </p:txBody>
      </p:sp>
      <p:sp>
        <p:nvSpPr>
          <p:cNvPr id="6178" name="TextBox 38"/>
          <p:cNvSpPr txBox="1">
            <a:spLocks noChangeArrowheads="1"/>
          </p:cNvSpPr>
          <p:nvPr/>
        </p:nvSpPr>
        <p:spPr bwMode="auto">
          <a:xfrm>
            <a:off x="1219200" y="3733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494</a:t>
            </a:r>
          </a:p>
        </p:txBody>
      </p:sp>
      <p:sp>
        <p:nvSpPr>
          <p:cNvPr id="6179" name="TextBox 39"/>
          <p:cNvSpPr txBox="1">
            <a:spLocks noChangeArrowheads="1"/>
          </p:cNvSpPr>
          <p:nvPr/>
        </p:nvSpPr>
        <p:spPr bwMode="auto">
          <a:xfrm>
            <a:off x="5486400" y="1828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896</a:t>
            </a:r>
          </a:p>
        </p:txBody>
      </p:sp>
      <p:sp>
        <p:nvSpPr>
          <p:cNvPr id="6180" name="TextBox 40"/>
          <p:cNvSpPr txBox="1">
            <a:spLocks noChangeArrowheads="1"/>
          </p:cNvSpPr>
          <p:nvPr/>
        </p:nvSpPr>
        <p:spPr bwMode="auto">
          <a:xfrm>
            <a:off x="7010400" y="38862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896</a:t>
            </a:r>
          </a:p>
        </p:txBody>
      </p:sp>
      <p:sp>
        <p:nvSpPr>
          <p:cNvPr id="6181" name="TextBox 41"/>
          <p:cNvSpPr txBox="1">
            <a:spLocks noChangeArrowheads="1"/>
          </p:cNvSpPr>
          <p:nvPr/>
        </p:nvSpPr>
        <p:spPr bwMode="auto">
          <a:xfrm>
            <a:off x="7086600" y="17526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892</a:t>
            </a:r>
          </a:p>
        </p:txBody>
      </p:sp>
      <p:sp>
        <p:nvSpPr>
          <p:cNvPr id="6182" name="TextBox 42"/>
          <p:cNvSpPr txBox="1">
            <a:spLocks noChangeArrowheads="1"/>
          </p:cNvSpPr>
          <p:nvPr/>
        </p:nvSpPr>
        <p:spPr bwMode="auto">
          <a:xfrm>
            <a:off x="5638800" y="39624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892</a:t>
            </a:r>
          </a:p>
        </p:txBody>
      </p:sp>
      <p:sp>
        <p:nvSpPr>
          <p:cNvPr id="6183" name="TextBox 43"/>
          <p:cNvSpPr txBox="1">
            <a:spLocks noChangeArrowheads="1"/>
          </p:cNvSpPr>
          <p:nvPr/>
        </p:nvSpPr>
        <p:spPr bwMode="auto">
          <a:xfrm>
            <a:off x="7543800" y="2590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776</a:t>
            </a:r>
          </a:p>
        </p:txBody>
      </p:sp>
      <p:sp>
        <p:nvSpPr>
          <p:cNvPr id="6184" name="TextBox 44"/>
          <p:cNvSpPr txBox="1">
            <a:spLocks noChangeArrowheads="1"/>
          </p:cNvSpPr>
          <p:nvPr/>
        </p:nvSpPr>
        <p:spPr bwMode="auto">
          <a:xfrm>
            <a:off x="6781800" y="2590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776</a:t>
            </a:r>
          </a:p>
        </p:txBody>
      </p:sp>
      <p:sp>
        <p:nvSpPr>
          <p:cNvPr id="6185" name="TextBox 45"/>
          <p:cNvSpPr txBox="1">
            <a:spLocks noChangeArrowheads="1"/>
          </p:cNvSpPr>
          <p:nvPr/>
        </p:nvSpPr>
        <p:spPr bwMode="auto">
          <a:xfrm>
            <a:off x="4953000" y="26670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776</a:t>
            </a:r>
          </a:p>
        </p:txBody>
      </p:sp>
      <p:sp>
        <p:nvSpPr>
          <p:cNvPr id="6186" name="TextBox 46"/>
          <p:cNvSpPr txBox="1">
            <a:spLocks noChangeArrowheads="1"/>
          </p:cNvSpPr>
          <p:nvPr/>
        </p:nvSpPr>
        <p:spPr bwMode="auto">
          <a:xfrm>
            <a:off x="5943600" y="25908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783</a:t>
            </a:r>
          </a:p>
        </p:txBody>
      </p:sp>
      <p:sp>
        <p:nvSpPr>
          <p:cNvPr id="6187" name="TextBox 47"/>
          <p:cNvSpPr txBox="1">
            <a:spLocks noChangeArrowheads="1"/>
          </p:cNvSpPr>
          <p:nvPr/>
        </p:nvSpPr>
        <p:spPr bwMode="auto">
          <a:xfrm>
            <a:off x="6096000" y="32766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1020</a:t>
            </a:r>
          </a:p>
        </p:txBody>
      </p:sp>
      <p:pic>
        <p:nvPicPr>
          <p:cNvPr id="6188" name="Picture 11" descr="meson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5181600"/>
            <a:ext cx="14747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9" name="Picture 11" descr="meson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5257800"/>
            <a:ext cx="14747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Down Arrow 50"/>
          <p:cNvSpPr/>
          <p:nvPr/>
        </p:nvSpPr>
        <p:spPr>
          <a:xfrm>
            <a:off x="2743200" y="6172200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Up Arrow 51"/>
          <p:cNvSpPr/>
          <p:nvPr/>
        </p:nvSpPr>
        <p:spPr>
          <a:xfrm>
            <a:off x="3124200" y="5334000"/>
            <a:ext cx="152400" cy="30480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Up Arrow 52"/>
          <p:cNvSpPr/>
          <p:nvPr/>
        </p:nvSpPr>
        <p:spPr>
          <a:xfrm>
            <a:off x="7086600" y="5334000"/>
            <a:ext cx="152400" cy="30480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Up Arrow 53"/>
          <p:cNvSpPr/>
          <p:nvPr/>
        </p:nvSpPr>
        <p:spPr>
          <a:xfrm>
            <a:off x="6705600" y="5638800"/>
            <a:ext cx="152400" cy="3048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2623040">
            <a:off x="3436938" y="6399213"/>
            <a:ext cx="6365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S-wave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6200000" flipV="1">
            <a:off x="3124200" y="5943600"/>
            <a:ext cx="381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905000" y="5715000"/>
            <a:ext cx="504825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2BFC5"/>
                </a:solidFill>
              </a:rPr>
              <a:t>n</a:t>
            </a:r>
            <a:r>
              <a:rPr lang="en-US" sz="1400" b="1" baseline="-25000">
                <a:solidFill>
                  <a:srgbClr val="72BFC5"/>
                </a:solidFill>
              </a:rPr>
              <a:t>r</a:t>
            </a:r>
            <a:r>
              <a:rPr lang="en-US" sz="1400" b="1">
                <a:solidFill>
                  <a:srgbClr val="72BFC5"/>
                </a:solidFill>
              </a:rPr>
              <a:t>=0</a:t>
            </a:r>
          </a:p>
        </p:txBody>
      </p:sp>
      <p:sp>
        <p:nvSpPr>
          <p:cNvPr id="61" name="TextBox 60"/>
          <p:cNvSpPr txBox="1"/>
          <p:nvPr/>
        </p:nvSpPr>
        <p:spPr>
          <a:xfrm rot="2623040">
            <a:off x="7399338" y="6399213"/>
            <a:ext cx="6365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S-wave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rot="16200000" flipV="1">
            <a:off x="7086600" y="5943600"/>
            <a:ext cx="381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943600" y="5486400"/>
            <a:ext cx="504825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2BFC5"/>
                </a:solidFill>
              </a:rPr>
              <a:t>n</a:t>
            </a:r>
            <a:r>
              <a:rPr lang="en-US" sz="1400" b="1" baseline="-25000">
                <a:solidFill>
                  <a:srgbClr val="72BFC5"/>
                </a:solidFill>
              </a:rPr>
              <a:t>r</a:t>
            </a:r>
            <a:r>
              <a:rPr lang="en-US" sz="1400" b="1">
                <a:solidFill>
                  <a:srgbClr val="72BFC5"/>
                </a:solidFill>
              </a:rPr>
              <a:t>=0</a:t>
            </a:r>
          </a:p>
        </p:txBody>
      </p:sp>
      <p:sp>
        <p:nvSpPr>
          <p:cNvPr id="6200" name="TextBox 64"/>
          <p:cNvSpPr txBox="1">
            <a:spLocks noChangeArrowheads="1"/>
          </p:cNvSpPr>
          <p:nvPr/>
        </p:nvSpPr>
        <p:spPr bwMode="auto">
          <a:xfrm>
            <a:off x="4724400" y="5029200"/>
            <a:ext cx="1851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(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ρ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+</a:t>
            </a:r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,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ρ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0</a:t>
            </a:r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,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ρ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-</a:t>
            </a:r>
            <a:r>
              <a:rPr lang="en-US" b="1" dirty="0">
                <a:solidFill>
                  <a:srgbClr val="A50021"/>
                </a:solidFill>
                <a:latin typeface="Calibri" charset="0"/>
              </a:rPr>
              <a:t>)=lightest</a:t>
            </a:r>
          </a:p>
        </p:txBody>
      </p:sp>
      <p:sp>
        <p:nvSpPr>
          <p:cNvPr id="6201" name="TextBox 65"/>
          <p:cNvSpPr txBox="1">
            <a:spLocks noChangeArrowheads="1"/>
          </p:cNvSpPr>
          <p:nvPr/>
        </p:nvSpPr>
        <p:spPr bwMode="auto">
          <a:xfrm>
            <a:off x="381000" y="4953000"/>
            <a:ext cx="1849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(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π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+</a:t>
            </a:r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,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π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0</a:t>
            </a:r>
            <a:r>
              <a:rPr lang="en-US" b="1" dirty="0" smtClean="0">
                <a:solidFill>
                  <a:srgbClr val="A50021"/>
                </a:solidFill>
                <a:latin typeface="Calibri" charset="0"/>
              </a:rPr>
              <a:t>,</a:t>
            </a:r>
            <a:r>
              <a:rPr lang="en-US" b="1" dirty="0" smtClean="0">
                <a:solidFill>
                  <a:srgbClr val="A50021"/>
                </a:solidFill>
                <a:latin typeface="Symbol" charset="2"/>
              </a:rPr>
              <a:t>π</a:t>
            </a:r>
            <a:r>
              <a:rPr lang="en-US" b="1" baseline="30000" dirty="0" smtClean="0">
                <a:solidFill>
                  <a:srgbClr val="A50021"/>
                </a:solidFill>
                <a:latin typeface="Calibri" charset="0"/>
              </a:rPr>
              <a:t>-</a:t>
            </a:r>
            <a:r>
              <a:rPr lang="en-US" b="1" dirty="0">
                <a:solidFill>
                  <a:srgbClr val="A50021"/>
                </a:solidFill>
                <a:latin typeface="Calibri" charset="0"/>
              </a:rPr>
              <a:t>)=lightest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9600" y="5185916"/>
            <a:ext cx="141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no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-quarks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37888" y="5303074"/>
            <a:ext cx="141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no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-quarks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711" y="676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OZI suppression in the quark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65" y="2470484"/>
            <a:ext cx="5135689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9866" y="3296872"/>
            <a:ext cx="50590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sz="2800" dirty="0" smtClean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713146" y="3920234"/>
            <a:ext cx="4305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                  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2699859" y="40036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                          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12041" y="2635063"/>
            <a:ext cx="6703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</a:t>
            </a:r>
            <a:r>
              <a:rPr lang="en-US" sz="2400" dirty="0" smtClean="0"/>
              <a:t>    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039126" y="2624011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266" y="2636841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02274" y="2216485"/>
            <a:ext cx="1269903" cy="2359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   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91526" y="2776411"/>
            <a:ext cx="1269903" cy="1939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37805" y="2433277"/>
            <a:ext cx="67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+ </a:t>
            </a:r>
            <a:endParaRPr lang="en-US" sz="28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562" y="2362871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 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25308" y="2701538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  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61082" y="3040897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309973" y="3344992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296894" y="372326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 rot="10800000">
            <a:off x="7351414" y="41172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59878" y="4057066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u  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0800000">
            <a:off x="7201578" y="2716257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_ 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7185536" y="3404667"/>
            <a:ext cx="60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_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33327" y="3158388"/>
            <a:ext cx="64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0 </a:t>
            </a:r>
            <a:endParaRPr lang="en-US" sz="28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7618098" y="3853960"/>
            <a:ext cx="64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sz="2800" b="1" baseline="30000" dirty="0" smtClean="0">
                <a:latin typeface="Lucida Grande"/>
                <a:ea typeface="Lucida Grande"/>
                <a:cs typeface="Lucida Grande"/>
              </a:rPr>
              <a:t>- </a:t>
            </a:r>
            <a:endParaRPr lang="en-US" sz="28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2401728" y="1910057"/>
            <a:ext cx="178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initial state 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5983936" y="1924068"/>
            <a:ext cx="1697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final </a:t>
            </a:r>
            <a:r>
              <a:rPr lang="en-US" sz="2800" dirty="0" smtClean="0"/>
              <a:t>state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398752" y="4966661"/>
            <a:ext cx="7799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processes in which there are no constituent</a:t>
            </a:r>
          </a:p>
          <a:p>
            <a:r>
              <a:rPr lang="en-US" sz="2800" dirty="0" smtClean="0"/>
              <a:t>quark lines that</a:t>
            </a:r>
            <a:r>
              <a:rPr lang="en-US" sz="2800" dirty="0"/>
              <a:t> </a:t>
            </a:r>
            <a:r>
              <a:rPr lang="en-US" sz="2800" dirty="0" smtClean="0"/>
              <a:t>connect the initial and final</a:t>
            </a:r>
          </a:p>
          <a:p>
            <a:r>
              <a:rPr lang="en-US" sz="2800" dirty="0" smtClean="0"/>
              <a:t>states are suppressed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4" y="1087123"/>
            <a:ext cx="1814755" cy="1334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1" y="2679029"/>
            <a:ext cx="1218711" cy="1642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5070" y="2401034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George </a:t>
            </a:r>
            <a:r>
              <a:rPr lang="en-US" dirty="0" smtClean="0"/>
              <a:t>Zweig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4966" y="4221802"/>
            <a:ext cx="16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Susumu Okubo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6144" y="5332931"/>
            <a:ext cx="139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Jugoro</a:t>
            </a:r>
            <a:r>
              <a:rPr lang="en-US" dirty="0" smtClean="0"/>
              <a:t> </a:t>
            </a:r>
            <a:r>
              <a:rPr lang="en-US" dirty="0" err="1" smtClean="0"/>
              <a:t>Iizuka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Discovery of the </a:t>
            </a:r>
            <a:r>
              <a:rPr lang="en-US" dirty="0" err="1" smtClean="0">
                <a:latin typeface="Symbol" pitchFamily="18" charset="2"/>
              </a:rPr>
              <a:t>η</a:t>
            </a:r>
            <a:r>
              <a:rPr lang="en-US" dirty="0" smtClean="0">
                <a:latin typeface="Comic Sans MS" pitchFamily="66" charset="0"/>
                <a:ea typeface="Arial Unicode MS" pitchFamily="50" charset="-127"/>
              </a:rPr>
              <a:t>’</a:t>
            </a:r>
            <a:r>
              <a:rPr lang="en-US" dirty="0" smtClean="0"/>
              <a:t> meson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5802868"/>
            <a:ext cx="438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M=957.8 </a:t>
            </a:r>
            <a:r>
              <a:rPr lang="en-US" dirty="0" smtClean="0">
                <a:latin typeface="Comic Sans MS"/>
              </a:rPr>
              <a:t>±</a:t>
            </a:r>
            <a:r>
              <a:rPr lang="en-US" dirty="0" smtClean="0"/>
              <a:t>1 </a:t>
            </a:r>
            <a:r>
              <a:rPr lang="en-US" dirty="0" err="1" smtClean="0"/>
              <a:t>MeV</a:t>
            </a:r>
            <a:r>
              <a:rPr lang="en-US" dirty="0" smtClean="0"/>
              <a:t>   </a:t>
            </a:r>
            <a:r>
              <a:rPr lang="en-US" dirty="0" err="1" smtClean="0">
                <a:latin typeface="Symbol" pitchFamily="18" charset="2"/>
              </a:rPr>
              <a:t>Γ</a:t>
            </a:r>
            <a:r>
              <a:rPr lang="en-US" dirty="0" smtClean="0"/>
              <a:t>=0.20 ±0.01 </a:t>
            </a:r>
            <a:r>
              <a:rPr lang="en-US" dirty="0" err="1" smtClean="0"/>
              <a:t>MeV</a:t>
            </a:r>
            <a:r>
              <a:rPr lang="en-US" dirty="0" smtClean="0"/>
              <a:t>     J</a:t>
            </a:r>
            <a:r>
              <a:rPr lang="en-US" baseline="30000" dirty="0" smtClean="0"/>
              <a:t>P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970" y="2418650"/>
            <a:ext cx="3443288" cy="239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7615" y="1917156"/>
            <a:ext cx="3124200" cy="24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7615" y="2145756"/>
            <a:ext cx="2929185" cy="286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eft Brace 15"/>
          <p:cNvSpPr/>
          <p:nvPr/>
        </p:nvSpPr>
        <p:spPr>
          <a:xfrm rot="5400000" flipH="1">
            <a:off x="2426334" y="4720939"/>
            <a:ext cx="311974" cy="493890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764058" y="5112652"/>
          <a:ext cx="1501950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11" name="Equation" r:id="rId6" imgW="774700" imgH="190500" progId="Equation.3">
                  <p:embed/>
                </p:oleObj>
              </mc:Choice>
              <mc:Fallback>
                <p:oleObj name="Equation" r:id="rId6" imgW="7747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058" y="5112652"/>
                        <a:ext cx="1501950" cy="369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35130" y="1078468"/>
            <a:ext cx="257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Phys.Rev.Lett</a:t>
            </a:r>
            <a:r>
              <a:rPr lang="en-US" sz="1600" dirty="0" smtClean="0"/>
              <a:t>. 12, 527 (1964)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111556" y="973723"/>
            <a:ext cx="257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Phys.Rev.Lett</a:t>
            </a:r>
            <a:r>
              <a:rPr lang="en-US" sz="1600" dirty="0" smtClean="0"/>
              <a:t>. 12, 546 (1964) </a:t>
            </a:r>
            <a:endParaRPr lang="en-US" sz="1600" dirty="0"/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058" y="2041717"/>
            <a:ext cx="3124200" cy="24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802827" y="3685110"/>
            <a:ext cx="1209840" cy="690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-11644" y="3683705"/>
          <a:ext cx="1571985" cy="29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12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644" y="3683705"/>
                        <a:ext cx="1571985" cy="29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929826" y="4030663"/>
          <a:ext cx="103028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13" name="Equation" r:id="rId10" imgW="584200" imgH="203200" progId="Equation.3">
                  <p:embed/>
                </p:oleObj>
              </mc:Choice>
              <mc:Fallback>
                <p:oleObj name="Equation" r:id="rId10" imgW="584200" imgH="203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826" y="4030663"/>
                        <a:ext cx="1030288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812583" y="3884106"/>
            <a:ext cx="2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|</a:t>
            </a:r>
            <a:endParaRPr lang="en-US" sz="14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35390" y="3938611"/>
            <a:ext cx="528620" cy="3937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23987" y="154782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Berkeley 72” BC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111556" y="13885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Brookhaven 80” BC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560341" y="3584222"/>
            <a:ext cx="452326" cy="2419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meson “</a:t>
            </a:r>
            <a:r>
              <a:rPr lang="en-US" dirty="0" err="1" smtClean="0"/>
              <a:t>nonet</a:t>
            </a:r>
            <a:r>
              <a:rPr lang="en-US" dirty="0" smtClean="0"/>
              <a:t>” = octet + singlet</a:t>
            </a:r>
            <a:endParaRPr lang="en-US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763759" y="2172018"/>
          <a:ext cx="4712511" cy="425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28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59" y="2172018"/>
                        <a:ext cx="4712511" cy="4253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>
          <a:xfrm>
            <a:off x="2653019" y="4196460"/>
            <a:ext cx="609608" cy="632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2726240" y="4304504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1422199" y="3551615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170432" y="4015895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4761" y="40569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2716900" y="22143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814302" y="1486465"/>
            <a:ext cx="2049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</a:t>
            </a:r>
            <a:r>
              <a:rPr lang="en-US" sz="2000" b="1" baseline="30000" dirty="0" smtClean="0"/>
              <a:t>P</a:t>
            </a:r>
            <a:r>
              <a:rPr lang="en-US" sz="2000" b="1" dirty="0" smtClean="0"/>
              <a:t>=0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meson octet  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836461" y="1658322"/>
            <a:ext cx="22108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</a:t>
            </a:r>
            <a:r>
              <a:rPr lang="en-US" sz="2000" b="1" baseline="30000" dirty="0" smtClean="0"/>
              <a:t>P</a:t>
            </a:r>
            <a:r>
              <a:rPr lang="en-US" sz="2000" b="1" dirty="0" smtClean="0"/>
              <a:t>=0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meson singlet  </a:t>
            </a:r>
            <a:endParaRPr lang="en-US" sz="20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210300" y="4015894"/>
            <a:ext cx="2476500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6205802" y="3723534"/>
            <a:ext cx="2042103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019817" y="3734843"/>
            <a:ext cx="440728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44674" y="3699871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η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8361070" y="35501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18433" y="23331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34" name="Oval 33"/>
          <p:cNvSpPr/>
          <p:nvPr/>
        </p:nvSpPr>
        <p:spPr>
          <a:xfrm>
            <a:off x="2553577" y="3767109"/>
            <a:ext cx="401628" cy="4993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540334" y="374170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η</a:t>
            </a:r>
            <a:r>
              <a:rPr lang="en-US" sz="2400" baseline="-25000" dirty="0" smtClean="0"/>
              <a:t>8</a:t>
            </a:r>
            <a:endParaRPr lang="en-US" sz="24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4480713" y="4681086"/>
            <a:ext cx="304853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the η</a:t>
            </a:r>
            <a:r>
              <a:rPr lang="en-US" sz="2000" baseline="-25000" dirty="0" smtClean="0">
                <a:solidFill>
                  <a:srgbClr val="800000"/>
                </a:solidFill>
              </a:rPr>
              <a:t>8</a:t>
            </a:r>
            <a:r>
              <a:rPr lang="en-US" sz="2000" dirty="0" smtClean="0">
                <a:solidFill>
                  <a:srgbClr val="800000"/>
                </a:solidFill>
              </a:rPr>
              <a:t> and η</a:t>
            </a:r>
            <a:r>
              <a:rPr lang="en-US" sz="2000" baseline="-25000" dirty="0" smtClean="0">
                <a:solidFill>
                  <a:srgbClr val="800000"/>
                </a:solidFill>
              </a:rPr>
              <a:t>1</a:t>
            </a:r>
            <a:r>
              <a:rPr lang="en-US" sz="2000" dirty="0" smtClean="0">
                <a:solidFill>
                  <a:srgbClr val="800000"/>
                </a:solidFill>
              </a:rPr>
              <a:t> differ only</a:t>
            </a:r>
          </a:p>
          <a:p>
            <a:r>
              <a:rPr lang="en-US" sz="2000" dirty="0" smtClean="0">
                <a:solidFill>
                  <a:srgbClr val="800000"/>
                </a:solidFill>
              </a:rPr>
              <a:t>by SU(3) quantum numbers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000" dirty="0" smtClean="0">
                <a:solidFill>
                  <a:srgbClr val="800000"/>
                </a:solidFill>
              </a:rPr>
              <a:t> they mix!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916971" y="4233198"/>
            <a:ext cx="2017790" cy="533788"/>
          </a:xfrm>
          <a:prstGeom prst="straightConnector1">
            <a:avLst/>
          </a:prstGeom>
          <a:ln w="19050">
            <a:solidFill>
              <a:srgbClr val="8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 flipV="1">
            <a:off x="5836461" y="4056954"/>
            <a:ext cx="981972" cy="710032"/>
          </a:xfrm>
          <a:prstGeom prst="straightConnector1">
            <a:avLst/>
          </a:prstGeom>
          <a:ln w="19050">
            <a:solidFill>
              <a:srgbClr val="8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3446"/>
            <a:ext cx="8229600" cy="1143000"/>
          </a:xfrm>
        </p:spPr>
        <p:txBody>
          <a:bodyPr/>
          <a:lstStyle/>
          <a:p>
            <a:r>
              <a:rPr lang="en-US" dirty="0" err="1" smtClean="0"/>
              <a:t>η-η’mixing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7038" y="959554"/>
            <a:ext cx="8064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SU(3) has two </a:t>
            </a:r>
            <a:r>
              <a:rPr lang="en-US" sz="2400" dirty="0" err="1" smtClean="0"/>
              <a:t>η</a:t>
            </a:r>
            <a:r>
              <a:rPr lang="en-US" sz="2400" dirty="0" smtClean="0"/>
              <a:t>-mesons, an “octet” η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, and a singlet η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where: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37707" y="1354665"/>
          <a:ext cx="3114947" cy="1185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33" name="Equation" r:id="rId4" imgW="1435100" imgH="546100" progId="Equation.3">
                  <p:embed/>
                </p:oleObj>
              </mc:Choice>
              <mc:Fallback>
                <p:oleObj name="Equation" r:id="rId4" imgW="1435100" imgH="546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707" y="1354665"/>
                        <a:ext cx="3114947" cy="1185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6907" y="2504119"/>
            <a:ext cx="7974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However, SU(3) is a broken symmetry, so η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an η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 “mix”.  Thus</a:t>
            </a:r>
          </a:p>
          <a:p>
            <a:r>
              <a:rPr lang="en-US" sz="2400" dirty="0" smtClean="0"/>
              <a:t>the physical </a:t>
            </a:r>
            <a:r>
              <a:rPr lang="en-US" sz="2400" dirty="0" err="1" smtClean="0"/>
              <a:t>η</a:t>
            </a:r>
            <a:r>
              <a:rPr lang="en-US" sz="2400" dirty="0" smtClean="0"/>
              <a:t> and </a:t>
            </a:r>
            <a:r>
              <a:rPr lang="en-US" sz="2400" dirty="0" err="1" smtClean="0"/>
              <a:t>η</a:t>
            </a:r>
            <a:r>
              <a:rPr lang="en-US" sz="2400" dirty="0" smtClean="0"/>
              <a:t>’ mesons are each mixtures of η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and η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 :</a:t>
            </a:r>
            <a:endParaRPr lang="en-US" sz="2400" baseline="-25000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09725" y="3254375"/>
          <a:ext cx="5286375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34" name="Equation" r:id="rId6" imgW="2438400" imgH="609600" progId="Equation.DSMT4">
                  <p:embed/>
                </p:oleObj>
              </mc:Choice>
              <mc:Fallback>
                <p:oleObj name="Equation" r:id="rId6" imgW="2438400" imgH="609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3254375"/>
                        <a:ext cx="5286375" cy="1322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9780" y="4515564"/>
            <a:ext cx="7434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θ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is the “</a:t>
            </a:r>
            <a:r>
              <a:rPr lang="en-US" sz="2400" dirty="0" err="1" smtClean="0"/>
              <a:t>pseudoscalar</a:t>
            </a:r>
            <a:r>
              <a:rPr lang="en-US" sz="2400" dirty="0" smtClean="0"/>
              <a:t> mixing angle.”  The range of</a:t>
            </a:r>
          </a:p>
          <a:p>
            <a:r>
              <a:rPr lang="en-US" sz="2400" dirty="0" smtClean="0"/>
              <a:t> of allowed values is:</a:t>
            </a:r>
            <a:endParaRPr lang="en-US" sz="2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370614" y="5120785"/>
          <a:ext cx="315436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35" name="Equation" r:id="rId8" imgW="1155700" imgH="203200" progId="Equation.3">
                  <p:embed/>
                </p:oleObj>
              </mc:Choice>
              <mc:Fallback>
                <p:oleObj name="Equation" r:id="rId8" imgW="11557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14" y="5120785"/>
                        <a:ext cx="3154362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4012" y="5842003"/>
            <a:ext cx="7819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θ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=-9.7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, the </a:t>
            </a:r>
            <a:r>
              <a:rPr lang="en-US" sz="2400" dirty="0" err="1" smtClean="0"/>
              <a:t>η</a:t>
            </a:r>
            <a:r>
              <a:rPr lang="en-US" sz="2400" dirty="0" smtClean="0"/>
              <a:t> &amp; </a:t>
            </a:r>
            <a:r>
              <a:rPr lang="en-US" sz="2400" dirty="0" err="1" smtClean="0"/>
              <a:t>η</a:t>
            </a:r>
            <a:r>
              <a:rPr lang="en-US" sz="2400" dirty="0" smtClean="0"/>
              <a:t>’ have same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ss</a:t>
            </a:r>
            <a:r>
              <a:rPr lang="en-US" sz="2400" i="1" dirty="0" smtClean="0"/>
              <a:t> </a:t>
            </a:r>
            <a:r>
              <a:rPr lang="en-US" sz="2400" dirty="0" smtClean="0"/>
              <a:t>and (</a:t>
            </a:r>
            <a:r>
              <a:rPr lang="en-US" sz="2400" i="1" dirty="0" smtClean="0"/>
              <a:t>uu+dd</a:t>
            </a:r>
            <a:r>
              <a:rPr lang="en-US" sz="2400" dirty="0" smtClean="0"/>
              <a:t>)/√2 content</a:t>
            </a:r>
          </a:p>
          <a:p>
            <a:r>
              <a:rPr lang="en-US" sz="2400" dirty="0" smtClean="0"/>
              <a:t>(but with opposite relative sign).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16165" y="56058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5225" y="56171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92178" y="55861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495" y="2119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comments on yesterday’s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ω-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dirty="0" smtClean="0"/>
              <a:t> mixing</a:t>
            </a:r>
            <a:endParaRPr lang="en-US" dirty="0"/>
          </a:p>
        </p:txBody>
      </p:sp>
      <p:graphicFrame>
        <p:nvGraphicFramePr>
          <p:cNvPr id="1159170" name="Object 2"/>
          <p:cNvGraphicFramePr>
            <a:graphicFrameLocks noChangeAspect="1"/>
          </p:cNvGraphicFramePr>
          <p:nvPr/>
        </p:nvGraphicFramePr>
        <p:xfrm>
          <a:off x="3612006" y="2149858"/>
          <a:ext cx="149066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232" name="Equation" r:id="rId3" imgW="546100" imgH="203200" progId="Equation.3">
                  <p:embed/>
                </p:oleObj>
              </mc:Choice>
              <mc:Fallback>
                <p:oleObj name="Equation" r:id="rId3" imgW="5461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006" y="2149858"/>
                        <a:ext cx="1490662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149529"/>
            <a:ext cx="7829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ω</a:t>
            </a:r>
            <a:r>
              <a:rPr lang="en-US" sz="2400" dirty="0" smtClean="0"/>
              <a:t> and 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φ</a:t>
            </a:r>
            <a:r>
              <a:rPr lang="en-US" sz="2400" dirty="0" smtClean="0"/>
              <a:t> also mix, but in this case θ</a:t>
            </a:r>
            <a:r>
              <a:rPr lang="en-US" sz="2400" baseline="-25000" dirty="0" smtClean="0"/>
              <a:t>V</a:t>
            </a:r>
            <a:r>
              <a:rPr lang="en-US" sz="2400" dirty="0" smtClean="0"/>
              <a:t>,  the “vector mixing</a:t>
            </a:r>
          </a:p>
          <a:p>
            <a:r>
              <a:rPr lang="en-US" sz="2400" dirty="0" smtClean="0"/>
              <a:t>angle” is large and positive: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7267" y="2924694"/>
            <a:ext cx="560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very close to the “ideal” mixing angle </a:t>
            </a:r>
          </a:p>
        </p:txBody>
      </p:sp>
      <p:graphicFrame>
        <p:nvGraphicFramePr>
          <p:cNvPr id="1159171" name="Object 3"/>
          <p:cNvGraphicFramePr>
            <a:graphicFrameLocks noChangeAspect="1"/>
          </p:cNvGraphicFramePr>
          <p:nvPr/>
        </p:nvGraphicFramePr>
        <p:xfrm>
          <a:off x="2343150" y="3567113"/>
          <a:ext cx="44021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233" name="Equation" r:id="rId5" imgW="1612900" imgH="215900" progId="Equation.3">
                  <p:embed/>
                </p:oleObj>
              </mc:Choice>
              <mc:Fallback>
                <p:oleObj name="Equation" r:id="rId5" imgW="1612900" imgH="215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3567113"/>
                        <a:ext cx="44021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9667" y="4276529"/>
            <a:ext cx="768762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which case the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dirty="0" smtClean="0"/>
              <a:t>-meson would be 100% </a:t>
            </a:r>
            <a:r>
              <a:rPr lang="en-US" sz="2400" i="1" dirty="0" err="1" smtClean="0"/>
              <a:t>ss</a:t>
            </a:r>
            <a:r>
              <a:rPr lang="en-US" sz="2400" dirty="0" smtClean="0"/>
              <a:t> while the</a:t>
            </a:r>
          </a:p>
          <a:p>
            <a:r>
              <a:rPr lang="en-US" sz="2400" dirty="0" err="1" smtClean="0"/>
              <a:t>ω</a:t>
            </a:r>
            <a:r>
              <a:rPr lang="en-US" sz="2400" dirty="0" smtClean="0"/>
              <a:t>-meson would be 100% (</a:t>
            </a:r>
            <a:r>
              <a:rPr lang="en-US" sz="2400" i="1" dirty="0" smtClean="0"/>
              <a:t>uu+dd)/√2</a:t>
            </a:r>
            <a:r>
              <a:rPr lang="en-US" sz="2400" dirty="0" smtClean="0"/>
              <a:t>. In fact the </a:t>
            </a:r>
            <a:r>
              <a:rPr lang="en-US" sz="2400" i="1" dirty="0" err="1" smtClean="0"/>
              <a:t>ss</a:t>
            </a:r>
            <a:r>
              <a:rPr lang="en-US" sz="2400" dirty="0" smtClean="0"/>
              <a:t> content</a:t>
            </a:r>
          </a:p>
          <a:p>
            <a:r>
              <a:rPr lang="en-US" sz="2400" dirty="0" smtClean="0"/>
              <a:t>of the </a:t>
            </a:r>
            <a:r>
              <a:rPr lang="en-US" sz="2400" dirty="0" err="1" smtClean="0"/>
              <a:t>ω</a:t>
            </a:r>
            <a:r>
              <a:rPr lang="en-US" sz="2400" dirty="0" smtClean="0"/>
              <a:t> is about 3% of (</a:t>
            </a:r>
            <a:r>
              <a:rPr lang="en-US" sz="2400" i="1" dirty="0" smtClean="0"/>
              <a:t>uu+dd)/√2.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128667" y="40395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56669" y="436119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74074" y="44148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25009" y="441771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99850" y="47393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7255" y="47929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about the baryons=</a:t>
            </a:r>
            <a:r>
              <a:rPr lang="en-US" dirty="0" err="1" smtClean="0"/>
              <a:t>qqq</a:t>
            </a:r>
            <a:r>
              <a:rPr lang="en-US" dirty="0" smtClean="0"/>
              <a:t> model?</a:t>
            </a:r>
            <a:endParaRPr lang="en-US" dirty="0"/>
          </a:p>
        </p:txBody>
      </p:sp>
      <p:pic>
        <p:nvPicPr>
          <p:cNvPr id="3" name="Picture 10" descr="quarksinba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9813" y="2846983"/>
            <a:ext cx="2101230" cy="19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6200000" flipH="1">
            <a:off x="3581400" y="3657600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62400" y="3276600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076700" y="3695700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TextBox 8"/>
          <p:cNvSpPr txBox="1">
            <a:spLocks noChangeArrowheads="1"/>
          </p:cNvSpPr>
          <p:nvPr/>
        </p:nvSpPr>
        <p:spPr bwMode="auto">
          <a:xfrm>
            <a:off x="3733800" y="3135313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4953000" y="30480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267200" y="4419600"/>
            <a:ext cx="276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4191000" y="3200400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0" y="2819400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4686300" y="3238500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343400" y="25908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62600" y="25908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05375" y="3962400"/>
            <a:ext cx="276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16200000" flipH="1">
            <a:off x="4800600" y="2743200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81600" y="2362200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295900" y="2781300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953000" y="2144713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172200" y="22098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62600" y="3581400"/>
            <a:ext cx="276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sp>
        <p:nvSpPr>
          <p:cNvPr id="43" name="Oval 42"/>
          <p:cNvSpPr/>
          <p:nvPr/>
        </p:nvSpPr>
        <p:spPr>
          <a:xfrm>
            <a:off x="4876800" y="2014538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876800" y="1981200"/>
            <a:ext cx="515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</a:rPr>
              <a:t>duu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581400" y="5791200"/>
            <a:ext cx="4613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charset="0"/>
              </a:rPr>
              <a:t>HW:  Finish the procedure</a:t>
            </a:r>
          </a:p>
        </p:txBody>
      </p:sp>
      <p:sp>
        <p:nvSpPr>
          <p:cNvPr id="31" name="Oval 30"/>
          <p:cNvSpPr/>
          <p:nvPr/>
        </p:nvSpPr>
        <p:spPr>
          <a:xfrm>
            <a:off x="5791200" y="3614738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91200" y="3581400"/>
            <a:ext cx="487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</a:rPr>
              <a:t>uus</a:t>
            </a:r>
          </a:p>
        </p:txBody>
      </p:sp>
      <p:sp>
        <p:nvSpPr>
          <p:cNvPr id="33" name="Oval 32"/>
          <p:cNvSpPr/>
          <p:nvPr/>
        </p:nvSpPr>
        <p:spPr>
          <a:xfrm>
            <a:off x="6096000" y="2007592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096000" y="2024063"/>
            <a:ext cx="515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</a:rPr>
              <a:t>uuu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baryons from 3 quarks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4609306" y="2892573"/>
            <a:ext cx="838200" cy="1588"/>
          </a:xfrm>
          <a:prstGeom prst="straightConnector1">
            <a:avLst/>
          </a:prstGeom>
          <a:ln w="15875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869626" y="3276600"/>
            <a:ext cx="1142205" cy="10964"/>
          </a:xfrm>
          <a:prstGeom prst="straightConnector1">
            <a:avLst/>
          </a:prstGeom>
          <a:ln w="15875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5218906" y="2356197"/>
            <a:ext cx="838200" cy="1588"/>
          </a:xfrm>
          <a:prstGeom prst="straightConnector1">
            <a:avLst/>
          </a:prstGeom>
          <a:ln w="15875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283497" y="2831304"/>
            <a:ext cx="1142205" cy="10964"/>
          </a:xfrm>
          <a:prstGeom prst="straightConnector1">
            <a:avLst/>
          </a:prstGeom>
          <a:ln w="15875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8" grpId="0"/>
      <p:bldP spid="38" grpId="1"/>
      <p:bldP spid="39" grpId="0"/>
      <p:bldP spid="39" grpId="1"/>
      <p:bldP spid="40" grpId="0"/>
      <p:bldP spid="40" grpId="1"/>
      <p:bldP spid="43" grpId="0" animBg="1"/>
      <p:bldP spid="44" grpId="0"/>
      <p:bldP spid="47" grpId="0"/>
      <p:bldP spid="31" grpId="0" animBg="1"/>
      <p:bldP spid="32" grpId="0"/>
      <p:bldP spid="33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-296862"/>
            <a:ext cx="8229600" cy="1143000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7172" name="Picture 13" descr="733px-Decupleto_bari%C3%B4nico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01813" y="1282700"/>
            <a:ext cx="5538787" cy="4525963"/>
          </a:xfrm>
          <a:noFill/>
        </p:spPr>
      </p:pic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514600" y="1587500"/>
            <a:ext cx="5334000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Line 9"/>
          <p:cNvSpPr>
            <a:spLocks noChangeShapeType="1"/>
          </p:cNvSpPr>
          <p:nvPr/>
        </p:nvSpPr>
        <p:spPr bwMode="auto">
          <a:xfrm>
            <a:off x="2743200" y="1816100"/>
            <a:ext cx="4114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Line 10"/>
          <p:cNvSpPr>
            <a:spLocks noChangeShapeType="1"/>
          </p:cNvSpPr>
          <p:nvPr/>
        </p:nvSpPr>
        <p:spPr bwMode="auto">
          <a:xfrm flipV="1">
            <a:off x="4724400" y="1816100"/>
            <a:ext cx="1981200" cy="342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>
            <a:off x="2743200" y="1816100"/>
            <a:ext cx="1981200" cy="342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7" name="Line 13"/>
          <p:cNvSpPr>
            <a:spLocks noChangeShapeType="1"/>
          </p:cNvSpPr>
          <p:nvPr/>
        </p:nvSpPr>
        <p:spPr bwMode="auto">
          <a:xfrm>
            <a:off x="3733800" y="1206500"/>
            <a:ext cx="2590800" cy="457200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8" name="Line 14"/>
          <p:cNvSpPr>
            <a:spLocks noChangeShapeType="1"/>
          </p:cNvSpPr>
          <p:nvPr/>
        </p:nvSpPr>
        <p:spPr bwMode="auto">
          <a:xfrm>
            <a:off x="2438400" y="1206500"/>
            <a:ext cx="2590800" cy="457200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9" name="Line 15"/>
          <p:cNvSpPr>
            <a:spLocks noChangeShapeType="1"/>
          </p:cNvSpPr>
          <p:nvPr/>
        </p:nvSpPr>
        <p:spPr bwMode="auto">
          <a:xfrm>
            <a:off x="4876800" y="977900"/>
            <a:ext cx="2590800" cy="457200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0" name="Line 16"/>
          <p:cNvSpPr>
            <a:spLocks noChangeShapeType="1"/>
          </p:cNvSpPr>
          <p:nvPr/>
        </p:nvSpPr>
        <p:spPr bwMode="auto">
          <a:xfrm>
            <a:off x="1828800" y="1816100"/>
            <a:ext cx="54102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1" name="Line 17"/>
          <p:cNvSpPr>
            <a:spLocks noChangeShapeType="1"/>
          </p:cNvSpPr>
          <p:nvPr/>
        </p:nvSpPr>
        <p:spPr bwMode="auto">
          <a:xfrm>
            <a:off x="1905000" y="2959100"/>
            <a:ext cx="54102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2" name="Line 18"/>
          <p:cNvSpPr>
            <a:spLocks noChangeShapeType="1"/>
          </p:cNvSpPr>
          <p:nvPr/>
        </p:nvSpPr>
        <p:spPr bwMode="auto">
          <a:xfrm>
            <a:off x="1905000" y="4102100"/>
            <a:ext cx="54102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3" name="Line 19"/>
          <p:cNvSpPr>
            <a:spLocks noChangeShapeType="1"/>
          </p:cNvSpPr>
          <p:nvPr/>
        </p:nvSpPr>
        <p:spPr bwMode="auto">
          <a:xfrm>
            <a:off x="1905000" y="5245100"/>
            <a:ext cx="54102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4" name="Oval 42"/>
          <p:cNvSpPr>
            <a:spLocks noChangeArrowheads="1"/>
          </p:cNvSpPr>
          <p:nvPr/>
        </p:nvSpPr>
        <p:spPr bwMode="auto">
          <a:xfrm>
            <a:off x="4800600" y="15875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uud</a:t>
            </a:r>
          </a:p>
        </p:txBody>
      </p:sp>
      <p:sp>
        <p:nvSpPr>
          <p:cNvPr id="7185" name="Oval 42"/>
          <p:cNvSpPr>
            <a:spLocks noChangeArrowheads="1"/>
          </p:cNvSpPr>
          <p:nvPr/>
        </p:nvSpPr>
        <p:spPr bwMode="auto">
          <a:xfrm>
            <a:off x="5029200" y="17399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uud</a:t>
            </a:r>
          </a:p>
        </p:txBody>
      </p:sp>
      <p:sp>
        <p:nvSpPr>
          <p:cNvPr id="7186" name="Oval 42"/>
          <p:cNvSpPr>
            <a:spLocks noChangeArrowheads="1"/>
          </p:cNvSpPr>
          <p:nvPr/>
        </p:nvSpPr>
        <p:spPr bwMode="auto">
          <a:xfrm>
            <a:off x="6248400" y="16637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 smtClean="0">
                <a:solidFill>
                  <a:srgbClr val="CC0000"/>
                </a:solidFill>
              </a:rPr>
              <a:t>uuu</a:t>
            </a:r>
            <a:endParaRPr lang="en-US" sz="1600" b="1" dirty="0">
              <a:solidFill>
                <a:srgbClr val="CC0000"/>
              </a:solidFill>
            </a:endParaRPr>
          </a:p>
        </p:txBody>
      </p:sp>
      <p:sp>
        <p:nvSpPr>
          <p:cNvPr id="7187" name="Oval 42"/>
          <p:cNvSpPr>
            <a:spLocks noChangeArrowheads="1"/>
          </p:cNvSpPr>
          <p:nvPr/>
        </p:nvSpPr>
        <p:spPr bwMode="auto">
          <a:xfrm>
            <a:off x="3505200" y="15875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dud</a:t>
            </a:r>
          </a:p>
        </p:txBody>
      </p:sp>
      <p:sp>
        <p:nvSpPr>
          <p:cNvPr id="7188" name="Oval 42"/>
          <p:cNvSpPr>
            <a:spLocks noChangeArrowheads="1"/>
          </p:cNvSpPr>
          <p:nvPr/>
        </p:nvSpPr>
        <p:spPr bwMode="auto">
          <a:xfrm>
            <a:off x="2743200" y="27305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sdd</a:t>
            </a:r>
          </a:p>
        </p:txBody>
      </p:sp>
      <p:sp>
        <p:nvSpPr>
          <p:cNvPr id="7189" name="Oval 42"/>
          <p:cNvSpPr>
            <a:spLocks noChangeArrowheads="1"/>
          </p:cNvSpPr>
          <p:nvPr/>
        </p:nvSpPr>
        <p:spPr bwMode="auto">
          <a:xfrm>
            <a:off x="2362200" y="16637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ddd</a:t>
            </a:r>
          </a:p>
        </p:txBody>
      </p:sp>
      <p:sp>
        <p:nvSpPr>
          <p:cNvPr id="7" name="Oval 42"/>
          <p:cNvSpPr>
            <a:spLocks noChangeArrowheads="1"/>
          </p:cNvSpPr>
          <p:nvPr/>
        </p:nvSpPr>
        <p:spPr bwMode="auto">
          <a:xfrm>
            <a:off x="3657600" y="1739900"/>
            <a:ext cx="838200" cy="304800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accent6"/>
                </a:solidFill>
                <a:latin typeface="Arial" pitchFamily="34" charset="0"/>
              </a:rPr>
              <a:t>dud</a:t>
            </a:r>
          </a:p>
        </p:txBody>
      </p:sp>
      <p:sp>
        <p:nvSpPr>
          <p:cNvPr id="7191" name="Oval 42"/>
          <p:cNvSpPr>
            <a:spLocks noChangeArrowheads="1"/>
          </p:cNvSpPr>
          <p:nvPr/>
        </p:nvSpPr>
        <p:spPr bwMode="auto">
          <a:xfrm>
            <a:off x="3124200" y="28067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sdd</a:t>
            </a:r>
          </a:p>
        </p:txBody>
      </p:sp>
      <p:sp>
        <p:nvSpPr>
          <p:cNvPr id="7192" name="Oval 42"/>
          <p:cNvSpPr>
            <a:spLocks noChangeArrowheads="1"/>
          </p:cNvSpPr>
          <p:nvPr/>
        </p:nvSpPr>
        <p:spPr bwMode="auto">
          <a:xfrm>
            <a:off x="4191000" y="27305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su</a:t>
            </a:r>
            <a:r>
              <a:rPr lang="en-US" sz="1600" b="1">
                <a:solidFill>
                  <a:srgbClr val="CC0000"/>
                </a:solidFill>
              </a:rPr>
              <a:t>d</a:t>
            </a:r>
          </a:p>
        </p:txBody>
      </p:sp>
      <p:sp>
        <p:nvSpPr>
          <p:cNvPr id="7193" name="Oval 42"/>
          <p:cNvSpPr>
            <a:spLocks noChangeArrowheads="1"/>
          </p:cNvSpPr>
          <p:nvPr/>
        </p:nvSpPr>
        <p:spPr bwMode="auto">
          <a:xfrm>
            <a:off x="4419600" y="2806700"/>
            <a:ext cx="9906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sud</a:t>
            </a:r>
          </a:p>
        </p:txBody>
      </p:sp>
      <p:sp>
        <p:nvSpPr>
          <p:cNvPr id="7194" name="Oval 42"/>
          <p:cNvSpPr>
            <a:spLocks noChangeArrowheads="1"/>
          </p:cNvSpPr>
          <p:nvPr/>
        </p:nvSpPr>
        <p:spPr bwMode="auto">
          <a:xfrm>
            <a:off x="5715000" y="27305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suu</a:t>
            </a:r>
          </a:p>
        </p:txBody>
      </p:sp>
      <p:sp>
        <p:nvSpPr>
          <p:cNvPr id="7195" name="Oval 42"/>
          <p:cNvSpPr>
            <a:spLocks noChangeArrowheads="1"/>
          </p:cNvSpPr>
          <p:nvPr/>
        </p:nvSpPr>
        <p:spPr bwMode="auto">
          <a:xfrm>
            <a:off x="5791200" y="2882900"/>
            <a:ext cx="8382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suu</a:t>
            </a:r>
          </a:p>
        </p:txBody>
      </p:sp>
      <p:sp>
        <p:nvSpPr>
          <p:cNvPr id="7196" name="Oval 42"/>
          <p:cNvSpPr>
            <a:spLocks noChangeArrowheads="1"/>
          </p:cNvSpPr>
          <p:nvPr/>
        </p:nvSpPr>
        <p:spPr bwMode="auto">
          <a:xfrm>
            <a:off x="3505200" y="38735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ssd</a:t>
            </a:r>
          </a:p>
        </p:txBody>
      </p:sp>
      <p:sp>
        <p:nvSpPr>
          <p:cNvPr id="7197" name="Oval 42"/>
          <p:cNvSpPr>
            <a:spLocks noChangeArrowheads="1"/>
          </p:cNvSpPr>
          <p:nvPr/>
        </p:nvSpPr>
        <p:spPr bwMode="auto">
          <a:xfrm>
            <a:off x="3886200" y="39497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ssd</a:t>
            </a:r>
          </a:p>
        </p:txBody>
      </p:sp>
      <p:sp>
        <p:nvSpPr>
          <p:cNvPr id="7198" name="Oval 42"/>
          <p:cNvSpPr>
            <a:spLocks noChangeArrowheads="1"/>
          </p:cNvSpPr>
          <p:nvPr/>
        </p:nvSpPr>
        <p:spPr bwMode="auto">
          <a:xfrm>
            <a:off x="4800600" y="39497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ssu</a:t>
            </a:r>
          </a:p>
        </p:txBody>
      </p:sp>
      <p:sp>
        <p:nvSpPr>
          <p:cNvPr id="7199" name="Oval 42"/>
          <p:cNvSpPr>
            <a:spLocks noChangeArrowheads="1"/>
          </p:cNvSpPr>
          <p:nvPr/>
        </p:nvSpPr>
        <p:spPr bwMode="auto">
          <a:xfrm>
            <a:off x="5181600" y="40259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ssu</a:t>
            </a:r>
          </a:p>
        </p:txBody>
      </p:sp>
      <p:sp>
        <p:nvSpPr>
          <p:cNvPr id="7200" name="Oval 42"/>
          <p:cNvSpPr>
            <a:spLocks noChangeArrowheads="1"/>
          </p:cNvSpPr>
          <p:nvPr/>
        </p:nvSpPr>
        <p:spPr bwMode="auto">
          <a:xfrm>
            <a:off x="4343400" y="5092700"/>
            <a:ext cx="7620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>
                <a:solidFill>
                  <a:srgbClr val="CC0000"/>
                </a:solidFill>
              </a:rPr>
              <a:t>sss</a:t>
            </a:r>
          </a:p>
        </p:txBody>
      </p:sp>
      <p:sp>
        <p:nvSpPr>
          <p:cNvPr id="7201" name="Oval 42"/>
          <p:cNvSpPr>
            <a:spLocks noChangeArrowheads="1"/>
          </p:cNvSpPr>
          <p:nvPr/>
        </p:nvSpPr>
        <p:spPr bwMode="auto">
          <a:xfrm>
            <a:off x="4343400" y="2959100"/>
            <a:ext cx="914400" cy="304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solidFill>
                  <a:srgbClr val="008000"/>
                </a:solidFill>
              </a:rPr>
              <a:t>sud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flipH="1">
            <a:off x="5410200" y="3111500"/>
            <a:ext cx="533400" cy="91440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3" name="Line 40"/>
          <p:cNvSpPr>
            <a:spLocks noChangeShapeType="1"/>
          </p:cNvSpPr>
          <p:nvPr/>
        </p:nvSpPr>
        <p:spPr bwMode="auto">
          <a:xfrm flipH="1">
            <a:off x="3276600" y="1968500"/>
            <a:ext cx="533400" cy="91440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Line 41"/>
          <p:cNvSpPr>
            <a:spLocks noChangeShapeType="1"/>
          </p:cNvSpPr>
          <p:nvPr/>
        </p:nvSpPr>
        <p:spPr bwMode="auto">
          <a:xfrm>
            <a:off x="5486400" y="2044700"/>
            <a:ext cx="381000" cy="68580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5" name="Line 42"/>
          <p:cNvSpPr>
            <a:spLocks noChangeShapeType="1"/>
          </p:cNvSpPr>
          <p:nvPr/>
        </p:nvSpPr>
        <p:spPr bwMode="auto">
          <a:xfrm>
            <a:off x="3429000" y="3035300"/>
            <a:ext cx="457200" cy="76200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6" name="Line 43"/>
          <p:cNvSpPr>
            <a:spLocks noChangeShapeType="1"/>
          </p:cNvSpPr>
          <p:nvPr/>
        </p:nvSpPr>
        <p:spPr bwMode="auto">
          <a:xfrm>
            <a:off x="4495800" y="4102100"/>
            <a:ext cx="381000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7" name="Line 44"/>
          <p:cNvSpPr>
            <a:spLocks noChangeShapeType="1"/>
          </p:cNvSpPr>
          <p:nvPr/>
        </p:nvSpPr>
        <p:spPr bwMode="auto">
          <a:xfrm>
            <a:off x="3962400" y="2959100"/>
            <a:ext cx="381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8" name="Line 46"/>
          <p:cNvSpPr>
            <a:spLocks noChangeShapeType="1"/>
          </p:cNvSpPr>
          <p:nvPr/>
        </p:nvSpPr>
        <p:spPr bwMode="auto">
          <a:xfrm>
            <a:off x="5334000" y="2959100"/>
            <a:ext cx="381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9" name="Line 47"/>
          <p:cNvSpPr>
            <a:spLocks noChangeShapeType="1"/>
          </p:cNvSpPr>
          <p:nvPr/>
        </p:nvSpPr>
        <p:spPr bwMode="auto">
          <a:xfrm>
            <a:off x="4572000" y="1892300"/>
            <a:ext cx="3810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3737" name="Object 2"/>
          <p:cNvGraphicFramePr>
            <a:graphicFrameLocks noChangeAspect="1"/>
          </p:cNvGraphicFramePr>
          <p:nvPr/>
        </p:nvGraphicFramePr>
        <p:xfrm>
          <a:off x="1866900" y="5648969"/>
          <a:ext cx="50292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55" name="Equation" r:id="rId4" imgW="1536480" imgH="177480" progId="Equation.3">
                  <p:embed/>
                </p:oleObj>
              </mc:Choice>
              <mc:Fallback>
                <p:oleObj name="Equation" r:id="rId4" imgW="1536480" imgH="177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5648969"/>
                        <a:ext cx="5029200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87782" y="5611167"/>
            <a:ext cx="138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27 states: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6228" y="5236001"/>
            <a:ext cx="2254944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1 SU(3) </a:t>
            </a:r>
            <a:r>
              <a:rPr lang="en-US" sz="2400" dirty="0" err="1" smtClean="0">
                <a:solidFill>
                  <a:srgbClr val="800000"/>
                </a:solidFill>
              </a:rPr>
              <a:t>decuplet</a:t>
            </a:r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+2 SU(3) octets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+1 SU(3) singlet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 noGrp="1"/>
          </p:cNvSpPr>
          <p:nvPr/>
        </p:nvSpPr>
        <p:spPr>
          <a:xfrm>
            <a:off x="6553200" y="6064250"/>
            <a:ext cx="2133600" cy="365125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4F1D0891-0025-A549-9C10-7C8C6A08DC0A}" type="slidenum">
              <a:rPr lang="en-US" sz="1200">
                <a:solidFill>
                  <a:srgbClr val="898989"/>
                </a:solidFill>
              </a:rPr>
              <a:pPr algn="r"/>
              <a:t>34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8675" name="Rectangle 16"/>
          <p:cNvSpPr>
            <a:spLocks noChangeArrowheads="1"/>
          </p:cNvSpPr>
          <p:nvPr/>
        </p:nvSpPr>
        <p:spPr bwMode="auto">
          <a:xfrm>
            <a:off x="228600" y="1231900"/>
            <a:ext cx="86106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0636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Ground state Baryons</a:t>
            </a:r>
          </a:p>
        </p:txBody>
      </p:sp>
      <p:pic>
        <p:nvPicPr>
          <p:cNvPr id="28677" name="Picture 11" descr="800px-Octeto_bari%C3%B4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38263"/>
            <a:ext cx="37338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733px-Decupleto_bari%C3%B4nic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1384300"/>
            <a:ext cx="4038600" cy="3300413"/>
          </a:xfrm>
        </p:spPr>
      </p:pic>
      <p:sp>
        <p:nvSpPr>
          <p:cNvPr id="8" name="TextBox 7"/>
          <p:cNvSpPr txBox="1"/>
          <p:nvPr/>
        </p:nvSpPr>
        <p:spPr>
          <a:xfrm>
            <a:off x="8094663" y="4127500"/>
            <a:ext cx="1049337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M=1672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4663" y="3289300"/>
            <a:ext cx="1049337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M=1533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4663" y="2451100"/>
            <a:ext cx="1049337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M=1385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4663" y="1612900"/>
            <a:ext cx="1049337" cy="2762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M=1232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MeV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683" name="TextBox 13"/>
          <p:cNvSpPr txBox="1">
            <a:spLocks noChangeArrowheads="1"/>
          </p:cNvSpPr>
          <p:nvPr/>
        </p:nvSpPr>
        <p:spPr bwMode="auto">
          <a:xfrm>
            <a:off x="2057400" y="27559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1192</a:t>
            </a:r>
          </a:p>
        </p:txBody>
      </p:sp>
      <p:sp>
        <p:nvSpPr>
          <p:cNvPr id="28684" name="TextBox 14"/>
          <p:cNvSpPr txBox="1">
            <a:spLocks noChangeArrowheads="1"/>
          </p:cNvSpPr>
          <p:nvPr/>
        </p:nvSpPr>
        <p:spPr bwMode="auto">
          <a:xfrm>
            <a:off x="1295400" y="2298700"/>
            <a:ext cx="49847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1115</a:t>
            </a:r>
          </a:p>
        </p:txBody>
      </p:sp>
      <p:sp>
        <p:nvSpPr>
          <p:cNvPr id="28685" name="TextBox 15"/>
          <p:cNvSpPr txBox="1">
            <a:spLocks noChangeArrowheads="1"/>
          </p:cNvSpPr>
          <p:nvPr/>
        </p:nvSpPr>
        <p:spPr bwMode="auto">
          <a:xfrm>
            <a:off x="381000" y="26797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1189</a:t>
            </a:r>
          </a:p>
        </p:txBody>
      </p:sp>
      <p:sp>
        <p:nvSpPr>
          <p:cNvPr id="28686" name="TextBox 16"/>
          <p:cNvSpPr txBox="1">
            <a:spLocks noChangeArrowheads="1"/>
          </p:cNvSpPr>
          <p:nvPr/>
        </p:nvSpPr>
        <p:spPr bwMode="auto">
          <a:xfrm>
            <a:off x="2438400" y="14605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938</a:t>
            </a:r>
          </a:p>
        </p:txBody>
      </p:sp>
      <p:sp>
        <p:nvSpPr>
          <p:cNvPr id="28687" name="TextBox 17"/>
          <p:cNvSpPr txBox="1">
            <a:spLocks noChangeArrowheads="1"/>
          </p:cNvSpPr>
          <p:nvPr/>
        </p:nvSpPr>
        <p:spPr bwMode="auto">
          <a:xfrm>
            <a:off x="3048000" y="26797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1197</a:t>
            </a:r>
          </a:p>
        </p:txBody>
      </p:sp>
      <p:sp>
        <p:nvSpPr>
          <p:cNvPr id="28688" name="TextBox 18"/>
          <p:cNvSpPr txBox="1">
            <a:spLocks noChangeArrowheads="1"/>
          </p:cNvSpPr>
          <p:nvPr/>
        </p:nvSpPr>
        <p:spPr bwMode="auto">
          <a:xfrm>
            <a:off x="990600" y="1460500"/>
            <a:ext cx="420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939</a:t>
            </a:r>
          </a:p>
        </p:txBody>
      </p:sp>
      <p:sp>
        <p:nvSpPr>
          <p:cNvPr id="28689" name="TextBox 19"/>
          <p:cNvSpPr txBox="1">
            <a:spLocks noChangeArrowheads="1"/>
          </p:cNvSpPr>
          <p:nvPr/>
        </p:nvSpPr>
        <p:spPr bwMode="auto">
          <a:xfrm>
            <a:off x="914400" y="3622675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1321</a:t>
            </a:r>
          </a:p>
        </p:txBody>
      </p:sp>
      <p:sp>
        <p:nvSpPr>
          <p:cNvPr id="28690" name="TextBox 20"/>
          <p:cNvSpPr txBox="1">
            <a:spLocks noChangeArrowheads="1"/>
          </p:cNvSpPr>
          <p:nvPr/>
        </p:nvSpPr>
        <p:spPr bwMode="auto">
          <a:xfrm>
            <a:off x="2514600" y="35941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libri" charset="0"/>
              </a:rPr>
              <a:t>1315</a:t>
            </a:r>
          </a:p>
        </p:txBody>
      </p:sp>
      <p:sp>
        <p:nvSpPr>
          <p:cNvPr id="28691" name="TextBox 21"/>
          <p:cNvSpPr txBox="1">
            <a:spLocks noChangeArrowheads="1"/>
          </p:cNvSpPr>
          <p:nvPr/>
        </p:nvSpPr>
        <p:spPr bwMode="auto">
          <a:xfrm>
            <a:off x="1676400" y="4279900"/>
            <a:ext cx="85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=1/2</a:t>
            </a:r>
            <a:r>
              <a:rPr lang="en-US" baseline="30000">
                <a:latin typeface="Calibri" charset="0"/>
              </a:rPr>
              <a:t>+</a:t>
            </a:r>
          </a:p>
        </p:txBody>
      </p:sp>
      <p:sp>
        <p:nvSpPr>
          <p:cNvPr id="28692" name="TextBox 22"/>
          <p:cNvSpPr txBox="1">
            <a:spLocks noChangeArrowheads="1"/>
          </p:cNvSpPr>
          <p:nvPr/>
        </p:nvSpPr>
        <p:spPr bwMode="auto">
          <a:xfrm>
            <a:off x="6248400" y="4508500"/>
            <a:ext cx="8540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=3/2</a:t>
            </a:r>
            <a:r>
              <a:rPr lang="en-US" baseline="30000">
                <a:latin typeface="Calibri" charset="0"/>
              </a:rPr>
              <a:t>+</a:t>
            </a:r>
          </a:p>
        </p:txBody>
      </p:sp>
      <p:pic>
        <p:nvPicPr>
          <p:cNvPr id="286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88950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Up Arrow 23"/>
          <p:cNvSpPr/>
          <p:nvPr/>
        </p:nvSpPr>
        <p:spPr>
          <a:xfrm>
            <a:off x="1752600" y="4965700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1981200" y="5405521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69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04190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Up Arrow 27"/>
          <p:cNvSpPr/>
          <p:nvPr/>
        </p:nvSpPr>
        <p:spPr>
          <a:xfrm>
            <a:off x="6324600" y="5118100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6781800" y="5118100"/>
            <a:ext cx="152400" cy="3048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6553200" y="5575300"/>
            <a:ext cx="152400" cy="3048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2226236" y="5017055"/>
            <a:ext cx="152400" cy="304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9786138">
            <a:off x="846138" y="5859463"/>
            <a:ext cx="9048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6400" y="5575300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9786138">
            <a:off x="5341938" y="6372225"/>
            <a:ext cx="9048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172200" y="5795963"/>
            <a:ext cx="304800" cy="2079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97138" y="5730875"/>
            <a:ext cx="647700" cy="27622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72BFC5"/>
                </a:solidFill>
              </a:rPr>
              <a:t>all n</a:t>
            </a:r>
            <a:r>
              <a:rPr lang="en-US" sz="1200" b="1" baseline="-25000">
                <a:solidFill>
                  <a:srgbClr val="72BFC5"/>
                </a:solidFill>
              </a:rPr>
              <a:t>r</a:t>
            </a:r>
            <a:r>
              <a:rPr lang="en-US" sz="1200" b="1">
                <a:solidFill>
                  <a:srgbClr val="72BFC5"/>
                </a:solidFill>
              </a:rPr>
              <a:t>=0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8000" y="5880100"/>
            <a:ext cx="647700" cy="27622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72BFC5"/>
                </a:solidFill>
              </a:rPr>
              <a:t>all n</a:t>
            </a:r>
            <a:r>
              <a:rPr lang="en-US" sz="1200" b="1" baseline="-25000">
                <a:solidFill>
                  <a:srgbClr val="72BFC5"/>
                </a:solidFill>
              </a:rPr>
              <a:t>r</a:t>
            </a:r>
            <a:r>
              <a:rPr lang="en-US" sz="1200" b="1">
                <a:solidFill>
                  <a:srgbClr val="72BFC5"/>
                </a:solidFill>
              </a:rPr>
              <a:t>=0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about excited mesons &amp; baryons?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</a:t>
            </a:r>
            <a:r>
              <a:rPr lang="en-US" baseline="30000" dirty="0" smtClean="0"/>
              <a:t>PC</a:t>
            </a:r>
            <a:r>
              <a:rPr lang="en-US" dirty="0" smtClean="0"/>
              <a:t> quantum numbers of </a:t>
            </a:r>
            <a:r>
              <a:rPr lang="en-US" dirty="0" err="1" smtClean="0"/>
              <a:t>qq</a:t>
            </a:r>
            <a:r>
              <a:rPr lang="en-US" dirty="0" smtClean="0"/>
              <a:t> mesons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82" y="1130550"/>
            <a:ext cx="5035007" cy="3248752"/>
          </a:xfrm>
          <a:prstGeom prst="rect">
            <a:avLst/>
          </a:prstGeom>
        </p:spPr>
      </p:pic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457200" y="5461000"/>
          <a:ext cx="1262062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5" imgW="546100" imgH="165100" progId="Equation.3">
                  <p:embed/>
                </p:oleObj>
              </mc:Choice>
              <mc:Fallback>
                <p:oleObj name="Equation" r:id="rId5" imgW="546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61000"/>
                        <a:ext cx="1262062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1" descr="meson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4913" y="5100837"/>
            <a:ext cx="1138409" cy="11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2326420" y="5798570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606318" y="5110313"/>
            <a:ext cx="152400" cy="30480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1869386" y="5700804"/>
            <a:ext cx="12995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557" name="Object 4"/>
          <p:cNvGraphicFramePr>
            <a:graphicFrameLocks noChangeAspect="1"/>
          </p:cNvGraphicFramePr>
          <p:nvPr/>
        </p:nvGraphicFramePr>
        <p:xfrm>
          <a:off x="3157538" y="5461000"/>
          <a:ext cx="11160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8" imgW="482600" imgH="165100" progId="Equation.3">
                  <p:embed/>
                </p:oleObj>
              </mc:Choice>
              <mc:Fallback>
                <p:oleObj name="Equation" r:id="rId8" imgW="4826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538" y="5461000"/>
                        <a:ext cx="111601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4"/>
          <p:cNvGraphicFramePr>
            <a:graphicFrameLocks noChangeAspect="1"/>
          </p:cNvGraphicFramePr>
          <p:nvPr/>
        </p:nvGraphicFramePr>
        <p:xfrm>
          <a:off x="2116131" y="4724398"/>
          <a:ext cx="807648" cy="3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10" imgW="406400" imgH="165100" progId="Equation.3">
                  <p:embed/>
                </p:oleObj>
              </mc:Choice>
              <mc:Fallback>
                <p:oleObj name="Equation" r:id="rId10" imgW="406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131" y="4724398"/>
                        <a:ext cx="807648" cy="3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95337" y="4724398"/>
            <a:ext cx="4162271" cy="192502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4794344" y="5405686"/>
          <a:ext cx="14081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12" imgW="609600" imgH="203200" progId="Equation.3">
                  <p:embed/>
                </p:oleObj>
              </mc:Choice>
              <mc:Fallback>
                <p:oleObj name="Equation" r:id="rId12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344" y="5405686"/>
                        <a:ext cx="14081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1" descr="meson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736" y="5100837"/>
            <a:ext cx="1138409" cy="11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/>
          <p:nvPr/>
        </p:nvSpPr>
        <p:spPr>
          <a:xfrm flipV="1">
            <a:off x="6575341" y="5335836"/>
            <a:ext cx="152400" cy="33821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6880141" y="5110313"/>
            <a:ext cx="152400" cy="30480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6143209" y="5700804"/>
            <a:ext cx="12995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7546975" y="5461000"/>
          <a:ext cx="105568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14" imgW="457200" imgH="165100" progId="Equation.3">
                  <p:embed/>
                </p:oleObj>
              </mc:Choice>
              <mc:Fallback>
                <p:oleObj name="Equation" r:id="rId14" imgW="457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5461000"/>
                        <a:ext cx="105568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389954" y="4724398"/>
          <a:ext cx="807648" cy="3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16" imgW="406400" imgH="165100" progId="Equation.3">
                  <p:embed/>
                </p:oleObj>
              </mc:Choice>
              <mc:Fallback>
                <p:oleObj name="Equation" r:id="rId16" imgW="406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954" y="4724398"/>
                        <a:ext cx="807648" cy="3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4793278" y="4724398"/>
            <a:ext cx="4162271" cy="192502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2127048" y="6218414"/>
          <a:ext cx="7826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Equation" r:id="rId17" imgW="393700" imgH="165100" progId="Equation.3">
                  <p:embed/>
                </p:oleObj>
              </mc:Choice>
              <mc:Fallback>
                <p:oleObj name="Equation" r:id="rId17" imgW="393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048" y="6218414"/>
                        <a:ext cx="78263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6489700" y="6218238"/>
          <a:ext cx="7318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19" imgW="368300" imgH="165100" progId="Equation.3">
                  <p:embed/>
                </p:oleObj>
              </mc:Choice>
              <mc:Fallback>
                <p:oleObj name="Equation" r:id="rId19" imgW="368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700" y="6218238"/>
                        <a:ext cx="73183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129978" y="1581418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43338" y="1581418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248736" y="1568966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53363" y="2166668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66723" y="2166668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60062" y="2166668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1528" y="4639172"/>
            <a:ext cx="1647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pseudoscalars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88727" y="4648648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vectors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0800000">
            <a:off x="6198810" y="344011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  <p:sp>
        <p:nvSpPr>
          <p:cNvPr id="35" name="Rectangle 34"/>
          <p:cNvSpPr/>
          <p:nvPr/>
        </p:nvSpPr>
        <p:spPr>
          <a:xfrm>
            <a:off x="2518367" y="3660921"/>
            <a:ext cx="391319" cy="361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61948" y="2885076"/>
            <a:ext cx="391319" cy="539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486940" y="2716899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q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82679" y="1997391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q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4796" y="3436078"/>
            <a:ext cx="18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if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q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&amp;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q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are the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  same flavor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0" name="TextBox 39"/>
          <p:cNvSpPr txBox="1"/>
          <p:nvPr/>
        </p:nvSpPr>
        <p:spPr>
          <a:xfrm rot="10800000">
            <a:off x="7732403" y="3485886"/>
            <a:ext cx="398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_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10800000">
            <a:off x="6827349" y="3797893"/>
            <a:ext cx="304800" cy="158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97133" y="163024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_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P-wave mesons?</a:t>
            </a:r>
            <a:endParaRPr lang="en-US" dirty="0"/>
          </a:p>
        </p:txBody>
      </p:sp>
      <p:pic>
        <p:nvPicPr>
          <p:cNvPr id="4" name="Picture 11" descr="mes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8081" y="4143739"/>
            <a:ext cx="1138409" cy="11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 rot="10800000">
            <a:off x="5080000" y="4239172"/>
            <a:ext cx="177800" cy="374441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H="1" flipV="1">
            <a:off x="4652554" y="4743706"/>
            <a:ext cx="12995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487260" y="2591139"/>
          <a:ext cx="2319338" cy="202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82" name="Equation" r:id="rId4" imgW="1003300" imgH="876300" progId="Equation.3">
                  <p:embed/>
                </p:oleObj>
              </mc:Choice>
              <mc:Fallback>
                <p:oleObj name="Equation" r:id="rId4" imgW="10033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260" y="2591139"/>
                        <a:ext cx="2319338" cy="202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974563" y="3833150"/>
          <a:ext cx="655638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83" name="Equation" r:id="rId6" imgW="330200" imgH="127000" progId="Equation.3">
                  <p:embed/>
                </p:oleObj>
              </mc:Choice>
              <mc:Fallback>
                <p:oleObj name="Equation" r:id="rId6" imgW="3302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4563" y="3833150"/>
                        <a:ext cx="655638" cy="25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57300" y="1757880"/>
            <a:ext cx="6424791" cy="38047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5414388" y="4138791"/>
            <a:ext cx="152400" cy="3386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24402" y="2637760"/>
            <a:ext cx="818444" cy="1588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35692" y="2888937"/>
            <a:ext cx="818444" cy="1588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32871" y="3154225"/>
            <a:ext cx="818444" cy="1588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28637" y="2872005"/>
            <a:ext cx="818444" cy="1588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35692" y="1902660"/>
            <a:ext cx="63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S=1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70970" y="1885728"/>
            <a:ext cx="63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S=0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68247" y="2932858"/>
            <a:ext cx="4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J=0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51315" y="2661928"/>
            <a:ext cx="4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J=1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86593" y="2687329"/>
            <a:ext cx="4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J=1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551315" y="2422041"/>
            <a:ext cx="4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J=2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876802" y="328925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69747" y="3244099"/>
            <a:ext cx="80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singlet</a:t>
            </a:r>
            <a:endParaRPr lang="en-US" dirty="0"/>
          </a:p>
        </p:txBody>
      </p:sp>
      <p:sp>
        <p:nvSpPr>
          <p:cNvPr id="29" name="Curved Right Arrow 28"/>
          <p:cNvSpPr/>
          <p:nvPr/>
        </p:nvSpPr>
        <p:spPr>
          <a:xfrm>
            <a:off x="4781434" y="3831223"/>
            <a:ext cx="656307" cy="407950"/>
          </a:xfrm>
          <a:prstGeom prst="curvedRightArrow">
            <a:avLst>
              <a:gd name="adj1" fmla="val 50000"/>
              <a:gd name="adj2" fmla="val 0"/>
              <a:gd name="adj3" fmla="val 25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" name="Picture 11" descr="mes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0181" y="4105639"/>
            <a:ext cx="1138409" cy="11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Down Arrow 30"/>
          <p:cNvSpPr/>
          <p:nvPr/>
        </p:nvSpPr>
        <p:spPr>
          <a:xfrm>
            <a:off x="6671688" y="4803372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6214654" y="4705606"/>
            <a:ext cx="12995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6536663" y="3795050"/>
          <a:ext cx="655638" cy="25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84" name="Equation" r:id="rId8" imgW="330200" imgH="127000" progId="Equation.3">
                  <p:embed/>
                </p:oleObj>
              </mc:Choice>
              <mc:Fallback>
                <p:oleObj name="Equation" r:id="rId8" imgW="3302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6663" y="3795050"/>
                        <a:ext cx="655638" cy="252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Down Arrow 33"/>
          <p:cNvSpPr/>
          <p:nvPr/>
        </p:nvSpPr>
        <p:spPr>
          <a:xfrm flipV="1">
            <a:off x="6976488" y="4100691"/>
            <a:ext cx="152400" cy="3386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Curved Right Arrow 34"/>
          <p:cNvSpPr/>
          <p:nvPr/>
        </p:nvSpPr>
        <p:spPr>
          <a:xfrm>
            <a:off x="6343534" y="3793123"/>
            <a:ext cx="656307" cy="407950"/>
          </a:xfrm>
          <a:prstGeom prst="curvedRightArrow">
            <a:avLst>
              <a:gd name="adj1" fmla="val 50000"/>
              <a:gd name="adj2" fmla="val 0"/>
              <a:gd name="adj3" fmla="val 25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4472"/>
            <a:ext cx="8229600" cy="11430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sz="3600" dirty="0" smtClean="0"/>
              <a:t>OMPASS</a:t>
            </a:r>
            <a:r>
              <a:rPr lang="en-US" dirty="0" smtClean="0"/>
              <a:t> Experiment at CERN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2" y="918528"/>
            <a:ext cx="8506178" cy="54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4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P-wave mesons via </a:t>
            </a:r>
            <a:r>
              <a:rPr lang="en-US" dirty="0" err="1" smtClean="0"/>
              <a:t>π</a:t>
            </a:r>
            <a:r>
              <a:rPr lang="en-US" baseline="30000" dirty="0" err="1" smtClean="0"/>
              <a:t>-</a:t>
            </a:r>
            <a:r>
              <a:rPr lang="en-US" dirty="0" err="1" smtClean="0"/>
              <a:t>p</a:t>
            </a:r>
            <a:r>
              <a:rPr lang="en-US" dirty="0" err="1" smtClean="0">
                <a:sym typeface="Wingdings"/>
              </a:rPr>
              <a:t>π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28" y="1156131"/>
            <a:ext cx="4393494" cy="2073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222" y="754412"/>
            <a:ext cx="3527778" cy="3485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17" y="4240359"/>
            <a:ext cx="4407605" cy="2060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22" y="3880555"/>
            <a:ext cx="3185796" cy="29164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9445" y="150988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5×10</a:t>
            </a:r>
            <a:r>
              <a:rPr lang="en-US" baseline="30000" dirty="0" smtClean="0">
                <a:solidFill>
                  <a:srgbClr val="000090"/>
                </a:solidFill>
              </a:rPr>
              <a:t>7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evts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0334" y="3810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2-body process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85070" y="5064667"/>
            <a:ext cx="117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ρ,f</a:t>
            </a:r>
            <a:r>
              <a:rPr lang="en-US" sz="2400" baseline="-25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,f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,…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5446" y="4711892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820334" y="6458466"/>
            <a:ext cx="2944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Phys.Rev.Lett</a:t>
            </a:r>
            <a:r>
              <a:rPr lang="en-US" sz="1600" dirty="0" smtClean="0"/>
              <a:t>. 115,082001 (2015)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80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622"/>
            <a:ext cx="8229600" cy="1143000"/>
          </a:xfrm>
        </p:spPr>
        <p:txBody>
          <a:bodyPr/>
          <a:lstStyle/>
          <a:p>
            <a:r>
              <a:rPr lang="en-US" dirty="0" smtClean="0"/>
              <a:t>spin of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 smtClean="0"/>
              <a:t> meson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90" y="1054899"/>
            <a:ext cx="3149600" cy="195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72590"/>
            <a:ext cx="7938050" cy="31168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4441" y="786068"/>
            <a:ext cx="133149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75286" y="1700468"/>
            <a:ext cx="529389" cy="1443790"/>
          </a:xfrm>
          <a:prstGeom prst="ellipse">
            <a:avLst/>
          </a:prstGeom>
          <a:noFill/>
          <a:ln w="254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31" y="922924"/>
            <a:ext cx="4925675" cy="801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2370347"/>
            <a:ext cx="2718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my slide was correct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73768" y="5614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r>
              <a:rPr lang="en-US" dirty="0" smtClean="0"/>
              <a:t> 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ρ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/>
              <a:t> meson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98" y="1876776"/>
            <a:ext cx="3378619" cy="3877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82028"/>
            <a:ext cx="4407605" cy="2060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5029" y="3243693"/>
            <a:ext cx="6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L=0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172407" y="3630216"/>
            <a:ext cx="914400" cy="251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/////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7400" y="3418551"/>
            <a:ext cx="34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ρ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1852" y="2824361"/>
            <a:ext cx="800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baseline="30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=1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0222" y="3881778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BESII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8" y="1669762"/>
            <a:ext cx="7150788" cy="3832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1347" y="1093284"/>
            <a:ext cx="121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(not BESIII)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433" y="-127000"/>
            <a:ext cx="5910146" cy="1143000"/>
          </a:xfrm>
        </p:spPr>
        <p:txBody>
          <a:bodyPr/>
          <a:lstStyle/>
          <a:p>
            <a:r>
              <a:rPr lang="en-US" dirty="0" smtClean="0"/>
              <a:t>J/ψ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ω</a:t>
            </a:r>
            <a:r>
              <a:rPr lang="en-US" dirty="0" smtClean="0">
                <a:sym typeface="Wingdings"/>
              </a:rPr>
              <a:t> at BESII</a:t>
            </a:r>
            <a:endParaRPr lang="en-US" dirty="0"/>
          </a:p>
        </p:txBody>
      </p:sp>
      <p:pic>
        <p:nvPicPr>
          <p:cNvPr id="3" name="Picture 2" descr="Screenshot 2017-06-10 11.01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94" y="945444"/>
            <a:ext cx="4609394" cy="4579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2113" y="1749778"/>
            <a:ext cx="643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BESII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4106981" y="2681524"/>
            <a:ext cx="1278409" cy="11385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8739657">
            <a:off x="3971940" y="2954707"/>
            <a:ext cx="10898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M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</a:rPr>
              <a:t>(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π</a:t>
            </a:r>
            <a:r>
              <a:rPr lang="en-US" sz="2000" b="1" baseline="30000" dirty="0" smtClean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π</a:t>
            </a:r>
            <a:r>
              <a:rPr lang="en-US" sz="2000" b="1" baseline="30000" dirty="0" smtClean="0">
                <a:solidFill>
                  <a:srgbClr val="000090"/>
                </a:solidFill>
                <a:sym typeface="Wingdings"/>
              </a:rPr>
              <a:t>-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Screenshot 2017-06-10 11.18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69" y="4162782"/>
            <a:ext cx="2163939" cy="2566397"/>
          </a:xfrm>
          <a:prstGeom prst="rect">
            <a:avLst/>
          </a:prstGeom>
        </p:spPr>
      </p:pic>
      <p:pic>
        <p:nvPicPr>
          <p:cNvPr id="11" name="Picture 10" descr="Screenshot 2017-06-10 11.21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56" y="685421"/>
            <a:ext cx="2512244" cy="2867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254935" y="3574844"/>
            <a:ext cx="1081911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95889" y="4115800"/>
            <a:ext cx="1044222" cy="469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651001" y="4162782"/>
            <a:ext cx="2144890" cy="834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5851705" y="2863977"/>
            <a:ext cx="970386" cy="409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4628444" y="1749778"/>
            <a:ext cx="2596442" cy="8336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367346" y="2113182"/>
            <a:ext cx="348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σ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55121" y="1518945"/>
            <a:ext cx="99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(1270)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3757" y="4766499"/>
            <a:ext cx="10583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(1235)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15482" y="5983111"/>
            <a:ext cx="250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Phys.Lett</a:t>
            </a:r>
            <a:r>
              <a:rPr lang="en-US" sz="1600" dirty="0" smtClean="0"/>
              <a:t>. B598, 149  (2004)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97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43" y="0"/>
            <a:ext cx="8229600" cy="1143000"/>
          </a:xfrm>
        </p:spPr>
        <p:txBody>
          <a:bodyPr/>
          <a:lstStyle/>
          <a:p>
            <a:r>
              <a:rPr lang="en-US" dirty="0" smtClean="0"/>
              <a:t>The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r>
              <a:rPr lang="en-US" dirty="0" smtClean="0"/>
              <a:t> b</a:t>
            </a:r>
            <a:r>
              <a:rPr lang="en-US" baseline="-25000" dirty="0" smtClean="0"/>
              <a:t>1</a:t>
            </a:r>
            <a:r>
              <a:rPr lang="en-US" dirty="0" smtClean="0"/>
              <a:t>(1235)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ω</a:t>
            </a:r>
            <a:r>
              <a:rPr lang="en-US" dirty="0" smtClean="0"/>
              <a:t> meson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3470" y="2032006"/>
            <a:ext cx="2988918" cy="31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1939" y="3013969"/>
            <a:ext cx="1803400" cy="184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1184" y="5091295"/>
            <a:ext cx="29670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9886" y="4700770"/>
            <a:ext cx="190711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3739451" y="1997968"/>
            <a:ext cx="1902881" cy="838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71391" y="1834146"/>
            <a:ext cx="699356" cy="520892"/>
          </a:xfrm>
          <a:prstGeom prst="rect">
            <a:avLst/>
          </a:prstGeom>
        </p:spPr>
      </p:pic>
      <p:pic>
        <p:nvPicPr>
          <p:cNvPr id="117351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8088" y="1525588"/>
            <a:ext cx="2093912" cy="371475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14007" y="2325210"/>
            <a:ext cx="699356" cy="520892"/>
          </a:xfrm>
          <a:prstGeom prst="rect">
            <a:avLst/>
          </a:prstGeom>
        </p:spPr>
      </p:pic>
      <p:pic>
        <p:nvPicPr>
          <p:cNvPr id="117351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7525" y="2052638"/>
            <a:ext cx="1163638" cy="347662"/>
          </a:xfrm>
          <a:prstGeom prst="rect">
            <a:avLst/>
          </a:prstGeom>
          <a:noFill/>
        </p:spPr>
      </p:pic>
      <p:pic>
        <p:nvPicPr>
          <p:cNvPr id="117351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24463" y="2486025"/>
            <a:ext cx="884237" cy="301625"/>
          </a:xfrm>
          <a:prstGeom prst="rect">
            <a:avLst/>
          </a:prstGeom>
          <a:noFill/>
        </p:spPr>
      </p:pic>
      <p:cxnSp>
        <p:nvCxnSpPr>
          <p:cNvPr id="33" name="Straight Arrow Connector 32"/>
          <p:cNvCxnSpPr/>
          <p:nvPr/>
        </p:nvCxnSpPr>
        <p:spPr>
          <a:xfrm rot="5400000">
            <a:off x="3492081" y="2452262"/>
            <a:ext cx="817385" cy="6563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91346" y="2916657"/>
            <a:ext cx="616657" cy="4086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30275" y="3171902"/>
            <a:ext cx="800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baseline="30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=1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931825" y="4028002"/>
            <a:ext cx="99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(1235)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5889281" y="4376794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8519" y="4334388"/>
            <a:ext cx="39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ω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69186" y="6223000"/>
            <a:ext cx="3276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46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12888"/>
            <a:ext cx="8720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between a</a:t>
            </a:r>
            <a:r>
              <a:rPr lang="en-US" baseline="-25000" dirty="0" smtClean="0"/>
              <a:t>1</a:t>
            </a:r>
            <a:r>
              <a:rPr lang="en-US" dirty="0" smtClean="0"/>
              <a:t>(1260) &amp; b</a:t>
            </a:r>
            <a:r>
              <a:rPr lang="en-US" baseline="-25000" dirty="0" smtClean="0"/>
              <a:t>1</a:t>
            </a:r>
            <a:r>
              <a:rPr lang="en-US" dirty="0" smtClean="0"/>
              <a:t>(1235)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571" y="1054728"/>
            <a:ext cx="527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both have J</a:t>
            </a:r>
            <a:r>
              <a:rPr lang="en-US" sz="2800" baseline="300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=1</a:t>
            </a:r>
            <a:r>
              <a:rPr lang="en-US" sz="2800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; both have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Ispin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=1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70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041525"/>
            <a:ext cx="2681288" cy="850900"/>
          </a:xfrm>
          <a:prstGeom prst="rect">
            <a:avLst/>
          </a:prstGeom>
          <a:noFill/>
        </p:spPr>
      </p:pic>
      <p:pic>
        <p:nvPicPr>
          <p:cNvPr id="1170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0088" y="2254250"/>
            <a:ext cx="2471737" cy="369888"/>
          </a:xfrm>
          <a:prstGeom prst="rect">
            <a:avLst/>
          </a:prstGeom>
          <a:noFill/>
        </p:spPr>
      </p:pic>
      <p:pic>
        <p:nvPicPr>
          <p:cNvPr id="1170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4388" y="1981200"/>
            <a:ext cx="3105150" cy="950913"/>
          </a:xfrm>
          <a:prstGeom prst="rect">
            <a:avLst/>
          </a:prstGeom>
          <a:noFill/>
        </p:spPr>
      </p:pic>
      <p:pic>
        <p:nvPicPr>
          <p:cNvPr id="1170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713" y="3748088"/>
            <a:ext cx="3863975" cy="739775"/>
          </a:xfrm>
          <a:prstGeom prst="rect">
            <a:avLst/>
          </a:prstGeom>
          <a:noFill/>
        </p:spPr>
      </p:pic>
      <p:pic>
        <p:nvPicPr>
          <p:cNvPr id="117043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7638" y="3511550"/>
            <a:ext cx="2695575" cy="113347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3104443" y="3630400"/>
            <a:ext cx="959556" cy="88057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68890" y="3367699"/>
            <a:ext cx="154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=-1 for I=1</a:t>
            </a:r>
            <a:endParaRPr lang="en-US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9440" y="3041978"/>
            <a:ext cx="1810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C-parity of I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=0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 neutral meson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2239194" y="3666057"/>
            <a:ext cx="206499" cy="326613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043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064" y="5444240"/>
            <a:ext cx="2009274" cy="443797"/>
          </a:xfrm>
          <a:prstGeom prst="rect">
            <a:avLst/>
          </a:prstGeom>
          <a:noFill/>
        </p:spPr>
      </p:pic>
      <p:pic>
        <p:nvPicPr>
          <p:cNvPr id="117044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3738" y="5308651"/>
            <a:ext cx="3235325" cy="868362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393" y="4776263"/>
            <a:ext cx="2743200" cy="1638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70616" y="5371381"/>
            <a:ext cx="3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lang="en-US" sz="20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5189" y="5571436"/>
            <a:ext cx="39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lang="en-US" sz="20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7795" y="5114562"/>
            <a:ext cx="3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endParaRPr lang="en-US" sz="20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78895" y="5359451"/>
            <a:ext cx="577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lang="en-US" sz="20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" name="Picture 11" descr="meson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89062" y="5112583"/>
            <a:ext cx="652281" cy="6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meson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9862" y="5747583"/>
            <a:ext cx="652281" cy="6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 rot="5400000" flipH="1" flipV="1">
            <a:off x="5365932" y="5286194"/>
            <a:ext cx="469537" cy="158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5519921" y="5286194"/>
            <a:ext cx="4695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5414351" y="6210911"/>
            <a:ext cx="469537" cy="158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631840" y="5982311"/>
            <a:ext cx="4695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05779" y="4733687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</a:t>
            </a:r>
            <a:endParaRPr lang="en-US" dirty="0"/>
          </a:p>
        </p:txBody>
      </p:sp>
      <p:sp>
        <p:nvSpPr>
          <p:cNvPr id="34" name="Curved Right Arrow 33"/>
          <p:cNvSpPr/>
          <p:nvPr/>
        </p:nvSpPr>
        <p:spPr>
          <a:xfrm>
            <a:off x="5321760" y="4783969"/>
            <a:ext cx="656307" cy="407950"/>
          </a:xfrm>
          <a:prstGeom prst="curvedRightArrow">
            <a:avLst>
              <a:gd name="adj1" fmla="val 50000"/>
              <a:gd name="adj2" fmla="val 0"/>
              <a:gd name="adj3" fmla="val 25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533"/>
            <a:ext cx="8229600" cy="1143000"/>
          </a:xfrm>
        </p:spPr>
        <p:txBody>
          <a:bodyPr/>
          <a:lstStyle/>
          <a:p>
            <a:r>
              <a:rPr lang="en-US" dirty="0" smtClean="0"/>
              <a:t>Other 1</a:t>
            </a:r>
            <a:r>
              <a:rPr lang="en-US" baseline="30000" dirty="0" smtClean="0"/>
              <a:t>+</a:t>
            </a:r>
            <a:r>
              <a:rPr lang="en-US" dirty="0" smtClean="0"/>
              <a:t> mesons from BESII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4275" y="2523561"/>
            <a:ext cx="3465264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675" y="6485961"/>
            <a:ext cx="3733800" cy="24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5400000">
            <a:off x="4024375" y="2864228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3454243" y="1659896"/>
            <a:ext cx="1433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(1285)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dirty="0" err="1" smtClean="0">
                <a:solidFill>
                  <a:srgbClr val="FF0000"/>
                </a:solidFill>
              </a:rPr>
              <a:t>γρ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405375" y="2711828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3842966" y="1655087"/>
            <a:ext cx="1417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(1440)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γ</a:t>
            </a:r>
            <a:r>
              <a:rPr lang="en-US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ρ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43" y="1276938"/>
            <a:ext cx="324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2800" b="1" baseline="-250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(1285) and η(1420)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1475" y="4657161"/>
            <a:ext cx="143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J/ψ 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Symbol"/>
              </a:rPr>
              <a:t>γ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Symbol"/>
              </a:rPr>
              <a:t>γ</a:t>
            </a:r>
            <a:r>
              <a:rPr lang="en-US" b="1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="1" baseline="30000" dirty="0" err="1" smtClean="0">
                <a:solidFill>
                  <a:srgbClr val="002060"/>
                </a:solidFill>
                <a:sym typeface="Wingdings" pitchFamily="2" charset="2"/>
              </a:rPr>
              <a:t>+</a:t>
            </a:r>
            <a:r>
              <a:rPr lang="en-US" b="1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-</a:t>
            </a:r>
            <a:endParaRPr lang="en-US" b="1" baseline="30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7275" y="552823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M(γπ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+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-)</a:t>
            </a:r>
            <a:endParaRPr lang="en-US" b="1" baseline="300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4744" y="2995758"/>
            <a:ext cx="44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4194" y="2953925"/>
            <a:ext cx="40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3300" y="1738603"/>
            <a:ext cx="14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I= 0; J</a:t>
            </a:r>
            <a:r>
              <a:rPr lang="en-US" sz="2400" baseline="30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=1</a:t>
            </a:r>
            <a:r>
              <a:rPr lang="en-US" sz="2400" baseline="30000" dirty="0" smtClean="0">
                <a:solidFill>
                  <a:srgbClr val="FF0000"/>
                </a:solidFill>
              </a:rPr>
              <a:t>+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9328" y="1711711"/>
            <a:ext cx="14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I= 0; J</a:t>
            </a:r>
            <a:r>
              <a:rPr lang="en-US" sz="2400" baseline="30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=0</a:t>
            </a:r>
            <a:r>
              <a:rPr lang="en-US" sz="2400" baseline="30000" dirty="0" smtClean="0">
                <a:solidFill>
                  <a:srgbClr val="FF0000"/>
                </a:solidFill>
              </a:rPr>
              <a:t>-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8500" y="309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533"/>
            <a:ext cx="8229600" cy="1143000"/>
          </a:xfrm>
        </p:spPr>
        <p:txBody>
          <a:bodyPr/>
          <a:lstStyle/>
          <a:p>
            <a:r>
              <a:rPr lang="en-US" dirty="0" smtClean="0"/>
              <a:t> 1</a:t>
            </a:r>
            <a:r>
              <a:rPr lang="en-US" baseline="30000" dirty="0" smtClean="0"/>
              <a:t>+</a:t>
            </a:r>
            <a:r>
              <a:rPr lang="en-US" dirty="0" smtClean="0"/>
              <a:t> mesons with |S|=1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3394" y="3175007"/>
            <a:ext cx="6724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Arrow Connector 16"/>
          <p:cNvCxnSpPr/>
          <p:nvPr/>
        </p:nvCxnSpPr>
        <p:spPr>
          <a:xfrm rot="5400000">
            <a:off x="3822694" y="3287074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3066932" y="2196694"/>
            <a:ext cx="1827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(1270)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344427" y="3763371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3588665" y="2672991"/>
            <a:ext cx="1827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(1400)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6793" y="1879607"/>
            <a:ext cx="2939489" cy="274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0594" y="3251207"/>
            <a:ext cx="2947988" cy="145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3251194" y="6375407"/>
            <a:ext cx="3408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H. </a:t>
            </a:r>
            <a:r>
              <a:rPr lang="en-US" sz="1400" dirty="0" err="1" smtClean="0"/>
              <a:t>Guler</a:t>
            </a:r>
            <a:r>
              <a:rPr lang="en-US" sz="1400" dirty="0" smtClean="0"/>
              <a:t> et al. (Belle) PRD 83, 032005 (2011)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727194" y="279400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 </a:t>
            </a:r>
            <a:r>
              <a:rPr lang="en-US" b="1" dirty="0" err="1" smtClean="0">
                <a:solidFill>
                  <a:srgbClr val="00206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Kπ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+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-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J/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ψ</a:t>
            </a:r>
            <a:endParaRPr lang="en-US" b="1" dirty="0">
              <a:solidFill>
                <a:srgbClr val="002060"/>
              </a:solidFill>
              <a:latin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110404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The K</a:t>
            </a:r>
            <a:r>
              <a:rPr lang="en-US" sz="2800" b="1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(1270) &amp; K</a:t>
            </a:r>
            <a:r>
              <a:rPr lang="en-US" sz="2800" b="1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(1400)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0594" y="848794"/>
            <a:ext cx="2755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(1270) = </a:t>
            </a:r>
            <a:r>
              <a:rPr lang="en-US" sz="1600" dirty="0" err="1" smtClean="0"/>
              <a:t>cos</a:t>
            </a:r>
            <a:r>
              <a:rPr lang="en-US" sz="1600" dirty="0" err="1" smtClean="0">
                <a:latin typeface="Symbol" pitchFamily="18" charset="2"/>
              </a:rPr>
              <a:t>q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K</a:t>
            </a:r>
            <a:r>
              <a:rPr lang="en-US" sz="1600" baseline="-25000" dirty="0" smtClean="0"/>
              <a:t>1A</a:t>
            </a:r>
            <a:r>
              <a:rPr lang="en-US" sz="1600" dirty="0" smtClean="0"/>
              <a:t> + </a:t>
            </a:r>
            <a:r>
              <a:rPr lang="en-US" sz="1600" dirty="0" err="1" smtClean="0"/>
              <a:t>sin</a:t>
            </a:r>
            <a:r>
              <a:rPr lang="en-US" sz="1600" dirty="0" err="1" smtClean="0">
                <a:latin typeface="Symbol" pitchFamily="18" charset="2"/>
              </a:rPr>
              <a:t>q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K</a:t>
            </a:r>
            <a:r>
              <a:rPr lang="en-US" sz="1600" baseline="-25000" dirty="0" smtClean="0"/>
              <a:t>1B</a:t>
            </a:r>
          </a:p>
          <a:p>
            <a:r>
              <a:rPr lang="en-US" sz="1600" dirty="0" smtClean="0"/>
              <a:t>K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(1400) = </a:t>
            </a:r>
            <a:r>
              <a:rPr lang="en-US" sz="1600" dirty="0" err="1" smtClean="0"/>
              <a:t>cos</a:t>
            </a:r>
            <a:r>
              <a:rPr lang="en-US" sz="1600" dirty="0" err="1" smtClean="0">
                <a:latin typeface="Symbol" pitchFamily="18" charset="2"/>
              </a:rPr>
              <a:t>q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K</a:t>
            </a:r>
            <a:r>
              <a:rPr lang="en-US" sz="1600" baseline="-25000" dirty="0" smtClean="0"/>
              <a:t>1B</a:t>
            </a:r>
            <a:r>
              <a:rPr lang="en-US" sz="1600" dirty="0" smtClean="0"/>
              <a:t> – </a:t>
            </a:r>
            <a:r>
              <a:rPr lang="en-US" sz="1600" dirty="0" err="1" smtClean="0"/>
              <a:t>sin</a:t>
            </a:r>
            <a:r>
              <a:rPr lang="en-US" sz="1600" dirty="0" err="1" smtClean="0">
                <a:latin typeface="Symbol" pitchFamily="18" charset="2"/>
              </a:rPr>
              <a:t>q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K</a:t>
            </a:r>
            <a:r>
              <a:rPr lang="en-US" sz="1600" baseline="-25000" dirty="0" smtClean="0"/>
              <a:t>1A</a:t>
            </a:r>
            <a:endParaRPr lang="en-US" sz="16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7493806" y="4434536"/>
            <a:ext cx="99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M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2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(π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+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-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  <a:endParaRPr lang="en-US" b="1" dirty="0">
              <a:solidFill>
                <a:srgbClr val="002060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03680" y="2984967"/>
            <a:ext cx="91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M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2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Kπ</a:t>
            </a:r>
            <a:r>
              <a:rPr lang="en-US" b="1" baseline="30000" dirty="0" smtClean="0">
                <a:solidFill>
                  <a:srgbClr val="002060"/>
                </a:solidFill>
                <a:sym typeface="Wingdings" pitchFamily="2" charset="2"/>
              </a:rPr>
              <a:t>-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  <a:endParaRPr lang="en-US" b="1" dirty="0">
              <a:solidFill>
                <a:srgbClr val="00206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8892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Axial Vector (J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r>
              <a:rPr lang="en-US" dirty="0" smtClean="0"/>
              <a:t>) octets</a:t>
            </a:r>
            <a:endParaRPr lang="en-US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4248961" y="2136194"/>
          <a:ext cx="4712511" cy="425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86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961" y="2136194"/>
                        <a:ext cx="4712511" cy="4253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6138221" y="4160636"/>
            <a:ext cx="609608" cy="632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6211442" y="4268680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 flipH="1" flipV="1">
            <a:off x="4907401" y="3515791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655634" y="3980071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419963" y="402113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6100502" y="21658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-41569" y="2172018"/>
          <a:ext cx="4712511" cy="425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87" name="Photo Editor Photo" r:id="rId5" imgW="4885714" imgH="4409524" progId="">
                  <p:embed/>
                </p:oleObj>
              </mc:Choice>
              <mc:Fallback>
                <p:oleObj name="Photo Editor Photo" r:id="rId5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1569" y="2172018"/>
                        <a:ext cx="4712511" cy="4253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Oval 63"/>
          <p:cNvSpPr/>
          <p:nvPr/>
        </p:nvSpPr>
        <p:spPr>
          <a:xfrm>
            <a:off x="1847691" y="4132960"/>
            <a:ext cx="609608" cy="6322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rot="16200000" flipH="1">
            <a:off x="1895512" y="4241004"/>
            <a:ext cx="567446" cy="312718"/>
          </a:xfrm>
          <a:prstGeom prst="straightConnector1">
            <a:avLst/>
          </a:prstGeom>
          <a:ln w="9525">
            <a:solidFill>
              <a:schemeClr val="tx1"/>
            </a:solidFill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 flipH="1" flipV="1">
            <a:off x="616871" y="3551615"/>
            <a:ext cx="2987954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365104" y="4015895"/>
            <a:ext cx="3809904" cy="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129433" y="40569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69" name="TextBox 68"/>
          <p:cNvSpPr txBox="1"/>
          <p:nvPr/>
        </p:nvSpPr>
        <p:spPr>
          <a:xfrm>
            <a:off x="1809972" y="22016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baseline="-25000" dirty="0"/>
          </a:p>
        </p:txBody>
      </p:sp>
      <p:sp>
        <p:nvSpPr>
          <p:cNvPr id="71" name="Oval 70"/>
          <p:cNvSpPr/>
          <p:nvPr/>
        </p:nvSpPr>
        <p:spPr>
          <a:xfrm>
            <a:off x="6790179" y="2817125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293833" y="3770422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514732" y="2807946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509996" y="2793960"/>
            <a:ext cx="56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1B</a:t>
            </a:r>
            <a:endParaRPr lang="en-US" sz="2400" baseline="-25000" dirty="0"/>
          </a:p>
        </p:txBody>
      </p:sp>
      <p:sp>
        <p:nvSpPr>
          <p:cNvPr id="75" name="Oval 74"/>
          <p:cNvSpPr/>
          <p:nvPr/>
        </p:nvSpPr>
        <p:spPr>
          <a:xfrm>
            <a:off x="6673226" y="4934871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0800000">
            <a:off x="6627761" y="496240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77" name="Oval 76"/>
          <p:cNvSpPr/>
          <p:nvPr/>
        </p:nvSpPr>
        <p:spPr>
          <a:xfrm>
            <a:off x="4887860" y="3777971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913006" y="3783658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79" name="Oval 78"/>
          <p:cNvSpPr/>
          <p:nvPr/>
        </p:nvSpPr>
        <p:spPr>
          <a:xfrm>
            <a:off x="5518034" y="4923796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6002636" y="3768505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6456975" y="3757430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6795173" y="2792165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1B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648079" y="4925992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1B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514985" y="4914041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1B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484801" y="3756766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86" name="TextBox 85"/>
          <p:cNvSpPr txBox="1"/>
          <p:nvPr/>
        </p:nvSpPr>
        <p:spPr>
          <a:xfrm>
            <a:off x="7339428" y="3759756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87" name="TextBox 86"/>
          <p:cNvSpPr txBox="1"/>
          <p:nvPr/>
        </p:nvSpPr>
        <p:spPr>
          <a:xfrm>
            <a:off x="6025485" y="3745357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88" name="TextBox 87"/>
          <p:cNvSpPr txBox="1"/>
          <p:nvPr/>
        </p:nvSpPr>
        <p:spPr>
          <a:xfrm>
            <a:off x="6592293" y="3656874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6132112" y="3644923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703305" y="2723063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6819398" y="4840203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986787" y="2755117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7405884" y="3684449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5027094" y="3676852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5717370" y="4815358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2443097" y="2831320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934051" y="3784617"/>
            <a:ext cx="527409" cy="5152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180350" y="2847541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1175614" y="2833555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1A</a:t>
            </a:r>
            <a:endParaRPr lang="en-US" sz="2400" baseline="-25000" dirty="0"/>
          </a:p>
        </p:txBody>
      </p:sp>
      <p:sp>
        <p:nvSpPr>
          <p:cNvPr id="101" name="Oval 100"/>
          <p:cNvSpPr/>
          <p:nvPr/>
        </p:nvSpPr>
        <p:spPr>
          <a:xfrm>
            <a:off x="2313444" y="4949066"/>
            <a:ext cx="527409" cy="5152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 rot="10800000">
            <a:off x="2267979" y="497660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103" name="Oval 102"/>
          <p:cNvSpPr/>
          <p:nvPr/>
        </p:nvSpPr>
        <p:spPr>
          <a:xfrm>
            <a:off x="528078" y="3792166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53224" y="3797853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05" name="Oval 104"/>
          <p:cNvSpPr/>
          <p:nvPr/>
        </p:nvSpPr>
        <p:spPr>
          <a:xfrm>
            <a:off x="1158252" y="4937991"/>
            <a:ext cx="527409" cy="51521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1642854" y="3782700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2097193" y="3771625"/>
            <a:ext cx="527409" cy="51521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2448091" y="2806360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1A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288297" y="4940187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1A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1155203" y="4928236"/>
            <a:ext cx="61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1A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25019" y="3770961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979646" y="3773951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665703" y="3759552"/>
            <a:ext cx="3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2232511" y="3671069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1772330" y="3659118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1368923" y="2762658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459616" y="4854398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639705" y="2769312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046102" y="3698644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667312" y="3691047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1357588" y="4829553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447321" y="1791775"/>
            <a:ext cx="180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</a:t>
            </a:r>
            <a:r>
              <a:rPr lang="en-US" sz="2400" baseline="30000" dirty="0" smtClean="0"/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; G</a:t>
            </a:r>
            <a:r>
              <a:rPr lang="en-US" sz="2400" baseline="-25000" dirty="0" smtClean="0"/>
              <a:t>a1</a:t>
            </a:r>
            <a:r>
              <a:rPr lang="en-US" sz="2400" dirty="0" smtClean="0"/>
              <a:t>=-1</a:t>
            </a:r>
            <a:endParaRPr lang="en-US" sz="2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24516" y="1791775"/>
            <a:ext cx="187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</a:t>
            </a:r>
            <a:r>
              <a:rPr lang="en-US" sz="2400" baseline="30000" dirty="0" smtClean="0"/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; G</a:t>
            </a:r>
            <a:r>
              <a:rPr lang="en-US" sz="2400" baseline="-25000" dirty="0" smtClean="0"/>
              <a:t>b1</a:t>
            </a:r>
            <a:r>
              <a:rPr lang="en-US" sz="2400" dirty="0" smtClean="0"/>
              <a:t>=+1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6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156"/>
            <a:ext cx="8229600" cy="1143000"/>
          </a:xfrm>
        </p:spPr>
        <p:txBody>
          <a:bodyPr/>
          <a:lstStyle/>
          <a:p>
            <a:r>
              <a:rPr lang="en-US" dirty="0" smtClean="0"/>
              <a:t>What are the K</a:t>
            </a:r>
            <a:r>
              <a:rPr lang="en-US" baseline="-25000" dirty="0" smtClean="0"/>
              <a:t>1A</a:t>
            </a:r>
            <a:r>
              <a:rPr lang="en-US" dirty="0" smtClean="0"/>
              <a:t> and K</a:t>
            </a:r>
            <a:r>
              <a:rPr lang="en-US" baseline="-25000" dirty="0" smtClean="0"/>
              <a:t>1B</a:t>
            </a:r>
            <a:r>
              <a:rPr lang="en-US" dirty="0" smtClean="0"/>
              <a:t> mesons?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6367" y="1170086"/>
            <a:ext cx="3878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K</a:t>
            </a:r>
            <a:r>
              <a:rPr lang="en-US" sz="2400" baseline="-25000" dirty="0" smtClean="0"/>
              <a:t>1A</a:t>
            </a:r>
            <a:r>
              <a:rPr lang="en-US" sz="2400" dirty="0" smtClean="0"/>
              <a:t> mesons are the |S|=1</a:t>
            </a:r>
          </a:p>
          <a:p>
            <a:r>
              <a:rPr lang="en-US" sz="2400" dirty="0" smtClean="0"/>
              <a:t>octet partners of the 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&amp; f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4685434" y="1154597"/>
            <a:ext cx="4001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K</a:t>
            </a:r>
            <a:r>
              <a:rPr lang="en-US" sz="2400" baseline="-25000" dirty="0" smtClean="0"/>
              <a:t>1B</a:t>
            </a:r>
            <a:r>
              <a:rPr lang="en-US" sz="2400" dirty="0" smtClean="0"/>
              <a:t> mesons are the |S|=1</a:t>
            </a:r>
          </a:p>
          <a:p>
            <a:r>
              <a:rPr lang="en-US" sz="2400" dirty="0" smtClean="0"/>
              <a:t>octet partners of the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&amp; h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663221" y="2313145"/>
            <a:ext cx="3942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these differ by C- and G-parity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3291485" y="2025870"/>
            <a:ext cx="467213" cy="31500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20927" y="1903575"/>
            <a:ext cx="995876" cy="48931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6367" y="3218393"/>
            <a:ext cx="647004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C- and G-parity do not apply to strange mesons</a:t>
            </a:r>
          </a:p>
          <a:p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  </a:t>
            </a:r>
          </a:p>
          <a:p>
            <a:pPr>
              <a:buFont typeface="Wingdings" pitchFamily="-110" charset="2"/>
              <a:buChar char="è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only SU(3) quantum numbers distinguish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    K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1A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from K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1B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, but SU(3) is badly broken</a:t>
            </a:r>
          </a:p>
          <a:p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 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K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1A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and K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1B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mix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239042" name="Object 2"/>
          <p:cNvGraphicFramePr>
            <a:graphicFrameLocks noChangeAspect="1"/>
          </p:cNvGraphicFramePr>
          <p:nvPr/>
        </p:nvGraphicFramePr>
        <p:xfrm>
          <a:off x="3367590" y="4614024"/>
          <a:ext cx="4983163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10" name="Equation" r:id="rId3" imgW="2298700" imgH="444500" progId="Equation.3">
                  <p:embed/>
                </p:oleObj>
              </mc:Choice>
              <mc:Fallback>
                <p:oleObj name="Equation" r:id="rId3" imgW="2298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590" y="4614024"/>
                        <a:ext cx="4983163" cy="96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1271" y="5715243"/>
            <a:ext cx="643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model-dependent analysis of K</a:t>
            </a:r>
            <a:r>
              <a:rPr lang="en-US" baseline="-25000" dirty="0" smtClean="0"/>
              <a:t>1A</a:t>
            </a:r>
            <a:r>
              <a:rPr lang="en-US" dirty="0" smtClean="0"/>
              <a:t> &amp; K</a:t>
            </a:r>
            <a:r>
              <a:rPr lang="en-US" baseline="-25000" dirty="0" smtClean="0"/>
              <a:t>1B</a:t>
            </a:r>
            <a:r>
              <a:rPr lang="en-US" dirty="0" smtClean="0"/>
              <a:t> masses and decay</a:t>
            </a:r>
          </a:p>
          <a:p>
            <a:r>
              <a:rPr lang="en-US" dirty="0" smtClean="0"/>
              <a:t>widths estimate the ”strange axial-vector mixing angle, θ</a:t>
            </a:r>
            <a:r>
              <a:rPr lang="en-US" baseline="-25000" dirty="0" smtClean="0"/>
              <a:t>K</a:t>
            </a:r>
            <a:r>
              <a:rPr lang="en-US" dirty="0" smtClean="0"/>
              <a:t>, to be: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428332"/>
              </p:ext>
            </p:extLst>
          </p:nvPr>
        </p:nvGraphicFramePr>
        <p:xfrm>
          <a:off x="6605326" y="5976924"/>
          <a:ext cx="1082014" cy="40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11" name="Equation" r:id="rId5" imgW="546100" imgH="203200" progId="Equation.3">
                  <p:embed/>
                </p:oleObj>
              </mc:Choice>
              <mc:Fallback>
                <p:oleObj name="Equation" r:id="rId5" imgW="546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326" y="5976924"/>
                        <a:ext cx="1082014" cy="402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90253" y="6310525"/>
            <a:ext cx="356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see, e.g., Eur. Phys. J A28,369 (2006)</a:t>
            </a:r>
            <a:endParaRPr lang="en-US" dirty="0"/>
          </a:p>
        </p:txBody>
      </p:sp>
      <p:pic>
        <p:nvPicPr>
          <p:cNvPr id="14" name="Picture 11" descr="meson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8833" y="2314983"/>
            <a:ext cx="652281" cy="6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meson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518" y="2219369"/>
            <a:ext cx="652281" cy="6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5400000" flipH="1" flipV="1">
            <a:off x="665703" y="2488594"/>
            <a:ext cx="469537" cy="158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819692" y="2488594"/>
            <a:ext cx="4695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7937007" y="2682697"/>
            <a:ext cx="469537" cy="158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8154496" y="2454097"/>
            <a:ext cx="4695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5550" y="1936087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</a:t>
            </a:r>
            <a:endParaRPr lang="en-US" dirty="0"/>
          </a:p>
        </p:txBody>
      </p:sp>
      <p:sp>
        <p:nvSpPr>
          <p:cNvPr id="24" name="Curved Right Arrow 23"/>
          <p:cNvSpPr/>
          <p:nvPr/>
        </p:nvSpPr>
        <p:spPr>
          <a:xfrm>
            <a:off x="621531" y="1986369"/>
            <a:ext cx="656307" cy="407950"/>
          </a:xfrm>
          <a:prstGeom prst="curvedRightArrow">
            <a:avLst>
              <a:gd name="adj1" fmla="val 50000"/>
              <a:gd name="adj2" fmla="val 0"/>
              <a:gd name="adj3" fmla="val 25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718" y="2434628"/>
            <a:ext cx="27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75805" y="2315661"/>
            <a:ext cx="27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42511" y="1924883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</a:t>
            </a:r>
            <a:endParaRPr lang="en-US" dirty="0"/>
          </a:p>
        </p:txBody>
      </p:sp>
      <p:sp>
        <p:nvSpPr>
          <p:cNvPr id="29" name="Curved Right Arrow 28"/>
          <p:cNvSpPr/>
          <p:nvPr/>
        </p:nvSpPr>
        <p:spPr>
          <a:xfrm>
            <a:off x="7958491" y="1886265"/>
            <a:ext cx="656307" cy="407950"/>
          </a:xfrm>
          <a:prstGeom prst="curvedRightArrow">
            <a:avLst>
              <a:gd name="adj1" fmla="val 50000"/>
              <a:gd name="adj2" fmla="val 0"/>
              <a:gd name="adj3" fmla="val 25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606751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1</a:t>
            </a:r>
            <a:r>
              <a:rPr lang="en-US" dirty="0" smtClean="0"/>
              <a:t>(1270) and K</a:t>
            </a:r>
            <a:r>
              <a:rPr lang="en-US" baseline="-25000" dirty="0" smtClean="0"/>
              <a:t>1</a:t>
            </a:r>
            <a:r>
              <a:rPr lang="en-US" dirty="0" smtClean="0"/>
              <a:t>(1400)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544" y="2950337"/>
            <a:ext cx="6096000" cy="22844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31445" y="2869841"/>
            <a:ext cx="1750785" cy="834571"/>
          </a:xfrm>
          <a:prstGeom prst="ellipse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51588" y="2809467"/>
            <a:ext cx="1750785" cy="834571"/>
          </a:xfrm>
          <a:prstGeom prst="ellipse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14818" name="Object 2"/>
          <p:cNvGraphicFramePr>
            <a:graphicFrameLocks noChangeAspect="1"/>
          </p:cNvGraphicFramePr>
          <p:nvPr/>
        </p:nvGraphicFramePr>
        <p:xfrm>
          <a:off x="2691862" y="1570851"/>
          <a:ext cx="3005744" cy="581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14" name="Equation" r:id="rId4" imgW="2298700" imgH="444500" progId="Equation.DSMT4">
                  <p:embed/>
                </p:oleObj>
              </mc:Choice>
              <mc:Fallback>
                <p:oleObj name="Equation" r:id="rId4" imgW="22987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862" y="1570851"/>
                        <a:ext cx="3005744" cy="581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19398931">
            <a:off x="3690224" y="2173639"/>
            <a:ext cx="1805132" cy="3713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528196">
            <a:off x="3356345" y="1221015"/>
            <a:ext cx="1034005" cy="36153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876212">
            <a:off x="5445179" y="2314673"/>
            <a:ext cx="1388418" cy="3713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3711798">
            <a:off x="1798761" y="1303509"/>
            <a:ext cx="1195457" cy="3713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7-06-13 at 12.16.4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961" y="1918832"/>
            <a:ext cx="2744775" cy="702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8912" y="1611055"/>
            <a:ext cx="1342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(1270) decays</a:t>
            </a:r>
            <a:endParaRPr lang="en-US" sz="1400" dirty="0"/>
          </a:p>
        </p:txBody>
      </p:sp>
      <p:pic>
        <p:nvPicPr>
          <p:cNvPr id="14" name="Picture 13" descr="Screen Shot 2017-06-13 at 12.19.1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085" y="1015230"/>
            <a:ext cx="2951915" cy="655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6922" y="652026"/>
            <a:ext cx="1342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(1400) decays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52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10" y="0"/>
            <a:ext cx="86868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err="1" smtClean="0"/>
              <a:t>Dalitz</a:t>
            </a:r>
            <a:r>
              <a:rPr lang="en-US" dirty="0" smtClean="0"/>
              <a:t> Plot usefulness for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dof</a:t>
            </a:r>
            <a:r>
              <a:rPr lang="en-US" dirty="0" smtClean="0"/>
              <a:t>&gt;2 reactions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2" y="2121409"/>
            <a:ext cx="6818899" cy="4785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6" y="1664915"/>
            <a:ext cx="3440529" cy="66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610" y="38340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69273" y="1302976"/>
            <a:ext cx="17638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3 spin states</a:t>
            </a:r>
            <a:endParaRPr lang="en-US" sz="2400" b="1" dirty="0">
              <a:solidFill>
                <a:srgbClr val="9452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700" y="1340499"/>
            <a:ext cx="17638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2 spin states</a:t>
            </a:r>
            <a:endParaRPr lang="en-US" sz="2400" b="1" dirty="0">
              <a:solidFill>
                <a:srgbClr val="9452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74302" y="1664915"/>
            <a:ext cx="296779" cy="195537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8825" y="1737105"/>
            <a:ext cx="296779" cy="195537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45642" y="4379858"/>
            <a:ext cx="67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432FF"/>
                </a:solidFill>
              </a:rPr>
              <a:t>P</a:t>
            </a:r>
            <a:r>
              <a:rPr lang="en-US" sz="3600" b="1" i="1" baseline="-25000" smtClean="0">
                <a:solidFill>
                  <a:srgbClr val="0432FF"/>
                </a:solidFill>
              </a:rPr>
              <a:t>c</a:t>
            </a:r>
            <a:endParaRPr lang="en-US" sz="3600" b="1" i="1" baseline="-25000" dirty="0">
              <a:solidFill>
                <a:srgbClr val="0432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499886" y="4703024"/>
            <a:ext cx="745756" cy="1335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10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J=0 and J=2 SU(3) partners of the a</a:t>
            </a:r>
            <a:r>
              <a:rPr lang="en-US" baseline="-25000" dirty="0" smtClean="0"/>
              <a:t>1</a:t>
            </a:r>
            <a:r>
              <a:rPr lang="en-US" dirty="0" smtClean="0"/>
              <a:t>(1270) octet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87" y="-198085"/>
            <a:ext cx="8229600" cy="1143000"/>
          </a:xfrm>
        </p:spPr>
        <p:txBody>
          <a:bodyPr/>
          <a:lstStyle/>
          <a:p>
            <a:r>
              <a:rPr lang="en-US" dirty="0" smtClean="0"/>
              <a:t>The J</a:t>
            </a:r>
            <a:r>
              <a:rPr lang="en-US" baseline="30000" dirty="0" smtClean="0"/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+</a:t>
            </a:r>
            <a:r>
              <a:rPr lang="en-US" dirty="0" smtClean="0"/>
              <a:t> a</a:t>
            </a:r>
            <a:r>
              <a:rPr lang="en-US" baseline="-25000" dirty="0" smtClean="0"/>
              <a:t>2</a:t>
            </a:r>
            <a:r>
              <a:rPr lang="en-US" dirty="0" smtClean="0"/>
              <a:t>(1320)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ρ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/>
              <a:t> meson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30" y="1417638"/>
            <a:ext cx="3683000" cy="534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9181"/>
            <a:ext cx="4067630" cy="18671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91559"/>
            <a:ext cx="3759200" cy="383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59808" y="1536262"/>
            <a:ext cx="6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L=2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2017186" y="1852230"/>
            <a:ext cx="914400" cy="251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/////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62179" y="1711120"/>
            <a:ext cx="34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90"/>
                </a:solidFill>
              </a:rPr>
              <a:t>ρ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6631" y="1116930"/>
            <a:ext cx="800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baseline="300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6803" y="4656667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(1320)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55" y="45487"/>
            <a:ext cx="8229600" cy="1143000"/>
          </a:xfrm>
        </p:spPr>
        <p:txBody>
          <a:bodyPr/>
          <a:lstStyle/>
          <a:p>
            <a:r>
              <a:rPr lang="en-US" dirty="0" smtClean="0"/>
              <a:t>two-photon reactions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53411" y="5005569"/>
            <a:ext cx="73464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almost “real” photons, </a:t>
            </a:r>
            <a:r>
              <a:rPr lang="en-US" dirty="0" err="1" smtClean="0"/>
              <a:t>Θ</a:t>
            </a:r>
            <a:r>
              <a:rPr lang="en-US" baseline="-25000" dirty="0" smtClean="0"/>
              <a:t>-</a:t>
            </a:r>
            <a:r>
              <a:rPr lang="en-US" dirty="0" smtClean="0"/>
              <a:t> and Θ</a:t>
            </a:r>
            <a:r>
              <a:rPr lang="en-US" baseline="-25000" dirty="0" smtClean="0"/>
              <a:t>+</a:t>
            </a:r>
            <a:r>
              <a:rPr lang="en-US" dirty="0" smtClean="0"/>
              <a:t>≈0, the scattered 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and </a:t>
            </a:r>
            <a:r>
              <a:rPr lang="en-US" dirty="0" err="1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are very</a:t>
            </a:r>
          </a:p>
          <a:p>
            <a:r>
              <a:rPr lang="en-US" dirty="0" smtClean="0"/>
              <a:t>forward and remain in the beam pipe. The produced particles have a net</a:t>
            </a:r>
          </a:p>
          <a:p>
            <a:r>
              <a:rPr lang="en-US" dirty="0" smtClean="0"/>
              <a:t>transverse momentum of zero.  production of 0</a:t>
            </a:r>
            <a:r>
              <a:rPr lang="en-US" baseline="30000" dirty="0" smtClean="0"/>
              <a:t>++</a:t>
            </a:r>
            <a:r>
              <a:rPr lang="en-US" dirty="0" smtClean="0"/>
              <a:t> and 2</a:t>
            </a:r>
            <a:r>
              <a:rPr lang="en-US" baseline="30000" dirty="0" smtClean="0"/>
              <a:t>++</a:t>
            </a:r>
            <a:r>
              <a:rPr lang="en-US" dirty="0" smtClean="0"/>
              <a:t> is favored although</a:t>
            </a:r>
          </a:p>
          <a:p>
            <a:r>
              <a:rPr lang="en-US" dirty="0" smtClean="0"/>
              <a:t>0</a:t>
            </a:r>
            <a:r>
              <a:rPr lang="en-US" baseline="30000" dirty="0" smtClean="0"/>
              <a:t>-+</a:t>
            </a:r>
            <a:r>
              <a:rPr lang="en-US" dirty="0" smtClean="0"/>
              <a:t> and 2</a:t>
            </a:r>
            <a:r>
              <a:rPr lang="en-US" baseline="30000" dirty="0" smtClean="0"/>
              <a:t>-+</a:t>
            </a:r>
            <a:r>
              <a:rPr lang="en-US" dirty="0" smtClean="0"/>
              <a:t> are also allowed.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064" y="1654720"/>
            <a:ext cx="3760672" cy="27152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19463" y="2401070"/>
            <a:ext cx="1380925" cy="1313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4434874" y="2401070"/>
            <a:ext cx="795749" cy="200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77900" y="1571811"/>
            <a:ext cx="240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sharply peaked at  </a:t>
            </a:r>
            <a:r>
              <a:rPr lang="en-US" dirty="0" err="1" smtClean="0"/>
              <a:t>Θ</a:t>
            </a:r>
            <a:r>
              <a:rPr lang="en-US" baseline="-25000" dirty="0" smtClean="0"/>
              <a:t>-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81040" y="143646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18" name="Rectangle 17"/>
          <p:cNvSpPr/>
          <p:nvPr/>
        </p:nvSpPr>
        <p:spPr>
          <a:xfrm flipV="1">
            <a:off x="4508854" y="3436885"/>
            <a:ext cx="795749" cy="200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74705" y="1479478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30623" y="413912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881040" y="403261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5777379" y="4188445"/>
            <a:ext cx="236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sharply peaked at </a:t>
            </a:r>
            <a:r>
              <a:rPr lang="en-US" dirty="0" err="1" smtClean="0"/>
              <a:t>Θ</a:t>
            </a:r>
            <a:r>
              <a:rPr lang="en-US" baseline="-25000" dirty="0" smtClean="0"/>
              <a:t>+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896163" y="2601236"/>
            <a:ext cx="923566" cy="8630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22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46849" y="2745945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0</a:t>
            </a:r>
            <a:r>
              <a:rPr lang="en-US" sz="2400" baseline="30000" dirty="0" smtClean="0">
                <a:solidFill>
                  <a:srgbClr val="000090"/>
                </a:solidFill>
              </a:rPr>
              <a:t>± +</a:t>
            </a:r>
            <a:r>
              <a:rPr lang="en-US" sz="2400" dirty="0" smtClean="0">
                <a:solidFill>
                  <a:srgbClr val="000090"/>
                </a:solidFill>
              </a:rPr>
              <a:t>,2</a:t>
            </a:r>
            <a:r>
              <a:rPr lang="en-US" sz="2400" baseline="30000" dirty="0" smtClean="0">
                <a:solidFill>
                  <a:srgbClr val="000090"/>
                </a:solidFill>
              </a:rPr>
              <a:t>±+</a:t>
            </a:r>
            <a:endParaRPr lang="en-US" sz="2400" baseline="30000" dirty="0">
              <a:solidFill>
                <a:srgbClr val="00009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20286527">
            <a:off x="5684030" y="2569623"/>
            <a:ext cx="739781" cy="176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296658">
            <a:off x="5684238" y="3371595"/>
            <a:ext cx="739781" cy="176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</a:t>
            </a:r>
            <a:endParaRPr lang="en-US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669144" y="2413399"/>
          <a:ext cx="160269" cy="265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78" name="Equation" r:id="rId4" imgW="101600" imgH="139700" progId="Equation.3">
                  <p:embed/>
                </p:oleObj>
              </mc:Choice>
              <mc:Fallback>
                <p:oleObj name="Equation" r:id="rId4" imgW="1016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144" y="2413399"/>
                        <a:ext cx="160269" cy="2656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6211" name="Object 3"/>
          <p:cNvGraphicFramePr>
            <a:graphicFrameLocks noChangeAspect="1"/>
          </p:cNvGraphicFramePr>
          <p:nvPr/>
        </p:nvGraphicFramePr>
        <p:xfrm>
          <a:off x="4701328" y="3330575"/>
          <a:ext cx="1809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79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1328" y="3330575"/>
                        <a:ext cx="180975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6212" name="Object 4"/>
          <p:cNvGraphicFramePr>
            <a:graphicFrameLocks noChangeAspect="1"/>
          </p:cNvGraphicFramePr>
          <p:nvPr/>
        </p:nvGraphicFramePr>
        <p:xfrm>
          <a:off x="6458858" y="2745945"/>
          <a:ext cx="882650" cy="54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80" name="Equation" r:id="rId8" imgW="558800" imgH="266700" progId="Equation.3">
                  <p:embed/>
                </p:oleObj>
              </mc:Choice>
              <mc:Fallback>
                <p:oleObj name="Equation" r:id="rId8" imgW="558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858" y="2745945"/>
                        <a:ext cx="882650" cy="5417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28855" y="2693170"/>
            <a:ext cx="250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Yang’s theorem says that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1</a:t>
            </a:r>
            <a:r>
              <a:rPr lang="en-US" baseline="30000" dirty="0" smtClean="0">
                <a:solidFill>
                  <a:srgbClr val="800000"/>
                </a:solidFill>
              </a:rPr>
              <a:t>±+ </a:t>
            </a:r>
            <a:r>
              <a:rPr lang="en-US" dirty="0" smtClean="0">
                <a:solidFill>
                  <a:srgbClr val="800000"/>
                </a:solidFill>
              </a:rPr>
              <a:t>is not allowed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6459" y="2191004"/>
            <a:ext cx="38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baseline="-25000" dirty="0" smtClean="0"/>
              <a:t>-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031580" y="34134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Θ</a:t>
            </a:r>
            <a:r>
              <a:rPr lang="en-US" baseline="-250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740" y="1619035"/>
            <a:ext cx="3476911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740" y="5522820"/>
            <a:ext cx="3733800" cy="28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5658037" y="3104538"/>
            <a:ext cx="533400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5234311" y="3847028"/>
            <a:ext cx="1383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(1450)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ηπ</a:t>
            </a:r>
            <a:r>
              <a:rPr lang="en-US" sz="1400" baseline="30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0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2488" y="152399"/>
            <a:ext cx="6029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-US" sz="4000" b="1" baseline="-25000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(980) and a</a:t>
            </a:r>
            <a:r>
              <a:rPr lang="en-US" sz="4000" b="1" baseline="-25000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(1450)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Lucida Grande"/>
                <a:ea typeface="Lucida Grande"/>
                <a:cs typeface="Lucida Grande"/>
                <a:sym typeface="Symbol"/>
              </a:rPr>
              <a:t>ηπ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Symbol" pitchFamily="18" charset="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542100" y="2816318"/>
            <a:ext cx="512538" cy="5275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aseline="-25000" dirty="0"/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200" y="2206719"/>
            <a:ext cx="1895475" cy="176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ight Arrow 36"/>
          <p:cNvSpPr/>
          <p:nvPr/>
        </p:nvSpPr>
        <p:spPr>
          <a:xfrm>
            <a:off x="2173800" y="2892519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554800" y="2740119"/>
            <a:ext cx="5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0,2</a:t>
            </a:r>
            <a:endParaRPr lang="en-US" sz="2400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954600" y="1583525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γγ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η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  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Belle </a:t>
            </a:r>
            <a:endParaRPr lang="en-US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2986600" y="285441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Symbol"/>
              </a:rPr>
              <a:t>ηπ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dirty="0" smtClean="0"/>
              <a:t> </a:t>
            </a:r>
            <a:endParaRPr lang="en-US" baseline="30000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4362238" y="3152560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3738570" y="1839571"/>
            <a:ext cx="1540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(980)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ηπ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901012" y="1842434"/>
            <a:ext cx="1306513" cy="457200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i="1" dirty="0"/>
              <a:t>a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/>
              <a:t>(</a:t>
            </a:r>
            <a:r>
              <a:rPr lang="en-US" altLang="ja-JP" sz="2400" dirty="0" smtClean="0"/>
              <a:t>1450</a:t>
            </a:r>
            <a:r>
              <a:rPr lang="en-US" altLang="ja-JP" sz="2400" dirty="0"/>
              <a:t>)</a:t>
            </a: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6079718" y="2211766"/>
            <a:ext cx="1320563" cy="750294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779" y="1548209"/>
            <a:ext cx="2846203" cy="2727791"/>
          </a:xfrm>
          <a:prstGeom prst="rect">
            <a:avLst/>
          </a:prstGeom>
          <a:solidFill>
            <a:srgbClr val="00FFFF"/>
          </a:solidFill>
        </p:spPr>
      </p:pic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901012" y="1842434"/>
            <a:ext cx="1306513" cy="457200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i="1" dirty="0"/>
              <a:t>f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(1270)</a:t>
            </a: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 flipH="1">
            <a:off x="6752581" y="2211766"/>
            <a:ext cx="647700" cy="358775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55300" y="3075228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aseline="-25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00" y="2465628"/>
            <a:ext cx="1895475" cy="176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ight Arrow 9"/>
          <p:cNvSpPr/>
          <p:nvPr/>
        </p:nvSpPr>
        <p:spPr>
          <a:xfrm>
            <a:off x="2050500" y="3151428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31500" y="2999028"/>
            <a:ext cx="3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9637" y="1865541"/>
            <a:ext cx="36261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γγ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π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2400" baseline="30000" dirty="0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sz="2400" dirty="0" err="1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sz="24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  /</a:t>
            </a:r>
            <a:r>
              <a:rPr lang="en-US" sz="2400" dirty="0" smtClean="0">
                <a:latin typeface="Symbol" pitchFamily="18" charset="2"/>
              </a:rPr>
              <a:t> π</a:t>
            </a:r>
            <a:r>
              <a:rPr lang="en-US" sz="2400" baseline="30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sz="2400" baseline="30000" dirty="0" smtClean="0">
                <a:latin typeface="Symbol" pitchFamily="18" charset="2"/>
                <a:sym typeface="Wingdings" pitchFamily="2" charset="2"/>
              </a:rPr>
              <a:t>0   </a:t>
            </a:r>
            <a:r>
              <a:rPr lang="en-US" sz="2400" dirty="0" smtClean="0"/>
              <a:t>at Belle </a:t>
            </a:r>
            <a:endParaRPr lang="en-US" sz="24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36300" y="3075228"/>
            <a:ext cx="149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  <a:sym typeface="Symbol"/>
              </a:rPr>
              <a:t>π</a:t>
            </a:r>
            <a:r>
              <a:rPr lang="en-US" baseline="30000" dirty="0" err="1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 /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 </a:t>
            </a:r>
            <a:r>
              <a:rPr lang="en-US" dirty="0" smtClean="0"/>
              <a:t> </a:t>
            </a:r>
            <a:endParaRPr lang="en-US" baseline="300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4898"/>
            <a:ext cx="8229600" cy="1143000"/>
          </a:xfrm>
        </p:spPr>
        <p:txBody>
          <a:bodyPr/>
          <a:lstStyle/>
          <a:p>
            <a:r>
              <a:rPr lang="en-US" dirty="0" smtClean="0"/>
              <a:t>γγ</a:t>
            </a:r>
            <a:r>
              <a:rPr lang="en-US" dirty="0" smtClean="0">
                <a:sym typeface="Wingdings"/>
              </a:rPr>
              <a:t>f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(1270)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+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-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/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762" y="3953901"/>
            <a:ext cx="2992418" cy="2640745"/>
          </a:xfrm>
          <a:prstGeom prst="rect">
            <a:avLst/>
          </a:prstGeom>
        </p:spPr>
      </p:pic>
      <p:sp>
        <p:nvSpPr>
          <p:cNvPr id="16" name="Line 30"/>
          <p:cNvSpPr>
            <a:spLocks noChangeShapeType="1"/>
          </p:cNvSpPr>
          <p:nvPr/>
        </p:nvSpPr>
        <p:spPr bwMode="auto">
          <a:xfrm flipH="1">
            <a:off x="6752581" y="2364166"/>
            <a:ext cx="800100" cy="2686439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38" y="-219463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*(1430)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η’(958)</a:t>
            </a:r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4" name="Picture 3" descr="Screenshot 2017-06-10 18.54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12" y="4092876"/>
            <a:ext cx="2691213" cy="2138224"/>
          </a:xfrm>
          <a:prstGeom prst="rect">
            <a:avLst/>
          </a:prstGeom>
        </p:spPr>
      </p:pic>
      <p:pic>
        <p:nvPicPr>
          <p:cNvPr id="5" name="Picture 4" descr="Screenshot 2017-06-11 10.24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87" y="1253747"/>
            <a:ext cx="2714438" cy="2839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0025" y="6243358"/>
            <a:ext cx="295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Phys.Rev</a:t>
            </a:r>
            <a:r>
              <a:rPr lang="en-US" dirty="0" smtClean="0"/>
              <a:t>. D89, 074030 (2014)   </a:t>
            </a:r>
            <a:endParaRPr lang="en-US" dirty="0"/>
          </a:p>
        </p:txBody>
      </p:sp>
      <p:sp>
        <p:nvSpPr>
          <p:cNvPr id="8" name="Line 30"/>
          <p:cNvSpPr>
            <a:spLocks noChangeShapeType="1"/>
          </p:cNvSpPr>
          <p:nvPr/>
        </p:nvSpPr>
        <p:spPr bwMode="auto">
          <a:xfrm flipV="1">
            <a:off x="4075936" y="3434410"/>
            <a:ext cx="849296" cy="672896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                              </a:t>
            </a:r>
            <a:endParaRPr lang="en-US" dirty="0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3841183" y="4157408"/>
            <a:ext cx="1055187" cy="1045600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874518" y="3716455"/>
            <a:ext cx="1467869" cy="461665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i="1" dirty="0" smtClean="0"/>
              <a:t>K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*(1430</a:t>
            </a:r>
            <a:r>
              <a:rPr lang="en-US" altLang="ja-JP" sz="2400" dirty="0"/>
              <a:t>)</a:t>
            </a: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4890029" y="2756189"/>
            <a:ext cx="0" cy="678219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                               </a:t>
            </a:r>
            <a:endParaRPr lang="en-US" dirty="0"/>
          </a:p>
        </p:txBody>
      </p:sp>
      <p:sp>
        <p:nvSpPr>
          <p:cNvPr id="16" name="Line 30"/>
          <p:cNvSpPr>
            <a:spLocks noChangeShapeType="1"/>
          </p:cNvSpPr>
          <p:nvPr/>
        </p:nvSpPr>
        <p:spPr bwMode="auto">
          <a:xfrm flipV="1">
            <a:off x="4881939" y="3477697"/>
            <a:ext cx="717365" cy="0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                              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33027" y="1197051"/>
            <a:ext cx="699356" cy="5208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40688" y="1617696"/>
            <a:ext cx="699356" cy="520892"/>
          </a:xfrm>
          <a:prstGeom prst="rect">
            <a:avLst/>
          </a:prstGeom>
        </p:spPr>
      </p:pic>
      <p:graphicFrame>
        <p:nvGraphicFramePr>
          <p:cNvPr id="1254406" name="Object 6"/>
          <p:cNvGraphicFramePr>
            <a:graphicFrameLocks noChangeAspect="1"/>
          </p:cNvGraphicFramePr>
          <p:nvPr/>
        </p:nvGraphicFramePr>
        <p:xfrm>
          <a:off x="1741775" y="1336838"/>
          <a:ext cx="1652587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96" name="Equation" r:id="rId6" imgW="825500" imgH="203200" progId="Equation.3">
                  <p:embed/>
                </p:oleObj>
              </mc:Choice>
              <mc:Fallback>
                <p:oleObj name="Equation" r:id="rId6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775" y="1336838"/>
                        <a:ext cx="1652587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4407" name="Object 7"/>
          <p:cNvGraphicFramePr>
            <a:graphicFrameLocks noChangeAspect="1"/>
          </p:cNvGraphicFramePr>
          <p:nvPr/>
        </p:nvGraphicFramePr>
        <p:xfrm>
          <a:off x="193675" y="896938"/>
          <a:ext cx="195897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97" name="Equation" r:id="rId8" imgW="977900" imgH="177800" progId="Equation.3">
                  <p:embed/>
                </p:oleObj>
              </mc:Choice>
              <mc:Fallback>
                <p:oleObj name="Equation" r:id="rId8" imgW="977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896938"/>
                        <a:ext cx="1958975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4408" name="Object 8"/>
          <p:cNvGraphicFramePr>
            <a:graphicFrameLocks noChangeAspect="1"/>
          </p:cNvGraphicFramePr>
          <p:nvPr/>
        </p:nvGraphicFramePr>
        <p:xfrm>
          <a:off x="2652713" y="1800550"/>
          <a:ext cx="1296987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98" name="Equation" r:id="rId10" imgW="647700" imgH="190500" progId="Equation.3">
                  <p:embed/>
                </p:oleObj>
              </mc:Choice>
              <mc:Fallback>
                <p:oleObj name="Equation" r:id="rId10" imgW="6477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713" y="1800550"/>
                        <a:ext cx="1296987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300186" y="4900025"/>
            <a:ext cx="800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=0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8750" y="1717943"/>
            <a:ext cx="98819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BESIII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76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38" y="-219463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*(1430)</a:t>
            </a:r>
            <a:r>
              <a:rPr lang="en-US" dirty="0" smtClean="0">
                <a:sym typeface="Wingdings"/>
              </a:rPr>
              <a:t>Kπ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0" name="Picture 9" descr="Screenshot 2017-06-11 10.45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451" y="3765452"/>
            <a:ext cx="3091316" cy="23837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5787" y="6149187"/>
            <a:ext cx="280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Nucl.Phys</a:t>
            </a:r>
            <a:r>
              <a:rPr lang="en-US" dirty="0" smtClean="0"/>
              <a:t>. B296, 493 (1988)</a:t>
            </a:r>
            <a:endParaRPr lang="en-US" dirty="0"/>
          </a:p>
        </p:txBody>
      </p:sp>
      <p:pic>
        <p:nvPicPr>
          <p:cNvPr id="12" name="Picture 11" descr="Screenshot 2017-06-11 10.44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24256" y="1050071"/>
            <a:ext cx="2765466" cy="2838455"/>
          </a:xfrm>
          <a:prstGeom prst="rect">
            <a:avLst/>
          </a:prstGeom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282373" y="1673923"/>
            <a:ext cx="1460860" cy="461665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i="1" dirty="0" smtClean="0"/>
              <a:t>K*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(1430</a:t>
            </a:r>
            <a:r>
              <a:rPr lang="en-US" altLang="ja-JP" sz="2400" dirty="0"/>
              <a:t>)</a:t>
            </a:r>
          </a:p>
        </p:txBody>
      </p:sp>
      <p:sp>
        <p:nvSpPr>
          <p:cNvPr id="14" name="Line 30"/>
          <p:cNvSpPr>
            <a:spLocks noChangeShapeType="1"/>
          </p:cNvSpPr>
          <p:nvPr/>
        </p:nvSpPr>
        <p:spPr bwMode="auto">
          <a:xfrm flipH="1">
            <a:off x="5916811" y="2092298"/>
            <a:ext cx="476261" cy="447444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H="1">
            <a:off x="5238543" y="2135588"/>
            <a:ext cx="1292496" cy="2424387"/>
          </a:xfrm>
          <a:prstGeom prst="line">
            <a:avLst/>
          </a:prstGeom>
          <a:noFill/>
          <a:ln w="38100">
            <a:solidFill>
              <a:srgbClr val="FF9933"/>
            </a:solidFill>
            <a:miter lim="800000"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4698" y="1399071"/>
            <a:ext cx="699356" cy="520892"/>
          </a:xfrm>
          <a:prstGeom prst="rect">
            <a:avLst/>
          </a:prstGeom>
        </p:spPr>
      </p:pic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2357438" y="1525588"/>
          <a:ext cx="73818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2" name="Equation" r:id="rId6" imgW="368300" imgH="215900" progId="Equation.DSMT4">
                  <p:embed/>
                </p:oleObj>
              </mc:Choice>
              <mc:Fallback>
                <p:oleObj name="Equation" r:id="rId6" imgW="3683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1525588"/>
                        <a:ext cx="738187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"/>
          <p:cNvGraphicFramePr>
            <a:graphicFrameLocks noChangeAspect="1"/>
          </p:cNvGraphicFramePr>
          <p:nvPr/>
        </p:nvGraphicFramePr>
        <p:xfrm>
          <a:off x="430213" y="1009650"/>
          <a:ext cx="26701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3" name="Equation" r:id="rId8" imgW="1333500" imgH="266700" progId="Equation.DSMT4">
                  <p:embed/>
                </p:oleObj>
              </mc:Choice>
              <mc:Fallback>
                <p:oleObj name="Equation" r:id="rId8" imgW="1333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1009650"/>
                        <a:ext cx="2670175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30114" y="4458965"/>
            <a:ext cx="800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=2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41665" y="3015935"/>
            <a:ext cx="197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LASS </a:t>
            </a:r>
            <a:r>
              <a:rPr lang="en-US" dirty="0" err="1" smtClean="0"/>
              <a:t>expt</a:t>
            </a:r>
            <a:r>
              <a:rPr lang="en-US" dirty="0" smtClean="0"/>
              <a:t> (at SLAC)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7" y="1"/>
            <a:ext cx="8229600" cy="764806"/>
          </a:xfrm>
        </p:spPr>
        <p:txBody>
          <a:bodyPr/>
          <a:lstStyle/>
          <a:p>
            <a:r>
              <a:rPr lang="en-US" dirty="0" smtClean="0"/>
              <a:t>The scalar P-wave octet</a:t>
            </a:r>
            <a:endParaRPr lang="en-US" dirty="0"/>
          </a:p>
        </p:txBody>
      </p:sp>
      <p:graphicFrame>
        <p:nvGraphicFramePr>
          <p:cNvPr id="1257474" name="Object 2"/>
          <p:cNvGraphicFramePr>
            <a:graphicFrameLocks noChangeAspect="1"/>
          </p:cNvGraphicFramePr>
          <p:nvPr/>
        </p:nvGraphicFramePr>
        <p:xfrm>
          <a:off x="1477751" y="1114409"/>
          <a:ext cx="6340487" cy="572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08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751" y="1114409"/>
                        <a:ext cx="6340487" cy="572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2887274" y="1868687"/>
            <a:ext cx="1040109" cy="9665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19215" y="2051331"/>
            <a:ext cx="11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0</a:t>
            </a:r>
            <a:r>
              <a:rPr lang="en-US" dirty="0" smtClean="0"/>
              <a:t>(1430)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3002302" y="205133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2948460" y="4708207"/>
            <a:ext cx="1040109" cy="9665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880401" y="4890851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0</a:t>
            </a:r>
            <a:r>
              <a:rPr lang="en-US" dirty="0" smtClean="0"/>
              <a:t>(1430)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3063488" y="489085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2112715" y="3122877"/>
            <a:ext cx="1040109" cy="9665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044656" y="33055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0</a:t>
            </a:r>
            <a:r>
              <a:rPr lang="en-US" dirty="0" smtClean="0"/>
              <a:t>(1450)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65" name="Oval 64"/>
          <p:cNvSpPr/>
          <p:nvPr/>
        </p:nvSpPr>
        <p:spPr>
          <a:xfrm>
            <a:off x="4634519" y="1869962"/>
            <a:ext cx="1040109" cy="9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589098" y="2041617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0</a:t>
            </a:r>
            <a:r>
              <a:rPr lang="en-US" dirty="0" smtClean="0"/>
              <a:t>(1430)</a:t>
            </a:r>
            <a:r>
              <a:rPr lang="en-US" baseline="30000" dirty="0" smtClean="0"/>
              <a:t>+</a:t>
            </a:r>
            <a:endParaRPr lang="en-US" sz="2400" baseline="30000" dirty="0"/>
          </a:p>
        </p:txBody>
      </p:sp>
      <p:sp>
        <p:nvSpPr>
          <p:cNvPr id="67" name="TextBox 66"/>
          <p:cNvSpPr txBox="1"/>
          <p:nvPr/>
        </p:nvSpPr>
        <p:spPr>
          <a:xfrm>
            <a:off x="4757754" y="201275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4566055" y="4752450"/>
            <a:ext cx="1040109" cy="9665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497996" y="4935094"/>
            <a:ext cx="11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0</a:t>
            </a:r>
            <a:r>
              <a:rPr lang="en-US" dirty="0" smtClean="0"/>
              <a:t>(1430)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70" name="TextBox 69"/>
          <p:cNvSpPr txBox="1"/>
          <p:nvPr/>
        </p:nvSpPr>
        <p:spPr>
          <a:xfrm>
            <a:off x="4681083" y="493509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4051209" y="2949765"/>
            <a:ext cx="1040109" cy="9665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983150" y="3132409"/>
            <a:ext cx="1148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0</a:t>
            </a:r>
            <a:r>
              <a:rPr lang="en-US" dirty="0" smtClean="0"/>
              <a:t>(1450)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73" name="Oval 72"/>
          <p:cNvSpPr/>
          <p:nvPr/>
        </p:nvSpPr>
        <p:spPr>
          <a:xfrm>
            <a:off x="5404437" y="3129255"/>
            <a:ext cx="1040109" cy="9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336378" y="3311899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0</a:t>
            </a:r>
            <a:r>
              <a:rPr lang="en-US" dirty="0" smtClean="0"/>
              <a:t>(1450)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75" name="Oval 74"/>
          <p:cNvSpPr/>
          <p:nvPr/>
        </p:nvSpPr>
        <p:spPr>
          <a:xfrm>
            <a:off x="3705403" y="3522053"/>
            <a:ext cx="1040109" cy="9665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637344" y="3704697"/>
            <a:ext cx="109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r>
              <a:rPr lang="en-US" sz="2400" baseline="-25000" dirty="0" smtClean="0"/>
              <a:t>0</a:t>
            </a:r>
            <a:r>
              <a:rPr lang="en-US" dirty="0" smtClean="0"/>
              <a:t>(1370)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89" name="TextBox 88"/>
          <p:cNvSpPr txBox="1"/>
          <p:nvPr/>
        </p:nvSpPr>
        <p:spPr>
          <a:xfrm>
            <a:off x="4519319" y="46514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90" name="TextBox 89"/>
          <p:cNvSpPr txBox="1"/>
          <p:nvPr/>
        </p:nvSpPr>
        <p:spPr>
          <a:xfrm>
            <a:off x="1077616" y="1215466"/>
            <a:ext cx="9028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=0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17" y="1"/>
            <a:ext cx="8229600" cy="764806"/>
          </a:xfrm>
        </p:spPr>
        <p:txBody>
          <a:bodyPr/>
          <a:lstStyle/>
          <a:p>
            <a:r>
              <a:rPr lang="en-US" dirty="0" smtClean="0"/>
              <a:t>The tensor P-wave octet</a:t>
            </a:r>
            <a:endParaRPr lang="en-US" dirty="0"/>
          </a:p>
        </p:txBody>
      </p:sp>
      <p:graphicFrame>
        <p:nvGraphicFramePr>
          <p:cNvPr id="1257474" name="Object 2"/>
          <p:cNvGraphicFramePr>
            <a:graphicFrameLocks noChangeAspect="1"/>
          </p:cNvGraphicFramePr>
          <p:nvPr/>
        </p:nvGraphicFramePr>
        <p:xfrm>
          <a:off x="1477751" y="1114409"/>
          <a:ext cx="6340487" cy="572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32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751" y="1114409"/>
                        <a:ext cx="6340487" cy="572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2887274" y="1868687"/>
            <a:ext cx="1040109" cy="9665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19215" y="2051331"/>
            <a:ext cx="11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dirty="0" smtClean="0"/>
              <a:t>(1430)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3002302" y="205133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2948460" y="4708207"/>
            <a:ext cx="1040109" cy="9665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880401" y="4890851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dirty="0" smtClean="0"/>
              <a:t>(1430)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3063488" y="4890851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2112715" y="3122877"/>
            <a:ext cx="1040109" cy="9665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044656" y="33055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</a:t>
            </a:r>
            <a:r>
              <a:rPr lang="en-US" dirty="0" smtClean="0"/>
              <a:t>(1320)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65" name="Oval 64"/>
          <p:cNvSpPr/>
          <p:nvPr/>
        </p:nvSpPr>
        <p:spPr>
          <a:xfrm>
            <a:off x="4634519" y="1869962"/>
            <a:ext cx="1040109" cy="9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589098" y="2041617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dirty="0" smtClean="0"/>
              <a:t>(1430)</a:t>
            </a:r>
            <a:r>
              <a:rPr lang="en-US" baseline="30000" dirty="0" smtClean="0"/>
              <a:t>+</a:t>
            </a:r>
            <a:endParaRPr lang="en-US" sz="2400" baseline="30000" dirty="0"/>
          </a:p>
        </p:txBody>
      </p:sp>
      <p:sp>
        <p:nvSpPr>
          <p:cNvPr id="67" name="TextBox 66"/>
          <p:cNvSpPr txBox="1"/>
          <p:nvPr/>
        </p:nvSpPr>
        <p:spPr>
          <a:xfrm>
            <a:off x="4757754" y="201275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4566055" y="4752450"/>
            <a:ext cx="1040109" cy="9665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497996" y="4935094"/>
            <a:ext cx="11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dirty="0" smtClean="0"/>
              <a:t>(1430)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70" name="TextBox 69"/>
          <p:cNvSpPr txBox="1"/>
          <p:nvPr/>
        </p:nvSpPr>
        <p:spPr>
          <a:xfrm>
            <a:off x="4681083" y="493509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4051209" y="2949765"/>
            <a:ext cx="1040109" cy="9665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983150" y="3132409"/>
            <a:ext cx="1148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</a:t>
            </a:r>
            <a:r>
              <a:rPr lang="en-US" dirty="0" smtClean="0"/>
              <a:t>(1320)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73" name="Oval 72"/>
          <p:cNvSpPr/>
          <p:nvPr/>
        </p:nvSpPr>
        <p:spPr>
          <a:xfrm>
            <a:off x="5404437" y="3129255"/>
            <a:ext cx="1040109" cy="9665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336378" y="3311899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2</a:t>
            </a:r>
            <a:r>
              <a:rPr lang="en-US" dirty="0" smtClean="0"/>
              <a:t>(1320)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75" name="Oval 74"/>
          <p:cNvSpPr/>
          <p:nvPr/>
        </p:nvSpPr>
        <p:spPr>
          <a:xfrm>
            <a:off x="3705403" y="3522053"/>
            <a:ext cx="1040109" cy="9665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637344" y="3704697"/>
            <a:ext cx="109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r>
              <a:rPr lang="en-US" sz="2400" baseline="-25000" dirty="0" smtClean="0"/>
              <a:t>2</a:t>
            </a:r>
            <a:r>
              <a:rPr lang="en-US" dirty="0" smtClean="0"/>
              <a:t>(1270)</a:t>
            </a:r>
            <a:r>
              <a:rPr lang="en-US" sz="2400" baseline="30000" dirty="0" smtClean="0"/>
              <a:t>0</a:t>
            </a:r>
            <a:endParaRPr lang="en-US" sz="2400" baseline="30000" dirty="0"/>
          </a:p>
        </p:txBody>
      </p:sp>
      <p:sp>
        <p:nvSpPr>
          <p:cNvPr id="89" name="TextBox 88"/>
          <p:cNvSpPr txBox="1"/>
          <p:nvPr/>
        </p:nvSpPr>
        <p:spPr>
          <a:xfrm>
            <a:off x="4519319" y="46514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90" name="TextBox 89"/>
          <p:cNvSpPr txBox="1"/>
          <p:nvPr/>
        </p:nvSpPr>
        <p:spPr>
          <a:xfrm>
            <a:off x="1077616" y="1215466"/>
            <a:ext cx="9028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=2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Some features of the P-wave states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6" y="1368630"/>
            <a:ext cx="2215703" cy="2063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82" y="1471926"/>
            <a:ext cx="2210976" cy="2003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5401" y="894821"/>
            <a:ext cx="11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S-Wave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19662" y="906965"/>
            <a:ext cx="11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P-Wave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53465" y="2164543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ΔM ≈  +400~500 </a:t>
            </a:r>
            <a:r>
              <a:rPr lang="en-US" sz="2400" dirty="0" err="1" smtClean="0"/>
              <a:t>MeV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64" y="4365920"/>
            <a:ext cx="2210976" cy="2003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5444" y="3800959"/>
            <a:ext cx="166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Axial Vector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382" y="4262624"/>
            <a:ext cx="1451526" cy="11710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1382" y="3800959"/>
            <a:ext cx="92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Scalar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02" y="5151619"/>
            <a:ext cx="1378749" cy="1131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5902" y="4920786"/>
            <a:ext cx="10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Tensor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5865" y="4689954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δM ≈ 100~200 </a:t>
            </a:r>
            <a:r>
              <a:rPr lang="en-US" sz="2400" dirty="0" err="1" smtClean="0"/>
              <a:t>MeV</a:t>
            </a:r>
            <a:endParaRPr lang="en-US" sz="2400" dirty="0"/>
          </a:p>
        </p:txBody>
      </p:sp>
      <p:sp>
        <p:nvSpPr>
          <p:cNvPr id="16" name="Right Arrow 15"/>
          <p:cNvSpPr/>
          <p:nvPr/>
        </p:nvSpPr>
        <p:spPr>
          <a:xfrm>
            <a:off x="3054284" y="2399484"/>
            <a:ext cx="739781" cy="176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206684" y="5165820"/>
            <a:ext cx="739781" cy="176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53892" y="2969490"/>
            <a:ext cx="261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P costs about 500MeV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087" y="5252759"/>
            <a:ext cx="1869713" cy="11166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75449" y="614865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splitting between same L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states is ~100MeV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83" y="-142456"/>
            <a:ext cx="8229600" cy="1143000"/>
          </a:xfrm>
        </p:spPr>
        <p:txBody>
          <a:bodyPr/>
          <a:lstStyle/>
          <a:p>
            <a:r>
              <a:rPr lang="en-US" dirty="0" smtClean="0"/>
              <a:t>discovery of B</a:t>
            </a:r>
            <a:r>
              <a:rPr lang="en-US" baseline="30000" dirty="0" smtClean="0"/>
              <a:t>0</a:t>
            </a:r>
            <a:r>
              <a:rPr lang="en-US" dirty="0" smtClean="0"/>
              <a:t>-B</a:t>
            </a:r>
            <a:r>
              <a:rPr lang="en-US" baseline="30000" dirty="0" smtClean="0"/>
              <a:t>0</a:t>
            </a:r>
            <a:r>
              <a:rPr lang="en-US" dirty="0" smtClean="0"/>
              <a:t> mixing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5293895" y="12192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369"/>
            <a:ext cx="9144000" cy="57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442"/>
          </a:xfrm>
        </p:spPr>
        <p:txBody>
          <a:bodyPr/>
          <a:lstStyle/>
          <a:p>
            <a:r>
              <a:rPr lang="en-US" dirty="0" smtClean="0"/>
              <a:t>Excited baryons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2416" y="1417638"/>
            <a:ext cx="2712282" cy="27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1722438" y="4065588"/>
          <a:ext cx="58578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56" name="Equation" r:id="rId4" imgW="1841500" imgH="266700" progId="Equation.DSMT4">
                  <p:embed/>
                </p:oleObj>
              </mc:Choice>
              <mc:Fallback>
                <p:oleObj name="Equation" r:id="rId4" imgW="1841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2438" y="4065588"/>
                        <a:ext cx="5857875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6888" y="5539575"/>
            <a:ext cx="7989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radial excitation has 2× the energy from addition of one unit of L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79582" y="4613760"/>
            <a:ext cx="1753851" cy="92581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612666" y="4613761"/>
            <a:ext cx="1402739" cy="92581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95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8696"/>
            <a:ext cx="8229600" cy="1143000"/>
          </a:xfrm>
        </p:spPr>
        <p:txBody>
          <a:bodyPr/>
          <a:lstStyle/>
          <a:p>
            <a:r>
              <a:rPr lang="en-US" dirty="0" smtClean="0"/>
              <a:t>ψ’(3686)</a:t>
            </a:r>
            <a:r>
              <a:rPr lang="en-US" dirty="0" smtClean="0">
                <a:sym typeface="Wingdings"/>
              </a:rPr>
              <a:t>ppπ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at BESIII</a:t>
            </a:r>
            <a:endParaRPr lang="en-US" dirty="0"/>
          </a:p>
        </p:txBody>
      </p:sp>
      <p:pic>
        <p:nvPicPr>
          <p:cNvPr id="3" name="Picture 2" descr="Screenshot 2017-06-11 13.21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95" y="2688730"/>
            <a:ext cx="5286317" cy="422006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4768617" y="1779271"/>
            <a:ext cx="1182182" cy="3141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894185" y="1779270"/>
            <a:ext cx="1126974" cy="148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19434447">
            <a:off x="4441879" y="1199477"/>
            <a:ext cx="728285" cy="585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721095" y="1624503"/>
            <a:ext cx="946532" cy="6824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55682" y="1447289"/>
            <a:ext cx="685280" cy="68248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67627" y="1224393"/>
            <a:ext cx="477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N*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0705" y="2115193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p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45" y="1913161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_</a:t>
            </a:r>
            <a:endParaRPr lang="en-US" sz="2000" b="1" dirty="0">
              <a:solidFill>
                <a:srgbClr val="000090"/>
              </a:solidFill>
            </a:endParaRPr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 flipV="1">
            <a:off x="5145592" y="1337209"/>
            <a:ext cx="577348" cy="87239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5722940" y="1071385"/>
            <a:ext cx="227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p</a:t>
            </a:r>
            <a:endParaRPr lang="en-US" sz="2000" b="1" dirty="0">
              <a:solidFill>
                <a:srgbClr val="00009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4942511" y="940792"/>
            <a:ext cx="383279" cy="28867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flipH="1">
            <a:off x="5240401" y="662601"/>
            <a:ext cx="990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0</a:t>
            </a:r>
            <a:endParaRPr lang="en-US" sz="2000" b="1" baseline="30000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88576" y="1164702"/>
            <a:ext cx="56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ψ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’              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5767238" y="1483520"/>
            <a:ext cx="82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400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2643163" y="1452742"/>
            <a:ext cx="82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sz="2400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1000" y="996176"/>
            <a:ext cx="1893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Ispin</a:t>
            </a:r>
            <a:r>
              <a:rPr lang="en-US" sz="2400" dirty="0" smtClean="0"/>
              <a:t>=½ filter</a:t>
            </a:r>
          </a:p>
          <a:p>
            <a:r>
              <a:rPr lang="en-US" sz="2400" dirty="0" err="1" smtClean="0"/>
              <a:t>ψ’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</a:t>
            </a:r>
            <a:r>
              <a:rPr lang="en-US" sz="2400" dirty="0" smtClean="0">
                <a:sym typeface="Wingdings"/>
              </a:rPr>
              <a:t>  N*        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381000" y="1722314"/>
            <a:ext cx="47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I=0 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005912" y="171226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I=½   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37508" y="1937977"/>
            <a:ext cx="236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I(</a:t>
            </a:r>
            <a:r>
              <a:rPr lang="en-US" sz="2400" dirty="0" smtClean="0">
                <a:sym typeface="Wingdings"/>
              </a:rPr>
              <a:t>N*) must be ½                           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 rot="10800000">
            <a:off x="4156735" y="130364"/>
            <a:ext cx="40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 rot="10800000">
            <a:off x="986785" y="1418626"/>
            <a:ext cx="40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767238" y="6488667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Phys.Rev.Lett</a:t>
            </a:r>
            <a:r>
              <a:rPr lang="en-US" dirty="0" smtClean="0"/>
              <a:t>. 110, 02001 (2013)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663876" y="2983186"/>
            <a:ext cx="87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BESIII</a:t>
            </a:r>
          </a:p>
        </p:txBody>
      </p:sp>
    </p:spTree>
    <p:extLst>
      <p:ext uri="{BB962C8B-B14F-4D97-AF65-F5344CB8AC3E}">
        <p14:creationId xmlns:p14="http://schemas.microsoft.com/office/powerpoint/2010/main" val="6597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Excited nucleon states</a:t>
            </a:r>
            <a:endParaRPr lang="en-US" dirty="0"/>
          </a:p>
        </p:txBody>
      </p:sp>
      <p:pic>
        <p:nvPicPr>
          <p:cNvPr id="4" name="Picture 3" descr="Screenshot 2017-06-11 14.07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62" y="1525983"/>
            <a:ext cx="7020226" cy="511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975" y="1792413"/>
            <a:ext cx="49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½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5166715" y="2373085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½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5171455" y="2687933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½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989398" y="2003885"/>
            <a:ext cx="87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BESIII</a:t>
            </a:r>
          </a:p>
        </p:txBody>
      </p:sp>
    </p:spTree>
    <p:extLst>
      <p:ext uri="{BB962C8B-B14F-4D97-AF65-F5344CB8AC3E}">
        <p14:creationId xmlns:p14="http://schemas.microsoft.com/office/powerpoint/2010/main" val="17674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8696"/>
            <a:ext cx="8229600" cy="1143000"/>
          </a:xfrm>
        </p:spPr>
        <p:txBody>
          <a:bodyPr/>
          <a:lstStyle/>
          <a:p>
            <a:r>
              <a:rPr lang="en-US" dirty="0" smtClean="0"/>
              <a:t>ψ’(3686)</a:t>
            </a:r>
            <a:r>
              <a:rPr lang="en-US" dirty="0" smtClean="0">
                <a:sym typeface="Wingdings"/>
              </a:rPr>
              <a:t>ΛΣ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at BESIII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10800000" flipV="1">
            <a:off x="4768617" y="1779271"/>
            <a:ext cx="1182182" cy="3141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894185" y="1779270"/>
            <a:ext cx="1126974" cy="148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19434447">
            <a:off x="4441879" y="1199477"/>
            <a:ext cx="728285" cy="585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721095" y="1624503"/>
            <a:ext cx="946532" cy="68248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55682" y="1447289"/>
            <a:ext cx="685280" cy="68248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67627" y="1224393"/>
            <a:ext cx="43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Σ</a:t>
            </a:r>
            <a:r>
              <a:rPr lang="en-US" sz="2000" b="1" dirty="0" smtClean="0">
                <a:solidFill>
                  <a:srgbClr val="000090"/>
                </a:solidFill>
              </a:rPr>
              <a:t>*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0705" y="2115193"/>
            <a:ext cx="39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Σ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+</a:t>
            </a:r>
            <a:endParaRPr lang="en-US" sz="2000" b="1" baseline="30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5351" y="840425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_</a:t>
            </a:r>
            <a:endParaRPr lang="en-US" sz="2000" b="1" dirty="0">
              <a:solidFill>
                <a:srgbClr val="000090"/>
              </a:solidFill>
            </a:endParaRPr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 flipV="1">
            <a:off x="5100508" y="1337210"/>
            <a:ext cx="622432" cy="8723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5722939" y="1071385"/>
            <a:ext cx="50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Λ</a:t>
            </a:r>
            <a:endParaRPr lang="en-US" sz="2000" b="1" dirty="0">
              <a:solidFill>
                <a:srgbClr val="00009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4942511" y="940792"/>
            <a:ext cx="383279" cy="28867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flipH="1">
            <a:off x="5240401" y="662601"/>
            <a:ext cx="990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-</a:t>
            </a:r>
            <a:endParaRPr lang="en-US" sz="2000" b="1" baseline="30000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88576" y="1164702"/>
            <a:ext cx="56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ψ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’              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5767238" y="1483520"/>
            <a:ext cx="82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sz="2400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2643163" y="1452742"/>
            <a:ext cx="82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sz="2400" b="1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0800000">
            <a:off x="4154053" y="59073"/>
            <a:ext cx="40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_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767238" y="6488667"/>
            <a:ext cx="295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Phys.Rev</a:t>
            </a:r>
            <a:r>
              <a:rPr lang="en-US" dirty="0" smtClean="0"/>
              <a:t>. D88, 112007 (2013)</a:t>
            </a:r>
            <a:endParaRPr lang="en-US" dirty="0"/>
          </a:p>
        </p:txBody>
      </p:sp>
      <p:pic>
        <p:nvPicPr>
          <p:cNvPr id="27" name="Picture 26" descr="Screenshot 2017-06-11 15.40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25" y="2557009"/>
            <a:ext cx="5189392" cy="3931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57117" y="3057030"/>
            <a:ext cx="87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BESIII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25599" y="2557009"/>
            <a:ext cx="945040" cy="961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123" y="0"/>
            <a:ext cx="8229600" cy="871326"/>
          </a:xfrm>
        </p:spPr>
        <p:txBody>
          <a:bodyPr/>
          <a:lstStyle/>
          <a:p>
            <a:r>
              <a:rPr lang="en-US" dirty="0" smtClean="0"/>
              <a:t>Excited </a:t>
            </a:r>
            <a:r>
              <a:rPr lang="en-US" dirty="0" err="1" smtClean="0"/>
              <a:t>Σ</a:t>
            </a:r>
            <a:r>
              <a:rPr lang="en-US" dirty="0" smtClean="0"/>
              <a:t> states</a:t>
            </a:r>
            <a:endParaRPr lang="en-US" dirty="0"/>
          </a:p>
        </p:txBody>
      </p:sp>
      <p:pic>
        <p:nvPicPr>
          <p:cNvPr id="4" name="Picture 3" descr="Screenshot 2017-06-11 15.54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88" y="2126633"/>
            <a:ext cx="5501619" cy="4137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7355" y="256980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Σ(1660) ½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861762" y="2929092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Σ(1385) 3/2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526124" y="2338108"/>
            <a:ext cx="145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Σ(1580) 3/2</a:t>
            </a:r>
            <a:r>
              <a:rPr lang="en-US" baseline="30000" dirty="0" smtClean="0"/>
              <a:t>-</a:t>
            </a:r>
            <a:r>
              <a:rPr lang="en-US" dirty="0" smtClean="0"/>
              <a:t>?</a:t>
            </a:r>
            <a:r>
              <a:rPr lang="en-US" baseline="30000" dirty="0" smtClean="0"/>
              <a:t> 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767238" y="6104699"/>
            <a:ext cx="2950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Phys.Rev</a:t>
            </a:r>
            <a:r>
              <a:rPr lang="en-US" dirty="0" smtClean="0"/>
              <a:t>. D88, 112007 (2013)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92617" y="1502365"/>
            <a:ext cx="699356" cy="520892"/>
          </a:xfrm>
          <a:prstGeom prst="rect">
            <a:avLst/>
          </a:prstGeom>
        </p:spPr>
      </p:pic>
      <p:graphicFrame>
        <p:nvGraphicFramePr>
          <p:cNvPr id="1282052" name="Object 4"/>
          <p:cNvGraphicFramePr>
            <a:graphicFrameLocks noChangeAspect="1"/>
          </p:cNvGraphicFramePr>
          <p:nvPr/>
        </p:nvGraphicFramePr>
        <p:xfrm>
          <a:off x="5261324" y="1570141"/>
          <a:ext cx="83661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98" name="Equation" r:id="rId5" imgW="304800" imgH="165100" progId="Equation.3">
                  <p:embed/>
                </p:oleObj>
              </mc:Choice>
              <mc:Fallback>
                <p:oleObj name="Equation" r:id="rId5" imgW="3048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1324" y="1570141"/>
                        <a:ext cx="836613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2053" name="Object 5"/>
          <p:cNvGraphicFramePr>
            <a:graphicFrameLocks noChangeAspect="1"/>
          </p:cNvGraphicFramePr>
          <p:nvPr/>
        </p:nvGraphicFramePr>
        <p:xfrm>
          <a:off x="3486150" y="1133913"/>
          <a:ext cx="17795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99" name="Equation" r:id="rId7" imgW="647700" imgH="203200" progId="Equation.3">
                  <p:embed/>
                </p:oleObj>
              </mc:Choice>
              <mc:Fallback>
                <p:oleObj name="Equation" r:id="rId7" imgW="647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133913"/>
                        <a:ext cx="17795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27469" y="2363056"/>
            <a:ext cx="87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BESIII</a:t>
            </a:r>
          </a:p>
        </p:txBody>
      </p:sp>
    </p:spTree>
    <p:extLst>
      <p:ext uri="{BB962C8B-B14F-4D97-AF65-F5344CB8AC3E}">
        <p14:creationId xmlns:p14="http://schemas.microsoft.com/office/powerpoint/2010/main" val="11875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53"/>
            <a:ext cx="8229600" cy="847744"/>
          </a:xfrm>
        </p:spPr>
        <p:txBody>
          <a:bodyPr/>
          <a:lstStyle/>
          <a:p>
            <a:r>
              <a:rPr lang="en-US" dirty="0" err="1" smtClean="0"/>
              <a:t>exicited</a:t>
            </a:r>
            <a:r>
              <a:rPr lang="en-US" dirty="0" smtClean="0"/>
              <a:t> </a:t>
            </a:r>
            <a:r>
              <a:rPr lang="en-US" dirty="0" err="1" smtClean="0"/>
              <a:t>Ξ</a:t>
            </a:r>
            <a:r>
              <a:rPr lang="en-US" dirty="0" smtClean="0"/>
              <a:t> states </a:t>
            </a:r>
            <a:endParaRPr lang="en-US" dirty="0"/>
          </a:p>
        </p:txBody>
      </p:sp>
      <p:pic>
        <p:nvPicPr>
          <p:cNvPr id="3" name="Picture 2" descr="Screenshot 2017-06-11 15.41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36" y="1973932"/>
            <a:ext cx="5649626" cy="4275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1522" y="2495830"/>
            <a:ext cx="873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BESIII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8030" y="2451664"/>
            <a:ext cx="1459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Ξ(1820)3/2</a:t>
            </a:r>
            <a:r>
              <a:rPr lang="en-US" baseline="30000" dirty="0" smtClean="0"/>
              <a:t>- </a:t>
            </a:r>
            <a:r>
              <a:rPr lang="en-US" dirty="0" smtClean="0"/>
              <a:t>?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863172" y="2266998"/>
            <a:ext cx="12499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Ξ(1835)</a:t>
            </a:r>
            <a:r>
              <a:rPr lang="en-US" baseline="30000" dirty="0" smtClean="0"/>
              <a:t> </a:t>
            </a:r>
            <a:r>
              <a:rPr lang="en-US" dirty="0" smtClean="0"/>
              <a:t>½</a:t>
            </a:r>
            <a:r>
              <a:rPr lang="en-US" baseline="30000" dirty="0" smtClean="0"/>
              <a:t>-</a:t>
            </a:r>
            <a:r>
              <a:rPr lang="en-US" dirty="0" smtClean="0"/>
              <a:t>?</a:t>
            </a:r>
            <a:endParaRPr lang="en-US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29117" y="1502365"/>
            <a:ext cx="699356" cy="520892"/>
          </a:xfrm>
          <a:prstGeom prst="rect">
            <a:avLst/>
          </a:prstGeom>
        </p:spPr>
      </p:pic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5180013" y="1570038"/>
          <a:ext cx="8715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22" name="Equation" r:id="rId5" imgW="317500" imgH="165100" progId="Equation.3">
                  <p:embed/>
                </p:oleObj>
              </mc:Choice>
              <mc:Fallback>
                <p:oleObj name="Equation" r:id="rId5" imgW="317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013" y="1570038"/>
                        <a:ext cx="871537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3381375" y="1133475"/>
          <a:ext cx="19891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23" name="Equation" r:id="rId7" imgW="723900" imgH="203200" progId="Equation.3">
                  <p:embed/>
                </p:oleObj>
              </mc:Choice>
              <mc:Fallback>
                <p:oleObj name="Equation" r:id="rId7" imgW="723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5" y="1133475"/>
                        <a:ext cx="198913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67238" y="6104699"/>
            <a:ext cx="2950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Phys.Rev</a:t>
            </a:r>
            <a:r>
              <a:rPr lang="en-US" dirty="0" smtClean="0"/>
              <a:t>. D91, 092006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3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94" y="18470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Problems with excited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36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excited nucleon  (I=½) state</a:t>
            </a:r>
            <a:br>
              <a:rPr lang="en-US" dirty="0" smtClean="0"/>
            </a:br>
            <a:r>
              <a:rPr lang="en-US" sz="3556" dirty="0" smtClean="0"/>
              <a:t>-- The “Roper” resonance --</a:t>
            </a:r>
            <a:endParaRPr lang="en-US" sz="3556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21" y="1479176"/>
            <a:ext cx="6542572" cy="4182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0433" y="1907075"/>
            <a:ext cx="253777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N*(1440); J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=½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(Roper Resonance)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rot="10800000" flipV="1">
            <a:off x="3158749" y="2322574"/>
            <a:ext cx="1221685" cy="121355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46700" y="3001521"/>
            <a:ext cx="3123453" cy="630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993" y="1679122"/>
            <a:ext cx="1465401" cy="2058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2993" y="3737269"/>
            <a:ext cx="167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David Roper’s</a:t>
            </a:r>
          </a:p>
          <a:p>
            <a:r>
              <a:rPr lang="en-US" dirty="0" smtClean="0"/>
              <a:t>MIT PhD Thesis</a:t>
            </a:r>
          </a:p>
          <a:p>
            <a:r>
              <a:rPr lang="en-US" dirty="0" smtClean="0"/>
              <a:t>     in 1964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421" y="6379882"/>
            <a:ext cx="305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D. Roper PRL  12, 340 (1964)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04"/>
            <a:ext cx="8229600" cy="1143000"/>
          </a:xfrm>
        </p:spPr>
        <p:txBody>
          <a:bodyPr/>
          <a:lstStyle/>
          <a:p>
            <a:r>
              <a:rPr lang="en-US" dirty="0" smtClean="0"/>
              <a:t>N*(1440) in the </a:t>
            </a:r>
            <a:r>
              <a:rPr lang="en-US" dirty="0" err="1" smtClean="0"/>
              <a:t>qqq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659" y="1610365"/>
            <a:ext cx="798454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N*(1440); J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=½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same spin-parity as proton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2637" y="2496119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213445" y="2698376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485373" y="3341354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805954" y="3200905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786138">
            <a:off x="684323" y="3784718"/>
            <a:ext cx="15899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845" y="3574063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58354" y="3505705"/>
            <a:ext cx="1261884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all n</a:t>
            </a:r>
            <a:r>
              <a:rPr lang="en-US" sz="2800" b="1" baseline="-25000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6948" y="4178374"/>
            <a:ext cx="117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proton</a:t>
            </a:r>
            <a:endParaRPr lang="en-US" sz="2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412" y="2462492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>
            <a:off x="5802220" y="2664749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6074148" y="3307727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6394729" y="3167278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786138">
            <a:off x="4258157" y="3736150"/>
            <a:ext cx="15899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573620" y="3540436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47129" y="3472078"/>
            <a:ext cx="881254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en-US" sz="2800" b="1" baseline="-25000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=2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6287" y="4178374"/>
            <a:ext cx="1541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N*(1440)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6216" y="5297405"/>
            <a:ext cx="754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Minimal excitation that conserves J</a:t>
            </a:r>
            <a:r>
              <a:rPr lang="en-US" sz="2400" baseline="30000" dirty="0" smtClean="0">
                <a:solidFill>
                  <a:srgbClr val="800000"/>
                </a:solidFill>
                <a:latin typeface="Comic Sans MS"/>
              </a:rPr>
              <a:t>P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:   n</a:t>
            </a:r>
            <a:r>
              <a:rPr lang="en-US" sz="2400" baseline="-25000" dirty="0" smtClean="0">
                <a:solidFill>
                  <a:srgbClr val="800000"/>
                </a:solidFill>
                <a:latin typeface="Comic Sans MS"/>
              </a:rPr>
              <a:t>r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=0 </a:t>
            </a:r>
            <a:r>
              <a:rPr lang="en-US" sz="2400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  <a:sym typeface="Wingdings"/>
              </a:rPr>
              <a:t> n</a:t>
            </a:r>
            <a:r>
              <a:rPr lang="en-US" sz="2400" baseline="-25000" dirty="0" smtClean="0">
                <a:solidFill>
                  <a:srgbClr val="800000"/>
                </a:solidFill>
                <a:latin typeface="Comic Sans MS"/>
                <a:sym typeface="Wingdings"/>
              </a:rPr>
              <a:t>r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  <a:sym typeface="Wingdings"/>
              </a:rPr>
              <a:t>=1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77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207" y="0"/>
            <a:ext cx="85615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excited </a:t>
            </a:r>
            <a:r>
              <a:rPr lang="en-US" dirty="0" err="1" smtClean="0">
                <a:latin typeface="Symbol"/>
              </a:rPr>
              <a:t>Λ</a:t>
            </a:r>
            <a:r>
              <a:rPr lang="en-US" dirty="0" smtClean="0"/>
              <a:t> predicted in 1959</a:t>
            </a:r>
            <a:br>
              <a:rPr lang="en-US" dirty="0" smtClean="0"/>
            </a:br>
            <a:r>
              <a:rPr lang="en-US" sz="2667" dirty="0" smtClean="0"/>
              <a:t>--pre SU(3); pre quarks--</a:t>
            </a:r>
            <a:endParaRPr lang="en-US" sz="2667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9053" y="1334409"/>
            <a:ext cx="6781800" cy="4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76853" y="1334409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pg 425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7222" y="1762022"/>
            <a:ext cx="4672152" cy="93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625553"/>
            <a:ext cx="4457174" cy="297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16200000" flipV="1">
            <a:off x="4306094" y="6246193"/>
            <a:ext cx="533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641128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1405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US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12470" y="4239608"/>
            <a:ext cx="2170383" cy="1958789"/>
          </a:xfrm>
          <a:custGeom>
            <a:avLst/>
            <a:gdLst>
              <a:gd name="connsiteX0" fmla="*/ 0 w 2170383"/>
              <a:gd name="connsiteY0" fmla="*/ 1683009 h 1958789"/>
              <a:gd name="connsiteX1" fmla="*/ 134159 w 2170383"/>
              <a:gd name="connsiteY1" fmla="*/ 1620399 h 1958789"/>
              <a:gd name="connsiteX2" fmla="*/ 295149 w 2170383"/>
              <a:gd name="connsiteY2" fmla="*/ 1539901 h 1958789"/>
              <a:gd name="connsiteX3" fmla="*/ 536633 w 2170383"/>
              <a:gd name="connsiteY3" fmla="*/ 1343128 h 1958789"/>
              <a:gd name="connsiteX4" fmla="*/ 760230 w 2170383"/>
              <a:gd name="connsiteY4" fmla="*/ 1110577 h 1958789"/>
              <a:gd name="connsiteX5" fmla="*/ 965940 w 2170383"/>
              <a:gd name="connsiteY5" fmla="*/ 797529 h 1958789"/>
              <a:gd name="connsiteX6" fmla="*/ 1100098 w 2170383"/>
              <a:gd name="connsiteY6" fmla="*/ 511313 h 1958789"/>
              <a:gd name="connsiteX7" fmla="*/ 1225312 w 2170383"/>
              <a:gd name="connsiteY7" fmla="*/ 242985 h 1958789"/>
              <a:gd name="connsiteX8" fmla="*/ 1350526 w 2170383"/>
              <a:gd name="connsiteY8" fmla="*/ 37268 h 1958789"/>
              <a:gd name="connsiteX9" fmla="*/ 1466797 w 2170383"/>
              <a:gd name="connsiteY9" fmla="*/ 19379 h 1958789"/>
              <a:gd name="connsiteX10" fmla="*/ 1556236 w 2170383"/>
              <a:gd name="connsiteY10" fmla="*/ 81989 h 1958789"/>
              <a:gd name="connsiteX11" fmla="*/ 1636731 w 2170383"/>
              <a:gd name="connsiteY11" fmla="*/ 225097 h 1958789"/>
              <a:gd name="connsiteX12" fmla="*/ 1690394 w 2170383"/>
              <a:gd name="connsiteY12" fmla="*/ 421870 h 1958789"/>
              <a:gd name="connsiteX13" fmla="*/ 1753001 w 2170383"/>
              <a:gd name="connsiteY13" fmla="*/ 618644 h 1958789"/>
              <a:gd name="connsiteX14" fmla="*/ 1806664 w 2170383"/>
              <a:gd name="connsiteY14" fmla="*/ 967469 h 1958789"/>
              <a:gd name="connsiteX15" fmla="*/ 1842440 w 2170383"/>
              <a:gd name="connsiteY15" fmla="*/ 1164243 h 1958789"/>
              <a:gd name="connsiteX16" fmla="*/ 1896103 w 2170383"/>
              <a:gd name="connsiteY16" fmla="*/ 1468347 h 1958789"/>
              <a:gd name="connsiteX17" fmla="*/ 1940823 w 2170383"/>
              <a:gd name="connsiteY17" fmla="*/ 1593566 h 1958789"/>
              <a:gd name="connsiteX18" fmla="*/ 1985542 w 2170383"/>
              <a:gd name="connsiteY18" fmla="*/ 1709842 h 1958789"/>
              <a:gd name="connsiteX19" fmla="*/ 2057093 w 2170383"/>
              <a:gd name="connsiteY19" fmla="*/ 1799284 h 1958789"/>
              <a:gd name="connsiteX20" fmla="*/ 2119700 w 2170383"/>
              <a:gd name="connsiteY20" fmla="*/ 1852950 h 1958789"/>
              <a:gd name="connsiteX21" fmla="*/ 2164420 w 2170383"/>
              <a:gd name="connsiteY21" fmla="*/ 1951336 h 1958789"/>
              <a:gd name="connsiteX22" fmla="*/ 2155476 w 2170383"/>
              <a:gd name="connsiteY22" fmla="*/ 1897671 h 195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70383" h="1958789">
                <a:moveTo>
                  <a:pt x="0" y="1683009"/>
                </a:moveTo>
                <a:cubicBezTo>
                  <a:pt x="42484" y="1663629"/>
                  <a:pt x="84968" y="1644250"/>
                  <a:pt x="134159" y="1620399"/>
                </a:cubicBezTo>
                <a:cubicBezTo>
                  <a:pt x="183350" y="1596548"/>
                  <a:pt x="228070" y="1586113"/>
                  <a:pt x="295149" y="1539901"/>
                </a:cubicBezTo>
                <a:cubicBezTo>
                  <a:pt x="362228" y="1493689"/>
                  <a:pt x="459119" y="1414682"/>
                  <a:pt x="536633" y="1343128"/>
                </a:cubicBezTo>
                <a:cubicBezTo>
                  <a:pt x="614147" y="1271574"/>
                  <a:pt x="688679" y="1201510"/>
                  <a:pt x="760230" y="1110577"/>
                </a:cubicBezTo>
                <a:cubicBezTo>
                  <a:pt x="831781" y="1019644"/>
                  <a:pt x="909295" y="897406"/>
                  <a:pt x="965940" y="797529"/>
                </a:cubicBezTo>
                <a:cubicBezTo>
                  <a:pt x="1022585" y="697652"/>
                  <a:pt x="1100098" y="511313"/>
                  <a:pt x="1100098" y="511313"/>
                </a:cubicBezTo>
                <a:cubicBezTo>
                  <a:pt x="1143327" y="418889"/>
                  <a:pt x="1183574" y="321993"/>
                  <a:pt x="1225312" y="242985"/>
                </a:cubicBezTo>
                <a:cubicBezTo>
                  <a:pt x="1267050" y="163978"/>
                  <a:pt x="1310279" y="74536"/>
                  <a:pt x="1350526" y="37268"/>
                </a:cubicBezTo>
                <a:cubicBezTo>
                  <a:pt x="1390773" y="0"/>
                  <a:pt x="1432512" y="11926"/>
                  <a:pt x="1466797" y="19379"/>
                </a:cubicBezTo>
                <a:cubicBezTo>
                  <a:pt x="1501082" y="26832"/>
                  <a:pt x="1527914" y="47703"/>
                  <a:pt x="1556236" y="81989"/>
                </a:cubicBezTo>
                <a:cubicBezTo>
                  <a:pt x="1584558" y="116275"/>
                  <a:pt x="1614371" y="168450"/>
                  <a:pt x="1636731" y="225097"/>
                </a:cubicBezTo>
                <a:cubicBezTo>
                  <a:pt x="1659091" y="281744"/>
                  <a:pt x="1671016" y="356279"/>
                  <a:pt x="1690394" y="421870"/>
                </a:cubicBezTo>
                <a:cubicBezTo>
                  <a:pt x="1709772" y="487461"/>
                  <a:pt x="1733623" y="527711"/>
                  <a:pt x="1753001" y="618644"/>
                </a:cubicBezTo>
                <a:cubicBezTo>
                  <a:pt x="1772379" y="709577"/>
                  <a:pt x="1791758" y="876536"/>
                  <a:pt x="1806664" y="967469"/>
                </a:cubicBezTo>
                <a:cubicBezTo>
                  <a:pt x="1821570" y="1058402"/>
                  <a:pt x="1827534" y="1080763"/>
                  <a:pt x="1842440" y="1164243"/>
                </a:cubicBezTo>
                <a:cubicBezTo>
                  <a:pt x="1857346" y="1247723"/>
                  <a:pt x="1879706" y="1396793"/>
                  <a:pt x="1896103" y="1468347"/>
                </a:cubicBezTo>
                <a:cubicBezTo>
                  <a:pt x="1912500" y="1539901"/>
                  <a:pt x="1925917" y="1553317"/>
                  <a:pt x="1940823" y="1593566"/>
                </a:cubicBezTo>
                <a:cubicBezTo>
                  <a:pt x="1955729" y="1633815"/>
                  <a:pt x="1966164" y="1675556"/>
                  <a:pt x="1985542" y="1709842"/>
                </a:cubicBezTo>
                <a:cubicBezTo>
                  <a:pt x="2004920" y="1744128"/>
                  <a:pt x="2034733" y="1775433"/>
                  <a:pt x="2057093" y="1799284"/>
                </a:cubicBezTo>
                <a:cubicBezTo>
                  <a:pt x="2079453" y="1823135"/>
                  <a:pt x="2101812" y="1827608"/>
                  <a:pt x="2119700" y="1852950"/>
                </a:cubicBezTo>
                <a:cubicBezTo>
                  <a:pt x="2137588" y="1878292"/>
                  <a:pt x="2158457" y="1943883"/>
                  <a:pt x="2164420" y="1951336"/>
                </a:cubicBezTo>
                <a:cubicBezTo>
                  <a:pt x="2170383" y="1958789"/>
                  <a:pt x="2155476" y="1897671"/>
                  <a:pt x="2155476" y="189767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17128" y="3793887"/>
            <a:ext cx="1079364" cy="554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21771" y="3775999"/>
            <a:ext cx="117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 </a:t>
            </a:r>
            <a:r>
              <a:rPr lang="en-US" sz="1200" dirty="0" smtClean="0">
                <a:solidFill>
                  <a:srgbClr val="FF0000"/>
                </a:solidFill>
                <a:cs typeface="Times New Roman" pitchFamily="18" charset="0"/>
              </a:rPr>
              <a:t>threshold</a:t>
            </a:r>
            <a:endParaRPr lang="en-US" sz="1200" baseline="-25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5168185" y="4214286"/>
            <a:ext cx="266700" cy="158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539692" y="1408309"/>
            <a:ext cx="478488" cy="20309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8018180" y="1334408"/>
            <a:ext cx="400034" cy="1609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65051" y="1009797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1959!!</a:t>
            </a:r>
            <a:endParaRPr lang="en-US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87" y="1762022"/>
            <a:ext cx="1130462" cy="17732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005" y="1762022"/>
            <a:ext cx="1029066" cy="14042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2771" y="316596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R. </a:t>
            </a:r>
            <a:r>
              <a:rPr lang="en-US" sz="1000" dirty="0" err="1" smtClean="0">
                <a:solidFill>
                  <a:schemeClr val="bg1"/>
                </a:solidFill>
              </a:rPr>
              <a:t>Dalitz</a:t>
            </a:r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1925-2006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8963" y="2919743"/>
            <a:ext cx="634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S.F. Tuan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81248" y="3165964"/>
            <a:ext cx="538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Analytic continuation of KN data </a:t>
            </a:r>
            <a:r>
              <a:rPr lang="en-US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below KN threshold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2353" y="4288118"/>
            <a:ext cx="1977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a  </a:t>
            </a:r>
            <a:r>
              <a:rPr lang="en-US" dirty="0" err="1" smtClean="0">
                <a:latin typeface="Symbol"/>
              </a:rPr>
              <a:t>πΣ</a:t>
            </a:r>
            <a:endParaRPr lang="en-US" dirty="0" smtClean="0">
              <a:latin typeface="Symbol"/>
            </a:endParaRPr>
          </a:p>
          <a:p>
            <a:r>
              <a:rPr lang="en-US" dirty="0" smtClean="0"/>
              <a:t>resonance @ 1405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0749"/>
            <a:ext cx="6192253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back to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(1020</a:t>
            </a:r>
            <a:r>
              <a:rPr lang="en-US" smtClean="0"/>
              <a:t>) mesons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mtClean="0"/>
              <a:t>that don’t </a:t>
            </a:r>
            <a:r>
              <a:rPr lang="en-US" dirty="0" smtClean="0"/>
              <a:t>like to decay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endParaRPr lang="en-US" baseline="30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21" y="1108827"/>
            <a:ext cx="3098800" cy="56642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249278"/>
              </p:ext>
            </p:extLst>
          </p:nvPr>
        </p:nvGraphicFramePr>
        <p:xfrm>
          <a:off x="217519" y="3097241"/>
          <a:ext cx="5491184" cy="113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460" name="Equation" r:id="rId4" imgW="2146300" imgH="444500" progId="Equation.3">
                  <p:embed/>
                </p:oleObj>
              </mc:Choice>
              <mc:Fallback>
                <p:oleObj name="Equation" r:id="rId4" imgW="2146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19" y="3097241"/>
                        <a:ext cx="5491184" cy="1136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17807" y="4490332"/>
            <a:ext cx="2709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φ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has more phase space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35642" y="4308804"/>
            <a:ext cx="1005872" cy="336122"/>
          </a:xfrm>
          <a:prstGeom prst="line">
            <a:avLst/>
          </a:prstGeom>
          <a:ln w="22225">
            <a:solidFill>
              <a:schemeClr val="accent2">
                <a:lumMod val="50000"/>
              </a:schemeClr>
            </a:solidFill>
            <a:prstDash val="solid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5247658"/>
            <a:ext cx="49169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what’s the difference between</a:t>
            </a:r>
            <a:br>
              <a:rPr lang="en-US" sz="2800" smtClean="0"/>
            </a:br>
            <a:r>
              <a:rPr lang="en-US" sz="2800" smtClean="0"/>
              <a:t>the ω(782) and the φ(1020)?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9656" y="962799"/>
            <a:ext cx="6494287" cy="130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56448" y="96183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pg 698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352800"/>
            <a:ext cx="3124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2514600"/>
            <a:ext cx="4789829" cy="286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5400000">
            <a:off x="4800600" y="3276600"/>
            <a:ext cx="914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6800" y="25146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+m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threshold</a:t>
            </a:r>
            <a:endParaRPr lang="en-US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638800"/>
            <a:ext cx="42005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07208" y="6328315"/>
            <a:ext cx="3714197" cy="36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066800" y="55626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35970" y="6203098"/>
            <a:ext cx="202430" cy="148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37780" y="6238874"/>
            <a:ext cx="225628" cy="148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98829" y="-18020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/>
              </a:rPr>
              <a:t>Λ</a:t>
            </a:r>
            <a:r>
              <a:rPr lang="en-US" dirty="0" smtClean="0"/>
              <a:t>(1405) discovered in 1961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98479" y="5493020"/>
            <a:ext cx="4722369" cy="1204954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6510581" y="2820194"/>
            <a:ext cx="842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J</a:t>
            </a:r>
            <a:r>
              <a:rPr lang="en-US" sz="2400" baseline="30000" dirty="0">
                <a:latin typeface="Calibri" charset="0"/>
              </a:rPr>
              <a:t>P</a:t>
            </a:r>
            <a:r>
              <a:rPr lang="en-US" sz="2400" dirty="0" smtClean="0">
                <a:latin typeface="Calibri" charset="0"/>
              </a:rPr>
              <a:t>=½</a:t>
            </a:r>
            <a:r>
              <a:rPr lang="en-US" sz="3600" baseline="30000" dirty="0" smtClean="0">
                <a:latin typeface="Calibri" charset="0"/>
              </a:rPr>
              <a:t>-</a:t>
            </a:r>
            <a:endParaRPr lang="en-US" sz="3600" baseline="30000" dirty="0">
              <a:latin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3509" y="4781550"/>
            <a:ext cx="787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M(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πΣ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4281" y="478155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M(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πΣ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r>
              <a:rPr lang="en-US" sz="1600" baseline="30000" dirty="0" smtClean="0">
                <a:solidFill>
                  <a:srgbClr val="0000FF"/>
                </a:solidFill>
              </a:rPr>
              <a:t>±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1405" y="3734594"/>
            <a:ext cx="1072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Isospin</a:t>
            </a:r>
            <a:r>
              <a:rPr lang="en-US" dirty="0" smtClean="0">
                <a:solidFill>
                  <a:srgbClr val="0000FF"/>
                </a:solidFill>
              </a:rPr>
              <a:t>=0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rot="10800000">
            <a:off x="5055273" y="3734594"/>
            <a:ext cx="366133" cy="18466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/>
              </a:rPr>
              <a:t>Λ</a:t>
            </a:r>
            <a:r>
              <a:rPr lang="en-US" dirty="0" smtClean="0"/>
              <a:t>(1405) in the </a:t>
            </a:r>
            <a:r>
              <a:rPr lang="en-US" dirty="0" err="1" smtClean="0"/>
              <a:t>qqq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488" y="1610365"/>
            <a:ext cx="856984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Λ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(1405); J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=½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same spin, </a:t>
            </a: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opposite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-parity as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Symbol"/>
                <a:sym typeface="Wingdings"/>
              </a:rPr>
              <a:t>Λ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Symbo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2637" y="2496119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213445" y="2698376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485373" y="3341354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786138">
            <a:off x="523751" y="3865597"/>
            <a:ext cx="15899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845" y="3574063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58354" y="3505705"/>
            <a:ext cx="1261884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all n</a:t>
            </a:r>
            <a:r>
              <a:rPr lang="en-US" sz="2800" b="1" baseline="-25000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4952" y="4078758"/>
            <a:ext cx="43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/>
              </a:rPr>
              <a:t>Λ</a:t>
            </a:r>
            <a:endParaRPr lang="en-US" sz="2800" dirty="0">
              <a:latin typeface="Symbo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412" y="2462492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>
            <a:off x="5802220" y="2664749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6074148" y="3307727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786138">
            <a:off x="4035174" y="3860670"/>
            <a:ext cx="16623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one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P-wave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573620" y="3540436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47129" y="3472078"/>
            <a:ext cx="1191836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all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en-US" sz="2800" b="1" baseline="-25000" dirty="0" smtClean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6286" y="4178374"/>
            <a:ext cx="154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/>
              </a:rPr>
              <a:t>Λ</a:t>
            </a:r>
            <a:r>
              <a:rPr lang="en-US" sz="2800" dirty="0" smtClean="0"/>
              <a:t>(1405)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6216" y="5297405"/>
            <a:ext cx="7549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Minimal excitation that conserves J</a:t>
            </a:r>
            <a:r>
              <a:rPr lang="en-US" sz="2400" baseline="30000" dirty="0" smtClean="0">
                <a:solidFill>
                  <a:srgbClr val="800000"/>
                </a:solidFill>
                <a:latin typeface="Comic Sans MS"/>
              </a:rPr>
              <a:t>P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:   L=0 </a:t>
            </a:r>
            <a:r>
              <a:rPr lang="en-US" sz="2400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  <a:sym typeface="Wingdings"/>
              </a:rPr>
              <a:t> L=1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00807" y="3003176"/>
            <a:ext cx="372991" cy="338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86312" y="2969549"/>
            <a:ext cx="372991" cy="338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00807" y="2937789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S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3466" y="29056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S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2805954" y="2753217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394729" y="2664749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9656" y="962799"/>
            <a:ext cx="6494287" cy="130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56448" y="96183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pg 698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352800"/>
            <a:ext cx="3124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2514600"/>
            <a:ext cx="4789829" cy="286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5400000">
            <a:off x="4800600" y="3276600"/>
            <a:ext cx="914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6800" y="25146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+m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threshold</a:t>
            </a:r>
            <a:endParaRPr lang="en-US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638800"/>
            <a:ext cx="42005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07208" y="6328315"/>
            <a:ext cx="3714197" cy="36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066800" y="5562600"/>
            <a:ext cx="1447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35970" y="6203098"/>
            <a:ext cx="202430" cy="148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37780" y="6238874"/>
            <a:ext cx="225628" cy="148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98829" y="-18020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/>
              </a:rPr>
              <a:t>Λ</a:t>
            </a:r>
            <a:r>
              <a:rPr lang="en-US" dirty="0" smtClean="0"/>
              <a:t>(1405) discovered in 1961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98479" y="5493020"/>
            <a:ext cx="4722369" cy="1204954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6510581" y="2820194"/>
            <a:ext cx="842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charset="0"/>
              </a:rPr>
              <a:t>J</a:t>
            </a:r>
            <a:r>
              <a:rPr lang="en-US" sz="2400" baseline="30000" dirty="0">
                <a:latin typeface="Calibri" charset="0"/>
              </a:rPr>
              <a:t>P</a:t>
            </a:r>
            <a:r>
              <a:rPr lang="en-US" sz="2400" dirty="0" smtClean="0">
                <a:latin typeface="Calibri" charset="0"/>
              </a:rPr>
              <a:t>=½</a:t>
            </a:r>
            <a:r>
              <a:rPr lang="en-US" sz="3600" baseline="30000" dirty="0" smtClean="0">
                <a:latin typeface="Calibri" charset="0"/>
              </a:rPr>
              <a:t>-</a:t>
            </a:r>
            <a:endParaRPr lang="en-US" sz="3600" baseline="30000" dirty="0">
              <a:latin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3509" y="4781550"/>
            <a:ext cx="787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M(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pS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4281" y="478155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M(</a:t>
            </a:r>
            <a:r>
              <a:rPr lang="en-US" sz="1600" dirty="0" err="1" smtClean="0">
                <a:solidFill>
                  <a:srgbClr val="0000FF"/>
                </a:solidFill>
                <a:latin typeface="Symbol"/>
              </a:rPr>
              <a:t>pS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r>
              <a:rPr lang="en-US" sz="1600" baseline="30000" dirty="0" smtClean="0">
                <a:solidFill>
                  <a:srgbClr val="0000FF"/>
                </a:solidFill>
              </a:rPr>
              <a:t>±</a:t>
            </a:r>
            <a:endParaRPr lang="en-US" sz="1600" baseline="30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1405" y="3734594"/>
            <a:ext cx="1072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Isospin</a:t>
            </a:r>
            <a:r>
              <a:rPr lang="en-US" dirty="0" smtClean="0">
                <a:solidFill>
                  <a:srgbClr val="0000FF"/>
                </a:solidFill>
              </a:rPr>
              <a:t>=0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rot="10800000">
            <a:off x="5055273" y="3734594"/>
            <a:ext cx="366133" cy="18466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2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/>
              </a:rPr>
              <a:t>Λ</a:t>
            </a:r>
            <a:r>
              <a:rPr lang="en-US" dirty="0" smtClean="0"/>
              <a:t>(1405) in the </a:t>
            </a:r>
            <a:r>
              <a:rPr lang="en-US" dirty="0" err="1" smtClean="0"/>
              <a:t>qqq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488" y="1610365"/>
            <a:ext cx="856984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Λ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(1405); J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=½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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same spin, </a:t>
            </a:r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opposite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-parity as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Symbol"/>
                <a:sym typeface="Wingdings"/>
              </a:rPr>
              <a:t>Λ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Symbo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2637" y="2496119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213445" y="2698376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485373" y="3341354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786138">
            <a:off x="523751" y="3865597"/>
            <a:ext cx="15899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845" y="3574063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58354" y="3505705"/>
            <a:ext cx="1261884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all n</a:t>
            </a:r>
            <a:r>
              <a:rPr lang="en-US" sz="2800" b="1" baseline="-25000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4952" y="4078758"/>
            <a:ext cx="43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/>
              </a:rPr>
              <a:t>Λ</a:t>
            </a:r>
            <a:endParaRPr lang="en-US" sz="2800" dirty="0">
              <a:latin typeface="Symbo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412" y="2462492"/>
            <a:ext cx="1715882" cy="17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>
            <a:off x="5802220" y="2664749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6074148" y="3307727"/>
            <a:ext cx="152400" cy="304800"/>
          </a:xfrm>
          <a:prstGeom prst="upArrow">
            <a:avLst/>
          </a:prstGeom>
          <a:solidFill>
            <a:srgbClr val="8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786138">
            <a:off x="4035174" y="3860670"/>
            <a:ext cx="16623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one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P-wave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573620" y="3540436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47129" y="3472078"/>
            <a:ext cx="1191836" cy="52322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all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en-US" sz="2800" b="1" baseline="-25000" dirty="0" smtClean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=1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6286" y="4178374"/>
            <a:ext cx="154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/>
              </a:rPr>
              <a:t>Λ</a:t>
            </a:r>
            <a:r>
              <a:rPr lang="en-US" sz="2800" dirty="0" smtClean="0"/>
              <a:t>(1405)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6216" y="5297405"/>
            <a:ext cx="7549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Minimal excitation that conserves J</a:t>
            </a:r>
            <a:r>
              <a:rPr lang="en-US" sz="2400" baseline="30000" dirty="0" smtClean="0">
                <a:solidFill>
                  <a:srgbClr val="800000"/>
                </a:solidFill>
                <a:latin typeface="Comic Sans MS"/>
              </a:rPr>
              <a:t>P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:   L=0 </a:t>
            </a:r>
            <a:r>
              <a:rPr lang="en-US" sz="2400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  <a:sym typeface="Wingdings"/>
              </a:rPr>
              <a:t> L=1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00807" y="3003176"/>
            <a:ext cx="372991" cy="338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86312" y="2969549"/>
            <a:ext cx="372991" cy="338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00807" y="2937789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S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3466" y="290561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S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2805954" y="2753217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394729" y="2664749"/>
            <a:ext cx="152400" cy="304800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 idx="4294967295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lang="en-US" b="1"/>
              <a:t>excited baryon octets?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805113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>
          <a:xfrm>
            <a:off x="2019300" y="2881313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476500" y="2881313"/>
            <a:ext cx="152400" cy="3048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247900" y="3719513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786138">
            <a:off x="622555" y="3790919"/>
            <a:ext cx="14160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one P-wave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66900" y="3490913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8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771775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Up Arrow 9"/>
          <p:cNvSpPr/>
          <p:nvPr/>
        </p:nvSpPr>
        <p:spPr>
          <a:xfrm>
            <a:off x="5410200" y="2847975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5867400" y="2847975"/>
            <a:ext cx="152400" cy="3048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638800" y="3686175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786138">
            <a:off x="4328261" y="3680589"/>
            <a:ext cx="1103429" cy="40011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72BFC5"/>
                </a:solidFill>
              </a:rPr>
              <a:t>one n</a:t>
            </a:r>
            <a:r>
              <a:rPr lang="en-US" sz="2000" b="1" baseline="-25000" dirty="0">
                <a:solidFill>
                  <a:srgbClr val="72BFC5"/>
                </a:solidFill>
              </a:rPr>
              <a:t>r</a:t>
            </a:r>
            <a:r>
              <a:rPr lang="en-US" sz="2000" b="1" dirty="0" smtClean="0">
                <a:solidFill>
                  <a:srgbClr val="72BFC5"/>
                </a:solidFill>
              </a:rPr>
              <a:t>=2</a:t>
            </a:r>
            <a:endParaRPr lang="en-US" sz="2000" b="1" dirty="0">
              <a:solidFill>
                <a:srgbClr val="72BFC5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57800" y="3457575"/>
            <a:ext cx="304800" cy="209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28900" y="3643313"/>
            <a:ext cx="954107" cy="40011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72BFC5"/>
                </a:solidFill>
              </a:rPr>
              <a:t>all n</a:t>
            </a:r>
            <a:r>
              <a:rPr lang="en-US" sz="2000" b="1" baseline="-25000" dirty="0">
                <a:solidFill>
                  <a:srgbClr val="72BFC5"/>
                </a:solidFill>
              </a:rPr>
              <a:t>r</a:t>
            </a:r>
            <a:r>
              <a:rPr lang="en-US" sz="2000" b="1" dirty="0" smtClean="0">
                <a:solidFill>
                  <a:srgbClr val="72BFC5"/>
                </a:solidFill>
              </a:rPr>
              <a:t>=1</a:t>
            </a:r>
            <a:endParaRPr lang="en-US" sz="2000" b="1" dirty="0">
              <a:solidFill>
                <a:srgbClr val="72BFC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3533775"/>
            <a:ext cx="125341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</a:t>
            </a:r>
          </a:p>
        </p:txBody>
      </p:sp>
      <p:sp>
        <p:nvSpPr>
          <p:cNvPr id="119825" name="TextBox 16"/>
          <p:cNvSpPr txBox="1">
            <a:spLocks noChangeArrowheads="1"/>
          </p:cNvSpPr>
          <p:nvPr/>
        </p:nvSpPr>
        <p:spPr bwMode="auto">
          <a:xfrm>
            <a:off x="1905000" y="2514600"/>
            <a:ext cx="85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=1/2</a:t>
            </a:r>
            <a:r>
              <a:rPr lang="en-US" baseline="30000">
                <a:latin typeface="Calibri" charset="0"/>
              </a:rPr>
              <a:t>-</a:t>
            </a:r>
          </a:p>
        </p:txBody>
      </p:sp>
      <p:sp>
        <p:nvSpPr>
          <p:cNvPr id="119826" name="TextBox 17"/>
          <p:cNvSpPr txBox="1">
            <a:spLocks noChangeArrowheads="1"/>
          </p:cNvSpPr>
          <p:nvPr/>
        </p:nvSpPr>
        <p:spPr bwMode="auto">
          <a:xfrm>
            <a:off x="5334000" y="2438400"/>
            <a:ext cx="85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=1/2</a:t>
            </a:r>
            <a:r>
              <a:rPr lang="en-US" baseline="30000">
                <a:latin typeface="Calibri" charset="0"/>
              </a:rPr>
              <a:t>+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219200" y="4241800"/>
          <a:ext cx="6096000" cy="1857375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  <a:r>
                        <a:rPr kumimoji="0" lang="en-US" sz="2400" b="1" i="0" u="none" strike="noStrike" cap="none" normalizeH="0" baseline="46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  <a:r>
                        <a:rPr kumimoji="0" lang="en-US" sz="2400" b="1" i="0" u="none" strike="noStrike" cap="none" normalizeH="0" baseline="46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N*(1535)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N*(1440)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(1405)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(1620)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Σ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(1580)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Σ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(1660)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Ξ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Ξ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" name="Oval 19"/>
          <p:cNvSpPr/>
          <p:nvPr/>
        </p:nvSpPr>
        <p:spPr>
          <a:xfrm>
            <a:off x="2209800" y="5003800"/>
            <a:ext cx="12192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05400" y="4622800"/>
            <a:ext cx="12192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9849" name="TextBox 21"/>
          <p:cNvSpPr txBox="1">
            <a:spLocks noChangeArrowheads="1"/>
          </p:cNvSpPr>
          <p:nvPr/>
        </p:nvSpPr>
        <p:spPr bwMode="auto">
          <a:xfrm>
            <a:off x="3429000" y="5003800"/>
            <a:ext cx="50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</a:rPr>
              <a:t>???</a:t>
            </a:r>
          </a:p>
        </p:txBody>
      </p:sp>
      <p:sp>
        <p:nvSpPr>
          <p:cNvPr id="119850" name="TextBox 22"/>
          <p:cNvSpPr txBox="1">
            <a:spLocks noChangeArrowheads="1"/>
          </p:cNvSpPr>
          <p:nvPr/>
        </p:nvSpPr>
        <p:spPr bwMode="auto">
          <a:xfrm>
            <a:off x="4487492" y="4650351"/>
            <a:ext cx="50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</a:rPr>
              <a:t>???</a:t>
            </a:r>
          </a:p>
        </p:txBody>
      </p:sp>
      <p:pic>
        <p:nvPicPr>
          <p:cNvPr id="1198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14300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Up Arrow 24"/>
          <p:cNvSpPr/>
          <p:nvPr/>
        </p:nvSpPr>
        <p:spPr>
          <a:xfrm>
            <a:off x="3657600" y="1219200"/>
            <a:ext cx="152400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4114800" y="1219200"/>
            <a:ext cx="152400" cy="3048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3886200" y="2057400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951780">
            <a:off x="2373308" y="1366014"/>
            <a:ext cx="13557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all S-waves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429000" y="1676400"/>
            <a:ext cx="3048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19600" y="1524000"/>
            <a:ext cx="954107" cy="40011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72BFC5"/>
                </a:solidFill>
              </a:rPr>
              <a:t>all n</a:t>
            </a:r>
            <a:r>
              <a:rPr lang="en-US" sz="2000" b="1" baseline="-25000" dirty="0">
                <a:solidFill>
                  <a:srgbClr val="72BFC5"/>
                </a:solidFill>
              </a:rPr>
              <a:t>r</a:t>
            </a:r>
            <a:r>
              <a:rPr lang="en-US" sz="2000" b="1" dirty="0" smtClean="0">
                <a:solidFill>
                  <a:srgbClr val="72BFC5"/>
                </a:solidFill>
              </a:rPr>
              <a:t>=1</a:t>
            </a:r>
            <a:endParaRPr lang="en-US" sz="2000" b="1" dirty="0">
              <a:solidFill>
                <a:srgbClr val="72BFC5"/>
              </a:solidFill>
            </a:endParaRPr>
          </a:p>
        </p:txBody>
      </p:sp>
      <p:sp>
        <p:nvSpPr>
          <p:cNvPr id="119858" name="TextBox 32"/>
          <p:cNvSpPr txBox="1">
            <a:spLocks noChangeArrowheads="1"/>
          </p:cNvSpPr>
          <p:nvPr/>
        </p:nvSpPr>
        <p:spPr bwMode="auto">
          <a:xfrm>
            <a:off x="3581400" y="838200"/>
            <a:ext cx="835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alibri" charset="0"/>
              </a:rPr>
              <a:t>proton</a:t>
            </a:r>
          </a:p>
        </p:txBody>
      </p:sp>
      <p:sp>
        <p:nvSpPr>
          <p:cNvPr id="119859" name="TextBox 34"/>
          <p:cNvSpPr txBox="1">
            <a:spLocks noChangeArrowheads="1"/>
          </p:cNvSpPr>
          <p:nvPr/>
        </p:nvSpPr>
        <p:spPr bwMode="auto">
          <a:xfrm>
            <a:off x="4419600" y="1066800"/>
            <a:ext cx="85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</a:t>
            </a:r>
            <a:r>
              <a:rPr lang="en-US" baseline="30000">
                <a:latin typeface="Calibri" charset="0"/>
              </a:rPr>
              <a:t>P</a:t>
            </a:r>
            <a:r>
              <a:rPr lang="en-US">
                <a:latin typeface="Calibri" charset="0"/>
              </a:rPr>
              <a:t>=1/2</a:t>
            </a:r>
            <a:r>
              <a:rPr lang="en-US" baseline="30000">
                <a:latin typeface="Calibri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 rot="18953254">
            <a:off x="2763713" y="2314545"/>
            <a:ext cx="699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L=1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0800000" flipV="1">
            <a:off x="2839076" y="2357591"/>
            <a:ext cx="818524" cy="79518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114951">
            <a:off x="4529214" y="2235784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</a:rPr>
              <a:t>n</a:t>
            </a:r>
            <a:r>
              <a:rPr lang="en-US" sz="2000" baseline="-25000" dirty="0" err="1" smtClean="0">
                <a:solidFill>
                  <a:srgbClr val="800000"/>
                </a:solidFill>
                <a:latin typeface="Comic Sans MS"/>
              </a:rPr>
              <a:t>r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=1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483595" y="2362200"/>
            <a:ext cx="774205" cy="62599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93731" y="4650351"/>
            <a:ext cx="1254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E=595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MeV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62700" y="4650351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ΔE=500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MeV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3359910" y="5303880"/>
            <a:ext cx="50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</a:rPr>
              <a:t>???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05000" y="6099175"/>
            <a:ext cx="488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ΔE for </a:t>
            </a:r>
            <a:r>
              <a:rPr lang="en-US" sz="2400" dirty="0" err="1" smtClean="0">
                <a:solidFill>
                  <a:srgbClr val="800000"/>
                </a:solidFill>
              </a:rPr>
              <a:t>δn</a:t>
            </a:r>
            <a:r>
              <a:rPr lang="en-US" sz="2400" baseline="-25000" dirty="0" err="1" smtClean="0">
                <a:solidFill>
                  <a:srgbClr val="800000"/>
                </a:solidFill>
              </a:rPr>
              <a:t>r</a:t>
            </a:r>
            <a:r>
              <a:rPr lang="en-US" sz="2400" dirty="0" smtClean="0">
                <a:solidFill>
                  <a:srgbClr val="800000"/>
                </a:solidFill>
              </a:rPr>
              <a:t>=1 should be 2x ΔE for δL=1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88075" y="4161135"/>
            <a:ext cx="107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δn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=1)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9956" y="4152900"/>
            <a:ext cx="97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(δL=1)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7680"/>
            <a:ext cx="8229600" cy="1143000"/>
          </a:xfrm>
        </p:spPr>
        <p:txBody>
          <a:bodyPr/>
          <a:lstStyle/>
          <a:p>
            <a:r>
              <a:rPr lang="en-US" dirty="0" smtClean="0"/>
              <a:t>“Missing” baryon states</a:t>
            </a:r>
            <a:endParaRPr lang="en-US" dirty="0"/>
          </a:p>
        </p:txBody>
      </p:sp>
      <p:pic>
        <p:nvPicPr>
          <p:cNvPr id="3" name="Picture 2" descr="Screenshot 2017-06-11 17.09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34" y="1048396"/>
            <a:ext cx="6722335" cy="4625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01826" y="810654"/>
            <a:ext cx="265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Eur.Phys.J</a:t>
            </a:r>
            <a:r>
              <a:rPr lang="en-US" dirty="0" smtClean="0"/>
              <a:t>. A!0, 395 (2010)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21371" y="6025440"/>
            <a:ext cx="613486" cy="1588"/>
          </a:xfrm>
          <a:prstGeom prst="straightConnector1">
            <a:avLst/>
          </a:prstGeom>
          <a:ln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347" y="5746436"/>
            <a:ext cx="3509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Predicted I=1/2, S=0 states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1676" y="5703889"/>
            <a:ext cx="404423" cy="52074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75806" y="5727454"/>
            <a:ext cx="1252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Observed: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endCxn id="9" idx="3"/>
          </p:cNvCxnSpPr>
          <p:nvPr/>
        </p:nvCxnSpPr>
        <p:spPr>
          <a:xfrm>
            <a:off x="6901676" y="5948974"/>
            <a:ext cx="404423" cy="15287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7202242" y="5926859"/>
            <a:ext cx="477401" cy="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0944" y="574222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5044" y="6204750"/>
            <a:ext cx="52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60450" y="611614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9" y="1766343"/>
            <a:ext cx="8229600" cy="1143000"/>
          </a:xfrm>
        </p:spPr>
        <p:txBody>
          <a:bodyPr/>
          <a:lstStyle/>
          <a:p>
            <a:r>
              <a:rPr lang="en-US" dirty="0" smtClean="0"/>
              <a:t>Problems with mesons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72" y="-1713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with low-mass scalar mesons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6341" y="2355506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“light” scalar mesons</a:t>
            </a:r>
            <a:endParaRPr lang="en-US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081987" y="1800833"/>
          <a:ext cx="3306708" cy="2984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64" name="Photo Editor Photo" r:id="rId3" imgW="4885714" imgH="4409524" progId="">
                  <p:embed/>
                </p:oleObj>
              </mc:Choice>
              <mc:Fallback>
                <p:oleObj name="Photo Editor Photo" r:id="rId3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987" y="1800833"/>
                        <a:ext cx="3306708" cy="2984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4041130" y="1800833"/>
            <a:ext cx="651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Calibri" charset="0"/>
              </a:rPr>
              <a:t>J</a:t>
            </a:r>
            <a:r>
              <a:rPr lang="en-US" sz="1800" b="1" baseline="30000" dirty="0">
                <a:latin typeface="Calibri" charset="0"/>
              </a:rPr>
              <a:t>P</a:t>
            </a:r>
            <a:r>
              <a:rPr lang="en-US" sz="1800" b="1" dirty="0">
                <a:latin typeface="Calibri" charset="0"/>
              </a:rPr>
              <a:t>=</a:t>
            </a:r>
            <a:r>
              <a:rPr lang="en-US" sz="1800" b="1" dirty="0" smtClean="0">
                <a:latin typeface="Calibri" charset="0"/>
              </a:rPr>
              <a:t>0</a:t>
            </a:r>
            <a:r>
              <a:rPr lang="en-US" sz="1800" b="1" baseline="30000" dirty="0" smtClean="0">
                <a:latin typeface="Calibri" charset="0"/>
              </a:rPr>
              <a:t>+</a:t>
            </a:r>
            <a:endParaRPr lang="en-US" sz="1800" b="1" baseline="30000" dirty="0">
              <a:latin typeface="Calibri" charset="0"/>
            </a:endParaRPr>
          </a:p>
        </p:txBody>
      </p:sp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3685018" y="2170165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800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40" name="TextBox 35"/>
          <p:cNvSpPr txBox="1">
            <a:spLocks noChangeArrowheads="1"/>
          </p:cNvSpPr>
          <p:nvPr/>
        </p:nvSpPr>
        <p:spPr bwMode="auto">
          <a:xfrm>
            <a:off x="3181009" y="2816888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980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83192" y="2981842"/>
            <a:ext cx="272155" cy="2309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7"/>
          <p:cNvSpPr txBox="1">
            <a:spLocks noChangeArrowheads="1"/>
          </p:cNvSpPr>
          <p:nvPr/>
        </p:nvSpPr>
        <p:spPr bwMode="auto">
          <a:xfrm>
            <a:off x="3523168" y="2901929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</a:rPr>
              <a:t>a</a:t>
            </a:r>
            <a:r>
              <a:rPr lang="en-US" sz="1600" b="1" baseline="-25000" dirty="0" smtClean="0">
                <a:solidFill>
                  <a:srgbClr val="C00000"/>
                </a:solidFill>
                <a:latin typeface="Calibri" charset="0"/>
              </a:rPr>
              <a:t>0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-</a:t>
            </a:r>
            <a:endParaRPr lang="en-US" sz="16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007747" y="3791530"/>
            <a:ext cx="272155" cy="2309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219498" y="2969301"/>
            <a:ext cx="272155" cy="2711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37"/>
          <p:cNvSpPr txBox="1">
            <a:spLocks noChangeArrowheads="1"/>
          </p:cNvSpPr>
          <p:nvPr/>
        </p:nvSpPr>
        <p:spPr bwMode="auto">
          <a:xfrm>
            <a:off x="5167998" y="2914958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</a:rPr>
              <a:t>a</a:t>
            </a:r>
            <a:r>
              <a:rPr lang="en-US" sz="1600" b="1" baseline="-25000" dirty="0" smtClean="0">
                <a:solidFill>
                  <a:srgbClr val="C00000"/>
                </a:solidFill>
                <a:latin typeface="Calibri" charset="0"/>
              </a:rPr>
              <a:t>0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+</a:t>
            </a:r>
            <a:endParaRPr lang="en-US" sz="16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861142" y="2301248"/>
            <a:ext cx="306856" cy="2881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37"/>
          <p:cNvSpPr txBox="1">
            <a:spLocks noChangeArrowheads="1"/>
          </p:cNvSpPr>
          <p:nvPr/>
        </p:nvSpPr>
        <p:spPr bwMode="auto">
          <a:xfrm>
            <a:off x="4833772" y="2223395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  <a:latin typeface="Symbol"/>
              </a:rPr>
              <a:t>k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+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07747" y="2296955"/>
            <a:ext cx="272155" cy="2309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37"/>
          <p:cNvSpPr txBox="1">
            <a:spLocks noChangeArrowheads="1"/>
          </p:cNvSpPr>
          <p:nvPr/>
        </p:nvSpPr>
        <p:spPr bwMode="auto">
          <a:xfrm>
            <a:off x="3941308" y="2250858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Symbol"/>
              </a:rPr>
              <a:t>k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0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77715" y="3778369"/>
            <a:ext cx="272155" cy="2309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637143" y="2940606"/>
            <a:ext cx="272155" cy="2721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37"/>
          <p:cNvSpPr txBox="1">
            <a:spLocks noChangeArrowheads="1"/>
          </p:cNvSpPr>
          <p:nvPr/>
        </p:nvSpPr>
        <p:spPr bwMode="auto">
          <a:xfrm>
            <a:off x="4585643" y="2876912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</a:rPr>
              <a:t>a</a:t>
            </a:r>
            <a:r>
              <a:rPr lang="en-US" sz="1600" b="1" baseline="-25000" dirty="0" smtClean="0">
                <a:solidFill>
                  <a:srgbClr val="C00000"/>
                </a:solidFill>
                <a:latin typeface="Calibri" charset="0"/>
              </a:rPr>
              <a:t>0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0</a:t>
            </a:r>
            <a:endParaRPr lang="en-US" sz="16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480872" y="3214104"/>
            <a:ext cx="272155" cy="285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37"/>
          <p:cNvSpPr txBox="1">
            <a:spLocks noChangeArrowheads="1"/>
          </p:cNvSpPr>
          <p:nvPr/>
        </p:nvSpPr>
        <p:spPr bwMode="auto">
          <a:xfrm>
            <a:off x="4446701" y="3160796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  <a:latin typeface="Symbol"/>
              </a:rPr>
              <a:t>s</a:t>
            </a:r>
            <a:endParaRPr lang="en-US" sz="1600" b="1" dirty="0">
              <a:solidFill>
                <a:srgbClr val="C00000"/>
              </a:solidFill>
              <a:latin typeface="Symbo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328085" y="2981842"/>
            <a:ext cx="309058" cy="271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37"/>
          <p:cNvSpPr txBox="1">
            <a:spLocks noChangeArrowheads="1"/>
          </p:cNvSpPr>
          <p:nvPr/>
        </p:nvSpPr>
        <p:spPr bwMode="auto">
          <a:xfrm>
            <a:off x="4343346" y="2893928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</a:rPr>
              <a:t>f</a:t>
            </a:r>
            <a:r>
              <a:rPr lang="en-US" sz="1600" b="1" baseline="-25000" dirty="0" smtClean="0">
                <a:solidFill>
                  <a:srgbClr val="C00000"/>
                </a:solidFill>
                <a:latin typeface="Calibri" charset="0"/>
              </a:rPr>
              <a:t>0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656206" y="3241789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600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61" name="TextBox 35"/>
          <p:cNvSpPr txBox="1">
            <a:spLocks noChangeArrowheads="1"/>
          </p:cNvSpPr>
          <p:nvPr/>
        </p:nvSpPr>
        <p:spPr bwMode="auto">
          <a:xfrm>
            <a:off x="3666690" y="3791530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800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62" name="TextBox 35"/>
          <p:cNvSpPr txBox="1">
            <a:spLocks noChangeArrowheads="1"/>
          </p:cNvSpPr>
          <p:nvPr/>
        </p:nvSpPr>
        <p:spPr bwMode="auto">
          <a:xfrm>
            <a:off x="5050827" y="2162748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800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63" name="TextBox 35"/>
          <p:cNvSpPr txBox="1">
            <a:spLocks noChangeArrowheads="1"/>
          </p:cNvSpPr>
          <p:nvPr/>
        </p:nvSpPr>
        <p:spPr bwMode="auto">
          <a:xfrm>
            <a:off x="5016731" y="3808576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800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4041130" y="2854249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980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88" name="TextBox 37"/>
          <p:cNvSpPr txBox="1">
            <a:spLocks noChangeArrowheads="1"/>
          </p:cNvSpPr>
          <p:nvPr/>
        </p:nvSpPr>
        <p:spPr bwMode="auto">
          <a:xfrm>
            <a:off x="4009500" y="3698180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  <a:latin typeface="Symbol"/>
              </a:rPr>
              <a:t>k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-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89" name="TextBox 37"/>
          <p:cNvSpPr txBox="1">
            <a:spLocks noChangeArrowheads="1"/>
          </p:cNvSpPr>
          <p:nvPr/>
        </p:nvSpPr>
        <p:spPr bwMode="auto">
          <a:xfrm>
            <a:off x="4769293" y="3711746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Symbol"/>
              </a:rPr>
              <a:t>k</a:t>
            </a:r>
            <a:r>
              <a:rPr lang="en-US" sz="1600" b="1" baseline="30000" dirty="0" smtClean="0">
                <a:solidFill>
                  <a:srgbClr val="C00000"/>
                </a:solidFill>
                <a:latin typeface="Calibri" charset="0"/>
              </a:rPr>
              <a:t>0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90" name="TextBox 35"/>
          <p:cNvSpPr txBox="1">
            <a:spLocks noChangeArrowheads="1"/>
          </p:cNvSpPr>
          <p:nvPr/>
        </p:nvSpPr>
        <p:spPr bwMode="auto">
          <a:xfrm>
            <a:off x="5399391" y="3016186"/>
            <a:ext cx="4186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charset="0"/>
              </a:rPr>
              <a:t>980</a:t>
            </a:r>
            <a:endParaRPr lang="en-US" sz="1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91" name="TextBox 37"/>
          <p:cNvSpPr txBox="1">
            <a:spLocks noChangeArrowheads="1"/>
          </p:cNvSpPr>
          <p:nvPr/>
        </p:nvSpPr>
        <p:spPr bwMode="auto">
          <a:xfrm>
            <a:off x="4775061" y="3549431"/>
            <a:ext cx="432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" charset="0"/>
              </a:rPr>
              <a:t>_</a:t>
            </a:r>
            <a:endParaRPr lang="en-US" sz="1600" b="1" baseline="30000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74608" y="1062169"/>
            <a:ext cx="316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the “light” scalar-meson </a:t>
            </a:r>
            <a:r>
              <a:rPr lang="en-US" dirty="0" err="1" smtClean="0"/>
              <a:t>nonet</a:t>
            </a:r>
            <a:endParaRPr lang="en-US" dirty="0"/>
          </a:p>
        </p:txBody>
      </p:sp>
      <p:pic>
        <p:nvPicPr>
          <p:cNvPr id="35" name="Picture 11" descr="meson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6763" y="4944344"/>
            <a:ext cx="1138409" cy="11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Down Arrow 35"/>
          <p:cNvSpPr/>
          <p:nvPr/>
        </p:nvSpPr>
        <p:spPr>
          <a:xfrm>
            <a:off x="5048270" y="5642077"/>
            <a:ext cx="1524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5400000" flipH="1" flipV="1">
            <a:off x="4591236" y="5544311"/>
            <a:ext cx="129955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4810898" y="6062461"/>
          <a:ext cx="8588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65" name="Equation" r:id="rId6" imgW="431800" imgH="165100" progId="Equation.3">
                  <p:embed/>
                </p:oleObj>
              </mc:Choice>
              <mc:Fallback>
                <p:oleObj name="Equation" r:id="rId6" imgW="4318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898" y="6062461"/>
                        <a:ext cx="85883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Down Arrow 64"/>
          <p:cNvSpPr/>
          <p:nvPr/>
        </p:nvSpPr>
        <p:spPr>
          <a:xfrm>
            <a:off x="5353070" y="5489677"/>
            <a:ext cx="152400" cy="3048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67998" y="4533203"/>
            <a:ext cx="432196" cy="25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4944557" y="4533900"/>
          <a:ext cx="655637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66" name="Equation" r:id="rId8" imgW="330200" imgH="127000" progId="Equation.3">
                  <p:embed/>
                </p:oleObj>
              </mc:Choice>
              <mc:Fallback>
                <p:oleObj name="Equation" r:id="rId8" imgW="3302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557" y="4533900"/>
                        <a:ext cx="655637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f</a:t>
            </a:r>
            <a:r>
              <a:rPr lang="en-US" baseline="-25000" dirty="0" smtClean="0"/>
              <a:t>0</a:t>
            </a:r>
            <a:r>
              <a:rPr lang="en-US" dirty="0" smtClean="0"/>
              <a:t>(600)    (the “</a:t>
            </a:r>
            <a:r>
              <a:rPr lang="en-US" dirty="0" err="1" smtClean="0">
                <a:latin typeface="Symbol" pitchFamily="18" charset="2"/>
              </a:rPr>
              <a:t>σ</a:t>
            </a:r>
            <a:r>
              <a:rPr lang="en-US" dirty="0" smtClean="0"/>
              <a:t>”)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520" y="1617128"/>
            <a:ext cx="5143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719320" y="4360328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MS PGothic"/>
                <a:ea typeface="MS PGothic"/>
              </a:rPr>
              <a:t>↳</a:t>
            </a:r>
            <a:r>
              <a:rPr lang="en-US" sz="2800" b="1" dirty="0" err="1" smtClean="0">
                <a:latin typeface="Symbol" pitchFamily="18" charset="2"/>
                <a:ea typeface="MS PGothic"/>
              </a:rPr>
              <a:t>ωπ</a:t>
            </a:r>
            <a:endParaRPr lang="en-US" sz="2800" b="1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1201" y="5653495"/>
            <a:ext cx="95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MS PGothic"/>
                <a:ea typeface="MS PGothic"/>
              </a:rPr>
              <a:t>M</a:t>
            </a:r>
            <a:r>
              <a:rPr lang="en-US" sz="2400" b="1" dirty="0" smtClean="0">
                <a:latin typeface="Symbol" pitchFamily="18" charset="2"/>
                <a:ea typeface="MS PGothic"/>
              </a:rPr>
              <a:t>(ππ)</a:t>
            </a:r>
            <a:endParaRPr lang="en-US" sz="2400" b="1" dirty="0">
              <a:latin typeface="Symbol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8720" y="5655728"/>
            <a:ext cx="95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MS PGothic"/>
                <a:ea typeface="MS PGothic"/>
              </a:rPr>
              <a:t>M</a:t>
            </a:r>
            <a:r>
              <a:rPr lang="en-US" sz="2400" b="1" dirty="0" smtClean="0">
                <a:latin typeface="Symbol" pitchFamily="18" charset="2"/>
                <a:ea typeface="MS PGothic"/>
              </a:rPr>
              <a:t>(ππ)</a:t>
            </a:r>
            <a:endParaRPr lang="en-US" sz="2400" b="1" dirty="0"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0663" y="995580"/>
            <a:ext cx="498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From a Partial Wave Analysis of </a:t>
            </a:r>
            <a:r>
              <a:rPr lang="en-US" sz="2400" dirty="0" smtClean="0"/>
              <a:t>J/</a:t>
            </a:r>
            <a:r>
              <a:rPr lang="en-US" sz="2400" dirty="0" err="1" smtClean="0">
                <a:latin typeface="Symbol"/>
              </a:rPr>
              <a:t>y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err="1" smtClean="0">
                <a:latin typeface="Symbol"/>
                <a:sym typeface="Wingdings"/>
              </a:rPr>
              <a:t>ωπ</a:t>
            </a:r>
            <a:r>
              <a:rPr lang="en-US" sz="2400" baseline="30000" dirty="0" err="1" smtClean="0">
                <a:latin typeface="Symbol"/>
                <a:sym typeface="Wingdings"/>
              </a:rPr>
              <a:t>+</a:t>
            </a:r>
            <a:r>
              <a:rPr lang="en-US" sz="2400" dirty="0" err="1" smtClean="0"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latin typeface="Symbol"/>
                <a:sym typeface="Wingdings"/>
              </a:rPr>
              <a:t>-</a:t>
            </a:r>
            <a:endParaRPr lang="en-US" sz="2400" baseline="30000" dirty="0">
              <a:latin typeface="Symbo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4120" y="2150528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MS PGothic"/>
                <a:ea typeface="MS PGothic"/>
              </a:rPr>
              <a:t>↳</a:t>
            </a:r>
            <a:r>
              <a:rPr lang="en-US" sz="2800" b="1" dirty="0" err="1" smtClean="0">
                <a:latin typeface="Symbol" pitchFamily="18" charset="2"/>
                <a:ea typeface="MS PGothic"/>
              </a:rPr>
              <a:t>ππ</a:t>
            </a:r>
            <a:endParaRPr lang="en-US" sz="2800" b="1" dirty="0"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1120" y="2226728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MS PGothic"/>
                <a:ea typeface="MS PGothic"/>
              </a:rPr>
              <a:t>↳</a:t>
            </a:r>
            <a:r>
              <a:rPr lang="en-US" sz="2800" b="1" dirty="0" err="1" smtClean="0">
                <a:latin typeface="Symbol" pitchFamily="18" charset="2"/>
                <a:ea typeface="MS PGothic"/>
              </a:rPr>
              <a:t>ππ</a:t>
            </a:r>
            <a:endParaRPr lang="en-US" sz="2800" b="1" dirty="0"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0598" y="2277359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80"/>
                </a:solidFill>
                <a:latin typeface="MS PGothic"/>
                <a:ea typeface="MS PGothic"/>
              </a:rPr>
              <a:t>↳</a:t>
            </a:r>
            <a:r>
              <a:rPr lang="en-US" sz="2800" b="1" dirty="0" err="1" smtClean="0">
                <a:solidFill>
                  <a:srgbClr val="800080"/>
                </a:solidFill>
                <a:latin typeface="Symbol" pitchFamily="18" charset="2"/>
                <a:ea typeface="MS PGothic"/>
              </a:rPr>
              <a:t>ππ</a:t>
            </a:r>
            <a:endParaRPr lang="en-US" sz="2800" b="1" dirty="0">
              <a:solidFill>
                <a:srgbClr val="800080"/>
              </a:solidFill>
              <a:latin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986" y="196511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80"/>
                </a:solidFill>
              </a:rPr>
              <a:t>J/</a:t>
            </a:r>
            <a:r>
              <a:rPr lang="en-US" sz="2800" dirty="0" smtClean="0">
                <a:solidFill>
                  <a:srgbClr val="800080"/>
                </a:solidFill>
                <a:latin typeface="Symbol"/>
              </a:rPr>
              <a:t>ψ</a:t>
            </a:r>
            <a:r>
              <a:rPr lang="en-US" sz="28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800080"/>
                </a:solidFill>
                <a:latin typeface="Symbol"/>
                <a:sym typeface="Wingdings"/>
              </a:rPr>
              <a:t>ω</a:t>
            </a:r>
            <a:r>
              <a:rPr lang="en-US" sz="2800" b="1" dirty="0" smtClean="0">
                <a:solidFill>
                  <a:srgbClr val="800080"/>
                </a:solidFill>
                <a:latin typeface="Symbol"/>
                <a:sym typeface="Wingdings"/>
              </a:rPr>
              <a:t>σ</a:t>
            </a:r>
            <a:endParaRPr lang="en-US" sz="2800" b="1" dirty="0">
              <a:solidFill>
                <a:srgbClr val="800080"/>
              </a:solidFill>
              <a:latin typeface="Symbo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2791" y="4402436"/>
            <a:ext cx="813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80"/>
                </a:solidFill>
                <a:latin typeface="MS PGothic"/>
                <a:ea typeface="MS PGothic"/>
              </a:rPr>
              <a:t>↳</a:t>
            </a:r>
            <a:r>
              <a:rPr lang="en-US" sz="2800" dirty="0" err="1" smtClean="0">
                <a:solidFill>
                  <a:srgbClr val="800080"/>
                </a:solidFill>
                <a:latin typeface="Symbol" pitchFamily="18" charset="2"/>
                <a:ea typeface="MS PGothic"/>
              </a:rPr>
              <a:t>ω</a:t>
            </a:r>
            <a:r>
              <a:rPr lang="en-US" sz="2800" b="1" dirty="0" err="1" smtClean="0">
                <a:solidFill>
                  <a:srgbClr val="800080"/>
                </a:solidFill>
                <a:latin typeface="Symbol" pitchFamily="18" charset="2"/>
                <a:ea typeface="MS PGothic"/>
              </a:rPr>
              <a:t>π</a:t>
            </a:r>
            <a:endParaRPr lang="en-US" sz="2800" b="1" dirty="0">
              <a:solidFill>
                <a:srgbClr val="800080"/>
              </a:solidFill>
              <a:latin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306" y="4098718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80"/>
                </a:solidFill>
              </a:rPr>
              <a:t>J/</a:t>
            </a:r>
            <a:r>
              <a:rPr lang="en-US" sz="2800" dirty="0" smtClean="0">
                <a:solidFill>
                  <a:srgbClr val="800080"/>
                </a:solidFill>
                <a:latin typeface="Symbol"/>
              </a:rPr>
              <a:t>ψ</a:t>
            </a:r>
            <a:r>
              <a:rPr lang="en-US" sz="2800" dirty="0" smtClean="0">
                <a:solidFill>
                  <a:srgbClr val="800080"/>
                </a:solidFill>
                <a:sym typeface="Wingdings"/>
              </a:rPr>
              <a:t>b</a:t>
            </a:r>
            <a:r>
              <a:rPr lang="en-US" sz="2800" baseline="-25000" dirty="0" smtClean="0">
                <a:solidFill>
                  <a:srgbClr val="800080"/>
                </a:solidFill>
                <a:sym typeface="Wingdings"/>
              </a:rPr>
              <a:t>1</a:t>
            </a:r>
            <a:r>
              <a:rPr lang="en-US" sz="2800" b="1" dirty="0" smtClean="0">
                <a:solidFill>
                  <a:srgbClr val="800080"/>
                </a:solidFill>
                <a:latin typeface="Symbol"/>
                <a:sym typeface="Wingdings"/>
              </a:rPr>
              <a:t>π</a:t>
            </a:r>
            <a:endParaRPr lang="en-US" sz="2800" b="1" dirty="0">
              <a:solidFill>
                <a:srgbClr val="800080"/>
              </a:solidFill>
              <a:latin typeface="Symbo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1173" y="2379128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80"/>
                </a:solidFill>
                <a:latin typeface="MS PGothic"/>
                <a:ea typeface="MS PGothic"/>
              </a:rPr>
              <a:t>↳</a:t>
            </a:r>
            <a:r>
              <a:rPr lang="en-US" sz="2800" b="1" dirty="0" err="1" smtClean="0">
                <a:solidFill>
                  <a:srgbClr val="800080"/>
                </a:solidFill>
                <a:latin typeface="Symbol" pitchFamily="18" charset="2"/>
                <a:ea typeface="MS PGothic"/>
              </a:rPr>
              <a:t>ππ</a:t>
            </a:r>
            <a:endParaRPr lang="en-US" sz="2800" b="1" dirty="0">
              <a:solidFill>
                <a:srgbClr val="800080"/>
              </a:solidFill>
              <a:latin typeface="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0260" y="2041318"/>
            <a:ext cx="151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80"/>
                </a:solidFill>
              </a:rPr>
              <a:t>J/</a:t>
            </a:r>
            <a:r>
              <a:rPr lang="en-US" sz="2800" dirty="0" smtClean="0">
                <a:solidFill>
                  <a:srgbClr val="800080"/>
                </a:solidFill>
                <a:latin typeface="Symbol"/>
              </a:rPr>
              <a:t>ψ</a:t>
            </a:r>
            <a:r>
              <a:rPr lang="en-US" sz="28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800080"/>
                </a:solidFill>
                <a:sym typeface="Wingdings"/>
              </a:rPr>
              <a:t>f</a:t>
            </a:r>
            <a:r>
              <a:rPr lang="en-US" sz="2800" b="1" baseline="-25000" dirty="0" smtClean="0">
                <a:solidFill>
                  <a:srgbClr val="800080"/>
                </a:solidFill>
                <a:sym typeface="Wingdings"/>
              </a:rPr>
              <a:t>2</a:t>
            </a:r>
            <a:r>
              <a:rPr lang="en-US" sz="2800" dirty="0" smtClean="0">
                <a:solidFill>
                  <a:srgbClr val="800080"/>
                </a:solidFill>
                <a:latin typeface="Symbol"/>
                <a:sym typeface="Wingdings"/>
              </a:rPr>
              <a:t>ω</a:t>
            </a:r>
            <a:endParaRPr lang="en-US" sz="2800" dirty="0">
              <a:solidFill>
                <a:srgbClr val="800080"/>
              </a:solidFill>
              <a:latin typeface="Symbo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05834" y="2673748"/>
            <a:ext cx="613486" cy="389535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33520" y="4883548"/>
            <a:ext cx="1295400" cy="484308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2" idx="2"/>
          </p:cNvCxnSpPr>
          <p:nvPr/>
        </p:nvCxnSpPr>
        <p:spPr>
          <a:xfrm rot="5400000">
            <a:off x="7330064" y="2341427"/>
            <a:ext cx="391062" cy="1512904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57337" y="6194363"/>
            <a:ext cx="4839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  <a:latin typeface="Symbol"/>
              </a:rPr>
              <a:t>σ</a:t>
            </a:r>
            <a:r>
              <a:rPr lang="en-US" sz="2000" dirty="0" smtClean="0">
                <a:solidFill>
                  <a:srgbClr val="000090"/>
                </a:solidFill>
              </a:rPr>
              <a:t> pole position:  (541±39) – 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000090"/>
                </a:solidFill>
              </a:rPr>
              <a:t>(252±42) </a:t>
            </a:r>
            <a:r>
              <a:rPr lang="en-US" sz="2000" dirty="0" err="1" smtClean="0">
                <a:solidFill>
                  <a:srgbClr val="000090"/>
                </a:solidFill>
              </a:rPr>
              <a:t>MeV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9157" y="1466910"/>
            <a:ext cx="203306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BESII PLB 598, 149 (2004)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971"/>
            <a:ext cx="8229600" cy="1143000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(800)</a:t>
            </a:r>
            <a:r>
              <a:rPr lang="en-US" baseline="30000" dirty="0" smtClean="0"/>
              <a:t>±    </a:t>
            </a:r>
            <a:r>
              <a:rPr lang="en-US" dirty="0" smtClean="0"/>
              <a:t>(</a:t>
            </a:r>
            <a:r>
              <a:rPr lang="en-US" sz="3200" dirty="0" smtClean="0"/>
              <a:t>the</a:t>
            </a:r>
            <a:r>
              <a:rPr lang="en-US" dirty="0" smtClean="0"/>
              <a:t> “</a:t>
            </a:r>
            <a:r>
              <a:rPr lang="en-US" dirty="0" err="1" smtClean="0">
                <a:latin typeface="Symbol" pitchFamily="18" charset="2"/>
              </a:rPr>
              <a:t>κ</a:t>
            </a:r>
            <a:r>
              <a:rPr lang="en-US" baseline="30000" dirty="0" smtClean="0">
                <a:latin typeface="Symbol" pitchFamily="18" charset="2"/>
              </a:rPr>
              <a:t>±</a:t>
            </a:r>
            <a:r>
              <a:rPr lang="en-US" dirty="0" smtClean="0">
                <a:latin typeface="+mn-lt"/>
              </a:rPr>
              <a:t>”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3591" y="970002"/>
            <a:ext cx="482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 Partial Wave Analysis of J/</a:t>
            </a:r>
            <a:r>
              <a:rPr lang="en-US" dirty="0" smtClean="0">
                <a:latin typeface="Symbol"/>
              </a:rPr>
              <a:t>ψ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Times New Roman"/>
                <a:sym typeface="Wingdings"/>
              </a:rPr>
              <a:t>K</a:t>
            </a:r>
            <a:r>
              <a:rPr lang="en-US" baseline="30000" dirty="0" smtClean="0">
                <a:latin typeface="Times New Roman"/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0 </a:t>
            </a:r>
            <a:r>
              <a:rPr lang="en-US" dirty="0" smtClean="0">
                <a:latin typeface="Times New Roman"/>
                <a:sym typeface="Wingdings"/>
              </a:rPr>
              <a:t>K</a:t>
            </a:r>
            <a:r>
              <a:rPr lang="en-US" baseline="-25000" dirty="0" smtClean="0">
                <a:latin typeface="Times New Roman"/>
                <a:sym typeface="Wingdings"/>
              </a:rPr>
              <a:t>S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-</a:t>
            </a:r>
          </a:p>
          <a:p>
            <a:r>
              <a:rPr lang="en-US" dirty="0" smtClean="0">
                <a:sym typeface="Wingdings"/>
              </a:rPr>
              <a:t>with either M(K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or M(K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) = M(K*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) ± 80 </a:t>
            </a:r>
            <a:r>
              <a:rPr lang="en-US" dirty="0" err="1" smtClean="0">
                <a:sym typeface="Wingdings"/>
              </a:rPr>
              <a:t>MeV</a:t>
            </a:r>
            <a:endParaRPr lang="en-US" baseline="30000" dirty="0" smtClean="0">
              <a:latin typeface="Symbol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82311" y="5594198"/>
            <a:ext cx="56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  <a:latin typeface="Symbol"/>
              </a:rPr>
              <a:t>κ</a:t>
            </a:r>
            <a:r>
              <a:rPr lang="en-US" sz="2000" dirty="0" smtClean="0">
                <a:solidFill>
                  <a:srgbClr val="000090"/>
                </a:solidFill>
              </a:rPr>
              <a:t> pole position:  (849±77</a:t>
            </a:r>
            <a:r>
              <a:rPr lang="en-US" sz="2000" baseline="30000" dirty="0" smtClean="0">
                <a:solidFill>
                  <a:srgbClr val="000090"/>
                </a:solidFill>
              </a:rPr>
              <a:t>+18</a:t>
            </a:r>
            <a:r>
              <a:rPr lang="en-US" sz="2000" baseline="-25000" dirty="0" smtClean="0">
                <a:solidFill>
                  <a:srgbClr val="000090"/>
                </a:solidFill>
              </a:rPr>
              <a:t>-14</a:t>
            </a:r>
            <a:r>
              <a:rPr lang="en-US" sz="2000" dirty="0" smtClean="0">
                <a:solidFill>
                  <a:srgbClr val="000090"/>
                </a:solidFill>
              </a:rPr>
              <a:t>) – </a:t>
            </a:r>
            <a:r>
              <a:rPr lang="en-US" sz="2000" i="1" dirty="0" smtClean="0">
                <a:solidFill>
                  <a:srgbClr val="000090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000090"/>
                </a:solidFill>
              </a:rPr>
              <a:t>(256±40</a:t>
            </a:r>
            <a:r>
              <a:rPr lang="en-US" sz="2000" baseline="30000" dirty="0" smtClean="0">
                <a:solidFill>
                  <a:srgbClr val="000090"/>
                </a:solidFill>
              </a:rPr>
              <a:t>+46</a:t>
            </a:r>
            <a:r>
              <a:rPr lang="en-US" sz="2000" baseline="-25000" dirty="0" smtClean="0">
                <a:solidFill>
                  <a:srgbClr val="000090"/>
                </a:solidFill>
              </a:rPr>
              <a:t>-22</a:t>
            </a:r>
            <a:r>
              <a:rPr lang="en-US" sz="2000" dirty="0" smtClean="0">
                <a:solidFill>
                  <a:srgbClr val="000090"/>
                </a:solidFill>
              </a:rPr>
              <a:t>) </a:t>
            </a:r>
            <a:r>
              <a:rPr lang="en-US" sz="2000" dirty="0" err="1" smtClean="0">
                <a:solidFill>
                  <a:srgbClr val="000090"/>
                </a:solidFill>
              </a:rPr>
              <a:t>MeV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2106" y="1905485"/>
            <a:ext cx="3606450" cy="355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526861" y="392676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</a:rPr>
              <a:t>--</a:t>
            </a: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9749" y="3959033"/>
            <a:ext cx="45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</a:rPr>
              <a:t>++</a:t>
            </a: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3374" y="448491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</a:t>
            </a:r>
            <a:r>
              <a:rPr lang="en-US" b="1" baseline="30000" dirty="0" smtClean="0">
                <a:solidFill>
                  <a:schemeClr val="bg1"/>
                </a:solidFill>
              </a:rPr>
              <a:t>++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3824" y="3646715"/>
            <a:ext cx="11666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smtClean="0">
                <a:latin typeface="Symbol" pitchFamily="18" charset="2"/>
              </a:rPr>
              <a:t>ψ</a:t>
            </a:r>
            <a:r>
              <a:rPr lang="en-US" sz="1200" dirty="0" smtClean="0">
                <a:sym typeface="Wingdings" pitchFamily="2" charset="2"/>
              </a:rPr>
              <a:t>KK</a:t>
            </a:r>
            <a:r>
              <a:rPr lang="en-US" sz="1200" baseline="-25000" dirty="0" smtClean="0">
                <a:sym typeface="Wingdings" pitchFamily="2" charset="2"/>
              </a:rPr>
              <a:t>1</a:t>
            </a:r>
            <a:r>
              <a:rPr lang="en-US" sz="1200" dirty="0" smtClean="0">
                <a:sym typeface="Wingdings" pitchFamily="2" charset="2"/>
              </a:rPr>
              <a:t>(1270)</a:t>
            </a:r>
          </a:p>
          <a:p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647176" y="378162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S PGothic"/>
                <a:ea typeface="MS PGothic"/>
              </a:rPr>
              <a:t>↳</a:t>
            </a:r>
            <a:r>
              <a:rPr lang="en-US" sz="1400" dirty="0" smtClean="0">
                <a:ea typeface="MS PGothic"/>
              </a:rPr>
              <a:t>K</a:t>
            </a:r>
            <a:r>
              <a:rPr lang="en-US" sz="1400" dirty="0" smtClean="0">
                <a:latin typeface="Symbol" pitchFamily="18" charset="2"/>
                <a:ea typeface="MS PGothic"/>
              </a:rPr>
              <a:t>ππ</a:t>
            </a:r>
            <a:endParaRPr lang="en-US" sz="1400" dirty="0">
              <a:latin typeface="Symbol" pitchFamily="18" charset="2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rot="5400000">
            <a:off x="5237875" y="4034332"/>
            <a:ext cx="435242" cy="5833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37730" y="2036896"/>
            <a:ext cx="86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smtClean="0">
                <a:latin typeface="Symbol" pitchFamily="18" charset="2"/>
              </a:rPr>
              <a:t>ψ</a:t>
            </a:r>
            <a:r>
              <a:rPr lang="en-US" sz="1200" dirty="0" smtClean="0">
                <a:sym typeface="Wingdings" pitchFamily="2" charset="2"/>
              </a:rPr>
              <a:t>K*K*</a:t>
            </a:r>
          </a:p>
          <a:p>
            <a:endParaRPr lang="en-US" sz="12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3777749" y="2367150"/>
            <a:ext cx="199025" cy="6081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85490" y="2367150"/>
            <a:ext cx="94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smtClean="0">
                <a:latin typeface="Symbol" pitchFamily="18" charset="2"/>
              </a:rPr>
              <a:t>ψ</a:t>
            </a:r>
            <a:r>
              <a:rPr lang="en-US" sz="1200" dirty="0" smtClean="0">
                <a:sym typeface="Wingdings" pitchFamily="2" charset="2"/>
              </a:rPr>
              <a:t>K*K</a:t>
            </a:r>
            <a:r>
              <a:rPr lang="en-US" sz="1200" baseline="-25000" dirty="0" smtClean="0">
                <a:sym typeface="Wingdings" pitchFamily="2" charset="2"/>
              </a:rPr>
              <a:t>2</a:t>
            </a:r>
            <a:r>
              <a:rPr lang="en-US" sz="1200" dirty="0" smtClean="0">
                <a:sym typeface="Wingdings" pitchFamily="2" charset="2"/>
              </a:rPr>
              <a:t>*</a:t>
            </a:r>
          </a:p>
          <a:p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4525509" y="2697404"/>
            <a:ext cx="199025" cy="6081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55865" y="4005013"/>
            <a:ext cx="79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smtClean="0">
                <a:latin typeface="Symbol" pitchFamily="18" charset="2"/>
              </a:rPr>
              <a:t>ψ</a:t>
            </a:r>
            <a:r>
              <a:rPr lang="en-US" sz="1200" dirty="0" smtClean="0">
                <a:sym typeface="Wingdings" pitchFamily="2" charset="2"/>
              </a:rPr>
              <a:t>K*</a:t>
            </a:r>
            <a:r>
              <a:rPr lang="en-US" sz="1200" dirty="0" err="1" smtClean="0">
                <a:latin typeface="Symbol"/>
                <a:sym typeface="Wingdings" pitchFamily="2" charset="2"/>
              </a:rPr>
              <a:t>k</a:t>
            </a:r>
            <a:endParaRPr lang="en-US" sz="1200" dirty="0" smtClean="0">
              <a:latin typeface="Symbol"/>
              <a:sym typeface="Wingdings" pitchFamily="2" charset="2"/>
            </a:endParaRPr>
          </a:p>
          <a:p>
            <a:endParaRPr lang="en-US" sz="1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17371" y="4484914"/>
            <a:ext cx="626004" cy="231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510782" y="4185047"/>
            <a:ext cx="46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S PGothic"/>
                <a:ea typeface="MS PGothic"/>
              </a:rPr>
              <a:t>↳</a:t>
            </a:r>
            <a:r>
              <a:rPr lang="en-US" sz="1400" dirty="0" smtClean="0">
                <a:ea typeface="MS PGothic"/>
              </a:rPr>
              <a:t>K</a:t>
            </a:r>
            <a:r>
              <a:rPr lang="en-US" sz="1400" dirty="0" smtClean="0">
                <a:latin typeface="Symbol" pitchFamily="18" charset="2"/>
                <a:ea typeface="MS PGothic"/>
              </a:rPr>
              <a:t>π</a:t>
            </a:r>
            <a:endParaRPr lang="en-US" sz="1400" dirty="0"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27539" y="219874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609949" y="347384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319560" y="382963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480348" y="1739443"/>
            <a:ext cx="194207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BESII PLB 693, 88 (2010)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5944" y="6205085"/>
            <a:ext cx="2299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800000"/>
                </a:solidFill>
              </a:rPr>
              <a:t>Bf(J</a:t>
            </a:r>
            <a:r>
              <a:rPr lang="en-US" sz="1400" dirty="0" smtClean="0">
                <a:solidFill>
                  <a:srgbClr val="800000"/>
                </a:solidFill>
              </a:rPr>
              <a:t>/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ψ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K*</a:t>
            </a:r>
            <a:r>
              <a:rPr lang="en-US" sz="1400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1400" dirty="0" err="1" smtClean="0">
                <a:solidFill>
                  <a:srgbClr val="800000"/>
                </a:solidFill>
                <a:latin typeface="Symbol"/>
                <a:sym typeface="Wingdings"/>
              </a:rPr>
              <a:t>κ</a:t>
            </a:r>
            <a:r>
              <a:rPr lang="en-US" sz="1400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) = 10 ± 3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x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10</a:t>
            </a:r>
            <a:r>
              <a:rPr lang="en-US" sz="1400" baseline="30000" dirty="0" smtClean="0">
                <a:solidFill>
                  <a:srgbClr val="800000"/>
                </a:solidFill>
                <a:sym typeface="Wingdings"/>
              </a:rPr>
              <a:t>-4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“totalitarian” principle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0338" y="1570037"/>
            <a:ext cx="3745583" cy="5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6018436" y="1493838"/>
            <a:ext cx="1326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charset="0"/>
              </a:rPr>
              <a:t>Gell-Mann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09176" y="1493838"/>
            <a:ext cx="3263762" cy="1887538"/>
          </a:xfrm>
          <a:prstGeom prst="wedgeEllipseCallout">
            <a:avLst>
              <a:gd name="adj1" fmla="val 110383"/>
              <a:gd name="adj2" fmla="val 404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What isn’t forbidden,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is mandatory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76" y="4237070"/>
            <a:ext cx="3462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enhances </a:t>
            </a:r>
            <a:r>
              <a:rPr lang="en-US" sz="2400" dirty="0" smtClean="0">
                <a:sym typeface="Wingdings"/>
              </a:rPr>
              <a:t>φK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K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>
                <a:sym typeface="Wingdings"/>
              </a:rPr>
              <a:t> &amp;</a:t>
            </a:r>
          </a:p>
          <a:p>
            <a:r>
              <a:rPr lang="en-US" sz="2400" dirty="0" smtClean="0">
                <a:sym typeface="Wingdings"/>
              </a:rPr>
              <a:t>  suppresses φπ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>
                <a:sym typeface="Wingdings"/>
              </a:rPr>
              <a:t>π</a:t>
            </a:r>
            <a:r>
              <a:rPr lang="en-US" sz="2400" baseline="30000" dirty="0" smtClean="0">
                <a:sym typeface="Wingdings"/>
              </a:rPr>
              <a:t>0 </a:t>
            </a:r>
            <a:r>
              <a:rPr lang="en-US" sz="2400" dirty="0" smtClean="0">
                <a:sym typeface="Wingdings"/>
              </a:rPr>
              <a:t>?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60651" y="5183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极权主义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403902"/>
            <a:ext cx="2743200" cy="38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293" y="1068988"/>
            <a:ext cx="4717402" cy="67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098278"/>
            <a:ext cx="2205007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2936478"/>
            <a:ext cx="144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(980)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K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05994" y="3088878"/>
            <a:ext cx="380206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407947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(980)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sz="1400" baseline="300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</a:rPr>
              <a:t>π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3657997" y="4536281"/>
            <a:ext cx="457200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8200" y="5070078"/>
            <a:ext cx="213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(1270)+f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(1370)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sz="1400" baseline="300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</a:rPr>
              <a:t>π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343400" y="5298678"/>
            <a:ext cx="6096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4648200" y="5603478"/>
            <a:ext cx="457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84511" y="181335"/>
            <a:ext cx="349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Signals for f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(980)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ππ    &amp;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3567" y="181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endParaRPr lang="en-US" sz="2400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2426891"/>
            <a:ext cx="2286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f’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(1525)+f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(1710)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K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4419600" y="2655491"/>
            <a:ext cx="6096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2"/>
          </p:cNvCxnSpPr>
          <p:nvPr/>
        </p:nvCxnSpPr>
        <p:spPr>
          <a:xfrm rot="5400000">
            <a:off x="4916390" y="2390280"/>
            <a:ext cx="606623" cy="12953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5398691"/>
            <a:ext cx="213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(1790)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π</a:t>
            </a:r>
            <a:r>
              <a:rPr lang="en-US" sz="1400" baseline="300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</a:rPr>
              <a:t>π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2887" y="419292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g</a:t>
            </a:r>
            <a:r>
              <a:rPr lang="en-US" baseline="-25000" dirty="0" err="1" smtClean="0">
                <a:solidFill>
                  <a:srgbClr val="800000"/>
                </a:solidFill>
              </a:rPr>
              <a:t>KK</a:t>
            </a:r>
            <a:endParaRPr lang="en-US" baseline="-25000" dirty="0" smtClean="0">
              <a:solidFill>
                <a:srgbClr val="800000"/>
              </a:solidFill>
            </a:endParaRPr>
          </a:p>
          <a:p>
            <a:r>
              <a:rPr lang="en-US" dirty="0" err="1" smtClean="0">
                <a:solidFill>
                  <a:srgbClr val="800000"/>
                </a:solidFill>
              </a:rPr>
              <a:t>g</a:t>
            </a:r>
            <a:r>
              <a:rPr lang="en-US" baseline="-25000" dirty="0" err="1" smtClean="0">
                <a:solidFill>
                  <a:srgbClr val="800000"/>
                </a:solidFill>
                <a:latin typeface="Symbol"/>
              </a:rPr>
              <a:t>ππ</a:t>
            </a:r>
            <a:endParaRPr lang="en-US" baseline="-25000" dirty="0">
              <a:solidFill>
                <a:srgbClr val="800000"/>
              </a:solidFill>
              <a:latin typeface="Symbo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9681" y="4373093"/>
            <a:ext cx="9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=4.2±0.3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10800000" flipH="1">
            <a:off x="1152832" y="4575735"/>
            <a:ext cx="466794" cy="1588"/>
          </a:xfrm>
          <a:prstGeom prst="line">
            <a:avLst/>
          </a:prstGeom>
          <a:ln w="127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70488" y="3813892"/>
            <a:ext cx="1792137" cy="1020897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70488" y="3813892"/>
            <a:ext cx="1224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strong f</a:t>
            </a:r>
            <a:r>
              <a:rPr lang="en-US" sz="1400" baseline="-25000" dirty="0" smtClean="0">
                <a:solidFill>
                  <a:srgbClr val="800000"/>
                </a:solidFill>
              </a:rPr>
              <a:t>0</a:t>
            </a:r>
            <a:r>
              <a:rPr lang="en-US" sz="1400" dirty="0" smtClean="0">
                <a:solidFill>
                  <a:srgbClr val="800000"/>
                </a:solidFill>
              </a:rPr>
              <a:t>(980) 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coupling to KK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4245" y="387063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_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134" y="1513502"/>
            <a:ext cx="203306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BESII PLB 607, 243 (2005)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1437" y="6389290"/>
            <a:ext cx="274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Bf(J/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ψ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latin typeface="Symbol"/>
                <a:sym typeface="Wingdings"/>
              </a:rPr>
              <a:t>f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f</a:t>
            </a:r>
            <a:r>
              <a:rPr lang="en-US" sz="1400" baseline="-25000" dirty="0" smtClean="0">
                <a:solidFill>
                  <a:srgbClr val="800000"/>
                </a:solidFill>
                <a:sym typeface="Wingdings"/>
              </a:rPr>
              <a:t>0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(980) = 0.32±0.09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x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10</a:t>
            </a:r>
            <a:r>
              <a:rPr lang="en-US" sz="1400" baseline="30000" dirty="0" smtClean="0">
                <a:solidFill>
                  <a:srgbClr val="800000"/>
                </a:solidFill>
                <a:sym typeface="Wingdings"/>
              </a:rPr>
              <a:t>-3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667000"/>
            <a:ext cx="3476911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570785"/>
            <a:ext cx="3733800" cy="28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2476897" y="4152503"/>
            <a:ext cx="533400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175419" y="4886049"/>
            <a:ext cx="11385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(1450)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baseline="30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ηπ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73967"/>
            <a:ext cx="313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Signal for a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(980)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η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π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Symbol" pitchFamily="18" charset="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28520"/>
            <a:ext cx="2590800" cy="28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799" y="4953000"/>
            <a:ext cx="1752600" cy="18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399" y="1049689"/>
            <a:ext cx="3429000" cy="3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399" y="1447800"/>
            <a:ext cx="124777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799" y="1447800"/>
            <a:ext cx="1676400" cy="13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199" y="1430689"/>
            <a:ext cx="46445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Arrow Connector 23"/>
          <p:cNvCxnSpPr/>
          <p:nvPr/>
        </p:nvCxnSpPr>
        <p:spPr>
          <a:xfrm rot="5400000">
            <a:off x="5219699" y="3233420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4764953" y="2326112"/>
            <a:ext cx="12934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</a:t>
            </a:r>
            <a:r>
              <a:rPr lang="en-US" sz="1400" baseline="-25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>
                <a:solidFill>
                  <a:srgbClr val="FF0000"/>
                </a:solidFill>
              </a:rPr>
              <a:t>(980)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K</a:t>
            </a:r>
            <a:r>
              <a:rPr lang="en-US" sz="1400" baseline="30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±</a:t>
            </a:r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400" baseline="-250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0600" y="73967"/>
            <a:ext cx="335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Signal for a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(980)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en-US" sz="2400" b="1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endParaRPr lang="en-US" sz="2400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71800" y="14478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aseline="-25000" dirty="0"/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" y="838200"/>
            <a:ext cx="1895475" cy="176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ight Arrow 36"/>
          <p:cNvSpPr/>
          <p:nvPr/>
        </p:nvSpPr>
        <p:spPr>
          <a:xfrm>
            <a:off x="2667000" y="1566862"/>
            <a:ext cx="381000" cy="338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048000" y="1371600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6858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γγ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η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>
                <a:latin typeface="Symbol" pitchFamily="18" charset="2"/>
                <a:sym typeface="Wingdings" pitchFamily="2" charset="2"/>
              </a:rPr>
              <a:t>0     </a:t>
            </a:r>
            <a:r>
              <a:rPr lang="en-US" dirty="0" smtClean="0"/>
              <a:t>Belle </a:t>
            </a:r>
            <a:endParaRPr lang="en-US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3352800" y="1447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  <a:sym typeface="Symbol"/>
              </a:rPr>
              <a:t>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Symbol"/>
              </a:rPr>
              <a:t>ηπ</a:t>
            </a:r>
            <a:endParaRPr lang="en-US" baseline="30000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1181098" y="4200525"/>
            <a:ext cx="38179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559628" y="2923312"/>
            <a:ext cx="1536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(980)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Symbol"/>
              </a:rPr>
              <a:t>η</a:t>
            </a:r>
            <a:r>
              <a:rPr lang="en-US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0403" y="1412973"/>
            <a:ext cx="339679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     </a:t>
            </a:r>
            <a:r>
              <a:rPr lang="en-US" sz="1400" dirty="0" smtClean="0">
                <a:solidFill>
                  <a:srgbClr val="000090"/>
                </a:solidFill>
              </a:rPr>
              <a:t>Crystal Barrel </a:t>
            </a:r>
            <a:r>
              <a:rPr lang="en-US" sz="1400" dirty="0" err="1" smtClean="0">
                <a:solidFill>
                  <a:srgbClr val="000090"/>
                </a:solidFill>
              </a:rPr>
              <a:t>Collab</a:t>
            </a:r>
            <a:r>
              <a:rPr lang="en-US" sz="1400" dirty="0" smtClean="0">
                <a:solidFill>
                  <a:srgbClr val="000090"/>
                </a:solidFill>
              </a:rPr>
              <a:t>: PRD 57, 3860 (1998)       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0659" y="614065"/>
            <a:ext cx="185274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Belle </a:t>
            </a:r>
            <a:r>
              <a:rPr lang="en-US" sz="1400" dirty="0" err="1" smtClean="0">
                <a:solidFill>
                  <a:srgbClr val="000090"/>
                </a:solidFill>
              </a:rPr>
              <a:t>Collab</a:t>
            </a:r>
            <a:r>
              <a:rPr lang="en-US" sz="1400" dirty="0" smtClean="0">
                <a:solidFill>
                  <a:srgbClr val="000090"/>
                </a:solidFill>
              </a:rPr>
              <a:t>:</a:t>
            </a:r>
          </a:p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PRD 80, 032001 (2009)       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86440" y="5365999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g</a:t>
            </a:r>
            <a:r>
              <a:rPr lang="en-US" baseline="-25000" dirty="0" err="1" smtClean="0">
                <a:solidFill>
                  <a:srgbClr val="800000"/>
                </a:solidFill>
              </a:rPr>
              <a:t>KK</a:t>
            </a:r>
            <a:endParaRPr lang="en-US" baseline="-25000" dirty="0" smtClean="0">
              <a:solidFill>
                <a:srgbClr val="800000"/>
              </a:solidFill>
            </a:endParaRPr>
          </a:p>
          <a:p>
            <a:r>
              <a:rPr lang="en-US" smtClean="0">
                <a:solidFill>
                  <a:srgbClr val="800000"/>
                </a:solidFill>
              </a:rPr>
              <a:t>g</a:t>
            </a:r>
            <a:r>
              <a:rPr lang="en-US" baseline="-25000" smtClean="0">
                <a:solidFill>
                  <a:srgbClr val="800000"/>
                </a:solidFill>
                <a:latin typeface="Symbol"/>
              </a:rPr>
              <a:t>ηπ</a:t>
            </a:r>
            <a:endParaRPr lang="en-US" baseline="-25000" dirty="0">
              <a:solidFill>
                <a:srgbClr val="800000"/>
              </a:solidFill>
              <a:latin typeface="Symbo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53234" y="55461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=1.03±0.14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10800000" flipH="1">
            <a:off x="7416385" y="5748810"/>
            <a:ext cx="466794" cy="1588"/>
          </a:xfrm>
          <a:prstGeom prst="line">
            <a:avLst/>
          </a:prstGeom>
          <a:ln w="127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275169" y="4953000"/>
            <a:ext cx="1792137" cy="1113613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391399" y="4997974"/>
            <a:ext cx="124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strong a</a:t>
            </a:r>
            <a:r>
              <a:rPr lang="en-US" sz="1400" baseline="-25000" dirty="0" smtClean="0">
                <a:solidFill>
                  <a:srgbClr val="800000"/>
                </a:solidFill>
              </a:rPr>
              <a:t>0</a:t>
            </a:r>
            <a:r>
              <a:rPr lang="en-US" sz="1400" dirty="0" smtClean="0">
                <a:solidFill>
                  <a:srgbClr val="800000"/>
                </a:solidFill>
              </a:rPr>
              <a:t>(980)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coupling to KK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79" y="-1753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light scalar </a:t>
            </a:r>
            <a:r>
              <a:rPr lang="en-US" dirty="0" err="1" smtClean="0"/>
              <a:t>nonet</a:t>
            </a:r>
            <a:r>
              <a:rPr lang="en-US" dirty="0" smtClean="0"/>
              <a:t> masses are inverted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55612" y="3813134"/>
            <a:ext cx="78277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No “light”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r>
              <a:rPr lang="en-US" dirty="0" smtClean="0"/>
              <a:t> and 2</a:t>
            </a:r>
            <a:r>
              <a:rPr lang="en-US" baseline="30000" dirty="0" smtClean="0"/>
              <a:t>++ </a:t>
            </a:r>
            <a:r>
              <a:rPr lang="en-US" dirty="0" smtClean="0"/>
              <a:t>partner </a:t>
            </a:r>
            <a:r>
              <a:rPr lang="en-US" dirty="0" err="1" smtClean="0"/>
              <a:t>nonets</a:t>
            </a:r>
            <a:r>
              <a:rPr lang="en-US" dirty="0" smtClean="0"/>
              <a:t> in the same mass range.</a:t>
            </a:r>
          </a:p>
          <a:p>
            <a:r>
              <a:rPr lang="en-US" sz="500" dirty="0" smtClean="0"/>
              <a:t>   </a:t>
            </a:r>
            <a:endParaRPr sz="500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In </a:t>
            </a:r>
            <a:r>
              <a:rPr lang="en-US" dirty="0" err="1" smtClean="0"/>
              <a:t>qq</a:t>
            </a:r>
            <a:r>
              <a:rPr lang="en-US" dirty="0" smtClean="0"/>
              <a:t> meson </a:t>
            </a:r>
            <a:r>
              <a:rPr lang="en-US" dirty="0" err="1" smtClean="0"/>
              <a:t>nonets</a:t>
            </a:r>
            <a:r>
              <a:rPr lang="en-US" dirty="0" smtClean="0"/>
              <a:t>, the I=1 mesons have no </a:t>
            </a:r>
            <a:r>
              <a:rPr lang="en-US" dirty="0" err="1" smtClean="0"/>
              <a:t>s</a:t>
            </a:r>
            <a:r>
              <a:rPr lang="en-US" dirty="0" smtClean="0"/>
              <a:t>-quarks and are the</a:t>
            </a:r>
          </a:p>
          <a:p>
            <a:r>
              <a:rPr lang="en-US" dirty="0" smtClean="0"/>
              <a:t>     lightest.  However, the a</a:t>
            </a:r>
            <a:r>
              <a:rPr lang="en-US" baseline="-25000" dirty="0" smtClean="0"/>
              <a:t>0</a:t>
            </a:r>
            <a:r>
              <a:rPr lang="en-US" dirty="0" smtClean="0"/>
              <a:t>(980) I=1 mesons are the </a:t>
            </a:r>
            <a:r>
              <a:rPr lang="en-US" dirty="0" err="1" smtClean="0"/>
              <a:t>nonet’s</a:t>
            </a:r>
            <a:r>
              <a:rPr lang="en-US" dirty="0" smtClean="0"/>
              <a:t> heaviest.</a:t>
            </a:r>
          </a:p>
          <a:p>
            <a:r>
              <a:rPr lang="en-US" sz="500" dirty="0" smtClean="0"/>
              <a:t> 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 The a</a:t>
            </a:r>
            <a:r>
              <a:rPr lang="en-US" baseline="-25000" dirty="0" smtClean="0"/>
              <a:t>0</a:t>
            </a:r>
            <a:r>
              <a:rPr lang="en-US" dirty="0" smtClean="0"/>
              <a:t>(980) triplet has strong couplings to KK.</a:t>
            </a:r>
          </a:p>
          <a:p>
            <a:r>
              <a:rPr lang="en-US" sz="1000" dirty="0" smtClean="0"/>
              <a:t>   </a:t>
            </a:r>
            <a:endParaRPr sz="1000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m(f</a:t>
            </a:r>
            <a:r>
              <a:rPr lang="en-US" baseline="-25000" dirty="0" smtClean="0"/>
              <a:t>0</a:t>
            </a:r>
            <a:r>
              <a:rPr lang="en-US" dirty="0" smtClean="0"/>
              <a:t>(980))</a:t>
            </a:r>
            <a:r>
              <a:rPr lang="en-US" dirty="0" smtClean="0">
                <a:sym typeface="Symbol"/>
              </a:rPr>
              <a:t>~</a:t>
            </a:r>
            <a:r>
              <a:rPr lang="en-US" dirty="0" smtClean="0"/>
              <a:t>m(a</a:t>
            </a:r>
            <a:r>
              <a:rPr lang="en-US" baseline="-25000" dirty="0" smtClean="0"/>
              <a:t>0</a:t>
            </a:r>
            <a:r>
              <a:rPr lang="en-US" dirty="0" smtClean="0"/>
              <a:t>(980))  implies “ideal” mixing &amp; </a:t>
            </a:r>
            <a:r>
              <a:rPr lang="en-US" b="1" i="1" dirty="0" smtClean="0"/>
              <a:t>small</a:t>
            </a:r>
            <a:r>
              <a:rPr lang="en-US" dirty="0" smtClean="0"/>
              <a:t> s-quark content in f</a:t>
            </a:r>
            <a:r>
              <a:rPr lang="en-US" baseline="-25000" dirty="0" smtClean="0"/>
              <a:t>0</a:t>
            </a:r>
            <a:r>
              <a:rPr lang="en-US" dirty="0" smtClean="0"/>
              <a:t>(980).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77330" y="5888952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 strong KK couplings of the a</a:t>
            </a:r>
            <a:r>
              <a:rPr lang="en-US" baseline="-25000" dirty="0" smtClean="0"/>
              <a:t>0</a:t>
            </a:r>
            <a:r>
              <a:rPr lang="en-US" dirty="0" smtClean="0"/>
              <a:t>(980) &amp; f</a:t>
            </a:r>
            <a:r>
              <a:rPr lang="en-US" baseline="-25000" dirty="0" smtClean="0"/>
              <a:t>0</a:t>
            </a:r>
            <a:r>
              <a:rPr lang="en-US" dirty="0" smtClean="0"/>
              <a:t>(980) violate OZI-rule for </a:t>
            </a:r>
            <a:r>
              <a:rPr lang="en-US" dirty="0" err="1" smtClean="0"/>
              <a:t>qq</a:t>
            </a:r>
            <a:r>
              <a:rPr lang="en-US" dirty="0" smtClean="0"/>
              <a:t> mesons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654145" y="4272030"/>
            <a:ext cx="26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97044" y="5685752"/>
            <a:ext cx="26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02842" y="93914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pseudoscalars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79239" y="7829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scalars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6" name="Picture 55" descr="scalar_none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565" y="366717"/>
            <a:ext cx="2228353" cy="1824627"/>
          </a:xfrm>
          <a:prstGeom prst="rect">
            <a:avLst/>
          </a:prstGeom>
        </p:spPr>
      </p:pic>
      <p:pic>
        <p:nvPicPr>
          <p:cNvPr id="57" name="Picture 56" descr="meson_none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89" y="396164"/>
            <a:ext cx="2094526" cy="1806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50533" y="4860565"/>
            <a:ext cx="26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8818" y="3896248"/>
            <a:ext cx="11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Also:</a:t>
            </a:r>
            <a:endParaRPr lang="en-US" dirty="0"/>
          </a:p>
        </p:txBody>
      </p:sp>
      <p:pic>
        <p:nvPicPr>
          <p:cNvPr id="18" name="Picture 17" descr="scalar_masses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873" y="1863378"/>
            <a:ext cx="2020768" cy="2020768"/>
          </a:xfrm>
          <a:prstGeom prst="rect">
            <a:avLst/>
          </a:prstGeom>
        </p:spPr>
      </p:pic>
      <p:pic>
        <p:nvPicPr>
          <p:cNvPr id="19" name="Picture 18" descr="pseudo_masses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441" y="1827602"/>
            <a:ext cx="2075990" cy="20759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2842" y="2202903"/>
            <a:ext cx="91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omic Sans MS"/>
              </a:rPr>
              <a:t>typical</a:t>
            </a:r>
            <a:endParaRPr lang="en-US" b="1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4641" y="2191344"/>
            <a:ext cx="8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omic Sans MS"/>
              </a:rPr>
              <a:t>unique</a:t>
            </a:r>
            <a:endParaRPr lang="en-US" b="1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6639" y="5711320"/>
            <a:ext cx="26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26" y="-196640"/>
            <a:ext cx="8229600" cy="1143000"/>
          </a:xfrm>
        </p:spPr>
        <p:txBody>
          <a:bodyPr/>
          <a:lstStyle/>
          <a:p>
            <a:r>
              <a:rPr lang="en-US" dirty="0" smtClean="0"/>
              <a:t>Problems with mesons = </a:t>
            </a:r>
            <a:r>
              <a:rPr lang="en-US" dirty="0" err="1" smtClean="0"/>
              <a:t>qq</a:t>
            </a:r>
            <a:r>
              <a:rPr lang="en-US" dirty="0" smtClean="0"/>
              <a:t> model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4578"/>
            <a:ext cx="2604851" cy="3699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54" y="1387385"/>
            <a:ext cx="2670837" cy="3519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074" y="1279973"/>
            <a:ext cx="2766052" cy="4050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526" y="97524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pseudoscalars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49678" y="105540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vectors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84195" y="105540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0800000">
            <a:off x="6684195" y="149778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213248" y="3785442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(a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1200" b="1" dirty="0" smtClean="0">
                <a:solidFill>
                  <a:srgbClr val="FF0000"/>
                </a:solidFill>
              </a:rPr>
              <a:t>,a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0</a:t>
            </a:r>
            <a:r>
              <a:rPr lang="en-US" sz="1200" b="1" dirty="0" smtClean="0">
                <a:solidFill>
                  <a:srgbClr val="FF0000"/>
                </a:solidFill>
              </a:rPr>
              <a:t>,a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1200" b="1" dirty="0" smtClean="0">
                <a:solidFill>
                  <a:srgbClr val="FF0000"/>
                </a:solidFill>
              </a:rPr>
              <a:t>)=heaviest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5763" y="5330081"/>
            <a:ext cx="6866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OK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70714" y="5330081"/>
            <a:ext cx="6866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OK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97238" y="5330081"/>
            <a:ext cx="8501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04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Some fundamental p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roblems</a:t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with the quark model:</a:t>
            </a:r>
            <a:endParaRPr lang="en-US" b="1" dirty="0">
              <a:solidFill>
                <a:schemeClr val="accent6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dirty="0"/>
              <a:t>Individual quarks are not seen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why only </a:t>
            </a:r>
            <a:r>
              <a:rPr lang="en-US" b="1" dirty="0" err="1"/>
              <a:t>qqq</a:t>
            </a:r>
            <a:r>
              <a:rPr lang="en-US" b="1" dirty="0"/>
              <a:t> and </a:t>
            </a:r>
            <a:r>
              <a:rPr lang="en-US" b="1" dirty="0" err="1"/>
              <a:t>qq</a:t>
            </a:r>
            <a:r>
              <a:rPr lang="en-US" b="1" dirty="0"/>
              <a:t> combinations?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violation of spin-statistics theorem?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4352603" y="3331812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Are quarks real objects?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or just mathematical mnemonics?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1524000" y="2362200"/>
            <a:ext cx="67056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Are quarks actually real objects?" Gell-Mann asked.</a:t>
            </a:r>
          </a:p>
          <a:p>
            <a:r>
              <a:rPr lang="en-US">
                <a:latin typeface="Calibri" pitchFamily="-110" charset="0"/>
              </a:rPr>
              <a:t>"My experimental friends are making a search for them</a:t>
            </a:r>
          </a:p>
          <a:p>
            <a:r>
              <a:rPr lang="en-US">
                <a:latin typeface="Calibri" pitchFamily="-110" charset="0"/>
              </a:rPr>
              <a:t>in all sorts of places --  in high-energy cosmic ray reactions</a:t>
            </a:r>
          </a:p>
          <a:p>
            <a:r>
              <a:rPr lang="en-US">
                <a:latin typeface="Calibri" pitchFamily="-110" charset="0"/>
              </a:rPr>
              <a:t>and elsewhere. A quark, being fractionally charged,</a:t>
            </a:r>
          </a:p>
          <a:p>
            <a:r>
              <a:rPr lang="en-US">
                <a:latin typeface="Calibri" pitchFamily="-110" charset="0"/>
              </a:rPr>
              <a:t>cannot decay into anything but a fractionally charged</a:t>
            </a:r>
          </a:p>
          <a:p>
            <a:r>
              <a:rPr lang="en-US">
                <a:latin typeface="Calibri" pitchFamily="-110" charset="0"/>
              </a:rPr>
              <a:t>object because of the conservation law of electric charge.</a:t>
            </a:r>
          </a:p>
          <a:p>
            <a:r>
              <a:rPr lang="en-US">
                <a:latin typeface="Calibri" pitchFamily="-110" charset="0"/>
              </a:rPr>
              <a:t>Finally, you get to the lowest state that is fractionally</a:t>
            </a:r>
          </a:p>
          <a:p>
            <a:r>
              <a:rPr lang="en-US">
                <a:latin typeface="Calibri" pitchFamily="-110" charset="0"/>
              </a:rPr>
              <a:t>charged, and it can't decay. So if real quarks exist, there is</a:t>
            </a:r>
          </a:p>
          <a:p>
            <a:r>
              <a:rPr lang="en-US">
                <a:latin typeface="Calibri" pitchFamily="-110" charset="0"/>
              </a:rPr>
              <a:t>an absolutely stable quark. Therefore, if any were ever</a:t>
            </a:r>
          </a:p>
          <a:p>
            <a:r>
              <a:rPr lang="en-US">
                <a:latin typeface="Calibri" pitchFamily="-110" charset="0"/>
              </a:rPr>
              <a:t>made, some are lying around the earth."</a:t>
            </a:r>
          </a:p>
          <a:p>
            <a:r>
              <a:rPr lang="en-US">
                <a:latin typeface="Calibri" pitchFamily="-110" charset="0"/>
              </a:rPr>
              <a:t>But since no one has yet found a quark, Gell-Mann</a:t>
            </a:r>
          </a:p>
          <a:p>
            <a:r>
              <a:rPr lang="en-US">
                <a:latin typeface="Calibri" pitchFamily="-110" charset="0"/>
              </a:rPr>
              <a:t>concluded that we must face the likelihood that quarks are</a:t>
            </a:r>
          </a:p>
          <a:p>
            <a:r>
              <a:rPr lang="en-US">
                <a:latin typeface="Calibri" pitchFamily="-110" charset="0"/>
              </a:rPr>
              <a:t>not real.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1905000"/>
            <a:ext cx="1447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85763" y="1366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助记符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ChangeArrowheads="1"/>
          </p:cNvSpPr>
          <p:nvPr/>
        </p:nvSpPr>
        <p:spPr bwMode="auto">
          <a:xfrm>
            <a:off x="1973263" y="701675"/>
            <a:ext cx="54498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The Nobel Prize in Physics 1969</a:t>
            </a:r>
          </a:p>
          <a:p>
            <a:pPr algn="ctr" eaLnBrk="0" hangingPunct="0"/>
            <a:r>
              <a:rPr lang="en-US" sz="1600"/>
              <a:t>"for his contributions and discoveries concerning the </a:t>
            </a:r>
          </a:p>
          <a:p>
            <a:pPr algn="ctr" eaLnBrk="0" hangingPunct="0"/>
            <a:r>
              <a:rPr lang="en-US" sz="1600"/>
              <a:t>classification of elementary particles and their interactions"</a:t>
            </a:r>
          </a:p>
          <a:p>
            <a:pPr algn="ctr" eaLnBrk="0" hangingPunct="0"/>
            <a:endParaRPr lang="en-US" sz="1600"/>
          </a:p>
        </p:txBody>
      </p:sp>
      <p:graphicFrame>
        <p:nvGraphicFramePr>
          <p:cNvPr id="31759" name="Group 15"/>
          <p:cNvGraphicFramePr>
            <a:graphicFrameLocks noGrp="1"/>
          </p:cNvGraphicFramePr>
          <p:nvPr/>
        </p:nvGraphicFramePr>
        <p:xfrm>
          <a:off x="1231900" y="1671638"/>
          <a:ext cx="1835150" cy="2439988"/>
        </p:xfrm>
        <a:graphic>
          <a:graphicData uri="http://schemas.openxmlformats.org/drawingml/2006/table">
            <a:tbl>
              <a:tblPr/>
              <a:tblGrid>
                <a:gridCol w="1835150"/>
              </a:tblGrid>
              <a:tr h="2439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1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493" name="Picture 7" descr="Murray Gell-Man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381000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16"/>
          <p:cNvSpPr>
            <a:spLocks noChangeArrowheads="1"/>
          </p:cNvSpPr>
          <p:nvPr/>
        </p:nvSpPr>
        <p:spPr bwMode="auto">
          <a:xfrm>
            <a:off x="876300" y="2806700"/>
            <a:ext cx="7651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b="1"/>
              <a:t>This classification of the elementary particles and their interaction</a:t>
            </a:r>
          </a:p>
          <a:p>
            <a:r>
              <a:rPr lang="en-US" b="1"/>
              <a:t>discovered by Gell-Mann has turned out to applicable to all strongly</a:t>
            </a:r>
          </a:p>
          <a:p>
            <a:r>
              <a:rPr lang="en-US" b="1"/>
              <a:t>interacting particles found later and these are practically all particles</a:t>
            </a:r>
          </a:p>
          <a:p>
            <a:r>
              <a:rPr lang="en-US" b="1"/>
              <a:t>discovered after 1953. His discovery is therefore fundamental in</a:t>
            </a:r>
          </a:p>
          <a:p>
            <a:r>
              <a:rPr lang="en-US" b="1"/>
              <a:t>elementary particle physics.</a:t>
            </a:r>
            <a:r>
              <a:rPr lang="en-US"/>
              <a:t> </a:t>
            </a:r>
          </a:p>
        </p:txBody>
      </p:sp>
      <p:pic>
        <p:nvPicPr>
          <p:cNvPr id="63495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19050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Line 19"/>
          <p:cNvSpPr>
            <a:spLocks noChangeShapeType="1"/>
          </p:cNvSpPr>
          <p:nvPr/>
        </p:nvSpPr>
        <p:spPr bwMode="auto">
          <a:xfrm>
            <a:off x="4919062" y="3644900"/>
            <a:ext cx="2514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6300" y="2441575"/>
            <a:ext cx="202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Nobel citation: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200" y="4844534"/>
            <a:ext cx="73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No mention of quarks; no prizes for Zweig, Sakata, or Fermi-Yang.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71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>
                <a:latin typeface="Symbol" charset="2"/>
              </a:rPr>
              <a:t>Ω</a:t>
            </a:r>
            <a:r>
              <a:rPr lang="en-US" b="1" baseline="30000" dirty="0" smtClean="0">
                <a:latin typeface="Symbol" charset="2"/>
              </a:rPr>
              <a:t>-</a:t>
            </a:r>
            <a:endParaRPr lang="en-US" b="1" baseline="30000" dirty="0">
              <a:latin typeface="Symbol" charset="2"/>
            </a:endParaRPr>
          </a:p>
        </p:txBody>
      </p:sp>
      <p:pic>
        <p:nvPicPr>
          <p:cNvPr id="71683" name="Picture 3" descr="omega-min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219200"/>
            <a:ext cx="4038600" cy="4038600"/>
          </a:xfrm>
        </p:spPr>
      </p:pic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5519738" y="6096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5748338" y="10668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6129338" y="685800"/>
            <a:ext cx="685800" cy="685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294438" y="2438400"/>
            <a:ext cx="25320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omic Sans MS" charset="0"/>
              </a:rPr>
              <a:t> three s-quarks</a:t>
            </a:r>
          </a:p>
          <a:p>
            <a:pPr algn="ctr"/>
            <a:r>
              <a:rPr lang="en-US" sz="2400" b="1">
                <a:latin typeface="Comic Sans MS" charset="0"/>
              </a:rPr>
              <a:t>in the same</a:t>
            </a:r>
          </a:p>
          <a:p>
            <a:pPr algn="ctr"/>
            <a:r>
              <a:rPr lang="en-US" sz="2400" b="1">
                <a:latin typeface="Comic Sans MS" charset="0"/>
              </a:rPr>
              <a:t>quantum state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6815138" y="1295400"/>
            <a:ext cx="609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H="1" flipV="1">
            <a:off x="6172200" y="17526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10" name="Picture 10" descr="pau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4963" y="4267200"/>
            <a:ext cx="1865312" cy="2590800"/>
          </a:xfrm>
        </p:spPr>
      </p:pic>
      <p:sp>
        <p:nvSpPr>
          <p:cNvPr id="409611" name="AutoShape 11"/>
          <p:cNvSpPr>
            <a:spLocks noChangeArrowheads="1"/>
          </p:cNvSpPr>
          <p:nvPr/>
        </p:nvSpPr>
        <p:spPr bwMode="auto">
          <a:xfrm>
            <a:off x="5867400" y="3962400"/>
            <a:ext cx="3124200" cy="685800"/>
          </a:xfrm>
          <a:prstGeom prst="wedgeRoundRectCallout">
            <a:avLst>
              <a:gd name="adj1" fmla="val -65093"/>
              <a:gd name="adj2" fmla="val 202778"/>
              <a:gd name="adj3" fmla="val 16667"/>
            </a:avLst>
          </a:prstGeom>
          <a:solidFill>
            <a:schemeClr val="accent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800000"/>
                </a:solidFill>
                <a:latin typeface="Comic Sans MS" charset="0"/>
              </a:rPr>
              <a:t>Das ist verboten!!</a:t>
            </a:r>
          </a:p>
        </p:txBody>
      </p:sp>
    </p:spTree>
    <p:extLst>
      <p:ext uri="{BB962C8B-B14F-4D97-AF65-F5344CB8AC3E}">
        <p14:creationId xmlns:p14="http://schemas.microsoft.com/office/powerpoint/2010/main" val="9782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>
                <a:solidFill>
                  <a:srgbClr val="A50021"/>
                </a:solidFill>
                <a:latin typeface="Comic Sans MS" charset="0"/>
              </a:rPr>
              <a:t>The strong interaction “charge” of each quark comes in 3 different varieties</a:t>
            </a:r>
          </a:p>
        </p:txBody>
      </p:sp>
      <p:pic>
        <p:nvPicPr>
          <p:cNvPr id="72707" name="Picture 3" descr="namb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828800"/>
            <a:ext cx="1479550" cy="1897063"/>
          </a:xfrm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Calibri" charset="0"/>
              </a:rPr>
              <a:t>Y. Nambu</a:t>
            </a:r>
            <a:endParaRPr lang="en-US" sz="14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6858000" y="1447800"/>
            <a:ext cx="1109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Calibri" charset="0"/>
              </a:rPr>
              <a:t>M.-Y. Han</a:t>
            </a:r>
          </a:p>
          <a:p>
            <a:pPr algn="ctr"/>
            <a:endParaRPr lang="en-US" sz="14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2710" name="Oval 7"/>
          <p:cNvSpPr>
            <a:spLocks noChangeArrowheads="1"/>
          </p:cNvSpPr>
          <p:nvPr/>
        </p:nvSpPr>
        <p:spPr bwMode="auto">
          <a:xfrm>
            <a:off x="3657600" y="3124200"/>
            <a:ext cx="838200" cy="7620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2711" name="Oval 8"/>
          <p:cNvSpPr>
            <a:spLocks noChangeArrowheads="1"/>
          </p:cNvSpPr>
          <p:nvPr/>
        </p:nvSpPr>
        <p:spPr bwMode="auto">
          <a:xfrm>
            <a:off x="4038600" y="3810000"/>
            <a:ext cx="838200" cy="7620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2712" name="Oval 9"/>
          <p:cNvSpPr>
            <a:spLocks noChangeArrowheads="1"/>
          </p:cNvSpPr>
          <p:nvPr/>
        </p:nvSpPr>
        <p:spPr bwMode="auto">
          <a:xfrm>
            <a:off x="4495800" y="3200400"/>
            <a:ext cx="838200" cy="7620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latin typeface="Calibri" charset="0"/>
              </a:rPr>
              <a:t>s</a:t>
            </a:r>
            <a:r>
              <a:rPr lang="en-US" sz="2000" b="1" baseline="30000">
                <a:latin typeface="Calibri" charset="0"/>
              </a:rPr>
              <a:t>-1/3</a:t>
            </a:r>
          </a:p>
        </p:txBody>
      </p:sp>
      <p:sp>
        <p:nvSpPr>
          <p:cNvPr id="72713" name="Text Box 10"/>
          <p:cNvSpPr txBox="1">
            <a:spLocks noChangeArrowheads="1"/>
          </p:cNvSpPr>
          <p:nvPr/>
        </p:nvSpPr>
        <p:spPr bwMode="auto">
          <a:xfrm>
            <a:off x="2994710" y="4953000"/>
            <a:ext cx="392928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Comic Sans MS" charset="0"/>
              </a:rPr>
              <a:t>the 3 s</a:t>
            </a:r>
            <a:r>
              <a:rPr lang="en-US" sz="2400" b="1" baseline="30000" dirty="0">
                <a:latin typeface="Comic Sans MS" charset="0"/>
              </a:rPr>
              <a:t>-1/3</a:t>
            </a:r>
            <a:r>
              <a:rPr lang="en-US" sz="2400" b="1" dirty="0">
                <a:latin typeface="Comic Sans MS" charset="0"/>
              </a:rPr>
              <a:t> quarks in the</a:t>
            </a:r>
            <a:endParaRPr lang="en-US" sz="2400" b="1" dirty="0" smtClean="0">
              <a:latin typeface="Comic Sans MS" charset="0"/>
            </a:endParaRPr>
          </a:p>
          <a:p>
            <a:pPr algn="ctr"/>
            <a:r>
              <a:rPr lang="en-US" sz="2400" b="1" dirty="0" err="1" smtClean="0">
                <a:latin typeface="Symbol" charset="2"/>
              </a:rPr>
              <a:t>Ω</a:t>
            </a:r>
            <a:r>
              <a:rPr lang="en-US" sz="2400" b="1" baseline="30000" dirty="0" smtClean="0">
                <a:latin typeface="Comic Sans MS" charset="0"/>
              </a:rPr>
              <a:t>-</a:t>
            </a:r>
            <a:r>
              <a:rPr lang="en-US" sz="2400" b="1" dirty="0" smtClean="0">
                <a:latin typeface="Comic Sans MS" charset="0"/>
              </a:rPr>
              <a:t> </a:t>
            </a:r>
            <a:r>
              <a:rPr lang="en-US" sz="2400" b="1" dirty="0">
                <a:latin typeface="Comic Sans MS" charset="0"/>
              </a:rPr>
              <a:t>have different strong</a:t>
            </a:r>
          </a:p>
          <a:p>
            <a:pPr algn="ctr"/>
            <a:r>
              <a:rPr lang="en-US" sz="2400" b="1" dirty="0">
                <a:latin typeface="Comic Sans MS" charset="0"/>
              </a:rPr>
              <a:t>charges &amp; evade Pauli</a:t>
            </a:r>
          </a:p>
        </p:txBody>
      </p:sp>
      <p:sp>
        <p:nvSpPr>
          <p:cNvPr id="72714" name="Text Box 11"/>
          <p:cNvSpPr txBox="1">
            <a:spLocks noChangeArrowheads="1"/>
          </p:cNvSpPr>
          <p:nvPr/>
        </p:nvSpPr>
        <p:spPr bwMode="auto">
          <a:xfrm>
            <a:off x="4267200" y="2286000"/>
            <a:ext cx="5950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err="1" smtClean="0">
                <a:latin typeface="Symbol" charset="2"/>
              </a:rPr>
              <a:t>Ω</a:t>
            </a:r>
            <a:r>
              <a:rPr lang="en-US" sz="3200" b="1" baseline="30000" dirty="0" smtClean="0">
                <a:latin typeface="Calibri" charset="0"/>
              </a:rPr>
              <a:t>-</a:t>
            </a:r>
            <a:r>
              <a:rPr lang="en-US" dirty="0" smtClean="0">
                <a:latin typeface="Calibri" charset="0"/>
              </a:rPr>
              <a:t>  </a:t>
            </a:r>
            <a:endParaRPr lang="en-US" dirty="0">
              <a:latin typeface="Calibri" charset="0"/>
            </a:endParaRPr>
          </a:p>
        </p:txBody>
      </p:sp>
      <p:sp>
        <p:nvSpPr>
          <p:cNvPr id="72715" name="Text Box 12"/>
          <p:cNvSpPr txBox="1">
            <a:spLocks noChangeArrowheads="1"/>
          </p:cNvSpPr>
          <p:nvPr/>
        </p:nvSpPr>
        <p:spPr bwMode="auto">
          <a:xfrm>
            <a:off x="3962400" y="3429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0066"/>
                </a:solidFill>
                <a:latin typeface="Calibri" charset="0"/>
              </a:rPr>
              <a:t>1</a:t>
            </a:r>
          </a:p>
        </p:txBody>
      </p:sp>
      <p:sp>
        <p:nvSpPr>
          <p:cNvPr id="72716" name="Text Box 13"/>
          <p:cNvSpPr txBox="1">
            <a:spLocks noChangeArrowheads="1"/>
          </p:cNvSpPr>
          <p:nvPr/>
        </p:nvSpPr>
        <p:spPr bwMode="auto">
          <a:xfrm>
            <a:off x="4751388" y="35052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0066"/>
                </a:solidFill>
                <a:latin typeface="Calibri" charset="0"/>
              </a:rPr>
              <a:t>2</a:t>
            </a:r>
          </a:p>
        </p:txBody>
      </p:sp>
      <p:sp>
        <p:nvSpPr>
          <p:cNvPr id="72717" name="Text Box 14"/>
          <p:cNvSpPr txBox="1">
            <a:spLocks noChangeArrowheads="1"/>
          </p:cNvSpPr>
          <p:nvPr/>
        </p:nvSpPr>
        <p:spPr bwMode="auto">
          <a:xfrm>
            <a:off x="4267200" y="4191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0066"/>
                </a:solidFill>
                <a:latin typeface="Calibri" charset="0"/>
              </a:rPr>
              <a:t>3</a:t>
            </a:r>
          </a:p>
        </p:txBody>
      </p:sp>
      <p:pic>
        <p:nvPicPr>
          <p:cNvPr id="727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752600"/>
            <a:ext cx="1266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77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Attractive configurations</a:t>
            </a: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1053247" y="1143000"/>
            <a:ext cx="162095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 smtClean="0">
                <a:latin typeface="Symbol" charset="2"/>
              </a:rPr>
              <a:t>ε</a:t>
            </a:r>
            <a:r>
              <a:rPr lang="en-US" sz="3200" b="1" baseline="-25000" dirty="0" err="1" smtClean="0">
                <a:latin typeface="Calibri" charset="0"/>
              </a:rPr>
              <a:t>ijk</a:t>
            </a:r>
            <a:r>
              <a:rPr lang="en-US" sz="3200" b="1" dirty="0" smtClean="0">
                <a:latin typeface="Calibri" charset="0"/>
              </a:rPr>
              <a:t> </a:t>
            </a:r>
            <a:r>
              <a:rPr lang="en-US" sz="3200" b="1" dirty="0" err="1">
                <a:latin typeface="Calibri" charset="0"/>
              </a:rPr>
              <a:t>e</a:t>
            </a:r>
            <a:r>
              <a:rPr lang="en-US" sz="3200" b="1" baseline="-25000" dirty="0" err="1">
                <a:latin typeface="Calibri" charset="0"/>
              </a:rPr>
              <a:t>i</a:t>
            </a:r>
            <a:r>
              <a:rPr lang="en-US" sz="3200" b="1" dirty="0" err="1">
                <a:latin typeface="Calibri" charset="0"/>
              </a:rPr>
              <a:t>e</a:t>
            </a:r>
            <a:r>
              <a:rPr lang="en-US" sz="3200" b="1" baseline="-25000" dirty="0" err="1">
                <a:latin typeface="Calibri" charset="0"/>
              </a:rPr>
              <a:t>j</a:t>
            </a:r>
            <a:r>
              <a:rPr lang="en-US" sz="3200" b="1" dirty="0" err="1">
                <a:latin typeface="Calibri" charset="0"/>
              </a:rPr>
              <a:t>e</a:t>
            </a:r>
            <a:r>
              <a:rPr lang="en-US" sz="3200" b="1" baseline="-25000" dirty="0" err="1">
                <a:latin typeface="Calibri" charset="0"/>
              </a:rPr>
              <a:t>k</a:t>
            </a:r>
            <a:endParaRPr lang="en-US" sz="3200" b="1" baseline="-25000" dirty="0">
              <a:latin typeface="Calibri" charset="0"/>
            </a:endParaRPr>
          </a:p>
          <a:p>
            <a:pPr algn="ctr"/>
            <a:r>
              <a:rPr lang="en-US" sz="1200" b="1" baseline="-25000" dirty="0">
                <a:latin typeface="Calibri" charset="0"/>
              </a:rPr>
              <a:t>  </a:t>
            </a:r>
            <a:endParaRPr lang="en-US" sz="1200" b="1" baseline="-25000" dirty="0" smtClean="0">
              <a:latin typeface="Calibri" charset="0"/>
            </a:endParaRPr>
          </a:p>
          <a:p>
            <a:pPr algn="ctr"/>
            <a:r>
              <a:rPr lang="en-US" b="1" dirty="0" err="1" smtClean="0">
                <a:latin typeface="Calibri" charset="0"/>
              </a:rPr>
              <a:t>ε</a:t>
            </a:r>
            <a:r>
              <a:rPr lang="en-US" b="1" baseline="-25000" dirty="0" err="1" smtClean="0">
                <a:latin typeface="Calibri" charset="0"/>
              </a:rPr>
              <a:t>ijk</a:t>
            </a:r>
            <a:r>
              <a:rPr lang="en-US" b="1" dirty="0" smtClean="0">
                <a:latin typeface="Calibri" charset="0"/>
              </a:rPr>
              <a:t>= 1 for </a:t>
            </a:r>
            <a:r>
              <a:rPr lang="en-US" b="1" dirty="0" err="1" smtClean="0">
                <a:latin typeface="Calibri" charset="0"/>
              </a:rPr>
              <a:t>i≠j≠k</a:t>
            </a:r>
            <a:endParaRPr lang="en-US" b="1" dirty="0" smtClean="0">
              <a:latin typeface="Calibri" charset="0"/>
            </a:endParaRPr>
          </a:p>
          <a:p>
            <a:pPr algn="ctr"/>
            <a:r>
              <a:rPr lang="en-US" b="1" dirty="0" smtClean="0">
                <a:latin typeface="Calibri" charset="0"/>
              </a:rPr>
              <a:t>=0 otherwise</a:t>
            </a:r>
            <a:endParaRPr lang="en-US" b="1" dirty="0">
              <a:latin typeface="Calibri" charset="0"/>
            </a:endParaRP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5334000" y="1244600"/>
            <a:ext cx="8910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err="1" smtClean="0">
                <a:latin typeface="Symbol" charset="2"/>
              </a:rPr>
              <a:t>δ</a:t>
            </a:r>
            <a:r>
              <a:rPr lang="en-US" sz="3200" b="1" baseline="-25000" dirty="0" err="1" smtClean="0">
                <a:latin typeface="Calibri" charset="0"/>
              </a:rPr>
              <a:t>ij</a:t>
            </a:r>
            <a:r>
              <a:rPr lang="en-US" sz="3200" b="1" dirty="0" smtClean="0">
                <a:latin typeface="Calibri" charset="0"/>
              </a:rPr>
              <a:t> </a:t>
            </a:r>
            <a:r>
              <a:rPr lang="en-US" sz="3200" b="1" dirty="0" err="1" smtClean="0">
                <a:latin typeface="Calibri" charset="0"/>
              </a:rPr>
              <a:t>e</a:t>
            </a:r>
            <a:r>
              <a:rPr lang="en-US" sz="3200" b="1" baseline="-25000" dirty="0" err="1" smtClean="0">
                <a:latin typeface="Calibri" charset="0"/>
              </a:rPr>
              <a:t>i</a:t>
            </a:r>
            <a:endParaRPr lang="en-US" sz="3200" b="1" baseline="-25000" dirty="0">
              <a:latin typeface="Calibri" charset="0"/>
            </a:endParaRPr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6248400" y="1244600"/>
            <a:ext cx="484188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alibri" charset="0"/>
              </a:rPr>
              <a:t>e</a:t>
            </a:r>
            <a:r>
              <a:rPr lang="en-US" sz="3200" b="1" baseline="-25000">
                <a:solidFill>
                  <a:schemeClr val="bg1"/>
                </a:solidFill>
                <a:latin typeface="Calibri" charset="0"/>
              </a:rPr>
              <a:t>j</a:t>
            </a:r>
          </a:p>
        </p:txBody>
      </p:sp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0" y="2743200"/>
            <a:ext cx="9585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Calibri" charset="0"/>
              </a:rPr>
              <a:t>same as the rules for combining colors to get white</a:t>
            </a:r>
            <a:r>
              <a:rPr lang="en-US" b="1" dirty="0">
                <a:latin typeface="Calibri" charset="0"/>
              </a:rPr>
              <a:t>:</a:t>
            </a:r>
          </a:p>
          <a:p>
            <a:pPr algn="ctr"/>
            <a:r>
              <a:rPr lang="en-US" sz="800" b="1" dirty="0">
                <a:latin typeface="Calibri" charset="0"/>
              </a:rPr>
              <a:t>   </a:t>
            </a:r>
          </a:p>
          <a:p>
            <a:pPr algn="ctr"/>
            <a:r>
              <a:rPr lang="en-US" sz="2400" b="1" dirty="0">
                <a:latin typeface="Calibri" charset="0"/>
              </a:rPr>
              <a:t>add 3 primary colors</a:t>
            </a:r>
            <a:r>
              <a:rPr lang="en-US" b="1" dirty="0">
                <a:latin typeface="Calibri" charset="0"/>
              </a:rPr>
              <a:t>      </a:t>
            </a:r>
            <a:r>
              <a:rPr lang="en-US" sz="2800" b="1" dirty="0">
                <a:latin typeface="Calibri" charset="0"/>
              </a:rPr>
              <a:t>or</a:t>
            </a:r>
            <a:r>
              <a:rPr lang="en-US" sz="2400" b="1" dirty="0">
                <a:latin typeface="Calibri" charset="0"/>
              </a:rPr>
              <a:t> </a:t>
            </a:r>
            <a:r>
              <a:rPr lang="en-US" b="1" dirty="0">
                <a:latin typeface="Calibri" charset="0"/>
              </a:rPr>
              <a:t>   </a:t>
            </a:r>
            <a:r>
              <a:rPr lang="en-US" sz="2400" b="1" dirty="0">
                <a:latin typeface="Calibri" charset="0"/>
              </a:rPr>
              <a:t>add </a:t>
            </a:r>
            <a:r>
              <a:rPr lang="en-US" sz="2400" b="1" dirty="0" err="1">
                <a:latin typeface="Calibri" charset="0"/>
              </a:rPr>
              <a:t>color+complementary</a:t>
            </a:r>
            <a:r>
              <a:rPr lang="en-US" sz="2400" b="1" dirty="0">
                <a:latin typeface="Calibri" charset="0"/>
              </a:rPr>
              <a:t> color</a:t>
            </a:r>
            <a:r>
              <a:rPr lang="en-US" b="1" dirty="0">
                <a:latin typeface="Calibri" charset="0"/>
              </a:rPr>
              <a:t>            </a:t>
            </a:r>
          </a:p>
        </p:txBody>
      </p:sp>
      <p:sp>
        <p:nvSpPr>
          <p:cNvPr id="73735" name="Oval 8"/>
          <p:cNvSpPr>
            <a:spLocks noChangeArrowheads="1"/>
          </p:cNvSpPr>
          <p:nvPr/>
        </p:nvSpPr>
        <p:spPr bwMode="auto">
          <a:xfrm>
            <a:off x="3048000" y="1219200"/>
            <a:ext cx="457200" cy="4572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723900" y="4572000"/>
            <a:ext cx="7756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Comic Sans MS" charset="0"/>
              </a:rPr>
              <a:t>antiquarks:</a:t>
            </a:r>
            <a:r>
              <a:rPr lang="en-US" sz="3200" b="1">
                <a:solidFill>
                  <a:srgbClr val="05677B"/>
                </a:solidFill>
                <a:latin typeface="Comic Sans MS" charset="0"/>
              </a:rPr>
              <a:t>        </a:t>
            </a:r>
            <a:r>
              <a:rPr lang="en-US" sz="3200" b="1">
                <a:solidFill>
                  <a:srgbClr val="663300"/>
                </a:solidFill>
                <a:latin typeface="Comic Sans MS" charset="0"/>
                <a:sym typeface="Wingdings" charset="2"/>
              </a:rPr>
              <a:t> antic</a:t>
            </a:r>
            <a:r>
              <a:rPr lang="en-US" sz="3200" b="1">
                <a:solidFill>
                  <a:srgbClr val="663300"/>
                </a:solidFill>
                <a:latin typeface="Comic Sans MS" charset="0"/>
              </a:rPr>
              <a:t>olor charges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447800" y="3962400"/>
            <a:ext cx="627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663300"/>
                </a:solidFill>
                <a:latin typeface="Comic Sans MS" charset="0"/>
              </a:rPr>
              <a:t>quarks:</a:t>
            </a:r>
            <a:r>
              <a:rPr lang="en-US" sz="3200" b="1">
                <a:solidFill>
                  <a:srgbClr val="CC0000"/>
                </a:solidFill>
                <a:latin typeface="Comic Sans MS" charset="0"/>
              </a:rPr>
              <a:t> e</a:t>
            </a:r>
            <a:r>
              <a:rPr lang="en-US" sz="3200" b="1" baseline="-25000">
                <a:solidFill>
                  <a:srgbClr val="CC0000"/>
                </a:solidFill>
                <a:latin typeface="Comic Sans MS" charset="0"/>
              </a:rPr>
              <a:t>i</a:t>
            </a:r>
            <a:r>
              <a:rPr lang="en-US" sz="3200" b="1">
                <a:solidFill>
                  <a:srgbClr val="000066"/>
                </a:solidFill>
                <a:latin typeface="Comic Sans MS" charset="0"/>
              </a:rPr>
              <a:t>e</a:t>
            </a:r>
            <a:r>
              <a:rPr lang="en-US" sz="3200" b="1" baseline="-25000">
                <a:solidFill>
                  <a:srgbClr val="000066"/>
                </a:solidFill>
                <a:latin typeface="Comic Sans MS" charset="0"/>
              </a:rPr>
              <a:t>j</a:t>
            </a:r>
            <a:r>
              <a:rPr lang="en-US" sz="3200" b="1">
                <a:solidFill>
                  <a:srgbClr val="008000"/>
                </a:solidFill>
                <a:latin typeface="Comic Sans MS" charset="0"/>
              </a:rPr>
              <a:t>e</a:t>
            </a:r>
            <a:r>
              <a:rPr lang="en-US" sz="3200" b="1" baseline="-25000">
                <a:solidFill>
                  <a:srgbClr val="008000"/>
                </a:solidFill>
                <a:latin typeface="Comic Sans MS" charset="0"/>
              </a:rPr>
              <a:t>k</a:t>
            </a:r>
            <a:r>
              <a:rPr lang="en-US" sz="3200" b="1" baseline="-25000">
                <a:solidFill>
                  <a:srgbClr val="CC0000"/>
                </a:solidFill>
                <a:latin typeface="Comic Sans MS" charset="0"/>
              </a:rPr>
              <a:t>  </a:t>
            </a:r>
            <a:r>
              <a:rPr lang="en-US" sz="3200" b="1">
                <a:solidFill>
                  <a:srgbClr val="663300"/>
                </a:solidFill>
                <a:latin typeface="Comic Sans MS" charset="0"/>
                <a:sym typeface="Wingdings" charset="2"/>
              </a:rPr>
              <a:t> c</a:t>
            </a:r>
            <a:r>
              <a:rPr lang="en-US" sz="3200" b="1">
                <a:solidFill>
                  <a:srgbClr val="663300"/>
                </a:solidFill>
                <a:latin typeface="Comic Sans MS" charset="0"/>
              </a:rPr>
              <a:t>olor charges</a:t>
            </a:r>
          </a:p>
        </p:txBody>
      </p:sp>
      <p:sp>
        <p:nvSpPr>
          <p:cNvPr id="73738" name="Line 19"/>
          <p:cNvSpPr>
            <a:spLocks noChangeShapeType="1"/>
          </p:cNvSpPr>
          <p:nvPr/>
        </p:nvSpPr>
        <p:spPr bwMode="auto">
          <a:xfrm>
            <a:off x="6324600" y="1397000"/>
            <a:ext cx="2286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3429000" y="4648200"/>
            <a:ext cx="484188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Calibri" charset="0"/>
              </a:rPr>
              <a:t>e</a:t>
            </a:r>
            <a:r>
              <a:rPr lang="en-US" sz="3200" b="1" baseline="-25000">
                <a:solidFill>
                  <a:srgbClr val="FFFF00"/>
                </a:solidFill>
                <a:latin typeface="Calibri" charset="0"/>
              </a:rPr>
              <a:t>j</a:t>
            </a: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3505200" y="4800600"/>
            <a:ext cx="2286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3048000" y="4648200"/>
            <a:ext cx="484188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CCFF"/>
                </a:solidFill>
                <a:latin typeface="Calibri" charset="0"/>
              </a:rPr>
              <a:t>e</a:t>
            </a:r>
            <a:r>
              <a:rPr lang="en-US" sz="3200" b="1" baseline="-25000">
                <a:solidFill>
                  <a:srgbClr val="00CCFF"/>
                </a:solidFill>
                <a:latin typeface="Calibri" charset="0"/>
              </a:rPr>
              <a:t>i</a:t>
            </a:r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3124200" y="4800600"/>
            <a:ext cx="228600" cy="0"/>
          </a:xfrm>
          <a:prstGeom prst="line">
            <a:avLst/>
          </a:prstGeom>
          <a:noFill/>
          <a:ln w="3175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3886200" y="4648200"/>
            <a:ext cx="557213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3399"/>
                </a:solidFill>
                <a:latin typeface="Calibri" charset="0"/>
              </a:rPr>
              <a:t>e</a:t>
            </a:r>
            <a:r>
              <a:rPr lang="en-US" sz="3200" b="1" baseline="-25000">
                <a:solidFill>
                  <a:srgbClr val="FF3399"/>
                </a:solidFill>
                <a:latin typeface="Calibri" charset="0"/>
              </a:rPr>
              <a:t>k</a:t>
            </a:r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3962400" y="4800600"/>
            <a:ext cx="228600" cy="0"/>
          </a:xfrm>
          <a:prstGeom prst="line">
            <a:avLst/>
          </a:prstGeom>
          <a:noFill/>
          <a:ln w="31750">
            <a:solidFill>
              <a:srgbClr val="FF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5" name="AutoShape 27"/>
          <p:cNvSpPr>
            <a:spLocks noChangeArrowheads="1"/>
          </p:cNvSpPr>
          <p:nvPr/>
        </p:nvSpPr>
        <p:spPr bwMode="auto">
          <a:xfrm>
            <a:off x="7315200" y="1244600"/>
            <a:ext cx="381000" cy="609600"/>
          </a:xfrm>
          <a:prstGeom prst="moon">
            <a:avLst>
              <a:gd name="adj" fmla="val 7708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746" name="Text Box 29"/>
          <p:cNvSpPr txBox="1">
            <a:spLocks noChangeArrowheads="1"/>
          </p:cNvSpPr>
          <p:nvPr/>
        </p:nvSpPr>
        <p:spPr bwMode="auto">
          <a:xfrm>
            <a:off x="3159125" y="1219200"/>
            <a:ext cx="26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charset="0"/>
              </a:rPr>
              <a:t>i</a:t>
            </a:r>
          </a:p>
        </p:txBody>
      </p:sp>
      <p:sp>
        <p:nvSpPr>
          <p:cNvPr id="73747" name="Oval 30"/>
          <p:cNvSpPr>
            <a:spLocks noChangeArrowheads="1"/>
          </p:cNvSpPr>
          <p:nvPr/>
        </p:nvSpPr>
        <p:spPr bwMode="auto">
          <a:xfrm>
            <a:off x="3276600" y="1676400"/>
            <a:ext cx="457200" cy="4572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748" name="Text Box 31"/>
          <p:cNvSpPr txBox="1">
            <a:spLocks noChangeArrowheads="1"/>
          </p:cNvSpPr>
          <p:nvPr/>
        </p:nvSpPr>
        <p:spPr bwMode="auto">
          <a:xfrm>
            <a:off x="3352800" y="1676400"/>
            <a:ext cx="34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charset="0"/>
              </a:rPr>
              <a:t>k</a:t>
            </a:r>
          </a:p>
        </p:txBody>
      </p:sp>
      <p:sp>
        <p:nvSpPr>
          <p:cNvPr id="73749" name="Oval 32"/>
          <p:cNvSpPr>
            <a:spLocks noChangeArrowheads="1"/>
          </p:cNvSpPr>
          <p:nvPr/>
        </p:nvSpPr>
        <p:spPr bwMode="auto">
          <a:xfrm>
            <a:off x="3470275" y="1219200"/>
            <a:ext cx="457200" cy="4572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750" name="Text Box 33"/>
          <p:cNvSpPr txBox="1">
            <a:spLocks noChangeArrowheads="1"/>
          </p:cNvSpPr>
          <p:nvPr/>
        </p:nvSpPr>
        <p:spPr bwMode="auto">
          <a:xfrm>
            <a:off x="3581400" y="1219200"/>
            <a:ext cx="30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charset="0"/>
              </a:rPr>
              <a:t>j</a:t>
            </a:r>
          </a:p>
        </p:txBody>
      </p:sp>
      <p:sp>
        <p:nvSpPr>
          <p:cNvPr id="73751" name="Oval 34"/>
          <p:cNvSpPr>
            <a:spLocks noChangeArrowheads="1"/>
          </p:cNvSpPr>
          <p:nvPr/>
        </p:nvSpPr>
        <p:spPr bwMode="auto">
          <a:xfrm>
            <a:off x="7086600" y="1168400"/>
            <a:ext cx="457200" cy="457200"/>
          </a:xfrm>
          <a:prstGeom prst="ellips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752" name="Text Box 35"/>
          <p:cNvSpPr txBox="1">
            <a:spLocks noChangeArrowheads="1"/>
          </p:cNvSpPr>
          <p:nvPr/>
        </p:nvSpPr>
        <p:spPr bwMode="auto">
          <a:xfrm>
            <a:off x="7162800" y="1168400"/>
            <a:ext cx="26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charset="0"/>
              </a:rPr>
              <a:t>i</a:t>
            </a:r>
          </a:p>
        </p:txBody>
      </p:sp>
      <p:sp>
        <p:nvSpPr>
          <p:cNvPr id="73753" name="Oval 36"/>
          <p:cNvSpPr>
            <a:spLocks noChangeArrowheads="1"/>
          </p:cNvSpPr>
          <p:nvPr/>
        </p:nvSpPr>
        <p:spPr bwMode="auto">
          <a:xfrm>
            <a:off x="7467600" y="1473200"/>
            <a:ext cx="457200" cy="457200"/>
          </a:xfrm>
          <a:prstGeom prst="ellipse">
            <a:avLst/>
          </a:prstGeom>
          <a:solidFill>
            <a:schemeClr val="tx1"/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754" name="Text Box 37"/>
          <p:cNvSpPr txBox="1">
            <a:spLocks noChangeArrowheads="1"/>
          </p:cNvSpPr>
          <p:nvPr/>
        </p:nvSpPr>
        <p:spPr bwMode="auto">
          <a:xfrm>
            <a:off x="7543800" y="1397000"/>
            <a:ext cx="30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omic Sans MS" charset="0"/>
              </a:rPr>
              <a:t>j</a:t>
            </a:r>
          </a:p>
        </p:txBody>
      </p:sp>
      <p:sp>
        <p:nvSpPr>
          <p:cNvPr id="73755" name="Text Box 38"/>
          <p:cNvSpPr txBox="1">
            <a:spLocks noChangeArrowheads="1"/>
          </p:cNvSpPr>
          <p:nvPr/>
        </p:nvSpPr>
        <p:spPr bwMode="auto">
          <a:xfrm>
            <a:off x="228600" y="762000"/>
            <a:ext cx="150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charset="0"/>
              </a:rPr>
              <a:t>Baryons:</a:t>
            </a:r>
          </a:p>
        </p:txBody>
      </p:sp>
      <p:sp>
        <p:nvSpPr>
          <p:cNvPr id="73756" name="Text Box 39"/>
          <p:cNvSpPr txBox="1">
            <a:spLocks noChangeArrowheads="1"/>
          </p:cNvSpPr>
          <p:nvPr/>
        </p:nvSpPr>
        <p:spPr bwMode="auto">
          <a:xfrm>
            <a:off x="4648200" y="787400"/>
            <a:ext cx="142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charset="0"/>
              </a:rPr>
              <a:t>Mesons:</a:t>
            </a:r>
          </a:p>
        </p:txBody>
      </p:sp>
      <p:sp>
        <p:nvSpPr>
          <p:cNvPr id="21549" name="Text Box 45"/>
          <p:cNvSpPr txBox="1">
            <a:spLocks noChangeArrowheads="1"/>
          </p:cNvSpPr>
          <p:nvPr/>
        </p:nvSpPr>
        <p:spPr bwMode="auto">
          <a:xfrm>
            <a:off x="972297" y="5715000"/>
            <a:ext cx="145424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latin typeface="Symbol" charset="2"/>
              </a:rPr>
              <a:t>ε</a:t>
            </a:r>
            <a:r>
              <a:rPr lang="en-US" sz="2800" b="1" baseline="-25000" dirty="0" err="1" smtClean="0">
                <a:latin typeface="Calibri" charset="0"/>
              </a:rPr>
              <a:t>ijk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Calibri" charset="0"/>
              </a:rPr>
              <a:t>e</a:t>
            </a:r>
            <a:r>
              <a:rPr lang="en-US" sz="2800" b="1" baseline="-25000" dirty="0" err="1">
                <a:solidFill>
                  <a:srgbClr val="CC0000"/>
                </a:solidFill>
                <a:latin typeface="Calibri" charset="0"/>
              </a:rPr>
              <a:t>i</a:t>
            </a:r>
            <a:r>
              <a:rPr lang="en-US" sz="2800" b="1" dirty="0" err="1">
                <a:solidFill>
                  <a:srgbClr val="0033CC"/>
                </a:solidFill>
                <a:latin typeface="Calibri" charset="0"/>
              </a:rPr>
              <a:t>e</a:t>
            </a:r>
            <a:r>
              <a:rPr lang="en-US" sz="2800" b="1" baseline="-25000" dirty="0" err="1">
                <a:solidFill>
                  <a:srgbClr val="0033CC"/>
                </a:solidFill>
                <a:latin typeface="Calibri" charset="0"/>
              </a:rPr>
              <a:t>j</a:t>
            </a:r>
            <a:r>
              <a:rPr lang="en-US" sz="2800" b="1" dirty="0" err="1">
                <a:solidFill>
                  <a:srgbClr val="008000"/>
                </a:solidFill>
                <a:latin typeface="Calibri" charset="0"/>
              </a:rPr>
              <a:t>e</a:t>
            </a:r>
            <a:r>
              <a:rPr lang="en-US" sz="2800" b="1" baseline="-25000" dirty="0" err="1">
                <a:solidFill>
                  <a:srgbClr val="008000"/>
                </a:solidFill>
                <a:latin typeface="Calibri" charset="0"/>
              </a:rPr>
              <a:t>k</a:t>
            </a:r>
            <a:endParaRPr lang="en-US" sz="2800" b="1" baseline="-25000" dirty="0">
              <a:solidFill>
                <a:srgbClr val="008000"/>
              </a:solidFill>
              <a:latin typeface="Calibri" charset="0"/>
            </a:endParaRPr>
          </a:p>
          <a:p>
            <a:pPr algn="ctr"/>
            <a:r>
              <a:rPr lang="en-US" sz="800" b="1" baseline="-25000" dirty="0">
                <a:latin typeface="Calibri" charset="0"/>
              </a:rPr>
              <a:t>  </a:t>
            </a:r>
            <a:endParaRPr lang="en-US" sz="2400" b="1" dirty="0">
              <a:latin typeface="Calibri" charset="0"/>
            </a:endParaRPr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4933950" y="5748338"/>
            <a:ext cx="8130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 smtClean="0">
                <a:latin typeface="Symbol" charset="2"/>
              </a:rPr>
              <a:t>δ</a:t>
            </a:r>
            <a:r>
              <a:rPr lang="en-US" sz="2800" b="1" baseline="-25000" dirty="0" err="1" smtClean="0">
                <a:latin typeface="Calibri" charset="0"/>
              </a:rPr>
              <a:t>ij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libri" charset="0"/>
              </a:rPr>
              <a:t>e</a:t>
            </a:r>
            <a:r>
              <a:rPr lang="en-US" sz="2800" b="1" baseline="-25000" dirty="0" err="1">
                <a:solidFill>
                  <a:srgbClr val="0033CC"/>
                </a:solidFill>
                <a:latin typeface="Calibri" charset="0"/>
              </a:rPr>
              <a:t>i</a:t>
            </a:r>
            <a:endParaRPr lang="en-US" sz="2800" b="1" baseline="-25000" dirty="0">
              <a:solidFill>
                <a:srgbClr val="0033CC"/>
              </a:solidFill>
              <a:latin typeface="Calibri" charset="0"/>
            </a:endParaRPr>
          </a:p>
        </p:txBody>
      </p:sp>
      <p:sp>
        <p:nvSpPr>
          <p:cNvPr id="21551" name="Text Box 47"/>
          <p:cNvSpPr txBox="1">
            <a:spLocks noChangeArrowheads="1"/>
          </p:cNvSpPr>
          <p:nvPr/>
        </p:nvSpPr>
        <p:spPr bwMode="auto">
          <a:xfrm>
            <a:off x="5791200" y="5748338"/>
            <a:ext cx="449263" cy="519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Calibri" charset="0"/>
              </a:rPr>
              <a:t>e</a:t>
            </a:r>
            <a:r>
              <a:rPr lang="en-US" sz="2800" b="1" baseline="-25000">
                <a:solidFill>
                  <a:srgbClr val="FFFF00"/>
                </a:solidFill>
                <a:latin typeface="Calibri" charset="0"/>
              </a:rPr>
              <a:t>j</a:t>
            </a:r>
          </a:p>
        </p:txBody>
      </p:sp>
      <p:sp>
        <p:nvSpPr>
          <p:cNvPr id="21552" name="Oval 48"/>
          <p:cNvSpPr>
            <a:spLocks noChangeArrowheads="1"/>
          </p:cNvSpPr>
          <p:nvPr/>
        </p:nvSpPr>
        <p:spPr bwMode="auto">
          <a:xfrm>
            <a:off x="2514600" y="5622925"/>
            <a:ext cx="838200" cy="914400"/>
          </a:xfrm>
          <a:prstGeom prst="ellipse">
            <a:avLst/>
          </a:prstGeom>
          <a:solidFill>
            <a:srgbClr val="CC0000">
              <a:alpha val="6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3" name="Oval 49"/>
          <p:cNvSpPr>
            <a:spLocks noChangeArrowheads="1"/>
          </p:cNvSpPr>
          <p:nvPr/>
        </p:nvSpPr>
        <p:spPr bwMode="auto">
          <a:xfrm>
            <a:off x="2971800" y="5775325"/>
            <a:ext cx="838200" cy="914400"/>
          </a:xfrm>
          <a:prstGeom prst="ellipse">
            <a:avLst/>
          </a:prstGeom>
          <a:solidFill>
            <a:srgbClr val="008000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4" name="Oval 50"/>
          <p:cNvSpPr>
            <a:spLocks noChangeArrowheads="1"/>
          </p:cNvSpPr>
          <p:nvPr/>
        </p:nvSpPr>
        <p:spPr bwMode="auto">
          <a:xfrm>
            <a:off x="2895600" y="5394325"/>
            <a:ext cx="838200" cy="914400"/>
          </a:xfrm>
          <a:prstGeom prst="ellipse">
            <a:avLst/>
          </a:prstGeom>
          <a:solidFill>
            <a:srgbClr val="000080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5" name="Oval 51"/>
          <p:cNvSpPr>
            <a:spLocks noChangeArrowheads="1"/>
          </p:cNvSpPr>
          <p:nvPr/>
        </p:nvSpPr>
        <p:spPr bwMode="auto">
          <a:xfrm>
            <a:off x="6553200" y="5546725"/>
            <a:ext cx="838200" cy="914400"/>
          </a:xfrm>
          <a:prstGeom prst="ellipse">
            <a:avLst/>
          </a:prstGeom>
          <a:solidFill>
            <a:srgbClr val="000066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6" name="Oval 52"/>
          <p:cNvSpPr>
            <a:spLocks noChangeArrowheads="1"/>
          </p:cNvSpPr>
          <p:nvPr/>
        </p:nvSpPr>
        <p:spPr bwMode="auto">
          <a:xfrm>
            <a:off x="7010400" y="5572125"/>
            <a:ext cx="838200" cy="914400"/>
          </a:xfrm>
          <a:prstGeom prst="ellipse">
            <a:avLst/>
          </a:prstGeom>
          <a:solidFill>
            <a:srgbClr val="FFFF00">
              <a:alpha val="65881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7" name="Line 53"/>
          <p:cNvSpPr>
            <a:spLocks noChangeShapeType="1"/>
          </p:cNvSpPr>
          <p:nvPr/>
        </p:nvSpPr>
        <p:spPr bwMode="auto">
          <a:xfrm>
            <a:off x="5867400" y="5867400"/>
            <a:ext cx="2286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8" name="AutoShape 54"/>
          <p:cNvSpPr>
            <a:spLocks noChangeArrowheads="1"/>
          </p:cNvSpPr>
          <p:nvPr/>
        </p:nvSpPr>
        <p:spPr bwMode="auto">
          <a:xfrm rot="1316700">
            <a:off x="3048000" y="5775325"/>
            <a:ext cx="3810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59" name="AutoShape 55"/>
          <p:cNvSpPr>
            <a:spLocks noChangeArrowheads="1"/>
          </p:cNvSpPr>
          <p:nvPr/>
        </p:nvSpPr>
        <p:spPr bwMode="auto">
          <a:xfrm>
            <a:off x="6858000" y="5699125"/>
            <a:ext cx="381000" cy="609600"/>
          </a:xfrm>
          <a:prstGeom prst="moon">
            <a:avLst>
              <a:gd name="adj" fmla="val 7708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60" name="AutoShape 56"/>
          <p:cNvSpPr>
            <a:spLocks noChangeArrowheads="1"/>
          </p:cNvSpPr>
          <p:nvPr/>
        </p:nvSpPr>
        <p:spPr bwMode="auto">
          <a:xfrm rot="-10556138">
            <a:off x="7086600" y="5699125"/>
            <a:ext cx="374650" cy="609600"/>
          </a:xfrm>
          <a:prstGeom prst="moon">
            <a:avLst>
              <a:gd name="adj" fmla="val 8683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334000" y="1866900"/>
            <a:ext cx="1433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latin typeface="Calibri" charset="0"/>
              </a:rPr>
              <a:t>δ</a:t>
            </a:r>
            <a:r>
              <a:rPr lang="en-US" b="1" baseline="-25000" dirty="0" err="1" smtClean="0">
                <a:latin typeface="Calibri" charset="0"/>
              </a:rPr>
              <a:t>ij</a:t>
            </a:r>
            <a:r>
              <a:rPr lang="en-US" b="1" dirty="0" smtClean="0">
                <a:latin typeface="Calibri" charset="0"/>
              </a:rPr>
              <a:t> =1 for </a:t>
            </a:r>
            <a:r>
              <a:rPr lang="en-US" b="1" dirty="0" err="1" smtClean="0">
                <a:latin typeface="Calibri" charset="0"/>
              </a:rPr>
              <a:t>i</a:t>
            </a:r>
            <a:r>
              <a:rPr lang="en-US" b="1" dirty="0" smtClean="0">
                <a:latin typeface="Calibri" charset="0"/>
              </a:rPr>
              <a:t>=</a:t>
            </a:r>
            <a:r>
              <a:rPr lang="en-US" b="1" dirty="0" err="1" smtClean="0">
                <a:latin typeface="Calibri" charset="0"/>
              </a:rPr>
              <a:t>j</a:t>
            </a:r>
            <a:endParaRPr lang="en-US" b="1" dirty="0" smtClean="0">
              <a:latin typeface="Calibri" charset="0"/>
            </a:endParaRPr>
          </a:p>
          <a:p>
            <a:r>
              <a:rPr lang="en-US" b="1" dirty="0" smtClean="0">
                <a:latin typeface="Calibri" charset="0"/>
              </a:rPr>
              <a:t>=0 otherwise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0" grpId="0"/>
      <p:bldP spid="21522" grpId="0"/>
      <p:bldP spid="21524" grpId="0" animBg="1"/>
      <p:bldP spid="21525" grpId="0" animBg="1"/>
      <p:bldP spid="21526" grpId="0" animBg="1"/>
      <p:bldP spid="21527" grpId="0" animBg="1"/>
      <p:bldP spid="21528" grpId="0" animBg="1"/>
      <p:bldP spid="21529" grpId="0" animBg="1"/>
      <p:bldP spid="21549" grpId="0"/>
      <p:bldP spid="21550" grpId="0"/>
      <p:bldP spid="21551" grpId="0" animBg="1"/>
      <p:bldP spid="21552" grpId="0" animBg="1"/>
      <p:bldP spid="21553" grpId="0" animBg="1"/>
      <p:bldP spid="21554" grpId="0" animBg="1"/>
      <p:bldP spid="21555" grpId="0" animBg="1"/>
      <p:bldP spid="21556" grpId="0" animBg="1"/>
      <p:bldP spid="21557" grpId="0" animBg="1"/>
      <p:bldP spid="21558" grpId="0" animBg="1"/>
      <p:bldP spid="21559" grpId="0" animBg="1"/>
      <p:bldP spid="215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282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attempts to identify </a:t>
            </a:r>
            <a:r>
              <a:rPr lang="en-US" dirty="0" err="1" smtClean="0"/>
              <a:t>hadron</a:t>
            </a:r>
            <a:r>
              <a:rPr lang="en-US" dirty="0" smtClean="0"/>
              <a:t> constituents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-111829" y="-76200"/>
            <a:ext cx="92558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QPM Superseded by QCD in the 1970s:</a:t>
            </a:r>
            <a:br>
              <a:rPr lang="en-US" dirty="0" smtClean="0"/>
            </a:br>
            <a:r>
              <a:rPr lang="en-US" sz="4000" dirty="0" smtClean="0"/>
              <a:t>observed particles are color </a:t>
            </a:r>
            <a:r>
              <a:rPr lang="en-US" sz="4000" dirty="0" err="1" smtClean="0"/>
              <a:t>singlets</a:t>
            </a:r>
            <a:endParaRPr lang="en-US" sz="4000" dirty="0" smtClean="0"/>
          </a:p>
        </p:txBody>
      </p:sp>
      <p:sp>
        <p:nvSpPr>
          <p:cNvPr id="21508" name="Slide Number Placeholder 5"/>
          <p:cNvSpPr txBox="1">
            <a:spLocks noGrp="1"/>
          </p:cNvSpPr>
          <p:nvPr/>
        </p:nvSpPr>
        <p:spPr bwMode="auto">
          <a:xfrm>
            <a:off x="2023533" y="7203282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D5374E99-6DA4-2D45-AB47-CFF91F0F1043}" type="slidenum">
              <a:rPr lang="en-US" sz="1200">
                <a:solidFill>
                  <a:srgbClr val="898989"/>
                </a:solidFill>
              </a:rPr>
              <a:pPr algn="r"/>
              <a:t>90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1509" name="Picture 10" descr="quarksinba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1157" y="3931073"/>
            <a:ext cx="1341660" cy="122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1" descr="meson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7102" y="4027275"/>
            <a:ext cx="1200076" cy="117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2"/>
          <p:cNvSpPr>
            <a:spLocks noChangeArrowheads="1"/>
          </p:cNvSpPr>
          <p:nvPr/>
        </p:nvSpPr>
        <p:spPr bwMode="auto">
          <a:xfrm>
            <a:off x="1462537" y="3584455"/>
            <a:ext cx="155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2800" b="1" i="1" dirty="0">
                <a:latin typeface="NSimSun" pitchFamily="49" charset="-122"/>
                <a:ea typeface="NSimSun" pitchFamily="49" charset="-122"/>
                <a:cs typeface="NSimSun" pitchFamily="49" charset="-122"/>
              </a:rPr>
              <a:t>Λ</a:t>
            </a:r>
            <a:r>
              <a:rPr lang="en-US" sz="2800" b="1" dirty="0">
                <a:latin typeface="Calibri" charset="0"/>
              </a:rPr>
              <a:t>= </a:t>
            </a:r>
            <a:r>
              <a:rPr lang="en-US" sz="2800" b="1" i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800" b="1" i="1" dirty="0" err="1">
                <a:latin typeface="Times New Roman" charset="0"/>
                <a:ea typeface="Times New Roman" charset="0"/>
                <a:cs typeface="Times New Roman" charset="0"/>
              </a:rPr>
              <a:t>uds</a:t>
            </a:r>
            <a:r>
              <a:rPr lang="en-US" sz="2800" b="1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6567102" y="3700692"/>
          <a:ext cx="1301996" cy="45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52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102" y="3700692"/>
                        <a:ext cx="1301996" cy="4598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5561842" y="5062718"/>
            <a:ext cx="3201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Mesons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008000"/>
                </a:solidFill>
              </a:rPr>
              <a:t>color</a:t>
            </a:r>
            <a:r>
              <a:rPr lang="en-US" dirty="0" smtClean="0"/>
              <a:t>-</a:t>
            </a:r>
            <a:r>
              <a:rPr lang="en-US" dirty="0" err="1" smtClean="0">
                <a:solidFill>
                  <a:srgbClr val="FF00FF"/>
                </a:solidFill>
              </a:rPr>
              <a:t>anticolor</a:t>
            </a:r>
            <a:r>
              <a:rPr lang="en-US" dirty="0" err="1"/>
              <a:t>pairs</a:t>
            </a:r>
            <a:endParaRPr lang="en-US" dirty="0"/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290289" y="5098907"/>
            <a:ext cx="3502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Baryons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 triplets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480" y="2294064"/>
            <a:ext cx="982133" cy="982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267" y="2440322"/>
            <a:ext cx="1784472" cy="1144133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87332" y="1786603"/>
            <a:ext cx="2155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3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8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8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y </a:t>
            </a:r>
            <a:r>
              <a:rPr lang="en-US" dirty="0" smtClean="0"/>
              <a:t>colors </a:t>
            </a:r>
            <a:r>
              <a:rPr lang="en-US" dirty="0" err="1" smtClean="0">
                <a:sym typeface="Wingdings"/>
              </a:rPr>
              <a:t></a:t>
            </a:r>
            <a:endParaRPr lang="en-US" dirty="0"/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374671" y="1785548"/>
            <a:ext cx="823209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sym typeface="Wingdings"/>
              </a:rPr>
              <a:t>white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8108284" y="1779748"/>
            <a:ext cx="823209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white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7187935" y="1797146"/>
            <a:ext cx="57924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923287" y="1779748"/>
            <a:ext cx="4291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8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r </a:t>
            </a:r>
            <a:r>
              <a:rPr lang="en-US" dirty="0" smtClean="0"/>
              <a:t>+ complementary </a:t>
            </a:r>
            <a:r>
              <a:rPr lang="en-US" b="1" dirty="0" smtClean="0">
                <a:solidFill>
                  <a:srgbClr val="00FFFF"/>
                </a:solidFill>
              </a:rPr>
              <a:t>c</a:t>
            </a:r>
            <a:r>
              <a:rPr lang="en-US" b="1" dirty="0" smtClean="0">
                <a:solidFill>
                  <a:srgbClr val="FFFF00"/>
                </a:solidFill>
              </a:rPr>
              <a:t>o</a:t>
            </a:r>
            <a:r>
              <a:rPr lang="en-US" b="1" dirty="0" smtClean="0">
                <a:solidFill>
                  <a:srgbClr val="FF00FF"/>
                </a:solidFill>
              </a:rPr>
              <a:t>l</a:t>
            </a:r>
            <a:r>
              <a:rPr lang="en-US" b="1" dirty="0" smtClean="0">
                <a:solidFill>
                  <a:srgbClr val="00FFFF"/>
                </a:solidFill>
              </a:rPr>
              <a:t>o</a:t>
            </a:r>
            <a:r>
              <a:rPr lang="en-US" b="1" dirty="0" smtClean="0">
                <a:solidFill>
                  <a:srgbClr val="FFFF00"/>
                </a:solidFill>
              </a:rPr>
              <a:t>r 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dirty="0" err="1" smtClean="0">
                <a:sym typeface="Wingdings"/>
              </a:rPr>
              <a:t></a:t>
            </a:r>
            <a:endParaRPr lang="en-US" dirty="0"/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608167" y="2648395"/>
            <a:ext cx="1295722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7579" y="2648395"/>
            <a:ext cx="1376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blue</a:t>
            </a:r>
            <a:r>
              <a:rPr lang="en-US" sz="1400" dirty="0" smtClean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rgbClr val="FFFF00"/>
                </a:solidFill>
              </a:rPr>
              <a:t>yellow</a:t>
            </a:r>
          </a:p>
          <a:p>
            <a:pPr algn="ctr"/>
            <a:r>
              <a:rPr lang="en-US" sz="1400" dirty="0" smtClean="0">
                <a:solidFill>
                  <a:srgbClr val="00FF00"/>
                </a:solidFill>
              </a:rPr>
              <a:t>green</a:t>
            </a:r>
            <a:r>
              <a:rPr lang="en-US" sz="1400" dirty="0" smtClean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rgbClr val="FF00FF"/>
                </a:solidFill>
              </a:rPr>
              <a:t>magenta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red</a:t>
            </a:r>
            <a:r>
              <a:rPr lang="en-US" sz="1400" dirty="0" smtClean="0">
                <a:solidFill>
                  <a:schemeClr val="bg2"/>
                </a:solidFill>
              </a:rPr>
              <a:t>-</a:t>
            </a:r>
            <a:r>
              <a:rPr lang="en-US" sz="1400" dirty="0" smtClean="0">
                <a:solidFill>
                  <a:srgbClr val="00FFFF"/>
                </a:solidFill>
              </a:rPr>
              <a:t>cyan</a:t>
            </a:r>
            <a:endParaRPr lang="en-US" sz="14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1322" y="2058552"/>
            <a:ext cx="8229600" cy="1143000"/>
          </a:xfrm>
        </p:spPr>
        <p:txBody>
          <a:bodyPr/>
          <a:lstStyle/>
          <a:p>
            <a:r>
              <a:rPr lang="en-US" dirty="0" smtClean="0"/>
              <a:t>A few remarks about QCD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/>
              <a:t>Quantum Chromodynamics</a:t>
            </a:r>
          </a:p>
        </p:txBody>
      </p:sp>
      <p:pic>
        <p:nvPicPr>
          <p:cNvPr id="531484" name="Picture 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96050" y="2457450"/>
            <a:ext cx="981075" cy="514350"/>
          </a:xfrm>
          <a:noFill/>
          <a:ln/>
        </p:spPr>
      </p:pic>
      <p:sp>
        <p:nvSpPr>
          <p:cNvPr id="531486" name="Line 30"/>
          <p:cNvSpPr>
            <a:spLocks noChangeShapeType="1"/>
          </p:cNvSpPr>
          <p:nvPr/>
        </p:nvSpPr>
        <p:spPr bwMode="auto">
          <a:xfrm flipV="1">
            <a:off x="5657850" y="2590800"/>
            <a:ext cx="838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89" name="Line 33"/>
          <p:cNvSpPr>
            <a:spLocks noChangeShapeType="1"/>
          </p:cNvSpPr>
          <p:nvPr/>
        </p:nvSpPr>
        <p:spPr bwMode="auto">
          <a:xfrm flipH="1" flipV="1">
            <a:off x="5810250" y="1981200"/>
            <a:ext cx="685800" cy="609600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31492" name="Picture 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447800"/>
            <a:ext cx="2284413" cy="2171700"/>
          </a:xfrm>
          <a:noFill/>
          <a:ln/>
        </p:spPr>
      </p:pic>
      <p:sp>
        <p:nvSpPr>
          <p:cNvPr id="531494" name="Text Box 38"/>
          <p:cNvSpPr txBox="1">
            <a:spLocks noChangeArrowheads="1"/>
          </p:cNvSpPr>
          <p:nvPr/>
        </p:nvSpPr>
        <p:spPr bwMode="auto">
          <a:xfrm>
            <a:off x="5886450" y="29718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e</a:t>
            </a:r>
            <a:r>
              <a:rPr lang="en-US" b="1" baseline="-25000">
                <a:solidFill>
                  <a:srgbClr val="CC0000"/>
                </a:solidFill>
              </a:rPr>
              <a:t>i</a:t>
            </a:r>
          </a:p>
        </p:txBody>
      </p:sp>
      <p:sp>
        <p:nvSpPr>
          <p:cNvPr id="531495" name="Text Box 39"/>
          <p:cNvSpPr txBox="1">
            <a:spLocks noChangeArrowheads="1"/>
          </p:cNvSpPr>
          <p:nvPr/>
        </p:nvSpPr>
        <p:spPr bwMode="auto">
          <a:xfrm>
            <a:off x="5810250" y="17526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e</a:t>
            </a:r>
            <a:r>
              <a:rPr lang="en-US" b="1" baseline="-25000">
                <a:solidFill>
                  <a:srgbClr val="000066"/>
                </a:solidFill>
              </a:rPr>
              <a:t>j</a:t>
            </a:r>
          </a:p>
        </p:txBody>
      </p:sp>
      <p:sp>
        <p:nvSpPr>
          <p:cNvPr id="531496" name="Text Box 40"/>
          <p:cNvSpPr txBox="1">
            <a:spLocks noChangeArrowheads="1"/>
          </p:cNvSpPr>
          <p:nvPr/>
        </p:nvSpPr>
        <p:spPr bwMode="auto">
          <a:xfrm>
            <a:off x="7486650" y="25146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g</a:t>
            </a:r>
            <a:r>
              <a:rPr lang="en-US" b="1" baseline="-25000">
                <a:solidFill>
                  <a:srgbClr val="660066"/>
                </a:solidFill>
              </a:rPr>
              <a:t>ij</a:t>
            </a:r>
          </a:p>
        </p:txBody>
      </p:sp>
      <p:sp>
        <p:nvSpPr>
          <p:cNvPr id="531497" name="Text Box 41"/>
          <p:cNvSpPr txBox="1">
            <a:spLocks noChangeArrowheads="1"/>
          </p:cNvSpPr>
          <p:nvPr/>
        </p:nvSpPr>
        <p:spPr bwMode="auto">
          <a:xfrm>
            <a:off x="1752600" y="27432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single</a:t>
            </a:r>
          </a:p>
          <a:p>
            <a:r>
              <a:rPr lang="en-US"/>
              <a:t>photon</a:t>
            </a:r>
          </a:p>
        </p:txBody>
      </p:sp>
      <p:sp>
        <p:nvSpPr>
          <p:cNvPr id="531498" name="Text Box 42"/>
          <p:cNvSpPr txBox="1">
            <a:spLocks noChangeArrowheads="1"/>
          </p:cNvSpPr>
          <p:nvPr/>
        </p:nvSpPr>
        <p:spPr bwMode="auto">
          <a:xfrm>
            <a:off x="6572250" y="281940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eight</a:t>
            </a:r>
          </a:p>
          <a:p>
            <a:pPr algn="ctr"/>
            <a:r>
              <a:rPr lang="en-US" b="1">
                <a:solidFill>
                  <a:srgbClr val="660066"/>
                </a:solidFill>
              </a:rPr>
              <a:t>“gluons”</a:t>
            </a:r>
          </a:p>
        </p:txBody>
      </p:sp>
      <p:sp>
        <p:nvSpPr>
          <p:cNvPr id="531499" name="Text Box 43"/>
          <p:cNvSpPr txBox="1">
            <a:spLocks noChangeArrowheads="1"/>
          </p:cNvSpPr>
          <p:nvPr/>
        </p:nvSpPr>
        <p:spPr bwMode="auto">
          <a:xfrm>
            <a:off x="1600200" y="2057400"/>
            <a:ext cx="607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Symbol" pitchFamily="18" charset="2"/>
              </a:rPr>
              <a:t>α</a:t>
            </a:r>
            <a:r>
              <a:rPr lang="en-US" b="1" baseline="-25000" dirty="0" smtClean="0">
                <a:solidFill>
                  <a:srgbClr val="000066"/>
                </a:solidFill>
              </a:rPr>
              <a:t>QED</a:t>
            </a:r>
            <a:endParaRPr lang="en-US" b="1" baseline="-25000" dirty="0">
              <a:solidFill>
                <a:srgbClr val="000066"/>
              </a:solidFill>
            </a:endParaRPr>
          </a:p>
        </p:txBody>
      </p:sp>
      <p:sp>
        <p:nvSpPr>
          <p:cNvPr id="531500" name="Text Box 44"/>
          <p:cNvSpPr txBox="1">
            <a:spLocks noChangeArrowheads="1"/>
          </p:cNvSpPr>
          <p:nvPr/>
        </p:nvSpPr>
        <p:spPr bwMode="auto">
          <a:xfrm>
            <a:off x="6343650" y="2209800"/>
            <a:ext cx="391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  <a:latin typeface="Symbol" pitchFamily="18" charset="2"/>
              </a:rPr>
              <a:t>α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s</a:t>
            </a:r>
            <a:endParaRPr lang="en-US" b="1" baseline="-25000" dirty="0">
              <a:solidFill>
                <a:srgbClr val="660066"/>
              </a:solidFill>
            </a:endParaRPr>
          </a:p>
        </p:txBody>
      </p:sp>
      <p:sp>
        <p:nvSpPr>
          <p:cNvPr id="531501" name="AutoShape 45"/>
          <p:cNvSpPr>
            <a:spLocks noChangeArrowheads="1"/>
          </p:cNvSpPr>
          <p:nvPr/>
        </p:nvSpPr>
        <p:spPr bwMode="auto">
          <a:xfrm>
            <a:off x="3276600" y="2057400"/>
            <a:ext cx="21336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</a:rPr>
              <a:t>Abelian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extension of QED</a:t>
            </a:r>
          </a:p>
        </p:txBody>
      </p:sp>
      <p:sp>
        <p:nvSpPr>
          <p:cNvPr id="531511" name="Text Box 55"/>
          <p:cNvSpPr txBox="1">
            <a:spLocks noChangeArrowheads="1"/>
          </p:cNvSpPr>
          <p:nvPr/>
        </p:nvSpPr>
        <p:spPr bwMode="auto">
          <a:xfrm>
            <a:off x="533400" y="1143000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QED:  scalar charge e </a:t>
            </a:r>
            <a:endParaRPr lang="en-US" sz="3200" b="1"/>
          </a:p>
        </p:txBody>
      </p:sp>
      <p:sp>
        <p:nvSpPr>
          <p:cNvPr id="531521" name="Text Box 65"/>
          <p:cNvSpPr txBox="1">
            <a:spLocks noChangeArrowheads="1"/>
          </p:cNvSpPr>
          <p:nvPr/>
        </p:nvSpPr>
        <p:spPr bwMode="auto">
          <a:xfrm>
            <a:off x="5181600" y="11430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Q</a:t>
            </a:r>
            <a:r>
              <a:rPr lang="en-US" sz="2400" b="1">
                <a:solidFill>
                  <a:srgbClr val="CC0000"/>
                </a:solidFill>
              </a:rPr>
              <a:t>C</a:t>
            </a:r>
            <a:r>
              <a:rPr lang="en-US" sz="2400" b="1">
                <a:solidFill>
                  <a:srgbClr val="006600"/>
                </a:solidFill>
              </a:rPr>
              <a:t>D</a:t>
            </a:r>
            <a:r>
              <a:rPr lang="en-US" sz="2400" b="1"/>
              <a:t> triplet charge: </a:t>
            </a:r>
          </a:p>
        </p:txBody>
      </p:sp>
      <p:sp>
        <p:nvSpPr>
          <p:cNvPr id="531522" name="Text Box 66"/>
          <p:cNvSpPr txBox="1">
            <a:spLocks noChangeArrowheads="1"/>
          </p:cNvSpPr>
          <p:nvPr/>
        </p:nvSpPr>
        <p:spPr bwMode="auto">
          <a:xfrm>
            <a:off x="8305800" y="762000"/>
            <a:ext cx="573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e</a:t>
            </a:r>
            <a:r>
              <a:rPr lang="en-US" sz="3200" b="1" baseline="-25000">
                <a:solidFill>
                  <a:srgbClr val="CC0000"/>
                </a:solidFill>
              </a:rPr>
              <a:t>r</a:t>
            </a:r>
          </a:p>
          <a:p>
            <a:r>
              <a:rPr lang="en-US" sz="3200" b="1">
                <a:solidFill>
                  <a:srgbClr val="0033CC"/>
                </a:solidFill>
              </a:rPr>
              <a:t>e</a:t>
            </a:r>
            <a:r>
              <a:rPr lang="en-US" sz="3200" b="1" baseline="-25000">
                <a:solidFill>
                  <a:srgbClr val="0033CC"/>
                </a:solidFill>
              </a:rPr>
              <a:t>b</a:t>
            </a:r>
          </a:p>
          <a:p>
            <a:r>
              <a:rPr lang="en-US" sz="3200" b="1">
                <a:solidFill>
                  <a:srgbClr val="008000"/>
                </a:solidFill>
              </a:rPr>
              <a:t>e</a:t>
            </a:r>
            <a:r>
              <a:rPr lang="en-US" sz="3200" b="1" baseline="-25000">
                <a:solidFill>
                  <a:srgbClr val="008000"/>
                </a:solidFill>
              </a:rPr>
              <a:t>g</a:t>
            </a:r>
          </a:p>
        </p:txBody>
      </p:sp>
      <p:sp>
        <p:nvSpPr>
          <p:cNvPr id="531523" name="AutoShape 67"/>
          <p:cNvSpPr>
            <a:spLocks noChangeArrowheads="1"/>
          </p:cNvSpPr>
          <p:nvPr/>
        </p:nvSpPr>
        <p:spPr bwMode="auto">
          <a:xfrm>
            <a:off x="8229600" y="838200"/>
            <a:ext cx="685800" cy="15240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6735331" y="2868974"/>
            <a:ext cx="503673" cy="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890908" y="2516188"/>
            <a:ext cx="34809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/>
              <a:t>Quantum Chromodynamics</a:t>
            </a:r>
          </a:p>
        </p:txBody>
      </p:sp>
      <p:pic>
        <p:nvPicPr>
          <p:cNvPr id="531484" name="Picture 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96050" y="2457450"/>
            <a:ext cx="981075" cy="514350"/>
          </a:xfrm>
          <a:noFill/>
          <a:ln/>
        </p:spPr>
      </p:pic>
      <p:sp>
        <p:nvSpPr>
          <p:cNvPr id="531486" name="Line 30"/>
          <p:cNvSpPr>
            <a:spLocks noChangeShapeType="1"/>
          </p:cNvSpPr>
          <p:nvPr/>
        </p:nvSpPr>
        <p:spPr bwMode="auto">
          <a:xfrm flipV="1">
            <a:off x="5657850" y="2590800"/>
            <a:ext cx="838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89" name="Line 33"/>
          <p:cNvSpPr>
            <a:spLocks noChangeShapeType="1"/>
          </p:cNvSpPr>
          <p:nvPr/>
        </p:nvSpPr>
        <p:spPr bwMode="auto">
          <a:xfrm flipH="1" flipV="1">
            <a:off x="5810250" y="1943100"/>
            <a:ext cx="685800" cy="609600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31492" name="Picture 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447800"/>
            <a:ext cx="2284413" cy="2171700"/>
          </a:xfrm>
          <a:noFill/>
          <a:ln/>
        </p:spPr>
      </p:pic>
      <p:sp>
        <p:nvSpPr>
          <p:cNvPr id="531494" name="Text Box 38"/>
          <p:cNvSpPr txBox="1">
            <a:spLocks noChangeArrowheads="1"/>
          </p:cNvSpPr>
          <p:nvPr/>
        </p:nvSpPr>
        <p:spPr bwMode="auto">
          <a:xfrm>
            <a:off x="5886450" y="29718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e</a:t>
            </a:r>
            <a:r>
              <a:rPr lang="en-US" b="1" baseline="-25000">
                <a:solidFill>
                  <a:srgbClr val="CC0000"/>
                </a:solidFill>
              </a:rPr>
              <a:t>i</a:t>
            </a:r>
          </a:p>
        </p:txBody>
      </p:sp>
      <p:sp>
        <p:nvSpPr>
          <p:cNvPr id="531495" name="Text Box 39"/>
          <p:cNvSpPr txBox="1">
            <a:spLocks noChangeArrowheads="1"/>
          </p:cNvSpPr>
          <p:nvPr/>
        </p:nvSpPr>
        <p:spPr bwMode="auto">
          <a:xfrm>
            <a:off x="5810250" y="17526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e</a:t>
            </a:r>
            <a:r>
              <a:rPr lang="en-US" b="1" baseline="-25000">
                <a:solidFill>
                  <a:srgbClr val="000066"/>
                </a:solidFill>
              </a:rPr>
              <a:t>j</a:t>
            </a:r>
          </a:p>
        </p:txBody>
      </p:sp>
      <p:sp>
        <p:nvSpPr>
          <p:cNvPr id="531496" name="Text Box 40"/>
          <p:cNvSpPr txBox="1">
            <a:spLocks noChangeArrowheads="1"/>
          </p:cNvSpPr>
          <p:nvPr/>
        </p:nvSpPr>
        <p:spPr bwMode="auto">
          <a:xfrm>
            <a:off x="7486650" y="25146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g</a:t>
            </a:r>
            <a:r>
              <a:rPr lang="en-US" b="1" baseline="-25000">
                <a:solidFill>
                  <a:srgbClr val="660066"/>
                </a:solidFill>
              </a:rPr>
              <a:t>ij</a:t>
            </a:r>
          </a:p>
        </p:txBody>
      </p:sp>
      <p:sp>
        <p:nvSpPr>
          <p:cNvPr id="531497" name="Text Box 41"/>
          <p:cNvSpPr txBox="1">
            <a:spLocks noChangeArrowheads="1"/>
          </p:cNvSpPr>
          <p:nvPr/>
        </p:nvSpPr>
        <p:spPr bwMode="auto">
          <a:xfrm>
            <a:off x="1752600" y="27432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single</a:t>
            </a:r>
          </a:p>
          <a:p>
            <a:r>
              <a:rPr lang="en-US"/>
              <a:t>photon</a:t>
            </a:r>
          </a:p>
        </p:txBody>
      </p:sp>
      <p:sp>
        <p:nvSpPr>
          <p:cNvPr id="531498" name="Text Box 42"/>
          <p:cNvSpPr txBox="1">
            <a:spLocks noChangeArrowheads="1"/>
          </p:cNvSpPr>
          <p:nvPr/>
        </p:nvSpPr>
        <p:spPr bwMode="auto">
          <a:xfrm>
            <a:off x="6572250" y="281940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eight</a:t>
            </a:r>
          </a:p>
          <a:p>
            <a:pPr algn="ctr"/>
            <a:r>
              <a:rPr lang="en-US" b="1">
                <a:solidFill>
                  <a:srgbClr val="660066"/>
                </a:solidFill>
              </a:rPr>
              <a:t>“gluons”</a:t>
            </a:r>
          </a:p>
        </p:txBody>
      </p:sp>
      <p:sp>
        <p:nvSpPr>
          <p:cNvPr id="531499" name="Text Box 43"/>
          <p:cNvSpPr txBox="1">
            <a:spLocks noChangeArrowheads="1"/>
          </p:cNvSpPr>
          <p:nvPr/>
        </p:nvSpPr>
        <p:spPr bwMode="auto">
          <a:xfrm>
            <a:off x="1600200" y="2057400"/>
            <a:ext cx="607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Symbol" pitchFamily="18" charset="2"/>
              </a:rPr>
              <a:t>α</a:t>
            </a:r>
            <a:r>
              <a:rPr lang="en-US" b="1" baseline="-25000" dirty="0" smtClean="0">
                <a:solidFill>
                  <a:srgbClr val="000066"/>
                </a:solidFill>
              </a:rPr>
              <a:t>QED</a:t>
            </a:r>
            <a:endParaRPr lang="en-US" b="1" baseline="-25000" dirty="0">
              <a:solidFill>
                <a:srgbClr val="000066"/>
              </a:solidFill>
            </a:endParaRPr>
          </a:p>
        </p:txBody>
      </p:sp>
      <p:sp>
        <p:nvSpPr>
          <p:cNvPr id="531500" name="Text Box 44"/>
          <p:cNvSpPr txBox="1">
            <a:spLocks noChangeArrowheads="1"/>
          </p:cNvSpPr>
          <p:nvPr/>
        </p:nvSpPr>
        <p:spPr bwMode="auto">
          <a:xfrm>
            <a:off x="6343650" y="2209800"/>
            <a:ext cx="391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  <a:latin typeface="Symbol" pitchFamily="18" charset="2"/>
              </a:rPr>
              <a:t>α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s</a:t>
            </a:r>
            <a:endParaRPr lang="en-US" b="1" baseline="-25000" dirty="0">
              <a:solidFill>
                <a:srgbClr val="660066"/>
              </a:solidFill>
            </a:endParaRPr>
          </a:p>
        </p:txBody>
      </p:sp>
      <p:sp>
        <p:nvSpPr>
          <p:cNvPr id="531501" name="AutoShape 45"/>
          <p:cNvSpPr>
            <a:spLocks noChangeArrowheads="1"/>
          </p:cNvSpPr>
          <p:nvPr/>
        </p:nvSpPr>
        <p:spPr bwMode="auto">
          <a:xfrm>
            <a:off x="3276600" y="2057400"/>
            <a:ext cx="21336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</a:rPr>
              <a:t>Abelian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extension of QED</a:t>
            </a:r>
          </a:p>
        </p:txBody>
      </p:sp>
      <p:sp>
        <p:nvSpPr>
          <p:cNvPr id="531508" name="Text Box 52"/>
          <p:cNvSpPr txBox="1">
            <a:spLocks noChangeArrowheads="1"/>
          </p:cNvSpPr>
          <p:nvPr/>
        </p:nvSpPr>
        <p:spPr bwMode="auto">
          <a:xfrm>
            <a:off x="685800" y="3886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QED gauge transform</a:t>
            </a:r>
          </a:p>
        </p:txBody>
      </p:sp>
      <p:sp>
        <p:nvSpPr>
          <p:cNvPr id="531509" name="Text Box 53"/>
          <p:cNvSpPr txBox="1">
            <a:spLocks noChangeArrowheads="1"/>
          </p:cNvSpPr>
          <p:nvPr/>
        </p:nvSpPr>
        <p:spPr bwMode="auto">
          <a:xfrm>
            <a:off x="1295400" y="5334000"/>
            <a:ext cx="1417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1 vector</a:t>
            </a:r>
          </a:p>
          <a:p>
            <a:pPr algn="ctr"/>
            <a:r>
              <a:rPr lang="en-US" sz="2400" b="1"/>
              <a:t>field</a:t>
            </a:r>
          </a:p>
          <a:p>
            <a:pPr algn="ctr"/>
            <a:r>
              <a:rPr lang="en-US" sz="2400" b="1"/>
              <a:t>(photon)</a:t>
            </a:r>
          </a:p>
        </p:txBody>
      </p:sp>
      <p:sp>
        <p:nvSpPr>
          <p:cNvPr id="531510" name="Line 54"/>
          <p:cNvSpPr>
            <a:spLocks noChangeShapeType="1"/>
          </p:cNvSpPr>
          <p:nvPr/>
        </p:nvSpPr>
        <p:spPr bwMode="auto">
          <a:xfrm flipV="1">
            <a:off x="2438400" y="5105400"/>
            <a:ext cx="381000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11" name="Text Box 55"/>
          <p:cNvSpPr txBox="1">
            <a:spLocks noChangeArrowheads="1"/>
          </p:cNvSpPr>
          <p:nvPr/>
        </p:nvSpPr>
        <p:spPr bwMode="auto">
          <a:xfrm>
            <a:off x="533400" y="1143000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QED:  scalar charge e </a:t>
            </a:r>
            <a:endParaRPr lang="en-US" sz="3200" b="1"/>
          </a:p>
        </p:txBody>
      </p:sp>
      <p:sp>
        <p:nvSpPr>
          <p:cNvPr id="531521" name="Text Box 65"/>
          <p:cNvSpPr txBox="1">
            <a:spLocks noChangeArrowheads="1"/>
          </p:cNvSpPr>
          <p:nvPr/>
        </p:nvSpPr>
        <p:spPr bwMode="auto">
          <a:xfrm>
            <a:off x="5181600" y="11430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Q</a:t>
            </a:r>
            <a:r>
              <a:rPr lang="en-US" sz="2400" b="1">
                <a:solidFill>
                  <a:srgbClr val="CC0000"/>
                </a:solidFill>
              </a:rPr>
              <a:t>C</a:t>
            </a:r>
            <a:r>
              <a:rPr lang="en-US" sz="2400" b="1">
                <a:solidFill>
                  <a:srgbClr val="006600"/>
                </a:solidFill>
              </a:rPr>
              <a:t>D</a:t>
            </a:r>
            <a:r>
              <a:rPr lang="en-US" sz="2400" b="1"/>
              <a:t> triplet charge: </a:t>
            </a:r>
          </a:p>
        </p:txBody>
      </p:sp>
      <p:sp>
        <p:nvSpPr>
          <p:cNvPr id="531522" name="Text Box 66"/>
          <p:cNvSpPr txBox="1">
            <a:spLocks noChangeArrowheads="1"/>
          </p:cNvSpPr>
          <p:nvPr/>
        </p:nvSpPr>
        <p:spPr bwMode="auto">
          <a:xfrm>
            <a:off x="8305800" y="762000"/>
            <a:ext cx="573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e</a:t>
            </a:r>
            <a:r>
              <a:rPr lang="en-US" sz="3200" b="1" baseline="-25000">
                <a:solidFill>
                  <a:srgbClr val="CC0000"/>
                </a:solidFill>
              </a:rPr>
              <a:t>r</a:t>
            </a:r>
          </a:p>
          <a:p>
            <a:r>
              <a:rPr lang="en-US" sz="3200" b="1">
                <a:solidFill>
                  <a:srgbClr val="0033CC"/>
                </a:solidFill>
              </a:rPr>
              <a:t>e</a:t>
            </a:r>
            <a:r>
              <a:rPr lang="en-US" sz="3200" b="1" baseline="-25000">
                <a:solidFill>
                  <a:srgbClr val="0033CC"/>
                </a:solidFill>
              </a:rPr>
              <a:t>b</a:t>
            </a:r>
          </a:p>
          <a:p>
            <a:r>
              <a:rPr lang="en-US" sz="3200" b="1">
                <a:solidFill>
                  <a:srgbClr val="008000"/>
                </a:solidFill>
              </a:rPr>
              <a:t>e</a:t>
            </a:r>
            <a:r>
              <a:rPr lang="en-US" sz="3200" b="1" baseline="-25000">
                <a:solidFill>
                  <a:srgbClr val="008000"/>
                </a:solidFill>
              </a:rPr>
              <a:t>g</a:t>
            </a:r>
          </a:p>
        </p:txBody>
      </p:sp>
      <p:sp>
        <p:nvSpPr>
          <p:cNvPr id="531523" name="AutoShape 67"/>
          <p:cNvSpPr>
            <a:spLocks noChangeArrowheads="1"/>
          </p:cNvSpPr>
          <p:nvPr/>
        </p:nvSpPr>
        <p:spPr bwMode="auto">
          <a:xfrm>
            <a:off x="8229600" y="838200"/>
            <a:ext cx="685800" cy="15240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27063" y="4546600"/>
          <a:ext cx="26082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376" name="Equation" r:id="rId5" imgW="850900" imgH="215900" progId="Equation.DSMT4">
                  <p:embed/>
                </p:oleObj>
              </mc:Choice>
              <mc:Fallback>
                <p:oleObj name="Equation" r:id="rId5" imgW="850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4546600"/>
                        <a:ext cx="2608262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rot="10800000" flipV="1">
            <a:off x="6735331" y="2868974"/>
            <a:ext cx="503673" cy="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90908" y="2516188"/>
            <a:ext cx="34809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8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/>
              <a:t>Quantum Chromodynamics</a:t>
            </a:r>
          </a:p>
        </p:txBody>
      </p:sp>
      <p:pic>
        <p:nvPicPr>
          <p:cNvPr id="531484" name="Picture 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96050" y="2457450"/>
            <a:ext cx="981075" cy="514350"/>
          </a:xfrm>
          <a:noFill/>
          <a:ln/>
        </p:spPr>
      </p:pic>
      <p:sp>
        <p:nvSpPr>
          <p:cNvPr id="531486" name="Line 30"/>
          <p:cNvSpPr>
            <a:spLocks noChangeShapeType="1"/>
          </p:cNvSpPr>
          <p:nvPr/>
        </p:nvSpPr>
        <p:spPr bwMode="auto">
          <a:xfrm flipV="1">
            <a:off x="5657850" y="2590800"/>
            <a:ext cx="838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89" name="Line 33"/>
          <p:cNvSpPr>
            <a:spLocks noChangeShapeType="1"/>
          </p:cNvSpPr>
          <p:nvPr/>
        </p:nvSpPr>
        <p:spPr bwMode="auto">
          <a:xfrm flipH="1" flipV="1">
            <a:off x="5810250" y="1981200"/>
            <a:ext cx="685800" cy="609600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31492" name="Picture 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447800"/>
            <a:ext cx="2284413" cy="2171700"/>
          </a:xfrm>
          <a:noFill/>
          <a:ln/>
        </p:spPr>
      </p:pic>
      <p:sp>
        <p:nvSpPr>
          <p:cNvPr id="531494" name="Text Box 38"/>
          <p:cNvSpPr txBox="1">
            <a:spLocks noChangeArrowheads="1"/>
          </p:cNvSpPr>
          <p:nvPr/>
        </p:nvSpPr>
        <p:spPr bwMode="auto">
          <a:xfrm>
            <a:off x="5886450" y="29718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e</a:t>
            </a:r>
            <a:r>
              <a:rPr lang="en-US" b="1" baseline="-25000">
                <a:solidFill>
                  <a:srgbClr val="CC0000"/>
                </a:solidFill>
              </a:rPr>
              <a:t>i</a:t>
            </a:r>
          </a:p>
        </p:txBody>
      </p:sp>
      <p:sp>
        <p:nvSpPr>
          <p:cNvPr id="531495" name="Text Box 39"/>
          <p:cNvSpPr txBox="1">
            <a:spLocks noChangeArrowheads="1"/>
          </p:cNvSpPr>
          <p:nvPr/>
        </p:nvSpPr>
        <p:spPr bwMode="auto">
          <a:xfrm>
            <a:off x="5810250" y="17526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e</a:t>
            </a:r>
            <a:r>
              <a:rPr lang="en-US" b="1" baseline="-25000">
                <a:solidFill>
                  <a:srgbClr val="000066"/>
                </a:solidFill>
              </a:rPr>
              <a:t>j</a:t>
            </a:r>
          </a:p>
        </p:txBody>
      </p:sp>
      <p:sp>
        <p:nvSpPr>
          <p:cNvPr id="531496" name="Text Box 40"/>
          <p:cNvSpPr txBox="1">
            <a:spLocks noChangeArrowheads="1"/>
          </p:cNvSpPr>
          <p:nvPr/>
        </p:nvSpPr>
        <p:spPr bwMode="auto">
          <a:xfrm>
            <a:off x="7486650" y="25146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g</a:t>
            </a:r>
            <a:r>
              <a:rPr lang="en-US" b="1" baseline="-25000">
                <a:solidFill>
                  <a:srgbClr val="660066"/>
                </a:solidFill>
              </a:rPr>
              <a:t>ij</a:t>
            </a:r>
          </a:p>
        </p:txBody>
      </p:sp>
      <p:sp>
        <p:nvSpPr>
          <p:cNvPr id="531497" name="Text Box 41"/>
          <p:cNvSpPr txBox="1">
            <a:spLocks noChangeArrowheads="1"/>
          </p:cNvSpPr>
          <p:nvPr/>
        </p:nvSpPr>
        <p:spPr bwMode="auto">
          <a:xfrm>
            <a:off x="1752600" y="27432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single</a:t>
            </a:r>
          </a:p>
          <a:p>
            <a:r>
              <a:rPr lang="en-US"/>
              <a:t>photon</a:t>
            </a:r>
          </a:p>
        </p:txBody>
      </p:sp>
      <p:sp>
        <p:nvSpPr>
          <p:cNvPr id="531498" name="Text Box 42"/>
          <p:cNvSpPr txBox="1">
            <a:spLocks noChangeArrowheads="1"/>
          </p:cNvSpPr>
          <p:nvPr/>
        </p:nvSpPr>
        <p:spPr bwMode="auto">
          <a:xfrm>
            <a:off x="6572250" y="281940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eight</a:t>
            </a:r>
          </a:p>
          <a:p>
            <a:pPr algn="ctr"/>
            <a:r>
              <a:rPr lang="en-US" b="1">
                <a:solidFill>
                  <a:srgbClr val="660066"/>
                </a:solidFill>
              </a:rPr>
              <a:t>“gluons”</a:t>
            </a:r>
          </a:p>
        </p:txBody>
      </p:sp>
      <p:sp>
        <p:nvSpPr>
          <p:cNvPr id="531499" name="Text Box 43"/>
          <p:cNvSpPr txBox="1">
            <a:spLocks noChangeArrowheads="1"/>
          </p:cNvSpPr>
          <p:nvPr/>
        </p:nvSpPr>
        <p:spPr bwMode="auto">
          <a:xfrm>
            <a:off x="1600200" y="2057400"/>
            <a:ext cx="607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Symbol" pitchFamily="18" charset="2"/>
              </a:rPr>
              <a:t>α</a:t>
            </a:r>
            <a:r>
              <a:rPr lang="en-US" b="1" baseline="-25000" dirty="0" smtClean="0">
                <a:solidFill>
                  <a:srgbClr val="000066"/>
                </a:solidFill>
              </a:rPr>
              <a:t>QED</a:t>
            </a:r>
            <a:endParaRPr lang="en-US" b="1" baseline="-25000" dirty="0">
              <a:solidFill>
                <a:srgbClr val="000066"/>
              </a:solidFill>
            </a:endParaRPr>
          </a:p>
        </p:txBody>
      </p:sp>
      <p:sp>
        <p:nvSpPr>
          <p:cNvPr id="531500" name="Text Box 44"/>
          <p:cNvSpPr txBox="1">
            <a:spLocks noChangeArrowheads="1"/>
          </p:cNvSpPr>
          <p:nvPr/>
        </p:nvSpPr>
        <p:spPr bwMode="auto">
          <a:xfrm>
            <a:off x="6343650" y="2209800"/>
            <a:ext cx="391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  <a:latin typeface="Symbol" pitchFamily="18" charset="2"/>
              </a:rPr>
              <a:t>α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s</a:t>
            </a:r>
            <a:endParaRPr lang="en-US" b="1" baseline="-25000" dirty="0">
              <a:solidFill>
                <a:srgbClr val="660066"/>
              </a:solidFill>
            </a:endParaRPr>
          </a:p>
        </p:txBody>
      </p:sp>
      <p:sp>
        <p:nvSpPr>
          <p:cNvPr id="531501" name="AutoShape 45"/>
          <p:cNvSpPr>
            <a:spLocks noChangeArrowheads="1"/>
          </p:cNvSpPr>
          <p:nvPr/>
        </p:nvSpPr>
        <p:spPr bwMode="auto">
          <a:xfrm>
            <a:off x="3276600" y="2057400"/>
            <a:ext cx="21336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</a:rPr>
              <a:t>Abelian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extension of QED</a:t>
            </a:r>
          </a:p>
        </p:txBody>
      </p:sp>
      <p:sp>
        <p:nvSpPr>
          <p:cNvPr id="531508" name="Text Box 52"/>
          <p:cNvSpPr txBox="1">
            <a:spLocks noChangeArrowheads="1"/>
          </p:cNvSpPr>
          <p:nvPr/>
        </p:nvSpPr>
        <p:spPr bwMode="auto">
          <a:xfrm>
            <a:off x="685800" y="3886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QED gauge transform</a:t>
            </a:r>
          </a:p>
        </p:txBody>
      </p:sp>
      <p:sp>
        <p:nvSpPr>
          <p:cNvPr id="531509" name="Text Box 53"/>
          <p:cNvSpPr txBox="1">
            <a:spLocks noChangeArrowheads="1"/>
          </p:cNvSpPr>
          <p:nvPr/>
        </p:nvSpPr>
        <p:spPr bwMode="auto">
          <a:xfrm>
            <a:off x="1295400" y="5334000"/>
            <a:ext cx="1417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1 vector</a:t>
            </a:r>
          </a:p>
          <a:p>
            <a:pPr algn="ctr"/>
            <a:r>
              <a:rPr lang="en-US" sz="2400" b="1"/>
              <a:t>field</a:t>
            </a:r>
          </a:p>
          <a:p>
            <a:pPr algn="ctr"/>
            <a:r>
              <a:rPr lang="en-US" sz="2400" b="1"/>
              <a:t>(photon)</a:t>
            </a:r>
          </a:p>
        </p:txBody>
      </p:sp>
      <p:sp>
        <p:nvSpPr>
          <p:cNvPr id="531510" name="Line 54"/>
          <p:cNvSpPr>
            <a:spLocks noChangeShapeType="1"/>
          </p:cNvSpPr>
          <p:nvPr/>
        </p:nvSpPr>
        <p:spPr bwMode="auto">
          <a:xfrm flipV="1">
            <a:off x="2563725" y="5134876"/>
            <a:ext cx="381000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11" name="Text Box 55"/>
          <p:cNvSpPr txBox="1">
            <a:spLocks noChangeArrowheads="1"/>
          </p:cNvSpPr>
          <p:nvPr/>
        </p:nvSpPr>
        <p:spPr bwMode="auto">
          <a:xfrm>
            <a:off x="533400" y="1143000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QED:  scalar charge e </a:t>
            </a:r>
            <a:endParaRPr lang="en-US" sz="3200" b="1"/>
          </a:p>
        </p:txBody>
      </p:sp>
      <p:sp>
        <p:nvSpPr>
          <p:cNvPr id="531516" name="Text Box 60"/>
          <p:cNvSpPr txBox="1">
            <a:spLocks noChangeArrowheads="1"/>
          </p:cNvSpPr>
          <p:nvPr/>
        </p:nvSpPr>
        <p:spPr bwMode="auto">
          <a:xfrm>
            <a:off x="5791200" y="3810000"/>
            <a:ext cx="255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QCD gauge transform</a:t>
            </a:r>
          </a:p>
        </p:txBody>
      </p:sp>
      <p:sp>
        <p:nvSpPr>
          <p:cNvPr id="531517" name="Text Box 61"/>
          <p:cNvSpPr txBox="1">
            <a:spLocks noChangeArrowheads="1"/>
          </p:cNvSpPr>
          <p:nvPr/>
        </p:nvSpPr>
        <p:spPr bwMode="auto">
          <a:xfrm>
            <a:off x="4572000" y="5419810"/>
            <a:ext cx="238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eight 3x3 SU(3)</a:t>
            </a:r>
          </a:p>
          <a:p>
            <a:pPr algn="ctr"/>
            <a:r>
              <a:rPr lang="en-US" sz="2400" b="1"/>
              <a:t> matrices</a:t>
            </a:r>
          </a:p>
        </p:txBody>
      </p:sp>
      <p:sp>
        <p:nvSpPr>
          <p:cNvPr id="531518" name="Line 62"/>
          <p:cNvSpPr>
            <a:spLocks noChangeShapeType="1"/>
          </p:cNvSpPr>
          <p:nvPr/>
        </p:nvSpPr>
        <p:spPr bwMode="auto">
          <a:xfrm flipV="1">
            <a:off x="6572250" y="50673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19" name="Text Box 63"/>
          <p:cNvSpPr txBox="1">
            <a:spLocks noChangeArrowheads="1"/>
          </p:cNvSpPr>
          <p:nvPr/>
        </p:nvSpPr>
        <p:spPr bwMode="auto">
          <a:xfrm>
            <a:off x="7467600" y="5343610"/>
            <a:ext cx="1384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8 vector</a:t>
            </a:r>
          </a:p>
          <a:p>
            <a:pPr algn="ctr"/>
            <a:r>
              <a:rPr lang="en-US" sz="2400" b="1"/>
              <a:t>fields</a:t>
            </a:r>
          </a:p>
          <a:p>
            <a:pPr algn="ctr"/>
            <a:r>
              <a:rPr lang="en-US" sz="2400" b="1"/>
              <a:t>(gluons)</a:t>
            </a:r>
          </a:p>
        </p:txBody>
      </p:sp>
      <p:sp>
        <p:nvSpPr>
          <p:cNvPr id="531520" name="Line 64"/>
          <p:cNvSpPr>
            <a:spLocks noChangeShapeType="1"/>
          </p:cNvSpPr>
          <p:nvPr/>
        </p:nvSpPr>
        <p:spPr bwMode="auto">
          <a:xfrm flipH="1" flipV="1">
            <a:off x="8343900" y="50673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1" name="Text Box 65"/>
          <p:cNvSpPr txBox="1">
            <a:spLocks noChangeArrowheads="1"/>
          </p:cNvSpPr>
          <p:nvPr/>
        </p:nvSpPr>
        <p:spPr bwMode="auto">
          <a:xfrm>
            <a:off x="5181600" y="11430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Q</a:t>
            </a:r>
            <a:r>
              <a:rPr lang="en-US" sz="2400" b="1">
                <a:solidFill>
                  <a:srgbClr val="CC0000"/>
                </a:solidFill>
              </a:rPr>
              <a:t>C</a:t>
            </a:r>
            <a:r>
              <a:rPr lang="en-US" sz="2400" b="1">
                <a:solidFill>
                  <a:srgbClr val="006600"/>
                </a:solidFill>
              </a:rPr>
              <a:t>D</a:t>
            </a:r>
            <a:r>
              <a:rPr lang="en-US" sz="2400" b="1"/>
              <a:t> triplet charge: </a:t>
            </a:r>
          </a:p>
        </p:txBody>
      </p:sp>
      <p:sp>
        <p:nvSpPr>
          <p:cNvPr id="531522" name="Text Box 66"/>
          <p:cNvSpPr txBox="1">
            <a:spLocks noChangeArrowheads="1"/>
          </p:cNvSpPr>
          <p:nvPr/>
        </p:nvSpPr>
        <p:spPr bwMode="auto">
          <a:xfrm>
            <a:off x="8305800" y="762000"/>
            <a:ext cx="573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e</a:t>
            </a:r>
            <a:r>
              <a:rPr lang="en-US" sz="3200" b="1" baseline="-25000">
                <a:solidFill>
                  <a:srgbClr val="CC0000"/>
                </a:solidFill>
              </a:rPr>
              <a:t>r</a:t>
            </a:r>
          </a:p>
          <a:p>
            <a:r>
              <a:rPr lang="en-US" sz="3200" b="1">
                <a:solidFill>
                  <a:srgbClr val="0033CC"/>
                </a:solidFill>
              </a:rPr>
              <a:t>e</a:t>
            </a:r>
            <a:r>
              <a:rPr lang="en-US" sz="3200" b="1" baseline="-25000">
                <a:solidFill>
                  <a:srgbClr val="0033CC"/>
                </a:solidFill>
              </a:rPr>
              <a:t>b</a:t>
            </a:r>
          </a:p>
          <a:p>
            <a:r>
              <a:rPr lang="en-US" sz="3200" b="1">
                <a:solidFill>
                  <a:srgbClr val="008000"/>
                </a:solidFill>
              </a:rPr>
              <a:t>e</a:t>
            </a:r>
            <a:r>
              <a:rPr lang="en-US" sz="3200" b="1" baseline="-25000">
                <a:solidFill>
                  <a:srgbClr val="008000"/>
                </a:solidFill>
              </a:rPr>
              <a:t>g</a:t>
            </a:r>
          </a:p>
        </p:txBody>
      </p:sp>
      <p:sp>
        <p:nvSpPr>
          <p:cNvPr id="531523" name="AutoShape 67"/>
          <p:cNvSpPr>
            <a:spLocks noChangeArrowheads="1"/>
          </p:cNvSpPr>
          <p:nvPr/>
        </p:nvSpPr>
        <p:spPr bwMode="auto">
          <a:xfrm>
            <a:off x="8229600" y="838200"/>
            <a:ext cx="685800" cy="15240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27791" y="4545948"/>
          <a:ext cx="2607888" cy="661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18" name="Equation" r:id="rId5" imgW="850900" imgH="215900" progId="Equation.DSMT4">
                  <p:embed/>
                </p:oleObj>
              </mc:Choice>
              <mc:Fallback>
                <p:oleObj name="Equation" r:id="rId5" imgW="850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91" y="4545948"/>
                        <a:ext cx="2607888" cy="6617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5410200" y="4490723"/>
          <a:ext cx="2941637" cy="71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19" name="Equation" r:id="rId7" imgW="1092200" imgH="266700" progId="Equation.DSMT4">
                  <p:embed/>
                </p:oleObj>
              </mc:Choice>
              <mc:Fallback>
                <p:oleObj name="Equation" r:id="rId7" imgW="1092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0723"/>
                        <a:ext cx="2941637" cy="716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rot="10800000" flipV="1">
            <a:off x="6735331" y="2868974"/>
            <a:ext cx="503673" cy="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90908" y="2516188"/>
            <a:ext cx="34809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/>
              <a:t>Quantum Chromodynamics</a:t>
            </a:r>
          </a:p>
        </p:txBody>
      </p:sp>
      <p:pic>
        <p:nvPicPr>
          <p:cNvPr id="531484" name="Picture 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96050" y="2457450"/>
            <a:ext cx="981075" cy="514350"/>
          </a:xfrm>
          <a:noFill/>
          <a:ln/>
        </p:spPr>
      </p:pic>
      <p:sp>
        <p:nvSpPr>
          <p:cNvPr id="531486" name="Line 30"/>
          <p:cNvSpPr>
            <a:spLocks noChangeShapeType="1"/>
          </p:cNvSpPr>
          <p:nvPr/>
        </p:nvSpPr>
        <p:spPr bwMode="auto">
          <a:xfrm flipV="1">
            <a:off x="5657850" y="2590800"/>
            <a:ext cx="838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89" name="Line 33"/>
          <p:cNvSpPr>
            <a:spLocks noChangeShapeType="1"/>
          </p:cNvSpPr>
          <p:nvPr/>
        </p:nvSpPr>
        <p:spPr bwMode="auto">
          <a:xfrm flipH="1" flipV="1">
            <a:off x="5810250" y="1968500"/>
            <a:ext cx="685800" cy="609600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31492" name="Picture 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447800"/>
            <a:ext cx="2284413" cy="2171700"/>
          </a:xfrm>
          <a:noFill/>
          <a:ln/>
        </p:spPr>
      </p:pic>
      <p:sp>
        <p:nvSpPr>
          <p:cNvPr id="531494" name="Text Box 38"/>
          <p:cNvSpPr txBox="1">
            <a:spLocks noChangeArrowheads="1"/>
          </p:cNvSpPr>
          <p:nvPr/>
        </p:nvSpPr>
        <p:spPr bwMode="auto">
          <a:xfrm>
            <a:off x="5886450" y="29718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e</a:t>
            </a:r>
            <a:r>
              <a:rPr lang="en-US" b="1" baseline="-25000">
                <a:solidFill>
                  <a:srgbClr val="CC0000"/>
                </a:solidFill>
              </a:rPr>
              <a:t>i</a:t>
            </a:r>
          </a:p>
        </p:txBody>
      </p:sp>
      <p:sp>
        <p:nvSpPr>
          <p:cNvPr id="531495" name="Text Box 39"/>
          <p:cNvSpPr txBox="1">
            <a:spLocks noChangeArrowheads="1"/>
          </p:cNvSpPr>
          <p:nvPr/>
        </p:nvSpPr>
        <p:spPr bwMode="auto">
          <a:xfrm>
            <a:off x="5810250" y="1752600"/>
            <a:ext cx="35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e</a:t>
            </a:r>
            <a:r>
              <a:rPr lang="en-US" b="1" baseline="-25000">
                <a:solidFill>
                  <a:srgbClr val="000066"/>
                </a:solidFill>
              </a:rPr>
              <a:t>j</a:t>
            </a:r>
          </a:p>
        </p:txBody>
      </p:sp>
      <p:sp>
        <p:nvSpPr>
          <p:cNvPr id="531496" name="Text Box 40"/>
          <p:cNvSpPr txBox="1">
            <a:spLocks noChangeArrowheads="1"/>
          </p:cNvSpPr>
          <p:nvPr/>
        </p:nvSpPr>
        <p:spPr bwMode="auto">
          <a:xfrm>
            <a:off x="7486650" y="25146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g</a:t>
            </a:r>
            <a:r>
              <a:rPr lang="en-US" b="1" baseline="-25000">
                <a:solidFill>
                  <a:srgbClr val="660066"/>
                </a:solidFill>
              </a:rPr>
              <a:t>ij</a:t>
            </a:r>
          </a:p>
        </p:txBody>
      </p:sp>
      <p:sp>
        <p:nvSpPr>
          <p:cNvPr id="531497" name="Text Box 41"/>
          <p:cNvSpPr txBox="1">
            <a:spLocks noChangeArrowheads="1"/>
          </p:cNvSpPr>
          <p:nvPr/>
        </p:nvSpPr>
        <p:spPr bwMode="auto">
          <a:xfrm>
            <a:off x="1752600" y="27432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single</a:t>
            </a:r>
          </a:p>
          <a:p>
            <a:r>
              <a:rPr lang="en-US"/>
              <a:t>photon</a:t>
            </a:r>
          </a:p>
        </p:txBody>
      </p:sp>
      <p:sp>
        <p:nvSpPr>
          <p:cNvPr id="531498" name="Text Box 42"/>
          <p:cNvSpPr txBox="1">
            <a:spLocks noChangeArrowheads="1"/>
          </p:cNvSpPr>
          <p:nvPr/>
        </p:nvSpPr>
        <p:spPr bwMode="auto">
          <a:xfrm>
            <a:off x="6572250" y="281940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eight</a:t>
            </a:r>
          </a:p>
          <a:p>
            <a:pPr algn="ctr"/>
            <a:r>
              <a:rPr lang="en-US" b="1">
                <a:solidFill>
                  <a:srgbClr val="660066"/>
                </a:solidFill>
              </a:rPr>
              <a:t>“gluons”</a:t>
            </a:r>
          </a:p>
        </p:txBody>
      </p:sp>
      <p:sp>
        <p:nvSpPr>
          <p:cNvPr id="531499" name="Text Box 43"/>
          <p:cNvSpPr txBox="1">
            <a:spLocks noChangeArrowheads="1"/>
          </p:cNvSpPr>
          <p:nvPr/>
        </p:nvSpPr>
        <p:spPr bwMode="auto">
          <a:xfrm>
            <a:off x="1600200" y="2057400"/>
            <a:ext cx="607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Symbol" pitchFamily="18" charset="2"/>
              </a:rPr>
              <a:t>α</a:t>
            </a:r>
            <a:r>
              <a:rPr lang="en-US" b="1" baseline="-25000" dirty="0" smtClean="0">
                <a:solidFill>
                  <a:srgbClr val="000066"/>
                </a:solidFill>
              </a:rPr>
              <a:t>QED</a:t>
            </a:r>
            <a:endParaRPr lang="en-US" b="1" baseline="-25000" dirty="0">
              <a:solidFill>
                <a:srgbClr val="000066"/>
              </a:solidFill>
            </a:endParaRPr>
          </a:p>
        </p:txBody>
      </p:sp>
      <p:sp>
        <p:nvSpPr>
          <p:cNvPr id="531500" name="Text Box 44"/>
          <p:cNvSpPr txBox="1">
            <a:spLocks noChangeArrowheads="1"/>
          </p:cNvSpPr>
          <p:nvPr/>
        </p:nvSpPr>
        <p:spPr bwMode="auto">
          <a:xfrm>
            <a:off x="6343650" y="2209800"/>
            <a:ext cx="391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  <a:latin typeface="Symbol" pitchFamily="18" charset="2"/>
              </a:rPr>
              <a:t>α</a:t>
            </a:r>
            <a:r>
              <a:rPr lang="en-US" b="1" baseline="-25000" dirty="0" err="1" smtClean="0">
                <a:solidFill>
                  <a:srgbClr val="660066"/>
                </a:solidFill>
              </a:rPr>
              <a:t>s</a:t>
            </a:r>
            <a:endParaRPr lang="en-US" b="1" baseline="-25000" dirty="0">
              <a:solidFill>
                <a:srgbClr val="660066"/>
              </a:solidFill>
            </a:endParaRPr>
          </a:p>
        </p:txBody>
      </p:sp>
      <p:sp>
        <p:nvSpPr>
          <p:cNvPr id="531501" name="AutoShape 45"/>
          <p:cNvSpPr>
            <a:spLocks noChangeArrowheads="1"/>
          </p:cNvSpPr>
          <p:nvPr/>
        </p:nvSpPr>
        <p:spPr bwMode="auto">
          <a:xfrm>
            <a:off x="3276600" y="2057400"/>
            <a:ext cx="21336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</a:t>
            </a:r>
            <a:r>
              <a:rPr lang="en-US" b="1" dirty="0" err="1" smtClean="0">
                <a:solidFill>
                  <a:schemeClr val="bg1"/>
                </a:solidFill>
              </a:rPr>
              <a:t>Abelian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extension of QED</a:t>
            </a:r>
          </a:p>
        </p:txBody>
      </p:sp>
      <p:sp>
        <p:nvSpPr>
          <p:cNvPr id="531508" name="Text Box 52"/>
          <p:cNvSpPr txBox="1">
            <a:spLocks noChangeArrowheads="1"/>
          </p:cNvSpPr>
          <p:nvPr/>
        </p:nvSpPr>
        <p:spPr bwMode="auto">
          <a:xfrm>
            <a:off x="685800" y="3886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QED gauge transform</a:t>
            </a:r>
          </a:p>
        </p:txBody>
      </p:sp>
      <p:sp>
        <p:nvSpPr>
          <p:cNvPr id="531509" name="Text Box 53"/>
          <p:cNvSpPr txBox="1">
            <a:spLocks noChangeArrowheads="1"/>
          </p:cNvSpPr>
          <p:nvPr/>
        </p:nvSpPr>
        <p:spPr bwMode="auto">
          <a:xfrm>
            <a:off x="1295400" y="5334000"/>
            <a:ext cx="1417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1 vector</a:t>
            </a:r>
          </a:p>
          <a:p>
            <a:pPr algn="ctr"/>
            <a:r>
              <a:rPr lang="en-US" sz="2400" b="1"/>
              <a:t>field</a:t>
            </a:r>
          </a:p>
          <a:p>
            <a:pPr algn="ctr"/>
            <a:r>
              <a:rPr lang="en-US" sz="2400" b="1"/>
              <a:t>(photon)</a:t>
            </a:r>
          </a:p>
        </p:txBody>
      </p:sp>
      <p:sp>
        <p:nvSpPr>
          <p:cNvPr id="531510" name="Line 54"/>
          <p:cNvSpPr>
            <a:spLocks noChangeShapeType="1"/>
          </p:cNvSpPr>
          <p:nvPr/>
        </p:nvSpPr>
        <p:spPr bwMode="auto">
          <a:xfrm flipV="1">
            <a:off x="2563725" y="5134876"/>
            <a:ext cx="381000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11" name="Text Box 55"/>
          <p:cNvSpPr txBox="1">
            <a:spLocks noChangeArrowheads="1"/>
          </p:cNvSpPr>
          <p:nvPr/>
        </p:nvSpPr>
        <p:spPr bwMode="auto">
          <a:xfrm>
            <a:off x="533400" y="1143000"/>
            <a:ext cx="341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QED:  scalar charge e </a:t>
            </a:r>
            <a:endParaRPr lang="en-US" sz="3200" b="1"/>
          </a:p>
        </p:txBody>
      </p:sp>
      <p:sp>
        <p:nvSpPr>
          <p:cNvPr id="531516" name="Text Box 60"/>
          <p:cNvSpPr txBox="1">
            <a:spLocks noChangeArrowheads="1"/>
          </p:cNvSpPr>
          <p:nvPr/>
        </p:nvSpPr>
        <p:spPr bwMode="auto">
          <a:xfrm>
            <a:off x="5791200" y="3810000"/>
            <a:ext cx="255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QCD gauge transform</a:t>
            </a:r>
          </a:p>
        </p:txBody>
      </p:sp>
      <p:sp>
        <p:nvSpPr>
          <p:cNvPr id="531517" name="Text Box 61"/>
          <p:cNvSpPr txBox="1">
            <a:spLocks noChangeArrowheads="1"/>
          </p:cNvSpPr>
          <p:nvPr/>
        </p:nvSpPr>
        <p:spPr bwMode="auto">
          <a:xfrm>
            <a:off x="4572000" y="5419810"/>
            <a:ext cx="238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eight 3x3 SU(3)</a:t>
            </a:r>
          </a:p>
          <a:p>
            <a:pPr algn="ctr"/>
            <a:r>
              <a:rPr lang="en-US" sz="2400" b="1"/>
              <a:t> matrices</a:t>
            </a:r>
          </a:p>
        </p:txBody>
      </p:sp>
      <p:sp>
        <p:nvSpPr>
          <p:cNvPr id="531518" name="Line 62"/>
          <p:cNvSpPr>
            <a:spLocks noChangeShapeType="1"/>
          </p:cNvSpPr>
          <p:nvPr/>
        </p:nvSpPr>
        <p:spPr bwMode="auto">
          <a:xfrm flipV="1">
            <a:off x="6572250" y="50673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19" name="Text Box 63"/>
          <p:cNvSpPr txBox="1">
            <a:spLocks noChangeArrowheads="1"/>
          </p:cNvSpPr>
          <p:nvPr/>
        </p:nvSpPr>
        <p:spPr bwMode="auto">
          <a:xfrm>
            <a:off x="7467600" y="5343610"/>
            <a:ext cx="1384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8 vector</a:t>
            </a:r>
          </a:p>
          <a:p>
            <a:pPr algn="ctr"/>
            <a:r>
              <a:rPr lang="en-US" sz="2400" b="1"/>
              <a:t>fields</a:t>
            </a:r>
          </a:p>
          <a:p>
            <a:pPr algn="ctr"/>
            <a:r>
              <a:rPr lang="en-US" sz="2400" b="1"/>
              <a:t>(gluons)</a:t>
            </a:r>
          </a:p>
        </p:txBody>
      </p:sp>
      <p:sp>
        <p:nvSpPr>
          <p:cNvPr id="531520" name="Line 64"/>
          <p:cNvSpPr>
            <a:spLocks noChangeShapeType="1"/>
          </p:cNvSpPr>
          <p:nvPr/>
        </p:nvSpPr>
        <p:spPr bwMode="auto">
          <a:xfrm flipH="1" flipV="1">
            <a:off x="8343900" y="50673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521" name="Text Box 65"/>
          <p:cNvSpPr txBox="1">
            <a:spLocks noChangeArrowheads="1"/>
          </p:cNvSpPr>
          <p:nvPr/>
        </p:nvSpPr>
        <p:spPr bwMode="auto">
          <a:xfrm>
            <a:off x="5181600" y="11430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Q</a:t>
            </a:r>
            <a:r>
              <a:rPr lang="en-US" sz="2400" b="1">
                <a:solidFill>
                  <a:srgbClr val="CC0000"/>
                </a:solidFill>
              </a:rPr>
              <a:t>C</a:t>
            </a:r>
            <a:r>
              <a:rPr lang="en-US" sz="2400" b="1">
                <a:solidFill>
                  <a:srgbClr val="006600"/>
                </a:solidFill>
              </a:rPr>
              <a:t>D</a:t>
            </a:r>
            <a:r>
              <a:rPr lang="en-US" sz="2400" b="1"/>
              <a:t> triplet charge: </a:t>
            </a:r>
          </a:p>
        </p:txBody>
      </p:sp>
      <p:sp>
        <p:nvSpPr>
          <p:cNvPr id="531522" name="Text Box 66"/>
          <p:cNvSpPr txBox="1">
            <a:spLocks noChangeArrowheads="1"/>
          </p:cNvSpPr>
          <p:nvPr/>
        </p:nvSpPr>
        <p:spPr bwMode="auto">
          <a:xfrm>
            <a:off x="8305800" y="762000"/>
            <a:ext cx="573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e</a:t>
            </a:r>
            <a:r>
              <a:rPr lang="en-US" sz="3200" b="1" baseline="-25000">
                <a:solidFill>
                  <a:srgbClr val="CC0000"/>
                </a:solidFill>
              </a:rPr>
              <a:t>r</a:t>
            </a:r>
          </a:p>
          <a:p>
            <a:r>
              <a:rPr lang="en-US" sz="3200" b="1">
                <a:solidFill>
                  <a:srgbClr val="0033CC"/>
                </a:solidFill>
              </a:rPr>
              <a:t>e</a:t>
            </a:r>
            <a:r>
              <a:rPr lang="en-US" sz="3200" b="1" baseline="-25000">
                <a:solidFill>
                  <a:srgbClr val="0033CC"/>
                </a:solidFill>
              </a:rPr>
              <a:t>b</a:t>
            </a:r>
          </a:p>
          <a:p>
            <a:r>
              <a:rPr lang="en-US" sz="3200" b="1">
                <a:solidFill>
                  <a:srgbClr val="008000"/>
                </a:solidFill>
              </a:rPr>
              <a:t>e</a:t>
            </a:r>
            <a:r>
              <a:rPr lang="en-US" sz="3200" b="1" baseline="-25000">
                <a:solidFill>
                  <a:srgbClr val="008000"/>
                </a:solidFill>
              </a:rPr>
              <a:t>g</a:t>
            </a:r>
          </a:p>
        </p:txBody>
      </p:sp>
      <p:sp>
        <p:nvSpPr>
          <p:cNvPr id="531523" name="AutoShape 67"/>
          <p:cNvSpPr>
            <a:spLocks noChangeArrowheads="1"/>
          </p:cNvSpPr>
          <p:nvPr/>
        </p:nvSpPr>
        <p:spPr bwMode="auto">
          <a:xfrm>
            <a:off x="8229600" y="838200"/>
            <a:ext cx="685800" cy="15240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27791" y="4545948"/>
          <a:ext cx="2607888" cy="661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2" name="Equation" r:id="rId5" imgW="850900" imgH="215900" progId="Equation.DSMT4">
                  <p:embed/>
                </p:oleObj>
              </mc:Choice>
              <mc:Fallback>
                <p:oleObj name="Equation" r:id="rId5" imgW="850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91" y="4545948"/>
                        <a:ext cx="2607888" cy="6617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5410200" y="4490723"/>
          <a:ext cx="2941637" cy="71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3" name="Equation" r:id="rId7" imgW="1092200" imgH="266700" progId="Equation.DSMT4">
                  <p:embed/>
                </p:oleObj>
              </mc:Choice>
              <mc:Fallback>
                <p:oleObj name="Equation" r:id="rId7" imgW="1092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0723"/>
                        <a:ext cx="2941637" cy="716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Horizontal Scroll 28"/>
          <p:cNvSpPr/>
          <p:nvPr/>
        </p:nvSpPr>
        <p:spPr>
          <a:xfrm rot="19551246">
            <a:off x="326453" y="4291902"/>
            <a:ext cx="3865120" cy="1524000"/>
          </a:xfrm>
          <a:prstGeom prst="horizontalScroll">
            <a:avLst/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1">
                <a:lumMod val="40000"/>
                <a:lumOff val="60000"/>
                <a:alpha val="6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9579212">
            <a:off x="918187" y="4638682"/>
            <a:ext cx="2558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QED photons are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electrically neutral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1" name="Horizontal Scroll 30"/>
          <p:cNvSpPr/>
          <p:nvPr/>
        </p:nvSpPr>
        <p:spPr>
          <a:xfrm rot="19551246">
            <a:off x="4696840" y="4218564"/>
            <a:ext cx="3865120" cy="1524000"/>
          </a:xfrm>
          <a:prstGeom prst="horizontalScroll">
            <a:avLst/>
          </a:prstGeom>
          <a:solidFill>
            <a:schemeClr val="accent1">
              <a:lumMod val="60000"/>
              <a:lumOff val="40000"/>
              <a:alpha val="87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9579212">
            <a:off x="5401044" y="4525788"/>
            <a:ext cx="2342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Q</a:t>
            </a:r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008000"/>
                </a:solidFill>
              </a:rPr>
              <a:t>D</a:t>
            </a:r>
            <a:r>
              <a:rPr lang="en-US" sz="2400" b="1" dirty="0" smtClean="0">
                <a:solidFill>
                  <a:srgbClr val="000090"/>
                </a:solidFill>
              </a:rPr>
              <a:t> gluons have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color charges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6735331" y="2868974"/>
            <a:ext cx="503673" cy="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90908" y="2516188"/>
            <a:ext cx="34809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5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/>
              <a:t>Vacuum polarization QED </a:t>
            </a:r>
            <a:r>
              <a:rPr lang="en-US" sz="4000" i="1" dirty="0" err="1"/>
              <a:t>vs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0000FF"/>
                </a:solidFill>
              </a:rPr>
              <a:t>Q</a:t>
            </a:r>
            <a:r>
              <a:rPr lang="en-US" sz="4000" dirty="0">
                <a:solidFill>
                  <a:srgbClr val="CC0000"/>
                </a:solidFill>
              </a:rPr>
              <a:t>C</a:t>
            </a:r>
            <a:r>
              <a:rPr lang="en-US" sz="4000" dirty="0">
                <a:solidFill>
                  <a:srgbClr val="006600"/>
                </a:solidFill>
              </a:rPr>
              <a:t>D</a:t>
            </a:r>
          </a:p>
        </p:txBody>
      </p:sp>
      <p:pic>
        <p:nvPicPr>
          <p:cNvPr id="6133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282164"/>
            <a:ext cx="2667000" cy="1490663"/>
          </a:xfrm>
          <a:noFill/>
          <a:ln/>
        </p:spPr>
      </p:pic>
      <p:pic>
        <p:nvPicPr>
          <p:cNvPr id="61338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91200" y="4191000"/>
            <a:ext cx="2362200" cy="1703388"/>
          </a:xfrm>
          <a:noFill/>
          <a:ln/>
        </p:spPr>
      </p:pic>
      <p:pic>
        <p:nvPicPr>
          <p:cNvPr id="61338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247775" y="1295400"/>
            <a:ext cx="3086100" cy="4343400"/>
          </a:xfrm>
          <a:noFill/>
          <a:ln/>
        </p:spPr>
      </p:pic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4267200" y="3200400"/>
            <a:ext cx="746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990000"/>
                </a:solidFill>
              </a:rPr>
              <a:t>2n</a:t>
            </a:r>
            <a:r>
              <a:rPr lang="en-US" sz="3200" b="1" baseline="-25000">
                <a:solidFill>
                  <a:srgbClr val="990000"/>
                </a:solidFill>
              </a:rPr>
              <a:t>f</a:t>
            </a:r>
          </a:p>
        </p:txBody>
      </p:sp>
      <p:sp>
        <p:nvSpPr>
          <p:cNvPr id="613383" name="Text Box 7"/>
          <p:cNvSpPr txBox="1">
            <a:spLocks noChangeArrowheads="1"/>
          </p:cNvSpPr>
          <p:nvPr/>
        </p:nvSpPr>
        <p:spPr bwMode="auto">
          <a:xfrm>
            <a:off x="4267200" y="4572000"/>
            <a:ext cx="1120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990000"/>
                </a:solidFill>
              </a:rPr>
              <a:t>11C</a:t>
            </a:r>
            <a:r>
              <a:rPr lang="en-US" sz="3200" b="1" baseline="-25000">
                <a:solidFill>
                  <a:srgbClr val="990000"/>
                </a:solidFill>
              </a:rPr>
              <a:t>A</a:t>
            </a:r>
          </a:p>
        </p:txBody>
      </p:sp>
      <p:pic>
        <p:nvPicPr>
          <p:cNvPr id="61338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607050" y="2971800"/>
            <a:ext cx="2927350" cy="1431925"/>
          </a:xfrm>
          <a:noFill/>
          <a:ln/>
        </p:spPr>
      </p:pic>
      <p:sp>
        <p:nvSpPr>
          <p:cNvPr id="613385" name="Rectangle 9"/>
          <p:cNvSpPr>
            <a:spLocks noChangeArrowheads="1"/>
          </p:cNvSpPr>
          <p:nvPr/>
        </p:nvSpPr>
        <p:spPr bwMode="auto">
          <a:xfrm rot="-2278753">
            <a:off x="7162800" y="3505200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6" name="Rectangle 10"/>
          <p:cNvSpPr>
            <a:spLocks noChangeArrowheads="1"/>
          </p:cNvSpPr>
          <p:nvPr/>
        </p:nvSpPr>
        <p:spPr bwMode="auto">
          <a:xfrm>
            <a:off x="7010400" y="37338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7" name="Text Box 11"/>
          <p:cNvSpPr txBox="1">
            <a:spLocks noChangeArrowheads="1"/>
          </p:cNvSpPr>
          <p:nvPr/>
        </p:nvSpPr>
        <p:spPr bwMode="auto">
          <a:xfrm>
            <a:off x="1371600" y="5562600"/>
            <a:ext cx="49919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in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Q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D</a:t>
            </a:r>
            <a:r>
              <a:rPr lang="en-US" sz="2400" b="1" dirty="0">
                <a:latin typeface="Comic Sans MS" pitchFamily="66" charset="0"/>
              </a:rPr>
              <a:t>: C</a:t>
            </a:r>
            <a:r>
              <a:rPr lang="en-US" sz="2400" b="1" baseline="-25000" dirty="0">
                <a:latin typeface="Comic Sans MS" pitchFamily="66" charset="0"/>
              </a:rPr>
              <a:t>A</a:t>
            </a:r>
            <a:r>
              <a:rPr lang="en-US" sz="2400" b="1" dirty="0">
                <a:latin typeface="Comic Sans MS" pitchFamily="66" charset="0"/>
              </a:rPr>
              <a:t>=3, &amp; this dominates</a:t>
            </a:r>
            <a:endParaRPr lang="en-US" sz="2400" b="1" dirty="0" smtClean="0">
              <a:latin typeface="Comic Sans MS" pitchFamily="66" charset="0"/>
            </a:endParaRPr>
          </a:p>
          <a:p>
            <a:r>
              <a:rPr lang="en-US" sz="2400" b="1" dirty="0" err="1" smtClean="0">
                <a:latin typeface="Symbol" pitchFamily="18" charset="2"/>
              </a:rPr>
              <a:t>α</a:t>
            </a:r>
            <a:r>
              <a:rPr lang="en-US" sz="2400" b="1" baseline="-25000" dirty="0" err="1" smtClean="0">
                <a:latin typeface="Comic Sans MS" pitchFamily="66" charset="0"/>
              </a:rPr>
              <a:t>s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increases with distance</a:t>
            </a:r>
          </a:p>
        </p:txBody>
      </p:sp>
      <p:sp>
        <p:nvSpPr>
          <p:cNvPr id="613388" name="Line 12"/>
          <p:cNvSpPr>
            <a:spLocks noChangeShapeType="1"/>
          </p:cNvSpPr>
          <p:nvPr/>
        </p:nvSpPr>
        <p:spPr bwMode="auto">
          <a:xfrm flipH="1" flipV="1">
            <a:off x="3352800" y="5105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3389" name="Text Box 13"/>
          <p:cNvSpPr txBox="1">
            <a:spLocks noChangeArrowheads="1"/>
          </p:cNvSpPr>
          <p:nvPr/>
        </p:nvSpPr>
        <p:spPr bwMode="auto">
          <a:xfrm>
            <a:off x="4604864" y="11430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QED</a:t>
            </a:r>
          </a:p>
        </p:txBody>
      </p:sp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4333875" y="2840568"/>
            <a:ext cx="610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Q</a:t>
            </a:r>
            <a:r>
              <a:rPr lang="en-US" b="1" dirty="0">
                <a:solidFill>
                  <a:srgbClr val="CC0000"/>
                </a:solidFill>
              </a:rPr>
              <a:t>C</a:t>
            </a:r>
            <a:r>
              <a:rPr lang="en-US" b="1" dirty="0">
                <a:solidFill>
                  <a:srgbClr val="006600"/>
                </a:solidFill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7509" y="1041778"/>
            <a:ext cx="7619291" cy="16821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67509" y="2806697"/>
            <a:ext cx="7619291" cy="37637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86307" y="2824568"/>
            <a:ext cx="7591682" cy="3729861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95118" y="2840568"/>
            <a:ext cx="7582871" cy="3729861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76200"/>
            <a:ext cx="7239000" cy="4525963"/>
          </a:xfrm>
        </p:spPr>
        <p:txBody>
          <a:bodyPr/>
          <a:lstStyle/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QED:  photons have no charge</a:t>
            </a:r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		</a:t>
            </a:r>
            <a:r>
              <a:rPr lang="en-US" sz="2400" b="1" dirty="0">
                <a:solidFill>
                  <a:schemeClr val="accent2"/>
                </a:solidFill>
                <a:latin typeface="Comic Sans MS" pitchFamily="66" charset="0"/>
              </a:rPr>
              <a:t>coupling decreases at large distances</a:t>
            </a:r>
          </a:p>
          <a:p>
            <a:pPr>
              <a:buFontTx/>
              <a:buNone/>
            </a:pPr>
            <a:r>
              <a:rPr lang="en-US" sz="1000" b="1" dirty="0">
                <a:latin typeface="Comic Sans MS" pitchFamily="66" charset="0"/>
              </a:rPr>
              <a:t>  </a:t>
            </a:r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QCD:</a:t>
            </a:r>
            <a:r>
              <a:rPr lang="en-US" sz="2800" b="1" dirty="0" smtClean="0">
                <a:latin typeface="Comic Sans MS" pitchFamily="66" charset="0"/>
              </a:rPr>
              <a:t>  gluons </a:t>
            </a:r>
            <a:r>
              <a:rPr lang="en-US" sz="2800" b="1" dirty="0">
                <a:latin typeface="Comic Sans MS" pitchFamily="66" charset="0"/>
              </a:rPr>
              <a:t>carry color charges</a:t>
            </a:r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	gluons interact with each other</a:t>
            </a:r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	</a:t>
            </a:r>
            <a:r>
              <a:rPr lang="en-US" sz="2400" b="1" dirty="0">
                <a:solidFill>
                  <a:srgbClr val="CC0000"/>
                </a:solidFill>
                <a:latin typeface="Comic Sans MS" pitchFamily="66" charset="0"/>
              </a:rPr>
              <a:t>	coupling increases at large distances</a:t>
            </a:r>
          </a:p>
          <a:p>
            <a:pPr>
              <a:buFontTx/>
              <a:buNone/>
            </a:pPr>
            <a:r>
              <a:rPr lang="en-US" sz="2800" b="1" dirty="0">
                <a:latin typeface="Comic Sans MS" pitchFamily="66" charset="0"/>
              </a:rPr>
              <a:t>        </a:t>
            </a:r>
          </a:p>
        </p:txBody>
      </p:sp>
      <p:pic>
        <p:nvPicPr>
          <p:cNvPr id="574468" name="Picture 4" descr="xav-q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3810000"/>
            <a:ext cx="5562600" cy="2738438"/>
          </a:xfrm>
          <a:noFill/>
          <a:ln/>
        </p:spPr>
      </p:pic>
      <p:sp>
        <p:nvSpPr>
          <p:cNvPr id="574469" name="Text Box 5"/>
          <p:cNvSpPr txBox="1">
            <a:spLocks noChangeArrowheads="1"/>
          </p:cNvSpPr>
          <p:nvPr/>
        </p:nvSpPr>
        <p:spPr bwMode="auto">
          <a:xfrm>
            <a:off x="1676400" y="3886200"/>
            <a:ext cx="441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  <a:latin typeface="Symbol" pitchFamily="18" charset="2"/>
              </a:rPr>
              <a:t>α</a:t>
            </a:r>
            <a:endParaRPr lang="en-US" sz="3200" b="1" dirty="0">
              <a:solidFill>
                <a:srgbClr val="800000"/>
              </a:solidFill>
              <a:latin typeface="Symbol" pitchFamily="18" charset="2"/>
            </a:endParaRPr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3429000" y="39624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990033"/>
                </a:solidFill>
              </a:rPr>
              <a:t>Coupling strengths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7162800" y="6324600"/>
            <a:ext cx="12144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990033"/>
                </a:solidFill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320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Test QCD with 3-jet events</a:t>
            </a:r>
            <a:br>
              <a:rPr lang="en-US" sz="4000" b="1"/>
            </a:br>
            <a:r>
              <a:rPr lang="en-US" sz="2800" b="1"/>
              <a:t>(&amp; deep inelastic scattering)</a:t>
            </a:r>
          </a:p>
        </p:txBody>
      </p:sp>
      <p:pic>
        <p:nvPicPr>
          <p:cNvPr id="535555" name="Picture 3" descr="three-jet ev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1828800"/>
            <a:ext cx="3657600" cy="3597275"/>
          </a:xfrm>
          <a:noFill/>
          <a:ln/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1752600" y="5715000"/>
            <a:ext cx="4078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rate for 3-jet events should</a:t>
            </a:r>
          </a:p>
          <a:p>
            <a:pPr algn="ctr"/>
            <a:r>
              <a:rPr lang="en-US" sz="2400" b="1"/>
              <a:t> decrease with E</a:t>
            </a:r>
            <a:r>
              <a:rPr lang="en-US" sz="2400" b="1" baseline="-25000"/>
              <a:t>cm</a:t>
            </a:r>
          </a:p>
        </p:txBody>
      </p:sp>
      <p:pic>
        <p:nvPicPr>
          <p:cNvPr id="53555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773363"/>
            <a:ext cx="4038600" cy="2179637"/>
          </a:xfrm>
          <a:noFill/>
          <a:ln/>
        </p:spPr>
      </p:pic>
      <p:sp>
        <p:nvSpPr>
          <p:cNvPr id="535558" name="Text Box 6"/>
          <p:cNvSpPr txBox="1">
            <a:spLocks noChangeArrowheads="1"/>
          </p:cNvSpPr>
          <p:nvPr/>
        </p:nvSpPr>
        <p:spPr bwMode="auto">
          <a:xfrm>
            <a:off x="4022725" y="3541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gluon</a:t>
            </a:r>
          </a:p>
        </p:txBody>
      </p:sp>
      <p:sp>
        <p:nvSpPr>
          <p:cNvPr id="535559" name="Text Box 7"/>
          <p:cNvSpPr txBox="1">
            <a:spLocks noChangeArrowheads="1"/>
          </p:cNvSpPr>
          <p:nvPr/>
        </p:nvSpPr>
        <p:spPr bwMode="auto">
          <a:xfrm>
            <a:off x="2590800" y="3200400"/>
            <a:ext cx="466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Symbol" pitchFamily="18" charset="2"/>
              </a:rPr>
              <a:t>α</a:t>
            </a:r>
            <a:r>
              <a:rPr lang="en-US" sz="2400" b="1" baseline="-25000" dirty="0" err="1" smtClean="0"/>
              <a:t>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3181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“running”</a:t>
            </a:r>
            <a:r>
              <a:rPr lang="en-US" b="1" dirty="0" smtClean="0"/>
              <a:t> </a:t>
            </a:r>
            <a:r>
              <a:rPr lang="en-US" b="1" dirty="0" err="1" smtClean="0">
                <a:latin typeface="Symbol" pitchFamily="18" charset="2"/>
              </a:rPr>
              <a:t>α</a:t>
            </a:r>
            <a:r>
              <a:rPr lang="en-US" b="1" baseline="-25000" dirty="0" err="1" smtClean="0"/>
              <a:t>s</a:t>
            </a:r>
            <a:endParaRPr lang="en-US" b="1" baseline="-25000" dirty="0"/>
          </a:p>
        </p:txBody>
      </p:sp>
      <p:pic>
        <p:nvPicPr>
          <p:cNvPr id="5365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4946650" cy="5181600"/>
          </a:xfrm>
          <a:noFill/>
          <a:ln/>
        </p:spPr>
      </p:pic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733425" y="5338763"/>
            <a:ext cx="109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Large </a:t>
            </a:r>
          </a:p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distance</a:t>
            </a:r>
          </a:p>
        </p:txBody>
      </p:sp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3581400" y="4800600"/>
            <a:ext cx="109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short</a:t>
            </a:r>
          </a:p>
          <a:p>
            <a:pPr algn="ctr"/>
            <a:r>
              <a:rPr lang="en-US" b="1">
                <a:solidFill>
                  <a:srgbClr val="663300"/>
                </a:solidFill>
                <a:latin typeface="Comic Sans MS" pitchFamily="66" charset="0"/>
              </a:rPr>
              <a:t>distance</a:t>
            </a:r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1676400" y="1981200"/>
            <a:ext cx="28194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6584" name="Rectangle 8"/>
          <p:cNvSpPr>
            <a:spLocks noChangeArrowheads="1"/>
          </p:cNvSpPr>
          <p:nvPr/>
        </p:nvSpPr>
        <p:spPr bwMode="auto">
          <a:xfrm>
            <a:off x="2133600" y="3352800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10523</TotalTime>
  <Words>3963</Words>
  <Application>Microsoft Macintosh PowerPoint</Application>
  <PresentationFormat>On-screen Show (4:3)</PresentationFormat>
  <Paragraphs>1346</Paragraphs>
  <Slides>105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22" baseType="lpstr">
      <vt:lpstr>Arial Unicode MS</vt:lpstr>
      <vt:lpstr>Calibri</vt:lpstr>
      <vt:lpstr>Comic Sans MS</vt:lpstr>
      <vt:lpstr>Forte</vt:lpstr>
      <vt:lpstr>Lucida Grande</vt:lpstr>
      <vt:lpstr>MS PGothic</vt:lpstr>
      <vt:lpstr>ＭＳ Ｐゴシック</vt:lpstr>
      <vt:lpstr>NSimSun</vt:lpstr>
      <vt:lpstr>Symbol</vt:lpstr>
      <vt:lpstr>Times New Roman</vt:lpstr>
      <vt:lpstr>Wingdings</vt:lpstr>
      <vt:lpstr>맑은 고딕</vt:lpstr>
      <vt:lpstr>宋体</vt:lpstr>
      <vt:lpstr>Arial</vt:lpstr>
      <vt:lpstr>Office Theme</vt:lpstr>
      <vt:lpstr>Equation</vt:lpstr>
      <vt:lpstr>Photo Editor Photo</vt:lpstr>
      <vt:lpstr>Hadron Spectroscopy</vt:lpstr>
      <vt:lpstr>Summary (lecture 1)</vt:lpstr>
      <vt:lpstr>some comments on yesterday’s lecture</vt:lpstr>
      <vt:lpstr>spin of the r meson</vt:lpstr>
      <vt:lpstr>Dalitz Plot usefulness for ndof&gt;2 reactions</vt:lpstr>
      <vt:lpstr>discovery of B0-B0 mixing</vt:lpstr>
      <vt:lpstr>back to f(1020) mesons  that don’t like to decay to p+p-p0</vt:lpstr>
      <vt:lpstr>“totalitarian” principle</vt:lpstr>
      <vt:lpstr>early attempts to identify hadron constituents</vt:lpstr>
      <vt:lpstr>1st attempt to identify hadron constituents: Fermi-Yang</vt:lpstr>
      <vt:lpstr>2nd attempt to identify hadron constituents: Sakata</vt:lpstr>
      <vt:lpstr>Sakata’s Notebook</vt:lpstr>
      <vt:lpstr>Sakata model produces meson octets </vt:lpstr>
      <vt:lpstr>But has problems with the Decuplet</vt:lpstr>
      <vt:lpstr>Sakata’s baryon octet is also peculiar</vt:lpstr>
      <vt:lpstr>But Sakata can explains why φK+K- and ωπ+π-π0 </vt:lpstr>
      <vt:lpstr>OZI suppression in the Sakata model</vt:lpstr>
      <vt:lpstr>Comments on the Sakata model</vt:lpstr>
      <vt:lpstr>Quarks (Aces?)</vt:lpstr>
      <vt:lpstr>1964:  triplet = the most fundamental representation of SU(3)</vt:lpstr>
      <vt:lpstr>Textbooks: Quark-Parton-Model</vt:lpstr>
      <vt:lpstr>PowerPoint Presentation</vt:lpstr>
      <vt:lpstr>Quarks &amp; Antiquarks in Iz-Y space</vt:lpstr>
      <vt:lpstr>Make mesons from quark-antiquark</vt:lpstr>
      <vt:lpstr>Ground state mesons </vt:lpstr>
      <vt:lpstr>OZI suppression in the quark model</vt:lpstr>
      <vt:lpstr>Discovery of the η’ meson</vt:lpstr>
      <vt:lpstr>meson “nonet” = octet + singlet</vt:lpstr>
      <vt:lpstr>η-η’mixing</vt:lpstr>
      <vt:lpstr>ω-φ mixing</vt:lpstr>
      <vt:lpstr>How about the baryons=qqq model?</vt:lpstr>
      <vt:lpstr>Make baryons from 3 quarks</vt:lpstr>
      <vt:lpstr>Answer</vt:lpstr>
      <vt:lpstr>Ground state Baryons</vt:lpstr>
      <vt:lpstr>How about excited mesons &amp; baryons?</vt:lpstr>
      <vt:lpstr>JPC quantum numbers of qq mesons</vt:lpstr>
      <vt:lpstr>What about P-wave mesons?</vt:lpstr>
      <vt:lpstr>COMPASS Experiment at CERN</vt:lpstr>
      <vt:lpstr>P-wave mesons via π-pπ+π-π-p</vt:lpstr>
      <vt:lpstr>The JP=1+ a1(1260)π-ρ0 meson</vt:lpstr>
      <vt:lpstr>The BESII experiment</vt:lpstr>
      <vt:lpstr>J/ψπ+π-ω at BESII</vt:lpstr>
      <vt:lpstr>The JP=1+ b1(1235)π-ω meson</vt:lpstr>
      <vt:lpstr>Difference between a1(1260) &amp; b1(1235)</vt:lpstr>
      <vt:lpstr>Other 1+ mesons from BESII</vt:lpstr>
      <vt:lpstr> 1+ mesons with |S|=1</vt:lpstr>
      <vt:lpstr>Axial Vector (JP=1+) octets</vt:lpstr>
      <vt:lpstr>What are the K1A and K1B mesons?</vt:lpstr>
      <vt:lpstr>K1(1270) and K1(1400)</vt:lpstr>
      <vt:lpstr>the J=0 and J=2 SU(3) partners of the a1(1270) octet</vt:lpstr>
      <vt:lpstr>The JP=2+ a2(1320)π-ρ0 meson</vt:lpstr>
      <vt:lpstr>two-photon reactions</vt:lpstr>
      <vt:lpstr>PowerPoint Presentation</vt:lpstr>
      <vt:lpstr>γγf2(1270)π+π- / π0π0 </vt:lpstr>
      <vt:lpstr>K0*(1430)±K±η’(958)     </vt:lpstr>
      <vt:lpstr>K2*(1430)Kπ    </vt:lpstr>
      <vt:lpstr>The scalar P-wave octet</vt:lpstr>
      <vt:lpstr>The tensor P-wave octet</vt:lpstr>
      <vt:lpstr>Some features of the P-wave states </vt:lpstr>
      <vt:lpstr>Excited baryons</vt:lpstr>
      <vt:lpstr>ψ’(3686)ppπ0 at BESIII</vt:lpstr>
      <vt:lpstr>Excited nucleon states</vt:lpstr>
      <vt:lpstr>ψ’(3686)ΛΣ+π- at BESIII</vt:lpstr>
      <vt:lpstr>Excited Σ states</vt:lpstr>
      <vt:lpstr>exicited Ξ states </vt:lpstr>
      <vt:lpstr>Problems with excited Baryons</vt:lpstr>
      <vt:lpstr>1st excited nucleon  (I=½) state -- The “Roper” resonance --</vt:lpstr>
      <vt:lpstr>N*(1440) in the qqq model</vt:lpstr>
      <vt:lpstr>1st excited Λ predicted in 1959 --pre SU(3); pre quarks--</vt:lpstr>
      <vt:lpstr>Λ(1405) discovered in 1961 </vt:lpstr>
      <vt:lpstr>Λ(1405) in the qqq model</vt:lpstr>
      <vt:lpstr>Λ(1405) discovered in 1961 </vt:lpstr>
      <vt:lpstr>Λ(1405) in the qqq model</vt:lpstr>
      <vt:lpstr>excited baryon octets?</vt:lpstr>
      <vt:lpstr>“Missing” baryon states</vt:lpstr>
      <vt:lpstr>Problems with mesons</vt:lpstr>
      <vt:lpstr>problem with low-mass scalar mesons</vt:lpstr>
      <vt:lpstr>The f0(600)    (the “σ”)</vt:lpstr>
      <vt:lpstr>K0(800)±    (the “κ±”)</vt:lpstr>
      <vt:lpstr>PowerPoint Presentation</vt:lpstr>
      <vt:lpstr>PowerPoint Presentation</vt:lpstr>
      <vt:lpstr>light scalar nonet masses are inverted</vt:lpstr>
      <vt:lpstr>Problems with mesons = qq model </vt:lpstr>
      <vt:lpstr>Some fundamental problems with the quark model:</vt:lpstr>
      <vt:lpstr>Are quarks real objects? or just mathematical mnemonics? </vt:lpstr>
      <vt:lpstr>PowerPoint Presentation</vt:lpstr>
      <vt:lpstr>Ω-</vt:lpstr>
      <vt:lpstr>The strong interaction “charge” of each quark comes in 3 different varieties</vt:lpstr>
      <vt:lpstr>Attractive configurations</vt:lpstr>
      <vt:lpstr>QPM Superseded by QCD in the 1970s: observed particles are color singlets</vt:lpstr>
      <vt:lpstr>A few remarks about QCD</vt:lpstr>
      <vt:lpstr>Quantum Chromodynamics</vt:lpstr>
      <vt:lpstr>Quantum Chromodynamics</vt:lpstr>
      <vt:lpstr>Quantum Chromodynamics</vt:lpstr>
      <vt:lpstr>Quantum Chromodynamics</vt:lpstr>
      <vt:lpstr>Vacuum polarization QED vs QCD</vt:lpstr>
      <vt:lpstr>PowerPoint Presentation</vt:lpstr>
      <vt:lpstr>Test QCD with 3-jet events (&amp; deep inelastic scattering)</vt:lpstr>
      <vt:lpstr>“running” αs</vt:lpstr>
      <vt:lpstr>“running” αs</vt:lpstr>
      <vt:lpstr>The QCD particle spectrum hasn’t been computed from 1st principles </vt:lpstr>
      <vt:lpstr>Summary (lecture 2)</vt:lpstr>
      <vt:lpstr>Discussion/HW items </vt:lpstr>
      <vt:lpstr>what is this line?</vt:lpstr>
      <vt:lpstr>PowerPoint Presentation</vt:lpstr>
    </vt:vector>
  </TitlesOfParts>
  <Company>Seoul National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Exotic Hadrons</dc:title>
  <dc:creator>Stephen Olsen</dc:creator>
  <cp:keywords/>
  <cp:lastModifiedBy>Microsoft Office User</cp:lastModifiedBy>
  <cp:revision>222</cp:revision>
  <dcterms:created xsi:type="dcterms:W3CDTF">2017-06-25T01:17:48Z</dcterms:created>
  <dcterms:modified xsi:type="dcterms:W3CDTF">2018-08-17T05:29:13Z</dcterms:modified>
</cp:coreProperties>
</file>