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3"/>
  </p:notesMasterIdLst>
  <p:sldIdLst>
    <p:sldId id="467" r:id="rId2"/>
    <p:sldId id="466" r:id="rId3"/>
    <p:sldId id="295" r:id="rId4"/>
    <p:sldId id="463" r:id="rId5"/>
    <p:sldId id="298" r:id="rId6"/>
    <p:sldId id="296" r:id="rId7"/>
    <p:sldId id="297" r:id="rId8"/>
    <p:sldId id="442" r:id="rId9"/>
    <p:sldId id="461" r:id="rId10"/>
    <p:sldId id="443" r:id="rId11"/>
    <p:sldId id="444" r:id="rId12"/>
    <p:sldId id="445" r:id="rId13"/>
    <p:sldId id="446" r:id="rId14"/>
    <p:sldId id="420" r:id="rId15"/>
    <p:sldId id="421" r:id="rId16"/>
    <p:sldId id="299" r:id="rId17"/>
    <p:sldId id="364" r:id="rId18"/>
    <p:sldId id="396" r:id="rId19"/>
    <p:sldId id="397" r:id="rId20"/>
    <p:sldId id="462" r:id="rId21"/>
    <p:sldId id="398" r:id="rId22"/>
    <p:sldId id="300" r:id="rId23"/>
    <p:sldId id="399" r:id="rId24"/>
    <p:sldId id="301" r:id="rId25"/>
    <p:sldId id="302" r:id="rId26"/>
    <p:sldId id="303" r:id="rId27"/>
    <p:sldId id="304" r:id="rId28"/>
    <p:sldId id="422" r:id="rId29"/>
    <p:sldId id="305" r:id="rId30"/>
    <p:sldId id="400" r:id="rId31"/>
    <p:sldId id="306" r:id="rId32"/>
    <p:sldId id="307" r:id="rId33"/>
    <p:sldId id="401" r:id="rId34"/>
    <p:sldId id="308" r:id="rId35"/>
    <p:sldId id="309" r:id="rId36"/>
    <p:sldId id="311" r:id="rId37"/>
    <p:sldId id="310" r:id="rId38"/>
    <p:sldId id="312" r:id="rId39"/>
    <p:sldId id="313" r:id="rId40"/>
    <p:sldId id="314" r:id="rId41"/>
    <p:sldId id="315" r:id="rId42"/>
    <p:sldId id="402" r:id="rId43"/>
    <p:sldId id="316" r:id="rId44"/>
    <p:sldId id="361" r:id="rId45"/>
    <p:sldId id="317" r:id="rId46"/>
    <p:sldId id="423" r:id="rId47"/>
    <p:sldId id="424" r:id="rId48"/>
    <p:sldId id="425" r:id="rId49"/>
    <p:sldId id="427" r:id="rId50"/>
    <p:sldId id="450" r:id="rId51"/>
    <p:sldId id="318" r:id="rId52"/>
    <p:sldId id="319" r:id="rId53"/>
    <p:sldId id="428" r:id="rId54"/>
    <p:sldId id="429" r:id="rId55"/>
    <p:sldId id="430" r:id="rId56"/>
    <p:sldId id="320" r:id="rId57"/>
    <p:sldId id="321" r:id="rId58"/>
    <p:sldId id="322" r:id="rId59"/>
    <p:sldId id="431" r:id="rId60"/>
    <p:sldId id="432" r:id="rId61"/>
    <p:sldId id="323" r:id="rId62"/>
    <p:sldId id="433" r:id="rId63"/>
    <p:sldId id="324" r:id="rId64"/>
    <p:sldId id="346" r:id="rId65"/>
    <p:sldId id="366" r:id="rId66"/>
    <p:sldId id="367" r:id="rId67"/>
    <p:sldId id="368" r:id="rId68"/>
    <p:sldId id="369" r:id="rId69"/>
    <p:sldId id="441" r:id="rId70"/>
    <p:sldId id="389" r:id="rId71"/>
    <p:sldId id="391" r:id="rId72"/>
    <p:sldId id="392" r:id="rId73"/>
    <p:sldId id="393" r:id="rId74"/>
    <p:sldId id="395" r:id="rId75"/>
    <p:sldId id="447" r:id="rId76"/>
    <p:sldId id="394" r:id="rId77"/>
    <p:sldId id="370" r:id="rId78"/>
    <p:sldId id="371" r:id="rId79"/>
    <p:sldId id="434" r:id="rId80"/>
    <p:sldId id="372" r:id="rId81"/>
    <p:sldId id="373" r:id="rId82"/>
    <p:sldId id="435" r:id="rId83"/>
    <p:sldId id="436" r:id="rId84"/>
    <p:sldId id="374" r:id="rId85"/>
    <p:sldId id="375" r:id="rId86"/>
    <p:sldId id="376" r:id="rId87"/>
    <p:sldId id="469" r:id="rId88"/>
    <p:sldId id="377" r:id="rId89"/>
    <p:sldId id="378" r:id="rId90"/>
    <p:sldId id="379" r:id="rId91"/>
    <p:sldId id="464" r:id="rId92"/>
    <p:sldId id="381" r:id="rId93"/>
    <p:sldId id="382" r:id="rId94"/>
    <p:sldId id="465" r:id="rId95"/>
    <p:sldId id="383" r:id="rId96"/>
    <p:sldId id="384" r:id="rId97"/>
    <p:sldId id="385" r:id="rId98"/>
    <p:sldId id="349" r:id="rId99"/>
    <p:sldId id="460" r:id="rId100"/>
    <p:sldId id="350" r:id="rId101"/>
    <p:sldId id="351" r:id="rId102"/>
    <p:sldId id="352" r:id="rId103"/>
    <p:sldId id="353" r:id="rId104"/>
    <p:sldId id="354" r:id="rId105"/>
    <p:sldId id="386" r:id="rId106"/>
    <p:sldId id="387" r:id="rId107"/>
    <p:sldId id="355" r:id="rId108"/>
    <p:sldId id="356" r:id="rId109"/>
    <p:sldId id="357" r:id="rId110"/>
    <p:sldId id="358" r:id="rId111"/>
    <p:sldId id="359" r:id="rId1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66FFFF"/>
    <a:srgbClr val="00FFFF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4"/>
    <p:restoredTop sz="94717"/>
  </p:normalViewPr>
  <p:slideViewPr>
    <p:cSldViewPr snapToGrid="0" snapToObjects="1">
      <p:cViewPr varScale="1">
        <p:scale>
          <a:sx n="90" d="100"/>
          <a:sy n="90" d="100"/>
        </p:scale>
        <p:origin x="8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notesMaster" Target="notesMasters/notesMaster1.xml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wmf"/><Relationship Id="rId3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image" Target="../media/image49.wmf"/><Relationship Id="rId2" Type="http://schemas.openxmlformats.org/officeDocument/2006/relationships/image" Target="../media/image51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image" Target="../media/image49.wmf"/><Relationship Id="rId2" Type="http://schemas.openxmlformats.org/officeDocument/2006/relationships/image" Target="../media/image5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1" Type="http://schemas.openxmlformats.org/officeDocument/2006/relationships/image" Target="../media/image102.png"/><Relationship Id="rId2" Type="http://schemas.openxmlformats.org/officeDocument/2006/relationships/image" Target="../media/image103.png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image" Target="../media/image108.png"/><Relationship Id="rId2" Type="http://schemas.openxmlformats.org/officeDocument/2006/relationships/image" Target="../media/image10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DDA6-0C08-3D41-9990-B11EF70FF765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5FBC-2A22-824F-9BDB-7E796211A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5EE899-46F3-0A49-AECF-FBCBE34EC7EE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31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5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5FBC-2A22-824F-9BDB-7E796211AB20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F00EE6-000A-AE43-A064-4D425B3CABC6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32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6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F00EE6-000A-AE43-A064-4D425B3CABC6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33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1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65F6A-8944-D44D-9A11-47AB78150051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45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65F6A-8944-D44D-9A11-47AB78150051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46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65F6A-8944-D44D-9A11-47AB78150051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47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1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65F6A-8944-D44D-9A11-47AB78150051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48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5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65F6A-8944-D44D-9A11-47AB78150051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49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9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65F6A-8944-D44D-9A11-47AB78150051}" type="slidenum">
              <a:rPr lang="en-US">
                <a:latin typeface="Calibri" pitchFamily="1" charset="0"/>
                <a:ea typeface="Arial" pitchFamily="1" charset="0"/>
                <a:cs typeface="Arial" pitchFamily="1" charset="0"/>
              </a:rPr>
              <a:pPr/>
              <a:t>50</a:t>
            </a:fld>
            <a:endParaRPr lang="en-US"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5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3C04-19EC-6943-AD87-AEA7ADCC1004}" type="datetimeFigureOut">
              <a:rPr lang="en-US" smtClean="0"/>
              <a:pPr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98C6-D270-3740-ADEC-51D30E369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40.pn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117.png"/><Relationship Id="rId7" Type="http://schemas.openxmlformats.org/officeDocument/2006/relationships/oleObject" Target="../embeddings/oleObject68.bin"/><Relationship Id="rId8" Type="http://schemas.openxmlformats.org/officeDocument/2006/relationships/image" Target="../media/image118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123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12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3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9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png"/><Relationship Id="rId10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3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3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8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9.png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0.png"/><Relationship Id="rId10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3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7.jpe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9.png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3.png"/><Relationship Id="rId5" Type="http://schemas.openxmlformats.org/officeDocument/2006/relationships/image" Target="../media/image36.jpeg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4.png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3.png"/><Relationship Id="rId5" Type="http://schemas.openxmlformats.org/officeDocument/2006/relationships/image" Target="../media/image36.jpe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4.png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7.png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40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9.w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9.wmf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9.wmf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53.png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54.png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9.wmf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oleObject" Target="../embeddings/oleObject36.bin"/><Relationship Id="rId8" Type="http://schemas.openxmlformats.org/officeDocument/2006/relationships/image" Target="../media/image51.png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53.png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54.png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9.wmf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1.png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wmf"/><Relationship Id="rId3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1.wmf"/><Relationship Id="rId5" Type="http://schemas.openxmlformats.org/officeDocument/2006/relationships/image" Target="../media/image33.png"/><Relationship Id="rId6" Type="http://schemas.openxmlformats.org/officeDocument/2006/relationships/oleObject" Target="../embeddings/oleObject48.bin"/><Relationship Id="rId7" Type="http://schemas.openxmlformats.org/officeDocument/2006/relationships/image" Target="../media/image62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61.wmf"/><Relationship Id="rId5" Type="http://schemas.openxmlformats.org/officeDocument/2006/relationships/image" Target="../media/image33.pn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62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oleObject" Target="../embeddings/oleObject51.bin"/><Relationship Id="rId5" Type="http://schemas.openxmlformats.org/officeDocument/2006/relationships/image" Target="../media/image63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64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5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80.png"/><Relationship Id="rId5" Type="http://schemas.openxmlformats.org/officeDocument/2006/relationships/image" Target="../media/image79.png"/><Relationship Id="rId6" Type="http://schemas.openxmlformats.org/officeDocument/2006/relationships/image" Target="../media/image77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oleObject" Target="../embeddings/oleObject55.bin"/><Relationship Id="rId6" Type="http://schemas.openxmlformats.org/officeDocument/2006/relationships/image" Target="../media/image92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56.bin"/><Relationship Id="rId5" Type="http://schemas.openxmlformats.org/officeDocument/2006/relationships/image" Target="../media/image38.png"/><Relationship Id="rId6" Type="http://schemas.openxmlformats.org/officeDocument/2006/relationships/oleObject" Target="../embeddings/oleObject5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oleObject" Target="../embeddings/oleObject58.bin"/><Relationship Id="rId7" Type="http://schemas.openxmlformats.org/officeDocument/2006/relationships/image" Target="../media/image98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102.png"/><Relationship Id="rId5" Type="http://schemas.openxmlformats.org/officeDocument/2006/relationships/oleObject" Target="../embeddings/oleObject60.bin"/><Relationship Id="rId6" Type="http://schemas.openxmlformats.org/officeDocument/2006/relationships/image" Target="../media/image103.png"/><Relationship Id="rId7" Type="http://schemas.openxmlformats.org/officeDocument/2006/relationships/oleObject" Target="../embeddings/oleObject61.bin"/><Relationship Id="rId8" Type="http://schemas.openxmlformats.org/officeDocument/2006/relationships/image" Target="../media/image104.png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105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108.png"/><Relationship Id="rId5" Type="http://schemas.openxmlformats.org/officeDocument/2006/relationships/oleObject" Target="../embeddings/oleObject64.bin"/><Relationship Id="rId6" Type="http://schemas.openxmlformats.org/officeDocument/2006/relationships/image" Target="../media/image103.png"/><Relationship Id="rId7" Type="http://schemas.openxmlformats.org/officeDocument/2006/relationships/oleObject" Target="../embeddings/oleObject65.bin"/><Relationship Id="rId8" Type="http://schemas.openxmlformats.org/officeDocument/2006/relationships/image" Target="../media/image109.png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110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305" y="0"/>
            <a:ext cx="7772400" cy="888170"/>
          </a:xfrm>
        </p:spPr>
        <p:txBody>
          <a:bodyPr>
            <a:normAutofit/>
          </a:bodyPr>
          <a:lstStyle/>
          <a:p>
            <a:r>
              <a:rPr lang="en-US" dirty="0" err="1" smtClean="0"/>
              <a:t>Hadron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267" y="5239959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Stephen Lars Olsen</a:t>
            </a:r>
          </a:p>
          <a:p>
            <a:r>
              <a:rPr lang="en-US" sz="1800" dirty="0" smtClean="0"/>
              <a:t>Institute for Basic Science (KOREA)</a:t>
            </a:r>
          </a:p>
          <a:p>
            <a:r>
              <a:rPr lang="en-US" sz="1800" dirty="0" smtClean="0"/>
              <a:t>University of the Chinese Academy of Science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834970" y="6308787"/>
            <a:ext cx="276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Weihai</a:t>
            </a:r>
            <a:r>
              <a:rPr lang="ru-RU" dirty="0" smtClean="0"/>
              <a:t> </a:t>
            </a:r>
            <a:r>
              <a:rPr lang="en-US" dirty="0" smtClean="0"/>
              <a:t>August 16-19, 201</a:t>
            </a:r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0030" y="1474860"/>
            <a:ext cx="5334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70" y="851620"/>
            <a:ext cx="3228791" cy="432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794" y="805877"/>
            <a:ext cx="158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Lecture 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pic>
        <p:nvPicPr>
          <p:cNvPr id="3" name="Picture 2" descr="Screen Shot 2017-06-12 at 4.28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96" y="1060156"/>
            <a:ext cx="6281204" cy="4705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461" y="2489817"/>
            <a:ext cx="2022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From the Mark-I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experiment’s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notebook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γ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Transitions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08" y="1066800"/>
            <a:ext cx="52578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724008" y="1981200"/>
            <a:ext cx="6858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190608" y="3505200"/>
            <a:ext cx="22860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115202" y="3352006"/>
            <a:ext cx="2590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5" name="TextBox 14"/>
          <p:cNvSpPr txBox="1">
            <a:spLocks noChangeArrowheads="1"/>
          </p:cNvSpPr>
          <p:nvPr/>
        </p:nvSpPr>
        <p:spPr bwMode="auto">
          <a:xfrm>
            <a:off x="2486008" y="3352800"/>
            <a:ext cx="27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E47"/>
                </a:solidFill>
                <a:latin typeface="Symbol" pitchFamily="1" charset="2"/>
              </a:rPr>
              <a:t>g</a:t>
            </a:r>
          </a:p>
        </p:txBody>
      </p:sp>
      <p:sp>
        <p:nvSpPr>
          <p:cNvPr id="99336" name="Text Box 29"/>
          <p:cNvSpPr txBox="1">
            <a:spLocks noChangeArrowheads="1"/>
          </p:cNvSpPr>
          <p:nvPr/>
        </p:nvSpPr>
        <p:spPr bwMode="auto">
          <a:xfrm>
            <a:off x="4356083" y="3657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1" charset="0"/>
              </a:rPr>
              <a:t>e</a:t>
            </a:r>
            <a:r>
              <a:rPr lang="en-US" sz="1800" baseline="30000">
                <a:latin typeface="Calibri" pitchFamily="1" charset="0"/>
              </a:rPr>
              <a:t>-</a:t>
            </a:r>
          </a:p>
        </p:txBody>
      </p:sp>
      <p:pic>
        <p:nvPicPr>
          <p:cNvPr id="993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08" y="4343400"/>
            <a:ext cx="5451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946883" y="5029200"/>
            <a:ext cx="1371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9339" name="TextBox 22"/>
          <p:cNvSpPr txBox="1">
            <a:spLocks noChangeArrowheads="1"/>
          </p:cNvSpPr>
          <p:nvPr/>
        </p:nvSpPr>
        <p:spPr bwMode="auto">
          <a:xfrm>
            <a:off x="6845283" y="4648200"/>
            <a:ext cx="1701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Th.      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Expt</a:t>
            </a:r>
          </a:p>
          <a:p>
            <a:endParaRPr lang="en-US" sz="1400" b="1" i="1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24   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27 </a:t>
            </a:r>
            <a:r>
              <a:rPr lang="en-US" sz="1400" b="1" i="1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</a:rPr>
              <a:t>±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4</a:t>
            </a:r>
          </a:p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29    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27 </a:t>
            </a:r>
            <a:r>
              <a:rPr lang="en-US" sz="1400" b="1" i="1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</a:rPr>
              <a:t>±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3</a:t>
            </a:r>
          </a:p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26    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27 </a:t>
            </a:r>
            <a:r>
              <a:rPr lang="en-US" sz="1400" b="1" i="1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</a:rPr>
              <a:t>±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</a:t>
            </a:r>
          </a:p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313 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426 </a:t>
            </a:r>
            <a:r>
              <a:rPr lang="en-US" sz="1400" b="1" i="1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</a:rPr>
              <a:t>±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51</a:t>
            </a:r>
          </a:p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239 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291 </a:t>
            </a:r>
            <a:r>
              <a:rPr lang="en-US" sz="1400" b="1" i="1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</a:rPr>
              <a:t>±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48</a:t>
            </a:r>
          </a:p>
          <a:p>
            <a:r>
              <a:rPr lang="en-US" sz="1400" b="1" i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114         </a:t>
            </a:r>
            <a:r>
              <a:rPr lang="en-US" sz="1400" b="1" i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110  + 19</a:t>
            </a:r>
          </a:p>
        </p:txBody>
      </p:sp>
      <p:sp>
        <p:nvSpPr>
          <p:cNvPr id="99340" name="TextBox 23"/>
          <p:cNvSpPr txBox="1">
            <a:spLocks noChangeArrowheads="1"/>
          </p:cNvSpPr>
          <p:nvPr/>
        </p:nvSpPr>
        <p:spPr bwMode="auto">
          <a:xfrm>
            <a:off x="5153008" y="42672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E1 transitions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05008" y="3048000"/>
            <a:ext cx="7448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  <a:ea typeface="+mn-ea"/>
                <a:cs typeface="Arial" pitchFamily="34" charset="0"/>
              </a:rPr>
              <a:t>ππ,η,π</a:t>
            </a:r>
            <a:r>
              <a:rPr lang="en-US" sz="1400" baseline="300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400" baseline="300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342" name="TextBox 35"/>
          <p:cNvSpPr txBox="1">
            <a:spLocks noChangeArrowheads="1"/>
          </p:cNvSpPr>
          <p:nvPr/>
        </p:nvSpPr>
        <p:spPr bwMode="auto">
          <a:xfrm>
            <a:off x="5835633" y="1642076"/>
            <a:ext cx="30283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M1 transitions 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" charset="2"/>
              </a:rPr>
              <a:t>Γ</a:t>
            </a:r>
            <a:r>
              <a:rPr lang="en-US" sz="2000" dirty="0" err="1" smtClean="0"/>
              <a:t>(</a:t>
            </a:r>
            <a:r>
              <a:rPr lang="en-US" sz="2000" dirty="0" err="1"/>
              <a:t>keV</a:t>
            </a:r>
            <a:r>
              <a:rPr lang="en-US" sz="2000" dirty="0"/>
              <a:t>))</a:t>
            </a:r>
          </a:p>
          <a:p>
            <a:endParaRPr lang="en-US" sz="2000" dirty="0"/>
          </a:p>
          <a:p>
            <a:r>
              <a:rPr lang="en-US" sz="2000" dirty="0"/>
              <a:t>J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" charset="2"/>
              </a:rPr>
              <a:t>ψ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1" charset="2"/>
              </a:rPr>
              <a:t>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γ</a:t>
            </a:r>
            <a:r>
              <a:rPr lang="en-US" sz="2000" dirty="0" smtClean="0">
                <a:sym typeface="Wingdings" pitchFamily="1" charset="2"/>
              </a:rPr>
              <a:t> 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η</a:t>
            </a:r>
            <a:r>
              <a:rPr lang="en-US" sz="2000" baseline="-25000" dirty="0" err="1" smtClean="0">
                <a:sym typeface="Wingdings" pitchFamily="1" charset="2"/>
              </a:rPr>
              <a:t>c</a:t>
            </a:r>
            <a:r>
              <a:rPr lang="en-US" sz="2000" dirty="0" smtClean="0">
                <a:sym typeface="Wingdings" pitchFamily="1" charset="2"/>
              </a:rPr>
              <a:t>    </a:t>
            </a:r>
            <a:r>
              <a:rPr lang="en-US" sz="2000" i="1" dirty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2.4   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1.6 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± 0.4</a:t>
            </a:r>
          </a:p>
          <a:p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dirty="0" smtClean="0">
                <a:sym typeface="Wingdings" pitchFamily="1" charset="2"/>
              </a:rPr>
              <a:t>’ 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γ</a:t>
            </a:r>
            <a:r>
              <a:rPr lang="en-US" sz="2000" dirty="0" smtClean="0">
                <a:sym typeface="Wingdings" pitchFamily="1" charset="2"/>
              </a:rPr>
              <a:t> 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η</a:t>
            </a:r>
            <a:r>
              <a:rPr lang="en-US" sz="2000" baseline="-25000" dirty="0" err="1" smtClean="0">
                <a:sym typeface="Wingdings" pitchFamily="1" charset="2"/>
              </a:rPr>
              <a:t>c</a:t>
            </a:r>
            <a:r>
              <a:rPr lang="en-US" sz="2000" dirty="0" smtClean="0">
                <a:sym typeface="Wingdings" pitchFamily="1" charset="2"/>
              </a:rPr>
              <a:t>     </a:t>
            </a:r>
            <a:r>
              <a:rPr lang="en-US" sz="2000" i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4.6    1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.1 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± 0.2  </a:t>
            </a:r>
            <a:endParaRPr lang="en-US" sz="2000" i="1" dirty="0">
              <a:solidFill>
                <a:srgbClr val="0000CC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99343" name="TextBox 36"/>
          <p:cNvSpPr txBox="1">
            <a:spLocks noChangeArrowheads="1"/>
          </p:cNvSpPr>
          <p:nvPr/>
        </p:nvSpPr>
        <p:spPr bwMode="auto">
          <a:xfrm>
            <a:off x="6981808" y="1946876"/>
            <a:ext cx="1420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   Th</a:t>
            </a:r>
            <a:r>
              <a:rPr lang="en-US" sz="1400" i="1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          </a:t>
            </a:r>
            <a:r>
              <a:rPr lang="en-US" sz="1400" i="1" dirty="0" err="1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Expt</a:t>
            </a:r>
            <a:endParaRPr lang="en-US" sz="1400" i="1" dirty="0">
              <a:solidFill>
                <a:srgbClr val="0000CC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graphicFrame>
        <p:nvGraphicFramePr>
          <p:cNvPr id="6103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36584"/>
              </p:ext>
            </p:extLst>
          </p:nvPr>
        </p:nvGraphicFramePr>
        <p:xfrm>
          <a:off x="5711808" y="3464591"/>
          <a:ext cx="3389711" cy="82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51" name="Equation" r:id="rId5" imgW="2298700" imgH="495300" progId="Equation.DSMT4">
                  <p:embed/>
                </p:oleObj>
              </mc:Choice>
              <mc:Fallback>
                <p:oleObj name="Equation" r:id="rId5" imgW="22987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08" y="3464591"/>
                        <a:ext cx="3389711" cy="8295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03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46574"/>
              </p:ext>
            </p:extLst>
          </p:nvPr>
        </p:nvGraphicFramePr>
        <p:xfrm>
          <a:off x="5831256" y="942976"/>
          <a:ext cx="2864664" cy="79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52" name="Equation" r:id="rId7" imgW="2794000" imgH="660400" progId="Equation.DSMT4">
                  <p:embed/>
                </p:oleObj>
              </mc:Choice>
              <mc:Fallback>
                <p:oleObj name="Equation" r:id="rId7" imgW="2794000" imgH="660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256" y="942976"/>
                        <a:ext cx="2864664" cy="7934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5075" cy="1143000"/>
          </a:xfrm>
        </p:spPr>
        <p:txBody>
          <a:bodyPr/>
          <a:lstStyle/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Hadronic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transitions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47720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1219994" y="3504406"/>
            <a:ext cx="2590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7" name="TextBox 5"/>
          <p:cNvSpPr txBox="1">
            <a:spLocks noChangeArrowheads="1"/>
          </p:cNvSpPr>
          <p:nvPr/>
        </p:nvSpPr>
        <p:spPr bwMode="auto">
          <a:xfrm>
            <a:off x="2590800" y="3505200"/>
            <a:ext cx="27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E47"/>
                </a:solidFill>
                <a:latin typeface="Symbol" pitchFamily="1" charset="2"/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00400"/>
            <a:ext cx="7448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  <a:ea typeface="+mn-ea"/>
                <a:cs typeface="Arial" pitchFamily="34" charset="0"/>
              </a:rPr>
              <a:t>ππ,η,π</a:t>
            </a:r>
            <a:r>
              <a:rPr lang="en-US" sz="1400" baseline="300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400" baseline="300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359" name="TextBox 7"/>
          <p:cNvSpPr txBox="1">
            <a:spLocks noChangeArrowheads="1"/>
          </p:cNvSpPr>
          <p:nvPr/>
        </p:nvSpPr>
        <p:spPr bwMode="auto">
          <a:xfrm>
            <a:off x="6457950" y="661472"/>
            <a:ext cx="2457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latin typeface="Symbol" pitchFamily="1" charset="2"/>
              </a:rPr>
              <a:t>ψ</a:t>
            </a:r>
            <a:r>
              <a:rPr lang="en-US" sz="2000" b="1" dirty="0" smtClean="0"/>
              <a:t>’ </a:t>
            </a:r>
            <a:r>
              <a:rPr lang="en-US" sz="2000" b="1" dirty="0" err="1">
                <a:sym typeface="Wingdings" pitchFamily="1" charset="2"/>
              </a:rPr>
              <a:t></a:t>
            </a:r>
            <a:r>
              <a:rPr lang="en-US" sz="2000" b="1" dirty="0">
                <a:sym typeface="Wingdings" pitchFamily="1" charset="2"/>
              </a:rPr>
              <a:t> J</a:t>
            </a:r>
            <a:r>
              <a:rPr lang="en-US" sz="2000" b="1" dirty="0" smtClean="0">
                <a:sym typeface="Wingdings" pitchFamily="1" charset="2"/>
              </a:rPr>
              <a:t>/</a:t>
            </a:r>
            <a:r>
              <a:rPr lang="en-US" sz="2000" b="1" dirty="0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b="1" dirty="0" smtClean="0">
                <a:sym typeface="Wingdings" pitchFamily="1" charset="2"/>
              </a:rPr>
              <a:t> </a:t>
            </a:r>
            <a:r>
              <a:rPr lang="en-US" sz="2000" b="1" dirty="0">
                <a:sym typeface="Wingdings" pitchFamily="1" charset="2"/>
              </a:rPr>
              <a:t>+hadrons</a:t>
            </a:r>
            <a:endParaRPr lang="en-US" sz="2000" b="1" dirty="0"/>
          </a:p>
        </p:txBody>
      </p:sp>
      <p:pic>
        <p:nvPicPr>
          <p:cNvPr id="1003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67050"/>
            <a:ext cx="2790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TextBox 14"/>
          <p:cNvSpPr txBox="1">
            <a:spLocks noChangeArrowheads="1"/>
          </p:cNvSpPr>
          <p:nvPr/>
        </p:nvSpPr>
        <p:spPr bwMode="auto">
          <a:xfrm>
            <a:off x="5638800" y="4495800"/>
            <a:ext cx="3952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Symbol" pitchFamily="1" charset="2"/>
              </a:rPr>
              <a:t>y</a:t>
            </a:r>
            <a:r>
              <a:rPr lang="en-US" sz="1800"/>
              <a:t>’</a:t>
            </a:r>
          </a:p>
        </p:txBody>
      </p:sp>
      <p:sp>
        <p:nvSpPr>
          <p:cNvPr id="100362" name="TextBox 15"/>
          <p:cNvSpPr txBox="1">
            <a:spLocks noChangeArrowheads="1"/>
          </p:cNvSpPr>
          <p:nvPr/>
        </p:nvSpPr>
        <p:spPr bwMode="auto">
          <a:xfrm>
            <a:off x="7772400" y="2762250"/>
            <a:ext cx="953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Symbol" pitchFamily="1" charset="2"/>
                <a:sym typeface="Wingdings" pitchFamily="1" charset="2"/>
              </a:rPr>
              <a:t>ππ</a:t>
            </a:r>
            <a:r>
              <a:rPr lang="en-US" sz="1800" dirty="0" smtClean="0">
                <a:latin typeface="Symbol" pitchFamily="1" charset="2"/>
                <a:sym typeface="Wingdings" pitchFamily="1" charset="2"/>
              </a:rPr>
              <a:t>, </a:t>
            </a:r>
            <a:r>
              <a:rPr lang="en-US" sz="1800" dirty="0" err="1" smtClean="0">
                <a:latin typeface="Symbol" pitchFamily="1" charset="2"/>
                <a:sym typeface="Wingdings" pitchFamily="1" charset="2"/>
              </a:rPr>
              <a:t>η</a:t>
            </a:r>
            <a:r>
              <a:rPr lang="en-US" sz="1800" dirty="0" smtClean="0">
                <a:latin typeface="Symbol" pitchFamily="1" charset="2"/>
                <a:sym typeface="Wingdings" pitchFamily="1" charset="2"/>
              </a:rPr>
              <a:t>, π</a:t>
            </a:r>
            <a:r>
              <a:rPr lang="en-US" sz="1800" baseline="30000" dirty="0" smtClean="0">
                <a:sym typeface="Wingdings" pitchFamily="1" charset="2"/>
              </a:rPr>
              <a:t>0</a:t>
            </a:r>
            <a:endParaRPr lang="en-US" sz="1800" baseline="30000" dirty="0"/>
          </a:p>
        </p:txBody>
      </p:sp>
      <p:sp>
        <p:nvSpPr>
          <p:cNvPr id="100363" name="TextBox 16"/>
          <p:cNvSpPr txBox="1">
            <a:spLocks noChangeArrowheads="1"/>
          </p:cNvSpPr>
          <p:nvPr/>
        </p:nvSpPr>
        <p:spPr bwMode="auto">
          <a:xfrm>
            <a:off x="8545513" y="4602163"/>
            <a:ext cx="522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ym typeface="Wingdings" pitchFamily="1" charset="2"/>
              </a:rPr>
              <a:t>J/</a:t>
            </a:r>
            <a:r>
              <a:rPr lang="en-US" sz="1800">
                <a:latin typeface="Symbol" pitchFamily="1" charset="2"/>
                <a:sym typeface="Wingdings" pitchFamily="1" charset="2"/>
              </a:rPr>
              <a:t>y</a:t>
            </a:r>
            <a:endParaRPr lang="en-US" sz="1800"/>
          </a:p>
        </p:txBody>
      </p:sp>
      <p:sp>
        <p:nvSpPr>
          <p:cNvPr id="100364" name="TextBox 17"/>
          <p:cNvSpPr txBox="1">
            <a:spLocks noChangeArrowheads="1"/>
          </p:cNvSpPr>
          <p:nvPr/>
        </p:nvSpPr>
        <p:spPr bwMode="auto">
          <a:xfrm>
            <a:off x="5943599" y="1391782"/>
            <a:ext cx="297179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                    </a:t>
            </a:r>
            <a:r>
              <a:rPr lang="en-US" sz="1800" dirty="0" smtClean="0"/>
              <a:t>          </a:t>
            </a:r>
            <a:r>
              <a:rPr lang="en-US" sz="1800" dirty="0" err="1" smtClean="0">
                <a:latin typeface="Symbol" pitchFamily="1" charset="2"/>
              </a:rPr>
              <a:t>Γ</a:t>
            </a:r>
            <a:r>
              <a:rPr lang="en-US" sz="2000" baseline="-25000" dirty="0" err="1" smtClean="0">
                <a:latin typeface="Calibri" pitchFamily="1" charset="0"/>
              </a:rPr>
              <a:t>exp</a:t>
            </a:r>
            <a:r>
              <a:rPr lang="en-US" sz="1400" dirty="0" smtClean="0"/>
              <a:t>(</a:t>
            </a:r>
            <a:r>
              <a:rPr lang="en-US" sz="1400" dirty="0" err="1" smtClean="0"/>
              <a:t>keV</a:t>
            </a:r>
            <a:r>
              <a:rPr lang="en-US" sz="1400" dirty="0"/>
              <a:t>)</a:t>
            </a:r>
            <a:endParaRPr lang="en-US" sz="1600" dirty="0" smtClean="0"/>
          </a:p>
          <a:p>
            <a:r>
              <a:rPr lang="en-US" sz="2000" dirty="0" err="1" smtClean="0">
                <a:latin typeface="Symbol" pitchFamily="1" charset="2"/>
              </a:rPr>
              <a:t>ψ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sym typeface="Wingdings" pitchFamily="1" charset="2"/>
              </a:rPr>
              <a:t>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aseline="30000" dirty="0" err="1" smtClean="0">
                <a:latin typeface="Symbol" pitchFamily="1" charset="2"/>
                <a:sym typeface="Wingdings" pitchFamily="1" charset="2"/>
              </a:rPr>
              <a:t>+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aseline="30000" dirty="0" smtClean="0">
                <a:latin typeface="Symbol" pitchFamily="1" charset="2"/>
                <a:sym typeface="Wingdings" pitchFamily="1" charset="2"/>
              </a:rPr>
              <a:t>-</a:t>
            </a:r>
            <a:r>
              <a:rPr lang="en-US" sz="2000" dirty="0" smtClean="0">
                <a:sym typeface="Wingdings" pitchFamily="1" charset="2"/>
              </a:rPr>
              <a:t> </a:t>
            </a:r>
            <a:r>
              <a:rPr lang="en-US" sz="2000" dirty="0">
                <a:latin typeface="Calibri" pitchFamily="1" charset="0"/>
                <a:sym typeface="Wingdings" pitchFamily="1" charset="2"/>
              </a:rPr>
              <a:t>J</a:t>
            </a:r>
            <a:r>
              <a:rPr lang="en-US" sz="2000" dirty="0" smtClean="0">
                <a:latin typeface="Calibri" pitchFamily="1" charset="0"/>
                <a:sym typeface="Wingdings" pitchFamily="1" charset="2"/>
              </a:rPr>
              <a:t>/</a:t>
            </a:r>
            <a:r>
              <a:rPr lang="en-US" sz="2000" dirty="0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dirty="0" smtClean="0">
                <a:sym typeface="Wingdings" pitchFamily="1" charset="2"/>
              </a:rPr>
              <a:t>    </a:t>
            </a:r>
            <a:r>
              <a:rPr lang="en-US" sz="2000" i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88 ± 7</a:t>
            </a:r>
          </a:p>
          <a:p>
            <a:r>
              <a:rPr lang="en-US" sz="2000" dirty="0" smtClean="0">
                <a:latin typeface="Symbol" pitchFamily="1" charset="2"/>
                <a:sym typeface="Wingdings" pitchFamily="1" charset="2"/>
              </a:rPr>
              <a:t> 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dirty="0" smtClean="0">
                <a:sym typeface="Wingdings" pitchFamily="1" charset="2"/>
              </a:rPr>
              <a:t>’ </a:t>
            </a:r>
            <a:r>
              <a:rPr lang="en-US" sz="2000" dirty="0" err="1" smtClean="0">
                <a:sym typeface="Wingdings" pitchFamily="1" charset="2"/>
              </a:rPr>
              <a:t>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η</a:t>
            </a:r>
            <a:r>
              <a:rPr lang="en-US" sz="2000" baseline="-25000" dirty="0" smtClean="0">
                <a:latin typeface="Symbol" pitchFamily="1" charset="2"/>
                <a:sym typeface="Wingdings" pitchFamily="1" charset="2"/>
              </a:rPr>
              <a:t> </a:t>
            </a:r>
            <a:r>
              <a:rPr lang="en-US" sz="2000" dirty="0">
                <a:latin typeface="Calibri" pitchFamily="1" charset="0"/>
                <a:sym typeface="Wingdings" pitchFamily="1" charset="2"/>
              </a:rPr>
              <a:t>J</a:t>
            </a:r>
            <a:r>
              <a:rPr lang="en-US" sz="2000" dirty="0" smtClean="0">
                <a:latin typeface="Symbol" pitchFamily="1" charset="2"/>
                <a:sym typeface="Wingdings" pitchFamily="1" charset="2"/>
              </a:rPr>
              <a:t>/ψ</a:t>
            </a:r>
            <a:r>
              <a:rPr lang="en-US" sz="2000" dirty="0" smtClean="0">
                <a:sym typeface="Wingdings" pitchFamily="1" charset="2"/>
              </a:rPr>
              <a:t> </a:t>
            </a:r>
            <a:r>
              <a:rPr lang="en-US" sz="2000" i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 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 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9 </a:t>
            </a:r>
            <a:r>
              <a:rPr lang="en-US" sz="2000" i="1" dirty="0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±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1 </a:t>
            </a:r>
          </a:p>
          <a:p>
            <a:pPr>
              <a:buFont typeface="Symbol" pitchFamily="1" charset="2"/>
              <a:buChar char=" "/>
            </a:pPr>
            <a:r>
              <a:rPr lang="en-US" sz="2000" dirty="0" err="1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</a:rPr>
              <a:t>ψ</a:t>
            </a:r>
            <a:r>
              <a:rPr lang="en-US" sz="2000" dirty="0" smtClean="0">
                <a:sym typeface="Wingdings" pitchFamily="1" charset="2"/>
              </a:rPr>
              <a:t>’</a:t>
            </a:r>
            <a:r>
              <a:rPr lang="en-US" sz="2000" dirty="0" smtClean="0">
                <a:solidFill>
                  <a:srgbClr val="0D0D0D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 </a:t>
            </a:r>
            <a:r>
              <a:rPr lang="en-US" sz="2000" dirty="0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  <a:sym typeface="Wingdings" pitchFamily="1" charset="2"/>
              </a:rPr>
              <a:t>π</a:t>
            </a:r>
            <a:r>
              <a:rPr lang="en-US" sz="2000" baseline="30000" dirty="0" smtClean="0">
                <a:solidFill>
                  <a:srgbClr val="0D0D0D"/>
                </a:solidFill>
                <a:latin typeface="Calibri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0</a:t>
            </a:r>
            <a:r>
              <a:rPr lang="en-US" sz="2000" dirty="0" smtClean="0">
                <a:solidFill>
                  <a:srgbClr val="0D0D0D"/>
                </a:solidFill>
                <a:latin typeface="Calibri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J/</a:t>
            </a:r>
            <a:r>
              <a:rPr lang="en-US" sz="2000" dirty="0" err="1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  <a:sym typeface="Wingdings" pitchFamily="1" charset="2"/>
              </a:rPr>
              <a:t>ψ</a:t>
            </a:r>
            <a:r>
              <a:rPr lang="en-US" sz="2000" dirty="0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             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0.4</a:t>
            </a:r>
            <a:r>
              <a:rPr lang="en-US" sz="2000" i="1" dirty="0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±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0.1</a:t>
            </a:r>
            <a:endParaRPr lang="en-US" sz="2000" i="1" dirty="0">
              <a:solidFill>
                <a:srgbClr val="0000CC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00365" name="Text Box 17"/>
          <p:cNvSpPr txBox="1">
            <a:spLocks noChangeArrowheads="1"/>
          </p:cNvSpPr>
          <p:nvPr/>
        </p:nvSpPr>
        <p:spPr bwMode="auto">
          <a:xfrm>
            <a:off x="4876800" y="5308600"/>
            <a:ext cx="23304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Ispin violation:</a:t>
            </a:r>
          </a:p>
        </p:txBody>
      </p:sp>
      <p:sp>
        <p:nvSpPr>
          <p:cNvPr id="100366" name="Text Box 18"/>
          <p:cNvSpPr txBox="1">
            <a:spLocks noChangeArrowheads="1"/>
          </p:cNvSpPr>
          <p:nvPr/>
        </p:nvSpPr>
        <p:spPr bwMode="auto">
          <a:xfrm>
            <a:off x="5943600" y="5638800"/>
            <a:ext cx="1508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  <a:latin typeface="Symbol" pitchFamily="1" charset="2"/>
              </a:rPr>
              <a:t>Γ(ψ</a:t>
            </a:r>
            <a:r>
              <a:rPr lang="en-US" b="1" dirty="0" smtClean="0">
                <a:solidFill>
                  <a:srgbClr val="A50021"/>
                </a:solidFill>
              </a:rPr>
              <a:t>’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</a:t>
            </a:r>
            <a:r>
              <a:rPr lang="en-US" b="1" dirty="0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b="1" baseline="30000" dirty="0" smtClean="0">
                <a:solidFill>
                  <a:srgbClr val="A50021"/>
                </a:solidFill>
                <a:sym typeface="Wingdings" pitchFamily="1" charset="2"/>
              </a:rPr>
              <a:t>0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J/</a:t>
            </a:r>
            <a:r>
              <a:rPr lang="en-US" b="1" dirty="0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ψ)</a:t>
            </a:r>
          </a:p>
          <a:p>
            <a:r>
              <a:rPr lang="en-US" b="1" dirty="0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Γ(ψ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’</a:t>
            </a:r>
            <a:r>
              <a:rPr lang="en-US" b="1" dirty="0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ππ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J/</a:t>
            </a:r>
            <a:r>
              <a:rPr lang="en-US" b="1" dirty="0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ψ)</a:t>
            </a:r>
            <a:endParaRPr lang="en-US" b="1" dirty="0">
              <a:solidFill>
                <a:srgbClr val="A50021"/>
              </a:solidFill>
              <a:latin typeface="Symbol" pitchFamily="1" charset="2"/>
            </a:endParaRPr>
          </a:p>
        </p:txBody>
      </p:sp>
      <p:sp>
        <p:nvSpPr>
          <p:cNvPr id="100367" name="Text Box 19"/>
          <p:cNvSpPr txBox="1">
            <a:spLocks noChangeArrowheads="1"/>
          </p:cNvSpPr>
          <p:nvPr/>
        </p:nvSpPr>
        <p:spPr bwMode="auto">
          <a:xfrm>
            <a:off x="7486556" y="5740896"/>
            <a:ext cx="1125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A50021"/>
                </a:solidFill>
              </a:rPr>
              <a:t>~1/200</a:t>
            </a:r>
          </a:p>
        </p:txBody>
      </p:sp>
      <p:sp>
        <p:nvSpPr>
          <p:cNvPr id="100368" name="Line 20"/>
          <p:cNvSpPr>
            <a:spLocks noChangeShapeType="1"/>
          </p:cNvSpPr>
          <p:nvPr/>
        </p:nvSpPr>
        <p:spPr bwMode="auto">
          <a:xfrm>
            <a:off x="5867400" y="5997872"/>
            <a:ext cx="1585109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98475" y="-285748"/>
            <a:ext cx="8229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Predictions &amp; measurements for the </a:t>
            </a:r>
            <a:r>
              <a:rPr lang="en-US" sz="3600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”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01" y="1376363"/>
            <a:ext cx="52578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1624001" y="2290763"/>
            <a:ext cx="6858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1090601" y="3814763"/>
            <a:ext cx="22860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015195" y="3661569"/>
            <a:ext cx="2590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TextBox 6"/>
          <p:cNvSpPr txBox="1">
            <a:spLocks noChangeArrowheads="1"/>
          </p:cNvSpPr>
          <p:nvPr/>
        </p:nvSpPr>
        <p:spPr bwMode="auto">
          <a:xfrm>
            <a:off x="2386001" y="3662363"/>
            <a:ext cx="27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E47"/>
                </a:solidFill>
                <a:latin typeface="Symbol" pitchFamily="1" charset="2"/>
              </a:rPr>
              <a:t>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823902" y="3395662"/>
            <a:ext cx="3124200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5" name="Text Box 29"/>
          <p:cNvSpPr txBox="1">
            <a:spLocks noChangeArrowheads="1"/>
          </p:cNvSpPr>
          <p:nvPr/>
        </p:nvSpPr>
        <p:spPr bwMode="auto">
          <a:xfrm>
            <a:off x="4256076" y="39671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1" charset="0"/>
              </a:rPr>
              <a:t>e</a:t>
            </a:r>
            <a:r>
              <a:rPr lang="en-US" sz="1800" baseline="30000">
                <a:latin typeface="Calibri" pitchFamily="1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5001" y="3357563"/>
            <a:ext cx="7448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  <a:ea typeface="+mn-ea"/>
                <a:cs typeface="Arial" pitchFamily="34" charset="0"/>
              </a:rPr>
              <a:t>ππ,η,π</a:t>
            </a:r>
            <a:r>
              <a:rPr lang="en-US" sz="1400" baseline="300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400" baseline="300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38401" y="1833563"/>
            <a:ext cx="1981200" cy="9858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86001" y="1909763"/>
            <a:ext cx="1524000" cy="13668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9" name="TextBox 12"/>
          <p:cNvSpPr txBox="1">
            <a:spLocks noChangeArrowheads="1"/>
          </p:cNvSpPr>
          <p:nvPr/>
        </p:nvSpPr>
        <p:spPr bwMode="auto">
          <a:xfrm>
            <a:off x="3224201" y="2438400"/>
            <a:ext cx="27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E47"/>
                </a:solidFill>
                <a:latin typeface="Symbol" pitchFamily="1" charset="2"/>
              </a:rPr>
              <a:t>g</a:t>
            </a:r>
          </a:p>
        </p:txBody>
      </p:sp>
      <p:sp>
        <p:nvSpPr>
          <p:cNvPr id="101390" name="TextBox 13"/>
          <p:cNvSpPr txBox="1">
            <a:spLocks noChangeArrowheads="1"/>
          </p:cNvSpPr>
          <p:nvPr/>
        </p:nvSpPr>
        <p:spPr bwMode="auto">
          <a:xfrm>
            <a:off x="3452801" y="2590800"/>
            <a:ext cx="27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E47"/>
                </a:solidFill>
                <a:latin typeface="Symbol" pitchFamily="1" charset="2"/>
              </a:rPr>
              <a:t>g</a:t>
            </a:r>
          </a:p>
        </p:txBody>
      </p:sp>
      <p:sp>
        <p:nvSpPr>
          <p:cNvPr id="101391" name="TextBox 14"/>
          <p:cNvSpPr txBox="1">
            <a:spLocks noChangeArrowheads="1"/>
          </p:cNvSpPr>
          <p:nvPr/>
        </p:nvSpPr>
        <p:spPr bwMode="auto">
          <a:xfrm>
            <a:off x="5586400" y="1524000"/>
            <a:ext cx="3557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                    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" charset="2"/>
              </a:rPr>
              <a:t>Γ</a:t>
            </a:r>
            <a:r>
              <a:rPr lang="en-US" sz="2000" baseline="-25000" dirty="0" err="1" smtClean="0">
                <a:latin typeface="Calibri" pitchFamily="1" charset="0"/>
              </a:rPr>
              <a:t>exp</a:t>
            </a:r>
            <a:r>
              <a:rPr lang="en-US" sz="2000" dirty="0" err="1"/>
              <a:t>(keV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                            </a:t>
            </a:r>
            <a:r>
              <a:rPr lang="en-US" sz="2000" i="1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</a:t>
            </a:r>
            <a:r>
              <a:rPr lang="en-US" sz="2000" i="1" dirty="0">
                <a:solidFill>
                  <a:srgbClr val="3333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         </a:t>
            </a:r>
            <a:r>
              <a:rPr lang="en-US" sz="2000" i="1" dirty="0" err="1">
                <a:solidFill>
                  <a:srgbClr val="3333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Expt</a:t>
            </a:r>
            <a:r>
              <a:rPr lang="en-US" sz="2000" i="1" dirty="0">
                <a:solidFill>
                  <a:srgbClr val="3333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 </a:t>
            </a:r>
            <a:r>
              <a:rPr lang="en-US" sz="2000" dirty="0">
                <a:solidFill>
                  <a:srgbClr val="3333FF"/>
                </a:solidFill>
              </a:rPr>
              <a:t>     </a:t>
            </a:r>
          </a:p>
          <a:p>
            <a:r>
              <a:rPr lang="en-US" sz="2000" dirty="0">
                <a:latin typeface="Symbol" pitchFamily="1" charset="2"/>
              </a:rPr>
              <a:t> </a:t>
            </a:r>
            <a:r>
              <a:rPr lang="en-US" sz="2000" dirty="0" smtClean="0">
                <a:latin typeface="Symbol" pitchFamily="1" charset="2"/>
              </a:rPr>
              <a:t> </a:t>
            </a:r>
            <a:r>
              <a:rPr lang="en-US" sz="2000" dirty="0" err="1" smtClean="0">
                <a:latin typeface="Symbol" pitchFamily="1" charset="2"/>
              </a:rPr>
              <a:t>ψ</a:t>
            </a:r>
            <a:r>
              <a:rPr lang="en-US" sz="2000" dirty="0" smtClean="0"/>
              <a:t>”</a:t>
            </a:r>
            <a:r>
              <a:rPr lang="en-US" sz="2000" dirty="0" smtClean="0">
                <a:sym typeface="Wingdings" pitchFamily="1" charset="2"/>
              </a:rPr>
              <a:t></a:t>
            </a:r>
            <a:r>
              <a:rPr lang="en-US" sz="2000" dirty="0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aseline="30000" dirty="0" smtClean="0">
                <a:latin typeface="Symbol" pitchFamily="1" charset="2"/>
                <a:sym typeface="Wingdings" pitchFamily="1" charset="2"/>
              </a:rPr>
              <a:t>+</a:t>
            </a:r>
            <a:r>
              <a:rPr lang="en-US" sz="2000" dirty="0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aseline="30000" dirty="0" smtClean="0">
                <a:latin typeface="Symbol" pitchFamily="1" charset="2"/>
                <a:sym typeface="Wingdings" pitchFamily="1" charset="2"/>
              </a:rPr>
              <a:t>-</a:t>
            </a:r>
            <a:r>
              <a:rPr lang="en-US" sz="2000" dirty="0" smtClean="0">
                <a:sym typeface="Wingdings" pitchFamily="1" charset="2"/>
              </a:rPr>
              <a:t> </a:t>
            </a:r>
            <a:r>
              <a:rPr lang="en-US" sz="2000" dirty="0">
                <a:latin typeface="Calibri" pitchFamily="1" charset="0"/>
                <a:sym typeface="Wingdings" pitchFamily="1" charset="2"/>
              </a:rPr>
              <a:t>J</a:t>
            </a:r>
            <a:r>
              <a:rPr lang="en-US" sz="2000" dirty="0" smtClean="0">
                <a:latin typeface="Calibri" pitchFamily="1" charset="0"/>
                <a:sym typeface="Wingdings" pitchFamily="1" charset="2"/>
              </a:rPr>
              <a:t>/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dirty="0" smtClean="0">
                <a:sym typeface="Wingdings" pitchFamily="1" charset="2"/>
              </a:rPr>
              <a:t>  </a:t>
            </a:r>
            <a:r>
              <a:rPr lang="en-US" sz="2000" i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</a:t>
            </a:r>
            <a:r>
              <a:rPr lang="en-US" sz="2000" i="1" dirty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~80      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55 ± 15</a:t>
            </a:r>
          </a:p>
          <a:p>
            <a:pPr>
              <a:buFont typeface="Symbol" pitchFamily="1" charset="2"/>
              <a:buChar char=" "/>
            </a:pPr>
            <a:r>
              <a:rPr lang="en-US" sz="2000" dirty="0">
                <a:latin typeface="Symbol" pitchFamily="1" charset="2"/>
                <a:sym typeface="Wingdings" pitchFamily="1" charset="2"/>
              </a:rPr>
              <a:t> </a:t>
            </a:r>
            <a:r>
              <a:rPr lang="en-US" sz="2000" dirty="0" smtClean="0">
                <a:latin typeface="Symbol" pitchFamily="1" charset="2"/>
                <a:sym typeface="Wingdings" pitchFamily="1" charset="2"/>
              </a:rPr>
              <a:t> </a:t>
            </a:r>
            <a:r>
              <a:rPr lang="en-US" sz="2000" dirty="0" err="1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dirty="0" smtClean="0">
                <a:latin typeface="Calibri" pitchFamily="1" charset="0"/>
                <a:sym typeface="Wingdings" pitchFamily="1" charset="2"/>
              </a:rPr>
              <a:t>”</a:t>
            </a:r>
            <a:r>
              <a:rPr lang="en-US" sz="2000" dirty="0" smtClean="0">
                <a:sym typeface="Wingdings" pitchFamily="1" charset="2"/>
              </a:rPr>
              <a:t> </a:t>
            </a:r>
            <a:r>
              <a:rPr lang="en-US" sz="2000" dirty="0" smtClean="0">
                <a:latin typeface="Symbol" pitchFamily="1" charset="2"/>
                <a:sym typeface="Wingdings" pitchFamily="1" charset="2"/>
              </a:rPr>
              <a:t>γχ</a:t>
            </a:r>
            <a:r>
              <a:rPr lang="en-US" sz="2000" baseline="-25000" dirty="0" smtClean="0">
                <a:latin typeface="Calibri" pitchFamily="1" charset="0"/>
                <a:sym typeface="Wingdings" pitchFamily="1" charset="2"/>
              </a:rPr>
              <a:t>c1</a:t>
            </a:r>
            <a:r>
              <a:rPr lang="en-US" sz="2000" dirty="0" smtClean="0">
                <a:sym typeface="Wingdings" pitchFamily="1" charset="2"/>
              </a:rPr>
              <a:t> </a:t>
            </a:r>
            <a:r>
              <a:rPr lang="en-US" sz="2000" i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    </a:t>
            </a:r>
            <a:r>
              <a:rPr lang="en-US" sz="2000" i="1" dirty="0">
                <a:solidFill>
                  <a:srgbClr val="0D0D0D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77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  70 </a:t>
            </a:r>
            <a:r>
              <a:rPr lang="en-US" sz="2000" i="1" dirty="0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±</a:t>
            </a:r>
            <a:r>
              <a:rPr lang="en-US" sz="2000" i="1" dirty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 17 </a:t>
            </a:r>
          </a:p>
          <a:p>
            <a:pPr>
              <a:buFont typeface="Symbol" pitchFamily="1" charset="2"/>
              <a:buChar char=" "/>
            </a:pPr>
            <a:r>
              <a:rPr lang="en-US" sz="2000" dirty="0" smtClean="0">
                <a:solidFill>
                  <a:srgbClr val="0D0D0D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</a:t>
            </a:r>
            <a:r>
              <a:rPr lang="en-US" sz="2000" dirty="0" err="1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</a:rPr>
              <a:t>ψ</a:t>
            </a:r>
            <a:r>
              <a:rPr lang="en-US" sz="2000" dirty="0" smtClean="0">
                <a:solidFill>
                  <a:srgbClr val="0D0D0D"/>
                </a:solidFill>
                <a:latin typeface="Calibri" pitchFamily="1" charset="0"/>
                <a:ea typeface="Times New Roman" pitchFamily="1" charset="0"/>
                <a:cs typeface="Times New Roman" pitchFamily="1" charset="0"/>
              </a:rPr>
              <a:t>”</a:t>
            </a:r>
            <a:r>
              <a:rPr lang="en-US" sz="2000" dirty="0" smtClean="0">
                <a:solidFill>
                  <a:srgbClr val="0D0D0D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 </a:t>
            </a:r>
            <a:r>
              <a:rPr lang="en-US" sz="2000" dirty="0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  <a:sym typeface="Wingdings" pitchFamily="1" charset="2"/>
              </a:rPr>
              <a:t>γχ</a:t>
            </a:r>
            <a:r>
              <a:rPr lang="en-US" sz="2000" baseline="-25000" dirty="0" smtClean="0">
                <a:solidFill>
                  <a:srgbClr val="0D0D0D"/>
                </a:solidFill>
                <a:latin typeface="Calibri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c0</a:t>
            </a:r>
            <a:r>
              <a:rPr lang="en-US" sz="2000" dirty="0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              </a:t>
            </a:r>
            <a:r>
              <a:rPr lang="en-US" sz="2000" i="1" dirty="0" smtClean="0">
                <a:solidFill>
                  <a:srgbClr val="0D0D0D"/>
                </a:solidFill>
                <a:latin typeface="Symbol" pitchFamily="1" charset="2"/>
                <a:ea typeface="Times New Roman" pitchFamily="1" charset="0"/>
                <a:cs typeface="Times New Roman" pitchFamily="1" charset="0"/>
                <a:sym typeface="Wingdings" pitchFamily="1" charset="2"/>
              </a:rPr>
              <a:t>   213          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172 </a:t>
            </a:r>
            <a:r>
              <a:rPr lang="en-US" sz="2000" i="1" dirty="0" smtClean="0">
                <a:solidFill>
                  <a:srgbClr val="0000CC"/>
                </a:solidFill>
                <a:latin typeface="Comic Sans MS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±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  <a:sym typeface="Wingdings" pitchFamily="1" charset="2"/>
              </a:rPr>
              <a:t>30</a:t>
            </a:r>
            <a:endParaRPr lang="en-US" sz="2000" i="1" dirty="0">
              <a:solidFill>
                <a:srgbClr val="0000CC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3886200" cy="11430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Bottomonium:</a:t>
            </a:r>
          </a:p>
        </p:txBody>
      </p:sp>
      <p:sp>
        <p:nvSpPr>
          <p:cNvPr id="102403" name="TextBox 21"/>
          <p:cNvSpPr txBox="1">
            <a:spLocks noChangeArrowheads="1"/>
          </p:cNvSpPr>
          <p:nvPr/>
        </p:nvSpPr>
        <p:spPr bwMode="auto">
          <a:xfrm>
            <a:off x="4419600" y="390525"/>
            <a:ext cx="344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history repeats itself</a:t>
            </a:r>
          </a:p>
        </p:txBody>
      </p:sp>
      <p:sp>
        <p:nvSpPr>
          <p:cNvPr id="102410" name="TextBox 30"/>
          <p:cNvSpPr txBox="1">
            <a:spLocks noChangeArrowheads="1"/>
          </p:cNvSpPr>
          <p:nvPr/>
        </p:nvSpPr>
        <p:spPr bwMode="auto">
          <a:xfrm>
            <a:off x="989403" y="5060429"/>
            <a:ext cx="306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Plus broad states at</a:t>
            </a:r>
          </a:p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higher masses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3" y="1313957"/>
            <a:ext cx="6134933" cy="3202089"/>
          </a:xfrm>
          <a:prstGeom prst="rect">
            <a:avLst/>
          </a:prstGeom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 rot="1154173">
            <a:off x="5086660" y="2963498"/>
            <a:ext cx="457200" cy="228600"/>
          </a:xfrm>
          <a:prstGeom prst="ellipse">
            <a:avLst/>
          </a:prstGeom>
          <a:noFill/>
          <a:ln w="9525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860" y="4479560"/>
            <a:ext cx="2876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4781860" y="2955560"/>
            <a:ext cx="304800" cy="152400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543860" y="3107960"/>
            <a:ext cx="1676400" cy="137160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3849974" y="854375"/>
            <a:ext cx="427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4000"/>
                </a:solidFill>
                <a:latin typeface="Comic Sans MS" pitchFamily="1" charset="0"/>
              </a:rPr>
              <a:t>3 narrow states near 10 </a:t>
            </a:r>
            <a:r>
              <a:rPr lang="en-US" sz="2400" dirty="0" err="1">
                <a:solidFill>
                  <a:srgbClr val="804000"/>
                </a:solidFill>
                <a:latin typeface="Comic Sans MS" pitchFamily="1" charset="0"/>
              </a:rPr>
              <a:t>GeV</a:t>
            </a:r>
            <a:endParaRPr lang="en-US" sz="2400" dirty="0">
              <a:solidFill>
                <a:srgbClr val="804000"/>
              </a:solidFill>
              <a:latin typeface="Comic Sans MS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300" y="4151452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cm</a:t>
            </a:r>
            <a:r>
              <a:rPr lang="en-US" b="1" baseline="-25000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GeV</a:t>
            </a:r>
            <a:r>
              <a:rPr lang="en-US" b="1" dirty="0" smtClean="0"/>
              <a:t>)</a:t>
            </a:r>
            <a:endParaRPr lang="en-US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45041" y="1493902"/>
            <a:ext cx="187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="1" dirty="0" smtClean="0"/>
              <a:t>(</a:t>
            </a:r>
            <a:r>
              <a:rPr lang="en-US" b="1" i="1" dirty="0" err="1" smtClean="0"/>
              <a:t>e</a:t>
            </a:r>
            <a:r>
              <a:rPr lang="en-US" b="1" i="1" baseline="30000" dirty="0" err="1" smtClean="0"/>
              <a:t>+</a:t>
            </a:r>
            <a:r>
              <a:rPr lang="en-US" b="1" i="1" dirty="0" err="1" smtClean="0"/>
              <a:t>e</a:t>
            </a:r>
            <a:r>
              <a:rPr lang="en-US" b="1" i="1" baseline="30000" dirty="0" smtClean="0"/>
              <a:t>-</a:t>
            </a:r>
            <a:r>
              <a:rPr lang="en-US" b="1" i="1" dirty="0" smtClean="0"/>
              <a:t> </a:t>
            </a:r>
            <a:r>
              <a:rPr lang="en-US" sz="1400" b="1" dirty="0" smtClean="0"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hadrons)</a:t>
            </a:r>
            <a:endParaRPr lang="en-US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Same potential works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3048000" y="3140075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Times New Roman" pitchFamily="1" charset="0"/>
              </a:rPr>
              <a:t>~0.1 fm</a:t>
            </a:r>
          </a:p>
        </p:txBody>
      </p:sp>
      <p:sp>
        <p:nvSpPr>
          <p:cNvPr id="103428" name="Line 5"/>
          <p:cNvSpPr>
            <a:spLocks noChangeShapeType="1"/>
          </p:cNvSpPr>
          <p:nvPr/>
        </p:nvSpPr>
        <p:spPr bwMode="auto">
          <a:xfrm flipV="1">
            <a:off x="3505200" y="3444875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9" name="Line 7"/>
          <p:cNvSpPr>
            <a:spLocks noChangeShapeType="1"/>
          </p:cNvSpPr>
          <p:nvPr/>
        </p:nvSpPr>
        <p:spPr bwMode="auto">
          <a:xfrm flipV="1">
            <a:off x="4800600" y="3368675"/>
            <a:ext cx="2286000" cy="2286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0" name="Text Box 8"/>
          <p:cNvSpPr txBox="1">
            <a:spLocks noChangeArrowheads="1"/>
          </p:cNvSpPr>
          <p:nvPr/>
        </p:nvSpPr>
        <p:spPr bwMode="auto">
          <a:xfrm>
            <a:off x="6629400" y="2682875"/>
            <a:ext cx="2416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800080"/>
                </a:solidFill>
                <a:latin typeface="Comic Sans MS" pitchFamily="1" charset="0"/>
              </a:rPr>
              <a:t> </a:t>
            </a:r>
            <a:r>
              <a:rPr lang="en-US" sz="2000" b="1">
                <a:solidFill>
                  <a:srgbClr val="800080"/>
                </a:solidFill>
                <a:latin typeface="Comic Sans MS" pitchFamily="1" charset="0"/>
              </a:rPr>
              <a:t>linear “confining”</a:t>
            </a:r>
          </a:p>
          <a:p>
            <a:pPr algn="ctr"/>
            <a:r>
              <a:rPr lang="en-US" sz="2000" b="1">
                <a:solidFill>
                  <a:srgbClr val="800080"/>
                </a:solidFill>
                <a:latin typeface="Comic Sans MS" pitchFamily="1" charset="0"/>
              </a:rPr>
              <a:t>long distance</a:t>
            </a:r>
          </a:p>
          <a:p>
            <a:pPr algn="ctr"/>
            <a:r>
              <a:rPr lang="en-US" sz="2000" b="1">
                <a:solidFill>
                  <a:srgbClr val="800080"/>
                </a:solidFill>
                <a:latin typeface="Comic Sans MS" pitchFamily="1" charset="0"/>
              </a:rPr>
              <a:t>component</a:t>
            </a:r>
          </a:p>
        </p:txBody>
      </p:sp>
      <p:sp>
        <p:nvSpPr>
          <p:cNvPr id="103431" name="Text Box 10"/>
          <p:cNvSpPr txBox="1">
            <a:spLocks noChangeArrowheads="1"/>
          </p:cNvSpPr>
          <p:nvPr/>
        </p:nvSpPr>
        <p:spPr bwMode="auto">
          <a:xfrm rot="-1646684">
            <a:off x="4094163" y="2941638"/>
            <a:ext cx="187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omic Sans MS" pitchFamily="1" charset="0"/>
              </a:rPr>
              <a:t>slope~1GeV/fm</a:t>
            </a:r>
          </a:p>
        </p:txBody>
      </p:sp>
      <p:sp>
        <p:nvSpPr>
          <p:cNvPr id="103432" name="Line 11"/>
          <p:cNvSpPr>
            <a:spLocks noChangeShapeType="1"/>
          </p:cNvSpPr>
          <p:nvPr/>
        </p:nvSpPr>
        <p:spPr bwMode="auto">
          <a:xfrm flipH="1" flipV="1">
            <a:off x="3276600" y="4664075"/>
            <a:ext cx="312420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3" name="Text Box 12"/>
          <p:cNvSpPr txBox="1">
            <a:spLocks noChangeArrowheads="1"/>
          </p:cNvSpPr>
          <p:nvPr/>
        </p:nvSpPr>
        <p:spPr bwMode="auto">
          <a:xfrm>
            <a:off x="6324600" y="4892675"/>
            <a:ext cx="208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6600"/>
                </a:solidFill>
                <a:latin typeface="Comic Sans MS" pitchFamily="1" charset="0"/>
              </a:rPr>
              <a:t>1/r “coulombic”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Comic Sans MS" pitchFamily="1" charset="0"/>
              </a:rPr>
              <a:t>short distance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Comic Sans MS" pitchFamily="1" charset="0"/>
              </a:rPr>
              <a:t>component</a:t>
            </a:r>
          </a:p>
        </p:txBody>
      </p:sp>
      <p:sp>
        <p:nvSpPr>
          <p:cNvPr id="103434" name="Oval 13"/>
          <p:cNvSpPr>
            <a:spLocks noChangeArrowheads="1"/>
          </p:cNvSpPr>
          <p:nvPr/>
        </p:nvSpPr>
        <p:spPr bwMode="auto">
          <a:xfrm>
            <a:off x="3263900" y="1525588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b</a:t>
            </a:r>
          </a:p>
        </p:txBody>
      </p:sp>
      <p:sp>
        <p:nvSpPr>
          <p:cNvPr id="103435" name="Oval 14"/>
          <p:cNvSpPr>
            <a:spLocks noChangeArrowheads="1"/>
          </p:cNvSpPr>
          <p:nvPr/>
        </p:nvSpPr>
        <p:spPr bwMode="auto">
          <a:xfrm>
            <a:off x="4343400" y="1539875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b</a:t>
            </a:r>
          </a:p>
        </p:txBody>
      </p:sp>
      <p:sp>
        <p:nvSpPr>
          <p:cNvPr id="103436" name="Line 15"/>
          <p:cNvSpPr>
            <a:spLocks noChangeShapeType="1"/>
          </p:cNvSpPr>
          <p:nvPr/>
        </p:nvSpPr>
        <p:spPr bwMode="auto">
          <a:xfrm>
            <a:off x="4495800" y="1692275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7" name="Line 16"/>
          <p:cNvSpPr>
            <a:spLocks noChangeShapeType="1"/>
          </p:cNvSpPr>
          <p:nvPr/>
        </p:nvSpPr>
        <p:spPr bwMode="auto">
          <a:xfrm>
            <a:off x="3505200" y="2211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8" name="Text Box 17"/>
          <p:cNvSpPr txBox="1">
            <a:spLocks noChangeArrowheads="1"/>
          </p:cNvSpPr>
          <p:nvPr/>
        </p:nvSpPr>
        <p:spPr bwMode="auto">
          <a:xfrm>
            <a:off x="3911600" y="1920875"/>
            <a:ext cx="355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1" charset="0"/>
              </a:rPr>
              <a:t>r</a:t>
            </a:r>
          </a:p>
        </p:txBody>
      </p:sp>
      <p:sp>
        <p:nvSpPr>
          <p:cNvPr id="103439" name="Text Box 18"/>
          <p:cNvSpPr txBox="1">
            <a:spLocks noChangeArrowheads="1"/>
          </p:cNvSpPr>
          <p:nvPr/>
        </p:nvSpPr>
        <p:spPr bwMode="auto">
          <a:xfrm>
            <a:off x="1600200" y="2759075"/>
            <a:ext cx="1084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 </a:t>
            </a:r>
            <a:r>
              <a:rPr lang="en-US" sz="3200" b="1">
                <a:latin typeface="Comic Sans MS" pitchFamily="1" charset="0"/>
              </a:rPr>
              <a:t>V(r)</a:t>
            </a:r>
          </a:p>
        </p:txBody>
      </p:sp>
      <p:sp>
        <p:nvSpPr>
          <p:cNvPr id="103440" name="Text Box 19"/>
          <p:cNvSpPr txBox="1">
            <a:spLocks noChangeArrowheads="1"/>
          </p:cNvSpPr>
          <p:nvPr/>
        </p:nvSpPr>
        <p:spPr bwMode="auto">
          <a:xfrm>
            <a:off x="2133600" y="5654675"/>
            <a:ext cx="271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2 parameters:</a:t>
            </a:r>
          </a:p>
          <a:p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slope &amp; intercept</a:t>
            </a:r>
          </a:p>
        </p:txBody>
      </p:sp>
      <p:sp>
        <p:nvSpPr>
          <p:cNvPr id="103441" name="Line 42"/>
          <p:cNvSpPr>
            <a:spLocks noChangeShapeType="1"/>
          </p:cNvSpPr>
          <p:nvPr/>
        </p:nvSpPr>
        <p:spPr bwMode="auto">
          <a:xfrm>
            <a:off x="2865438" y="2225675"/>
            <a:ext cx="46037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2" name="Line 43"/>
          <p:cNvSpPr>
            <a:spLocks noChangeShapeType="1"/>
          </p:cNvSpPr>
          <p:nvPr/>
        </p:nvSpPr>
        <p:spPr bwMode="auto">
          <a:xfrm flipV="1">
            <a:off x="2895600" y="4130675"/>
            <a:ext cx="434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3" name="Freeform 44"/>
          <p:cNvSpPr>
            <a:spLocks/>
          </p:cNvSpPr>
          <p:nvPr/>
        </p:nvSpPr>
        <p:spPr bwMode="auto">
          <a:xfrm rot="800414">
            <a:off x="3184525" y="3157538"/>
            <a:ext cx="1706563" cy="2046287"/>
          </a:xfrm>
          <a:custGeom>
            <a:avLst/>
            <a:gdLst>
              <a:gd name="T0" fmla="*/ 2147483647 w 744"/>
              <a:gd name="T1" fmla="*/ 2147483647 h 1008"/>
              <a:gd name="T2" fmla="*/ 2147483647 w 744"/>
              <a:gd name="T3" fmla="*/ 2147483647 h 1008"/>
              <a:gd name="T4" fmla="*/ 2147483647 w 744"/>
              <a:gd name="T5" fmla="*/ 0 h 1008"/>
              <a:gd name="T6" fmla="*/ 0 60000 65536"/>
              <a:gd name="T7" fmla="*/ 0 60000 65536"/>
              <a:gd name="T8" fmla="*/ 0 60000 65536"/>
              <a:gd name="T9" fmla="*/ 0 w 744"/>
              <a:gd name="T10" fmla="*/ 0 h 1008"/>
              <a:gd name="T11" fmla="*/ 744 w 74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008">
                <a:moveTo>
                  <a:pt x="24" y="1008"/>
                </a:moveTo>
                <a:cubicBezTo>
                  <a:pt x="12" y="900"/>
                  <a:pt x="0" y="792"/>
                  <a:pt x="120" y="624"/>
                </a:cubicBezTo>
                <a:cubicBezTo>
                  <a:pt x="240" y="456"/>
                  <a:pt x="640" y="104"/>
                  <a:pt x="74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 pitchFamily="1" charset="0"/>
            </a:endParaRPr>
          </a:p>
        </p:txBody>
      </p:sp>
      <p:sp>
        <p:nvSpPr>
          <p:cNvPr id="103444" name="Text Box 45"/>
          <p:cNvSpPr txBox="1">
            <a:spLocks noChangeArrowheads="1"/>
          </p:cNvSpPr>
          <p:nvPr/>
        </p:nvSpPr>
        <p:spPr bwMode="auto">
          <a:xfrm>
            <a:off x="4495800" y="4206875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ea typeface="MS PGothic" pitchFamily="34" charset="-128"/>
                <a:cs typeface="MS PGothic" pitchFamily="34" charset="-128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53119"/>
            <a:ext cx="856687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charmonium-bottomonium</a:t>
            </a:r>
            <a:r>
              <a:rPr lang="en-US" dirty="0" smtClean="0"/>
              <a:t> differences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90" y="793458"/>
            <a:ext cx="5403323" cy="374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5948" y="3702042"/>
            <a:ext cx="6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r/a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graphicFrame>
        <p:nvGraphicFramePr>
          <p:cNvPr id="82956" name="Object 4"/>
          <p:cNvGraphicFramePr>
            <a:graphicFrameLocks noChangeAspect="1"/>
          </p:cNvGraphicFramePr>
          <p:nvPr/>
        </p:nvGraphicFramePr>
        <p:xfrm>
          <a:off x="5608488" y="4310522"/>
          <a:ext cx="2635250" cy="458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6" name="Equation" r:id="rId4" imgW="1803400" imgH="203200" progId="Equation.3">
                  <p:embed/>
                </p:oleObj>
              </mc:Choice>
              <mc:Fallback>
                <p:oleObj name="Equation" r:id="rId4" imgW="1803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488" y="4310522"/>
                        <a:ext cx="2635250" cy="458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2209"/>
              </p:ext>
            </p:extLst>
          </p:nvPr>
        </p:nvGraphicFramePr>
        <p:xfrm>
          <a:off x="1334328" y="4332240"/>
          <a:ext cx="3809163" cy="161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721"/>
                <a:gridCol w="1269721"/>
                <a:gridCol w="1269721"/>
              </a:tblGrid>
              <a:tr h="581085">
                <a:tc>
                  <a:txBody>
                    <a:bodyPr/>
                    <a:lstStyle/>
                    <a:p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bb</a:t>
                      </a:r>
                      <a:endParaRPr lang="en-US" sz="2400" dirty="0"/>
                    </a:p>
                  </a:txBody>
                  <a:tcPr/>
                </a:tc>
              </a:tr>
              <a:tr h="558944">
                <a:tc>
                  <a:txBody>
                    <a:bodyPr/>
                    <a:lstStyle/>
                    <a:p>
                      <a:r>
                        <a:rPr lang="en-US" sz="2200" baseline="0" dirty="0" err="1" smtClean="0"/>
                        <a:t>m</a:t>
                      </a:r>
                      <a:r>
                        <a:rPr lang="en-US" sz="2200" baseline="-25000" dirty="0" err="1" smtClean="0"/>
                        <a:t>Q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~1.5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GeV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~4.5 </a:t>
                      </a:r>
                      <a:r>
                        <a:rPr lang="en-US" sz="2200" dirty="0" err="1" smtClean="0"/>
                        <a:t>GeV</a:t>
                      </a:r>
                      <a:endParaRPr lang="en-US" sz="22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</a:t>
                      </a:r>
                      <a:r>
                        <a:rPr lang="en-US" sz="2200" dirty="0" err="1" smtClean="0"/>
                        <a:t>R</a:t>
                      </a:r>
                      <a:r>
                        <a:rPr lang="en-US" sz="2200" baseline="-25000" dirty="0" err="1" smtClean="0"/>
                        <a:t>rms</a:t>
                      </a:r>
                      <a:r>
                        <a:rPr lang="en-US" sz="2200" dirty="0" smtClean="0"/>
                        <a:t>&gt;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~0.15</a:t>
                      </a:r>
                      <a:r>
                        <a:rPr lang="en-US" sz="2200" baseline="0" dirty="0" smtClean="0"/>
                        <a:t> fm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~0.05 fm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68086" y="980874"/>
            <a:ext cx="142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Ground-state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3129194" y="43794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_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4417964" y="4359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_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434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Bottomonium</a:t>
            </a:r>
            <a:r>
              <a:rPr lang="en-US" dirty="0" smtClean="0"/>
              <a:t> probes deeper (stronger) region of the potential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0" y="3140075"/>
            <a:ext cx="10855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  <a:latin typeface="Times New Roman" pitchFamily="1" charset="0"/>
              </a:rPr>
              <a:t>~0.1 </a:t>
            </a:r>
            <a:r>
              <a:rPr lang="en-US" sz="2200" b="1" dirty="0" err="1">
                <a:solidFill>
                  <a:srgbClr val="CC0000"/>
                </a:solidFill>
                <a:latin typeface="Times New Roman" pitchFamily="1" charset="0"/>
              </a:rPr>
              <a:t>fm</a:t>
            </a:r>
            <a:endParaRPr lang="en-US" sz="2200" b="1" dirty="0">
              <a:solidFill>
                <a:srgbClr val="CC0000"/>
              </a:solidFill>
              <a:latin typeface="Times New Roman" pitchFamily="1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505200" y="3444875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3276600" y="4435475"/>
            <a:ext cx="381000" cy="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 type="triangle" w="med" len="med"/>
            <a:tailEnd type="none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19953316">
            <a:off x="4001492" y="2926527"/>
            <a:ext cx="2060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omic Sans MS" pitchFamily="1" charset="0"/>
              </a:rPr>
              <a:t>slope~1GeV/</a:t>
            </a:r>
            <a:r>
              <a:rPr lang="en-US" sz="2000" b="1" dirty="0" err="1">
                <a:latin typeface="Comic Sans MS" pitchFamily="1" charset="0"/>
              </a:rPr>
              <a:t>fm</a:t>
            </a:r>
            <a:endParaRPr lang="en-US" sz="2000" b="1" dirty="0">
              <a:latin typeface="Comic Sans MS" pitchFamily="1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3043855" y="4891012"/>
            <a:ext cx="351651" cy="0"/>
          </a:xfrm>
          <a:prstGeom prst="line">
            <a:avLst/>
          </a:prstGeom>
          <a:noFill/>
          <a:ln w="31750">
            <a:solidFill>
              <a:srgbClr val="00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600200" y="2759075"/>
            <a:ext cx="1084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 </a:t>
            </a:r>
            <a:r>
              <a:rPr lang="en-US" sz="3200" b="1">
                <a:latin typeface="Comic Sans MS" pitchFamily="1" charset="0"/>
              </a:rPr>
              <a:t>V(r)</a:t>
            </a:r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>
            <a:off x="2865438" y="2225675"/>
            <a:ext cx="46037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 flipV="1">
            <a:off x="2895600" y="4130675"/>
            <a:ext cx="434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/>
          <p:cNvSpPr>
            <a:spLocks/>
          </p:cNvSpPr>
          <p:nvPr/>
        </p:nvSpPr>
        <p:spPr bwMode="auto">
          <a:xfrm rot="800414">
            <a:off x="3184525" y="3157538"/>
            <a:ext cx="1706563" cy="2046287"/>
          </a:xfrm>
          <a:custGeom>
            <a:avLst/>
            <a:gdLst>
              <a:gd name="T0" fmla="*/ 2147483647 w 744"/>
              <a:gd name="T1" fmla="*/ 2147483647 h 1008"/>
              <a:gd name="T2" fmla="*/ 2147483647 w 744"/>
              <a:gd name="T3" fmla="*/ 2147483647 h 1008"/>
              <a:gd name="T4" fmla="*/ 2147483647 w 744"/>
              <a:gd name="T5" fmla="*/ 0 h 1008"/>
              <a:gd name="T6" fmla="*/ 0 60000 65536"/>
              <a:gd name="T7" fmla="*/ 0 60000 65536"/>
              <a:gd name="T8" fmla="*/ 0 60000 65536"/>
              <a:gd name="T9" fmla="*/ 0 w 744"/>
              <a:gd name="T10" fmla="*/ 0 h 1008"/>
              <a:gd name="T11" fmla="*/ 744 w 74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008">
                <a:moveTo>
                  <a:pt x="24" y="1008"/>
                </a:moveTo>
                <a:cubicBezTo>
                  <a:pt x="12" y="900"/>
                  <a:pt x="0" y="792"/>
                  <a:pt x="120" y="624"/>
                </a:cubicBezTo>
                <a:cubicBezTo>
                  <a:pt x="240" y="456"/>
                  <a:pt x="640" y="104"/>
                  <a:pt x="74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 pitchFamily="1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495800" y="4206875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ea typeface="MS PGothic" pitchFamily="34" charset="-128"/>
                <a:cs typeface="MS PGothic" pitchFamily="34" charset="-128"/>
              </a:rPr>
              <a:t>r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2543949" y="4891012"/>
            <a:ext cx="351651" cy="0"/>
          </a:xfrm>
          <a:prstGeom prst="line">
            <a:avLst/>
          </a:prstGeom>
          <a:noFill/>
          <a:ln w="31750">
            <a:solidFill>
              <a:srgbClr val="006600"/>
            </a:solidFill>
            <a:round/>
            <a:headEnd type="triangle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514600" y="4435475"/>
            <a:ext cx="381000" cy="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 type="none" w="med" len="med"/>
            <a:tailEnd type="triangle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2878" y="4143315"/>
            <a:ext cx="1675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charmonium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329" y="4644965"/>
            <a:ext cx="1810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8000"/>
                </a:solidFill>
              </a:rPr>
              <a:t>bottomonium</a:t>
            </a:r>
            <a:endParaRPr lang="en-US" sz="22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6571" y="4231529"/>
            <a:ext cx="16368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dirty="0" smtClean="0"/>
              <a:t>,  (not r/a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81751" y="5575573"/>
            <a:ext cx="6394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Bottomonium</a:t>
            </a:r>
            <a:r>
              <a:rPr lang="en-US" sz="2200" dirty="0" smtClean="0"/>
              <a:t> is more tightly bound than </a:t>
            </a:r>
            <a:r>
              <a:rPr lang="en-US" sz="2200" dirty="0" err="1" smtClean="0"/>
              <a:t>charmonium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Bottomonium spectrum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1371600"/>
            <a:ext cx="5257800" cy="5257800"/>
            <a:chOff x="1066" y="436"/>
            <a:chExt cx="3168" cy="3122"/>
          </a:xfrm>
        </p:grpSpPr>
        <p:pic>
          <p:nvPicPr>
            <p:cNvPr id="104455" name="Picture 12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" y="1007"/>
              <a:ext cx="3163" cy="25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04456" name="Picture 1248"/>
            <p:cNvPicPr>
              <a:picLocks noChangeAspect="1" noChangeArrowheads="1"/>
            </p:cNvPicPr>
            <p:nvPr/>
          </p:nvPicPr>
          <p:blipFill>
            <a:blip r:embed="rId3"/>
            <a:srcRect l="3810" r="1318"/>
            <a:stretch>
              <a:fillRect/>
            </a:stretch>
          </p:blipFill>
          <p:spPr bwMode="auto">
            <a:xfrm>
              <a:off x="1084" y="436"/>
              <a:ext cx="3150" cy="68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4924425" y="5072063"/>
            <a:ext cx="1589088" cy="725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916738" y="2590800"/>
            <a:ext cx="190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>
                <a:solidFill>
                  <a:srgbClr val="000090"/>
                </a:solidFill>
                <a:latin typeface="Times New Roman" pitchFamily="1" charset="0"/>
              </a:rPr>
              <a:t>2M</a:t>
            </a:r>
            <a:r>
              <a:rPr lang="en-US" sz="1800" b="1" baseline="-25000">
                <a:solidFill>
                  <a:srgbClr val="000090"/>
                </a:solidFill>
                <a:latin typeface="Times New Roman" pitchFamily="1" charset="0"/>
              </a:rPr>
              <a:t>B</a:t>
            </a:r>
            <a:r>
              <a:rPr lang="en-US" sz="1800" b="1">
                <a:solidFill>
                  <a:srgbClr val="000090"/>
                </a:solidFill>
                <a:latin typeface="Times New Roman" pitchFamily="1" charset="0"/>
              </a:rPr>
              <a:t> = 10.56 GeV</a:t>
            </a:r>
            <a:endParaRPr lang="en-US" sz="1800" b="1">
              <a:solidFill>
                <a:srgbClr val="000090"/>
              </a:solidFill>
              <a:latin typeface="Times New Roman" pitchFamily="1" charset="0"/>
              <a:sym typeface="Symbol" pitchFamily="1" charset="2"/>
            </a:endParaRPr>
          </a:p>
        </p:txBody>
      </p:sp>
      <p:sp>
        <p:nvSpPr>
          <p:cNvPr id="97286" name="TextBox 8"/>
          <p:cNvSpPr txBox="1">
            <a:spLocks noChangeArrowheads="1"/>
          </p:cNvSpPr>
          <p:nvPr/>
        </p:nvSpPr>
        <p:spPr bwMode="auto">
          <a:xfrm>
            <a:off x="5486400" y="4343400"/>
            <a:ext cx="3695700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More states below  </a:t>
            </a:r>
          </a:p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“open bottom”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7200" y="101601"/>
            <a:ext cx="8229600" cy="792162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“Fall apart” decays to “B” mesons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09744"/>
            <a:ext cx="28765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38"/>
          <p:cNvSpPr txBox="1">
            <a:spLocks noChangeArrowheads="1"/>
          </p:cNvSpPr>
          <p:nvPr/>
        </p:nvSpPr>
        <p:spPr bwMode="auto">
          <a:xfrm>
            <a:off x="1389063" y="257174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b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105477" name="Text Box 38"/>
          <p:cNvSpPr txBox="1">
            <a:spLocks noChangeArrowheads="1"/>
          </p:cNvSpPr>
          <p:nvPr/>
        </p:nvSpPr>
        <p:spPr bwMode="auto">
          <a:xfrm>
            <a:off x="1389063" y="295274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b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105478" name="TextBox 8"/>
          <p:cNvSpPr txBox="1">
            <a:spLocks noChangeArrowheads="1"/>
          </p:cNvSpPr>
          <p:nvPr/>
        </p:nvSpPr>
        <p:spPr bwMode="auto">
          <a:xfrm>
            <a:off x="4741863" y="1581144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sym typeface="Wingdings" pitchFamily="1" charset="2"/>
              </a:rPr>
              <a:t>B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105479" name="TextBox 9"/>
          <p:cNvSpPr txBox="1">
            <a:spLocks noChangeArrowheads="1"/>
          </p:cNvSpPr>
          <p:nvPr/>
        </p:nvSpPr>
        <p:spPr bwMode="auto">
          <a:xfrm>
            <a:off x="4894263" y="3790944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sym typeface="Wingdings" pitchFamily="1" charset="2"/>
              </a:rPr>
              <a:t>B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4437063" y="158114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b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105481" name="Text Box 38"/>
          <p:cNvSpPr txBox="1">
            <a:spLocks noChangeArrowheads="1"/>
          </p:cNvSpPr>
          <p:nvPr/>
        </p:nvSpPr>
        <p:spPr bwMode="auto">
          <a:xfrm>
            <a:off x="4437063" y="188594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q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13263" y="2038344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37063" y="1657344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65263" y="3105144"/>
            <a:ext cx="152400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5" name="Text Box 38"/>
          <p:cNvSpPr txBox="1">
            <a:spLocks noChangeArrowheads="1"/>
          </p:cNvSpPr>
          <p:nvPr/>
        </p:nvSpPr>
        <p:spPr bwMode="auto">
          <a:xfrm>
            <a:off x="4513263" y="363854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q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105486" name="Text Box 38"/>
          <p:cNvSpPr txBox="1">
            <a:spLocks noChangeArrowheads="1"/>
          </p:cNvSpPr>
          <p:nvPr/>
        </p:nvSpPr>
        <p:spPr bwMode="auto">
          <a:xfrm>
            <a:off x="4513263" y="394334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b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89463" y="4095744"/>
            <a:ext cx="152400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13263" y="3714744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5489" name="Text Box 38"/>
          <p:cNvSpPr txBox="1">
            <a:spLocks noChangeArrowheads="1"/>
          </p:cNvSpPr>
          <p:nvPr/>
        </p:nvSpPr>
        <p:spPr bwMode="auto">
          <a:xfrm>
            <a:off x="3675063" y="2724144"/>
            <a:ext cx="114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q </a:t>
            </a:r>
            <a:r>
              <a:rPr lang="en-US" sz="1600" b="1">
                <a:solidFill>
                  <a:srgbClr val="000066"/>
                </a:solidFill>
                <a:latin typeface="Calibri" pitchFamily="1" charset="0"/>
              </a:rPr>
              <a:t>(=u or d)</a:t>
            </a:r>
            <a:endParaRPr lang="en-US" sz="16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18063" y="1657344"/>
            <a:ext cx="30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91" name="TextBox 23"/>
          <p:cNvSpPr txBox="1">
            <a:spLocks noChangeArrowheads="1"/>
          </p:cNvSpPr>
          <p:nvPr/>
        </p:nvSpPr>
        <p:spPr bwMode="auto">
          <a:xfrm>
            <a:off x="4611687" y="4548184"/>
            <a:ext cx="101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ym typeface="Wingdings" pitchFamily="1" charset="2"/>
              </a:rPr>
              <a:t>B</a:t>
            </a:r>
            <a:r>
              <a:rPr lang="en-US" sz="1800" b="1" baseline="30000">
                <a:sym typeface="Wingdings" pitchFamily="1" charset="2"/>
              </a:rPr>
              <a:t>0</a:t>
            </a:r>
            <a:r>
              <a:rPr lang="en-US" sz="1800" b="1">
                <a:sym typeface="Wingdings" pitchFamily="1" charset="2"/>
              </a:rPr>
              <a:t> or B</a:t>
            </a:r>
            <a:r>
              <a:rPr lang="en-US" sz="1800" b="1" baseline="30000">
                <a:sym typeface="Wingdings" pitchFamily="1" charset="2"/>
              </a:rPr>
              <a:t>-</a:t>
            </a:r>
            <a:endParaRPr lang="en-US" sz="1800" b="1" baseline="30000"/>
          </a:p>
        </p:txBody>
      </p:sp>
      <p:sp>
        <p:nvSpPr>
          <p:cNvPr id="105492" name="TextBox 24"/>
          <p:cNvSpPr txBox="1">
            <a:spLocks noChangeArrowheads="1"/>
          </p:cNvSpPr>
          <p:nvPr/>
        </p:nvSpPr>
        <p:spPr bwMode="auto">
          <a:xfrm>
            <a:off x="4433888" y="1123944"/>
            <a:ext cx="1052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ym typeface="Wingdings" pitchFamily="1" charset="2"/>
              </a:rPr>
              <a:t>B</a:t>
            </a:r>
            <a:r>
              <a:rPr lang="en-US" sz="1800" b="1" baseline="30000">
                <a:sym typeface="Wingdings" pitchFamily="1" charset="2"/>
              </a:rPr>
              <a:t>0</a:t>
            </a:r>
            <a:r>
              <a:rPr lang="en-US" sz="1800" b="1">
                <a:sym typeface="Wingdings" pitchFamily="1" charset="2"/>
              </a:rPr>
              <a:t> or B</a:t>
            </a:r>
            <a:r>
              <a:rPr lang="en-US" sz="1800" b="1" baseline="30000">
                <a:sym typeface="Wingdings" pitchFamily="1" charset="2"/>
              </a:rPr>
              <a:t>+</a:t>
            </a:r>
            <a:endParaRPr lang="en-US" sz="1800" b="1" baseline="300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95800" y="1198557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371600" y="2647944"/>
            <a:ext cx="3810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5495" name="TextBox 30"/>
          <p:cNvSpPr txBox="1">
            <a:spLocks noChangeArrowheads="1"/>
          </p:cNvSpPr>
          <p:nvPr/>
        </p:nvSpPr>
        <p:spPr bwMode="auto">
          <a:xfrm>
            <a:off x="76200" y="2647944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Symbol" pitchFamily="1" charset="2"/>
              </a:rPr>
              <a:t>ϒ</a:t>
            </a:r>
            <a:r>
              <a:rPr lang="en-US" sz="3200">
                <a:solidFill>
                  <a:srgbClr val="C00000"/>
                </a:solidFill>
              </a:rPr>
              <a:t>(4S)</a:t>
            </a:r>
            <a:endParaRPr lang="en-US" sz="32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7624" y="5029200"/>
            <a:ext cx="2242922" cy="56938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2m</a:t>
            </a:r>
            <a:r>
              <a:rPr lang="en-US" sz="2200" b="1" baseline="-25000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1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=10.56 </a:t>
            </a:r>
            <a:r>
              <a:rPr lang="en-US" sz="2200" b="1" dirty="0" err="1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GeV</a:t>
            </a:r>
            <a:endParaRPr lang="en-US" sz="2200" b="1" dirty="0">
              <a:solidFill>
                <a:srgbClr val="17375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900" b="1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05497" name="TextBox 37"/>
          <p:cNvSpPr txBox="1">
            <a:spLocks noChangeArrowheads="1"/>
          </p:cNvSpPr>
          <p:nvPr/>
        </p:nvSpPr>
        <p:spPr bwMode="auto">
          <a:xfrm>
            <a:off x="6047899" y="4343400"/>
            <a:ext cx="19567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2m</a:t>
            </a:r>
            <a:r>
              <a:rPr lang="en-US" sz="2200" b="1" baseline="-25000" dirty="0">
                <a:solidFill>
                  <a:srgbClr val="C00000"/>
                </a:solidFill>
              </a:rPr>
              <a:t>B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“open bottom”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threshold</a:t>
            </a:r>
          </a:p>
        </p:txBody>
      </p:sp>
      <p:sp>
        <p:nvSpPr>
          <p:cNvPr id="105498" name="TextBox 38"/>
          <p:cNvSpPr txBox="1">
            <a:spLocks noChangeArrowheads="1"/>
          </p:cNvSpPr>
          <p:nvPr/>
        </p:nvSpPr>
        <p:spPr bwMode="auto">
          <a:xfrm>
            <a:off x="-58738" y="63246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(M</a:t>
            </a:r>
            <a:r>
              <a:rPr lang="en-US" sz="1800" b="1" baseline="-25000">
                <a:latin typeface="Symbol" pitchFamily="1" charset="2"/>
              </a:rPr>
              <a:t>ϒ</a:t>
            </a:r>
            <a:r>
              <a:rPr lang="en-US" sz="1800" b="1" baseline="-25000"/>
              <a:t>’(3S)</a:t>
            </a:r>
            <a:r>
              <a:rPr lang="en-US" sz="1800" b="1"/>
              <a:t>=10.36 GeV )</a:t>
            </a:r>
          </a:p>
        </p:txBody>
      </p:sp>
      <p:sp>
        <p:nvSpPr>
          <p:cNvPr id="105499" name="TextBox 40"/>
          <p:cNvSpPr txBox="1">
            <a:spLocks noChangeArrowheads="1"/>
          </p:cNvSpPr>
          <p:nvPr/>
        </p:nvSpPr>
        <p:spPr bwMode="auto">
          <a:xfrm>
            <a:off x="1219200" y="3562344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17375E"/>
                </a:solidFill>
              </a:rPr>
              <a:t>no “OZI” suppression</a:t>
            </a:r>
          </a:p>
        </p:txBody>
      </p:sp>
      <p:sp>
        <p:nvSpPr>
          <p:cNvPr id="105500" name="Line 37"/>
          <p:cNvSpPr>
            <a:spLocks noChangeShapeType="1"/>
          </p:cNvSpPr>
          <p:nvPr/>
        </p:nvSpPr>
        <p:spPr bwMode="auto">
          <a:xfrm flipV="1">
            <a:off x="2286000" y="5105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01" name="Line 37"/>
          <p:cNvSpPr>
            <a:spLocks noChangeShapeType="1"/>
          </p:cNvSpPr>
          <p:nvPr/>
        </p:nvSpPr>
        <p:spPr bwMode="auto">
          <a:xfrm flipV="1">
            <a:off x="2209800" y="655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02" name="Line 37"/>
          <p:cNvSpPr>
            <a:spLocks noChangeShapeType="1"/>
          </p:cNvSpPr>
          <p:nvPr/>
        </p:nvSpPr>
        <p:spPr bwMode="auto">
          <a:xfrm flipV="1">
            <a:off x="2286000" y="5257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2743200" y="5257800"/>
            <a:ext cx="3810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04" name="TextBox 38"/>
          <p:cNvSpPr txBox="1">
            <a:spLocks noChangeArrowheads="1"/>
          </p:cNvSpPr>
          <p:nvPr/>
        </p:nvSpPr>
        <p:spPr bwMode="auto">
          <a:xfrm>
            <a:off x="6350" y="48768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(M</a:t>
            </a:r>
            <a:r>
              <a:rPr lang="en-US" sz="1800" b="1" baseline="-25000">
                <a:latin typeface="Symbol" pitchFamily="1" charset="2"/>
              </a:rPr>
              <a:t>ϒ</a:t>
            </a:r>
            <a:r>
              <a:rPr lang="en-US" sz="1800" b="1" baseline="-25000"/>
              <a:t>’(4S)</a:t>
            </a:r>
            <a:r>
              <a:rPr lang="en-US" sz="1800" b="1"/>
              <a:t>=10.58 GeV )</a:t>
            </a:r>
          </a:p>
        </p:txBody>
      </p:sp>
      <p:pic>
        <p:nvPicPr>
          <p:cNvPr id="10550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1752600"/>
            <a:ext cx="30686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 rot="5400000" flipH="1" flipV="1">
            <a:off x="6515894" y="4075906"/>
            <a:ext cx="685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Bottomonium spectrum 2011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1371600"/>
            <a:ext cx="5257800" cy="5257800"/>
            <a:chOff x="1066" y="436"/>
            <a:chExt cx="3168" cy="3122"/>
          </a:xfrm>
        </p:grpSpPr>
        <p:pic>
          <p:nvPicPr>
            <p:cNvPr id="106520" name="Picture 12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" y="1007"/>
              <a:ext cx="3163" cy="25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06521" name="Picture 1248"/>
            <p:cNvPicPr>
              <a:picLocks noChangeAspect="1" noChangeArrowheads="1"/>
            </p:cNvPicPr>
            <p:nvPr/>
          </p:nvPicPr>
          <p:blipFill>
            <a:blip r:embed="rId3"/>
            <a:srcRect l="3810" r="1318"/>
            <a:stretch>
              <a:fillRect/>
            </a:stretch>
          </p:blipFill>
          <p:spPr bwMode="auto">
            <a:xfrm>
              <a:off x="1084" y="436"/>
              <a:ext cx="3150" cy="68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4924425" y="5072063"/>
            <a:ext cx="1589088" cy="725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76200" y="2590800"/>
            <a:ext cx="194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>
                <a:solidFill>
                  <a:srgbClr val="000090"/>
                </a:solidFill>
                <a:latin typeface="Times New Roman" pitchFamily="1" charset="0"/>
              </a:rPr>
              <a:t>2M</a:t>
            </a:r>
            <a:r>
              <a:rPr lang="en-US" sz="1800" b="1" baseline="-25000">
                <a:solidFill>
                  <a:srgbClr val="000090"/>
                </a:solidFill>
                <a:latin typeface="Times New Roman" pitchFamily="1" charset="0"/>
              </a:rPr>
              <a:t>B</a:t>
            </a:r>
            <a:r>
              <a:rPr lang="en-US" sz="1800" b="1">
                <a:solidFill>
                  <a:srgbClr val="000090"/>
                </a:solidFill>
                <a:latin typeface="Times New Roman" pitchFamily="1" charset="0"/>
              </a:rPr>
              <a:t> = 10.56 MeV</a:t>
            </a:r>
            <a:endParaRPr lang="en-US" sz="1800" b="1">
              <a:solidFill>
                <a:srgbClr val="000090"/>
              </a:solidFill>
              <a:latin typeface="Times New Roman" pitchFamily="1" charset="0"/>
              <a:sym typeface="Symbol" pitchFamily="1" charset="2"/>
            </a:endParaRPr>
          </a:p>
        </p:txBody>
      </p:sp>
      <p:sp>
        <p:nvSpPr>
          <p:cNvPr id="99334" name="TextBox 8"/>
          <p:cNvSpPr txBox="1">
            <a:spLocks noChangeArrowheads="1"/>
          </p:cNvSpPr>
          <p:nvPr/>
        </p:nvSpPr>
        <p:spPr bwMode="auto">
          <a:xfrm>
            <a:off x="5329238" y="4876800"/>
            <a:ext cx="3814762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Most of the states below  </a:t>
            </a:r>
          </a:p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“open bottom” threshold</a:t>
            </a:r>
          </a:p>
          <a:p>
            <a:pPr algn="ctr"/>
            <a:r>
              <a:rPr lang="en-US" sz="2400">
                <a:solidFill>
                  <a:srgbClr val="804000"/>
                </a:solidFill>
                <a:latin typeface="Comic Sans MS" pitchFamily="1" charset="0"/>
              </a:rPr>
              <a:t>have been identified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3429000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4419600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3124200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3200400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3276600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4113213"/>
            <a:ext cx="609600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3962400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15000" y="4037013"/>
            <a:ext cx="609600" cy="1587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4722813"/>
            <a:ext cx="609600" cy="1587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8600" y="3657600"/>
            <a:ext cx="609600" cy="1588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2200" y="6170613"/>
            <a:ext cx="609600" cy="1587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81800" y="1903413"/>
            <a:ext cx="609600" cy="1587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81800" y="2436813"/>
            <a:ext cx="609600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81800" y="1295400"/>
            <a:ext cx="609600" cy="1588"/>
          </a:xfrm>
          <a:prstGeom prst="line">
            <a:avLst/>
          </a:prstGeom>
          <a:ln w="508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17" name="TextBox 23"/>
          <p:cNvSpPr txBox="1">
            <a:spLocks noChangeArrowheads="1"/>
          </p:cNvSpPr>
          <p:nvPr/>
        </p:nvSpPr>
        <p:spPr bwMode="auto">
          <a:xfrm>
            <a:off x="7543800" y="1077913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established</a:t>
            </a:r>
          </a:p>
        </p:txBody>
      </p:sp>
      <p:sp>
        <p:nvSpPr>
          <p:cNvPr id="106518" name="TextBox 24"/>
          <p:cNvSpPr txBox="1">
            <a:spLocks noChangeArrowheads="1"/>
          </p:cNvSpPr>
          <p:nvPr/>
        </p:nvSpPr>
        <p:spPr bwMode="auto">
          <a:xfrm>
            <a:off x="7239000" y="1600200"/>
            <a:ext cx="133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recently</a:t>
            </a:r>
          </a:p>
          <a:p>
            <a:pPr algn="ctr"/>
            <a:r>
              <a:rPr lang="en-US" sz="1800">
                <a:solidFill>
                  <a:srgbClr val="008000"/>
                </a:solidFill>
              </a:rPr>
              <a:t>discovered</a:t>
            </a:r>
          </a:p>
        </p:txBody>
      </p:sp>
      <p:sp>
        <p:nvSpPr>
          <p:cNvPr id="106519" name="TextBox 25"/>
          <p:cNvSpPr txBox="1">
            <a:spLocks noChangeArrowheads="1"/>
          </p:cNvSpPr>
          <p:nvPr/>
        </p:nvSpPr>
        <p:spPr bwMode="auto">
          <a:xfrm>
            <a:off x="7315200" y="2173288"/>
            <a:ext cx="130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still not</a:t>
            </a:r>
          </a:p>
          <a:p>
            <a:pPr algn="ctr"/>
            <a:r>
              <a:rPr lang="en-US" sz="1800">
                <a:solidFill>
                  <a:srgbClr val="FF0000"/>
                </a:solidFill>
              </a:rPr>
              <a:t>discovered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800600" y="2959100"/>
            <a:ext cx="609600" cy="1588"/>
          </a:xfrm>
          <a:prstGeom prst="line">
            <a:avLst/>
          </a:prstGeom>
          <a:ln w="508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8600" y="2960688"/>
            <a:ext cx="609600" cy="1588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8600" y="2902469"/>
            <a:ext cx="709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b</a:t>
            </a:r>
            <a:r>
              <a:rPr lang="en-US" sz="1600" b="1" dirty="0" smtClean="0">
                <a:solidFill>
                  <a:srgbClr val="0000FF"/>
                </a:solidFill>
              </a:rPr>
              <a:t>(3P)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7815" y="290246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Symbol"/>
              </a:rPr>
              <a:t>c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b</a:t>
            </a:r>
            <a:r>
              <a:rPr lang="en-US" sz="1600" b="1" dirty="0" smtClean="0">
                <a:solidFill>
                  <a:srgbClr val="0000FF"/>
                </a:solidFill>
              </a:rPr>
              <a:t>(3P)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38"/>
            <a:ext cx="8229600" cy="1143000"/>
          </a:xfrm>
        </p:spPr>
        <p:txBody>
          <a:bodyPr/>
          <a:lstStyle/>
          <a:p>
            <a:r>
              <a:rPr lang="en-US" dirty="0" smtClean="0"/>
              <a:t>do a careful fine-step energy scan</a:t>
            </a:r>
            <a:endParaRPr lang="en-US" dirty="0"/>
          </a:p>
        </p:txBody>
      </p:sp>
      <p:pic>
        <p:nvPicPr>
          <p:cNvPr id="3" name="Picture 2" descr="Screen Shot 2017-06-12 at 4.30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01" y="1252465"/>
            <a:ext cx="4167159" cy="5262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461" y="2489817"/>
            <a:ext cx="2022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From the Mark-I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experiment’s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notebook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Summary (lecture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3)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0" y="996950"/>
            <a:ext cx="8879354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1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quarkonium</a:t>
            </a:r>
            <a:r>
              <a:rPr lang="en-US" sz="2400" dirty="0"/>
              <a:t> spectra are</a:t>
            </a:r>
            <a:r>
              <a:rPr lang="en-US" sz="2400" dirty="0" smtClean="0"/>
              <a:t> the strongest </a:t>
            </a:r>
            <a:r>
              <a:rPr lang="en-US" sz="2400" dirty="0"/>
              <a:t>evidence that hadrons are</a:t>
            </a:r>
          </a:p>
          <a:p>
            <a:r>
              <a:rPr lang="en-US" sz="2400" dirty="0"/>
              <a:t>     composed of spin=1/2 constituent particles</a:t>
            </a:r>
          </a:p>
          <a:p>
            <a:pPr>
              <a:buFont typeface="Arial" pitchFamily="1" charset="0"/>
              <a:buChar char="•"/>
            </a:pPr>
            <a:endParaRPr lang="en-US" sz="2400" dirty="0"/>
          </a:p>
          <a:p>
            <a:pPr>
              <a:buFont typeface="Arial" pitchFamily="1" charset="0"/>
              <a:buChar char="•"/>
            </a:pPr>
            <a:r>
              <a:rPr lang="en-US" sz="2400" dirty="0"/>
              <a:t>All of the </a:t>
            </a:r>
            <a:r>
              <a:rPr lang="en-US" sz="2400" dirty="0" err="1"/>
              <a:t>charmonium</a:t>
            </a:r>
            <a:r>
              <a:rPr lang="en-US" sz="2400" dirty="0"/>
              <a:t> states below the M=2m</a:t>
            </a:r>
            <a:r>
              <a:rPr lang="en-US" sz="2400" baseline="-25000" dirty="0"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400" dirty="0"/>
              <a:t> “open charm”</a:t>
            </a:r>
          </a:p>
          <a:p>
            <a:r>
              <a:rPr lang="en-US" sz="2400" dirty="0"/>
              <a:t>      threshold have been found</a:t>
            </a:r>
          </a:p>
          <a:p>
            <a:r>
              <a:rPr lang="en-US" sz="2400" dirty="0"/>
              <a:t>          -</a:t>
            </a:r>
            <a:r>
              <a:rPr lang="en-US" sz="2000" dirty="0"/>
              <a:t>most of the </a:t>
            </a:r>
            <a:r>
              <a:rPr lang="en-US" sz="2000" dirty="0" err="1"/>
              <a:t>bottomonium</a:t>
            </a:r>
            <a:r>
              <a:rPr lang="en-US" sz="2000" dirty="0"/>
              <a:t> states below M=2m</a:t>
            </a:r>
            <a:r>
              <a:rPr lang="en-US" sz="2000" baseline="-25000" dirty="0"/>
              <a:t>B</a:t>
            </a:r>
            <a:r>
              <a:rPr lang="en-US" sz="2000" dirty="0"/>
              <a:t> have been identified</a:t>
            </a:r>
          </a:p>
          <a:p>
            <a:pPr>
              <a:buFont typeface="Arial" pitchFamily="1" charset="0"/>
              <a:buChar char="•"/>
            </a:pPr>
            <a:endParaRPr lang="en-US" sz="2400" dirty="0"/>
          </a:p>
          <a:p>
            <a:pPr>
              <a:buFont typeface="Arial" pitchFamily="1" charset="0"/>
              <a:buChar char="•"/>
            </a:pPr>
            <a:r>
              <a:rPr lang="en-US" sz="2400" dirty="0"/>
              <a:t>Above the</a:t>
            </a:r>
            <a:r>
              <a:rPr lang="en-US" sz="2400" dirty="0" smtClean="0"/>
              <a:t> M=2m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threshold</a:t>
            </a:r>
            <a:r>
              <a:rPr lang="en-US" sz="2400" dirty="0"/>
              <a:t>, most of the 1</a:t>
            </a:r>
            <a:r>
              <a:rPr lang="en-US" sz="2400" b="1" baseline="30000" dirty="0"/>
              <a:t>- -</a:t>
            </a:r>
            <a:r>
              <a:rPr lang="en-US" sz="2400" dirty="0"/>
              <a:t> states, but only</a:t>
            </a:r>
            <a:r>
              <a:rPr lang="en-US" sz="2400" dirty="0" smtClean="0"/>
              <a:t> three</a:t>
            </a:r>
          </a:p>
          <a:p>
            <a:r>
              <a:rPr lang="en-US" sz="2400" dirty="0"/>
              <a:t>   </a:t>
            </a:r>
            <a:r>
              <a:rPr lang="en-US" sz="2400" dirty="0" smtClean="0"/>
              <a:t> of the others </a:t>
            </a:r>
            <a:r>
              <a:rPr lang="en-US" sz="2400" dirty="0"/>
              <a:t>(the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" charset="2"/>
              </a:rPr>
              <a:t>χ</a:t>
            </a:r>
            <a:r>
              <a:rPr lang="en-US" sz="2400" baseline="-25000" dirty="0" smtClean="0"/>
              <a:t>c0</a:t>
            </a:r>
            <a:r>
              <a:rPr lang="en-US" sz="2400" dirty="0" smtClean="0"/>
              <a:t>’ , </a:t>
            </a:r>
            <a:r>
              <a:rPr lang="en-US" sz="2400" dirty="0" smtClean="0">
                <a:latin typeface="Symbol" pitchFamily="1" charset="2"/>
              </a:rPr>
              <a:t>χ</a:t>
            </a:r>
            <a:r>
              <a:rPr lang="en-US" sz="2400" baseline="-25000" dirty="0" smtClean="0"/>
              <a:t>c2</a:t>
            </a:r>
            <a:r>
              <a:rPr lang="en-US" sz="2400" dirty="0" smtClean="0"/>
              <a:t>’ &amp; </a:t>
            </a:r>
            <a:r>
              <a:rPr lang="en-US" sz="2400" dirty="0" smtClean="0">
                <a:latin typeface="Symbol"/>
              </a:rPr>
              <a:t>ψ</a:t>
            </a:r>
            <a:r>
              <a:rPr lang="en-US" sz="2400" baseline="-25000" dirty="0" smtClean="0"/>
              <a:t>c2</a:t>
            </a:r>
            <a:r>
              <a:rPr lang="en-US" sz="2400" dirty="0" smtClean="0"/>
              <a:t>) </a:t>
            </a:r>
            <a:r>
              <a:rPr lang="en-US" sz="2400" dirty="0"/>
              <a:t>have been discovered.</a:t>
            </a:r>
          </a:p>
          <a:p>
            <a:pPr>
              <a:buFont typeface="Arial" pitchFamily="1" charset="0"/>
              <a:buChar char="•"/>
            </a:pPr>
            <a:endParaRPr lang="en-US" sz="2400" dirty="0"/>
          </a:p>
          <a:p>
            <a:pPr>
              <a:buFont typeface="Arial" pitchFamily="1" charset="0"/>
              <a:buChar char="•"/>
            </a:pPr>
            <a:r>
              <a:rPr lang="en-US" sz="2400" dirty="0"/>
              <a:t>The masses of the assigned states match theory predictions</a:t>
            </a:r>
          </a:p>
          <a:p>
            <a:r>
              <a:rPr lang="en-US" sz="2400" dirty="0"/>
              <a:t>	-</a:t>
            </a:r>
            <a:r>
              <a:rPr lang="en-US" sz="2000" dirty="0"/>
              <a:t>variations are less than ~50 </a:t>
            </a:r>
            <a:r>
              <a:rPr lang="en-US" sz="2000" dirty="0" err="1"/>
              <a:t>MeV</a:t>
            </a:r>
            <a:endParaRPr lang="en-US" sz="2000" dirty="0"/>
          </a:p>
          <a:p>
            <a:endParaRPr lang="en-US" sz="2400" dirty="0"/>
          </a:p>
          <a:p>
            <a:pPr>
              <a:buFont typeface="Arial" pitchFamily="1" charset="0"/>
              <a:buChar char="•"/>
            </a:pPr>
            <a:r>
              <a:rPr lang="en-US" sz="2400" dirty="0"/>
              <a:t>Transitions between </a:t>
            </a:r>
            <a:r>
              <a:rPr lang="en-US" sz="2400" dirty="0" err="1"/>
              <a:t>quarkonium</a:t>
            </a:r>
            <a:r>
              <a:rPr lang="en-US" sz="2400" dirty="0"/>
              <a:t> states are in reasonably good </a:t>
            </a:r>
          </a:p>
          <a:p>
            <a:r>
              <a:rPr lang="en-US" sz="2400" dirty="0"/>
              <a:t>      agreement with theoretical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General comments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The charmed and bottom “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quarkonium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systems” are relatively simple and reasonably well understood.</a:t>
            </a:r>
          </a:p>
          <a:p>
            <a:pPr lvl="1">
              <a:buFont typeface="Arial" pitchFamily="1" charset="0"/>
              <a:buChar char="•"/>
            </a:pPr>
            <a:r>
              <a:rPr lang="en-US" sz="2400" dirty="0" smtClean="0"/>
              <a:t>The “hydrogen atoms” of QCD.</a:t>
            </a:r>
          </a:p>
          <a:p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Let’s try to use them to search for new and unpredicted phenomena.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If we find a meson that contains a cc (bb) pair</a:t>
            </a:r>
          </a:p>
          <a:p>
            <a:pPr lvl="2">
              <a:buNone/>
            </a:pPr>
            <a:r>
              <a:rPr lang="en-US" dirty="0" smtClean="0">
                <a:ea typeface="ＭＳ Ｐゴシック" pitchFamily="1" charset="-128"/>
              </a:rPr>
              <a:t>    but doesn’t fit into one of the remaining unassigned</a:t>
            </a:r>
          </a:p>
          <a:p>
            <a:pPr lvl="2">
              <a:buNone/>
            </a:pPr>
            <a:r>
              <a:rPr lang="en-US" dirty="0" smtClean="0">
                <a:ea typeface="ＭＳ Ｐゴシック" pitchFamily="1" charset="-128"/>
              </a:rPr>
              <a:t>    states, we have a candidate for an </a:t>
            </a:r>
            <a:r>
              <a:rPr lang="en-US" i="1" dirty="0" smtClean="0">
                <a:ea typeface="ＭＳ Ｐゴシック" pitchFamily="1" charset="-128"/>
              </a:rPr>
              <a:t>exotic</a:t>
            </a:r>
            <a:r>
              <a:rPr lang="en-US" dirty="0" smtClean="0">
                <a:ea typeface="ＭＳ Ｐゴシック" pitchFamily="1" charset="-128"/>
              </a:rPr>
              <a:t> </a:t>
            </a:r>
            <a:r>
              <a:rPr lang="en-US" dirty="0" err="1" smtClean="0">
                <a:ea typeface="ＭＳ Ｐゴシック" pitchFamily="1" charset="-128"/>
              </a:rPr>
              <a:t>hadron</a:t>
            </a:r>
            <a:r>
              <a:rPr lang="en-US" dirty="0" smtClean="0">
                <a:ea typeface="ＭＳ Ｐゴシック" pitchFamily="1" charset="-128"/>
              </a:rPr>
              <a:t>, </a:t>
            </a:r>
          </a:p>
          <a:p>
            <a:pPr lvl="2">
              <a:buNone/>
            </a:pPr>
            <a:r>
              <a:rPr lang="en-US" dirty="0" smtClean="0">
                <a:ea typeface="ＭＳ Ｐゴシック" pitchFamily="1" charset="-128"/>
              </a:rPr>
              <a:t>    the subject of the next lecture</a:t>
            </a:r>
          </a:p>
          <a:p>
            <a:pPr lvl="2">
              <a:buNone/>
            </a:pPr>
            <a:endParaRPr lang="en-US" dirty="0" smtClean="0">
              <a:ea typeface="ＭＳ Ｐゴシック" pitchFamily="1" charset="-128"/>
            </a:endParaRPr>
          </a:p>
          <a:p>
            <a:pPr lvl="2"/>
            <a:endParaRPr lang="en-US" sz="2000" dirty="0" smtClean="0">
              <a:ea typeface="ＭＳ Ｐゴシック" pitchFamily="1" charset="-128"/>
            </a:endParaRPr>
          </a:p>
          <a:p>
            <a:endParaRPr lang="en-US" sz="280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5885656" y="4210716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_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0800000">
            <a:off x="6358814" y="4173360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_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Wow!!</a:t>
            </a:r>
            <a:endParaRPr lang="en-US" dirty="0"/>
          </a:p>
        </p:txBody>
      </p:sp>
      <p:pic>
        <p:nvPicPr>
          <p:cNvPr id="3" name="Picture 2" descr="Screen Shot 2017-06-12 at 4.31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54390"/>
            <a:ext cx="4669675" cy="5603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109" y="2986029"/>
            <a:ext cx="12564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σ≈2μb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5044" y="3632360"/>
            <a:ext cx="337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σ</a:t>
            </a:r>
            <a:r>
              <a:rPr lang="en-US" sz="2400" dirty="0" smtClean="0">
                <a:solidFill>
                  <a:srgbClr val="800000"/>
                </a:solidFill>
              </a:rPr>
              <a:t> at nearby energies are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about 7 </a:t>
            </a:r>
            <a:r>
              <a:rPr lang="en-US" sz="2400" dirty="0" err="1" smtClean="0">
                <a:solidFill>
                  <a:srgbClr val="800000"/>
                </a:solidFill>
              </a:rPr>
              <a:t>nb</a:t>
            </a:r>
            <a:r>
              <a:rPr lang="en-US" sz="2400" dirty="0" smtClean="0">
                <a:solidFill>
                  <a:srgbClr val="800000"/>
                </a:solidFill>
              </a:rPr>
              <a:t>, 300x smaller!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61" y="2514967"/>
            <a:ext cx="2022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From the Mark-I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experiment’s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notebook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needle in a haystack!!</a:t>
            </a:r>
            <a:endParaRPr lang="en-US" dirty="0"/>
          </a:p>
        </p:txBody>
      </p:sp>
      <p:pic>
        <p:nvPicPr>
          <p:cNvPr id="3" name="Picture 2" descr="Screen Shot 2017-06-12 at 4.36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85" y="1356033"/>
            <a:ext cx="4736897" cy="53046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10318" y="5422904"/>
            <a:ext cx="2743200" cy="1588"/>
          </a:xfrm>
          <a:prstGeom prst="line">
            <a:avLst/>
          </a:prstGeom>
          <a:ln>
            <a:solidFill>
              <a:srgbClr val="CC0099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853518" y="5189629"/>
            <a:ext cx="1671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99"/>
                </a:solidFill>
              </a:rPr>
              <a:t>R=</a:t>
            </a:r>
            <a:r>
              <a:rPr lang="en-US" sz="1800" dirty="0" smtClean="0">
                <a:solidFill>
                  <a:srgbClr val="CC0099"/>
                </a:solidFill>
              </a:rPr>
              <a:t>2.2 ≈ 3×2</a:t>
            </a:r>
            <a:r>
              <a:rPr lang="en-US" sz="1800" dirty="0">
                <a:solidFill>
                  <a:srgbClr val="CC0099"/>
                </a:solidFill>
              </a:rPr>
              <a:t>/3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886878" y="3823030"/>
            <a:ext cx="3202921" cy="1588"/>
          </a:xfrm>
          <a:prstGeom prst="straightConnector1">
            <a:avLst/>
          </a:prstGeom>
          <a:ln w="19050">
            <a:solidFill>
              <a:srgbClr val="8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25450" y="3857468"/>
            <a:ext cx="8542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Comic Sans MS"/>
              </a:rPr>
              <a:t>x200</a:t>
            </a:r>
            <a:endParaRPr lang="en-US" sz="1400" dirty="0">
              <a:solidFill>
                <a:srgbClr val="800000"/>
              </a:solidFill>
              <a:latin typeface="Comic Sans M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816089" y="1750367"/>
            <a:ext cx="428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3333FF"/>
                </a:solidFill>
                <a:latin typeface="Symbol" pitchFamily="1" charset="2"/>
              </a:rPr>
              <a:t>ψ</a:t>
            </a:r>
            <a:endParaRPr lang="en-US" sz="2400" b="1" dirty="0">
              <a:solidFill>
                <a:srgbClr val="3333FF"/>
              </a:solidFill>
              <a:latin typeface="Symbol" pitchFamily="1" charset="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502836" y="6384423"/>
            <a:ext cx="3022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J.E. Augustine et al., PRL 33, 1406 (1974)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9103" y="3847224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3= number of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quark colors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305549" y="4760953"/>
            <a:ext cx="855764" cy="1588"/>
          </a:xfrm>
          <a:prstGeom prst="straightConnector1">
            <a:avLst/>
          </a:prstGeom>
          <a:ln w="19050">
            <a:solidFill>
              <a:srgbClr val="8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Same time, at Brookhaven </a:t>
            </a: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954" y="1866717"/>
            <a:ext cx="2224088" cy="33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3595954" y="5252572"/>
            <a:ext cx="2792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J.J. Aubert et al., PRL 33, 1404 (1974)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4484954" y="2811790"/>
            <a:ext cx="375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800000"/>
                </a:solidFill>
              </a:rPr>
              <a:t>J</a:t>
            </a:r>
            <a:endParaRPr lang="en-US" sz="2400" b="1" i="1" dirty="0">
              <a:solidFill>
                <a:srgbClr val="800000"/>
              </a:solidFill>
              <a:latin typeface="Symbol" pitchFamily="1" charset="2"/>
            </a:endParaRP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467302" y="1120978"/>
            <a:ext cx="4365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huge 3.1GeV </a:t>
            </a:r>
            <a:r>
              <a:rPr lang="en-US" sz="2000" b="1" dirty="0" err="1" smtClean="0">
                <a:solidFill>
                  <a:srgbClr val="953735"/>
                </a:solidFill>
              </a:rPr>
              <a:t>M(e</a:t>
            </a:r>
            <a:r>
              <a:rPr lang="en-US" sz="2000" b="1" baseline="30000" dirty="0" err="1" smtClean="0">
                <a:solidFill>
                  <a:srgbClr val="953735"/>
                </a:solidFill>
              </a:rPr>
              <a:t>+</a:t>
            </a:r>
            <a:r>
              <a:rPr lang="en-US" sz="2000" b="1" dirty="0" err="1" smtClean="0">
                <a:solidFill>
                  <a:srgbClr val="953735"/>
                </a:solidFill>
              </a:rPr>
              <a:t>e</a:t>
            </a:r>
            <a:r>
              <a:rPr lang="en-US" sz="2000" b="1" baseline="30000" dirty="0" smtClean="0">
                <a:solidFill>
                  <a:srgbClr val="953735"/>
                </a:solidFill>
              </a:rPr>
              <a:t>-</a:t>
            </a:r>
            <a:r>
              <a:rPr lang="en-US" sz="2000" b="1" dirty="0" smtClean="0">
                <a:solidFill>
                  <a:srgbClr val="953735"/>
                </a:solidFill>
              </a:rPr>
              <a:t>) peak in </a:t>
            </a:r>
            <a:r>
              <a:rPr lang="en-US" sz="2000" b="1" dirty="0" err="1">
                <a:solidFill>
                  <a:srgbClr val="953735"/>
                </a:solidFill>
              </a:rPr>
              <a:t>pN</a:t>
            </a:r>
            <a:r>
              <a:rPr lang="en-US" sz="2000" b="1" dirty="0" err="1">
                <a:solidFill>
                  <a:srgbClr val="953735"/>
                </a:solidFill>
                <a:sym typeface="Wingdings" pitchFamily="1" charset="2"/>
              </a:rPr>
              <a:t>e</a:t>
            </a:r>
            <a:r>
              <a:rPr lang="en-US" sz="2000" b="1" baseline="30000" dirty="0" err="1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2000" b="1" dirty="0" err="1">
                <a:solidFill>
                  <a:srgbClr val="953735"/>
                </a:solidFill>
                <a:sym typeface="Wingdings" pitchFamily="1" charset="2"/>
              </a:rPr>
              <a:t>e</a:t>
            </a:r>
            <a:r>
              <a:rPr lang="en-US" sz="2000" b="1" baseline="30000" dirty="0">
                <a:solidFill>
                  <a:srgbClr val="953735"/>
                </a:solidFill>
                <a:sym typeface="Wingdings" pitchFamily="1" charset="2"/>
              </a:rPr>
              <a:t>-</a:t>
            </a:r>
            <a:r>
              <a:rPr lang="en-US" sz="2000" b="1" dirty="0">
                <a:solidFill>
                  <a:srgbClr val="953735"/>
                </a:solidFill>
                <a:sym typeface="Wingdings" pitchFamily="1" charset="2"/>
              </a:rPr>
              <a:t>X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28688" name="TextBox 11"/>
          <p:cNvSpPr txBox="1">
            <a:spLocks noChangeArrowheads="1"/>
          </p:cNvSpPr>
          <p:nvPr/>
        </p:nvSpPr>
        <p:spPr bwMode="auto">
          <a:xfrm>
            <a:off x="5653354" y="4642972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53735"/>
                </a:solidFill>
                <a:sym typeface="Wingdings" pitchFamily="1" charset="2"/>
              </a:rPr>
              <a:t>M(e</a:t>
            </a:r>
            <a:r>
              <a:rPr lang="en-US" sz="1800" baseline="30000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1800">
                <a:solidFill>
                  <a:srgbClr val="953735"/>
                </a:solidFill>
                <a:sym typeface="Wingdings" pitchFamily="1" charset="2"/>
              </a:rPr>
              <a:t>e</a:t>
            </a:r>
            <a:r>
              <a:rPr lang="en-US" sz="1800" baseline="30000">
                <a:solidFill>
                  <a:srgbClr val="953735"/>
                </a:solidFill>
                <a:sym typeface="Wingdings" pitchFamily="1" charset="2"/>
              </a:rPr>
              <a:t>-</a:t>
            </a:r>
            <a:r>
              <a:rPr lang="en-US" sz="1800">
                <a:solidFill>
                  <a:srgbClr val="953735"/>
                </a:solidFill>
                <a:sym typeface="Wingdings" pitchFamily="1" charset="2"/>
              </a:rPr>
              <a:t>)</a:t>
            </a:r>
            <a:endParaRPr lang="en-US" sz="180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8766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5086350"/>
            <a:ext cx="3228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46125" y="5010150"/>
            <a:ext cx="382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10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676400" y="1981200"/>
            <a:ext cx="428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3333FF"/>
                </a:solidFill>
                <a:latin typeface="Symbol" pitchFamily="1" charset="2"/>
              </a:rPr>
              <a:t>ψ</a:t>
            </a:r>
            <a:endParaRPr lang="en-US" sz="2400" b="1" dirty="0">
              <a:solidFill>
                <a:srgbClr val="3333FF"/>
              </a:solidFill>
              <a:latin typeface="Symbol" pitchFamily="1" charset="2"/>
            </a:endParaRP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156" y="1927042"/>
            <a:ext cx="2224088" cy="33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943600" y="5257800"/>
            <a:ext cx="2792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J.J. Aubert et al., PRL 33, 1404 (1974)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158380" y="5625354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J.E. Augustine et al., PRL 33, 1406 (1974)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6832600" y="2817018"/>
            <a:ext cx="375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800000"/>
                </a:solidFill>
              </a:rPr>
              <a:t>J</a:t>
            </a:r>
            <a:endParaRPr lang="en-US" sz="2400" b="1" i="1" dirty="0">
              <a:solidFill>
                <a:srgbClr val="800000"/>
              </a:solidFill>
              <a:latin typeface="Symbol" pitchFamily="1" charset="2"/>
            </a:endParaRP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4419600" y="1066800"/>
            <a:ext cx="1801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Brookhaven: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1066800" y="1184115"/>
            <a:ext cx="890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SLAC: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4648200"/>
            <a:ext cx="2743200" cy="1588"/>
          </a:xfrm>
          <a:prstGeom prst="line">
            <a:avLst/>
          </a:prstGeom>
          <a:ln>
            <a:solidFill>
              <a:srgbClr val="CC0099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TextBox 21"/>
          <p:cNvSpPr txBox="1">
            <a:spLocks noChangeArrowheads="1"/>
          </p:cNvSpPr>
          <p:nvPr/>
        </p:nvSpPr>
        <p:spPr bwMode="auto">
          <a:xfrm>
            <a:off x="3810000" y="4414925"/>
            <a:ext cx="1671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99"/>
                </a:solidFill>
              </a:rPr>
              <a:t>R=</a:t>
            </a:r>
            <a:r>
              <a:rPr lang="en-US" sz="1800" dirty="0" smtClean="0">
                <a:solidFill>
                  <a:srgbClr val="CC0099"/>
                </a:solidFill>
              </a:rPr>
              <a:t>2.2 ≈ 3×2</a:t>
            </a:r>
            <a:r>
              <a:rPr lang="en-US" sz="1800" dirty="0">
                <a:solidFill>
                  <a:srgbClr val="CC0099"/>
                </a:solidFill>
              </a:rPr>
              <a:t>/3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022" y="214945"/>
            <a:ext cx="3780152" cy="646331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04000"/>
                </a:solidFill>
                <a:latin typeface="Comic Sans MS" pitchFamily="1" charset="0"/>
              </a:rPr>
              <a:t>The “J</a:t>
            </a:r>
            <a:r>
              <a:rPr lang="en-US" sz="3600" dirty="0" smtClean="0">
                <a:solidFill>
                  <a:srgbClr val="804000"/>
                </a:solidFill>
              </a:rPr>
              <a:t>/</a:t>
            </a:r>
            <a:r>
              <a:rPr lang="en-US" sz="3600" dirty="0" smtClean="0">
                <a:solidFill>
                  <a:srgbClr val="804000"/>
                </a:solidFill>
                <a:latin typeface="Symbol" pitchFamily="1" charset="2"/>
              </a:rPr>
              <a:t>ψ</a:t>
            </a:r>
            <a:r>
              <a:rPr lang="en-US" sz="3600" dirty="0" smtClean="0">
                <a:solidFill>
                  <a:srgbClr val="804000"/>
                </a:solidFill>
                <a:latin typeface="Comic Sans MS" pitchFamily="1" charset="0"/>
              </a:rPr>
              <a:t>” </a:t>
            </a:r>
            <a:r>
              <a:rPr lang="en-US" sz="3600" dirty="0">
                <a:solidFill>
                  <a:srgbClr val="804000"/>
                </a:solidFill>
                <a:latin typeface="Comic Sans MS" pitchFamily="1" charset="0"/>
              </a:rPr>
              <a:t>meson</a:t>
            </a:r>
          </a:p>
        </p:txBody>
      </p:sp>
      <p:sp>
        <p:nvSpPr>
          <p:cNvPr id="28688" name="TextBox 11"/>
          <p:cNvSpPr txBox="1">
            <a:spLocks noChangeArrowheads="1"/>
          </p:cNvSpPr>
          <p:nvPr/>
        </p:nvSpPr>
        <p:spPr bwMode="auto">
          <a:xfrm>
            <a:off x="8001000" y="46482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53735"/>
                </a:solidFill>
                <a:sym typeface="Wingdings" pitchFamily="1" charset="2"/>
              </a:rPr>
              <a:t>M(e</a:t>
            </a:r>
            <a:r>
              <a:rPr lang="en-US" sz="1800" baseline="30000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1800">
                <a:solidFill>
                  <a:srgbClr val="953735"/>
                </a:solidFill>
                <a:sym typeface="Wingdings" pitchFamily="1" charset="2"/>
              </a:rPr>
              <a:t>e</a:t>
            </a:r>
            <a:r>
              <a:rPr lang="en-US" sz="1800" baseline="30000">
                <a:solidFill>
                  <a:srgbClr val="953735"/>
                </a:solidFill>
                <a:sym typeface="Wingdings" pitchFamily="1" charset="2"/>
              </a:rPr>
              <a:t>-</a:t>
            </a:r>
            <a:r>
              <a:rPr lang="en-US" sz="1800">
                <a:solidFill>
                  <a:srgbClr val="953735"/>
                </a:solidFill>
                <a:sym typeface="Wingdings" pitchFamily="1" charset="2"/>
              </a:rPr>
              <a:t>)</a:t>
            </a:r>
            <a:endParaRPr lang="en-US" sz="180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Mark-I: Another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peak near 3.69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GeV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068" y="1752600"/>
            <a:ext cx="3857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971800" y="6248400"/>
            <a:ext cx="2986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G.S. Abrams et al., PRL 33, 1453 (1974)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504268" y="19050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3333FF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3333FF"/>
                </a:solidFill>
                <a:latin typeface="Calibri" pitchFamily="1" charset="0"/>
              </a:rPr>
              <a:t>’</a:t>
            </a:r>
            <a:endParaRPr lang="en-US" sz="2400" b="1" dirty="0">
              <a:solidFill>
                <a:srgbClr val="3333FF"/>
              </a:solidFill>
              <a:latin typeface="Calibri" pitchFamily="1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019800" y="6172200"/>
            <a:ext cx="2487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ym typeface="Wingdings" pitchFamily="1" charset="2"/>
              </a:rPr>
              <a:t> About 2 weeks later</a:t>
            </a:r>
            <a:endParaRPr lang="en-US" sz="180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283863" y="4449304"/>
            <a:ext cx="874214" cy="1"/>
          </a:xfrm>
          <a:prstGeom prst="straightConnector1">
            <a:avLst/>
          </a:prstGeom>
          <a:ln w="19050"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01641" y="4886411"/>
            <a:ext cx="933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  <a:latin typeface="Comic Sans MS"/>
              </a:rPr>
              <a:t>3.686 </a:t>
            </a:r>
            <a:r>
              <a:rPr lang="en-US" sz="1200" dirty="0" err="1" smtClean="0">
                <a:solidFill>
                  <a:srgbClr val="800000"/>
                </a:solidFill>
                <a:latin typeface="Comic Sans MS"/>
              </a:rPr>
              <a:t>GeV</a:t>
            </a:r>
            <a:endParaRPr lang="en-US" sz="1200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Why is the J/</a:t>
            </a:r>
            <a:r>
              <a:rPr lang="en-US" dirty="0" smtClean="0">
                <a:latin typeface="Symbol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called the J/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?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56953"/>
            <a:ext cx="28844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371600" y="1671537"/>
            <a:ext cx="2268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Symbol" pitchFamily="1" charset="2"/>
              </a:rPr>
              <a:t>ψ</a:t>
            </a:r>
            <a:r>
              <a:rPr lang="en-US" sz="2400" dirty="0" err="1" smtClean="0">
                <a:latin typeface="Calibri" pitchFamily="1" charset="0"/>
              </a:rPr>
              <a:t>’</a:t>
            </a:r>
            <a:r>
              <a:rPr lang="en-US" sz="2400" dirty="0" err="1" smtClean="0"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err="1" smtClean="0">
                <a:latin typeface="Calibri" pitchFamily="1" charset="0"/>
                <a:sym typeface="Wingdings" pitchFamily="1" charset="2"/>
              </a:rPr>
              <a:t>+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latin typeface="Calibri" pitchFamily="1" charset="0"/>
                <a:sym typeface="Wingdings" pitchFamily="1" charset="2"/>
              </a:rPr>
              <a:t>- </a:t>
            </a:r>
            <a:r>
              <a:rPr lang="en-US" sz="2400" dirty="0">
                <a:latin typeface="Calibri" pitchFamily="1" charset="0"/>
                <a:sym typeface="Wingdings" pitchFamily="1" charset="2"/>
              </a:rPr>
              <a:t>J</a:t>
            </a:r>
            <a:r>
              <a:rPr lang="en-US" sz="2400" dirty="0" smtClean="0">
                <a:latin typeface="Calibri" pitchFamily="1" charset="0"/>
                <a:sym typeface="Wingdings" pitchFamily="1" charset="2"/>
              </a:rPr>
              <a:t>/</a:t>
            </a:r>
            <a:r>
              <a:rPr lang="en-US" sz="2400" dirty="0" smtClean="0">
                <a:latin typeface="Symbol" pitchFamily="1" charset="2"/>
                <a:sym typeface="Wingdings" pitchFamily="1" charset="2"/>
              </a:rPr>
              <a:t>ψ</a:t>
            </a:r>
          </a:p>
          <a:p>
            <a:r>
              <a:rPr lang="en-US" sz="2400" dirty="0">
                <a:latin typeface="Calibri" pitchFamily="1" charset="0"/>
                <a:sym typeface="Wingdings" pitchFamily="1" charset="2"/>
              </a:rPr>
              <a:t>                   </a:t>
            </a:r>
            <a:r>
              <a:rPr lang="en-US" sz="2400" dirty="0" err="1">
                <a:latin typeface="Calibri" pitchFamily="1" charset="0"/>
                <a:sym typeface="Wingdings" pitchFamily="1" charset="2"/>
              </a:rPr>
              <a:t>e</a:t>
            </a:r>
            <a:r>
              <a:rPr lang="en-US" sz="2400" baseline="30000" dirty="0" err="1">
                <a:latin typeface="Calibri" pitchFamily="1" charset="0"/>
                <a:sym typeface="Wingdings" pitchFamily="1" charset="2"/>
              </a:rPr>
              <a:t>+</a:t>
            </a:r>
            <a:r>
              <a:rPr lang="en-US" sz="2400" dirty="0" err="1">
                <a:latin typeface="Calibri" pitchFamily="1" charset="0"/>
                <a:sym typeface="Wingdings" pitchFamily="1" charset="2"/>
              </a:rPr>
              <a:t>e</a:t>
            </a:r>
            <a:r>
              <a:rPr lang="en-US" sz="2400" baseline="30000" dirty="0">
                <a:latin typeface="Calibri" pitchFamily="1" charset="0"/>
                <a:sym typeface="Wingdings" pitchFamily="1" charset="2"/>
              </a:rPr>
              <a:t>-</a:t>
            </a:r>
            <a:endParaRPr lang="en-US" sz="2400" baseline="30000" dirty="0">
              <a:latin typeface="Calibri" pitchFamily="1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667047" y="2180082"/>
            <a:ext cx="228600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1600200" y="5276353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Mark-I detector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447800" y="1226640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Event in Mark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Why is the J/</a:t>
            </a:r>
            <a:r>
              <a:rPr lang="en-US" dirty="0" smtClean="0">
                <a:latin typeface="Symbol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called the J/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?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56953"/>
            <a:ext cx="28844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371600" y="1671537"/>
            <a:ext cx="2268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Symbol" pitchFamily="1" charset="2"/>
              </a:rPr>
              <a:t>ψ</a:t>
            </a:r>
            <a:r>
              <a:rPr lang="en-US" sz="2400" dirty="0" err="1" smtClean="0">
                <a:latin typeface="Calibri" pitchFamily="1" charset="0"/>
              </a:rPr>
              <a:t>’</a:t>
            </a:r>
            <a:r>
              <a:rPr lang="en-US" sz="2400" dirty="0" err="1" smtClean="0"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err="1" smtClean="0">
                <a:latin typeface="Calibri" pitchFamily="1" charset="0"/>
                <a:sym typeface="Wingdings" pitchFamily="1" charset="2"/>
              </a:rPr>
              <a:t>+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latin typeface="Calibri" pitchFamily="1" charset="0"/>
                <a:sym typeface="Wingdings" pitchFamily="1" charset="2"/>
              </a:rPr>
              <a:t>- </a:t>
            </a:r>
            <a:r>
              <a:rPr lang="en-US" sz="2400" dirty="0">
                <a:latin typeface="Calibri" pitchFamily="1" charset="0"/>
                <a:sym typeface="Wingdings" pitchFamily="1" charset="2"/>
              </a:rPr>
              <a:t>J</a:t>
            </a:r>
            <a:r>
              <a:rPr lang="en-US" sz="2400" dirty="0" smtClean="0">
                <a:latin typeface="Calibri" pitchFamily="1" charset="0"/>
                <a:sym typeface="Wingdings" pitchFamily="1" charset="2"/>
              </a:rPr>
              <a:t>/</a:t>
            </a:r>
            <a:r>
              <a:rPr lang="en-US" sz="2400" dirty="0" smtClean="0">
                <a:latin typeface="Symbol" pitchFamily="1" charset="2"/>
                <a:sym typeface="Wingdings" pitchFamily="1" charset="2"/>
              </a:rPr>
              <a:t>ψ</a:t>
            </a:r>
          </a:p>
          <a:p>
            <a:r>
              <a:rPr lang="en-US" sz="2400" dirty="0">
                <a:latin typeface="Calibri" pitchFamily="1" charset="0"/>
                <a:sym typeface="Wingdings" pitchFamily="1" charset="2"/>
              </a:rPr>
              <a:t>                   </a:t>
            </a:r>
            <a:r>
              <a:rPr lang="en-US" sz="2400" dirty="0" err="1">
                <a:latin typeface="Calibri" pitchFamily="1" charset="0"/>
                <a:sym typeface="Wingdings" pitchFamily="1" charset="2"/>
              </a:rPr>
              <a:t>e</a:t>
            </a:r>
            <a:r>
              <a:rPr lang="en-US" sz="2400" baseline="30000" dirty="0" err="1">
                <a:latin typeface="Calibri" pitchFamily="1" charset="0"/>
                <a:sym typeface="Wingdings" pitchFamily="1" charset="2"/>
              </a:rPr>
              <a:t>+</a:t>
            </a:r>
            <a:r>
              <a:rPr lang="en-US" sz="2400" dirty="0" err="1">
                <a:latin typeface="Calibri" pitchFamily="1" charset="0"/>
                <a:sym typeface="Wingdings" pitchFamily="1" charset="2"/>
              </a:rPr>
              <a:t>e</a:t>
            </a:r>
            <a:r>
              <a:rPr lang="en-US" sz="2400" baseline="30000" dirty="0">
                <a:latin typeface="Calibri" pitchFamily="1" charset="0"/>
                <a:sym typeface="Wingdings" pitchFamily="1" charset="2"/>
              </a:rPr>
              <a:t>-</a:t>
            </a:r>
            <a:endParaRPr lang="en-US" sz="2400" baseline="30000" dirty="0">
              <a:latin typeface="Calibri" pitchFamily="1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667047" y="2180082"/>
            <a:ext cx="228600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1600200" y="5276353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Mark-I detector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447800" y="1226640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Event in Mark I</a:t>
            </a:r>
          </a:p>
        </p:txBody>
      </p:sp>
      <p:pic>
        <p:nvPicPr>
          <p:cNvPr id="3277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36960"/>
            <a:ext cx="2349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5562600" y="1274960"/>
            <a:ext cx="2836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Group leader of the</a:t>
            </a:r>
          </a:p>
          <a:p>
            <a:pPr algn="ctr"/>
            <a:r>
              <a:rPr lang="en-US" sz="2400"/>
              <a:t>Brookhaven expt </a:t>
            </a:r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6019800" y="5024188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Samuel C.C. Ting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4881781" y="5355330"/>
            <a:ext cx="3568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华文细黑" pitchFamily="1" charset="-122"/>
                <a:ea typeface="华文细黑" pitchFamily="1" charset="-122"/>
                <a:cs typeface="华文细黑" pitchFamily="1" charset="-122"/>
              </a:rPr>
              <a:t>Chinese character for Ting</a:t>
            </a:r>
            <a:r>
              <a:rPr lang="en-US" sz="2000" dirty="0" smtClean="0">
                <a:latin typeface="华文细黑" pitchFamily="1" charset="-122"/>
                <a:ea typeface="华文细黑" pitchFamily="1" charset="-122"/>
                <a:cs typeface="华文细黑" pitchFamily="1" charset="-122"/>
              </a:rPr>
              <a:t>:</a:t>
            </a:r>
          </a:p>
        </p:txBody>
      </p:sp>
      <p:pic>
        <p:nvPicPr>
          <p:cNvPr id="3278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781" y="5331964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Why is the J/</a:t>
            </a:r>
            <a:r>
              <a:rPr lang="en-US" dirty="0" smtClean="0">
                <a:latin typeface="Symbol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called the J/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?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56953"/>
            <a:ext cx="28844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371600" y="1671537"/>
            <a:ext cx="2268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Symbol" pitchFamily="1" charset="2"/>
              </a:rPr>
              <a:t>ψ</a:t>
            </a:r>
            <a:r>
              <a:rPr lang="en-US" sz="2400" dirty="0" err="1" smtClean="0">
                <a:latin typeface="Calibri" pitchFamily="1" charset="0"/>
              </a:rPr>
              <a:t>’</a:t>
            </a:r>
            <a:r>
              <a:rPr lang="en-US" sz="2400" dirty="0" err="1" smtClean="0"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err="1" smtClean="0">
                <a:latin typeface="Calibri" pitchFamily="1" charset="0"/>
                <a:sym typeface="Wingdings" pitchFamily="1" charset="2"/>
              </a:rPr>
              <a:t>+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latin typeface="Calibri" pitchFamily="1" charset="0"/>
                <a:sym typeface="Wingdings" pitchFamily="1" charset="2"/>
              </a:rPr>
              <a:t>- </a:t>
            </a:r>
            <a:r>
              <a:rPr lang="en-US" sz="2400" dirty="0">
                <a:latin typeface="Calibri" pitchFamily="1" charset="0"/>
                <a:sym typeface="Wingdings" pitchFamily="1" charset="2"/>
              </a:rPr>
              <a:t>J</a:t>
            </a:r>
            <a:r>
              <a:rPr lang="en-US" sz="2400" dirty="0" smtClean="0">
                <a:latin typeface="Calibri" pitchFamily="1" charset="0"/>
                <a:sym typeface="Wingdings" pitchFamily="1" charset="2"/>
              </a:rPr>
              <a:t>/</a:t>
            </a:r>
            <a:r>
              <a:rPr lang="en-US" sz="2400" dirty="0" smtClean="0">
                <a:latin typeface="Symbol" pitchFamily="1" charset="2"/>
                <a:sym typeface="Wingdings" pitchFamily="1" charset="2"/>
              </a:rPr>
              <a:t>ψ</a:t>
            </a:r>
          </a:p>
          <a:p>
            <a:r>
              <a:rPr lang="en-US" sz="2400" dirty="0">
                <a:latin typeface="Calibri" pitchFamily="1" charset="0"/>
                <a:sym typeface="Wingdings" pitchFamily="1" charset="2"/>
              </a:rPr>
              <a:t>                   </a:t>
            </a:r>
            <a:r>
              <a:rPr lang="en-US" sz="2400" dirty="0" err="1">
                <a:latin typeface="Calibri" pitchFamily="1" charset="0"/>
                <a:sym typeface="Wingdings" pitchFamily="1" charset="2"/>
              </a:rPr>
              <a:t>e</a:t>
            </a:r>
            <a:r>
              <a:rPr lang="en-US" sz="2400" baseline="30000" dirty="0" err="1">
                <a:latin typeface="Calibri" pitchFamily="1" charset="0"/>
                <a:sym typeface="Wingdings" pitchFamily="1" charset="2"/>
              </a:rPr>
              <a:t>+</a:t>
            </a:r>
            <a:r>
              <a:rPr lang="en-US" sz="2400" dirty="0" err="1">
                <a:latin typeface="Calibri" pitchFamily="1" charset="0"/>
                <a:sym typeface="Wingdings" pitchFamily="1" charset="2"/>
              </a:rPr>
              <a:t>e</a:t>
            </a:r>
            <a:r>
              <a:rPr lang="en-US" sz="2400" baseline="30000" dirty="0">
                <a:latin typeface="Calibri" pitchFamily="1" charset="0"/>
                <a:sym typeface="Wingdings" pitchFamily="1" charset="2"/>
              </a:rPr>
              <a:t>-</a:t>
            </a:r>
            <a:endParaRPr lang="en-US" sz="2400" baseline="30000" dirty="0">
              <a:latin typeface="Calibri" pitchFamily="1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667047" y="2180082"/>
            <a:ext cx="228600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1600200" y="5276353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Mark-I detector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447800" y="1226640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Event in Mark I</a:t>
            </a:r>
          </a:p>
        </p:txBody>
      </p:sp>
      <p:pic>
        <p:nvPicPr>
          <p:cNvPr id="3277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36960"/>
            <a:ext cx="2349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5562600" y="1274960"/>
            <a:ext cx="2836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Group leader of the</a:t>
            </a:r>
          </a:p>
          <a:p>
            <a:pPr algn="ctr"/>
            <a:r>
              <a:rPr lang="en-US" sz="2400"/>
              <a:t>Brookhaven expt </a:t>
            </a:r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6019800" y="5024188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Samuel C.C. Ting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4881781" y="5355330"/>
            <a:ext cx="3568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华文细黑" pitchFamily="1" charset="-122"/>
                <a:ea typeface="华文细黑" pitchFamily="1" charset="-122"/>
                <a:cs typeface="华文细黑" pitchFamily="1" charset="-122"/>
              </a:rPr>
              <a:t>Chinese character for Ting</a:t>
            </a:r>
            <a:r>
              <a:rPr lang="en-US" sz="2000" dirty="0" smtClean="0">
                <a:latin typeface="华文细黑" pitchFamily="1" charset="-122"/>
                <a:ea typeface="华文细黑" pitchFamily="1" charset="-122"/>
                <a:cs typeface="华文细黑" pitchFamily="1" charset="-122"/>
              </a:rPr>
              <a:t>:</a:t>
            </a:r>
          </a:p>
        </p:txBody>
      </p:sp>
      <p:pic>
        <p:nvPicPr>
          <p:cNvPr id="3278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781" y="5331964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560" y="5916868"/>
            <a:ext cx="79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now, the Particle Data Group has claimed the right to name all particles.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Summary (lecture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2)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1373441" y="914400"/>
            <a:ext cx="7248331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1" charset="0"/>
              <a:buChar char="•"/>
            </a:pPr>
            <a:r>
              <a:rPr lang="en-US" sz="2200" dirty="0"/>
              <a:t> The fractionally charged quark </a:t>
            </a:r>
            <a:r>
              <a:rPr lang="en-US" sz="2200" dirty="0" smtClean="0"/>
              <a:t>model explains the patterns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properties of the </a:t>
            </a:r>
            <a:r>
              <a:rPr lang="en-US" sz="2200" dirty="0" smtClean="0"/>
              <a:t>ground </a:t>
            </a:r>
            <a:r>
              <a:rPr lang="en-US" sz="2200" dirty="0"/>
              <a:t>state mesons and baryons. </a:t>
            </a:r>
            <a:endParaRPr lang="en-US" sz="2200" dirty="0" smtClean="0"/>
          </a:p>
          <a:p>
            <a:r>
              <a:rPr lang="en-US" sz="800" dirty="0" smtClean="0"/>
              <a:t>    </a:t>
            </a:r>
          </a:p>
          <a:p>
            <a:pPr>
              <a:buFont typeface="Arial" pitchFamily="1" charset="0"/>
              <a:buChar char="•"/>
            </a:pPr>
            <a:r>
              <a:rPr lang="en-US" sz="2200" dirty="0" smtClean="0"/>
              <a:t> The </a:t>
            </a:r>
            <a:r>
              <a:rPr lang="en-US" sz="2200" dirty="0" err="1" smtClean="0"/>
              <a:t>qq</a:t>
            </a:r>
            <a:r>
              <a:rPr lang="en-US" sz="2200" dirty="0" smtClean="0"/>
              <a:t>=mesons and </a:t>
            </a:r>
            <a:r>
              <a:rPr lang="en-US" sz="2200" dirty="0" err="1" smtClean="0"/>
              <a:t>qqq</a:t>
            </a:r>
            <a:r>
              <a:rPr lang="en-US" sz="2200" dirty="0" smtClean="0"/>
              <a:t>=baryon prescriptions work well</a:t>
            </a:r>
          </a:p>
          <a:p>
            <a:r>
              <a:rPr lang="en-US" sz="2200" dirty="0" smtClean="0"/>
              <a:t>  for the lowest-lying mesons &amp; baryons, but fail otherwise</a:t>
            </a:r>
          </a:p>
          <a:p>
            <a:r>
              <a:rPr lang="en-US" sz="800" dirty="0" smtClean="0"/>
              <a:t>      </a:t>
            </a:r>
          </a:p>
          <a:p>
            <a:r>
              <a:rPr lang="en-US" sz="2400" dirty="0" smtClean="0"/>
              <a:t>	- </a:t>
            </a:r>
            <a:r>
              <a:rPr lang="en-US" sz="2000" dirty="0" smtClean="0"/>
              <a:t>the mass hierarchy of the lowest-lying scalar mesons</a:t>
            </a:r>
          </a:p>
          <a:p>
            <a:r>
              <a:rPr lang="en-US" sz="2000" dirty="0" smtClean="0"/>
              <a:t>	   is opposite to expectations for </a:t>
            </a:r>
            <a:r>
              <a:rPr lang="en-US" sz="2000" dirty="0" err="1" smtClean="0"/>
              <a:t>qq</a:t>
            </a:r>
            <a:r>
              <a:rPr lang="en-US" sz="2000" dirty="0" smtClean="0"/>
              <a:t>=mesons</a:t>
            </a:r>
          </a:p>
          <a:p>
            <a:r>
              <a:rPr lang="en-US" sz="800" dirty="0" smtClean="0"/>
              <a:t>    </a:t>
            </a:r>
          </a:p>
          <a:p>
            <a:r>
              <a:rPr lang="en-US" sz="2400" dirty="0" smtClean="0"/>
              <a:t>	- </a:t>
            </a:r>
            <a:r>
              <a:rPr lang="en-US" sz="2000" dirty="0" smtClean="0"/>
              <a:t>The masses of the N*(1440),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excited state of the</a:t>
            </a:r>
          </a:p>
          <a:p>
            <a:r>
              <a:rPr lang="en-US" sz="2000" dirty="0" smtClean="0"/>
              <a:t>            nucleon, and the </a:t>
            </a:r>
            <a:r>
              <a:rPr lang="en-US" sz="2000" dirty="0" smtClean="0">
                <a:latin typeface="Symbol"/>
              </a:rPr>
              <a:t>Λ</a:t>
            </a:r>
            <a:r>
              <a:rPr lang="en-US" sz="2000" dirty="0" smtClean="0"/>
              <a:t>(1405), the lowest excited sate of the </a:t>
            </a:r>
            <a:r>
              <a:rPr lang="en-US" sz="2000" dirty="0" err="1" smtClean="0">
                <a:latin typeface="Symbol"/>
              </a:rPr>
              <a:t>Λ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          disagree with QM predictions for </a:t>
            </a:r>
            <a:r>
              <a:rPr lang="en-US" sz="2000" dirty="0" err="1" smtClean="0"/>
              <a:t>qqq</a:t>
            </a:r>
            <a:r>
              <a:rPr lang="en-US" sz="2000" dirty="0" smtClean="0"/>
              <a:t>=baryons  </a:t>
            </a:r>
          </a:p>
          <a:p>
            <a:r>
              <a:rPr lang="en-US" sz="800" dirty="0" smtClean="0"/>
              <a:t>     </a:t>
            </a:r>
          </a:p>
          <a:p>
            <a:pPr>
              <a:buFont typeface="Arial" pitchFamily="1" charset="0"/>
              <a:buChar char="•"/>
            </a:pPr>
            <a:r>
              <a:rPr lang="en-US" sz="2200" dirty="0" smtClean="0"/>
              <a:t> The quark model seriously violates the Pauli Principle</a:t>
            </a:r>
          </a:p>
          <a:p>
            <a:r>
              <a:rPr lang="en-US" sz="800" dirty="0" smtClean="0"/>
              <a:t>   </a:t>
            </a:r>
          </a:p>
          <a:p>
            <a:pPr>
              <a:buFont typeface="Arial" pitchFamily="1" charset="0"/>
              <a:buChar char="•"/>
            </a:pPr>
            <a:r>
              <a:rPr lang="en-US" sz="2200" dirty="0" smtClean="0"/>
              <a:t> Quark model is superseded by Quantum </a:t>
            </a:r>
            <a:r>
              <a:rPr lang="en-US" sz="2200" dirty="0" err="1" smtClean="0"/>
              <a:t>ChromoDynamics</a:t>
            </a:r>
            <a:endParaRPr lang="en-US" sz="2200" dirty="0" smtClean="0"/>
          </a:p>
          <a:p>
            <a:r>
              <a:rPr lang="en-US" sz="800" dirty="0" smtClean="0"/>
              <a:t>   </a:t>
            </a:r>
          </a:p>
          <a:p>
            <a:pPr>
              <a:buFont typeface="Arial" pitchFamily="1" charset="0"/>
              <a:buChar char="•"/>
            </a:pPr>
            <a:r>
              <a:rPr lang="en-US" sz="2200" dirty="0" smtClean="0"/>
              <a:t> Quarks come in 3 colors; color force is mediated by 8 gluons</a:t>
            </a:r>
          </a:p>
          <a:p>
            <a:r>
              <a:rPr lang="en-US" sz="800" dirty="0" smtClean="0"/>
              <a:t>    </a:t>
            </a:r>
            <a:endParaRPr lang="en-US" sz="800" dirty="0"/>
          </a:p>
          <a:p>
            <a:pPr>
              <a:buFont typeface="Arial" pitchFamily="1" charset="0"/>
              <a:buChar char="•"/>
            </a:pPr>
            <a:r>
              <a:rPr lang="en-US" sz="2200" dirty="0" smtClean="0"/>
              <a:t>The QCD coupling constant increases at large distances.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Perturbation theory is not applicable at the hadron size scale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 rot="10800000">
            <a:off x="2104280" y="1773545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_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0800000">
            <a:off x="5225531" y="2927992"/>
            <a:ext cx="3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84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1976 Nobel Prize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40" y="2231100"/>
            <a:ext cx="2239911" cy="3048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419" y="5298686"/>
            <a:ext cx="234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Burton Richter-</a:t>
            </a:r>
            <a:endParaRPr lang="en-US" dirty="0"/>
          </a:p>
        </p:txBody>
      </p:sp>
      <p:pic>
        <p:nvPicPr>
          <p:cNvPr id="5" name="Picture 4" descr="Screenshot 2017-06-29 12.52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23" y="274638"/>
            <a:ext cx="1846323" cy="1837573"/>
          </a:xfrm>
          <a:prstGeom prst="rect">
            <a:avLst/>
          </a:prstGeom>
        </p:spPr>
      </p:pic>
      <p:pic>
        <p:nvPicPr>
          <p:cNvPr id="6" name="Picture 5" descr="Screenshot 2017-06-29 12.52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69" y="163475"/>
            <a:ext cx="1846323" cy="18375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6642" y="2124985"/>
            <a:ext cx="2349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441442" y="5112213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Samuel C.C. 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482" y="5411861"/>
            <a:ext cx="966619" cy="1373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176" y="5871926"/>
            <a:ext cx="249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 prize for</a:t>
            </a:r>
          </a:p>
          <a:p>
            <a:r>
              <a:rPr lang="en-US" dirty="0" smtClean="0"/>
              <a:t>Roy </a:t>
            </a:r>
            <a:r>
              <a:rPr lang="en-US" dirty="0" err="1" smtClean="0"/>
              <a:t>Schwitters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Interpretation of J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b="1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endParaRPr lang="en-US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1524000" y="4419600"/>
            <a:ext cx="652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charmed quark </a:t>
            </a:r>
            <a:r>
              <a:rPr lang="en-US" sz="2400" b="1">
                <a:solidFill>
                  <a:srgbClr val="C00000"/>
                </a:solidFill>
                <a:latin typeface="Calibri" pitchFamily="1" charset="0"/>
                <a:sym typeface="Wingdings" pitchFamily="1" charset="2"/>
              </a:rPr>
              <a:t> </a:t>
            </a:r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q= +2/3 partner of the s-quark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1828800" y="25908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2362200" y="2590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2514600" y="2743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1981200" y="2362200"/>
            <a:ext cx="1524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2514600" y="2362200"/>
            <a:ext cx="1524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731" name="Oval 5"/>
          <p:cNvSpPr>
            <a:spLocks noChangeArrowheads="1"/>
          </p:cNvSpPr>
          <p:nvPr/>
        </p:nvSpPr>
        <p:spPr bwMode="auto">
          <a:xfrm>
            <a:off x="6096000" y="25908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32" name="Oval 6"/>
          <p:cNvSpPr>
            <a:spLocks noChangeArrowheads="1"/>
          </p:cNvSpPr>
          <p:nvPr/>
        </p:nvSpPr>
        <p:spPr bwMode="auto">
          <a:xfrm>
            <a:off x="6781800" y="2590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33" name="Line 7"/>
          <p:cNvSpPr>
            <a:spLocks noChangeShapeType="1"/>
          </p:cNvSpPr>
          <p:nvPr/>
        </p:nvSpPr>
        <p:spPr bwMode="auto">
          <a:xfrm>
            <a:off x="6934200" y="2743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6248400" y="2362200"/>
            <a:ext cx="1524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6934200" y="2362200"/>
            <a:ext cx="1524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736" name="TextBox 28"/>
          <p:cNvSpPr txBox="1">
            <a:spLocks noChangeArrowheads="1"/>
          </p:cNvSpPr>
          <p:nvPr/>
        </p:nvSpPr>
        <p:spPr bwMode="auto">
          <a:xfrm>
            <a:off x="1752600" y="3227388"/>
            <a:ext cx="1482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376092"/>
                </a:solidFill>
                <a:latin typeface="Calibri" pitchFamily="1" charset="0"/>
              </a:rPr>
              <a:t>n</a:t>
            </a:r>
            <a:r>
              <a:rPr lang="en-US" sz="3600" b="1" baseline="-25000" dirty="0">
                <a:solidFill>
                  <a:srgbClr val="376092"/>
                </a:solidFill>
                <a:latin typeface="Calibri" pitchFamily="1" charset="0"/>
              </a:rPr>
              <a:t>r</a:t>
            </a:r>
            <a:r>
              <a:rPr lang="en-US" sz="3600" b="1" dirty="0" smtClean="0">
                <a:solidFill>
                  <a:srgbClr val="376092"/>
                </a:solidFill>
                <a:latin typeface="Calibri" pitchFamily="1" charset="0"/>
              </a:rPr>
              <a:t>=1</a:t>
            </a:r>
          </a:p>
          <a:p>
            <a:pPr algn="ctr"/>
            <a:r>
              <a:rPr lang="en-US" sz="1800" b="1" dirty="0">
                <a:solidFill>
                  <a:srgbClr val="376092"/>
                </a:solidFill>
                <a:latin typeface="Calibri" pitchFamily="1" charset="0"/>
              </a:rPr>
              <a:t>M=3.097 </a:t>
            </a:r>
            <a:r>
              <a:rPr lang="en-US" sz="1800" b="1" dirty="0" err="1">
                <a:solidFill>
                  <a:srgbClr val="376092"/>
                </a:solidFill>
                <a:latin typeface="Calibri" pitchFamily="1" charset="0"/>
              </a:rPr>
              <a:t>GeV</a:t>
            </a:r>
            <a:endParaRPr lang="en-US" sz="1800" b="1" dirty="0">
              <a:solidFill>
                <a:srgbClr val="376092"/>
              </a:solidFill>
              <a:latin typeface="Calibri" pitchFamily="1" charset="0"/>
            </a:endParaRPr>
          </a:p>
        </p:txBody>
      </p:sp>
      <p:sp>
        <p:nvSpPr>
          <p:cNvPr id="30737" name="TextBox 29"/>
          <p:cNvSpPr txBox="1">
            <a:spLocks noChangeArrowheads="1"/>
          </p:cNvSpPr>
          <p:nvPr/>
        </p:nvSpPr>
        <p:spPr bwMode="auto">
          <a:xfrm>
            <a:off x="6172200" y="3200400"/>
            <a:ext cx="1628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376092"/>
                </a:solidFill>
                <a:latin typeface="Calibri" pitchFamily="1" charset="0"/>
              </a:rPr>
              <a:t>n</a:t>
            </a:r>
            <a:r>
              <a:rPr lang="en-US" sz="3600" b="1" baseline="-25000" dirty="0">
                <a:solidFill>
                  <a:srgbClr val="376092"/>
                </a:solidFill>
                <a:latin typeface="Calibri" pitchFamily="1" charset="0"/>
              </a:rPr>
              <a:t>r</a:t>
            </a:r>
            <a:r>
              <a:rPr lang="en-US" sz="3600" b="1" dirty="0" smtClean="0">
                <a:solidFill>
                  <a:srgbClr val="376092"/>
                </a:solidFill>
                <a:latin typeface="Calibri" pitchFamily="1" charset="0"/>
              </a:rPr>
              <a:t>=2</a:t>
            </a:r>
          </a:p>
          <a:p>
            <a:pPr algn="ctr"/>
            <a:r>
              <a:rPr lang="en-US" sz="2000" b="1" dirty="0">
                <a:solidFill>
                  <a:srgbClr val="376092"/>
                </a:solidFill>
                <a:latin typeface="Calibri" pitchFamily="1" charset="0"/>
              </a:rPr>
              <a:t>M=3.686 </a:t>
            </a:r>
            <a:r>
              <a:rPr lang="en-US" sz="2000" b="1" dirty="0" err="1">
                <a:solidFill>
                  <a:srgbClr val="376092"/>
                </a:solidFill>
                <a:latin typeface="Calibri" pitchFamily="1" charset="0"/>
              </a:rPr>
              <a:t>GeV</a:t>
            </a:r>
            <a:endParaRPr lang="en-US" sz="2000" b="1" dirty="0">
              <a:solidFill>
                <a:srgbClr val="376092"/>
              </a:solidFill>
              <a:latin typeface="Calibri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86138">
            <a:off x="1017588" y="3494088"/>
            <a:ext cx="6365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S-wave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14500" y="3209925"/>
            <a:ext cx="304800" cy="2079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786138">
            <a:off x="5437188" y="3417888"/>
            <a:ext cx="6365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S-wave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134100" y="3133725"/>
            <a:ext cx="304800" cy="2079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34"/>
          <p:cNvSpPr txBox="1">
            <a:spLocks noChangeArrowheads="1"/>
          </p:cNvSpPr>
          <p:nvPr/>
        </p:nvSpPr>
        <p:spPr bwMode="auto">
          <a:xfrm>
            <a:off x="1752600" y="1290638"/>
            <a:ext cx="578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charmed-quark  anticharmed-quark mesons</a:t>
            </a:r>
          </a:p>
        </p:txBody>
      </p:sp>
      <p:graphicFrame>
        <p:nvGraphicFramePr>
          <p:cNvPr id="9247" name="Object 4"/>
          <p:cNvGraphicFramePr>
            <a:graphicFrameLocks noChangeAspect="1"/>
          </p:cNvGraphicFramePr>
          <p:nvPr/>
        </p:nvGraphicFramePr>
        <p:xfrm>
          <a:off x="3231472" y="4880923"/>
          <a:ext cx="2544762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3" name="Equation" r:id="rId3" imgW="799920" imgH="507960" progId="Equation.3">
                  <p:embed/>
                </p:oleObj>
              </mc:Choice>
              <mc:Fallback>
                <p:oleObj name="Equation" r:id="rId3" imgW="7999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472" y="4880923"/>
                        <a:ext cx="2544762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6" name="TextBox 28"/>
          <p:cNvSpPr txBox="1">
            <a:spLocks noChangeArrowheads="1"/>
          </p:cNvSpPr>
          <p:nvPr/>
        </p:nvSpPr>
        <p:spPr bwMode="auto">
          <a:xfrm>
            <a:off x="775254" y="5334000"/>
            <a:ext cx="214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before 1974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5449" y="2554575"/>
            <a:ext cx="98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42213" y="2539424"/>
            <a:ext cx="98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Interpretation of J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b="1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endParaRPr lang="en-US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1524000" y="4419600"/>
            <a:ext cx="652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charmed quark </a:t>
            </a:r>
            <a:r>
              <a:rPr lang="en-US" sz="2400" b="1">
                <a:solidFill>
                  <a:srgbClr val="C00000"/>
                </a:solidFill>
                <a:latin typeface="Calibri" pitchFamily="1" charset="0"/>
                <a:sym typeface="Wingdings" pitchFamily="1" charset="2"/>
              </a:rPr>
              <a:t> </a:t>
            </a:r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q= +2/3 partner of the s-quark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1828800" y="25908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2362200" y="2590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2514600" y="2743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1981200" y="2362200"/>
            <a:ext cx="1524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2514600" y="2362200"/>
            <a:ext cx="1524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731" name="Oval 5"/>
          <p:cNvSpPr>
            <a:spLocks noChangeArrowheads="1"/>
          </p:cNvSpPr>
          <p:nvPr/>
        </p:nvSpPr>
        <p:spPr bwMode="auto">
          <a:xfrm>
            <a:off x="6096000" y="25908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32" name="Oval 6"/>
          <p:cNvSpPr>
            <a:spLocks noChangeArrowheads="1"/>
          </p:cNvSpPr>
          <p:nvPr/>
        </p:nvSpPr>
        <p:spPr bwMode="auto">
          <a:xfrm>
            <a:off x="6781800" y="2590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33" name="Line 7"/>
          <p:cNvSpPr>
            <a:spLocks noChangeShapeType="1"/>
          </p:cNvSpPr>
          <p:nvPr/>
        </p:nvSpPr>
        <p:spPr bwMode="auto">
          <a:xfrm>
            <a:off x="6934200" y="2743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6248400" y="2362200"/>
            <a:ext cx="1524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6934200" y="2362200"/>
            <a:ext cx="1524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736" name="TextBox 28"/>
          <p:cNvSpPr txBox="1">
            <a:spLocks noChangeArrowheads="1"/>
          </p:cNvSpPr>
          <p:nvPr/>
        </p:nvSpPr>
        <p:spPr bwMode="auto">
          <a:xfrm>
            <a:off x="1752600" y="3227388"/>
            <a:ext cx="1482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376092"/>
                </a:solidFill>
                <a:latin typeface="Calibri" pitchFamily="1" charset="0"/>
              </a:rPr>
              <a:t>n</a:t>
            </a:r>
            <a:r>
              <a:rPr lang="en-US" sz="3600" b="1" baseline="-25000" dirty="0">
                <a:solidFill>
                  <a:srgbClr val="376092"/>
                </a:solidFill>
                <a:latin typeface="Calibri" pitchFamily="1" charset="0"/>
              </a:rPr>
              <a:t>r</a:t>
            </a:r>
            <a:r>
              <a:rPr lang="en-US" sz="3600" b="1" dirty="0" smtClean="0">
                <a:solidFill>
                  <a:srgbClr val="376092"/>
                </a:solidFill>
                <a:latin typeface="Calibri" pitchFamily="1" charset="0"/>
              </a:rPr>
              <a:t>=1</a:t>
            </a:r>
          </a:p>
          <a:p>
            <a:pPr algn="ctr"/>
            <a:r>
              <a:rPr lang="en-US" sz="1800" b="1" dirty="0">
                <a:solidFill>
                  <a:srgbClr val="376092"/>
                </a:solidFill>
                <a:latin typeface="Calibri" pitchFamily="1" charset="0"/>
              </a:rPr>
              <a:t>M=3.097 </a:t>
            </a:r>
            <a:r>
              <a:rPr lang="en-US" sz="1800" b="1" dirty="0" err="1">
                <a:solidFill>
                  <a:srgbClr val="376092"/>
                </a:solidFill>
                <a:latin typeface="Calibri" pitchFamily="1" charset="0"/>
              </a:rPr>
              <a:t>GeV</a:t>
            </a:r>
            <a:endParaRPr lang="en-US" sz="1800" b="1" dirty="0">
              <a:solidFill>
                <a:srgbClr val="376092"/>
              </a:solidFill>
              <a:latin typeface="Calibri" pitchFamily="1" charset="0"/>
            </a:endParaRPr>
          </a:p>
        </p:txBody>
      </p:sp>
      <p:sp>
        <p:nvSpPr>
          <p:cNvPr id="30737" name="TextBox 29"/>
          <p:cNvSpPr txBox="1">
            <a:spLocks noChangeArrowheads="1"/>
          </p:cNvSpPr>
          <p:nvPr/>
        </p:nvSpPr>
        <p:spPr bwMode="auto">
          <a:xfrm>
            <a:off x="6172200" y="3200400"/>
            <a:ext cx="1628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376092"/>
                </a:solidFill>
                <a:latin typeface="Calibri" pitchFamily="1" charset="0"/>
              </a:rPr>
              <a:t>n</a:t>
            </a:r>
            <a:r>
              <a:rPr lang="en-US" sz="3600" b="1" baseline="-25000" dirty="0">
                <a:solidFill>
                  <a:srgbClr val="376092"/>
                </a:solidFill>
                <a:latin typeface="Calibri" pitchFamily="1" charset="0"/>
              </a:rPr>
              <a:t>r</a:t>
            </a:r>
            <a:r>
              <a:rPr lang="en-US" sz="3600" b="1" dirty="0" smtClean="0">
                <a:solidFill>
                  <a:srgbClr val="376092"/>
                </a:solidFill>
                <a:latin typeface="Calibri" pitchFamily="1" charset="0"/>
              </a:rPr>
              <a:t>=2</a:t>
            </a:r>
          </a:p>
          <a:p>
            <a:pPr algn="ctr"/>
            <a:r>
              <a:rPr lang="en-US" sz="2000" b="1" dirty="0">
                <a:solidFill>
                  <a:srgbClr val="376092"/>
                </a:solidFill>
                <a:latin typeface="Calibri" pitchFamily="1" charset="0"/>
              </a:rPr>
              <a:t>M=3.686 </a:t>
            </a:r>
            <a:r>
              <a:rPr lang="en-US" sz="2000" b="1" dirty="0" err="1">
                <a:solidFill>
                  <a:srgbClr val="376092"/>
                </a:solidFill>
                <a:latin typeface="Calibri" pitchFamily="1" charset="0"/>
              </a:rPr>
              <a:t>GeV</a:t>
            </a:r>
            <a:endParaRPr lang="en-US" sz="2000" b="1" dirty="0">
              <a:solidFill>
                <a:srgbClr val="376092"/>
              </a:solidFill>
              <a:latin typeface="Calibri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86138">
            <a:off x="1017588" y="3494088"/>
            <a:ext cx="6365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S-wave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14500" y="3209925"/>
            <a:ext cx="304800" cy="2079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786138">
            <a:off x="5437188" y="3417888"/>
            <a:ext cx="6365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S-wave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134100" y="3133725"/>
            <a:ext cx="304800" cy="2079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34"/>
          <p:cNvSpPr txBox="1">
            <a:spLocks noChangeArrowheads="1"/>
          </p:cNvSpPr>
          <p:nvPr/>
        </p:nvSpPr>
        <p:spPr bwMode="auto">
          <a:xfrm>
            <a:off x="1752600" y="1290638"/>
            <a:ext cx="578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charmed-quark  anticharmed-quark mesons</a:t>
            </a:r>
          </a:p>
        </p:txBody>
      </p:sp>
      <p:sp>
        <p:nvSpPr>
          <p:cNvPr id="30747" name="TextBox 29"/>
          <p:cNvSpPr txBox="1">
            <a:spLocks noChangeArrowheads="1"/>
          </p:cNvSpPr>
          <p:nvPr/>
        </p:nvSpPr>
        <p:spPr bwMode="auto">
          <a:xfrm>
            <a:off x="941388" y="5334000"/>
            <a:ext cx="180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after 1974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235325" y="4881563"/>
          <a:ext cx="2586037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Equation" r:id="rId3" imgW="812520" imgH="507960" progId="Equation.3">
                  <p:embed/>
                </p:oleObj>
              </mc:Choice>
              <mc:Fallback>
                <p:oleObj name="Equation" r:id="rId3" imgW="81252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4881563"/>
                        <a:ext cx="2586037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42213" y="2539424"/>
            <a:ext cx="98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55449" y="2554575"/>
            <a:ext cx="98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Interpretation of J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b="1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endParaRPr lang="en-US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1524000" y="4419600"/>
            <a:ext cx="652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charmed quark </a:t>
            </a:r>
            <a:r>
              <a:rPr lang="en-US" sz="2400" b="1">
                <a:solidFill>
                  <a:srgbClr val="C00000"/>
                </a:solidFill>
                <a:latin typeface="Calibri" pitchFamily="1" charset="0"/>
                <a:sym typeface="Wingdings" pitchFamily="1" charset="2"/>
              </a:rPr>
              <a:t> </a:t>
            </a:r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q= +2/3 partner of the s-quark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1828800" y="25908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2362200" y="2590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2514600" y="2743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1981200" y="2362200"/>
            <a:ext cx="1524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2514600" y="2362200"/>
            <a:ext cx="1524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731" name="Oval 5"/>
          <p:cNvSpPr>
            <a:spLocks noChangeArrowheads="1"/>
          </p:cNvSpPr>
          <p:nvPr/>
        </p:nvSpPr>
        <p:spPr bwMode="auto">
          <a:xfrm>
            <a:off x="6096000" y="25908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32" name="Oval 6"/>
          <p:cNvSpPr>
            <a:spLocks noChangeArrowheads="1"/>
          </p:cNvSpPr>
          <p:nvPr/>
        </p:nvSpPr>
        <p:spPr bwMode="auto">
          <a:xfrm>
            <a:off x="6781800" y="2590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0733" name="Line 7"/>
          <p:cNvSpPr>
            <a:spLocks noChangeShapeType="1"/>
          </p:cNvSpPr>
          <p:nvPr/>
        </p:nvSpPr>
        <p:spPr bwMode="auto">
          <a:xfrm>
            <a:off x="6934200" y="2743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6248400" y="2362200"/>
            <a:ext cx="1524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6934200" y="2362200"/>
            <a:ext cx="1524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736" name="TextBox 28"/>
          <p:cNvSpPr txBox="1">
            <a:spLocks noChangeArrowheads="1"/>
          </p:cNvSpPr>
          <p:nvPr/>
        </p:nvSpPr>
        <p:spPr bwMode="auto">
          <a:xfrm>
            <a:off x="1752600" y="3227388"/>
            <a:ext cx="1482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376092"/>
                </a:solidFill>
                <a:latin typeface="Calibri" pitchFamily="1" charset="0"/>
              </a:rPr>
              <a:t>n</a:t>
            </a:r>
            <a:r>
              <a:rPr lang="en-US" sz="3600" b="1" baseline="-25000" dirty="0">
                <a:solidFill>
                  <a:srgbClr val="376092"/>
                </a:solidFill>
                <a:latin typeface="Calibri" pitchFamily="1" charset="0"/>
              </a:rPr>
              <a:t>r</a:t>
            </a:r>
            <a:r>
              <a:rPr lang="en-US" sz="3600" b="1" dirty="0" smtClean="0">
                <a:solidFill>
                  <a:srgbClr val="376092"/>
                </a:solidFill>
                <a:latin typeface="Calibri" pitchFamily="1" charset="0"/>
              </a:rPr>
              <a:t>=1</a:t>
            </a:r>
          </a:p>
          <a:p>
            <a:pPr algn="ctr"/>
            <a:r>
              <a:rPr lang="en-US" sz="1800" b="1" dirty="0">
                <a:solidFill>
                  <a:srgbClr val="376092"/>
                </a:solidFill>
                <a:latin typeface="Calibri" pitchFamily="1" charset="0"/>
              </a:rPr>
              <a:t>M=3.097 </a:t>
            </a:r>
            <a:r>
              <a:rPr lang="en-US" sz="1800" b="1" dirty="0" err="1">
                <a:solidFill>
                  <a:srgbClr val="376092"/>
                </a:solidFill>
                <a:latin typeface="Calibri" pitchFamily="1" charset="0"/>
              </a:rPr>
              <a:t>GeV</a:t>
            </a:r>
            <a:endParaRPr lang="en-US" sz="1800" b="1" dirty="0">
              <a:solidFill>
                <a:srgbClr val="376092"/>
              </a:solidFill>
              <a:latin typeface="Calibri" pitchFamily="1" charset="0"/>
            </a:endParaRPr>
          </a:p>
        </p:txBody>
      </p:sp>
      <p:sp>
        <p:nvSpPr>
          <p:cNvPr id="30737" name="TextBox 29"/>
          <p:cNvSpPr txBox="1">
            <a:spLocks noChangeArrowheads="1"/>
          </p:cNvSpPr>
          <p:nvPr/>
        </p:nvSpPr>
        <p:spPr bwMode="auto">
          <a:xfrm>
            <a:off x="6172200" y="3200400"/>
            <a:ext cx="1628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376092"/>
                </a:solidFill>
                <a:latin typeface="Calibri" pitchFamily="1" charset="0"/>
              </a:rPr>
              <a:t>n</a:t>
            </a:r>
            <a:r>
              <a:rPr lang="en-US" sz="3600" b="1" baseline="-25000" dirty="0">
                <a:solidFill>
                  <a:srgbClr val="376092"/>
                </a:solidFill>
                <a:latin typeface="Calibri" pitchFamily="1" charset="0"/>
              </a:rPr>
              <a:t>r</a:t>
            </a:r>
            <a:r>
              <a:rPr lang="en-US" sz="3600" b="1" dirty="0" smtClean="0">
                <a:solidFill>
                  <a:srgbClr val="376092"/>
                </a:solidFill>
                <a:latin typeface="Calibri" pitchFamily="1" charset="0"/>
              </a:rPr>
              <a:t>=2</a:t>
            </a:r>
          </a:p>
          <a:p>
            <a:pPr algn="ctr"/>
            <a:r>
              <a:rPr lang="en-US" sz="2000" b="1" dirty="0">
                <a:solidFill>
                  <a:srgbClr val="376092"/>
                </a:solidFill>
                <a:latin typeface="Calibri" pitchFamily="1" charset="0"/>
              </a:rPr>
              <a:t>M=3.686 </a:t>
            </a:r>
            <a:r>
              <a:rPr lang="en-US" sz="2000" b="1" dirty="0" err="1">
                <a:solidFill>
                  <a:srgbClr val="376092"/>
                </a:solidFill>
                <a:latin typeface="Calibri" pitchFamily="1" charset="0"/>
              </a:rPr>
              <a:t>GeV</a:t>
            </a:r>
            <a:endParaRPr lang="en-US" sz="2000" b="1" dirty="0">
              <a:solidFill>
                <a:srgbClr val="376092"/>
              </a:solidFill>
              <a:latin typeface="Calibri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86138">
            <a:off x="1017588" y="3494088"/>
            <a:ext cx="6365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S-wave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14500" y="3209925"/>
            <a:ext cx="304800" cy="2079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786138">
            <a:off x="5437188" y="3417888"/>
            <a:ext cx="6365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S-wave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134100" y="3133725"/>
            <a:ext cx="304800" cy="2079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34"/>
          <p:cNvSpPr txBox="1">
            <a:spLocks noChangeArrowheads="1"/>
          </p:cNvSpPr>
          <p:nvPr/>
        </p:nvSpPr>
        <p:spPr bwMode="auto">
          <a:xfrm>
            <a:off x="1752600" y="1290638"/>
            <a:ext cx="578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charmed-quark  anticharmed-quark mesons</a:t>
            </a:r>
          </a:p>
        </p:txBody>
      </p:sp>
      <p:sp>
        <p:nvSpPr>
          <p:cNvPr id="9239" name="TextBox 23"/>
          <p:cNvSpPr txBox="1">
            <a:spLocks noChangeArrowheads="1"/>
          </p:cNvSpPr>
          <p:nvPr/>
        </p:nvSpPr>
        <p:spPr bwMode="auto">
          <a:xfrm>
            <a:off x="6359937" y="5410200"/>
            <a:ext cx="2297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  <a:latin typeface="Comic Sans MS" pitchFamily="1" charset="0"/>
              </a:rPr>
              <a:t>A q=+2/3</a:t>
            </a:r>
            <a:r>
              <a:rPr lang="en-US" sz="1800" baseline="30000">
                <a:solidFill>
                  <a:srgbClr val="663300"/>
                </a:solidFill>
                <a:latin typeface="Comic Sans MS" pitchFamily="1" charset="0"/>
              </a:rPr>
              <a:t>rds</a:t>
            </a:r>
            <a:r>
              <a:rPr lang="en-US" sz="1800">
                <a:solidFill>
                  <a:srgbClr val="663300"/>
                </a:solidFill>
                <a:latin typeface="Comic Sans MS" pitchFamily="1" charset="0"/>
              </a:rPr>
              <a:t> partner</a:t>
            </a:r>
          </a:p>
          <a:p>
            <a:r>
              <a:rPr lang="en-US" sz="1800">
                <a:solidFill>
                  <a:srgbClr val="663300"/>
                </a:solidFill>
                <a:latin typeface="Comic Sans MS" pitchFamily="1" charset="0"/>
              </a:rPr>
              <a:t>of the s quark had </a:t>
            </a:r>
          </a:p>
          <a:p>
            <a:r>
              <a:rPr lang="en-US" sz="1800">
                <a:solidFill>
                  <a:srgbClr val="663300"/>
                </a:solidFill>
                <a:latin typeface="Comic Sans MS" pitchFamily="1" charset="0"/>
              </a:rPr>
              <a:t>been suggested by</a:t>
            </a:r>
          </a:p>
          <a:p>
            <a:r>
              <a:rPr lang="en-US" sz="1800">
                <a:solidFill>
                  <a:srgbClr val="663300"/>
                </a:solidFill>
                <a:latin typeface="Comic Sans MS" pitchFamily="1" charset="0"/>
              </a:rPr>
              <a:t>many theorists</a:t>
            </a:r>
          </a:p>
        </p:txBody>
      </p:sp>
      <p:graphicFrame>
        <p:nvGraphicFramePr>
          <p:cNvPr id="9248" name="Object 3"/>
          <p:cNvGraphicFramePr>
            <a:graphicFrameLocks noChangeAspect="1"/>
          </p:cNvGraphicFramePr>
          <p:nvPr/>
        </p:nvGraphicFramePr>
        <p:xfrm>
          <a:off x="3239458" y="4901407"/>
          <a:ext cx="2586038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8" name="Equation" r:id="rId3" imgW="812520" imgH="507960" progId="Equation.3">
                  <p:embed/>
                </p:oleObj>
              </mc:Choice>
              <mc:Fallback>
                <p:oleObj name="Equation" r:id="rId3" imgW="81252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458" y="4901407"/>
                        <a:ext cx="2586038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4607337" y="5029200"/>
            <a:ext cx="1219200" cy="762000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C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35" name="Straight Arrow Connector 34"/>
          <p:cNvCxnSpPr>
            <a:endCxn id="26" idx="6"/>
          </p:cNvCxnSpPr>
          <p:nvPr/>
        </p:nvCxnSpPr>
        <p:spPr>
          <a:xfrm rot="10800000">
            <a:off x="5826537" y="5410200"/>
            <a:ext cx="609600" cy="152400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7" name="TextBox 29"/>
          <p:cNvSpPr txBox="1">
            <a:spLocks noChangeArrowheads="1"/>
          </p:cNvSpPr>
          <p:nvPr/>
        </p:nvSpPr>
        <p:spPr bwMode="auto">
          <a:xfrm>
            <a:off x="941388" y="5334000"/>
            <a:ext cx="180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after 1974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2213" y="2539424"/>
            <a:ext cx="98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5449" y="2554575"/>
            <a:ext cx="98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66"/>
                </a:solidFill>
                <a:ea typeface="ＭＳ Ｐゴシック" pitchFamily="1" charset="-128"/>
                <a:cs typeface="ＭＳ Ｐゴシック" pitchFamily="1" charset="-128"/>
              </a:rPr>
              <a:t>Charmonium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038600" y="3048000"/>
            <a:ext cx="114300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394200" y="2757488"/>
            <a:ext cx="355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1" charset="0"/>
              </a:rPr>
              <a:t>r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612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80"/>
                </a:solidFill>
                <a:latin typeface="Comic Sans MS" pitchFamily="1" charset="0"/>
              </a:rPr>
              <a:t>mesons formed from c- and c-quarks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553200" y="1295400"/>
            <a:ext cx="228600" cy="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747479" y="4267200"/>
            <a:ext cx="56633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Comic Sans MS" pitchFamily="1" charset="0"/>
              </a:rPr>
              <a:t>c</a:t>
            </a:r>
            <a:r>
              <a:rPr lang="en-US" b="1" dirty="0">
                <a:latin typeface="Comic Sans MS" pitchFamily="1" charset="0"/>
              </a:rPr>
              <a:t>-quarks are heavy: m</a:t>
            </a:r>
            <a:r>
              <a:rPr lang="en-US" b="1" baseline="-25000" dirty="0">
                <a:latin typeface="Comic Sans MS" pitchFamily="1" charset="0"/>
              </a:rPr>
              <a:t>c</a:t>
            </a:r>
            <a:r>
              <a:rPr lang="en-US" b="1" dirty="0">
                <a:latin typeface="Comic Sans MS" pitchFamily="1" charset="0"/>
              </a:rPr>
              <a:t> ~ 1.5 </a:t>
            </a:r>
            <a:r>
              <a:rPr lang="en-US" b="1" dirty="0" err="1">
                <a:latin typeface="Comic Sans MS" pitchFamily="1" charset="0"/>
              </a:rPr>
              <a:t>GeV</a:t>
            </a:r>
            <a:r>
              <a:rPr lang="en-US" b="1" dirty="0" smtClean="0">
                <a:latin typeface="Comic Sans MS" pitchFamily="1" charset="0"/>
              </a:rPr>
              <a:t> </a:t>
            </a:r>
            <a:r>
              <a:rPr lang="en-US" b="1" dirty="0" smtClean="0">
                <a:latin typeface="Zapf Dingbats"/>
                <a:ea typeface="Zapf Dingbats"/>
                <a:cs typeface="Zapf Dingbats"/>
                <a:sym typeface="Symbol" pitchFamily="1" charset="2"/>
              </a:rPr>
              <a:t>✕</a:t>
            </a:r>
            <a:r>
              <a:rPr lang="en-US" b="1" dirty="0" smtClean="0">
                <a:latin typeface="Comic Sans MS" pitchFamily="1" charset="0"/>
                <a:sym typeface="Symbol" pitchFamily="1" charset="2"/>
              </a:rPr>
              <a:t> </a:t>
            </a:r>
            <a:r>
              <a:rPr lang="en-US" b="1" dirty="0">
                <a:latin typeface="Comic Sans MS" pitchFamily="1" charset="0"/>
              </a:rPr>
              <a:t>2m</a:t>
            </a:r>
            <a:r>
              <a:rPr lang="en-US" b="1" baseline="-25000" dirty="0">
                <a:latin typeface="Comic Sans MS" pitchFamily="1" charset="0"/>
              </a:rPr>
              <a:t>p</a:t>
            </a:r>
          </a:p>
          <a:p>
            <a:pPr algn="ctr"/>
            <a:r>
              <a:rPr lang="en-US" sz="1600" b="1" dirty="0">
                <a:latin typeface="Comic Sans MS" pitchFamily="1" charset="0"/>
                <a:sym typeface="Symbol" pitchFamily="1" charset="2"/>
              </a:rPr>
              <a:t> </a:t>
            </a:r>
          </a:p>
          <a:p>
            <a:pPr algn="ctr"/>
            <a:r>
              <a:rPr lang="en-US" b="1" dirty="0">
                <a:latin typeface="Comic Sans MS" pitchFamily="1" charset="0"/>
                <a:sym typeface="Symbol" pitchFamily="1" charset="2"/>
              </a:rPr>
              <a:t>velocities small: v/c~1/4</a:t>
            </a:r>
          </a:p>
          <a:p>
            <a:pPr algn="ctr"/>
            <a:r>
              <a:rPr lang="en-US" sz="1400" b="1" dirty="0">
                <a:latin typeface="Comic Sans MS" pitchFamily="1" charset="0"/>
                <a:sym typeface="Symbol" pitchFamily="1" charset="2"/>
              </a:rPr>
              <a:t> </a:t>
            </a:r>
          </a:p>
          <a:p>
            <a:pPr algn="ctr"/>
            <a:r>
              <a:rPr lang="en-US" b="1" dirty="0">
                <a:latin typeface="Comic Sans MS" pitchFamily="1" charset="0"/>
                <a:sym typeface="Symbol" pitchFamily="1" charset="2"/>
              </a:rPr>
              <a:t>non-relativistic, undergraduate-level QM applies</a:t>
            </a:r>
            <a:endParaRPr lang="en-US" sz="3200" dirty="0">
              <a:latin typeface="Times New Roman" pitchFamily="1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352800" y="2781300"/>
            <a:ext cx="2438400" cy="6096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1" charset="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2895600" y="2476500"/>
            <a:ext cx="3352800" cy="1219200"/>
          </a:xfrm>
          <a:prstGeom prst="ellips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1" charset="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2438400" y="2247900"/>
            <a:ext cx="4267200" cy="1752600"/>
          </a:xfrm>
          <a:prstGeom prst="ellips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1" charset="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352800" y="28575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5334000" y="28575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486400" y="30099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0066"/>
                </a:solidFill>
                <a:ea typeface="ＭＳ Ｐゴシック" pitchFamily="1" charset="-128"/>
                <a:cs typeface="ＭＳ Ｐゴシック" pitchFamily="1" charset="-128"/>
              </a:rPr>
              <a:t>QM of cc mesons</a:t>
            </a:r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 flipV="1">
            <a:off x="4381500" y="762000"/>
            <a:ext cx="266700" cy="0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981200" y="2087563"/>
          <a:ext cx="529272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Equation" r:id="rId3" imgW="1663560" imgH="457200" progId="Equation.3">
                  <p:embed/>
                </p:oleObj>
              </mc:Choice>
              <mc:Fallback>
                <p:oleObj name="Equation" r:id="rId3" imgW="16635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87563"/>
                        <a:ext cx="5292725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340100" y="1509713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5207000" y="1509713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359400" y="1662113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987800" y="1814513"/>
            <a:ext cx="114300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343400" y="1524000"/>
            <a:ext cx="355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1" charset="0"/>
              </a:rPr>
              <a:t>r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422525" y="4038600"/>
            <a:ext cx="4297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800080"/>
                </a:solidFill>
                <a:latin typeface="Comic Sans MS" pitchFamily="1" charset="0"/>
              </a:rPr>
              <a:t>What is </a:t>
            </a:r>
            <a:r>
              <a:rPr lang="en-US" sz="4400" b="1">
                <a:solidFill>
                  <a:srgbClr val="800080"/>
                </a:solidFill>
                <a:latin typeface="Times New Roman" pitchFamily="1" charset="0"/>
              </a:rPr>
              <a:t>V(r) ??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438400" y="5410200"/>
            <a:ext cx="3922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“derive” from QCD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  <a:ea typeface="ＭＳ Ｐゴシック" pitchFamily="1" charset="-128"/>
                <a:cs typeface="ＭＳ Ｐゴシック" pitchFamily="1" charset="-128"/>
              </a:rPr>
              <a:t>“Cornell” potential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048000" y="2667000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Times New Roman" pitchFamily="1" charset="0"/>
              </a:rPr>
              <a:t>~0.1 fm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V="1">
            <a:off x="3505200" y="2971800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4800600" y="2895600"/>
            <a:ext cx="2286000" cy="2286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2416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800080"/>
                </a:solidFill>
                <a:latin typeface="Comic Sans MS" pitchFamily="1" charset="0"/>
              </a:rPr>
              <a:t> </a:t>
            </a:r>
            <a:r>
              <a:rPr lang="en-US" sz="2000" b="1">
                <a:solidFill>
                  <a:srgbClr val="800080"/>
                </a:solidFill>
                <a:latin typeface="Comic Sans MS" pitchFamily="1" charset="0"/>
              </a:rPr>
              <a:t>linear “confining”</a:t>
            </a:r>
          </a:p>
          <a:p>
            <a:pPr algn="ctr"/>
            <a:r>
              <a:rPr lang="en-US" sz="2000" b="1">
                <a:solidFill>
                  <a:srgbClr val="800080"/>
                </a:solidFill>
                <a:latin typeface="Comic Sans MS" pitchFamily="1" charset="0"/>
              </a:rPr>
              <a:t>long distance</a:t>
            </a:r>
          </a:p>
          <a:p>
            <a:pPr algn="ctr"/>
            <a:r>
              <a:rPr lang="en-US" sz="2000" b="1">
                <a:solidFill>
                  <a:srgbClr val="800080"/>
                </a:solidFill>
                <a:latin typeface="Comic Sans MS" pitchFamily="1" charset="0"/>
              </a:rPr>
              <a:t>component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 rot="-1646684">
            <a:off x="4094163" y="2468563"/>
            <a:ext cx="187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omic Sans MS" pitchFamily="1" charset="0"/>
              </a:rPr>
              <a:t>slope~1GeV/fm</a:t>
            </a:r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 flipH="1" flipV="1">
            <a:off x="3276600" y="4191000"/>
            <a:ext cx="312420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6324600" y="4419600"/>
            <a:ext cx="208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6600"/>
                </a:solidFill>
                <a:latin typeface="Comic Sans MS" pitchFamily="1" charset="0"/>
              </a:rPr>
              <a:t>1/r “coulombic”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Comic Sans MS" pitchFamily="1" charset="0"/>
              </a:rPr>
              <a:t>short distance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Comic Sans MS" pitchFamily="1" charset="0"/>
              </a:rPr>
              <a:t>component</a:t>
            </a:r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3263900" y="1052513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4343400" y="10668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4495800" y="12192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3505200" y="17383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3911600" y="1447800"/>
            <a:ext cx="355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1" charset="0"/>
              </a:rPr>
              <a:t>r</a:t>
            </a:r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>
            <a:off x="1600200" y="2286000"/>
            <a:ext cx="1084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 </a:t>
            </a:r>
            <a:r>
              <a:rPr lang="en-US" sz="3200" b="1">
                <a:latin typeface="Comic Sans MS" pitchFamily="1" charset="0"/>
              </a:rPr>
              <a:t>V(r)</a:t>
            </a:r>
          </a:p>
        </p:txBody>
      </p:sp>
      <p:sp>
        <p:nvSpPr>
          <p:cNvPr id="33808" name="Text Box 19"/>
          <p:cNvSpPr txBox="1">
            <a:spLocks noChangeArrowheads="1"/>
          </p:cNvSpPr>
          <p:nvPr/>
        </p:nvSpPr>
        <p:spPr bwMode="auto">
          <a:xfrm>
            <a:off x="2133600" y="5181600"/>
            <a:ext cx="271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2 parameters:</a:t>
            </a:r>
          </a:p>
          <a:p>
            <a:r>
              <a:rPr lang="en-US" sz="2400" b="1">
                <a:solidFill>
                  <a:srgbClr val="CC0000"/>
                </a:solidFill>
                <a:latin typeface="Comic Sans MS" pitchFamily="1" charset="0"/>
              </a:rPr>
              <a:t>slope &amp; intercept</a:t>
            </a:r>
          </a:p>
        </p:txBody>
      </p:sp>
      <p:sp>
        <p:nvSpPr>
          <p:cNvPr id="33809" name="Line 42"/>
          <p:cNvSpPr>
            <a:spLocks noChangeShapeType="1"/>
          </p:cNvSpPr>
          <p:nvPr/>
        </p:nvSpPr>
        <p:spPr bwMode="auto">
          <a:xfrm>
            <a:off x="2865438" y="1752600"/>
            <a:ext cx="46037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43"/>
          <p:cNvSpPr>
            <a:spLocks noChangeShapeType="1"/>
          </p:cNvSpPr>
          <p:nvPr/>
        </p:nvSpPr>
        <p:spPr bwMode="auto">
          <a:xfrm flipV="1">
            <a:off x="2895600" y="3657600"/>
            <a:ext cx="434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Freeform 44"/>
          <p:cNvSpPr>
            <a:spLocks/>
          </p:cNvSpPr>
          <p:nvPr/>
        </p:nvSpPr>
        <p:spPr bwMode="auto">
          <a:xfrm rot="800414">
            <a:off x="3184525" y="2684463"/>
            <a:ext cx="1706563" cy="2046287"/>
          </a:xfrm>
          <a:custGeom>
            <a:avLst/>
            <a:gdLst>
              <a:gd name="T0" fmla="*/ 2147483647 w 744"/>
              <a:gd name="T1" fmla="*/ 2147483647 h 1008"/>
              <a:gd name="T2" fmla="*/ 2147483647 w 744"/>
              <a:gd name="T3" fmla="*/ 2147483647 h 1008"/>
              <a:gd name="T4" fmla="*/ 2147483647 w 744"/>
              <a:gd name="T5" fmla="*/ 0 h 1008"/>
              <a:gd name="T6" fmla="*/ 0 60000 65536"/>
              <a:gd name="T7" fmla="*/ 0 60000 65536"/>
              <a:gd name="T8" fmla="*/ 0 60000 65536"/>
              <a:gd name="T9" fmla="*/ 0 w 744"/>
              <a:gd name="T10" fmla="*/ 0 h 1008"/>
              <a:gd name="T11" fmla="*/ 744 w 74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008">
                <a:moveTo>
                  <a:pt x="24" y="1008"/>
                </a:moveTo>
                <a:cubicBezTo>
                  <a:pt x="12" y="900"/>
                  <a:pt x="0" y="792"/>
                  <a:pt x="120" y="624"/>
                </a:cubicBezTo>
                <a:cubicBezTo>
                  <a:pt x="240" y="456"/>
                  <a:pt x="640" y="104"/>
                  <a:pt x="74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 pitchFamily="1" charset="0"/>
            </a:endParaRPr>
          </a:p>
        </p:txBody>
      </p:sp>
      <p:sp>
        <p:nvSpPr>
          <p:cNvPr id="33812" name="Text Box 45"/>
          <p:cNvSpPr txBox="1">
            <a:spLocks noChangeArrowheads="1"/>
          </p:cNvSpPr>
          <p:nvPr/>
        </p:nvSpPr>
        <p:spPr bwMode="auto">
          <a:xfrm>
            <a:off x="4495800" y="37338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ea typeface="MS PGothic" pitchFamily="34" charset="-128"/>
                <a:cs typeface="MS PGothic" pitchFamily="34" charset="-128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-128669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C00000"/>
                </a:solidFill>
                <a:ea typeface="ＭＳ Ｐゴシック" pitchFamily="1" charset="-128"/>
                <a:cs typeface="ＭＳ Ｐゴシック" pitchFamily="1" charset="-128"/>
              </a:rPr>
              <a:t>Charmonium</a:t>
            </a:r>
            <a:r>
              <a:rPr lang="en-US" sz="2800" b="1" dirty="0">
                <a:solidFill>
                  <a:srgbClr val="C00000"/>
                </a:solidFill>
                <a:ea typeface="ＭＳ Ｐゴシック" pitchFamily="1" charset="-128"/>
                <a:cs typeface="ＭＳ Ｐゴシック" pitchFamily="1" charset="-128"/>
              </a:rPr>
              <a:t> (cc)          </a:t>
            </a:r>
            <a:r>
              <a:rPr lang="en-US" sz="2800" b="1" dirty="0" err="1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Positronium</a:t>
            </a:r>
            <a:r>
              <a:rPr lang="en-US" sz="2800" b="1" dirty="0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sz="2800" b="1" baseline="30000" dirty="0" err="1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+</a:t>
            </a:r>
            <a:r>
              <a:rPr lang="en-US" sz="2800" b="1" dirty="0" err="1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sz="2800" b="1" baseline="30000" dirty="0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-</a:t>
            </a:r>
            <a:r>
              <a:rPr lang="en-US" sz="2800" b="1" dirty="0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pic>
        <p:nvPicPr>
          <p:cNvPr id="34819" name="Picture 3" descr="spectrum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" t="11111" r="4167"/>
          <a:stretch>
            <a:fillRect/>
          </a:stretch>
        </p:blipFill>
        <p:spPr bwMode="auto">
          <a:xfrm>
            <a:off x="619125" y="876989"/>
            <a:ext cx="7991475" cy="55610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910016" y="3484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alibri" pitchFamily="1" charset="0"/>
              </a:rPr>
              <a:t>_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981200" y="2477189"/>
            <a:ext cx="4762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000090"/>
                </a:solidFill>
                <a:latin typeface="Calibri" pitchFamily="1" charset="0"/>
              </a:rPr>
              <a:t>’</a:t>
            </a:r>
            <a:endParaRPr lang="en-US" sz="2400" b="1" dirty="0">
              <a:solidFill>
                <a:srgbClr val="000090"/>
              </a:solidFill>
              <a:latin typeface="Calibri" pitchFamily="1" charset="0"/>
            </a:endParaRP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905000" y="4763189"/>
            <a:ext cx="64633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itchFamily="1" charset="0"/>
              </a:rPr>
              <a:t>J</a:t>
            </a:r>
            <a:r>
              <a:rPr lang="en-US" sz="2400" b="1" dirty="0" smtClean="0">
                <a:solidFill>
                  <a:srgbClr val="000090"/>
                </a:solidFill>
                <a:latin typeface="Calibri" pitchFamily="1" charset="0"/>
              </a:rPr>
              <a:t>/</a:t>
            </a:r>
            <a:r>
              <a:rPr lang="en-US" sz="2400" b="1" dirty="0" smtClean="0">
                <a:solidFill>
                  <a:srgbClr val="000090"/>
                </a:solidFill>
                <a:latin typeface="Symbol" pitchFamily="1" charset="2"/>
              </a:rPr>
              <a:t>ψ</a:t>
            </a:r>
            <a:endParaRPr lang="en-US" sz="2400" b="1" dirty="0">
              <a:solidFill>
                <a:srgbClr val="000090"/>
              </a:solidFill>
              <a:latin typeface="Calibri" pitchFamily="1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3612" y="3168859"/>
            <a:ext cx="1639669" cy="12636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940" y="4546257"/>
            <a:ext cx="14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P-wave states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768" y="3168859"/>
            <a:ext cx="14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P-wave states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82181" y="5522814"/>
            <a:ext cx="172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spin-spin “hyperfine”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        splitting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8098" y="5522814"/>
            <a:ext cx="172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spin-spin “hyperfine”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        splitting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7305" y="3538191"/>
            <a:ext cx="187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spin-</a:t>
            </a:r>
            <a:r>
              <a:rPr lang="en-US" sz="1400" dirty="0" err="1" smtClean="0">
                <a:solidFill>
                  <a:srgbClr val="FF0000"/>
                </a:solidFill>
              </a:rPr>
              <a:t>orbit+tensor</a:t>
            </a:r>
            <a:r>
              <a:rPr lang="en-US" sz="1400" dirty="0" smtClean="0">
                <a:solidFill>
                  <a:srgbClr val="FF0000"/>
                </a:solidFill>
              </a:rPr>
              <a:t>-force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 “fine” splitting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153282" y="3772450"/>
            <a:ext cx="734024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675109" y="2939152"/>
            <a:ext cx="793485" cy="599039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1994" y="2783395"/>
            <a:ext cx="10175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hypefine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26" y="2307128"/>
            <a:ext cx="10175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hypefine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178" y="24771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212"/>
            <a:ext cx="8229600" cy="1143000"/>
          </a:xfrm>
        </p:spPr>
        <p:txBody>
          <a:bodyPr/>
          <a:lstStyle/>
          <a:p>
            <a:r>
              <a:rPr lang="en-US" dirty="0" smtClean="0"/>
              <a:t>ABC’s of </a:t>
            </a:r>
            <a:r>
              <a:rPr lang="en-US" dirty="0" err="1" smtClean="0"/>
              <a:t>Charmonium</a:t>
            </a:r>
            <a:r>
              <a:rPr lang="en-US" dirty="0" smtClean="0"/>
              <a:t> mesons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ABC part I:  J</a:t>
            </a:r>
            <a:r>
              <a:rPr lang="en-US" sz="4000" b="1" baseline="30000" dirty="0" smtClean="0">
                <a:ea typeface="ＭＳ Ｐゴシック" pitchFamily="1" charset="-128"/>
                <a:cs typeface="ＭＳ Ｐゴシック" pitchFamily="1" charset="-128"/>
              </a:rPr>
              <a:t>PC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of </a:t>
            </a:r>
            <a:r>
              <a:rPr lang="en-US" sz="4000" b="1" dirty="0" err="1">
                <a:ea typeface="ＭＳ Ｐゴシック" pitchFamily="1" charset="-128"/>
                <a:cs typeface="ＭＳ Ｐゴシック" pitchFamily="1" charset="-128"/>
              </a:rPr>
              <a:t>charmonium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 mesons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5410200" y="1868488"/>
            <a:ext cx="236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S=1 </a:t>
            </a:r>
            <a:r>
              <a:rPr lang="en-US" sz="1800">
                <a:sym typeface="Wingdings" pitchFamily="1" charset="2"/>
              </a:rPr>
              <a:t> triplet of state</a:t>
            </a:r>
          </a:p>
          <a:p>
            <a:r>
              <a:rPr lang="en-US" sz="1800">
                <a:sym typeface="Wingdings" pitchFamily="1" charset="2"/>
              </a:rPr>
              <a:t>S=0  singlet</a:t>
            </a:r>
            <a:endParaRPr lang="en-US" sz="1800"/>
          </a:p>
        </p:txBody>
      </p:sp>
      <p:sp>
        <p:nvSpPr>
          <p:cNvPr id="15" name="Right Arrow 14"/>
          <p:cNvSpPr/>
          <p:nvPr/>
        </p:nvSpPr>
        <p:spPr>
          <a:xfrm rot="10800000">
            <a:off x="4876800" y="2133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5486400" y="2895600"/>
            <a:ext cx="286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ym typeface="Wingdings" pitchFamily="1" charset="2"/>
              </a:rPr>
              <a:t>Parity   (x,y,z)  </a:t>
            </a:r>
            <a:r>
              <a:rPr lang="en-US" sz="2000" b="1">
                <a:latin typeface="Times" pitchFamily="1" charset="0"/>
                <a:sym typeface="Wingdings" pitchFamily="1" charset="2"/>
              </a:rPr>
              <a:t>↔</a:t>
            </a:r>
            <a:r>
              <a:rPr lang="en-US" sz="1800">
                <a:sym typeface="Wingdings" pitchFamily="1" charset="2"/>
              </a:rPr>
              <a:t> (-x,-y,-z)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4876800" y="3048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5852" name="TextBox 17"/>
          <p:cNvSpPr txBox="1">
            <a:spLocks noChangeArrowheads="1"/>
          </p:cNvSpPr>
          <p:nvPr/>
        </p:nvSpPr>
        <p:spPr bwMode="auto">
          <a:xfrm>
            <a:off x="5486400" y="3352800"/>
            <a:ext cx="3090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ym typeface="Wingdings" pitchFamily="1" charset="2"/>
              </a:rPr>
              <a:t>C-Parity   quark </a:t>
            </a:r>
            <a:r>
              <a:rPr lang="en-US" sz="1800" b="1">
                <a:latin typeface="Times" pitchFamily="1" charset="0"/>
                <a:sym typeface="Wingdings" pitchFamily="1" charset="2"/>
              </a:rPr>
              <a:t>↔</a:t>
            </a:r>
            <a:r>
              <a:rPr lang="en-US" sz="1800">
                <a:sym typeface="Wingdings" pitchFamily="1" charset="2"/>
              </a:rPr>
              <a:t> antiquark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4876800" y="3505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5854" name="TextBox 26"/>
          <p:cNvSpPr txBox="1">
            <a:spLocks noChangeArrowheads="1"/>
          </p:cNvSpPr>
          <p:nvPr/>
        </p:nvSpPr>
        <p:spPr bwMode="auto">
          <a:xfrm>
            <a:off x="3352800" y="1066800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J</a:t>
            </a:r>
            <a:r>
              <a:rPr lang="en-US" sz="2400" baseline="30000"/>
              <a:t>PC</a:t>
            </a:r>
            <a:r>
              <a:rPr lang="en-US" sz="2400"/>
              <a:t> quantum numbers</a:t>
            </a:r>
          </a:p>
        </p:txBody>
      </p:sp>
      <p:pic>
        <p:nvPicPr>
          <p:cNvPr id="358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6705">
            <a:off x="3829032" y="5094756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3047982" y="5517031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71782" y="5136031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76782" y="5288431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105382" y="5199531"/>
            <a:ext cx="990600" cy="533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95982" y="5058244"/>
            <a:ext cx="990600" cy="352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095982" y="5363044"/>
            <a:ext cx="990600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95982" y="5439244"/>
            <a:ext cx="914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3" name="TextBox 38"/>
          <p:cNvSpPr txBox="1">
            <a:spLocks noChangeArrowheads="1"/>
          </p:cNvSpPr>
          <p:nvPr/>
        </p:nvSpPr>
        <p:spPr bwMode="auto">
          <a:xfrm>
            <a:off x="7315182" y="4894731"/>
            <a:ext cx="43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Calibri" pitchFamily="1" charset="0"/>
              </a:rPr>
              <a:t>X</a:t>
            </a:r>
            <a:endParaRPr lang="en-US" sz="3600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35864" name="TextBox 39"/>
          <p:cNvSpPr txBox="1">
            <a:spLocks noChangeArrowheads="1"/>
          </p:cNvSpPr>
          <p:nvPr/>
        </p:nvSpPr>
        <p:spPr bwMode="auto">
          <a:xfrm>
            <a:off x="2743182" y="4905844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35865" name="TextBox 40"/>
          <p:cNvSpPr txBox="1">
            <a:spLocks noChangeArrowheads="1"/>
          </p:cNvSpPr>
          <p:nvPr/>
        </p:nvSpPr>
        <p:spPr bwMode="auto">
          <a:xfrm>
            <a:off x="2743182" y="5820244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35866" name="TextBox 41"/>
          <p:cNvSpPr txBox="1">
            <a:spLocks noChangeArrowheads="1"/>
          </p:cNvSpPr>
          <p:nvPr/>
        </p:nvSpPr>
        <p:spPr bwMode="auto">
          <a:xfrm>
            <a:off x="4952982" y="5286844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J</a:t>
            </a:r>
            <a:r>
              <a:rPr lang="en-US" sz="1800" b="1" dirty="0" smtClean="0">
                <a:solidFill>
                  <a:schemeClr val="bg1"/>
                </a:solidFill>
              </a:rPr>
              <a:t>/</a:t>
            </a:r>
            <a:r>
              <a:rPr lang="en-US" sz="1800" b="1" dirty="0" smtClean="0">
                <a:solidFill>
                  <a:schemeClr val="bg1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chemeClr val="bg1"/>
                </a:solidFill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chemeClr val="bg1"/>
                </a:solidFill>
                <a:latin typeface="Calibri" pitchFamily="1" charset="0"/>
              </a:rPr>
              <a:t>’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05182" y="4372444"/>
            <a:ext cx="1042988" cy="6461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photon: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lang="en-US" sz="18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PC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= 1</a:t>
            </a:r>
            <a:r>
              <a:rPr lang="en-US" sz="18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 -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4012388" y="5032050"/>
            <a:ext cx="344488" cy="3175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9" name="TextBox 49"/>
          <p:cNvSpPr txBox="1">
            <a:spLocks noChangeArrowheads="1"/>
          </p:cNvSpPr>
          <p:nvPr/>
        </p:nvSpPr>
        <p:spPr bwMode="auto">
          <a:xfrm>
            <a:off x="5257782" y="4220044"/>
            <a:ext cx="1600200" cy="650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J</a:t>
            </a:r>
            <a:r>
              <a:rPr lang="en-US" sz="1800" b="1" dirty="0" smtClean="0">
                <a:solidFill>
                  <a:srgbClr val="C00000"/>
                </a:solidFill>
              </a:rPr>
              <a:t>/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" charset="2"/>
              </a:rPr>
              <a:t>ψ 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1800" b="1" dirty="0">
                <a:solidFill>
                  <a:srgbClr val="C00000"/>
                </a:solidFill>
              </a:rPr>
              <a:t>):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J</a:t>
            </a:r>
            <a:r>
              <a:rPr lang="en-US" sz="1800" b="1" baseline="30000" dirty="0">
                <a:solidFill>
                  <a:srgbClr val="C00000"/>
                </a:solidFill>
              </a:rPr>
              <a:t>PC </a:t>
            </a:r>
            <a:r>
              <a:rPr lang="en-US" sz="1800" b="1" dirty="0">
                <a:solidFill>
                  <a:srgbClr val="C00000"/>
                </a:solidFill>
              </a:rPr>
              <a:t>= 1</a:t>
            </a:r>
            <a:r>
              <a:rPr lang="en-US" sz="1800" b="1" baseline="30000" dirty="0">
                <a:solidFill>
                  <a:srgbClr val="C00000"/>
                </a:solidFill>
              </a:rPr>
              <a:t>- -</a:t>
            </a:r>
          </a:p>
        </p:txBody>
      </p:sp>
      <p:cxnSp>
        <p:nvCxnSpPr>
          <p:cNvPr id="51" name="Straight Arrow Connector 50"/>
          <p:cNvCxnSpPr>
            <a:stCxn id="35869" idx="2"/>
          </p:cNvCxnSpPr>
          <p:nvPr/>
        </p:nvCxnSpPr>
        <p:spPr>
          <a:xfrm rot="5400000">
            <a:off x="5739588" y="4973313"/>
            <a:ext cx="420687" cy="215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1" name="TextBox 23"/>
          <p:cNvSpPr txBox="1">
            <a:spLocks noChangeArrowheads="1"/>
          </p:cNvSpPr>
          <p:nvPr/>
        </p:nvSpPr>
        <p:spPr bwMode="auto">
          <a:xfrm>
            <a:off x="1905000" y="1676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872" name="Oval 5"/>
          <p:cNvSpPr>
            <a:spLocks noChangeArrowheads="1"/>
          </p:cNvSpPr>
          <p:nvPr/>
        </p:nvSpPr>
        <p:spPr bwMode="auto">
          <a:xfrm>
            <a:off x="228600" y="19050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5873" name="Oval 6"/>
          <p:cNvSpPr>
            <a:spLocks noChangeArrowheads="1"/>
          </p:cNvSpPr>
          <p:nvPr/>
        </p:nvSpPr>
        <p:spPr bwMode="auto">
          <a:xfrm>
            <a:off x="1752600" y="19050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5874" name="Line 7"/>
          <p:cNvSpPr>
            <a:spLocks noChangeShapeType="1"/>
          </p:cNvSpPr>
          <p:nvPr/>
        </p:nvSpPr>
        <p:spPr bwMode="auto">
          <a:xfrm>
            <a:off x="1905000" y="20574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Up Arrow 65"/>
          <p:cNvSpPr/>
          <p:nvPr/>
        </p:nvSpPr>
        <p:spPr>
          <a:xfrm>
            <a:off x="457200" y="16002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" name="Up Arrow 66"/>
          <p:cNvSpPr/>
          <p:nvPr/>
        </p:nvSpPr>
        <p:spPr>
          <a:xfrm>
            <a:off x="1981200" y="16002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8" name="Curved Up Arrow 67"/>
          <p:cNvSpPr/>
          <p:nvPr/>
        </p:nvSpPr>
        <p:spPr>
          <a:xfrm>
            <a:off x="838200" y="2286000"/>
            <a:ext cx="914400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33400" y="1219200"/>
          <a:ext cx="3460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9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460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133475" y="1905000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0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05000"/>
                        <a:ext cx="3143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030413" y="1270794"/>
          <a:ext cx="407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1" name="Equation" r:id="rId8" imgW="165100" imgH="203200" progId="Equation.3">
                  <p:embed/>
                </p:oleObj>
              </mc:Choice>
              <mc:Fallback>
                <p:oleObj name="Equation" r:id="rId8" imgW="1651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270794"/>
                        <a:ext cx="40798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276600" y="1752600"/>
          <a:ext cx="13716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2" name="Equation" r:id="rId10" imgW="660400" imgH="419100" progId="Equation.3">
                  <p:embed/>
                </p:oleObj>
              </mc:Choice>
              <mc:Fallback>
                <p:oleObj name="Equation" r:id="rId10" imgW="6604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52600"/>
                        <a:ext cx="13716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235325" y="2905125"/>
          <a:ext cx="14525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3" name="Equation" r:id="rId12" imgW="698500" imgH="482600" progId="Equation.DSMT4">
                  <p:embed/>
                </p:oleObj>
              </mc:Choice>
              <mc:Fallback>
                <p:oleObj name="Equation" r:id="rId12" imgW="698500" imgH="482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905125"/>
                        <a:ext cx="145256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5854" y="442951"/>
            <a:ext cx="8641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Lecture 3:  </a:t>
            </a:r>
            <a:r>
              <a:rPr lang="en-US" dirty="0" err="1" smtClean="0"/>
              <a:t>Quarkonium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sz="3100" dirty="0" smtClean="0"/>
              <a:t>-- the simplest hadrons --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5406" y="1863963"/>
            <a:ext cx="683071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>
              <a:buFont typeface="Wingdings" charset="2"/>
              <a:buChar char="u"/>
            </a:pPr>
            <a:r>
              <a:rPr lang="en-US" sz="3200" dirty="0" smtClean="0"/>
              <a:t>Discovery of the J/</a:t>
            </a:r>
            <a:r>
              <a:rPr lang="en-US" sz="3200" dirty="0" smtClean="0">
                <a:latin typeface="Symbol"/>
              </a:rPr>
              <a:t>ψ</a:t>
            </a:r>
            <a:r>
              <a:rPr lang="en-US" sz="3200" dirty="0" smtClean="0"/>
              <a:t> and charm</a:t>
            </a:r>
          </a:p>
          <a:p>
            <a:endParaRPr lang="en-US" sz="3200" dirty="0" smtClean="0"/>
          </a:p>
          <a:p>
            <a:pPr>
              <a:buFont typeface="Wingdings" charset="2"/>
              <a:buChar char="u"/>
            </a:pPr>
            <a:r>
              <a:rPr lang="en-US" sz="3200" dirty="0" smtClean="0"/>
              <a:t>Properties of </a:t>
            </a:r>
            <a:r>
              <a:rPr lang="en-US" sz="3200" dirty="0" err="1" smtClean="0"/>
              <a:t>Charmonium</a:t>
            </a:r>
            <a:endParaRPr lang="en-US" sz="3200" dirty="0" smtClean="0"/>
          </a:p>
          <a:p>
            <a:pPr lvl="1"/>
            <a:r>
              <a:rPr lang="en-US" sz="2800" dirty="0" smtClean="0"/>
              <a:t>-- detailed (sorry, but important for BESIII )</a:t>
            </a:r>
          </a:p>
          <a:p>
            <a:endParaRPr lang="en-US" sz="3200" dirty="0" smtClean="0"/>
          </a:p>
          <a:p>
            <a:pPr>
              <a:buFont typeface="Wingdings" charset="2"/>
              <a:buChar char="u"/>
            </a:pPr>
            <a:r>
              <a:rPr lang="en-US" sz="3200" dirty="0" smtClean="0"/>
              <a:t>A little bit about </a:t>
            </a:r>
            <a:r>
              <a:rPr lang="en-US" sz="3200" dirty="0" err="1" smtClean="0"/>
              <a:t>Bottomonium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49473" y="4319116"/>
            <a:ext cx="523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&gt;&gt; </a:t>
            </a:r>
            <a:r>
              <a:rPr lang="en-US" dirty="0" err="1" smtClean="0"/>
              <a:t>BESIII’s</a:t>
            </a:r>
            <a:r>
              <a:rPr lang="en-US" dirty="0" smtClean="0"/>
              <a:t> “bread and butter” (主要的生計來源)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ABC part I:  J</a:t>
            </a:r>
            <a:r>
              <a:rPr lang="en-US" sz="4000" b="1" baseline="30000" dirty="0" smtClean="0">
                <a:ea typeface="ＭＳ Ｐゴシック" pitchFamily="1" charset="-128"/>
                <a:cs typeface="ＭＳ Ｐゴシック" pitchFamily="1" charset="-128"/>
              </a:rPr>
              <a:t>PC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 of </a:t>
            </a:r>
            <a:r>
              <a:rPr lang="en-US" sz="4000" b="1" dirty="0" err="1">
                <a:ea typeface="ＭＳ Ｐゴシック" pitchFamily="1" charset="-128"/>
                <a:cs typeface="ＭＳ Ｐゴシック" pitchFamily="1" charset="-128"/>
              </a:rPr>
              <a:t>charmonium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 mesons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5410200" y="1868488"/>
            <a:ext cx="236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S=1 </a:t>
            </a:r>
            <a:r>
              <a:rPr lang="en-US" sz="1800">
                <a:sym typeface="Wingdings" pitchFamily="1" charset="2"/>
              </a:rPr>
              <a:t> triplet of state</a:t>
            </a:r>
          </a:p>
          <a:p>
            <a:r>
              <a:rPr lang="en-US" sz="1800">
                <a:sym typeface="Wingdings" pitchFamily="1" charset="2"/>
              </a:rPr>
              <a:t>S=0  singlet</a:t>
            </a:r>
            <a:endParaRPr lang="en-US" sz="1800"/>
          </a:p>
        </p:txBody>
      </p:sp>
      <p:sp>
        <p:nvSpPr>
          <p:cNvPr id="15" name="Right Arrow 14"/>
          <p:cNvSpPr/>
          <p:nvPr/>
        </p:nvSpPr>
        <p:spPr>
          <a:xfrm rot="10800000">
            <a:off x="4876800" y="2133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5486400" y="2895600"/>
            <a:ext cx="286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ym typeface="Wingdings" pitchFamily="1" charset="2"/>
              </a:rPr>
              <a:t>Parity   (x,y,z)  </a:t>
            </a:r>
            <a:r>
              <a:rPr lang="en-US" sz="2000" b="1">
                <a:latin typeface="Times" pitchFamily="1" charset="0"/>
                <a:sym typeface="Wingdings" pitchFamily="1" charset="2"/>
              </a:rPr>
              <a:t>↔</a:t>
            </a:r>
            <a:r>
              <a:rPr lang="en-US" sz="1800">
                <a:sym typeface="Wingdings" pitchFamily="1" charset="2"/>
              </a:rPr>
              <a:t> (-x,-y,-z)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4876800" y="3048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5852" name="TextBox 17"/>
          <p:cNvSpPr txBox="1">
            <a:spLocks noChangeArrowheads="1"/>
          </p:cNvSpPr>
          <p:nvPr/>
        </p:nvSpPr>
        <p:spPr bwMode="auto">
          <a:xfrm>
            <a:off x="5486400" y="3352800"/>
            <a:ext cx="3090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ym typeface="Wingdings" pitchFamily="1" charset="2"/>
              </a:rPr>
              <a:t>C-Parity   quark </a:t>
            </a:r>
            <a:r>
              <a:rPr lang="en-US" sz="1800" b="1">
                <a:latin typeface="Times" pitchFamily="1" charset="0"/>
                <a:sym typeface="Wingdings" pitchFamily="1" charset="2"/>
              </a:rPr>
              <a:t>↔</a:t>
            </a:r>
            <a:r>
              <a:rPr lang="en-US" sz="1800">
                <a:sym typeface="Wingdings" pitchFamily="1" charset="2"/>
              </a:rPr>
              <a:t> antiquark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4876800" y="3505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5854" name="TextBox 26"/>
          <p:cNvSpPr txBox="1">
            <a:spLocks noChangeArrowheads="1"/>
          </p:cNvSpPr>
          <p:nvPr/>
        </p:nvSpPr>
        <p:spPr bwMode="auto">
          <a:xfrm>
            <a:off x="3352800" y="1066800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J</a:t>
            </a:r>
            <a:r>
              <a:rPr lang="en-US" sz="2400" baseline="30000"/>
              <a:t>PC</a:t>
            </a:r>
            <a:r>
              <a:rPr lang="en-US" sz="2400"/>
              <a:t> quantum numbers</a:t>
            </a:r>
          </a:p>
        </p:txBody>
      </p:sp>
      <p:pic>
        <p:nvPicPr>
          <p:cNvPr id="358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6705">
            <a:off x="3829032" y="5094756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3047982" y="5517031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71782" y="5136031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76782" y="5288431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105382" y="5199531"/>
            <a:ext cx="990600" cy="533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95982" y="5058244"/>
            <a:ext cx="990600" cy="352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095982" y="5363044"/>
            <a:ext cx="990600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95982" y="5439244"/>
            <a:ext cx="914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3" name="TextBox 38"/>
          <p:cNvSpPr txBox="1">
            <a:spLocks noChangeArrowheads="1"/>
          </p:cNvSpPr>
          <p:nvPr/>
        </p:nvSpPr>
        <p:spPr bwMode="auto">
          <a:xfrm>
            <a:off x="7315182" y="4894731"/>
            <a:ext cx="43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Calibri" pitchFamily="1" charset="0"/>
              </a:rPr>
              <a:t>X</a:t>
            </a:r>
            <a:endParaRPr lang="en-US" sz="3600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35864" name="TextBox 39"/>
          <p:cNvSpPr txBox="1">
            <a:spLocks noChangeArrowheads="1"/>
          </p:cNvSpPr>
          <p:nvPr/>
        </p:nvSpPr>
        <p:spPr bwMode="auto">
          <a:xfrm>
            <a:off x="2743182" y="4905844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35865" name="TextBox 40"/>
          <p:cNvSpPr txBox="1">
            <a:spLocks noChangeArrowheads="1"/>
          </p:cNvSpPr>
          <p:nvPr/>
        </p:nvSpPr>
        <p:spPr bwMode="auto">
          <a:xfrm>
            <a:off x="2743182" y="5820244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35866" name="TextBox 41"/>
          <p:cNvSpPr txBox="1">
            <a:spLocks noChangeArrowheads="1"/>
          </p:cNvSpPr>
          <p:nvPr/>
        </p:nvSpPr>
        <p:spPr bwMode="auto">
          <a:xfrm>
            <a:off x="4952982" y="5286844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J</a:t>
            </a:r>
            <a:r>
              <a:rPr lang="en-US" sz="1800" b="1" dirty="0" smtClean="0">
                <a:solidFill>
                  <a:schemeClr val="bg1"/>
                </a:solidFill>
              </a:rPr>
              <a:t>/</a:t>
            </a:r>
            <a:r>
              <a:rPr lang="en-US" sz="1800" b="1" dirty="0" smtClean="0">
                <a:solidFill>
                  <a:schemeClr val="bg1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chemeClr val="bg1"/>
                </a:solidFill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chemeClr val="bg1"/>
                </a:solidFill>
                <a:latin typeface="Calibri" pitchFamily="1" charset="0"/>
              </a:rPr>
              <a:t>’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05182" y="4372444"/>
            <a:ext cx="1042988" cy="6461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photon: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lang="en-US" sz="18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PC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= 1</a:t>
            </a:r>
            <a:r>
              <a:rPr lang="en-US" sz="18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 -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4012388" y="5032050"/>
            <a:ext cx="344488" cy="3175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9" name="TextBox 49"/>
          <p:cNvSpPr txBox="1">
            <a:spLocks noChangeArrowheads="1"/>
          </p:cNvSpPr>
          <p:nvPr/>
        </p:nvSpPr>
        <p:spPr bwMode="auto">
          <a:xfrm>
            <a:off x="5257782" y="4220044"/>
            <a:ext cx="1600200" cy="650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J</a:t>
            </a:r>
            <a:r>
              <a:rPr lang="en-US" sz="1800" b="1" dirty="0" smtClean="0">
                <a:solidFill>
                  <a:srgbClr val="C00000"/>
                </a:solidFill>
              </a:rPr>
              <a:t>/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1800" b="1" dirty="0">
                <a:solidFill>
                  <a:srgbClr val="C00000"/>
                </a:solidFill>
              </a:rPr>
              <a:t>):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J</a:t>
            </a:r>
            <a:r>
              <a:rPr lang="en-US" sz="1800" b="1" baseline="30000" dirty="0">
                <a:solidFill>
                  <a:srgbClr val="C00000"/>
                </a:solidFill>
              </a:rPr>
              <a:t>PC </a:t>
            </a:r>
            <a:r>
              <a:rPr lang="en-US" sz="1800" b="1" dirty="0">
                <a:solidFill>
                  <a:srgbClr val="C00000"/>
                </a:solidFill>
              </a:rPr>
              <a:t>= 1</a:t>
            </a:r>
            <a:r>
              <a:rPr lang="en-US" sz="1800" b="1" baseline="30000" dirty="0">
                <a:solidFill>
                  <a:srgbClr val="C00000"/>
                </a:solidFill>
              </a:rPr>
              <a:t>- -</a:t>
            </a:r>
          </a:p>
        </p:txBody>
      </p:sp>
      <p:cxnSp>
        <p:nvCxnSpPr>
          <p:cNvPr id="51" name="Straight Arrow Connector 50"/>
          <p:cNvCxnSpPr>
            <a:stCxn id="35869" idx="2"/>
          </p:cNvCxnSpPr>
          <p:nvPr/>
        </p:nvCxnSpPr>
        <p:spPr>
          <a:xfrm rot="5400000">
            <a:off x="5739588" y="4973313"/>
            <a:ext cx="420687" cy="215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1" name="TextBox 23"/>
          <p:cNvSpPr txBox="1">
            <a:spLocks noChangeArrowheads="1"/>
          </p:cNvSpPr>
          <p:nvPr/>
        </p:nvSpPr>
        <p:spPr bwMode="auto">
          <a:xfrm>
            <a:off x="1905000" y="1676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872" name="Oval 5"/>
          <p:cNvSpPr>
            <a:spLocks noChangeArrowheads="1"/>
          </p:cNvSpPr>
          <p:nvPr/>
        </p:nvSpPr>
        <p:spPr bwMode="auto">
          <a:xfrm>
            <a:off x="228600" y="19050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5873" name="Oval 6"/>
          <p:cNvSpPr>
            <a:spLocks noChangeArrowheads="1"/>
          </p:cNvSpPr>
          <p:nvPr/>
        </p:nvSpPr>
        <p:spPr bwMode="auto">
          <a:xfrm>
            <a:off x="1752600" y="19050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5874" name="Line 7"/>
          <p:cNvSpPr>
            <a:spLocks noChangeShapeType="1"/>
          </p:cNvSpPr>
          <p:nvPr/>
        </p:nvSpPr>
        <p:spPr bwMode="auto">
          <a:xfrm>
            <a:off x="1905000" y="20574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Up Arrow 65"/>
          <p:cNvSpPr/>
          <p:nvPr/>
        </p:nvSpPr>
        <p:spPr>
          <a:xfrm>
            <a:off x="457200" y="16002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" name="Up Arrow 66"/>
          <p:cNvSpPr/>
          <p:nvPr/>
        </p:nvSpPr>
        <p:spPr>
          <a:xfrm>
            <a:off x="1981200" y="16002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8" name="Curved Up Arrow 67"/>
          <p:cNvSpPr/>
          <p:nvPr/>
        </p:nvSpPr>
        <p:spPr>
          <a:xfrm>
            <a:off x="838200" y="2286000"/>
            <a:ext cx="914400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33400" y="1219200"/>
          <a:ext cx="3460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1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460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133475" y="1905000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2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05000"/>
                        <a:ext cx="3143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030413" y="1246188"/>
          <a:ext cx="407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3" name="Equation" r:id="rId8" imgW="165100" imgH="203200" progId="Equation.3">
                  <p:embed/>
                </p:oleObj>
              </mc:Choice>
              <mc:Fallback>
                <p:oleObj name="Equation" r:id="rId8" imgW="1651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246188"/>
                        <a:ext cx="40798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276600" y="1752600"/>
          <a:ext cx="13716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4" name="Equation" r:id="rId10" imgW="660400" imgH="419100" progId="Equation.3">
                  <p:embed/>
                </p:oleObj>
              </mc:Choice>
              <mc:Fallback>
                <p:oleObj name="Equation" r:id="rId10" imgW="6604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52600"/>
                        <a:ext cx="13716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235325" y="2905125"/>
          <a:ext cx="14525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5" name="Equation" r:id="rId12" imgW="698500" imgH="482600" progId="Equation.DSMT4">
                  <p:embed/>
                </p:oleObj>
              </mc:Choice>
              <mc:Fallback>
                <p:oleObj name="Equation" r:id="rId12" imgW="698500" imgH="482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905125"/>
                        <a:ext cx="145256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981200" y="6094814"/>
            <a:ext cx="643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  <a:latin typeface="Comic Sans MS"/>
              </a:rPr>
              <a:t>e</a:t>
            </a:r>
            <a:r>
              <a:rPr lang="en-US" sz="2400" baseline="30000" dirty="0" err="1" smtClean="0">
                <a:solidFill>
                  <a:srgbClr val="800000"/>
                </a:solidFill>
                <a:latin typeface="Comic Sans MS"/>
              </a:rPr>
              <a:t>+</a:t>
            </a:r>
            <a:r>
              <a:rPr lang="en-US" sz="2400" dirty="0" err="1" smtClean="0">
                <a:solidFill>
                  <a:srgbClr val="800000"/>
                </a:solidFill>
                <a:latin typeface="Comic Sans MS"/>
              </a:rPr>
              <a:t>e</a:t>
            </a:r>
            <a:r>
              <a:rPr lang="en-US" sz="2400" baseline="30000" dirty="0" smtClean="0">
                <a:solidFill>
                  <a:srgbClr val="800000"/>
                </a:solidFill>
                <a:latin typeface="Comic Sans MS"/>
              </a:rPr>
              <a:t>-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 annihilation only produces J</a:t>
            </a:r>
            <a:r>
              <a:rPr lang="en-US" sz="2400" baseline="30000" dirty="0" smtClean="0">
                <a:solidFill>
                  <a:srgbClr val="800000"/>
                </a:solidFill>
                <a:latin typeface="Comic Sans MS"/>
              </a:rPr>
              <a:t>PC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=1</a:t>
            </a:r>
            <a:r>
              <a:rPr lang="en-US" sz="2400" baseline="30000" dirty="0" smtClean="0">
                <a:solidFill>
                  <a:srgbClr val="800000"/>
                </a:solidFill>
                <a:latin typeface="Comic Sans MS"/>
              </a:rPr>
              <a:t>--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states</a:t>
            </a:r>
            <a:endParaRPr lang="en-US" sz="2400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3" descr="spectrum1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l="20" t="11111" r="4167"/>
          <a:stretch>
            <a:fillRect/>
          </a:stretch>
        </p:blipFill>
        <p:spPr bwMode="auto">
          <a:xfrm>
            <a:off x="1219200" y="1674813"/>
            <a:ext cx="6629400" cy="4613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191000" y="1446213"/>
            <a:ext cx="39624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1867694" y="3999706"/>
            <a:ext cx="46482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51"/>
          <p:cNvSpPr txBox="1">
            <a:spLocks noChangeArrowheads="1"/>
          </p:cNvSpPr>
          <p:nvPr/>
        </p:nvSpPr>
        <p:spPr bwMode="auto">
          <a:xfrm>
            <a:off x="5486400" y="4494213"/>
            <a:ext cx="1673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n</a:t>
            </a:r>
            <a:r>
              <a:rPr lang="en-US" sz="3600" baseline="-25000" dirty="0" smtClean="0"/>
              <a:t>r</a:t>
            </a:r>
            <a:r>
              <a:rPr lang="en-US" sz="3600" baseline="30000" dirty="0" smtClean="0"/>
              <a:t>(</a:t>
            </a:r>
            <a:r>
              <a:rPr lang="en-US" sz="3600" baseline="30000" dirty="0"/>
              <a:t>2S+1)</a:t>
            </a:r>
            <a:r>
              <a:rPr lang="en-US" sz="3600" dirty="0"/>
              <a:t>L</a:t>
            </a:r>
            <a:r>
              <a:rPr lang="en-US" sz="3600" baseline="-25000" dirty="0"/>
              <a:t>J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0" y="5332413"/>
            <a:ext cx="15384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lang="en-US" sz="18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=radial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q.n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5295900" y="5065713"/>
            <a:ext cx="304800" cy="2286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29200" y="4037013"/>
            <a:ext cx="1768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S= spin (0 or 1)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638800" y="4341813"/>
            <a:ext cx="457200" cy="2286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61"/>
          <p:cNvSpPr txBox="1">
            <a:spLocks noChangeArrowheads="1"/>
          </p:cNvSpPr>
          <p:nvPr/>
        </p:nvSpPr>
        <p:spPr bwMode="auto">
          <a:xfrm>
            <a:off x="6601651" y="5466501"/>
            <a:ext cx="176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54061"/>
                </a:solidFill>
              </a:rPr>
              <a:t>L= S, P, D, …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6606191" y="5293519"/>
            <a:ext cx="3810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16750" y="4037013"/>
            <a:ext cx="2127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J= total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 mom.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6924421" y="4485188"/>
            <a:ext cx="609600" cy="3746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2" name="TextBox 72"/>
          <p:cNvSpPr txBox="1">
            <a:spLocks noChangeArrowheads="1"/>
          </p:cNvSpPr>
          <p:nvPr/>
        </p:nvSpPr>
        <p:spPr bwMode="auto">
          <a:xfrm>
            <a:off x="2743200" y="5256213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J</a:t>
            </a:r>
            <a:r>
              <a:rPr lang="en-US" sz="1800" b="1" dirty="0" smtClean="0">
                <a:solidFill>
                  <a:srgbClr val="C00000"/>
                </a:solidFill>
              </a:rPr>
              <a:t>/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= 1</a:t>
            </a:r>
            <a:r>
              <a:rPr lang="en-US" sz="1800" b="1" baseline="30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lang="en-US" sz="1800" b="1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6883" name="TextBox 73"/>
          <p:cNvSpPr txBox="1">
            <a:spLocks noChangeArrowheads="1"/>
          </p:cNvSpPr>
          <p:nvPr/>
        </p:nvSpPr>
        <p:spPr bwMode="auto">
          <a:xfrm>
            <a:off x="2768600" y="319881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= 2</a:t>
            </a:r>
            <a:r>
              <a:rPr lang="en-US" sz="1800" b="1" baseline="30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lang="en-US" sz="1800" b="1" baseline="-250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2286000" y="3427413"/>
            <a:ext cx="4572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86000" y="5484813"/>
            <a:ext cx="4572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6" name="Title 1"/>
          <p:cNvSpPr txBox="1">
            <a:spLocks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latin typeface="Calibri" pitchFamily="1" charset="0"/>
              </a:rPr>
              <a:t>ABC’s part II</a:t>
            </a:r>
            <a:r>
              <a:rPr lang="en-US" sz="2400">
                <a:latin typeface="Calibri" pitchFamily="1" charset="0"/>
              </a:rPr>
              <a:t/>
            </a:r>
            <a:br>
              <a:rPr lang="en-US" sz="2400">
                <a:latin typeface="Calibri" pitchFamily="1" charset="0"/>
              </a:rPr>
            </a:br>
            <a:r>
              <a:rPr lang="en-US" sz="2400">
                <a:latin typeface="Calibri" pitchFamily="1" charset="0"/>
              </a:rPr>
              <a:t> </a:t>
            </a:r>
            <a:r>
              <a:rPr lang="en-US" sz="3600">
                <a:latin typeface="Calibri" pitchFamily="1" charset="0"/>
              </a:rPr>
              <a:t>spectroscopic notation</a:t>
            </a:r>
          </a:p>
        </p:txBody>
      </p:sp>
      <p:sp>
        <p:nvSpPr>
          <p:cNvPr id="36887" name="TextBox 23"/>
          <p:cNvSpPr txBox="1">
            <a:spLocks noChangeArrowheads="1"/>
          </p:cNvSpPr>
          <p:nvPr/>
        </p:nvSpPr>
        <p:spPr bwMode="auto">
          <a:xfrm>
            <a:off x="6400800" y="2246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6888" name="Oval 5"/>
          <p:cNvSpPr>
            <a:spLocks noChangeArrowheads="1"/>
          </p:cNvSpPr>
          <p:nvPr/>
        </p:nvSpPr>
        <p:spPr bwMode="auto">
          <a:xfrm>
            <a:off x="4724400" y="2474913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6889" name="Oval 6"/>
          <p:cNvSpPr>
            <a:spLocks noChangeArrowheads="1"/>
          </p:cNvSpPr>
          <p:nvPr/>
        </p:nvSpPr>
        <p:spPr bwMode="auto">
          <a:xfrm>
            <a:off x="6248400" y="2474913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6890" name="Line 7"/>
          <p:cNvSpPr>
            <a:spLocks noChangeShapeType="1"/>
          </p:cNvSpPr>
          <p:nvPr/>
        </p:nvSpPr>
        <p:spPr bwMode="auto">
          <a:xfrm>
            <a:off x="6400800" y="2627313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4953000" y="2170113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6" name="Up Arrow 45"/>
          <p:cNvSpPr/>
          <p:nvPr/>
        </p:nvSpPr>
        <p:spPr>
          <a:xfrm>
            <a:off x="6477000" y="2170113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7" name="Curved Up Arrow 46"/>
          <p:cNvSpPr/>
          <p:nvPr/>
        </p:nvSpPr>
        <p:spPr>
          <a:xfrm>
            <a:off x="5334000" y="2855913"/>
            <a:ext cx="914400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029200" y="1789113"/>
          <a:ext cx="3460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3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89113"/>
                        <a:ext cx="3460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629275" y="2474913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4" name="Equation" r:id="rId7" imgW="127000" imgH="165100" progId="Equation.3">
                  <p:embed/>
                </p:oleObj>
              </mc:Choice>
              <mc:Fallback>
                <p:oleObj name="Equation" r:id="rId7" imgW="1270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2474913"/>
                        <a:ext cx="3143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6526213" y="1816100"/>
          <a:ext cx="4079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1816100"/>
                        <a:ext cx="407987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7315200" y="2133600"/>
          <a:ext cx="13716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6" name="Equation" r:id="rId11" imgW="660400" imgH="419100" progId="Equation.3">
                  <p:embed/>
                </p:oleObj>
              </mc:Choice>
              <mc:Fallback>
                <p:oleObj name="Equation" r:id="rId11" imgW="6604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133600"/>
                        <a:ext cx="13716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4" name="TextBox 57"/>
          <p:cNvSpPr txBox="1">
            <a:spLocks noChangeArrowheads="1"/>
          </p:cNvSpPr>
          <p:nvPr/>
        </p:nvSpPr>
        <p:spPr bwMode="auto">
          <a:xfrm>
            <a:off x="2182813" y="56388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η</a:t>
            </a:r>
            <a:r>
              <a:rPr lang="en-US" sz="18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= 1</a:t>
            </a:r>
            <a:r>
              <a:rPr lang="en-US" sz="1800" b="1" baseline="30000" dirty="0">
                <a:solidFill>
                  <a:srgbClr val="C00000"/>
                </a:solidFill>
              </a:rPr>
              <a:t>1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lang="en-US" sz="1800" b="1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6895" name="TextBox 59"/>
          <p:cNvSpPr txBox="1">
            <a:spLocks noChangeArrowheads="1"/>
          </p:cNvSpPr>
          <p:nvPr/>
        </p:nvSpPr>
        <p:spPr bwMode="auto">
          <a:xfrm>
            <a:off x="2182813" y="35052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η</a:t>
            </a:r>
            <a:r>
              <a:rPr lang="en-US" sz="18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= 2</a:t>
            </a:r>
            <a:r>
              <a:rPr lang="en-US" sz="1800" b="1" baseline="30000" dirty="0">
                <a:solidFill>
                  <a:srgbClr val="C00000"/>
                </a:solidFill>
              </a:rPr>
              <a:t>1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lang="en-US" sz="1800" b="1" baseline="-250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752600" y="5867400"/>
            <a:ext cx="4572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52600" y="3733800"/>
            <a:ext cx="4572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8" name="TextBox 64"/>
          <p:cNvSpPr txBox="1">
            <a:spLocks noChangeArrowheads="1"/>
          </p:cNvSpPr>
          <p:nvPr/>
        </p:nvSpPr>
        <p:spPr bwMode="auto">
          <a:xfrm>
            <a:off x="2362200" y="3516313"/>
            <a:ext cx="244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1800" b="1">
                <a:solidFill>
                  <a:srgbClr val="C00000"/>
                </a:solidFill>
              </a:rPr>
              <a:t> </a:t>
            </a:r>
            <a:endParaRPr lang="en-US" sz="1800" b="1" baseline="-25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1"/>
          <p:cNvSpPr txBox="1">
            <a:spLocks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latin typeface="Calibri" pitchFamily="1" charset="0"/>
              </a:rPr>
              <a:t>ABC’s part III</a:t>
            </a:r>
            <a:r>
              <a:rPr lang="en-US" sz="2400">
                <a:latin typeface="Calibri" pitchFamily="1" charset="0"/>
              </a:rPr>
              <a:t/>
            </a:r>
            <a:br>
              <a:rPr lang="en-US" sz="2400">
                <a:latin typeface="Calibri" pitchFamily="1" charset="0"/>
              </a:rPr>
            </a:br>
            <a:r>
              <a:rPr lang="en-US" sz="2400">
                <a:latin typeface="Calibri" pitchFamily="1" charset="0"/>
              </a:rPr>
              <a:t> </a:t>
            </a:r>
            <a:r>
              <a:rPr lang="en-US" sz="3600">
                <a:latin typeface="Calibri" pitchFamily="1" charset="0"/>
              </a:rPr>
              <a:t>“wave function at the origin”</a:t>
            </a:r>
          </a:p>
        </p:txBody>
      </p:sp>
      <p:sp>
        <p:nvSpPr>
          <p:cNvPr id="38917" name="Text Box 38"/>
          <p:cNvSpPr txBox="1">
            <a:spLocks noChangeArrowheads="1"/>
          </p:cNvSpPr>
          <p:nvPr/>
        </p:nvSpPr>
        <p:spPr bwMode="auto">
          <a:xfrm>
            <a:off x="609600" y="2967038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sp>
        <p:nvSpPr>
          <p:cNvPr id="38918" name="Text Box 38"/>
          <p:cNvSpPr txBox="1">
            <a:spLocks noChangeArrowheads="1"/>
          </p:cNvSpPr>
          <p:nvPr/>
        </p:nvSpPr>
        <p:spPr bwMode="auto">
          <a:xfrm>
            <a:off x="627063" y="32766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03263" y="3429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" y="30480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86705">
            <a:off x="1014413" y="30067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53"/>
          <p:cNvSpPr/>
          <p:nvPr/>
        </p:nvSpPr>
        <p:spPr>
          <a:xfrm>
            <a:off x="2133600" y="3200400"/>
            <a:ext cx="3048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057400" y="2895600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33600" y="34290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49"/>
          <p:cNvSpPr txBox="1">
            <a:spLocks noChangeArrowheads="1"/>
          </p:cNvSpPr>
          <p:nvPr/>
        </p:nvSpPr>
        <p:spPr bwMode="auto">
          <a:xfrm>
            <a:off x="2819400" y="26670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38926" name="TextBox 50"/>
          <p:cNvSpPr txBox="1">
            <a:spLocks noChangeArrowheads="1"/>
          </p:cNvSpPr>
          <p:nvPr/>
        </p:nvSpPr>
        <p:spPr bwMode="auto">
          <a:xfrm>
            <a:off x="2895600" y="3657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38927" name="Text Box 7"/>
          <p:cNvSpPr txBox="1">
            <a:spLocks noChangeArrowheads="1"/>
          </p:cNvSpPr>
          <p:nvPr/>
        </p:nvSpPr>
        <p:spPr bwMode="auto">
          <a:xfrm>
            <a:off x="1905000" y="28956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Symbol" pitchFamily="1" charset="2"/>
              </a:rPr>
              <a:t>a</a:t>
            </a:r>
            <a:endParaRPr lang="en-US" sz="2400" b="1" baseline="-25000">
              <a:latin typeface="Calibri" pitchFamily="1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" y="1981200"/>
            <a:ext cx="34559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 J/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ea typeface="+mn-ea"/>
                <a:cs typeface="Arial" pitchFamily="34" charset="0"/>
              </a:rPr>
              <a:t>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decay, the c and c quarks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have to annihilate each other</a:t>
            </a:r>
          </a:p>
        </p:txBody>
      </p:sp>
      <p:sp>
        <p:nvSpPr>
          <p:cNvPr id="38929" name="TextBox 67"/>
          <p:cNvSpPr txBox="1">
            <a:spLocks noChangeArrowheads="1"/>
          </p:cNvSpPr>
          <p:nvPr/>
        </p:nvSpPr>
        <p:spPr bwMode="auto">
          <a:xfrm>
            <a:off x="2590800" y="1752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376092"/>
                </a:solidFill>
              </a:rPr>
              <a:t>_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900" y="4114800"/>
            <a:ext cx="3492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This only can happen when they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are on top of each other: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200" y="1752600"/>
            <a:ext cx="4495800" cy="4830763"/>
            <a:chOff x="2096" y="115"/>
            <a:chExt cx="3341" cy="3955"/>
          </a:xfrm>
        </p:grpSpPr>
        <p:sp>
          <p:nvSpPr>
            <p:cNvPr id="38949" name="Rectangle 4"/>
            <p:cNvSpPr>
              <a:spLocks noChangeArrowheads="1"/>
            </p:cNvSpPr>
            <p:nvPr/>
          </p:nvSpPr>
          <p:spPr bwMode="auto">
            <a:xfrm>
              <a:off x="2096" y="115"/>
              <a:ext cx="3341" cy="3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38950" name="Picture 5" descr="0712"/>
            <p:cNvPicPr>
              <a:picLocks noChangeAspect="1" noChangeArrowheads="1"/>
            </p:cNvPicPr>
            <p:nvPr/>
          </p:nvPicPr>
          <p:blipFill>
            <a:blip r:embed="rId5"/>
            <a:srcRect b="6622"/>
            <a:stretch>
              <a:fillRect/>
            </a:stretch>
          </p:blipFill>
          <p:spPr bwMode="auto">
            <a:xfrm>
              <a:off x="2152" y="183"/>
              <a:ext cx="3214" cy="3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Rectangle 77"/>
          <p:cNvSpPr/>
          <p:nvPr/>
        </p:nvSpPr>
        <p:spPr>
          <a:xfrm>
            <a:off x="6858000" y="1676400"/>
            <a:ext cx="2667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67200" y="2438400"/>
            <a:ext cx="576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n=1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91000" y="3962400"/>
            <a:ext cx="576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n=2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67200" y="5562600"/>
            <a:ext cx="576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n=3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62600" y="22098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S-wave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486400" y="35052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S-wave</a:t>
            </a:r>
          </a:p>
        </p:txBody>
      </p:sp>
      <p:sp>
        <p:nvSpPr>
          <p:cNvPr id="38939" name="TextBox 84"/>
          <p:cNvSpPr txBox="1">
            <a:spLocks noChangeArrowheads="1"/>
          </p:cNvSpPr>
          <p:nvPr/>
        </p:nvSpPr>
        <p:spPr bwMode="auto">
          <a:xfrm>
            <a:off x="6019800" y="3962400"/>
            <a:ext cx="868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376092"/>
                </a:solidFill>
              </a:rPr>
              <a:t>P-wave  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5400000">
            <a:off x="5219700" y="2476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5029200" y="3733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5562600" y="4191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715000" y="48768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S-wave</a:t>
            </a:r>
          </a:p>
        </p:txBody>
      </p:sp>
      <p:cxnSp>
        <p:nvCxnSpPr>
          <p:cNvPr id="94" name="Straight Arrow Connector 93"/>
          <p:cNvCxnSpPr>
            <a:stCxn id="93" idx="1"/>
          </p:cNvCxnSpPr>
          <p:nvPr/>
        </p:nvCxnSpPr>
        <p:spPr>
          <a:xfrm rot="10800000" flipV="1">
            <a:off x="5029200" y="5046663"/>
            <a:ext cx="685800" cy="363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019800" y="51816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P-wave</a:t>
            </a:r>
          </a:p>
        </p:txBody>
      </p:sp>
      <p:sp>
        <p:nvSpPr>
          <p:cNvPr id="38946" name="TextBox 98"/>
          <p:cNvSpPr txBox="1">
            <a:spLocks noChangeArrowheads="1"/>
          </p:cNvSpPr>
          <p:nvPr/>
        </p:nvSpPr>
        <p:spPr bwMode="auto">
          <a:xfrm>
            <a:off x="6477000" y="5410200"/>
            <a:ext cx="879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376092"/>
                </a:solidFill>
              </a:rPr>
              <a:t>D-wave</a:t>
            </a:r>
            <a:endParaRPr lang="en-US" sz="1600" baseline="30000">
              <a:solidFill>
                <a:srgbClr val="376092"/>
              </a:solidFill>
            </a:endParaRPr>
          </a:p>
        </p:txBody>
      </p:sp>
      <p:cxnSp>
        <p:nvCxnSpPr>
          <p:cNvPr id="100" name="Straight Arrow Connector 99"/>
          <p:cNvCxnSpPr>
            <a:stCxn id="96" idx="1"/>
          </p:cNvCxnSpPr>
          <p:nvPr/>
        </p:nvCxnSpPr>
        <p:spPr>
          <a:xfrm rot="10800000" flipV="1">
            <a:off x="5181600" y="5351463"/>
            <a:ext cx="838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8946" idx="1"/>
          </p:cNvCxnSpPr>
          <p:nvPr/>
        </p:nvCxnSpPr>
        <p:spPr>
          <a:xfrm rot="10800000" flipV="1">
            <a:off x="5791200" y="5580063"/>
            <a:ext cx="68580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934200" y="4002088"/>
          <a:ext cx="12954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Equation" r:id="rId6" imgW="812800" imgH="165100" progId="Equation.3">
                  <p:embed/>
                </p:oleObj>
              </mc:Choice>
              <mc:Fallback>
                <p:oleObj name="Equation" r:id="rId6" imgW="8128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02088"/>
                        <a:ext cx="12954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391400" y="5410200"/>
          <a:ext cx="1219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2" name="Equation" r:id="rId8" imgW="863600" imgH="203200" progId="Equation.3">
                  <p:embed/>
                </p:oleObj>
              </mc:Choice>
              <mc:Fallback>
                <p:oleObj name="Equation" r:id="rId8" imgW="863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10200"/>
                        <a:ext cx="12192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1"/>
          <p:cNvSpPr txBox="1">
            <a:spLocks/>
          </p:cNvSpPr>
          <p:nvPr/>
        </p:nvSpPr>
        <p:spPr bwMode="auto">
          <a:xfrm>
            <a:off x="561500" y="484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latin typeface="Calibri" pitchFamily="1" charset="0"/>
              </a:rPr>
              <a:t>ABC’s part III</a:t>
            </a:r>
            <a:r>
              <a:rPr lang="en-US" sz="2400">
                <a:latin typeface="Calibri" pitchFamily="1" charset="0"/>
              </a:rPr>
              <a:t/>
            </a:r>
            <a:br>
              <a:rPr lang="en-US" sz="2400">
                <a:latin typeface="Calibri" pitchFamily="1" charset="0"/>
              </a:rPr>
            </a:br>
            <a:r>
              <a:rPr lang="en-US" sz="2400">
                <a:latin typeface="Calibri" pitchFamily="1" charset="0"/>
              </a:rPr>
              <a:t> </a:t>
            </a:r>
            <a:r>
              <a:rPr lang="en-US" sz="3600">
                <a:latin typeface="Calibri" pitchFamily="1" charset="0"/>
              </a:rPr>
              <a:t>“wave function at the origin”</a:t>
            </a:r>
          </a:p>
        </p:txBody>
      </p:sp>
      <p:sp>
        <p:nvSpPr>
          <p:cNvPr id="38917" name="Text Box 38"/>
          <p:cNvSpPr txBox="1">
            <a:spLocks noChangeArrowheads="1"/>
          </p:cNvSpPr>
          <p:nvPr/>
        </p:nvSpPr>
        <p:spPr bwMode="auto">
          <a:xfrm>
            <a:off x="804470" y="2967038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sp>
        <p:nvSpPr>
          <p:cNvPr id="38918" name="Text Box 38"/>
          <p:cNvSpPr txBox="1">
            <a:spLocks noChangeArrowheads="1"/>
          </p:cNvSpPr>
          <p:nvPr/>
        </p:nvSpPr>
        <p:spPr bwMode="auto">
          <a:xfrm>
            <a:off x="821933" y="32766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98133" y="3429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04470" y="30480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86705">
            <a:off x="1209283" y="30067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53"/>
          <p:cNvSpPr/>
          <p:nvPr/>
        </p:nvSpPr>
        <p:spPr>
          <a:xfrm>
            <a:off x="2328470" y="3200400"/>
            <a:ext cx="3048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252270" y="2895600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28470" y="34290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49"/>
          <p:cNvSpPr txBox="1">
            <a:spLocks noChangeArrowheads="1"/>
          </p:cNvSpPr>
          <p:nvPr/>
        </p:nvSpPr>
        <p:spPr bwMode="auto">
          <a:xfrm>
            <a:off x="3014270" y="26670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38926" name="TextBox 50"/>
          <p:cNvSpPr txBox="1">
            <a:spLocks noChangeArrowheads="1"/>
          </p:cNvSpPr>
          <p:nvPr/>
        </p:nvSpPr>
        <p:spPr bwMode="auto">
          <a:xfrm>
            <a:off x="3090470" y="3657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38927" name="Text Box 7"/>
          <p:cNvSpPr txBox="1">
            <a:spLocks noChangeArrowheads="1"/>
          </p:cNvSpPr>
          <p:nvPr/>
        </p:nvSpPr>
        <p:spPr bwMode="auto">
          <a:xfrm>
            <a:off x="2099870" y="2895600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Symbol" pitchFamily="1" charset="2"/>
              </a:rPr>
              <a:t>α</a:t>
            </a:r>
            <a:endParaRPr lang="en-US" sz="2400" b="1" baseline="-25000" dirty="0">
              <a:latin typeface="Calibri" pitchFamily="1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1556" y="1936230"/>
            <a:ext cx="42896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ea typeface="+mn-ea"/>
                <a:cs typeface="Arial" pitchFamily="34" charset="0"/>
              </a:rPr>
              <a:t>ψ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decay: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the c and c quarks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annihilate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each other</a:t>
            </a:r>
          </a:p>
        </p:txBody>
      </p:sp>
      <p:sp>
        <p:nvSpPr>
          <p:cNvPr id="38929" name="TextBox 67"/>
          <p:cNvSpPr txBox="1">
            <a:spLocks noChangeArrowheads="1"/>
          </p:cNvSpPr>
          <p:nvPr/>
        </p:nvSpPr>
        <p:spPr bwMode="auto">
          <a:xfrm>
            <a:off x="3085470" y="179757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376092"/>
                </a:solidFill>
              </a:rPr>
              <a:t>_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990" y="4054840"/>
            <a:ext cx="36599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nly happens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when they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are on top of each other:</a:t>
            </a:r>
          </a:p>
        </p:txBody>
      </p:sp>
      <p:sp>
        <p:nvSpPr>
          <p:cNvPr id="38931" name="TextBox 69"/>
          <p:cNvSpPr txBox="1">
            <a:spLocks noChangeArrowheads="1"/>
          </p:cNvSpPr>
          <p:nvPr/>
        </p:nvSpPr>
        <p:spPr bwMode="auto">
          <a:xfrm>
            <a:off x="-47082" y="5027020"/>
            <a:ext cx="4933979" cy="1446550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smtClean="0">
                <a:solidFill>
                  <a:srgbClr val="804000"/>
                </a:solidFill>
              </a:rPr>
              <a:t>many </a:t>
            </a:r>
            <a:r>
              <a:rPr lang="en-US" sz="2200" dirty="0">
                <a:solidFill>
                  <a:srgbClr val="804000"/>
                </a:solidFill>
              </a:rPr>
              <a:t>J</a:t>
            </a:r>
            <a:r>
              <a:rPr lang="en-US" sz="2200" dirty="0" smtClean="0">
                <a:solidFill>
                  <a:srgbClr val="804000"/>
                </a:solidFill>
              </a:rPr>
              <a:t>/</a:t>
            </a:r>
            <a:r>
              <a:rPr lang="en-US" sz="2200" dirty="0" smtClean="0">
                <a:solidFill>
                  <a:srgbClr val="804000"/>
                </a:solidFill>
                <a:latin typeface="Symbol" pitchFamily="1" charset="2"/>
              </a:rPr>
              <a:t>ψ (&amp; </a:t>
            </a:r>
            <a:r>
              <a:rPr lang="en-US" sz="2200" dirty="0" err="1" smtClean="0">
                <a:solidFill>
                  <a:srgbClr val="804000"/>
                </a:solidFill>
                <a:latin typeface="Symbol" pitchFamily="1" charset="2"/>
              </a:rPr>
              <a:t>ψ</a:t>
            </a:r>
            <a:r>
              <a:rPr lang="en-US" sz="2200" dirty="0" smtClean="0">
                <a:solidFill>
                  <a:srgbClr val="804000"/>
                </a:solidFill>
                <a:latin typeface="Symbol" pitchFamily="1" charset="2"/>
              </a:rPr>
              <a:t>’)</a:t>
            </a:r>
            <a:r>
              <a:rPr lang="en-US" sz="2200" dirty="0" smtClean="0">
                <a:solidFill>
                  <a:srgbClr val="804000"/>
                </a:solidFill>
              </a:rPr>
              <a:t> </a:t>
            </a:r>
            <a:r>
              <a:rPr lang="en-US" sz="2200" dirty="0">
                <a:solidFill>
                  <a:srgbClr val="804000"/>
                </a:solidFill>
              </a:rPr>
              <a:t>processes are</a:t>
            </a:r>
            <a:r>
              <a:rPr lang="en-US" sz="2200" dirty="0" smtClean="0">
                <a:solidFill>
                  <a:srgbClr val="804000"/>
                </a:solidFill>
              </a:rPr>
              <a:t> </a:t>
            </a:r>
            <a:r>
              <a:rPr lang="en-US" sz="2200" dirty="0" smtClean="0">
                <a:solidFill>
                  <a:srgbClr val="804000"/>
                </a:solidFill>
                <a:sym typeface="Symbol" pitchFamily="1" charset="2"/>
              </a:rPr>
              <a:t>∞</a:t>
            </a:r>
            <a:r>
              <a:rPr lang="en-US" sz="2200" dirty="0" smtClean="0">
                <a:solidFill>
                  <a:srgbClr val="804000"/>
                </a:solidFill>
              </a:rPr>
              <a:t> |</a:t>
            </a:r>
            <a:r>
              <a:rPr lang="en-US" sz="2200" dirty="0" smtClean="0">
                <a:solidFill>
                  <a:srgbClr val="804000"/>
                </a:solidFill>
                <a:latin typeface="Symbol" pitchFamily="1" charset="2"/>
              </a:rPr>
              <a:t>ψ</a:t>
            </a:r>
            <a:r>
              <a:rPr lang="en-US" sz="2200" dirty="0" smtClean="0">
                <a:solidFill>
                  <a:srgbClr val="804000"/>
                </a:solidFill>
              </a:rPr>
              <a:t>(</a:t>
            </a:r>
            <a:r>
              <a:rPr lang="en-US" sz="2200" dirty="0">
                <a:solidFill>
                  <a:srgbClr val="804000"/>
                </a:solidFill>
              </a:rPr>
              <a:t>0)|</a:t>
            </a:r>
            <a:r>
              <a:rPr lang="en-US" sz="2200" baseline="30000" dirty="0">
                <a:solidFill>
                  <a:srgbClr val="804000"/>
                </a:solidFill>
              </a:rPr>
              <a:t>2</a:t>
            </a:r>
            <a:r>
              <a:rPr lang="en-US" sz="2200" dirty="0">
                <a:solidFill>
                  <a:srgbClr val="804000"/>
                </a:solidFill>
              </a:rPr>
              <a:t>,</a:t>
            </a:r>
          </a:p>
          <a:p>
            <a:pPr algn="ctr"/>
            <a:r>
              <a:rPr lang="en-US" sz="2200" dirty="0">
                <a:solidFill>
                  <a:srgbClr val="804000"/>
                </a:solidFill>
              </a:rPr>
              <a:t>the “wave function at the origin,”</a:t>
            </a:r>
          </a:p>
          <a:p>
            <a:pPr algn="ctr"/>
            <a:r>
              <a:rPr lang="en-US" sz="2200" dirty="0">
                <a:solidFill>
                  <a:srgbClr val="804000"/>
                </a:solidFill>
              </a:rPr>
              <a:t>or, </a:t>
            </a:r>
            <a:r>
              <a:rPr lang="en-US" sz="2200" dirty="0" smtClean="0">
                <a:solidFill>
                  <a:srgbClr val="804000"/>
                </a:solidFill>
              </a:rPr>
              <a:t>when </a:t>
            </a:r>
            <a:r>
              <a:rPr lang="en-US" sz="2200" dirty="0" smtClean="0">
                <a:solidFill>
                  <a:srgbClr val="804000"/>
                </a:solidFill>
                <a:latin typeface="Symbol" pitchFamily="1" charset="2"/>
              </a:rPr>
              <a:t>ψ</a:t>
            </a:r>
            <a:r>
              <a:rPr lang="en-US" sz="2200" dirty="0" smtClean="0">
                <a:solidFill>
                  <a:srgbClr val="804000"/>
                </a:solidFill>
              </a:rPr>
              <a:t>(</a:t>
            </a:r>
            <a:r>
              <a:rPr lang="en-US" sz="2200" dirty="0">
                <a:solidFill>
                  <a:srgbClr val="804000"/>
                </a:solidFill>
              </a:rPr>
              <a:t>0)=0, </a:t>
            </a:r>
            <a:r>
              <a:rPr lang="en-US" sz="2200" dirty="0" smtClean="0">
                <a:solidFill>
                  <a:srgbClr val="804000"/>
                </a:solidFill>
              </a:rPr>
              <a:t> derivatives </a:t>
            </a:r>
            <a:r>
              <a:rPr lang="en-US" sz="2200" dirty="0">
                <a:solidFill>
                  <a:srgbClr val="804000"/>
                </a:solidFill>
              </a:rPr>
              <a:t>of</a:t>
            </a:r>
            <a:r>
              <a:rPr lang="en-US" sz="2200" dirty="0" smtClean="0">
                <a:solidFill>
                  <a:srgbClr val="804000"/>
                </a:solidFill>
              </a:rPr>
              <a:t> </a:t>
            </a:r>
            <a:r>
              <a:rPr lang="en-US" sz="2200" dirty="0" err="1" smtClean="0">
                <a:solidFill>
                  <a:srgbClr val="804000"/>
                </a:solidFill>
                <a:latin typeface="Symbol" pitchFamily="1" charset="2"/>
              </a:rPr>
              <a:t>ψ</a:t>
            </a:r>
            <a:r>
              <a:rPr lang="en-US" sz="2200" dirty="0" smtClean="0">
                <a:solidFill>
                  <a:srgbClr val="804000"/>
                </a:solidFill>
              </a:rPr>
              <a:t>(</a:t>
            </a:r>
            <a:r>
              <a:rPr lang="en-US" sz="2200" dirty="0">
                <a:solidFill>
                  <a:srgbClr val="804000"/>
                </a:solidFill>
              </a:rPr>
              <a:t>0</a:t>
            </a:r>
            <a:r>
              <a:rPr lang="en-US" sz="2200" dirty="0" smtClean="0">
                <a:solidFill>
                  <a:srgbClr val="804000"/>
                </a:solidFill>
              </a:rPr>
              <a:t>),</a:t>
            </a:r>
          </a:p>
          <a:p>
            <a:pPr algn="ctr"/>
            <a:r>
              <a:rPr lang="en-US" sz="2200" dirty="0" smtClean="0">
                <a:solidFill>
                  <a:srgbClr val="804000"/>
                </a:solidFill>
              </a:rPr>
              <a:t>which are usually </a:t>
            </a:r>
            <a:r>
              <a:rPr lang="en-US" sz="2200" dirty="0">
                <a:solidFill>
                  <a:srgbClr val="804000"/>
                </a:solidFill>
              </a:rPr>
              <a:t>small.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47799" y="1371600"/>
            <a:ext cx="4647739" cy="5211763"/>
            <a:chOff x="2096" y="115"/>
            <a:chExt cx="3341" cy="3955"/>
          </a:xfrm>
        </p:grpSpPr>
        <p:sp>
          <p:nvSpPr>
            <p:cNvPr id="38949" name="Rectangle 4"/>
            <p:cNvSpPr>
              <a:spLocks noChangeArrowheads="1"/>
            </p:cNvSpPr>
            <p:nvPr/>
          </p:nvSpPr>
          <p:spPr bwMode="auto">
            <a:xfrm>
              <a:off x="2096" y="115"/>
              <a:ext cx="3341" cy="3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38950" name="Picture 5" descr="0712"/>
            <p:cNvPicPr>
              <a:picLocks noChangeAspect="1" noChangeArrowheads="1"/>
            </p:cNvPicPr>
            <p:nvPr/>
          </p:nvPicPr>
          <p:blipFill>
            <a:blip r:embed="rId5"/>
            <a:srcRect b="6622"/>
            <a:stretch>
              <a:fillRect/>
            </a:stretch>
          </p:blipFill>
          <p:spPr bwMode="auto">
            <a:xfrm>
              <a:off x="2152" y="183"/>
              <a:ext cx="3214" cy="3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Rectangle 77"/>
          <p:cNvSpPr/>
          <p:nvPr/>
        </p:nvSpPr>
        <p:spPr>
          <a:xfrm>
            <a:off x="7457600" y="1094282"/>
            <a:ext cx="2667000" cy="539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66800" y="2438400"/>
            <a:ext cx="576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n=1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81076" y="3875088"/>
            <a:ext cx="576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n=2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821830" y="5562600"/>
            <a:ext cx="576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n=3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62200" y="22098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S-wave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86000" y="35052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S-wave</a:t>
            </a:r>
          </a:p>
        </p:txBody>
      </p:sp>
      <p:sp>
        <p:nvSpPr>
          <p:cNvPr id="38939" name="TextBox 84"/>
          <p:cNvSpPr txBox="1">
            <a:spLocks noChangeArrowheads="1"/>
          </p:cNvSpPr>
          <p:nvPr/>
        </p:nvSpPr>
        <p:spPr bwMode="auto">
          <a:xfrm>
            <a:off x="6619400" y="3962400"/>
            <a:ext cx="868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376092"/>
                </a:solidFill>
              </a:rPr>
              <a:t>P-wave  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5400000">
            <a:off x="5819300" y="2476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5628800" y="3733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6162200" y="4191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314600" y="48768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S-wave</a:t>
            </a:r>
          </a:p>
        </p:txBody>
      </p:sp>
      <p:cxnSp>
        <p:nvCxnSpPr>
          <p:cNvPr id="94" name="Straight Arrow Connector 93"/>
          <p:cNvCxnSpPr>
            <a:stCxn id="93" idx="1"/>
          </p:cNvCxnSpPr>
          <p:nvPr/>
        </p:nvCxnSpPr>
        <p:spPr>
          <a:xfrm rot="10800000" flipV="1">
            <a:off x="5628800" y="5046663"/>
            <a:ext cx="685800" cy="363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19400" y="5181600"/>
            <a:ext cx="866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P-wave</a:t>
            </a:r>
          </a:p>
        </p:txBody>
      </p:sp>
      <p:sp>
        <p:nvSpPr>
          <p:cNvPr id="38946" name="TextBox 98"/>
          <p:cNvSpPr txBox="1">
            <a:spLocks noChangeArrowheads="1"/>
          </p:cNvSpPr>
          <p:nvPr/>
        </p:nvSpPr>
        <p:spPr bwMode="auto">
          <a:xfrm>
            <a:off x="7076600" y="5410200"/>
            <a:ext cx="879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376092"/>
                </a:solidFill>
              </a:rPr>
              <a:t>D-wave</a:t>
            </a:r>
            <a:endParaRPr lang="en-US" sz="1600" baseline="30000">
              <a:solidFill>
                <a:srgbClr val="376092"/>
              </a:solidFill>
            </a:endParaRPr>
          </a:p>
        </p:txBody>
      </p:sp>
      <p:cxnSp>
        <p:nvCxnSpPr>
          <p:cNvPr id="100" name="Straight Arrow Connector 99"/>
          <p:cNvCxnSpPr>
            <a:stCxn id="96" idx="1"/>
          </p:cNvCxnSpPr>
          <p:nvPr/>
        </p:nvCxnSpPr>
        <p:spPr>
          <a:xfrm rot="10800000" flipV="1">
            <a:off x="5781200" y="5351463"/>
            <a:ext cx="838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8946" idx="1"/>
          </p:cNvCxnSpPr>
          <p:nvPr/>
        </p:nvCxnSpPr>
        <p:spPr>
          <a:xfrm rot="10800000" flipV="1">
            <a:off x="6390800" y="5580063"/>
            <a:ext cx="68580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483735"/>
              </p:ext>
            </p:extLst>
          </p:nvPr>
        </p:nvGraphicFramePr>
        <p:xfrm>
          <a:off x="7159050" y="4196958"/>
          <a:ext cx="12954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47" name="Equation" r:id="rId6" imgW="812800" imgH="165100" progId="Equation.3">
                  <p:embed/>
                </p:oleObj>
              </mc:Choice>
              <mc:Fallback>
                <p:oleObj name="Equation" r:id="rId6" imgW="8128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050" y="4196958"/>
                        <a:ext cx="12954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95864"/>
              </p:ext>
            </p:extLst>
          </p:nvPr>
        </p:nvGraphicFramePr>
        <p:xfrm>
          <a:off x="7437503" y="5608117"/>
          <a:ext cx="1219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48" name="Equation" r:id="rId8" imgW="863600" imgH="203200" progId="Equation.3">
                  <p:embed/>
                </p:oleObj>
              </mc:Choice>
              <mc:Fallback>
                <p:oleObj name="Equation" r:id="rId8" imgW="863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503" y="5608117"/>
                        <a:ext cx="12192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 flipH="1">
            <a:off x="3731948" y="5046663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CC"/>
                </a:solidFill>
                <a:ea typeface="ＭＳ Ｐゴシック" pitchFamily="1" charset="-128"/>
                <a:cs typeface="ＭＳ Ｐゴシック" pitchFamily="1" charset="-128"/>
              </a:rPr>
              <a:t>Immediate questions: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85800" y="2057400"/>
            <a:ext cx="67890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1" charset="0"/>
              <a:buChar char="•"/>
            </a:pPr>
            <a:r>
              <a:rPr lang="en-US" sz="3200" b="1" dirty="0">
                <a:solidFill>
                  <a:srgbClr val="0000CC"/>
                </a:solidFill>
              </a:rPr>
              <a:t>Can the other meson states be found?</a:t>
            </a:r>
          </a:p>
          <a:p>
            <a:pPr>
              <a:buFont typeface="Arial" pitchFamily="1" charset="0"/>
              <a:buChar char="•"/>
            </a:pPr>
            <a:endParaRPr lang="en-US" sz="3200" b="1" dirty="0">
              <a:solidFill>
                <a:srgbClr val="0000CC"/>
              </a:solidFill>
            </a:endParaRPr>
          </a:p>
          <a:p>
            <a:pPr>
              <a:buFont typeface="Arial" pitchFamily="1" charset="0"/>
              <a:buChar char="•"/>
            </a:pPr>
            <a:endParaRPr lang="en-US" sz="3200" b="1" dirty="0">
              <a:solidFill>
                <a:srgbClr val="0000CC"/>
              </a:solidFill>
            </a:endParaRPr>
          </a:p>
          <a:p>
            <a:pPr>
              <a:buFont typeface="Arial" pitchFamily="1" charset="0"/>
              <a:buChar char="•"/>
            </a:pPr>
            <a:r>
              <a:rPr lang="en-US" sz="3200" b="1" dirty="0">
                <a:solidFill>
                  <a:srgbClr val="0000CC"/>
                </a:solidFill>
              </a:rPr>
              <a:t>Why are the J</a:t>
            </a:r>
            <a:r>
              <a:rPr lang="en-US" sz="3200" b="1" dirty="0" smtClean="0">
                <a:solidFill>
                  <a:srgbClr val="0000CC"/>
                </a:solidFill>
              </a:rPr>
              <a:t>/</a:t>
            </a:r>
            <a:r>
              <a:rPr lang="en-US" sz="3200" b="1" dirty="0" smtClean="0">
                <a:solidFill>
                  <a:srgbClr val="0000CC"/>
                </a:solidFill>
                <a:latin typeface="Symbol" pitchFamily="1" charset="2"/>
              </a:rPr>
              <a:t>ψ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and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Symbol" pitchFamily="1" charset="2"/>
              </a:rPr>
              <a:t>ψ</a:t>
            </a:r>
            <a:r>
              <a:rPr lang="en-US" sz="3200" b="1" dirty="0" smtClean="0">
                <a:solidFill>
                  <a:srgbClr val="0000CC"/>
                </a:solidFill>
                <a:latin typeface="Calibri" pitchFamily="1" charset="0"/>
              </a:rPr>
              <a:t>’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so narrow?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  <a:ea typeface="ＭＳ Ｐゴシック" pitchFamily="1" charset="-128"/>
                <a:cs typeface="ＭＳ Ｐゴシック" pitchFamily="1" charset="-128"/>
              </a:rPr>
              <a:t>Finding other states</a:t>
            </a:r>
          </a:p>
        </p:txBody>
      </p:sp>
      <p:pic>
        <p:nvPicPr>
          <p:cNvPr id="41989" name="Picture 3" descr="spectrum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0" t="11111" r="4167"/>
          <a:stretch>
            <a:fillRect/>
          </a:stretch>
        </p:blipFill>
        <p:spPr bwMode="auto">
          <a:xfrm>
            <a:off x="2571750" y="1752600"/>
            <a:ext cx="6629400" cy="4613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29200" y="1676400"/>
            <a:ext cx="39624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91644" y="4075906"/>
            <a:ext cx="46482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5"/>
          <p:cNvSpPr txBox="1">
            <a:spLocks noChangeArrowheads="1"/>
          </p:cNvSpPr>
          <p:nvPr/>
        </p:nvSpPr>
        <p:spPr bwMode="auto">
          <a:xfrm>
            <a:off x="4064000" y="5345113"/>
            <a:ext cx="14750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J</a:t>
            </a:r>
            <a:r>
              <a:rPr lang="en-US" sz="1800" b="1" dirty="0" smtClean="0">
                <a:solidFill>
                  <a:srgbClr val="C00000"/>
                </a:solidFill>
              </a:rPr>
              <a:t>/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= </a:t>
            </a:r>
            <a:r>
              <a:rPr lang="en-US" sz="1800" b="1" dirty="0" smtClean="0">
                <a:solidFill>
                  <a:srgbClr val="C00000"/>
                </a:solidFill>
              </a:rPr>
              <a:t>1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1800" b="1" dirty="0" smtClean="0">
                <a:solidFill>
                  <a:srgbClr val="C00000"/>
                </a:solidFill>
              </a:rPr>
              <a:t>S</a:t>
            </a:r>
            <a:r>
              <a:rPr lang="en-US" sz="1800" b="1" baseline="-25000" dirty="0" smtClean="0">
                <a:solidFill>
                  <a:srgbClr val="C00000"/>
                </a:solidFill>
              </a:rPr>
              <a:t>1 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b="1" baseline="30000" dirty="0">
                <a:solidFill>
                  <a:srgbClr val="C00000"/>
                </a:solidFill>
              </a:rPr>
              <a:t>--</a:t>
            </a:r>
            <a:r>
              <a:rPr lang="en-US" b="1" baseline="-25000" dirty="0">
                <a:solidFill>
                  <a:srgbClr val="C00000"/>
                </a:solidFill>
              </a:rPr>
              <a:t>  </a:t>
            </a:r>
          </a:p>
          <a:p>
            <a:endParaRPr lang="en-US" sz="1800" b="1" baseline="-25000" dirty="0">
              <a:solidFill>
                <a:srgbClr val="C00000"/>
              </a:solidFill>
            </a:endParaRPr>
          </a:p>
        </p:txBody>
      </p:sp>
      <p:sp>
        <p:nvSpPr>
          <p:cNvPr id="41993" name="TextBox 6"/>
          <p:cNvSpPr txBox="1">
            <a:spLocks noChangeArrowheads="1"/>
          </p:cNvSpPr>
          <p:nvPr/>
        </p:nvSpPr>
        <p:spPr bwMode="auto">
          <a:xfrm>
            <a:off x="4089400" y="3287713"/>
            <a:ext cx="142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= </a:t>
            </a:r>
            <a:r>
              <a:rPr lang="en-US" sz="1800" b="1" dirty="0" smtClean="0">
                <a:solidFill>
                  <a:srgbClr val="C00000"/>
                </a:solidFill>
              </a:rPr>
              <a:t>2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1800" b="1" dirty="0" smtClean="0">
                <a:solidFill>
                  <a:srgbClr val="C00000"/>
                </a:solidFill>
              </a:rPr>
              <a:t>S</a:t>
            </a:r>
            <a:r>
              <a:rPr lang="en-US" sz="18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800" b="1" dirty="0" smtClean="0">
                <a:solidFill>
                  <a:srgbClr val="C00000"/>
                </a:solidFill>
              </a:rPr>
              <a:t>  1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--</a:t>
            </a:r>
            <a:r>
              <a:rPr lang="en-US" sz="1800" b="1" baseline="-25000" dirty="0" smtClean="0">
                <a:solidFill>
                  <a:srgbClr val="C00000"/>
                </a:solidFill>
              </a:rPr>
              <a:t>  </a:t>
            </a:r>
            <a:endParaRPr lang="en-US" sz="1800" b="1" baseline="-250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06800" y="3516313"/>
            <a:ext cx="4572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06800" y="5573713"/>
            <a:ext cx="4572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9"/>
          <p:cNvSpPr txBox="1">
            <a:spLocks noChangeArrowheads="1"/>
          </p:cNvSpPr>
          <p:nvPr/>
        </p:nvSpPr>
        <p:spPr bwMode="auto">
          <a:xfrm>
            <a:off x="-39362" y="2681990"/>
            <a:ext cx="2250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These states have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been identified</a:t>
            </a:r>
          </a:p>
        </p:txBody>
      </p:sp>
      <p:cxnSp>
        <p:nvCxnSpPr>
          <p:cNvPr id="41997" name="Straight Arrow Connector 11"/>
          <p:cNvCxnSpPr>
            <a:cxnSpLocks noChangeShapeType="1"/>
            <a:stCxn id="41996" idx="2"/>
          </p:cNvCxnSpPr>
          <p:nvPr/>
        </p:nvCxnSpPr>
        <p:spPr bwMode="auto">
          <a:xfrm>
            <a:off x="1085850" y="3451431"/>
            <a:ext cx="2343150" cy="68759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1998" name="Straight Arrow Connector 12"/>
          <p:cNvCxnSpPr>
            <a:cxnSpLocks noChangeShapeType="1"/>
          </p:cNvCxnSpPr>
          <p:nvPr/>
        </p:nvCxnSpPr>
        <p:spPr bwMode="auto">
          <a:xfrm>
            <a:off x="1066800" y="3657600"/>
            <a:ext cx="2514600" cy="1905000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41999" name="TextBox 15"/>
          <p:cNvSpPr txBox="1">
            <a:spLocks noChangeArrowheads="1"/>
          </p:cNvSpPr>
          <p:nvPr/>
        </p:nvSpPr>
        <p:spPr bwMode="auto">
          <a:xfrm rot="19888664">
            <a:off x="5815589" y="2632839"/>
            <a:ext cx="2218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What about these?</a:t>
            </a:r>
          </a:p>
        </p:txBody>
      </p:sp>
      <p:sp>
        <p:nvSpPr>
          <p:cNvPr id="42000" name="TextBox 23"/>
          <p:cNvSpPr txBox="1">
            <a:spLocks noChangeArrowheads="1"/>
          </p:cNvSpPr>
          <p:nvPr/>
        </p:nvSpPr>
        <p:spPr bwMode="auto">
          <a:xfrm>
            <a:off x="1371600" y="4419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01" name="Oval 5"/>
          <p:cNvSpPr>
            <a:spLocks noChangeArrowheads="1"/>
          </p:cNvSpPr>
          <p:nvPr/>
        </p:nvSpPr>
        <p:spPr bwMode="auto">
          <a:xfrm>
            <a:off x="304800" y="46482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42002" name="Oval 6"/>
          <p:cNvSpPr>
            <a:spLocks noChangeArrowheads="1"/>
          </p:cNvSpPr>
          <p:nvPr/>
        </p:nvSpPr>
        <p:spPr bwMode="auto">
          <a:xfrm>
            <a:off x="1219200" y="46482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42003" name="Line 7"/>
          <p:cNvSpPr>
            <a:spLocks noChangeShapeType="1"/>
          </p:cNvSpPr>
          <p:nvPr/>
        </p:nvSpPr>
        <p:spPr bwMode="auto">
          <a:xfrm>
            <a:off x="1371600" y="48006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533400" y="43434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1447800" y="43434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55625" y="5105400"/>
          <a:ext cx="879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1" name="Equation" r:id="rId4" imgW="355600" imgH="165100" progId="Equation.3">
                  <p:embed/>
                </p:oleObj>
              </mc:Choice>
              <mc:Fallback>
                <p:oleObj name="Equation" r:id="rId4" imgW="3556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105400"/>
                        <a:ext cx="8794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6" name="TextBox 23"/>
          <p:cNvSpPr txBox="1">
            <a:spLocks noChangeArrowheads="1"/>
          </p:cNvSpPr>
          <p:nvPr/>
        </p:nvSpPr>
        <p:spPr bwMode="auto">
          <a:xfrm>
            <a:off x="8458200" y="3810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07" name="Oval 5"/>
          <p:cNvSpPr>
            <a:spLocks noChangeArrowheads="1"/>
          </p:cNvSpPr>
          <p:nvPr/>
        </p:nvSpPr>
        <p:spPr bwMode="auto">
          <a:xfrm>
            <a:off x="7086600" y="40386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42008" name="Oval 6"/>
          <p:cNvSpPr>
            <a:spLocks noChangeArrowheads="1"/>
          </p:cNvSpPr>
          <p:nvPr/>
        </p:nvSpPr>
        <p:spPr bwMode="auto">
          <a:xfrm>
            <a:off x="8305800" y="40386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42009" name="Line 7"/>
          <p:cNvSpPr>
            <a:spLocks noChangeShapeType="1"/>
          </p:cNvSpPr>
          <p:nvPr/>
        </p:nvSpPr>
        <p:spPr bwMode="auto">
          <a:xfrm>
            <a:off x="8458200" y="41910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7315200" y="37338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8534400" y="37338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7467600" y="4419600"/>
            <a:ext cx="914400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620000" y="4114800"/>
          <a:ext cx="6651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2" name="Equation" r:id="rId6" imgW="330200" imgH="165100" progId="Equation.3">
                  <p:embed/>
                </p:oleObj>
              </mc:Choice>
              <mc:Fallback>
                <p:oleObj name="Equation" r:id="rId6" imgW="3302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114800"/>
                        <a:ext cx="665163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4572000" y="3810000"/>
            <a:ext cx="609600" cy="914400"/>
          </a:xfrm>
          <a:prstGeom prst="ellipse">
            <a:avLst/>
          </a:prstGeom>
          <a:noFill/>
          <a:ln w="22225">
            <a:solidFill>
              <a:srgbClr val="3333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Arrow Connector 39"/>
          <p:cNvCxnSpPr>
            <a:stCxn id="41999" idx="1"/>
          </p:cNvCxnSpPr>
          <p:nvPr/>
        </p:nvCxnSpPr>
        <p:spPr>
          <a:xfrm flipH="1">
            <a:off x="5038726" y="3362483"/>
            <a:ext cx="911471" cy="504667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15" name="TextBox 41"/>
          <p:cNvSpPr txBox="1">
            <a:spLocks noChangeArrowheads="1"/>
          </p:cNvSpPr>
          <p:nvPr/>
        </p:nvSpPr>
        <p:spPr bwMode="auto">
          <a:xfrm>
            <a:off x="5354637" y="3613029"/>
            <a:ext cx="1627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3333FF"/>
                </a:solidFill>
                <a:latin typeface="Symbol" pitchFamily="1" charset="2"/>
              </a:rPr>
              <a:t>χ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c2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sz="1800" b="1" dirty="0">
                <a:solidFill>
                  <a:srgbClr val="3333FF"/>
                </a:solidFill>
              </a:rPr>
              <a:t>= </a:t>
            </a:r>
            <a:r>
              <a:rPr lang="en-US" sz="1800" b="1" smtClean="0">
                <a:solidFill>
                  <a:srgbClr val="3333FF"/>
                </a:solidFill>
              </a:rPr>
              <a:t>1</a:t>
            </a:r>
            <a:r>
              <a:rPr lang="en-US" sz="1800" b="1" baseline="30000" smtClean="0">
                <a:solidFill>
                  <a:srgbClr val="3333FF"/>
                </a:solidFill>
              </a:rPr>
              <a:t>3</a:t>
            </a:r>
            <a:r>
              <a:rPr lang="en-US" sz="1800" b="1" smtClean="0">
                <a:solidFill>
                  <a:srgbClr val="3333FF"/>
                </a:solidFill>
              </a:rPr>
              <a:t>P</a:t>
            </a:r>
            <a:r>
              <a:rPr lang="en-US" sz="1800" b="1" baseline="-25000" smtClean="0">
                <a:solidFill>
                  <a:srgbClr val="3333FF"/>
                </a:solidFill>
              </a:rPr>
              <a:t>2    </a:t>
            </a:r>
            <a:r>
              <a:rPr lang="en-US" b="1" smtClean="0">
                <a:solidFill>
                  <a:srgbClr val="0432FF"/>
                </a:solidFill>
              </a:rPr>
              <a:t>2</a:t>
            </a:r>
            <a:r>
              <a:rPr lang="en-US" b="1" baseline="30000" dirty="0" smtClean="0">
                <a:solidFill>
                  <a:srgbClr val="0432FF"/>
                </a:solidFill>
              </a:rPr>
              <a:t>++</a:t>
            </a:r>
            <a:r>
              <a:rPr lang="en-US" b="1" baseline="-25000" dirty="0" smtClean="0">
                <a:solidFill>
                  <a:srgbClr val="0432FF"/>
                </a:solidFill>
              </a:rPr>
              <a:t> </a:t>
            </a:r>
            <a:endParaRPr lang="en-US" sz="1800" b="1" baseline="-25000" dirty="0">
              <a:solidFill>
                <a:srgbClr val="3333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648200" y="3962400"/>
            <a:ext cx="457200" cy="31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48200" y="4114800"/>
            <a:ext cx="457200" cy="31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4492625"/>
            <a:ext cx="457200" cy="31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9" name="TextBox 46"/>
          <p:cNvSpPr txBox="1">
            <a:spLocks noChangeArrowheads="1"/>
          </p:cNvSpPr>
          <p:nvPr/>
        </p:nvSpPr>
        <p:spPr bwMode="auto">
          <a:xfrm>
            <a:off x="5354638" y="4278313"/>
            <a:ext cx="1520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3333FF"/>
                </a:solidFill>
                <a:latin typeface="Symbol" pitchFamily="1" charset="2"/>
              </a:rPr>
              <a:t>χ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c0</a:t>
            </a:r>
            <a:r>
              <a:rPr lang="en-US" sz="1800" b="1" dirty="0" smtClean="0">
                <a:solidFill>
                  <a:srgbClr val="3333FF"/>
                </a:solidFill>
              </a:rPr>
              <a:t> = 1</a:t>
            </a:r>
            <a:r>
              <a:rPr lang="en-US" sz="1800" b="1" baseline="30000" dirty="0" smtClean="0">
                <a:solidFill>
                  <a:srgbClr val="3333FF"/>
                </a:solidFill>
              </a:rPr>
              <a:t>3</a:t>
            </a:r>
            <a:r>
              <a:rPr lang="en-US" sz="1800" b="1" dirty="0" smtClean="0">
                <a:solidFill>
                  <a:srgbClr val="3333FF"/>
                </a:solidFill>
              </a:rPr>
              <a:t>P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0    </a:t>
            </a:r>
            <a:r>
              <a:rPr lang="en-US" b="1" dirty="0" smtClean="0">
                <a:solidFill>
                  <a:srgbClr val="0432FF"/>
                </a:solidFill>
              </a:rPr>
              <a:t>0</a:t>
            </a:r>
            <a:r>
              <a:rPr lang="en-US" b="1" baseline="30000" dirty="0" smtClean="0">
                <a:solidFill>
                  <a:srgbClr val="0432FF"/>
                </a:solidFill>
              </a:rPr>
              <a:t>++</a:t>
            </a:r>
            <a:r>
              <a:rPr lang="en-US" b="1" baseline="-25000" dirty="0" smtClean="0">
                <a:solidFill>
                  <a:srgbClr val="0432FF"/>
                </a:solidFill>
              </a:rPr>
              <a:t> </a:t>
            </a:r>
            <a:endParaRPr lang="en-US" sz="1800" b="1" baseline="-25000" dirty="0">
              <a:solidFill>
                <a:srgbClr val="3333FF"/>
              </a:solidFill>
            </a:endParaRPr>
          </a:p>
        </p:txBody>
      </p:sp>
      <p:sp>
        <p:nvSpPr>
          <p:cNvPr id="42020" name="TextBox 47"/>
          <p:cNvSpPr txBox="1">
            <a:spLocks noChangeArrowheads="1"/>
          </p:cNvSpPr>
          <p:nvPr/>
        </p:nvSpPr>
        <p:spPr bwMode="auto">
          <a:xfrm>
            <a:off x="5377656" y="3902889"/>
            <a:ext cx="14874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3333FF"/>
                </a:solidFill>
                <a:latin typeface="Symbol" pitchFamily="1" charset="2"/>
              </a:rPr>
              <a:t>χ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c1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sz="1800" b="1" dirty="0">
                <a:solidFill>
                  <a:srgbClr val="3333FF"/>
                </a:solidFill>
              </a:rPr>
              <a:t>= </a:t>
            </a:r>
            <a:r>
              <a:rPr lang="en-US" sz="1800" b="1" dirty="0" smtClean="0">
                <a:solidFill>
                  <a:srgbClr val="3333FF"/>
                </a:solidFill>
              </a:rPr>
              <a:t>1</a:t>
            </a:r>
            <a:r>
              <a:rPr lang="en-US" sz="1800" b="1" baseline="30000" dirty="0" smtClean="0">
                <a:solidFill>
                  <a:srgbClr val="3333FF"/>
                </a:solidFill>
              </a:rPr>
              <a:t>3</a:t>
            </a:r>
            <a:r>
              <a:rPr lang="en-US" sz="1800" b="1" dirty="0" smtClean="0">
                <a:solidFill>
                  <a:srgbClr val="3333FF"/>
                </a:solidFill>
              </a:rPr>
              <a:t>P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1  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0432FF"/>
                </a:solidFill>
              </a:rPr>
              <a:t>1</a:t>
            </a:r>
            <a:r>
              <a:rPr lang="en-US" b="1" baseline="30000" dirty="0" smtClean="0">
                <a:solidFill>
                  <a:srgbClr val="0432FF"/>
                </a:solidFill>
              </a:rPr>
              <a:t>++</a:t>
            </a:r>
            <a:r>
              <a:rPr lang="en-US" b="1" baseline="-25000" dirty="0" smtClean="0">
                <a:solidFill>
                  <a:srgbClr val="0432FF"/>
                </a:solidFill>
              </a:rPr>
              <a:t>  </a:t>
            </a:r>
            <a:endParaRPr lang="en-US" b="1" baseline="-25000" dirty="0">
              <a:solidFill>
                <a:srgbClr val="0432FF"/>
              </a:solidFill>
            </a:endParaRPr>
          </a:p>
          <a:p>
            <a:endParaRPr lang="en-US" sz="1800" b="1" baseline="-250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247" y="4724400"/>
            <a:ext cx="2246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L=1,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P=1,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C=1</a:t>
            </a:r>
          </a:p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E1 selection rules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534400" cy="1143000"/>
          </a:xfrm>
        </p:spPr>
        <p:txBody>
          <a:bodyPr/>
          <a:lstStyle/>
          <a:p>
            <a:r>
              <a:rPr lang="en-US" b="1" dirty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E-dipole</a:t>
            </a:r>
            <a:r>
              <a:rPr lang="en-US" b="1" dirty="0" smtClean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γ</a:t>
            </a:r>
            <a:r>
              <a:rPr lang="en-US" b="1" dirty="0" smtClean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1" dirty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transitions to 1</a:t>
            </a:r>
            <a:r>
              <a:rPr lang="en-US" b="1" baseline="30000" dirty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3</a:t>
            </a:r>
            <a:r>
              <a:rPr lang="en-US" b="1" dirty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b="1" baseline="-25000" dirty="0">
                <a:solidFill>
                  <a:srgbClr val="A50021"/>
                </a:solidFill>
                <a:ea typeface="ＭＳ Ｐゴシック" pitchFamily="1" charset="-128"/>
                <a:cs typeface="ＭＳ Ｐゴシック" pitchFamily="1" charset="-128"/>
              </a:rPr>
              <a:t>0,1,2</a:t>
            </a:r>
          </a:p>
        </p:txBody>
      </p:sp>
      <p:pic>
        <p:nvPicPr>
          <p:cNvPr id="44036" name="Picture 8" descr="spectrum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0" t="11111" r="4167"/>
          <a:stretch>
            <a:fillRect/>
          </a:stretch>
        </p:blipFill>
        <p:spPr bwMode="auto">
          <a:xfrm>
            <a:off x="838200" y="1905000"/>
            <a:ext cx="6629400" cy="4613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7" name="Text Box 29"/>
          <p:cNvSpPr txBox="1">
            <a:spLocks noChangeArrowheads="1"/>
          </p:cNvSpPr>
          <p:nvPr/>
        </p:nvSpPr>
        <p:spPr bwMode="auto">
          <a:xfrm>
            <a:off x="4419600" y="2514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1" charset="0"/>
              </a:rPr>
              <a:t>e</a:t>
            </a:r>
            <a:r>
              <a:rPr lang="en-US" sz="1800" baseline="30000">
                <a:latin typeface="Calibri" pitchFamily="1" charset="0"/>
              </a:rPr>
              <a:t>-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446213" y="4343400"/>
            <a:ext cx="45735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362200" y="3733800"/>
            <a:ext cx="762000" cy="3810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2133600" y="3657600"/>
            <a:ext cx="1066800" cy="609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>
            <a:off x="2133600" y="3733800"/>
            <a:ext cx="990600" cy="8382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Line 15"/>
          <p:cNvSpPr>
            <a:spLocks noChangeShapeType="1"/>
          </p:cNvSpPr>
          <p:nvPr/>
        </p:nvSpPr>
        <p:spPr bwMode="auto">
          <a:xfrm flipH="1">
            <a:off x="1828800" y="4191000"/>
            <a:ext cx="1219200" cy="15240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Line 16"/>
          <p:cNvSpPr>
            <a:spLocks noChangeShapeType="1"/>
          </p:cNvSpPr>
          <p:nvPr/>
        </p:nvSpPr>
        <p:spPr bwMode="auto">
          <a:xfrm flipH="1">
            <a:off x="1981200" y="4343400"/>
            <a:ext cx="1143000" cy="1371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Oval 23"/>
          <p:cNvSpPr>
            <a:spLocks noChangeArrowheads="1"/>
          </p:cNvSpPr>
          <p:nvPr/>
        </p:nvSpPr>
        <p:spPr bwMode="auto">
          <a:xfrm>
            <a:off x="1752600" y="3276600"/>
            <a:ext cx="762000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953735"/>
                </a:solidFill>
                <a:latin typeface="Calibri" pitchFamily="1" charset="0"/>
              </a:rPr>
              <a:t>’</a:t>
            </a:r>
            <a:endParaRPr lang="en-US" sz="2400" b="1" dirty="0">
              <a:solidFill>
                <a:srgbClr val="953735"/>
              </a:solidFill>
              <a:latin typeface="Calibri" pitchFamily="1" charset="0"/>
            </a:endParaRPr>
          </a:p>
        </p:txBody>
      </p:sp>
      <p:sp>
        <p:nvSpPr>
          <p:cNvPr id="44045" name="Oval 23"/>
          <p:cNvSpPr>
            <a:spLocks noChangeArrowheads="1"/>
          </p:cNvSpPr>
          <p:nvPr/>
        </p:nvSpPr>
        <p:spPr bwMode="auto">
          <a:xfrm>
            <a:off x="1752600" y="5638800"/>
            <a:ext cx="762000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953735"/>
                </a:solidFill>
                <a:latin typeface="Calibri" pitchFamily="1" charset="0"/>
              </a:rPr>
              <a:t>J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</a:rPr>
              <a:t>/ψ</a:t>
            </a:r>
            <a:endParaRPr lang="en-US" sz="2400" b="1" dirty="0">
              <a:solidFill>
                <a:srgbClr val="953735"/>
              </a:solidFill>
              <a:latin typeface="Calibri" pitchFamily="1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1600200"/>
            <a:ext cx="51054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24.</a:t>
            </a:r>
          </a:p>
        </p:txBody>
      </p:sp>
      <p:pic>
        <p:nvPicPr>
          <p:cNvPr id="440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2525" y="2590800"/>
            <a:ext cx="5451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2743200" y="3657600"/>
            <a:ext cx="1600200" cy="3810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2667000" y="3429000"/>
            <a:ext cx="1600200" cy="3810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>
            <a:off x="2819400" y="4114800"/>
            <a:ext cx="1676400" cy="4572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4051" name="Line 27"/>
          <p:cNvSpPr>
            <a:spLocks noChangeShapeType="1"/>
          </p:cNvSpPr>
          <p:nvPr/>
        </p:nvSpPr>
        <p:spPr bwMode="auto">
          <a:xfrm>
            <a:off x="5029200" y="152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Line 28"/>
          <p:cNvSpPr>
            <a:spLocks noChangeShapeType="1"/>
          </p:cNvSpPr>
          <p:nvPr/>
        </p:nvSpPr>
        <p:spPr bwMode="auto">
          <a:xfrm>
            <a:off x="5257800" y="-762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2514600" y="4343400"/>
            <a:ext cx="1981200" cy="7620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1257301" y="4229100"/>
            <a:ext cx="4648200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8"/>
          <p:cNvSpPr>
            <a:spLocks noChangeShapeType="1"/>
          </p:cNvSpPr>
          <p:nvPr/>
        </p:nvSpPr>
        <p:spPr bwMode="auto">
          <a:xfrm flipH="1">
            <a:off x="2743200" y="3810000"/>
            <a:ext cx="1905000" cy="3810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4056" name="TextBox 40"/>
          <p:cNvSpPr txBox="1">
            <a:spLocks noChangeArrowheads="1"/>
          </p:cNvSpPr>
          <p:nvPr/>
        </p:nvSpPr>
        <p:spPr bwMode="auto">
          <a:xfrm>
            <a:off x="4267200" y="6324600"/>
            <a:ext cx="263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E. Eichten et al., PRL 34, 369(1975)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4608513" y="1676400"/>
          <a:ext cx="3759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1" name="Equation" r:id="rId5" imgW="2247840" imgH="457200" progId="Equation.DSMT4">
                  <p:embed/>
                </p:oleObj>
              </mc:Choice>
              <mc:Fallback>
                <p:oleObj name="Equation" r:id="rId5" imgW="22478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1676400"/>
                        <a:ext cx="37592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7" name="TextBox 24"/>
          <p:cNvSpPr txBox="1">
            <a:spLocks noChangeArrowheads="1"/>
          </p:cNvSpPr>
          <p:nvPr/>
        </p:nvSpPr>
        <p:spPr bwMode="auto">
          <a:xfrm>
            <a:off x="5257800" y="12192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66"/>
                </a:solidFill>
              </a:rPr>
              <a:t>QM textbook formula: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95800" y="1143000"/>
            <a:ext cx="3962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0" y="3352800"/>
            <a:ext cx="1371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4800" y="3276600"/>
            <a:ext cx="515938" cy="1458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80" b="1" i="1" dirty="0">
                <a:latin typeface="Times New Roman" pitchFamily="18" charset="0"/>
                <a:ea typeface="+mn-ea"/>
                <a:cs typeface="Times New Roman" pitchFamily="18" charset="0"/>
              </a:rPr>
              <a:t> 24.</a:t>
            </a:r>
          </a:p>
          <a:p>
            <a:pPr>
              <a:defRPr/>
            </a:pPr>
            <a:r>
              <a:rPr lang="en-US" sz="1480" b="1" i="1" dirty="0">
                <a:latin typeface="Times New Roman" pitchFamily="18" charset="0"/>
                <a:ea typeface="+mn-ea"/>
                <a:cs typeface="Times New Roman" pitchFamily="18" charset="0"/>
              </a:rPr>
              <a:t> 29.</a:t>
            </a:r>
          </a:p>
          <a:p>
            <a:pPr>
              <a:defRPr/>
            </a:pPr>
            <a:r>
              <a:rPr lang="en-US" sz="1480" b="1" i="1" dirty="0">
                <a:latin typeface="Times New Roman" pitchFamily="18" charset="0"/>
                <a:ea typeface="+mn-ea"/>
                <a:cs typeface="Times New Roman" pitchFamily="18" charset="0"/>
              </a:rPr>
              <a:t> 26.</a:t>
            </a:r>
          </a:p>
          <a:p>
            <a:pPr>
              <a:defRPr/>
            </a:pPr>
            <a:r>
              <a:rPr lang="en-US" sz="1480" b="1" i="1" dirty="0">
                <a:latin typeface="Times New Roman" pitchFamily="18" charset="0"/>
                <a:ea typeface="+mn-ea"/>
                <a:cs typeface="Times New Roman" pitchFamily="18" charset="0"/>
              </a:rPr>
              <a:t>313.</a:t>
            </a:r>
          </a:p>
          <a:p>
            <a:pPr>
              <a:defRPr/>
            </a:pPr>
            <a:r>
              <a:rPr lang="en-US" sz="1480" b="1" i="1" dirty="0">
                <a:latin typeface="Times New Roman" pitchFamily="18" charset="0"/>
                <a:ea typeface="+mn-ea"/>
                <a:cs typeface="Times New Roman" pitchFamily="18" charset="0"/>
              </a:rPr>
              <a:t>239.</a:t>
            </a:r>
          </a:p>
          <a:p>
            <a:pPr>
              <a:defRPr/>
            </a:pPr>
            <a:r>
              <a:rPr lang="en-US" sz="1480" b="1" i="1" dirty="0">
                <a:latin typeface="Times New Roman" pitchFamily="18" charset="0"/>
                <a:ea typeface="+mn-ea"/>
                <a:cs typeface="Times New Roman" pitchFamily="18" charset="0"/>
              </a:rPr>
              <a:t>114.</a:t>
            </a:r>
          </a:p>
        </p:txBody>
      </p:sp>
      <p:pic>
        <p:nvPicPr>
          <p:cNvPr id="4406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00200"/>
            <a:ext cx="3276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rot="5400000" flipH="1" flipV="1">
            <a:off x="1514581" y="909771"/>
            <a:ext cx="1376" cy="925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xplosion 2 39"/>
          <p:cNvSpPr/>
          <p:nvPr/>
        </p:nvSpPr>
        <p:spPr>
          <a:xfrm>
            <a:off x="1978025" y="990600"/>
            <a:ext cx="685800" cy="685800"/>
          </a:xfrm>
          <a:prstGeom prst="irregularSeal2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0800000" flipV="1">
            <a:off x="2514602" y="1370010"/>
            <a:ext cx="91122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65" name="TextBox 4"/>
          <p:cNvSpPr txBox="1">
            <a:spLocks noChangeArrowheads="1"/>
          </p:cNvSpPr>
          <p:nvPr/>
        </p:nvSpPr>
        <p:spPr bwMode="auto">
          <a:xfrm>
            <a:off x="2054225" y="1066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1" charset="0"/>
              </a:rPr>
              <a:t>’</a:t>
            </a:r>
            <a:endParaRPr lang="en-US" sz="2400" b="1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44066" name="TextBox 45"/>
          <p:cNvSpPr txBox="1">
            <a:spLocks noChangeArrowheads="1"/>
          </p:cNvSpPr>
          <p:nvPr/>
        </p:nvSpPr>
        <p:spPr bwMode="auto">
          <a:xfrm>
            <a:off x="838200" y="1000771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e</a:t>
            </a:r>
            <a:r>
              <a:rPr lang="en-US" sz="2000" baseline="30000" dirty="0"/>
              <a:t>+</a:t>
            </a:r>
          </a:p>
        </p:txBody>
      </p:sp>
      <p:sp>
        <p:nvSpPr>
          <p:cNvPr id="44067" name="TextBox 46"/>
          <p:cNvSpPr txBox="1">
            <a:spLocks noChangeArrowheads="1"/>
          </p:cNvSpPr>
          <p:nvPr/>
        </p:nvSpPr>
        <p:spPr bwMode="auto">
          <a:xfrm>
            <a:off x="3541713" y="1066800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e</a:t>
            </a:r>
            <a:r>
              <a:rPr lang="en-US" sz="2000" baseline="30000" dirty="0"/>
              <a:t>-</a:t>
            </a:r>
          </a:p>
        </p:txBody>
      </p:sp>
      <p:cxnSp>
        <p:nvCxnSpPr>
          <p:cNvPr id="48" name="Straight Arrow Connector 47"/>
          <p:cNvCxnSpPr>
            <a:stCxn id="44065" idx="2"/>
          </p:cNvCxnSpPr>
          <p:nvPr/>
        </p:nvCxnSpPr>
        <p:spPr>
          <a:xfrm rot="16200000" flipH="1">
            <a:off x="2362994" y="1524794"/>
            <a:ext cx="300037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02404" y="1122446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1.843GeV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41478" y="1124126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1.843GeV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 Crystal Ball Detector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572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66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Crystal ball results</a:t>
            </a:r>
          </a:p>
        </p:txBody>
      </p:sp>
      <p:pic>
        <p:nvPicPr>
          <p:cNvPr id="45059" name="Picture 8" descr="spectrum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" t="11111" r="4167"/>
          <a:stretch>
            <a:fillRect/>
          </a:stretch>
        </p:blipFill>
        <p:spPr bwMode="auto">
          <a:xfrm>
            <a:off x="609600" y="2057400"/>
            <a:ext cx="6629400" cy="4613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41910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45061" name="Picture 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47800"/>
            <a:ext cx="1200150" cy="722313"/>
          </a:xfrm>
        </p:spPr>
      </p:pic>
      <p:sp>
        <p:nvSpPr>
          <p:cNvPr id="45062" name="Oval 23"/>
          <p:cNvSpPr>
            <a:spLocks noChangeArrowheads="1"/>
          </p:cNvSpPr>
          <p:nvPr/>
        </p:nvSpPr>
        <p:spPr bwMode="auto">
          <a:xfrm>
            <a:off x="5791200" y="1600200"/>
            <a:ext cx="762000" cy="381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A50021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A50021"/>
                </a:solidFill>
                <a:latin typeface="Calibri" pitchFamily="1" charset="0"/>
              </a:rPr>
              <a:t>’</a:t>
            </a:r>
            <a:endParaRPr lang="en-US" sz="2400" b="1" dirty="0">
              <a:solidFill>
                <a:srgbClr val="A50021"/>
              </a:solidFill>
              <a:latin typeface="Calibri" pitchFamily="1" charset="0"/>
            </a:endParaRPr>
          </a:p>
        </p:txBody>
      </p:sp>
      <p:sp>
        <p:nvSpPr>
          <p:cNvPr id="45063" name="Line 26"/>
          <p:cNvSpPr>
            <a:spLocks noChangeShapeType="1"/>
          </p:cNvSpPr>
          <p:nvPr/>
        </p:nvSpPr>
        <p:spPr bwMode="auto">
          <a:xfrm>
            <a:off x="6553200" y="1905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Text Box 28"/>
          <p:cNvSpPr txBox="1">
            <a:spLocks noChangeArrowheads="1"/>
          </p:cNvSpPr>
          <p:nvPr/>
        </p:nvSpPr>
        <p:spPr bwMode="auto">
          <a:xfrm>
            <a:off x="4343400" y="12954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1" charset="0"/>
              </a:rPr>
              <a:t>e</a:t>
            </a:r>
            <a:r>
              <a:rPr lang="en-US" sz="1800" baseline="30000">
                <a:latin typeface="Calibri" pitchFamily="1" charset="0"/>
              </a:rPr>
              <a:t>+</a:t>
            </a:r>
          </a:p>
        </p:txBody>
      </p:sp>
      <p:sp>
        <p:nvSpPr>
          <p:cNvPr id="45065" name="Text Box 29"/>
          <p:cNvSpPr txBox="1">
            <a:spLocks noChangeArrowheads="1"/>
          </p:cNvSpPr>
          <p:nvPr/>
        </p:nvSpPr>
        <p:spPr bwMode="auto">
          <a:xfrm>
            <a:off x="4419600" y="1905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1" charset="0"/>
              </a:rPr>
              <a:t>e</a:t>
            </a:r>
            <a:r>
              <a:rPr lang="en-US" sz="1800" baseline="30000">
                <a:latin typeface="Calibri" pitchFamily="1" charset="0"/>
              </a:rPr>
              <a:t>-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446213" y="4343400"/>
            <a:ext cx="45735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810472"/>
            <a:ext cx="32289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Line 7"/>
          <p:cNvSpPr>
            <a:spLocks noChangeShapeType="1"/>
          </p:cNvSpPr>
          <p:nvPr/>
        </p:nvSpPr>
        <p:spPr bwMode="auto">
          <a:xfrm>
            <a:off x="2133600" y="3810000"/>
            <a:ext cx="914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9"/>
          <p:cNvSpPr>
            <a:spLocks noChangeShapeType="1"/>
          </p:cNvSpPr>
          <p:nvPr/>
        </p:nvSpPr>
        <p:spPr bwMode="auto">
          <a:xfrm>
            <a:off x="2133600" y="3810000"/>
            <a:ext cx="990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>
            <a:off x="2133600" y="3810000"/>
            <a:ext cx="990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1828800" y="4267200"/>
            <a:ext cx="1295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1981200" y="4495800"/>
            <a:ext cx="10668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2743200" y="3536398"/>
            <a:ext cx="2743200" cy="578402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2895600" y="3536398"/>
            <a:ext cx="2819400" cy="807002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2819400" y="3536398"/>
            <a:ext cx="3505200" cy="959401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5076" name="Line 27"/>
          <p:cNvSpPr>
            <a:spLocks noChangeShapeType="1"/>
          </p:cNvSpPr>
          <p:nvPr/>
        </p:nvSpPr>
        <p:spPr bwMode="auto">
          <a:xfrm>
            <a:off x="4267200" y="4029672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8"/>
          <p:cNvSpPr>
            <a:spLocks noChangeShapeType="1"/>
          </p:cNvSpPr>
          <p:nvPr/>
        </p:nvSpPr>
        <p:spPr bwMode="auto">
          <a:xfrm>
            <a:off x="4495800" y="3801072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2438400" y="3733800"/>
            <a:ext cx="4343400" cy="15240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1676400" y="3352800"/>
            <a:ext cx="762000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953735"/>
                </a:solidFill>
                <a:latin typeface="Calibri" pitchFamily="1" charset="0"/>
              </a:rPr>
              <a:t>’</a:t>
            </a:r>
            <a:endParaRPr lang="en-US" sz="2400" b="1" dirty="0">
              <a:solidFill>
                <a:srgbClr val="953735"/>
              </a:solidFill>
              <a:latin typeface="Calibri" pitchFamily="1" charset="0"/>
            </a:endParaRPr>
          </a:p>
        </p:txBody>
      </p:sp>
      <p:sp>
        <p:nvSpPr>
          <p:cNvPr id="45080" name="Oval 23"/>
          <p:cNvSpPr>
            <a:spLocks noChangeArrowheads="1"/>
          </p:cNvSpPr>
          <p:nvPr/>
        </p:nvSpPr>
        <p:spPr bwMode="auto">
          <a:xfrm>
            <a:off x="1524000" y="5791200"/>
            <a:ext cx="762000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953735"/>
                </a:solidFill>
                <a:latin typeface="Calibri" pitchFamily="1" charset="0"/>
              </a:rPr>
              <a:t>J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</a:rPr>
              <a:t>/ψ</a:t>
            </a:r>
            <a:endParaRPr lang="en-US" sz="2400" b="1" dirty="0">
              <a:solidFill>
                <a:srgbClr val="953735"/>
              </a:solidFill>
              <a:latin typeface="Calibri" pitchFamily="1" charset="0"/>
            </a:endParaRPr>
          </a:p>
        </p:txBody>
      </p:sp>
      <p:pic>
        <p:nvPicPr>
          <p:cNvPr id="4508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3398">
            <a:off x="6648450" y="1301750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7"/>
          <p:cNvSpPr>
            <a:spLocks noChangeShapeType="1"/>
          </p:cNvSpPr>
          <p:nvPr/>
        </p:nvSpPr>
        <p:spPr bwMode="auto">
          <a:xfrm>
            <a:off x="6553200" y="1828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Line 24"/>
          <p:cNvSpPr>
            <a:spLocks noChangeShapeType="1"/>
          </p:cNvSpPr>
          <p:nvPr/>
        </p:nvSpPr>
        <p:spPr bwMode="auto">
          <a:xfrm flipV="1">
            <a:off x="6477000" y="1295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4" name="Line 25"/>
          <p:cNvSpPr>
            <a:spLocks noChangeShapeType="1"/>
          </p:cNvSpPr>
          <p:nvPr/>
        </p:nvSpPr>
        <p:spPr bwMode="auto">
          <a:xfrm flipV="1">
            <a:off x="6553200" y="15240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5" name="TextBox 44"/>
          <p:cNvSpPr txBox="1">
            <a:spLocks noChangeArrowheads="1"/>
          </p:cNvSpPr>
          <p:nvPr/>
        </p:nvSpPr>
        <p:spPr bwMode="auto">
          <a:xfrm>
            <a:off x="5715000" y="4639272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Calibri" pitchFamily="1" charset="0"/>
              </a:rPr>
              <a:t>E</a:t>
            </a:r>
            <a:r>
              <a:rPr lang="en-US" sz="2400" b="1" baseline="-25000" dirty="0" smtClean="0">
                <a:latin typeface="Symbol" pitchFamily="1" charset="2"/>
              </a:rPr>
              <a:t>γ</a:t>
            </a:r>
            <a:endParaRPr lang="en-US" sz="2400" b="1" baseline="-25000" dirty="0">
              <a:latin typeface="Symbol" pitchFamily="1" charset="2"/>
            </a:endParaRPr>
          </a:p>
        </p:txBody>
      </p:sp>
      <p:sp>
        <p:nvSpPr>
          <p:cNvPr id="45086" name="Oval 23"/>
          <p:cNvSpPr>
            <a:spLocks noChangeArrowheads="1"/>
          </p:cNvSpPr>
          <p:nvPr/>
        </p:nvSpPr>
        <p:spPr bwMode="auto">
          <a:xfrm>
            <a:off x="5568991" y="1096963"/>
            <a:ext cx="1001983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953735"/>
                </a:solidFill>
                <a:latin typeface="Calibri" pitchFamily="1" charset="0"/>
                <a:sym typeface="Wingdings" pitchFamily="1" charset="2"/>
              </a:rPr>
              <a:t>ψ’</a:t>
            </a:r>
            <a:r>
              <a:rPr lang="en-US" sz="2800" b="1" dirty="0" err="1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b="1" dirty="0" smtClean="0">
                <a:solidFill>
                  <a:srgbClr val="953735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b="1" i="1" dirty="0" smtClean="0">
                <a:solidFill>
                  <a:srgbClr val="953735"/>
                </a:solidFill>
                <a:latin typeface="Calibri" pitchFamily="1" charset="0"/>
                <a:sym typeface="Wingdings" pitchFamily="1" charset="2"/>
              </a:rPr>
              <a:t>X</a:t>
            </a:r>
            <a:endParaRPr lang="en-US" sz="2400" b="1" i="1" dirty="0">
              <a:solidFill>
                <a:srgbClr val="953735"/>
              </a:solidFill>
              <a:latin typeface="Calibri" pitchFamily="1" charset="0"/>
            </a:endParaRPr>
          </a:p>
        </p:txBody>
      </p:sp>
      <p:sp>
        <p:nvSpPr>
          <p:cNvPr id="45087" name="TextBox 31"/>
          <p:cNvSpPr txBox="1">
            <a:spLocks noChangeArrowheads="1"/>
          </p:cNvSpPr>
          <p:nvPr/>
        </p:nvSpPr>
        <p:spPr bwMode="auto">
          <a:xfrm>
            <a:off x="4724400" y="5477472"/>
            <a:ext cx="3244850" cy="6461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3333FF"/>
                </a:solidFill>
                <a:latin typeface="Calibri" pitchFamily="1" charset="0"/>
              </a:rPr>
              <a:t>“smoking gun” evidence that</a:t>
            </a:r>
          </a:p>
          <a:p>
            <a:r>
              <a:rPr lang="en-US" sz="1800" b="1">
                <a:solidFill>
                  <a:srgbClr val="3333FF"/>
                </a:solidFill>
                <a:latin typeface="Calibri" pitchFamily="1" charset="0"/>
              </a:rPr>
              <a:t>quarks are real spin=1/2 objects</a:t>
            </a:r>
          </a:p>
        </p:txBody>
      </p:sp>
      <p:sp>
        <p:nvSpPr>
          <p:cNvPr id="45088" name="TextBox 40"/>
          <p:cNvSpPr txBox="1">
            <a:spLocks noChangeArrowheads="1"/>
          </p:cNvSpPr>
          <p:nvPr/>
        </p:nvSpPr>
        <p:spPr bwMode="auto">
          <a:xfrm>
            <a:off x="6629400" y="4639272"/>
            <a:ext cx="25860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Calibri" pitchFamily="1" charset="0"/>
              </a:rPr>
              <a:t>Crystal Ball expt: Phys.Rev.D34:711,1986</a:t>
            </a:r>
            <a:r>
              <a:rPr lang="en-US" sz="1100">
                <a:latin typeface="Calibri" pitchFamily="1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 rot="20851626">
            <a:off x="6985134" y="613860"/>
            <a:ext cx="109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anything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>
            <a:off x="6629400" y="990600"/>
            <a:ext cx="3810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70425" y="2416992"/>
            <a:ext cx="2464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“inclusive”</a:t>
            </a:r>
            <a:r>
              <a:rPr lang="en-US" sz="2000" dirty="0" smtClean="0">
                <a:solidFill>
                  <a:srgbClr val="800000"/>
                </a:solidFill>
                <a:latin typeface="Symbol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Symbol"/>
              </a:rPr>
              <a:t>γ</a:t>
            </a:r>
            <a:r>
              <a:rPr lang="en-US" sz="2400" b="1" dirty="0" smtClean="0">
                <a:solidFill>
                  <a:srgbClr val="800000"/>
                </a:solidFill>
                <a:latin typeface="Symbol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omic Sans MS"/>
              </a:rPr>
              <a:t>spectrum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60136" y="1502796"/>
            <a:ext cx="74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</a:t>
            </a:r>
            <a:r>
              <a:rPr lang="en-US" baseline="30000" dirty="0" smtClean="0">
                <a:solidFill>
                  <a:srgbClr val="0000FF"/>
                </a:solidFill>
              </a:rPr>
              <a:t>PC</a:t>
            </a:r>
            <a:r>
              <a:rPr lang="en-US" dirty="0" smtClean="0">
                <a:solidFill>
                  <a:srgbClr val="0000FF"/>
                </a:solidFill>
              </a:rPr>
              <a:t>=1</a:t>
            </a:r>
            <a:r>
              <a:rPr lang="en-US" baseline="30000" dirty="0" smtClean="0">
                <a:solidFill>
                  <a:srgbClr val="0000FF"/>
                </a:solidFill>
              </a:rPr>
              <a:t>--</a:t>
            </a:r>
            <a:endParaRPr lang="en-US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γχ</a:t>
            </a:r>
            <a:r>
              <a:rPr lang="en-US" baseline="-25000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c0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radiative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transition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009153" y="5650468"/>
            <a:ext cx="2898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BESIII </a:t>
            </a:r>
            <a:r>
              <a:rPr lang="en-US" sz="1800" dirty="0"/>
              <a:t>PRD</a:t>
            </a:r>
            <a:r>
              <a:rPr lang="en-US" sz="1800" dirty="0" smtClean="0"/>
              <a:t> 84, 092006 </a:t>
            </a:r>
            <a:r>
              <a:rPr lang="en-US" sz="1800" dirty="0"/>
              <a:t>(</a:t>
            </a:r>
            <a:r>
              <a:rPr lang="en-US" sz="1800" dirty="0" smtClean="0"/>
              <a:t>2011)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27" y="2079903"/>
            <a:ext cx="4064000" cy="290830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248400" y="3276600"/>
            <a:ext cx="2175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Expect 1+</a:t>
            </a:r>
            <a:r>
              <a:rPr lang="en-US" sz="2400" b="1" dirty="0" smtClean="0">
                <a:solidFill>
                  <a:srgbClr val="FF0000"/>
                </a:solidFill>
              </a:rPr>
              <a:t>cos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" charset="2"/>
              </a:rPr>
              <a:t>θ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" charset="2"/>
              </a:rPr>
              <a:t>γ</a:t>
            </a:r>
            <a:endParaRPr lang="en-US" sz="2400" b="1" baseline="-25000" dirty="0">
              <a:solidFill>
                <a:srgbClr val="FF0000"/>
              </a:solidFill>
              <a:latin typeface="Symbol" pitchFamily="1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289176" y="3276599"/>
            <a:ext cx="959224" cy="1841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5025"/>
            <a:ext cx="8229600" cy="1143000"/>
          </a:xfrm>
        </p:spPr>
        <p:txBody>
          <a:bodyPr/>
          <a:lstStyle/>
          <a:p>
            <a:r>
              <a:rPr lang="en-US" dirty="0" smtClean="0"/>
              <a:t>hadrons in QCD</a:t>
            </a:r>
            <a:endParaRPr lang="en-US" dirty="0"/>
          </a:p>
        </p:txBody>
      </p:sp>
      <p:pic>
        <p:nvPicPr>
          <p:cNvPr id="3" name="Picture 2" descr="alpha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2" y="893314"/>
            <a:ext cx="7658374" cy="573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406" y="4129148"/>
            <a:ext cx="193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works here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3288" y="4207169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live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Discovery of the P-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wave triplet</a:t>
            </a:r>
            <a:b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states 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b="1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χ</a:t>
            </a:r>
            <a:r>
              <a:rPr lang="en-US" b="1" baseline="-25000" dirty="0" smtClean="0">
                <a:ea typeface="ＭＳ Ｐゴシック" pitchFamily="1" charset="-128"/>
                <a:cs typeface="ＭＳ Ｐゴシック" pitchFamily="1" charset="-128"/>
              </a:rPr>
              <a:t>c0,1,2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) convinced everyone quarks were real</a:t>
            </a:r>
          </a:p>
        </p:txBody>
      </p:sp>
      <p:pic>
        <p:nvPicPr>
          <p:cNvPr id="47107" name="Picture 8" descr="spectrum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" t="11111" r="4167"/>
          <a:stretch>
            <a:fillRect/>
          </a:stretch>
        </p:blipFill>
        <p:spPr bwMode="auto">
          <a:xfrm>
            <a:off x="1143000" y="2743200"/>
            <a:ext cx="4548188" cy="3165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08" name="Text Box 29"/>
          <p:cNvSpPr txBox="1">
            <a:spLocks noChangeArrowheads="1"/>
          </p:cNvSpPr>
          <p:nvPr/>
        </p:nvSpPr>
        <p:spPr bwMode="auto">
          <a:xfrm>
            <a:off x="4419600" y="1905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1" charset="0"/>
              </a:rPr>
              <a:t>e</a:t>
            </a:r>
            <a:r>
              <a:rPr lang="en-US" sz="1800" baseline="30000">
                <a:latin typeface="Calibri" pitchFamily="1" charset="0"/>
              </a:rPr>
              <a:t>-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676401" y="4343400"/>
            <a:ext cx="31988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209800" y="3962400"/>
            <a:ext cx="685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2057400" y="3962400"/>
            <a:ext cx="838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12"/>
          <p:cNvSpPr>
            <a:spLocks noChangeShapeType="1"/>
          </p:cNvSpPr>
          <p:nvPr/>
        </p:nvSpPr>
        <p:spPr bwMode="auto">
          <a:xfrm>
            <a:off x="1981200" y="3962400"/>
            <a:ext cx="838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15"/>
          <p:cNvSpPr>
            <a:spLocks noChangeShapeType="1"/>
          </p:cNvSpPr>
          <p:nvPr/>
        </p:nvSpPr>
        <p:spPr bwMode="auto">
          <a:xfrm flipH="1">
            <a:off x="1981200" y="4267200"/>
            <a:ext cx="685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Line 16"/>
          <p:cNvSpPr>
            <a:spLocks noChangeShapeType="1"/>
          </p:cNvSpPr>
          <p:nvPr/>
        </p:nvSpPr>
        <p:spPr bwMode="auto">
          <a:xfrm flipH="1">
            <a:off x="2133600" y="4343400"/>
            <a:ext cx="609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Oval 23"/>
          <p:cNvSpPr>
            <a:spLocks noChangeArrowheads="1"/>
          </p:cNvSpPr>
          <p:nvPr/>
        </p:nvSpPr>
        <p:spPr bwMode="auto">
          <a:xfrm>
            <a:off x="1676400" y="3581400"/>
            <a:ext cx="762000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 smtClean="0">
                <a:solidFill>
                  <a:srgbClr val="953735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953735"/>
                </a:solidFill>
                <a:latin typeface="Calibri" pitchFamily="1" charset="0"/>
              </a:rPr>
              <a:t>’</a:t>
            </a:r>
            <a:endParaRPr lang="en-US" sz="1800" b="1" dirty="0">
              <a:solidFill>
                <a:srgbClr val="953735"/>
              </a:solidFill>
              <a:latin typeface="Calibri" pitchFamily="1" charset="0"/>
            </a:endParaRPr>
          </a:p>
        </p:txBody>
      </p:sp>
      <p:sp>
        <p:nvSpPr>
          <p:cNvPr id="47116" name="Oval 23"/>
          <p:cNvSpPr>
            <a:spLocks noChangeArrowheads="1"/>
          </p:cNvSpPr>
          <p:nvPr/>
        </p:nvSpPr>
        <p:spPr bwMode="auto">
          <a:xfrm>
            <a:off x="1676400" y="5257800"/>
            <a:ext cx="762000" cy="381000"/>
          </a:xfrm>
          <a:prstGeom prst="ellipse">
            <a:avLst/>
          </a:prstGeom>
          <a:noFill/>
          <a:ln w="158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953735"/>
                </a:solidFill>
                <a:latin typeface="Calibri" pitchFamily="1" charset="0"/>
              </a:rPr>
              <a:t>J</a:t>
            </a:r>
            <a:r>
              <a:rPr lang="en-US" sz="1800" b="1" dirty="0" smtClean="0">
                <a:solidFill>
                  <a:srgbClr val="953735"/>
                </a:solidFill>
                <a:latin typeface="Symbol" pitchFamily="1" charset="2"/>
              </a:rPr>
              <a:t>/ψ</a:t>
            </a:r>
            <a:endParaRPr lang="en-US" sz="1800" b="1" dirty="0">
              <a:solidFill>
                <a:srgbClr val="953735"/>
              </a:solidFill>
              <a:latin typeface="Calibri" pitchFamily="1" charset="0"/>
            </a:endParaRPr>
          </a:p>
        </p:txBody>
      </p:sp>
      <p:sp>
        <p:nvSpPr>
          <p:cNvPr id="47117" name="TextBox 40"/>
          <p:cNvSpPr txBox="1">
            <a:spLocks noChangeArrowheads="1"/>
          </p:cNvSpPr>
          <p:nvPr/>
        </p:nvSpPr>
        <p:spPr bwMode="auto">
          <a:xfrm>
            <a:off x="5334000" y="5943600"/>
            <a:ext cx="2616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Calibri" pitchFamily="1" charset="0"/>
              </a:rPr>
              <a:t>Crystal Ball expt: Phys.Rev.D34:711,1986</a:t>
            </a:r>
            <a:r>
              <a:rPr lang="en-US" sz="1100">
                <a:latin typeface="Calibri" pitchFamily="1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52800" y="2590800"/>
            <a:ext cx="2743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471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32289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8"/>
          <p:cNvSpPr>
            <a:spLocks noChangeShapeType="1"/>
          </p:cNvSpPr>
          <p:nvPr/>
        </p:nvSpPr>
        <p:spPr bwMode="auto">
          <a:xfrm flipH="1">
            <a:off x="2514600" y="3352800"/>
            <a:ext cx="3429000" cy="7620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2590800" y="3352800"/>
            <a:ext cx="3733800" cy="9144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2590800" y="3276600"/>
            <a:ext cx="4267200" cy="12192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7123" name="Line 27"/>
          <p:cNvSpPr>
            <a:spLocks noChangeShapeType="1"/>
          </p:cNvSpPr>
          <p:nvPr/>
        </p:nvSpPr>
        <p:spPr bwMode="auto">
          <a:xfrm>
            <a:off x="4876800" y="31242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Line 28"/>
          <p:cNvSpPr>
            <a:spLocks noChangeShapeType="1"/>
          </p:cNvSpPr>
          <p:nvPr/>
        </p:nvSpPr>
        <p:spPr bwMode="auto">
          <a:xfrm>
            <a:off x="5105400" y="28956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>
            <a:off x="2209800" y="3657600"/>
            <a:ext cx="5105400" cy="13716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>
            <a:off x="2286000" y="3733800"/>
            <a:ext cx="5105400" cy="13716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7127" name="TextBox 44"/>
          <p:cNvSpPr txBox="1">
            <a:spLocks noChangeArrowheads="1"/>
          </p:cNvSpPr>
          <p:nvPr/>
        </p:nvSpPr>
        <p:spPr bwMode="auto">
          <a:xfrm>
            <a:off x="6477000" y="4495800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Calibri" pitchFamily="1" charset="0"/>
              </a:rPr>
              <a:t>E</a:t>
            </a:r>
            <a:r>
              <a:rPr lang="en-US" sz="2400" b="1" baseline="-25000" dirty="0" smtClean="0">
                <a:latin typeface="Symbol" pitchFamily="1" charset="2"/>
              </a:rPr>
              <a:t>γ</a:t>
            </a:r>
            <a:endParaRPr lang="en-US" sz="2400" b="1" baseline="-25000" dirty="0">
              <a:latin typeface="Symbol" pitchFamily="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Color explains the discrepancy in R</a:t>
            </a: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/>
        </p:nvGraphicFramePr>
        <p:xfrm>
          <a:off x="399427" y="2362200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5" name="VISIO" r:id="rId3" imgW="4051300" imgH="2463800" progId="">
                  <p:embed/>
                </p:oleObj>
              </mc:Choice>
              <mc:Fallback>
                <p:oleObj name="VISIO" r:id="rId3" imgW="4051300" imgH="2463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27" y="2362200"/>
                        <a:ext cx="3810000" cy="2498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447427" y="4038600"/>
            <a:ext cx="685800" cy="304800"/>
          </a:xfrm>
          <a:prstGeom prst="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170363" y="3155950"/>
          <a:ext cx="50720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6" name="Equation" r:id="rId5" imgW="1676400" imgH="266700" progId="Equation.3">
                  <p:embed/>
                </p:oleObj>
              </mc:Choice>
              <mc:Fallback>
                <p:oleObj name="Equation" r:id="rId5" imgW="16764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155950"/>
                        <a:ext cx="5072062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5"/>
          <p:cNvSpPr txBox="1">
            <a:spLocks noChangeArrowheads="1"/>
          </p:cNvSpPr>
          <p:nvPr/>
        </p:nvSpPr>
        <p:spPr bwMode="auto">
          <a:xfrm>
            <a:off x="4495800" y="4724400"/>
            <a:ext cx="3519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Each</a:t>
            </a:r>
            <a:r>
              <a:rPr lang="en-US" sz="2400" b="1" dirty="0" smtClean="0">
                <a:solidFill>
                  <a:srgbClr val="FF0000"/>
                </a:solidFill>
              </a:rPr>
              <a:t> favored quark comes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with 3 different </a:t>
            </a:r>
            <a:r>
              <a:rPr lang="en-US" sz="2400" b="1" dirty="0">
                <a:solidFill>
                  <a:srgbClr val="FF0000"/>
                </a:solidFill>
              </a:rPr>
              <a:t>colors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282822" y="4267200"/>
            <a:ext cx="9144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3218827" y="39624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&amp; color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9072" y="2583560"/>
            <a:ext cx="74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</a:t>
            </a:r>
            <a:r>
              <a:rPr lang="en-US" baseline="30000" dirty="0" smtClean="0">
                <a:solidFill>
                  <a:srgbClr val="0000FF"/>
                </a:solidFill>
              </a:rPr>
              <a:t>PC</a:t>
            </a:r>
            <a:r>
              <a:rPr lang="en-US" dirty="0" smtClean="0">
                <a:solidFill>
                  <a:srgbClr val="0000FF"/>
                </a:solidFill>
              </a:rPr>
              <a:t>=1</a:t>
            </a:r>
            <a:r>
              <a:rPr lang="en-US" baseline="30000" dirty="0" smtClean="0">
                <a:solidFill>
                  <a:srgbClr val="0000FF"/>
                </a:solidFill>
              </a:rPr>
              <a:t>--</a:t>
            </a:r>
            <a:endParaRPr lang="en-US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Color explains the discrepancy in R</a:t>
            </a: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/>
        </p:nvGraphicFramePr>
        <p:xfrm>
          <a:off x="399427" y="2362200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5" name="VISIO" r:id="rId3" imgW="4051300" imgH="2463800" progId="">
                  <p:embed/>
                </p:oleObj>
              </mc:Choice>
              <mc:Fallback>
                <p:oleObj name="VISIO" r:id="rId3" imgW="4051300" imgH="2463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27" y="2362200"/>
                        <a:ext cx="3810000" cy="2498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447427" y="4038600"/>
            <a:ext cx="685800" cy="304800"/>
          </a:xfrm>
          <a:prstGeom prst="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170363" y="3155950"/>
          <a:ext cx="50720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6" name="Equation" r:id="rId5" imgW="1676400" imgH="266700" progId="Equation.3">
                  <p:embed/>
                </p:oleObj>
              </mc:Choice>
              <mc:Fallback>
                <p:oleObj name="Equation" r:id="rId5" imgW="16764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155950"/>
                        <a:ext cx="5072062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5"/>
          <p:cNvSpPr txBox="1">
            <a:spLocks noChangeArrowheads="1"/>
          </p:cNvSpPr>
          <p:nvPr/>
        </p:nvSpPr>
        <p:spPr bwMode="auto">
          <a:xfrm>
            <a:off x="4495800" y="4724400"/>
            <a:ext cx="3519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Each</a:t>
            </a:r>
            <a:r>
              <a:rPr lang="en-US" sz="2400" b="1" dirty="0" smtClean="0">
                <a:solidFill>
                  <a:srgbClr val="FF0000"/>
                </a:solidFill>
              </a:rPr>
              <a:t> favored quark comes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with 3 different </a:t>
            </a:r>
            <a:r>
              <a:rPr lang="en-US" sz="2400" b="1" dirty="0">
                <a:solidFill>
                  <a:srgbClr val="FF0000"/>
                </a:solidFill>
              </a:rPr>
              <a:t>colors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295395" y="4279775"/>
            <a:ext cx="9144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3218827" y="39624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&amp; color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53" y="5644180"/>
            <a:ext cx="854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   </a:t>
            </a:r>
            <a:r>
              <a:rPr lang="en-US" sz="2400" i="1" dirty="0" smtClean="0">
                <a:solidFill>
                  <a:srgbClr val="800000"/>
                </a:solidFill>
                <a:latin typeface="Comic Sans MS"/>
              </a:rPr>
              <a:t>above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 the charmed particle threshold, add another (</a:t>
            </a:r>
            <a:r>
              <a:rPr lang="en-US" sz="2400" dirty="0" smtClean="0">
                <a:solidFill>
                  <a:srgbClr val="800000"/>
                </a:solidFill>
                <a:latin typeface="Lucida Grande"/>
                <a:ea typeface="Lucida Grande"/>
                <a:cs typeface="Lucida Grande"/>
              </a:rPr>
              <a:t>⅔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)</a:t>
            </a:r>
            <a:r>
              <a:rPr lang="en-US" sz="2400" baseline="30000" dirty="0" smtClean="0">
                <a:solidFill>
                  <a:srgbClr val="800000"/>
                </a:solidFill>
                <a:latin typeface="Comic Sans MS"/>
              </a:rPr>
              <a:t>2</a:t>
            </a:r>
            <a:endParaRPr lang="en-US" sz="2400" dirty="0" smtClean="0">
              <a:solidFill>
                <a:srgbClr val="800000"/>
              </a:solidFill>
              <a:latin typeface="Comic Sans MS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                                                 to account for the </a:t>
            </a:r>
            <a:r>
              <a:rPr lang="en-US" sz="2400" dirty="0" err="1" smtClean="0">
                <a:solidFill>
                  <a:srgbClr val="800000"/>
                </a:solidFill>
                <a:latin typeface="Comic Sans MS"/>
              </a:rPr>
              <a:t>c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</a:rPr>
              <a:t> quark</a:t>
            </a:r>
            <a:endParaRPr lang="en-US" sz="2400" dirty="0">
              <a:solidFill>
                <a:srgbClr val="800000"/>
              </a:solidFill>
              <a:latin typeface="Comic Sans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190167" y="4582532"/>
            <a:ext cx="2132266" cy="17635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59072" y="2583560"/>
            <a:ext cx="74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</a:t>
            </a:r>
            <a:r>
              <a:rPr lang="en-US" baseline="30000" dirty="0" smtClean="0">
                <a:solidFill>
                  <a:srgbClr val="0000FF"/>
                </a:solidFill>
              </a:rPr>
              <a:t>PC</a:t>
            </a:r>
            <a:r>
              <a:rPr lang="en-US" dirty="0" smtClean="0">
                <a:solidFill>
                  <a:srgbClr val="0000FF"/>
                </a:solidFill>
              </a:rPr>
              <a:t>=1</a:t>
            </a:r>
            <a:r>
              <a:rPr lang="en-US" baseline="30000" dirty="0" smtClean="0">
                <a:solidFill>
                  <a:srgbClr val="0000FF"/>
                </a:solidFill>
              </a:rPr>
              <a:t>--</a:t>
            </a:r>
            <a:endParaRPr lang="en-US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76092"/>
                </a:solidFill>
                <a:ea typeface="ＭＳ Ｐゴシック" pitchFamily="1" charset="-128"/>
                <a:cs typeface="ＭＳ Ｐゴシック" pitchFamily="1" charset="-128"/>
              </a:rPr>
              <a:t> R measurements near charm threshold 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51668"/>
            <a:ext cx="57912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5448301" y="3489968"/>
            <a:ext cx="2971800" cy="31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5035550" y="4975868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5568950" y="4975868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5867400" y="4975868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6324600" y="4975868"/>
            <a:ext cx="74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cm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913119" y="4554986"/>
            <a:ext cx="841763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060070" y="4461594"/>
            <a:ext cx="1028543" cy="1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6845" y="4372811"/>
            <a:ext cx="4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~2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8693" y="4340545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~3⅓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935789" y="3984678"/>
            <a:ext cx="38563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2723" y="4163570"/>
            <a:ext cx="38563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980377" y="3772994"/>
            <a:ext cx="424955" cy="1588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981965" y="4421894"/>
            <a:ext cx="424955" cy="158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5909" y="3851408"/>
            <a:ext cx="136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~4/3=3Q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22122" y="3920890"/>
            <a:ext cx="764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  <a:ea typeface="ＭＳ Ｐゴシック" pitchFamily="1" charset="-128"/>
                <a:cs typeface="ＭＳ Ｐゴシック" pitchFamily="1" charset="-128"/>
              </a:rPr>
              <a:t> why are the J/</a:t>
            </a:r>
            <a:r>
              <a:rPr lang="en-US" b="1" dirty="0" smtClean="0">
                <a:solidFill>
                  <a:srgbClr val="376092"/>
                </a:solidFill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solidFill>
                  <a:srgbClr val="376092"/>
                </a:solidFill>
                <a:ea typeface="ＭＳ Ｐゴシック" pitchFamily="1" charset="-128"/>
                <a:cs typeface="ＭＳ Ｐゴシック" pitchFamily="1" charset="-128"/>
              </a:rPr>
              <a:t> and </a:t>
            </a:r>
            <a:r>
              <a:rPr lang="en-US" b="1" dirty="0" err="1" smtClean="0">
                <a:solidFill>
                  <a:srgbClr val="376092"/>
                </a:solidFill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b="1" dirty="0" smtClean="0">
                <a:solidFill>
                  <a:srgbClr val="376092"/>
                </a:solidFill>
                <a:ea typeface="ＭＳ Ｐゴシック" pitchFamily="1" charset="-128"/>
                <a:cs typeface="ＭＳ Ｐゴシック" pitchFamily="1" charset="-128"/>
              </a:rPr>
              <a:t>’ so narrow?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45206"/>
            <a:ext cx="57912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5448301" y="3483506"/>
            <a:ext cx="2971800" cy="31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5035550" y="4969406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5568950" y="4969406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5867400" y="4969406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6324600" y="4969406"/>
            <a:ext cx="74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decay?</a:t>
            </a:r>
          </a:p>
        </p:txBody>
      </p:sp>
      <p:pic>
        <p:nvPicPr>
          <p:cNvPr id="645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240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30"/>
          <p:cNvSpPr>
            <a:spLocks noChangeShapeType="1"/>
          </p:cNvSpPr>
          <p:nvPr/>
        </p:nvSpPr>
        <p:spPr bwMode="auto">
          <a:xfrm flipV="1">
            <a:off x="1371600" y="20574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Line 33"/>
          <p:cNvSpPr>
            <a:spLocks noChangeShapeType="1"/>
          </p:cNvSpPr>
          <p:nvPr/>
        </p:nvSpPr>
        <p:spPr bwMode="auto">
          <a:xfrm flipH="1" flipV="1">
            <a:off x="1524000" y="14478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Text Box 38"/>
          <p:cNvSpPr txBox="1">
            <a:spLocks noChangeArrowheads="1"/>
          </p:cNvSpPr>
          <p:nvPr/>
        </p:nvSpPr>
        <p:spPr bwMode="auto">
          <a:xfrm>
            <a:off x="1447800" y="21336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4519" name="Text Box 40"/>
          <p:cNvSpPr txBox="1">
            <a:spLocks noChangeArrowheads="1"/>
          </p:cNvSpPr>
          <p:nvPr/>
        </p:nvSpPr>
        <p:spPr bwMode="auto">
          <a:xfrm>
            <a:off x="3200400" y="19812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64520" name="Text Box 44"/>
          <p:cNvSpPr txBox="1">
            <a:spLocks noChangeArrowheads="1"/>
          </p:cNvSpPr>
          <p:nvPr/>
        </p:nvSpPr>
        <p:spPr bwMode="auto">
          <a:xfrm>
            <a:off x="2057400" y="1676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64521" name="Text Box 38"/>
          <p:cNvSpPr txBox="1">
            <a:spLocks noChangeArrowheads="1"/>
          </p:cNvSpPr>
          <p:nvPr/>
        </p:nvSpPr>
        <p:spPr bwMode="auto">
          <a:xfrm>
            <a:off x="1676400" y="12954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decay?</a:t>
            </a:r>
          </a:p>
        </p:txBody>
      </p:sp>
      <p:pic>
        <p:nvPicPr>
          <p:cNvPr id="645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240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30"/>
          <p:cNvSpPr>
            <a:spLocks noChangeShapeType="1"/>
          </p:cNvSpPr>
          <p:nvPr/>
        </p:nvSpPr>
        <p:spPr bwMode="auto">
          <a:xfrm flipV="1">
            <a:off x="1371600" y="20574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Line 33"/>
          <p:cNvSpPr>
            <a:spLocks noChangeShapeType="1"/>
          </p:cNvSpPr>
          <p:nvPr/>
        </p:nvSpPr>
        <p:spPr bwMode="auto">
          <a:xfrm flipH="1" flipV="1">
            <a:off x="1524000" y="14478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Text Box 38"/>
          <p:cNvSpPr txBox="1">
            <a:spLocks noChangeArrowheads="1"/>
          </p:cNvSpPr>
          <p:nvPr/>
        </p:nvSpPr>
        <p:spPr bwMode="auto">
          <a:xfrm>
            <a:off x="1447800" y="21336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4519" name="Text Box 40"/>
          <p:cNvSpPr txBox="1">
            <a:spLocks noChangeArrowheads="1"/>
          </p:cNvSpPr>
          <p:nvPr/>
        </p:nvSpPr>
        <p:spPr bwMode="auto">
          <a:xfrm>
            <a:off x="3200400" y="19812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64520" name="Text Box 44"/>
          <p:cNvSpPr txBox="1">
            <a:spLocks noChangeArrowheads="1"/>
          </p:cNvSpPr>
          <p:nvPr/>
        </p:nvSpPr>
        <p:spPr bwMode="auto">
          <a:xfrm>
            <a:off x="2057400" y="1676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64521" name="Text Box 38"/>
          <p:cNvSpPr txBox="1">
            <a:spLocks noChangeArrowheads="1"/>
          </p:cNvSpPr>
          <p:nvPr/>
        </p:nvSpPr>
        <p:spPr bwMode="auto">
          <a:xfrm>
            <a:off x="1676400" y="12954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4400" y="1143000"/>
            <a:ext cx="2819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>
            <a:stCxn id="39" idx="7"/>
            <a:endCxn id="39" idx="3"/>
          </p:cNvCxnSpPr>
          <p:nvPr/>
        </p:nvCxnSpPr>
        <p:spPr>
          <a:xfrm rot="16200000" flipH="1" flipV="1">
            <a:off x="1597025" y="1174750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3" name="TextBox 46"/>
          <p:cNvSpPr txBox="1">
            <a:spLocks noChangeArrowheads="1"/>
          </p:cNvSpPr>
          <p:nvPr/>
        </p:nvSpPr>
        <p:spPr bwMode="auto">
          <a:xfrm>
            <a:off x="1143000" y="3276600"/>
            <a:ext cx="316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color 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decay?</a:t>
            </a:r>
          </a:p>
        </p:txBody>
      </p:sp>
      <p:pic>
        <p:nvPicPr>
          <p:cNvPr id="645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240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30"/>
          <p:cNvSpPr>
            <a:spLocks noChangeShapeType="1"/>
          </p:cNvSpPr>
          <p:nvPr/>
        </p:nvSpPr>
        <p:spPr bwMode="auto">
          <a:xfrm flipV="1">
            <a:off x="1371600" y="20574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Line 33"/>
          <p:cNvSpPr>
            <a:spLocks noChangeShapeType="1"/>
          </p:cNvSpPr>
          <p:nvPr/>
        </p:nvSpPr>
        <p:spPr bwMode="auto">
          <a:xfrm flipH="1" flipV="1">
            <a:off x="1524000" y="14478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Text Box 38"/>
          <p:cNvSpPr txBox="1">
            <a:spLocks noChangeArrowheads="1"/>
          </p:cNvSpPr>
          <p:nvPr/>
        </p:nvSpPr>
        <p:spPr bwMode="auto">
          <a:xfrm>
            <a:off x="1447800" y="21336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4519" name="Text Box 40"/>
          <p:cNvSpPr txBox="1">
            <a:spLocks noChangeArrowheads="1"/>
          </p:cNvSpPr>
          <p:nvPr/>
        </p:nvSpPr>
        <p:spPr bwMode="auto">
          <a:xfrm>
            <a:off x="3200400" y="19812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64520" name="Text Box 44"/>
          <p:cNvSpPr txBox="1">
            <a:spLocks noChangeArrowheads="1"/>
          </p:cNvSpPr>
          <p:nvPr/>
        </p:nvSpPr>
        <p:spPr bwMode="auto">
          <a:xfrm>
            <a:off x="2057400" y="1676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64521" name="Text Box 38"/>
          <p:cNvSpPr txBox="1">
            <a:spLocks noChangeArrowheads="1"/>
          </p:cNvSpPr>
          <p:nvPr/>
        </p:nvSpPr>
        <p:spPr bwMode="auto">
          <a:xfrm>
            <a:off x="1676400" y="12954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8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954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Line 30"/>
          <p:cNvSpPr>
            <a:spLocks noChangeShapeType="1"/>
          </p:cNvSpPr>
          <p:nvPr/>
        </p:nvSpPr>
        <p:spPr bwMode="auto">
          <a:xfrm flipV="1">
            <a:off x="5486400" y="245745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Line 33"/>
          <p:cNvSpPr>
            <a:spLocks noChangeShapeType="1"/>
          </p:cNvSpPr>
          <p:nvPr/>
        </p:nvSpPr>
        <p:spPr bwMode="auto">
          <a:xfrm flipH="1" flipV="1">
            <a:off x="5638800" y="12954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Text Box 38"/>
          <p:cNvSpPr txBox="1">
            <a:spLocks noChangeArrowheads="1"/>
          </p:cNvSpPr>
          <p:nvPr/>
        </p:nvSpPr>
        <p:spPr bwMode="auto">
          <a:xfrm>
            <a:off x="5867400" y="283845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75790" name="Text Box 40"/>
          <p:cNvSpPr txBox="1">
            <a:spLocks noChangeArrowheads="1"/>
          </p:cNvSpPr>
          <p:nvPr/>
        </p:nvSpPr>
        <p:spPr bwMode="auto">
          <a:xfrm>
            <a:off x="7315200" y="18288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75791" name="Text Box 44"/>
          <p:cNvSpPr txBox="1">
            <a:spLocks noChangeArrowheads="1"/>
          </p:cNvSpPr>
          <p:nvPr/>
        </p:nvSpPr>
        <p:spPr bwMode="auto">
          <a:xfrm>
            <a:off x="6172200" y="15240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2" name="Text Box 38"/>
          <p:cNvSpPr txBox="1">
            <a:spLocks noChangeArrowheads="1"/>
          </p:cNvSpPr>
          <p:nvPr/>
        </p:nvSpPr>
        <p:spPr bwMode="auto">
          <a:xfrm>
            <a:off x="5791200" y="12192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9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241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75787" idx="1"/>
            <a:endCxn id="75788" idx="0"/>
          </p:cNvCxnSpPr>
          <p:nvPr/>
        </p:nvCxnSpPr>
        <p:spPr>
          <a:xfrm rot="5400000" flipH="1">
            <a:off x="6048376" y="2181225"/>
            <a:ext cx="552450" cy="3175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5" name="Text Box 44"/>
          <p:cNvSpPr txBox="1">
            <a:spLocks noChangeArrowheads="1"/>
          </p:cNvSpPr>
          <p:nvPr/>
        </p:nvSpPr>
        <p:spPr bwMode="auto">
          <a:xfrm>
            <a:off x="6172200" y="253365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6" name="Text Box 40"/>
          <p:cNvSpPr txBox="1">
            <a:spLocks noChangeArrowheads="1"/>
          </p:cNvSpPr>
          <p:nvPr/>
        </p:nvSpPr>
        <p:spPr bwMode="auto">
          <a:xfrm>
            <a:off x="7391400" y="230505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kl</a:t>
            </a:r>
          </a:p>
        </p:txBody>
      </p:sp>
      <p:sp>
        <p:nvSpPr>
          <p:cNvPr id="39" name="Oval 38"/>
          <p:cNvSpPr/>
          <p:nvPr/>
        </p:nvSpPr>
        <p:spPr>
          <a:xfrm>
            <a:off x="914400" y="1143000"/>
            <a:ext cx="2819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>
            <a:stCxn id="39" idx="7"/>
            <a:endCxn id="39" idx="3"/>
          </p:cNvCxnSpPr>
          <p:nvPr/>
        </p:nvCxnSpPr>
        <p:spPr>
          <a:xfrm rot="16200000" flipH="1" flipV="1">
            <a:off x="1597025" y="1174750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3" name="TextBox 46"/>
          <p:cNvSpPr txBox="1">
            <a:spLocks noChangeArrowheads="1"/>
          </p:cNvSpPr>
          <p:nvPr/>
        </p:nvSpPr>
        <p:spPr bwMode="auto">
          <a:xfrm>
            <a:off x="1143000" y="3276600"/>
            <a:ext cx="316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color symmetry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0" y="1905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81800" y="1524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27838" y="2590800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decay?</a:t>
            </a:r>
          </a:p>
        </p:txBody>
      </p:sp>
      <p:pic>
        <p:nvPicPr>
          <p:cNvPr id="645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240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30"/>
          <p:cNvSpPr>
            <a:spLocks noChangeShapeType="1"/>
          </p:cNvSpPr>
          <p:nvPr/>
        </p:nvSpPr>
        <p:spPr bwMode="auto">
          <a:xfrm flipV="1">
            <a:off x="1371600" y="20574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Line 33"/>
          <p:cNvSpPr>
            <a:spLocks noChangeShapeType="1"/>
          </p:cNvSpPr>
          <p:nvPr/>
        </p:nvSpPr>
        <p:spPr bwMode="auto">
          <a:xfrm flipH="1" flipV="1">
            <a:off x="1524000" y="14478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Text Box 38"/>
          <p:cNvSpPr txBox="1">
            <a:spLocks noChangeArrowheads="1"/>
          </p:cNvSpPr>
          <p:nvPr/>
        </p:nvSpPr>
        <p:spPr bwMode="auto">
          <a:xfrm>
            <a:off x="1447800" y="21336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4519" name="Text Box 40"/>
          <p:cNvSpPr txBox="1">
            <a:spLocks noChangeArrowheads="1"/>
          </p:cNvSpPr>
          <p:nvPr/>
        </p:nvSpPr>
        <p:spPr bwMode="auto">
          <a:xfrm>
            <a:off x="3200400" y="19812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64520" name="Text Box 44"/>
          <p:cNvSpPr txBox="1">
            <a:spLocks noChangeArrowheads="1"/>
          </p:cNvSpPr>
          <p:nvPr/>
        </p:nvSpPr>
        <p:spPr bwMode="auto">
          <a:xfrm>
            <a:off x="2057400" y="1676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64521" name="Text Box 38"/>
          <p:cNvSpPr txBox="1">
            <a:spLocks noChangeArrowheads="1"/>
          </p:cNvSpPr>
          <p:nvPr/>
        </p:nvSpPr>
        <p:spPr bwMode="auto">
          <a:xfrm>
            <a:off x="1676400" y="12954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8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954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Line 30"/>
          <p:cNvSpPr>
            <a:spLocks noChangeShapeType="1"/>
          </p:cNvSpPr>
          <p:nvPr/>
        </p:nvSpPr>
        <p:spPr bwMode="auto">
          <a:xfrm flipV="1">
            <a:off x="5486400" y="245745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Line 33"/>
          <p:cNvSpPr>
            <a:spLocks noChangeShapeType="1"/>
          </p:cNvSpPr>
          <p:nvPr/>
        </p:nvSpPr>
        <p:spPr bwMode="auto">
          <a:xfrm flipH="1" flipV="1">
            <a:off x="5638800" y="12954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Text Box 38"/>
          <p:cNvSpPr txBox="1">
            <a:spLocks noChangeArrowheads="1"/>
          </p:cNvSpPr>
          <p:nvPr/>
        </p:nvSpPr>
        <p:spPr bwMode="auto">
          <a:xfrm>
            <a:off x="5867400" y="283845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75790" name="Text Box 40"/>
          <p:cNvSpPr txBox="1">
            <a:spLocks noChangeArrowheads="1"/>
          </p:cNvSpPr>
          <p:nvPr/>
        </p:nvSpPr>
        <p:spPr bwMode="auto">
          <a:xfrm>
            <a:off x="7315200" y="18288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75791" name="Text Box 44"/>
          <p:cNvSpPr txBox="1">
            <a:spLocks noChangeArrowheads="1"/>
          </p:cNvSpPr>
          <p:nvPr/>
        </p:nvSpPr>
        <p:spPr bwMode="auto">
          <a:xfrm>
            <a:off x="6172200" y="15240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2" name="Text Box 38"/>
          <p:cNvSpPr txBox="1">
            <a:spLocks noChangeArrowheads="1"/>
          </p:cNvSpPr>
          <p:nvPr/>
        </p:nvSpPr>
        <p:spPr bwMode="auto">
          <a:xfrm>
            <a:off x="5791200" y="12192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9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241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75787" idx="1"/>
            <a:endCxn id="75788" idx="0"/>
          </p:cNvCxnSpPr>
          <p:nvPr/>
        </p:nvCxnSpPr>
        <p:spPr>
          <a:xfrm rot="5400000" flipH="1">
            <a:off x="6048376" y="2181225"/>
            <a:ext cx="552450" cy="3175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5" name="Text Box 44"/>
          <p:cNvSpPr txBox="1">
            <a:spLocks noChangeArrowheads="1"/>
          </p:cNvSpPr>
          <p:nvPr/>
        </p:nvSpPr>
        <p:spPr bwMode="auto">
          <a:xfrm>
            <a:off x="6172200" y="253365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6" name="Text Box 40"/>
          <p:cNvSpPr txBox="1">
            <a:spLocks noChangeArrowheads="1"/>
          </p:cNvSpPr>
          <p:nvPr/>
        </p:nvSpPr>
        <p:spPr bwMode="auto">
          <a:xfrm>
            <a:off x="7391400" y="230505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kl</a:t>
            </a:r>
          </a:p>
        </p:txBody>
      </p:sp>
      <p:sp>
        <p:nvSpPr>
          <p:cNvPr id="39" name="Oval 38"/>
          <p:cNvSpPr/>
          <p:nvPr/>
        </p:nvSpPr>
        <p:spPr>
          <a:xfrm>
            <a:off x="914400" y="1143000"/>
            <a:ext cx="2819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>
            <a:stCxn id="39" idx="7"/>
            <a:endCxn id="39" idx="3"/>
          </p:cNvCxnSpPr>
          <p:nvPr/>
        </p:nvCxnSpPr>
        <p:spPr>
          <a:xfrm rot="16200000" flipH="1" flipV="1">
            <a:off x="1597025" y="1174750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3" name="TextBox 46"/>
          <p:cNvSpPr txBox="1">
            <a:spLocks noChangeArrowheads="1"/>
          </p:cNvSpPr>
          <p:nvPr/>
        </p:nvSpPr>
        <p:spPr bwMode="auto">
          <a:xfrm>
            <a:off x="1143000" y="3276600"/>
            <a:ext cx="316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color symmetry</a:t>
            </a:r>
          </a:p>
        </p:txBody>
      </p:sp>
      <p:sp>
        <p:nvSpPr>
          <p:cNvPr id="48" name="Oval 47"/>
          <p:cNvSpPr/>
          <p:nvPr/>
        </p:nvSpPr>
        <p:spPr>
          <a:xfrm>
            <a:off x="4953000" y="1143000"/>
            <a:ext cx="28194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 flipV="1">
            <a:off x="5603875" y="1177925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6" name="TextBox 49"/>
          <p:cNvSpPr txBox="1">
            <a:spLocks noChangeArrowheads="1"/>
          </p:cNvSpPr>
          <p:nvPr/>
        </p:nvSpPr>
        <p:spPr bwMode="auto">
          <a:xfrm>
            <a:off x="5715000" y="3429000"/>
            <a:ext cx="2176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 parity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0" y="1905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81800" y="1524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27838" y="2590800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decay?</a:t>
            </a:r>
          </a:p>
        </p:txBody>
      </p:sp>
      <p:pic>
        <p:nvPicPr>
          <p:cNvPr id="645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240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30"/>
          <p:cNvSpPr>
            <a:spLocks noChangeShapeType="1"/>
          </p:cNvSpPr>
          <p:nvPr/>
        </p:nvSpPr>
        <p:spPr bwMode="auto">
          <a:xfrm flipV="1">
            <a:off x="1371600" y="20574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Line 33"/>
          <p:cNvSpPr>
            <a:spLocks noChangeShapeType="1"/>
          </p:cNvSpPr>
          <p:nvPr/>
        </p:nvSpPr>
        <p:spPr bwMode="auto">
          <a:xfrm flipH="1" flipV="1">
            <a:off x="1524000" y="14478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Text Box 38"/>
          <p:cNvSpPr txBox="1">
            <a:spLocks noChangeArrowheads="1"/>
          </p:cNvSpPr>
          <p:nvPr/>
        </p:nvSpPr>
        <p:spPr bwMode="auto">
          <a:xfrm>
            <a:off x="1447800" y="21336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4519" name="Text Box 40"/>
          <p:cNvSpPr txBox="1">
            <a:spLocks noChangeArrowheads="1"/>
          </p:cNvSpPr>
          <p:nvPr/>
        </p:nvSpPr>
        <p:spPr bwMode="auto">
          <a:xfrm>
            <a:off x="3200400" y="19812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64520" name="Text Box 44"/>
          <p:cNvSpPr txBox="1">
            <a:spLocks noChangeArrowheads="1"/>
          </p:cNvSpPr>
          <p:nvPr/>
        </p:nvSpPr>
        <p:spPr bwMode="auto">
          <a:xfrm>
            <a:off x="2057400" y="1676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64521" name="Text Box 38"/>
          <p:cNvSpPr txBox="1">
            <a:spLocks noChangeArrowheads="1"/>
          </p:cNvSpPr>
          <p:nvPr/>
        </p:nvSpPr>
        <p:spPr bwMode="auto">
          <a:xfrm>
            <a:off x="1676400" y="12954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8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954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Line 30"/>
          <p:cNvSpPr>
            <a:spLocks noChangeShapeType="1"/>
          </p:cNvSpPr>
          <p:nvPr/>
        </p:nvSpPr>
        <p:spPr bwMode="auto">
          <a:xfrm flipV="1">
            <a:off x="5486400" y="245745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Line 33"/>
          <p:cNvSpPr>
            <a:spLocks noChangeShapeType="1"/>
          </p:cNvSpPr>
          <p:nvPr/>
        </p:nvSpPr>
        <p:spPr bwMode="auto">
          <a:xfrm flipH="1" flipV="1">
            <a:off x="5638800" y="12954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Text Box 38"/>
          <p:cNvSpPr txBox="1">
            <a:spLocks noChangeArrowheads="1"/>
          </p:cNvSpPr>
          <p:nvPr/>
        </p:nvSpPr>
        <p:spPr bwMode="auto">
          <a:xfrm>
            <a:off x="5867400" y="283845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75790" name="Text Box 40"/>
          <p:cNvSpPr txBox="1">
            <a:spLocks noChangeArrowheads="1"/>
          </p:cNvSpPr>
          <p:nvPr/>
        </p:nvSpPr>
        <p:spPr bwMode="auto">
          <a:xfrm>
            <a:off x="7315200" y="18288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75791" name="Text Box 44"/>
          <p:cNvSpPr txBox="1">
            <a:spLocks noChangeArrowheads="1"/>
          </p:cNvSpPr>
          <p:nvPr/>
        </p:nvSpPr>
        <p:spPr bwMode="auto">
          <a:xfrm>
            <a:off x="6172200" y="15240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2" name="Text Box 38"/>
          <p:cNvSpPr txBox="1">
            <a:spLocks noChangeArrowheads="1"/>
          </p:cNvSpPr>
          <p:nvPr/>
        </p:nvSpPr>
        <p:spPr bwMode="auto">
          <a:xfrm>
            <a:off x="5791200" y="12192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9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241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75787" idx="1"/>
            <a:endCxn id="75788" idx="0"/>
          </p:cNvCxnSpPr>
          <p:nvPr/>
        </p:nvCxnSpPr>
        <p:spPr>
          <a:xfrm rot="5400000" flipH="1">
            <a:off x="6048376" y="2181225"/>
            <a:ext cx="552450" cy="3175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5" name="Text Box 44"/>
          <p:cNvSpPr txBox="1">
            <a:spLocks noChangeArrowheads="1"/>
          </p:cNvSpPr>
          <p:nvPr/>
        </p:nvSpPr>
        <p:spPr bwMode="auto">
          <a:xfrm>
            <a:off x="6172200" y="253365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6" name="Text Box 40"/>
          <p:cNvSpPr txBox="1">
            <a:spLocks noChangeArrowheads="1"/>
          </p:cNvSpPr>
          <p:nvPr/>
        </p:nvSpPr>
        <p:spPr bwMode="auto">
          <a:xfrm>
            <a:off x="7391400" y="230505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kl</a:t>
            </a:r>
          </a:p>
        </p:txBody>
      </p:sp>
      <p:pic>
        <p:nvPicPr>
          <p:cNvPr id="7579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672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8" name="Line 30"/>
          <p:cNvSpPr>
            <a:spLocks noChangeShapeType="1"/>
          </p:cNvSpPr>
          <p:nvPr/>
        </p:nvSpPr>
        <p:spPr bwMode="auto">
          <a:xfrm flipV="1">
            <a:off x="3733800" y="56388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33"/>
          <p:cNvSpPr>
            <a:spLocks noChangeShapeType="1"/>
          </p:cNvSpPr>
          <p:nvPr/>
        </p:nvSpPr>
        <p:spPr bwMode="auto">
          <a:xfrm flipH="1" flipV="1">
            <a:off x="3886200" y="386715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Text Box 38"/>
          <p:cNvSpPr txBox="1">
            <a:spLocks noChangeArrowheads="1"/>
          </p:cNvSpPr>
          <p:nvPr/>
        </p:nvSpPr>
        <p:spPr bwMode="auto">
          <a:xfrm>
            <a:off x="3911600" y="57150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75801" name="Text Box 40"/>
          <p:cNvSpPr txBox="1">
            <a:spLocks noChangeArrowheads="1"/>
          </p:cNvSpPr>
          <p:nvPr/>
        </p:nvSpPr>
        <p:spPr bwMode="auto">
          <a:xfrm>
            <a:off x="5562600" y="440055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75802" name="Text Box 44"/>
          <p:cNvSpPr txBox="1">
            <a:spLocks noChangeArrowheads="1"/>
          </p:cNvSpPr>
          <p:nvPr/>
        </p:nvSpPr>
        <p:spPr bwMode="auto">
          <a:xfrm>
            <a:off x="4495800" y="41148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803" name="Text Box 38"/>
          <p:cNvSpPr txBox="1">
            <a:spLocks noChangeArrowheads="1"/>
          </p:cNvSpPr>
          <p:nvPr/>
        </p:nvSpPr>
        <p:spPr bwMode="auto">
          <a:xfrm>
            <a:off x="4216400" y="38100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80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958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5" name="Text Box 40"/>
          <p:cNvSpPr txBox="1">
            <a:spLocks noChangeArrowheads="1"/>
          </p:cNvSpPr>
          <p:nvPr/>
        </p:nvSpPr>
        <p:spPr bwMode="auto">
          <a:xfrm>
            <a:off x="5638800" y="487680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kl</a:t>
            </a:r>
          </a:p>
        </p:txBody>
      </p:sp>
      <p:pic>
        <p:nvPicPr>
          <p:cNvPr id="7580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864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7" name="Text Box 44"/>
          <p:cNvSpPr txBox="1">
            <a:spLocks noChangeArrowheads="1"/>
          </p:cNvSpPr>
          <p:nvPr/>
        </p:nvSpPr>
        <p:spPr bwMode="auto">
          <a:xfrm>
            <a:off x="4540250" y="5272088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808" name="Text Box 44"/>
          <p:cNvSpPr txBox="1">
            <a:spLocks noChangeArrowheads="1"/>
          </p:cNvSpPr>
          <p:nvPr/>
        </p:nvSpPr>
        <p:spPr bwMode="auto">
          <a:xfrm>
            <a:off x="4572000" y="4724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>
            <a:off x="3990976" y="5057775"/>
            <a:ext cx="1162050" cy="3175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0" name="Text Box 40"/>
          <p:cNvSpPr txBox="1">
            <a:spLocks noChangeArrowheads="1"/>
          </p:cNvSpPr>
          <p:nvPr/>
        </p:nvSpPr>
        <p:spPr bwMode="auto">
          <a:xfrm>
            <a:off x="5638800" y="54864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mn</a:t>
            </a:r>
          </a:p>
        </p:txBody>
      </p:sp>
      <p:sp>
        <p:nvSpPr>
          <p:cNvPr id="39" name="Oval 38"/>
          <p:cNvSpPr/>
          <p:nvPr/>
        </p:nvSpPr>
        <p:spPr>
          <a:xfrm>
            <a:off x="914400" y="1143000"/>
            <a:ext cx="2819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>
            <a:stCxn id="39" idx="7"/>
            <a:endCxn id="39" idx="3"/>
          </p:cNvCxnSpPr>
          <p:nvPr/>
        </p:nvCxnSpPr>
        <p:spPr>
          <a:xfrm rot="16200000" flipH="1" flipV="1">
            <a:off x="1597025" y="1174750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3" name="TextBox 46"/>
          <p:cNvSpPr txBox="1">
            <a:spLocks noChangeArrowheads="1"/>
          </p:cNvSpPr>
          <p:nvPr/>
        </p:nvSpPr>
        <p:spPr bwMode="auto">
          <a:xfrm>
            <a:off x="1143000" y="3276600"/>
            <a:ext cx="316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color symmetry</a:t>
            </a:r>
          </a:p>
        </p:txBody>
      </p:sp>
      <p:sp>
        <p:nvSpPr>
          <p:cNvPr id="48" name="Oval 47"/>
          <p:cNvSpPr/>
          <p:nvPr/>
        </p:nvSpPr>
        <p:spPr>
          <a:xfrm>
            <a:off x="4953000" y="1143000"/>
            <a:ext cx="28194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 flipV="1">
            <a:off x="5603875" y="1177925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6" name="TextBox 49"/>
          <p:cNvSpPr txBox="1">
            <a:spLocks noChangeArrowheads="1"/>
          </p:cNvSpPr>
          <p:nvPr/>
        </p:nvSpPr>
        <p:spPr bwMode="auto">
          <a:xfrm>
            <a:off x="5715000" y="3429000"/>
            <a:ext cx="2176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 parity</a:t>
            </a:r>
          </a:p>
        </p:txBody>
      </p:sp>
      <p:sp>
        <p:nvSpPr>
          <p:cNvPr id="75817" name="TextBox 50"/>
          <p:cNvSpPr txBox="1">
            <a:spLocks noChangeArrowheads="1"/>
          </p:cNvSpPr>
          <p:nvPr/>
        </p:nvSpPr>
        <p:spPr bwMode="auto">
          <a:xfrm>
            <a:off x="1163887" y="4648200"/>
            <a:ext cx="2896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66"/>
                </a:solidFill>
              </a:rPr>
              <a:t>Lowest-order</a:t>
            </a:r>
          </a:p>
          <a:p>
            <a:pPr algn="ctr"/>
            <a:r>
              <a:rPr lang="en-US" sz="2400" dirty="0">
                <a:solidFill>
                  <a:srgbClr val="000066"/>
                </a:solidFill>
              </a:rPr>
              <a:t>allowed QCD process: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0" y="1905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81800" y="1524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27838" y="2590800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 prediction of the quark model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556" dirty="0" smtClean="0">
                <a:ea typeface="ＭＳ Ｐゴシック" pitchFamily="1" charset="-128"/>
                <a:cs typeface="ＭＳ Ｐゴシック" pitchFamily="1" charset="-128"/>
              </a:rPr>
              <a:t>-- pre color --</a:t>
            </a:r>
            <a:endParaRPr lang="en-US" sz="3556" dirty="0">
              <a:ea typeface="ＭＳ Ｐゴシック" pitchFamily="1" charset="-128"/>
              <a:cs typeface="ＭＳ Ｐゴシック" pitchFamily="1" charset="-128"/>
            </a:endParaRP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914400" y="1942357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1" name="VISIO" r:id="rId3" imgW="4051300" imgH="2463800" progId="">
                  <p:embed/>
                </p:oleObj>
              </mc:Choice>
              <mc:Fallback>
                <p:oleObj name="VISIO" r:id="rId3" imgW="4051300" imgH="2463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42357"/>
                        <a:ext cx="3810000" cy="2498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0" y="3618757"/>
            <a:ext cx="685800" cy="304800"/>
          </a:xfrm>
          <a:prstGeom prst="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24400" y="2856757"/>
          <a:ext cx="34671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2" name="Equation" r:id="rId5" imgW="1447560" imgH="304560" progId="Equation.3">
                  <p:embed/>
                </p:oleObj>
              </mc:Choice>
              <mc:Fallback>
                <p:oleObj name="Equation" r:id="rId5" imgW="1447560" imgH="304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56757"/>
                        <a:ext cx="34671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781050" y="5014916"/>
          <a:ext cx="7905750" cy="120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3" name="Equation" r:id="rId7" imgW="2743200" imgH="419100" progId="Equation.3">
                  <p:embed/>
                </p:oleObj>
              </mc:Choice>
              <mc:Fallback>
                <p:oleObj name="Equation" r:id="rId7" imgW="27432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014916"/>
                        <a:ext cx="7905750" cy="1208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decay?</a:t>
            </a:r>
          </a:p>
        </p:txBody>
      </p:sp>
      <p:pic>
        <p:nvPicPr>
          <p:cNvPr id="645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240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30"/>
          <p:cNvSpPr>
            <a:spLocks noChangeShapeType="1"/>
          </p:cNvSpPr>
          <p:nvPr/>
        </p:nvSpPr>
        <p:spPr bwMode="auto">
          <a:xfrm flipV="1">
            <a:off x="1371600" y="20574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Line 33"/>
          <p:cNvSpPr>
            <a:spLocks noChangeShapeType="1"/>
          </p:cNvSpPr>
          <p:nvPr/>
        </p:nvSpPr>
        <p:spPr bwMode="auto">
          <a:xfrm flipH="1" flipV="1">
            <a:off x="1524000" y="14478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Text Box 38"/>
          <p:cNvSpPr txBox="1">
            <a:spLocks noChangeArrowheads="1"/>
          </p:cNvSpPr>
          <p:nvPr/>
        </p:nvSpPr>
        <p:spPr bwMode="auto">
          <a:xfrm>
            <a:off x="1447800" y="21336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4519" name="Text Box 40"/>
          <p:cNvSpPr txBox="1">
            <a:spLocks noChangeArrowheads="1"/>
          </p:cNvSpPr>
          <p:nvPr/>
        </p:nvSpPr>
        <p:spPr bwMode="auto">
          <a:xfrm>
            <a:off x="3200400" y="19812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64520" name="Text Box 44"/>
          <p:cNvSpPr txBox="1">
            <a:spLocks noChangeArrowheads="1"/>
          </p:cNvSpPr>
          <p:nvPr/>
        </p:nvSpPr>
        <p:spPr bwMode="auto">
          <a:xfrm>
            <a:off x="2057400" y="1676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64521" name="Text Box 38"/>
          <p:cNvSpPr txBox="1">
            <a:spLocks noChangeArrowheads="1"/>
          </p:cNvSpPr>
          <p:nvPr/>
        </p:nvSpPr>
        <p:spPr bwMode="auto">
          <a:xfrm>
            <a:off x="1676400" y="12954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8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954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Line 30"/>
          <p:cNvSpPr>
            <a:spLocks noChangeShapeType="1"/>
          </p:cNvSpPr>
          <p:nvPr/>
        </p:nvSpPr>
        <p:spPr bwMode="auto">
          <a:xfrm flipV="1">
            <a:off x="5486400" y="245745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Line 33"/>
          <p:cNvSpPr>
            <a:spLocks noChangeShapeType="1"/>
          </p:cNvSpPr>
          <p:nvPr/>
        </p:nvSpPr>
        <p:spPr bwMode="auto">
          <a:xfrm flipH="1" flipV="1">
            <a:off x="5638800" y="129540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Text Box 38"/>
          <p:cNvSpPr txBox="1">
            <a:spLocks noChangeArrowheads="1"/>
          </p:cNvSpPr>
          <p:nvPr/>
        </p:nvSpPr>
        <p:spPr bwMode="auto">
          <a:xfrm>
            <a:off x="5867400" y="283845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75790" name="Text Box 40"/>
          <p:cNvSpPr txBox="1">
            <a:spLocks noChangeArrowheads="1"/>
          </p:cNvSpPr>
          <p:nvPr/>
        </p:nvSpPr>
        <p:spPr bwMode="auto">
          <a:xfrm>
            <a:off x="7315200" y="18288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75791" name="Text Box 44"/>
          <p:cNvSpPr txBox="1">
            <a:spLocks noChangeArrowheads="1"/>
          </p:cNvSpPr>
          <p:nvPr/>
        </p:nvSpPr>
        <p:spPr bwMode="auto">
          <a:xfrm>
            <a:off x="6172200" y="15240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2" name="Text Box 38"/>
          <p:cNvSpPr txBox="1">
            <a:spLocks noChangeArrowheads="1"/>
          </p:cNvSpPr>
          <p:nvPr/>
        </p:nvSpPr>
        <p:spPr bwMode="auto">
          <a:xfrm>
            <a:off x="5791200" y="12192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79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241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75787" idx="1"/>
            <a:endCxn id="75788" idx="0"/>
          </p:cNvCxnSpPr>
          <p:nvPr/>
        </p:nvCxnSpPr>
        <p:spPr>
          <a:xfrm rot="5400000" flipH="1">
            <a:off x="6048376" y="2181225"/>
            <a:ext cx="552450" cy="3175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5" name="Text Box 44"/>
          <p:cNvSpPr txBox="1">
            <a:spLocks noChangeArrowheads="1"/>
          </p:cNvSpPr>
          <p:nvPr/>
        </p:nvSpPr>
        <p:spPr bwMode="auto">
          <a:xfrm>
            <a:off x="6172200" y="253365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796" name="Text Box 40"/>
          <p:cNvSpPr txBox="1">
            <a:spLocks noChangeArrowheads="1"/>
          </p:cNvSpPr>
          <p:nvPr/>
        </p:nvSpPr>
        <p:spPr bwMode="auto">
          <a:xfrm>
            <a:off x="7391400" y="230505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kl</a:t>
            </a:r>
          </a:p>
        </p:txBody>
      </p:sp>
      <p:pic>
        <p:nvPicPr>
          <p:cNvPr id="7579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672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8" name="Line 30"/>
          <p:cNvSpPr>
            <a:spLocks noChangeShapeType="1"/>
          </p:cNvSpPr>
          <p:nvPr/>
        </p:nvSpPr>
        <p:spPr bwMode="auto">
          <a:xfrm flipV="1">
            <a:off x="3733800" y="5638800"/>
            <a:ext cx="838200" cy="76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33"/>
          <p:cNvSpPr>
            <a:spLocks noChangeShapeType="1"/>
          </p:cNvSpPr>
          <p:nvPr/>
        </p:nvSpPr>
        <p:spPr bwMode="auto">
          <a:xfrm flipH="1" flipV="1">
            <a:off x="3886200" y="3867150"/>
            <a:ext cx="685800" cy="6096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Text Box 38"/>
          <p:cNvSpPr txBox="1">
            <a:spLocks noChangeArrowheads="1"/>
          </p:cNvSpPr>
          <p:nvPr/>
        </p:nvSpPr>
        <p:spPr bwMode="auto">
          <a:xfrm>
            <a:off x="3911600" y="57150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75801" name="Text Box 40"/>
          <p:cNvSpPr txBox="1">
            <a:spLocks noChangeArrowheads="1"/>
          </p:cNvSpPr>
          <p:nvPr/>
        </p:nvSpPr>
        <p:spPr bwMode="auto">
          <a:xfrm>
            <a:off x="5562600" y="440055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ij</a:t>
            </a:r>
          </a:p>
        </p:txBody>
      </p:sp>
      <p:sp>
        <p:nvSpPr>
          <p:cNvPr id="75802" name="Text Box 44"/>
          <p:cNvSpPr txBox="1">
            <a:spLocks noChangeArrowheads="1"/>
          </p:cNvSpPr>
          <p:nvPr/>
        </p:nvSpPr>
        <p:spPr bwMode="auto">
          <a:xfrm>
            <a:off x="4495800" y="41148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803" name="Text Box 38"/>
          <p:cNvSpPr txBox="1">
            <a:spLocks noChangeArrowheads="1"/>
          </p:cNvSpPr>
          <p:nvPr/>
        </p:nvSpPr>
        <p:spPr bwMode="auto">
          <a:xfrm>
            <a:off x="4216400" y="3810000"/>
            <a:ext cx="28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18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pic>
        <p:nvPicPr>
          <p:cNvPr id="7580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9585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5" name="Text Box 40"/>
          <p:cNvSpPr txBox="1">
            <a:spLocks noChangeArrowheads="1"/>
          </p:cNvSpPr>
          <p:nvPr/>
        </p:nvSpPr>
        <p:spPr bwMode="auto">
          <a:xfrm>
            <a:off x="5638800" y="487680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kl</a:t>
            </a:r>
          </a:p>
        </p:txBody>
      </p:sp>
      <p:pic>
        <p:nvPicPr>
          <p:cNvPr id="7580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86400"/>
            <a:ext cx="981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7" name="Text Box 44"/>
          <p:cNvSpPr txBox="1">
            <a:spLocks noChangeArrowheads="1"/>
          </p:cNvSpPr>
          <p:nvPr/>
        </p:nvSpPr>
        <p:spPr bwMode="auto">
          <a:xfrm>
            <a:off x="4540250" y="5272088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sp>
        <p:nvSpPr>
          <p:cNvPr id="75808" name="Text Box 44"/>
          <p:cNvSpPr txBox="1">
            <a:spLocks noChangeArrowheads="1"/>
          </p:cNvSpPr>
          <p:nvPr/>
        </p:nvSpPr>
        <p:spPr bwMode="auto">
          <a:xfrm>
            <a:off x="4572000" y="4724400"/>
            <a:ext cx="39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660066"/>
                </a:solidFill>
                <a:latin typeface="Symbol" pitchFamily="1" charset="2"/>
              </a:rPr>
              <a:t>α</a:t>
            </a:r>
            <a:r>
              <a:rPr lang="en-US" sz="1800" b="1" baseline="-25000" dirty="0" err="1" smtClean="0">
                <a:solidFill>
                  <a:srgbClr val="660066"/>
                </a:solidFill>
                <a:latin typeface="Calibri" pitchFamily="1" charset="0"/>
              </a:rPr>
              <a:t>s</a:t>
            </a:r>
            <a:endParaRPr lang="en-US" sz="1800" b="1" baseline="-25000" dirty="0">
              <a:solidFill>
                <a:srgbClr val="660066"/>
              </a:solidFill>
              <a:latin typeface="Calibri" pitchFamily="1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>
            <a:off x="3990976" y="5057775"/>
            <a:ext cx="1162050" cy="3175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0" name="Text Box 40"/>
          <p:cNvSpPr txBox="1">
            <a:spLocks noChangeArrowheads="1"/>
          </p:cNvSpPr>
          <p:nvPr/>
        </p:nvSpPr>
        <p:spPr bwMode="auto">
          <a:xfrm>
            <a:off x="5638800" y="54864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66"/>
                </a:solidFill>
                <a:latin typeface="Calibri" pitchFamily="1" charset="0"/>
              </a:rPr>
              <a:t>g</a:t>
            </a:r>
            <a:r>
              <a:rPr lang="en-US" sz="1800" b="1" baseline="-25000">
                <a:solidFill>
                  <a:srgbClr val="660066"/>
                </a:solidFill>
                <a:latin typeface="Calibri" pitchFamily="1" charset="0"/>
              </a:rPr>
              <a:t>mn</a:t>
            </a:r>
          </a:p>
        </p:txBody>
      </p:sp>
      <p:sp>
        <p:nvSpPr>
          <p:cNvPr id="39" name="Oval 38"/>
          <p:cNvSpPr/>
          <p:nvPr/>
        </p:nvSpPr>
        <p:spPr>
          <a:xfrm>
            <a:off x="914400" y="1143000"/>
            <a:ext cx="2819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>
            <a:stCxn id="39" idx="7"/>
            <a:endCxn id="39" idx="3"/>
          </p:cNvCxnSpPr>
          <p:nvPr/>
        </p:nvCxnSpPr>
        <p:spPr>
          <a:xfrm rot="16200000" flipH="1" flipV="1">
            <a:off x="1597025" y="1174750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3" name="TextBox 46"/>
          <p:cNvSpPr txBox="1">
            <a:spLocks noChangeArrowheads="1"/>
          </p:cNvSpPr>
          <p:nvPr/>
        </p:nvSpPr>
        <p:spPr bwMode="auto">
          <a:xfrm>
            <a:off x="1143000" y="3276600"/>
            <a:ext cx="316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color symmetry</a:t>
            </a:r>
          </a:p>
        </p:txBody>
      </p:sp>
      <p:sp>
        <p:nvSpPr>
          <p:cNvPr id="48" name="Oval 47"/>
          <p:cNvSpPr/>
          <p:nvPr/>
        </p:nvSpPr>
        <p:spPr>
          <a:xfrm>
            <a:off x="4953000" y="1143000"/>
            <a:ext cx="28194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 flipV="1">
            <a:off x="5603875" y="1177925"/>
            <a:ext cx="1454150" cy="199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6" name="TextBox 49"/>
          <p:cNvSpPr txBox="1">
            <a:spLocks noChangeArrowheads="1"/>
          </p:cNvSpPr>
          <p:nvPr/>
        </p:nvSpPr>
        <p:spPr bwMode="auto">
          <a:xfrm>
            <a:off x="5715000" y="3429000"/>
            <a:ext cx="2176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violates C parity</a:t>
            </a:r>
          </a:p>
        </p:txBody>
      </p:sp>
      <p:sp>
        <p:nvSpPr>
          <p:cNvPr id="75817" name="TextBox 50"/>
          <p:cNvSpPr txBox="1">
            <a:spLocks noChangeArrowheads="1"/>
          </p:cNvSpPr>
          <p:nvPr/>
        </p:nvSpPr>
        <p:spPr bwMode="auto">
          <a:xfrm>
            <a:off x="1003468" y="4438280"/>
            <a:ext cx="2896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66"/>
                </a:solidFill>
              </a:rPr>
              <a:t>Lowest-order</a:t>
            </a:r>
          </a:p>
          <a:p>
            <a:pPr algn="ctr"/>
            <a:r>
              <a:rPr lang="en-US" sz="2400" dirty="0">
                <a:solidFill>
                  <a:srgbClr val="000066"/>
                </a:solidFill>
              </a:rPr>
              <a:t>allowed QCD process: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23013" y="4648200"/>
            <a:ext cx="2820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1" charset="2"/>
              <a:buChar char="ç"/>
            </a:pPr>
            <a:r>
              <a:rPr lang="en-US" sz="2400" dirty="0">
                <a:sym typeface="Wingdings" pitchFamily="1" charset="2"/>
              </a:rPr>
              <a:t>suppressed by</a:t>
            </a:r>
            <a:r>
              <a:rPr lang="en-US" sz="2400" dirty="0" smtClean="0">
                <a:sym typeface="Wingdings" pitchFamily="1" charset="2"/>
              </a:rPr>
              <a:t> </a:t>
            </a:r>
            <a:r>
              <a:rPr lang="en-US" sz="2400" dirty="0" smtClean="0">
                <a:latin typeface="Symbol" pitchFamily="1" charset="2"/>
                <a:sym typeface="Wingdings" pitchFamily="1" charset="2"/>
              </a:rPr>
              <a:t>α</a:t>
            </a:r>
            <a:r>
              <a:rPr lang="en-US" sz="2400" baseline="-25000" dirty="0" smtClean="0">
                <a:sym typeface="Wingdings" pitchFamily="1" charset="2"/>
              </a:rPr>
              <a:t>s</a:t>
            </a:r>
            <a:r>
              <a:rPr lang="en-US" sz="2400" baseline="30000" dirty="0" smtClean="0">
                <a:sym typeface="Wingdings" pitchFamily="1" charset="2"/>
              </a:rPr>
              <a:t>3</a:t>
            </a:r>
            <a:endParaRPr lang="en-US" sz="2400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13122" y="5410200"/>
            <a:ext cx="248362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“OZI</a:t>
            </a:r>
            <a:r>
              <a:rPr lang="en-US" sz="2200" b="1" dirty="0" smtClean="0">
                <a:solidFill>
                  <a:srgbClr val="C00000"/>
                </a:solidFill>
              </a:rPr>
              <a:t>”* suppression</a:t>
            </a:r>
            <a:endParaRPr lang="en-US" sz="2200" b="1" dirty="0">
              <a:solidFill>
                <a:srgbClr val="C00000"/>
              </a:solidFill>
            </a:endParaRPr>
          </a:p>
          <a:p>
            <a:pPr algn="ctr"/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*Okubo-Zweig-</a:t>
            </a:r>
            <a:r>
              <a:rPr lang="en-US" b="1" dirty="0" err="1">
                <a:solidFill>
                  <a:srgbClr val="C00000"/>
                </a:solidFill>
              </a:rPr>
              <a:t>Iizuka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0" y="1905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81800" y="1524000"/>
            <a:ext cx="56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27838" y="2590800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C=-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wide are the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&amp;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’?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35210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95400"/>
            <a:ext cx="3124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5321300" y="1524000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3333FF"/>
                </a:solidFill>
                <a:latin typeface="Symbol" pitchFamily="1" charset="2"/>
              </a:rPr>
              <a:t>ψ</a:t>
            </a:r>
            <a:r>
              <a:rPr lang="en-US" sz="2000" b="1" dirty="0" smtClean="0">
                <a:solidFill>
                  <a:srgbClr val="3333FF"/>
                </a:solidFill>
                <a:latin typeface="Calibri" pitchFamily="1" charset="0"/>
              </a:rPr>
              <a:t>’</a:t>
            </a:r>
            <a:endParaRPr lang="en-US" sz="2000" b="1" dirty="0">
              <a:solidFill>
                <a:srgbClr val="3333FF"/>
              </a:solidFill>
              <a:latin typeface="Calibri" pitchFamily="1" charset="0"/>
            </a:endParaRP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1752600" y="1447800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  <a:latin typeface="Calibri" pitchFamily="1" charset="0"/>
              </a:rPr>
              <a:t>J</a:t>
            </a:r>
            <a:r>
              <a:rPr lang="en-US" sz="2000" b="1" dirty="0" smtClean="0">
                <a:solidFill>
                  <a:srgbClr val="3333FF"/>
                </a:solidFill>
                <a:latin typeface="Calibri" pitchFamily="1" charset="0"/>
              </a:rPr>
              <a:t>/</a:t>
            </a:r>
            <a:r>
              <a:rPr lang="en-US" sz="2000" b="1" dirty="0" smtClean="0">
                <a:solidFill>
                  <a:srgbClr val="3333FF"/>
                </a:solidFill>
                <a:latin typeface="Symbol" pitchFamily="1" charset="2"/>
              </a:rPr>
              <a:t>ψ</a:t>
            </a:r>
            <a:endParaRPr lang="en-US" sz="2000" b="1" dirty="0">
              <a:solidFill>
                <a:srgbClr val="3333FF"/>
              </a:solidFill>
              <a:latin typeface="Calibri" pitchFamily="1" charset="0"/>
            </a:endParaRP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762000" y="4572000"/>
            <a:ext cx="58679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A50021"/>
                </a:solidFill>
              </a:rPr>
              <a:t>The observed  widths of these </a:t>
            </a:r>
            <a:r>
              <a:rPr lang="en-US" sz="2400" b="1" dirty="0" smtClean="0">
                <a:solidFill>
                  <a:srgbClr val="A50021"/>
                </a:solidFill>
              </a:rPr>
              <a:t>peaks are due</a:t>
            </a:r>
          </a:p>
          <a:p>
            <a:r>
              <a:rPr lang="en-US" sz="2400" b="1" dirty="0" smtClean="0">
                <a:solidFill>
                  <a:srgbClr val="A50021"/>
                </a:solidFill>
              </a:rPr>
              <a:t>entirely </a:t>
            </a:r>
            <a:r>
              <a:rPr lang="en-US" sz="2400" b="1" dirty="0">
                <a:solidFill>
                  <a:srgbClr val="A50021"/>
                </a:solidFill>
              </a:rPr>
              <a:t>to experimental </a:t>
            </a:r>
            <a:r>
              <a:rPr lang="en-US" sz="2400" b="1" dirty="0" smtClean="0">
                <a:solidFill>
                  <a:srgbClr val="A50021"/>
                </a:solidFill>
              </a:rPr>
              <a:t>resolution, which is</a:t>
            </a:r>
          </a:p>
          <a:p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             typically </a:t>
            </a:r>
            <a:r>
              <a:rPr lang="en-US" sz="2400" b="1" dirty="0">
                <a:solidFill>
                  <a:srgbClr val="A50021"/>
                </a:solidFill>
              </a:rPr>
              <a:t>a few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Determining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(&amp;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widths</a:t>
            </a:r>
          </a:p>
        </p:txBody>
      </p:sp>
      <p:graphicFrame>
        <p:nvGraphicFramePr>
          <p:cNvPr id="234498" name="Object 4"/>
          <p:cNvGraphicFramePr>
            <a:graphicFrameLocks noChangeAspect="1"/>
          </p:cNvGraphicFramePr>
          <p:nvPr/>
        </p:nvGraphicFramePr>
        <p:xfrm>
          <a:off x="990600" y="2971800"/>
          <a:ext cx="3246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4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32464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6705">
            <a:off x="1314450" y="19399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" y="25908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905000"/>
            <a:ext cx="685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200" y="2209800"/>
            <a:ext cx="6096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242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598" name="TextBox 21"/>
          <p:cNvSpPr txBox="1">
            <a:spLocks noChangeArrowheads="1"/>
          </p:cNvSpPr>
          <p:nvPr/>
        </p:nvSpPr>
        <p:spPr bwMode="auto">
          <a:xfrm>
            <a:off x="2286000" y="2057400"/>
            <a:ext cx="52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ee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67599" name="TextBox 22"/>
          <p:cNvSpPr txBox="1">
            <a:spLocks noChangeArrowheads="1"/>
          </p:cNvSpPr>
          <p:nvPr/>
        </p:nvSpPr>
        <p:spPr bwMode="auto">
          <a:xfrm>
            <a:off x="3124200" y="2057400"/>
            <a:ext cx="45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828800"/>
            <a:ext cx="990600" cy="352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05200" y="2209800"/>
            <a:ext cx="990600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05200" y="2362200"/>
            <a:ext cx="914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3" name="TextBox 33"/>
          <p:cNvSpPr txBox="1">
            <a:spLocks noChangeArrowheads="1"/>
          </p:cNvSpPr>
          <p:nvPr/>
        </p:nvSpPr>
        <p:spPr bwMode="auto">
          <a:xfrm>
            <a:off x="4495800" y="1905000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X</a:t>
            </a:r>
            <a:endParaRPr lang="en-US" sz="24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67604" name="TextBox 34"/>
          <p:cNvSpPr txBox="1">
            <a:spLocks noChangeArrowheads="1"/>
          </p:cNvSpPr>
          <p:nvPr/>
        </p:nvSpPr>
        <p:spPr bwMode="auto">
          <a:xfrm>
            <a:off x="762000" y="1295400"/>
            <a:ext cx="38110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/>
              <a:t>cross section for </a:t>
            </a:r>
            <a:r>
              <a:rPr lang="en-US" sz="2200" b="1" dirty="0" err="1" smtClean="0"/>
              <a:t>e</a:t>
            </a:r>
            <a:r>
              <a:rPr lang="en-US" sz="2200" b="1" baseline="30000" dirty="0" err="1" smtClean="0"/>
              <a:t>+</a:t>
            </a:r>
            <a:r>
              <a:rPr lang="en-US" sz="2200" b="1" dirty="0" err="1" smtClean="0"/>
              <a:t>e</a:t>
            </a:r>
            <a:r>
              <a:rPr lang="en-US" sz="2200" b="1" baseline="30000" dirty="0" smtClean="0"/>
              <a:t>- </a:t>
            </a:r>
            <a:r>
              <a:rPr lang="en-US" sz="2200" b="1" dirty="0" smtClean="0">
                <a:sym typeface="Wingdings" pitchFamily="1" charset="2"/>
              </a:rPr>
              <a:t> J/</a:t>
            </a:r>
            <a:r>
              <a:rPr lang="en-US" sz="2200" b="1" dirty="0" err="1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200" b="1" dirty="0" err="1" smtClean="0">
                <a:sym typeface="Wingdings" pitchFamily="1" charset="2"/>
              </a:rPr>
              <a:t>X</a:t>
            </a:r>
            <a:endParaRPr lang="en-US" sz="2200" b="1" dirty="0"/>
          </a:p>
        </p:txBody>
      </p:sp>
      <p:sp>
        <p:nvSpPr>
          <p:cNvPr id="67629" name="TextBox 49"/>
          <p:cNvSpPr txBox="1">
            <a:spLocks noChangeArrowheads="1"/>
          </p:cNvSpPr>
          <p:nvPr/>
        </p:nvSpPr>
        <p:spPr bwMode="auto">
          <a:xfrm>
            <a:off x="152400" y="15240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67630" name="TextBox 50"/>
          <p:cNvSpPr txBox="1">
            <a:spLocks noChangeArrowheads="1"/>
          </p:cNvSpPr>
          <p:nvPr/>
        </p:nvSpPr>
        <p:spPr bwMode="auto">
          <a:xfrm>
            <a:off x="304800" y="29718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38200" y="2133600"/>
            <a:ext cx="457200" cy="2286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7200" y="2362200"/>
            <a:ext cx="779463" cy="5667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4191000" y="1676400"/>
            <a:ext cx="685800" cy="1143000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12105" y="1872734"/>
            <a:ext cx="74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/>
              <a:t>--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Determining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(&amp;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widths</a:t>
            </a:r>
          </a:p>
        </p:txBody>
      </p:sp>
      <p:graphicFrame>
        <p:nvGraphicFramePr>
          <p:cNvPr id="234498" name="Object 4"/>
          <p:cNvGraphicFramePr>
            <a:graphicFrameLocks noChangeAspect="1"/>
          </p:cNvGraphicFramePr>
          <p:nvPr/>
        </p:nvGraphicFramePr>
        <p:xfrm>
          <a:off x="990600" y="2971800"/>
          <a:ext cx="3246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6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32464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6705">
            <a:off x="1314450" y="19399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" y="25908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905000"/>
            <a:ext cx="685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200" y="2209800"/>
            <a:ext cx="6096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242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598" name="TextBox 21"/>
          <p:cNvSpPr txBox="1">
            <a:spLocks noChangeArrowheads="1"/>
          </p:cNvSpPr>
          <p:nvPr/>
        </p:nvSpPr>
        <p:spPr bwMode="auto">
          <a:xfrm>
            <a:off x="2286000" y="2057400"/>
            <a:ext cx="52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ee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67599" name="TextBox 22"/>
          <p:cNvSpPr txBox="1">
            <a:spLocks noChangeArrowheads="1"/>
          </p:cNvSpPr>
          <p:nvPr/>
        </p:nvSpPr>
        <p:spPr bwMode="auto">
          <a:xfrm>
            <a:off x="3124200" y="2057400"/>
            <a:ext cx="45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828800"/>
            <a:ext cx="990600" cy="352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05200" y="2209800"/>
            <a:ext cx="990600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05200" y="2362200"/>
            <a:ext cx="914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3" name="TextBox 33"/>
          <p:cNvSpPr txBox="1">
            <a:spLocks noChangeArrowheads="1"/>
          </p:cNvSpPr>
          <p:nvPr/>
        </p:nvSpPr>
        <p:spPr bwMode="auto">
          <a:xfrm>
            <a:off x="4495800" y="1905000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X</a:t>
            </a:r>
            <a:endParaRPr lang="en-US" sz="24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67604" name="TextBox 34"/>
          <p:cNvSpPr txBox="1">
            <a:spLocks noChangeArrowheads="1"/>
          </p:cNvSpPr>
          <p:nvPr/>
        </p:nvSpPr>
        <p:spPr bwMode="auto">
          <a:xfrm>
            <a:off x="762000" y="1295400"/>
            <a:ext cx="38110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cross section for </a:t>
            </a:r>
            <a:r>
              <a:rPr lang="en-US" sz="2200" b="1" dirty="0" err="1"/>
              <a:t>e</a:t>
            </a:r>
            <a:r>
              <a:rPr lang="en-US" sz="2200" b="1" baseline="30000" dirty="0" err="1"/>
              <a:t>+</a:t>
            </a:r>
            <a:r>
              <a:rPr lang="en-US" sz="2200" b="1" dirty="0" err="1"/>
              <a:t>e</a:t>
            </a:r>
            <a:r>
              <a:rPr lang="en-US" sz="2200" b="1" baseline="30000" dirty="0"/>
              <a:t>- </a:t>
            </a:r>
            <a:r>
              <a:rPr lang="en-US" sz="2200" b="1" dirty="0" err="1">
                <a:sym typeface="Wingdings" pitchFamily="1" charset="2"/>
              </a:rPr>
              <a:t></a:t>
            </a:r>
            <a:r>
              <a:rPr lang="en-US" sz="2200" b="1" dirty="0">
                <a:sym typeface="Wingdings" pitchFamily="1" charset="2"/>
              </a:rPr>
              <a:t> J</a:t>
            </a:r>
            <a:r>
              <a:rPr lang="en-US" sz="2200" b="1" dirty="0" smtClean="0">
                <a:sym typeface="Wingdings" pitchFamily="1" charset="2"/>
              </a:rPr>
              <a:t>/</a:t>
            </a:r>
            <a:r>
              <a:rPr lang="en-US" sz="2200" b="1" dirty="0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200" b="1" dirty="0" smtClean="0">
                <a:sym typeface="Wingdings" pitchFamily="1" charset="2"/>
              </a:rPr>
              <a:t></a:t>
            </a:r>
            <a:r>
              <a:rPr lang="en-US" sz="2200" b="1" dirty="0">
                <a:sym typeface="Wingdings" pitchFamily="1" charset="2"/>
              </a:rPr>
              <a:t>X</a:t>
            </a:r>
            <a:endParaRPr lang="en-US" sz="2200" b="1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2776538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19800" y="1676400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alibri" pitchFamily="1" charset="0"/>
              </a:rPr>
              <a:t>X=hadrons</a:t>
            </a:r>
            <a:endParaRPr lang="en-US" sz="20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3124200"/>
            <a:ext cx="886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=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ea typeface="+mn-ea"/>
                <a:cs typeface="Arial" pitchFamily="34" charset="0"/>
              </a:rPr>
              <a:t>μ</a:t>
            </a:r>
            <a:r>
              <a:rPr lang="en-US" sz="2000" b="1" baseline="30000" dirty="0" err="1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+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ea typeface="+mn-ea"/>
                <a:cs typeface="Arial" pitchFamily="34" charset="0"/>
              </a:rPr>
              <a:t>μ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-</a:t>
            </a:r>
            <a:endParaRPr lang="en-US" sz="2000" b="1" baseline="30000" dirty="0">
              <a:solidFill>
                <a:srgbClr val="C00000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938" y="4419600"/>
            <a:ext cx="850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X=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sz="2000" b="1" baseline="30000" dirty="0" err="1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+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sz="2000" b="1" baseline="30000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-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029200" y="1219200"/>
            <a:ext cx="239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Mark-I PRL 34, 1357 (1975)</a:t>
            </a:r>
          </a:p>
        </p:txBody>
      </p:sp>
      <p:sp>
        <p:nvSpPr>
          <p:cNvPr id="67629" name="TextBox 49"/>
          <p:cNvSpPr txBox="1">
            <a:spLocks noChangeArrowheads="1"/>
          </p:cNvSpPr>
          <p:nvPr/>
        </p:nvSpPr>
        <p:spPr bwMode="auto">
          <a:xfrm>
            <a:off x="152400" y="15240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67630" name="TextBox 50"/>
          <p:cNvSpPr txBox="1">
            <a:spLocks noChangeArrowheads="1"/>
          </p:cNvSpPr>
          <p:nvPr/>
        </p:nvSpPr>
        <p:spPr bwMode="auto">
          <a:xfrm>
            <a:off x="304800" y="29718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38200" y="2133600"/>
            <a:ext cx="457200" cy="2286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7200" y="2362200"/>
            <a:ext cx="779463" cy="5667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4191000" y="1676400"/>
            <a:ext cx="685800" cy="1143000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12105" y="1872734"/>
            <a:ext cx="74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/>
              <a:t>--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Determining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(&amp;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’) widths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graphicFrame>
        <p:nvGraphicFramePr>
          <p:cNvPr id="234498" name="Object 4"/>
          <p:cNvGraphicFramePr>
            <a:graphicFrameLocks noChangeAspect="1"/>
          </p:cNvGraphicFramePr>
          <p:nvPr/>
        </p:nvGraphicFramePr>
        <p:xfrm>
          <a:off x="990600" y="2971800"/>
          <a:ext cx="3246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5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32464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6705">
            <a:off x="1314450" y="19399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" y="25908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905000"/>
            <a:ext cx="685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200" y="2209800"/>
            <a:ext cx="6096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242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598" name="TextBox 21"/>
          <p:cNvSpPr txBox="1">
            <a:spLocks noChangeArrowheads="1"/>
          </p:cNvSpPr>
          <p:nvPr/>
        </p:nvSpPr>
        <p:spPr bwMode="auto">
          <a:xfrm>
            <a:off x="2286000" y="2057400"/>
            <a:ext cx="52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ee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67599" name="TextBox 22"/>
          <p:cNvSpPr txBox="1">
            <a:spLocks noChangeArrowheads="1"/>
          </p:cNvSpPr>
          <p:nvPr/>
        </p:nvSpPr>
        <p:spPr bwMode="auto">
          <a:xfrm>
            <a:off x="3124200" y="2057400"/>
            <a:ext cx="45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828800"/>
            <a:ext cx="990600" cy="352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05200" y="2209800"/>
            <a:ext cx="990600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05200" y="2362200"/>
            <a:ext cx="914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3" name="TextBox 33"/>
          <p:cNvSpPr txBox="1">
            <a:spLocks noChangeArrowheads="1"/>
          </p:cNvSpPr>
          <p:nvPr/>
        </p:nvSpPr>
        <p:spPr bwMode="auto">
          <a:xfrm>
            <a:off x="4495800" y="1905000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X</a:t>
            </a:r>
            <a:endParaRPr lang="en-US" sz="24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67604" name="TextBox 34"/>
          <p:cNvSpPr txBox="1">
            <a:spLocks noChangeArrowheads="1"/>
          </p:cNvSpPr>
          <p:nvPr/>
        </p:nvSpPr>
        <p:spPr bwMode="auto">
          <a:xfrm>
            <a:off x="630782" y="1206512"/>
            <a:ext cx="38110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cross section for </a:t>
            </a:r>
            <a:r>
              <a:rPr lang="en-US" sz="2200" b="1" dirty="0" err="1"/>
              <a:t>e</a:t>
            </a:r>
            <a:r>
              <a:rPr lang="en-US" sz="2200" b="1" baseline="30000" dirty="0" err="1"/>
              <a:t>+</a:t>
            </a:r>
            <a:r>
              <a:rPr lang="en-US" sz="2200" b="1" dirty="0" err="1"/>
              <a:t>e</a:t>
            </a:r>
            <a:r>
              <a:rPr lang="en-US" sz="2200" b="1" baseline="30000" dirty="0"/>
              <a:t>- </a:t>
            </a:r>
            <a:r>
              <a:rPr lang="en-US" sz="2200" b="1" dirty="0">
                <a:sym typeface="Wingdings" pitchFamily="1" charset="2"/>
              </a:rPr>
              <a:t> J/</a:t>
            </a:r>
            <a:r>
              <a:rPr lang="en-US" sz="2200" b="1" dirty="0" err="1">
                <a:latin typeface="Symbol" pitchFamily="1" charset="2"/>
                <a:sym typeface="Wingdings" pitchFamily="1" charset="2"/>
              </a:rPr>
              <a:t>y</a:t>
            </a:r>
            <a:r>
              <a:rPr lang="en-US" sz="2200" b="1" dirty="0" err="1">
                <a:sym typeface="Wingdings" pitchFamily="1" charset="2"/>
              </a:rPr>
              <a:t>X</a:t>
            </a:r>
            <a:endParaRPr lang="en-US" sz="2200" b="1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2776538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19800" y="1676400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alibri" pitchFamily="1" charset="0"/>
              </a:rPr>
              <a:t>X=hadrons</a:t>
            </a:r>
            <a:endParaRPr lang="en-US" sz="20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3124200"/>
            <a:ext cx="886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=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ea typeface="+mn-ea"/>
                <a:cs typeface="Arial" pitchFamily="34" charset="0"/>
              </a:rPr>
              <a:t>μ</a:t>
            </a:r>
            <a:r>
              <a:rPr lang="en-US" sz="2000" b="1" baseline="30000" dirty="0" err="1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+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ea typeface="+mn-ea"/>
                <a:cs typeface="Arial" pitchFamily="34" charset="0"/>
              </a:rPr>
              <a:t>μ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-</a:t>
            </a:r>
            <a:endParaRPr lang="en-US" sz="2000" b="1" baseline="30000" dirty="0">
              <a:solidFill>
                <a:srgbClr val="C00000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938" y="4419600"/>
            <a:ext cx="850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X=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sz="2000" b="1" baseline="30000" dirty="0" err="1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+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sz="2000" b="1" baseline="30000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-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029200" y="1219200"/>
            <a:ext cx="239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Mark-I PRL 34, 1357 (1975)</a:t>
            </a:r>
          </a:p>
        </p:txBody>
      </p:sp>
      <p:sp>
        <p:nvSpPr>
          <p:cNvPr id="67629" name="TextBox 49"/>
          <p:cNvSpPr txBox="1">
            <a:spLocks noChangeArrowheads="1"/>
          </p:cNvSpPr>
          <p:nvPr/>
        </p:nvSpPr>
        <p:spPr bwMode="auto">
          <a:xfrm>
            <a:off x="152400" y="15240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67630" name="TextBox 50"/>
          <p:cNvSpPr txBox="1">
            <a:spLocks noChangeArrowheads="1"/>
          </p:cNvSpPr>
          <p:nvPr/>
        </p:nvSpPr>
        <p:spPr bwMode="auto">
          <a:xfrm>
            <a:off x="304800" y="29718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38200" y="2133600"/>
            <a:ext cx="457200" cy="2286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7200" y="2362200"/>
            <a:ext cx="779463" cy="5667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4191000" y="1676400"/>
            <a:ext cx="685800" cy="1143000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40681"/>
              </p:ext>
            </p:extLst>
          </p:nvPr>
        </p:nvGraphicFramePr>
        <p:xfrm>
          <a:off x="7408889" y="1808502"/>
          <a:ext cx="1705131" cy="63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6" name="Equation" r:id="rId7" imgW="1219200" imgH="457200" progId="Equation.3">
                  <p:embed/>
                </p:oleObj>
              </mc:Choice>
              <mc:Fallback>
                <p:oleObj name="Equation" r:id="rId7" imgW="1219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89" y="1808502"/>
                        <a:ext cx="1705131" cy="6394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100961"/>
              </p:ext>
            </p:extLst>
          </p:nvPr>
        </p:nvGraphicFramePr>
        <p:xfrm>
          <a:off x="7429500" y="3295616"/>
          <a:ext cx="1684520" cy="6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7" name="Equation" r:id="rId9" imgW="1282700" imgH="457200" progId="Equation.3">
                  <p:embed/>
                </p:oleObj>
              </mc:Choice>
              <mc:Fallback>
                <p:oleObj name="Equation" r:id="rId9" imgW="12827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3295616"/>
                        <a:ext cx="1684520" cy="6001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2543"/>
              </p:ext>
            </p:extLst>
          </p:nvPr>
        </p:nvGraphicFramePr>
        <p:xfrm>
          <a:off x="7515070" y="4513926"/>
          <a:ext cx="1637557" cy="6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8" name="Equation" r:id="rId11" imgW="1104900" imgH="457200" progId="Equation.3">
                  <p:embed/>
                </p:oleObj>
              </mc:Choice>
              <mc:Fallback>
                <p:oleObj name="Equation" r:id="rId11" imgW="11049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070" y="4513926"/>
                        <a:ext cx="1637557" cy="67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66344"/>
              </p:ext>
            </p:extLst>
          </p:nvPr>
        </p:nvGraphicFramePr>
        <p:xfrm>
          <a:off x="7240570" y="5562600"/>
          <a:ext cx="1903430" cy="32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9" name="Equation" r:id="rId13" imgW="1130300" imgH="190500" progId="Equation.3">
                  <p:embed/>
                </p:oleObj>
              </mc:Choice>
              <mc:Fallback>
                <p:oleObj name="Equation" r:id="rId13" imgW="11303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570" y="5562600"/>
                        <a:ext cx="1903430" cy="3210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5400000" flipH="1" flipV="1">
            <a:off x="6513354" y="5452607"/>
            <a:ext cx="305446" cy="1071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12105" y="1872734"/>
            <a:ext cx="74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/>
              <a:t>--</a:t>
            </a:r>
            <a:endParaRPr lang="en-US" baseline="30000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38696"/>
              </p:ext>
            </p:extLst>
          </p:nvPr>
        </p:nvGraphicFramePr>
        <p:xfrm>
          <a:off x="7785959" y="6059414"/>
          <a:ext cx="1095778" cy="39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0" name="Equation" r:id="rId15" imgW="533400" imgH="190500" progId="Equation.3">
                  <p:embed/>
                </p:oleObj>
              </mc:Choice>
              <mc:Fallback>
                <p:oleObj name="Equation" r:id="rId15" imgW="533400" imgH="190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959" y="6059414"/>
                        <a:ext cx="1095778" cy="391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24200" y="6141112"/>
            <a:ext cx="4565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5 </a:t>
            </a:r>
            <a:r>
              <a:rPr lang="en-US" sz="2400" dirty="0" err="1"/>
              <a:t>eqns</a:t>
            </a:r>
            <a:r>
              <a:rPr lang="en-US" sz="2400" dirty="0"/>
              <a:t>, 4 </a:t>
            </a:r>
            <a:r>
              <a:rPr lang="en-US" sz="2400" dirty="0" smtClean="0"/>
              <a:t>unknowns: determine </a:t>
            </a:r>
            <a:r>
              <a:rPr lang="en-US" sz="2400" dirty="0" err="1" smtClean="0"/>
              <a:t>Γ</a:t>
            </a:r>
            <a:r>
              <a:rPr lang="en-US" sz="2400" baseline="-25000" dirty="0" err="1" smtClean="0"/>
              <a:t>tot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Determining the 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(&amp;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widths</a:t>
            </a:r>
          </a:p>
        </p:txBody>
      </p:sp>
      <p:graphicFrame>
        <p:nvGraphicFramePr>
          <p:cNvPr id="234498" name="Object 4"/>
          <p:cNvGraphicFramePr>
            <a:graphicFrameLocks noChangeAspect="1"/>
          </p:cNvGraphicFramePr>
          <p:nvPr/>
        </p:nvGraphicFramePr>
        <p:xfrm>
          <a:off x="990600" y="2971800"/>
          <a:ext cx="3246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3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32464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6705">
            <a:off x="1314450" y="19399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" y="25908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905000"/>
            <a:ext cx="685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200" y="2209800"/>
            <a:ext cx="6096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24200" y="20574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598" name="TextBox 21"/>
          <p:cNvSpPr txBox="1">
            <a:spLocks noChangeArrowheads="1"/>
          </p:cNvSpPr>
          <p:nvPr/>
        </p:nvSpPr>
        <p:spPr bwMode="auto">
          <a:xfrm>
            <a:off x="2286000" y="2057400"/>
            <a:ext cx="52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ee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67599" name="TextBox 22"/>
          <p:cNvSpPr txBox="1">
            <a:spLocks noChangeArrowheads="1"/>
          </p:cNvSpPr>
          <p:nvPr/>
        </p:nvSpPr>
        <p:spPr bwMode="auto">
          <a:xfrm>
            <a:off x="3124200" y="2057400"/>
            <a:ext cx="45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ymbol" pitchFamily="1" charset="2"/>
              </a:rPr>
              <a:t>Γ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X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828800"/>
            <a:ext cx="990600" cy="352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05200" y="2209800"/>
            <a:ext cx="990600" cy="4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05200" y="2362200"/>
            <a:ext cx="914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3" name="TextBox 33"/>
          <p:cNvSpPr txBox="1">
            <a:spLocks noChangeArrowheads="1"/>
          </p:cNvSpPr>
          <p:nvPr/>
        </p:nvSpPr>
        <p:spPr bwMode="auto">
          <a:xfrm>
            <a:off x="4495800" y="1905000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1" charset="0"/>
              </a:rPr>
              <a:t>X</a:t>
            </a:r>
            <a:endParaRPr lang="en-US" sz="24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67604" name="TextBox 34"/>
          <p:cNvSpPr txBox="1">
            <a:spLocks noChangeArrowheads="1"/>
          </p:cNvSpPr>
          <p:nvPr/>
        </p:nvSpPr>
        <p:spPr bwMode="auto">
          <a:xfrm>
            <a:off x="762000" y="1295400"/>
            <a:ext cx="36415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b="1" dirty="0"/>
              <a:t>cross section for </a:t>
            </a:r>
            <a:r>
              <a:rPr lang="en-US" sz="2100" b="1" dirty="0" err="1"/>
              <a:t>e</a:t>
            </a:r>
            <a:r>
              <a:rPr lang="en-US" sz="2100" b="1" baseline="30000" dirty="0" err="1"/>
              <a:t>+</a:t>
            </a:r>
            <a:r>
              <a:rPr lang="en-US" sz="2100" b="1" dirty="0" err="1"/>
              <a:t>e</a:t>
            </a:r>
            <a:r>
              <a:rPr lang="en-US" sz="2100" b="1" baseline="30000" dirty="0"/>
              <a:t>- </a:t>
            </a:r>
            <a:r>
              <a:rPr lang="en-US" sz="2100" b="1" dirty="0" err="1">
                <a:sym typeface="Wingdings" pitchFamily="1" charset="2"/>
              </a:rPr>
              <a:t></a:t>
            </a:r>
            <a:r>
              <a:rPr lang="en-US" sz="2100" b="1" dirty="0">
                <a:sym typeface="Wingdings" pitchFamily="1" charset="2"/>
              </a:rPr>
              <a:t> J</a:t>
            </a:r>
            <a:r>
              <a:rPr lang="en-US" sz="2100" b="1" dirty="0" smtClean="0">
                <a:sym typeface="Wingdings" pitchFamily="1" charset="2"/>
              </a:rPr>
              <a:t>/</a:t>
            </a:r>
            <a:r>
              <a:rPr lang="en-US" sz="2100" b="1" dirty="0" smtClean="0">
                <a:latin typeface="Symbol" pitchFamily="1" charset="2"/>
                <a:sym typeface="Wingdings" pitchFamily="1" charset="2"/>
              </a:rPr>
              <a:t>ψ</a:t>
            </a:r>
            <a:r>
              <a:rPr lang="en-US" sz="2100" b="1" dirty="0" smtClean="0">
                <a:sym typeface="Wingdings" pitchFamily="1" charset="2"/>
              </a:rPr>
              <a:t></a:t>
            </a:r>
            <a:r>
              <a:rPr lang="en-US" sz="2100" b="1" dirty="0">
                <a:sym typeface="Wingdings" pitchFamily="1" charset="2"/>
              </a:rPr>
              <a:t>X</a:t>
            </a:r>
            <a:endParaRPr lang="en-US" sz="2100" b="1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2776538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19800" y="1676400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alibri" pitchFamily="1" charset="0"/>
              </a:rPr>
              <a:t>X=hadrons</a:t>
            </a:r>
            <a:endParaRPr lang="en-US" sz="2000" b="1" baseline="-2500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3124200"/>
            <a:ext cx="886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=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ea typeface="+mn-ea"/>
                <a:cs typeface="Arial" pitchFamily="34" charset="0"/>
              </a:rPr>
              <a:t>μ</a:t>
            </a:r>
            <a:r>
              <a:rPr lang="en-US" sz="2000" b="1" baseline="30000" dirty="0" err="1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+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ea typeface="+mn-ea"/>
                <a:cs typeface="Arial" pitchFamily="34" charset="0"/>
              </a:rPr>
              <a:t>μ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-</a:t>
            </a:r>
            <a:endParaRPr lang="en-US" sz="2000" b="1" baseline="30000" dirty="0">
              <a:solidFill>
                <a:srgbClr val="C00000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938" y="4419600"/>
            <a:ext cx="850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X=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sz="2000" b="1" baseline="30000" dirty="0" err="1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+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sz="2000" b="1" baseline="30000" dirty="0">
                <a:solidFill>
                  <a:srgbClr val="C00000"/>
                </a:solidFill>
                <a:latin typeface="+mj-lt"/>
                <a:ea typeface="+mn-ea"/>
                <a:cs typeface="Arial" pitchFamily="34" charset="0"/>
              </a:rPr>
              <a:t>-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029200" y="1219200"/>
            <a:ext cx="239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Mark-I PRL 34, 1357 (1975)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81000" y="5029200"/>
          <a:ext cx="4191000" cy="1098233"/>
        </p:xfrm>
        <a:graphic>
          <a:graphicData uri="http://schemas.openxmlformats.org/drawingml/2006/table">
            <a:tbl>
              <a:tblPr/>
              <a:tblGrid>
                <a:gridCol w="1019175"/>
                <a:gridCol w="1774825"/>
                <a:gridCol w="13970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’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tot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93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309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ee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5.55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0.14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1524000" y="4724400"/>
            <a:ext cx="1192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2009 values</a:t>
            </a:r>
            <a:endParaRPr lang="en-US" sz="1400"/>
          </a:p>
        </p:txBody>
      </p:sp>
      <p:sp>
        <p:nvSpPr>
          <p:cNvPr id="67629" name="TextBox 49"/>
          <p:cNvSpPr txBox="1">
            <a:spLocks noChangeArrowheads="1"/>
          </p:cNvSpPr>
          <p:nvPr/>
        </p:nvSpPr>
        <p:spPr bwMode="auto">
          <a:xfrm>
            <a:off x="152400" y="15240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67630" name="TextBox 50"/>
          <p:cNvSpPr txBox="1">
            <a:spLocks noChangeArrowheads="1"/>
          </p:cNvSpPr>
          <p:nvPr/>
        </p:nvSpPr>
        <p:spPr bwMode="auto">
          <a:xfrm>
            <a:off x="304800" y="29718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38200" y="2133600"/>
            <a:ext cx="457200" cy="2286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7200" y="2362200"/>
            <a:ext cx="779463" cy="56673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4191000" y="1676400"/>
            <a:ext cx="685800" cy="1143000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79178"/>
              </p:ext>
            </p:extLst>
          </p:nvPr>
        </p:nvGraphicFramePr>
        <p:xfrm>
          <a:off x="7468850" y="1847850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4" name="Equation" r:id="rId7" imgW="1219200" imgH="457200" progId="Equation.3">
                  <p:embed/>
                </p:oleObj>
              </mc:Choice>
              <mc:Fallback>
                <p:oleObj name="Equation" r:id="rId7" imgW="1219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8850" y="1847850"/>
                        <a:ext cx="1600200" cy="600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038218"/>
              </p:ext>
            </p:extLst>
          </p:nvPr>
        </p:nvGraphicFramePr>
        <p:xfrm>
          <a:off x="7429500" y="3311636"/>
          <a:ext cx="1639550" cy="58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5" name="Equation" r:id="rId9" imgW="1282700" imgH="457200" progId="Equation.3">
                  <p:embed/>
                </p:oleObj>
              </mc:Choice>
              <mc:Fallback>
                <p:oleObj name="Equation" r:id="rId9" imgW="12827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3311636"/>
                        <a:ext cx="1639550" cy="5840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796815"/>
              </p:ext>
            </p:extLst>
          </p:nvPr>
        </p:nvGraphicFramePr>
        <p:xfrm>
          <a:off x="7560040" y="4565312"/>
          <a:ext cx="1513297" cy="6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6" name="Equation" r:id="rId11" imgW="1104900" imgH="457200" progId="Equation.3">
                  <p:embed/>
                </p:oleObj>
              </mc:Choice>
              <mc:Fallback>
                <p:oleObj name="Equation" r:id="rId11" imgW="11049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040" y="4565312"/>
                        <a:ext cx="1513297" cy="625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5743"/>
              </p:ext>
            </p:extLst>
          </p:nvPr>
        </p:nvGraphicFramePr>
        <p:xfrm>
          <a:off x="7007259" y="5562600"/>
          <a:ext cx="2136741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7" name="Equation" r:id="rId13" imgW="1130300" imgH="190500" progId="Equation.3">
                  <p:embed/>
                </p:oleObj>
              </mc:Choice>
              <mc:Fallback>
                <p:oleObj name="Equation" r:id="rId13" imgW="11303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59" y="5562600"/>
                        <a:ext cx="2136741" cy="360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5400000" flipH="1" flipV="1">
            <a:off x="6740997" y="5714528"/>
            <a:ext cx="305446" cy="1071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12105" y="1872734"/>
            <a:ext cx="74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/>
              <a:t>--</a:t>
            </a:r>
            <a:endParaRPr lang="en-US" baseline="30000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0190"/>
              </p:ext>
            </p:extLst>
          </p:nvPr>
        </p:nvGraphicFramePr>
        <p:xfrm>
          <a:off x="7721721" y="6097587"/>
          <a:ext cx="1111446" cy="39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8" name="Equation" r:id="rId15" imgW="533400" imgH="190500" progId="Equation.3">
                  <p:embed/>
                </p:oleObj>
              </mc:Choice>
              <mc:Fallback>
                <p:oleObj name="Equation" r:id="rId15" imgW="533400" imgH="190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721" y="6097587"/>
                        <a:ext cx="1111446" cy="3969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24200" y="6241712"/>
            <a:ext cx="4565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5 </a:t>
            </a:r>
            <a:r>
              <a:rPr lang="en-US" sz="2400" dirty="0" err="1"/>
              <a:t>eqns</a:t>
            </a:r>
            <a:r>
              <a:rPr lang="en-US" sz="2400" dirty="0"/>
              <a:t>, 4 </a:t>
            </a:r>
            <a:r>
              <a:rPr lang="en-US" sz="2400" dirty="0" smtClean="0"/>
              <a:t>unknowns: determine </a:t>
            </a:r>
            <a:r>
              <a:rPr lang="en-US" sz="2400" dirty="0" err="1" smtClean="0"/>
              <a:t>Γ</a:t>
            </a:r>
            <a:r>
              <a:rPr lang="en-US" sz="2400" baseline="-25000" dirty="0" err="1" smtClean="0"/>
              <a:t>tot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b="1" baseline="30000" dirty="0" err="1">
                <a:ea typeface="ＭＳ Ｐゴシック" pitchFamily="1" charset="-128"/>
                <a:cs typeface="ＭＳ Ｐゴシック" pitchFamily="1" charset="-128"/>
              </a:rPr>
              <a:t>+</a:t>
            </a:r>
            <a:r>
              <a:rPr lang="en-US" b="1" dirty="0" err="1"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b="1" baseline="30000" dirty="0" err="1">
                <a:ea typeface="ＭＳ Ｐゴシック" pitchFamily="1" charset="-128"/>
                <a:cs typeface="ＭＳ Ｐゴシック" pitchFamily="1" charset="-128"/>
              </a:rPr>
              <a:t>-</a:t>
            </a:r>
            <a:r>
              <a:rPr lang="en-US" b="1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hadrons at higher </a:t>
            </a:r>
            <a:r>
              <a:rPr lang="en-US" b="1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E</a:t>
            </a:r>
            <a:r>
              <a:rPr lang="en-US" b="1" baseline="-25000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cm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:</a:t>
            </a:r>
            <a:br>
              <a:rPr lang="en-US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</a:br>
            <a:r>
              <a:rPr lang="en-US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       </a:t>
            </a:r>
            <a:r>
              <a:rPr lang="en-US" sz="3200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a 3</a:t>
            </a:r>
            <a:r>
              <a:rPr lang="en-US" sz="3200" b="1" baseline="30000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rd</a:t>
            </a:r>
            <a:r>
              <a:rPr lang="en-US" sz="3200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peak:   the</a:t>
            </a:r>
            <a:r>
              <a:rPr lang="en-US" sz="3200" b="1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sz="3200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sz="3200" b="1" dirty="0" smtClean="0">
                <a:ea typeface="ＭＳ Ｐゴシック" pitchFamily="1" charset="-128"/>
                <a:cs typeface="ＭＳ Ｐゴシック" pitchFamily="1" charset="-128"/>
              </a:rPr>
              <a:t>”  (</a:t>
            </a:r>
            <a:r>
              <a:rPr lang="en-US" sz="3200" b="1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sz="3200" b="1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3200" b="1" dirty="0">
                <a:ea typeface="ＭＳ Ｐゴシック" pitchFamily="1" charset="-128"/>
                <a:cs typeface="ＭＳ Ｐゴシック" pitchFamily="1" charset="-128"/>
              </a:rPr>
              <a:t>3770))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931194" y="471408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2" name="TextBox 10"/>
          <p:cNvSpPr txBox="1">
            <a:spLocks noChangeArrowheads="1"/>
          </p:cNvSpPr>
          <p:nvPr/>
        </p:nvSpPr>
        <p:spPr bwMode="auto">
          <a:xfrm>
            <a:off x="2006600" y="4943475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Symbol" pitchFamily="1" charset="2"/>
              </a:rPr>
              <a:t>y</a:t>
            </a:r>
            <a:r>
              <a:rPr lang="en-US" sz="2000" b="1">
                <a:solidFill>
                  <a:srgbClr val="C00000"/>
                </a:solidFill>
                <a:latin typeface="Calibri" pitchFamily="1" charset="0"/>
              </a:rPr>
              <a:t>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842294" y="2277269"/>
            <a:ext cx="304800" cy="1588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5334000" y="266700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17375E"/>
                </a:solidFill>
              </a:rPr>
              <a:t>2009 values</a:t>
            </a:r>
            <a:endParaRPr lang="en-US" sz="1400">
              <a:solidFill>
                <a:srgbClr val="17375E"/>
              </a:solidFill>
            </a:endParaRPr>
          </a:p>
        </p:txBody>
      </p:sp>
      <p:sp>
        <p:nvSpPr>
          <p:cNvPr id="68615" name="TextBox 3"/>
          <p:cNvSpPr txBox="1">
            <a:spLocks noChangeArrowheads="1"/>
          </p:cNvSpPr>
          <p:nvPr/>
        </p:nvSpPr>
        <p:spPr bwMode="auto">
          <a:xfrm>
            <a:off x="1549400" y="5943600"/>
            <a:ext cx="218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LGW PRL 39, 526 (1977)</a:t>
            </a:r>
          </a:p>
        </p:txBody>
      </p:sp>
      <p:sp>
        <p:nvSpPr>
          <p:cNvPr id="68616" name="TextBox 19"/>
          <p:cNvSpPr txBox="1">
            <a:spLocks noChangeArrowheads="1"/>
          </p:cNvSpPr>
          <p:nvPr/>
        </p:nvSpPr>
        <p:spPr bwMode="auto">
          <a:xfrm>
            <a:off x="6858000" y="2209800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Γ</a:t>
            </a:r>
            <a:r>
              <a:rPr lang="en-US" sz="1800" b="1" baseline="-25000" dirty="0" err="1" smtClean="0">
                <a:solidFill>
                  <a:srgbClr val="C00000"/>
                </a:solidFill>
              </a:rPr>
              <a:t>tot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~150x bigger</a:t>
            </a:r>
          </a:p>
        </p:txBody>
      </p:sp>
      <p:sp>
        <p:nvSpPr>
          <p:cNvPr id="68617" name="TextBox 20"/>
          <p:cNvSpPr txBox="1">
            <a:spLocks noChangeArrowheads="1"/>
          </p:cNvSpPr>
          <p:nvPr/>
        </p:nvSpPr>
        <p:spPr bwMode="auto">
          <a:xfrm>
            <a:off x="6858000" y="480060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Symbol" pitchFamily="1" charset="2"/>
              </a:rPr>
              <a:t>Γ</a:t>
            </a:r>
            <a:r>
              <a:rPr lang="en-US" sz="1800" b="1" baseline="-25000" dirty="0" err="1" smtClean="0">
                <a:solidFill>
                  <a:srgbClr val="C00000"/>
                </a:solidFill>
              </a:rPr>
              <a:t>ee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~20x smaller</a:t>
            </a:r>
          </a:p>
        </p:txBody>
      </p:sp>
      <p:cxnSp>
        <p:nvCxnSpPr>
          <p:cNvPr id="68618" name="Straight Arrow Connector 24"/>
          <p:cNvCxnSpPr>
            <a:cxnSpLocks noChangeShapeType="1"/>
          </p:cNvCxnSpPr>
          <p:nvPr/>
        </p:nvCxnSpPr>
        <p:spPr bwMode="auto">
          <a:xfrm flipH="1" flipV="1">
            <a:off x="7772400" y="4267200"/>
            <a:ext cx="76200" cy="6096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</p:spPr>
      </p:cxnSp>
      <p:pic>
        <p:nvPicPr>
          <p:cNvPr id="68619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133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2428875"/>
            <a:ext cx="3175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Oval 46"/>
          <p:cNvSpPr>
            <a:spLocks noChangeArrowheads="1"/>
          </p:cNvSpPr>
          <p:nvPr/>
        </p:nvSpPr>
        <p:spPr bwMode="auto">
          <a:xfrm>
            <a:off x="1527175" y="1900238"/>
            <a:ext cx="301625" cy="301625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Text Box 47"/>
          <p:cNvSpPr txBox="1">
            <a:spLocks noChangeArrowheads="1"/>
          </p:cNvSpPr>
          <p:nvPr/>
        </p:nvSpPr>
        <p:spPr bwMode="auto">
          <a:xfrm>
            <a:off x="2028825" y="4419600"/>
            <a:ext cx="48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A50021"/>
                </a:solidFill>
                <a:latin typeface="Symbol" pitchFamily="1" charset="2"/>
              </a:rPr>
              <a:t>ψ</a:t>
            </a:r>
            <a:r>
              <a:rPr lang="en-US" sz="2000" b="1" dirty="0" smtClean="0">
                <a:solidFill>
                  <a:srgbClr val="A50021"/>
                </a:solidFill>
              </a:rPr>
              <a:t>”</a:t>
            </a:r>
            <a:endParaRPr lang="en-US" sz="2000" b="1" dirty="0">
              <a:solidFill>
                <a:srgbClr val="A50021"/>
              </a:solidFill>
            </a:endParaRPr>
          </a:p>
        </p:txBody>
      </p:sp>
      <p:cxnSp>
        <p:nvCxnSpPr>
          <p:cNvPr id="68623" name="Straight Arrow Connector 24"/>
          <p:cNvCxnSpPr>
            <a:cxnSpLocks noChangeShapeType="1"/>
          </p:cNvCxnSpPr>
          <p:nvPr/>
        </p:nvCxnSpPr>
        <p:spPr bwMode="auto">
          <a:xfrm flipH="1" flipV="1">
            <a:off x="2147888" y="4267200"/>
            <a:ext cx="61912" cy="30480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 type="arrow" w="med" len="med"/>
          </a:ln>
        </p:spPr>
      </p:cxnSp>
      <p:graphicFrame>
        <p:nvGraphicFramePr>
          <p:cNvPr id="77873" name="Group 49"/>
          <p:cNvGraphicFramePr>
            <a:graphicFrameLocks noGrp="1"/>
          </p:cNvGraphicFramePr>
          <p:nvPr/>
        </p:nvGraphicFramePr>
        <p:xfrm>
          <a:off x="4114800" y="3048000"/>
          <a:ext cx="4876800" cy="1112520"/>
        </p:xfrm>
        <a:graphic>
          <a:graphicData uri="http://schemas.openxmlformats.org/drawingml/2006/table">
            <a:tbl>
              <a:tblPr/>
              <a:tblGrid>
                <a:gridCol w="609600"/>
                <a:gridCol w="1273175"/>
                <a:gridCol w="1111250"/>
                <a:gridCol w="18827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’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”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tot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93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209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27.3+1.0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ee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5.55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5.1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0.26+0.02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keV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8646" name="Text Box 71"/>
          <p:cNvSpPr txBox="1">
            <a:spLocks noChangeArrowheads="1"/>
          </p:cNvSpPr>
          <p:nvPr/>
        </p:nvSpPr>
        <p:spPr bwMode="auto">
          <a:xfrm>
            <a:off x="1676400" y="266541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A50021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A50021"/>
                </a:solidFill>
              </a:rPr>
              <a:t>’</a:t>
            </a:r>
            <a:endParaRPr lang="en-US" sz="1800" b="1" dirty="0">
              <a:solidFill>
                <a:srgbClr val="A50021"/>
              </a:solidFill>
            </a:endParaRPr>
          </a:p>
        </p:txBody>
      </p:sp>
      <p:cxnSp>
        <p:nvCxnSpPr>
          <p:cNvPr id="68647" name="Straight Arrow Connector 20"/>
          <p:cNvCxnSpPr>
            <a:cxnSpLocks noChangeShapeType="1"/>
          </p:cNvCxnSpPr>
          <p:nvPr/>
        </p:nvCxnSpPr>
        <p:spPr bwMode="auto">
          <a:xfrm flipH="1">
            <a:off x="7696200" y="2667000"/>
            <a:ext cx="152400" cy="8382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8648" name="Line 45"/>
          <p:cNvSpPr>
            <a:spLocks noChangeShapeType="1"/>
          </p:cNvSpPr>
          <p:nvPr/>
        </p:nvSpPr>
        <p:spPr bwMode="auto">
          <a:xfrm flipH="1">
            <a:off x="2209800" y="1524000"/>
            <a:ext cx="685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9394555" flipH="1">
            <a:off x="1744663" y="2079625"/>
            <a:ext cx="381000" cy="609600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00533" y="-180846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Why is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Γ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tot</a:t>
            </a:r>
            <a:r>
              <a:rPr lang="en-US" baseline="-250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”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much bigger?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863" y="2362200"/>
            <a:ext cx="28765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38"/>
          <p:cNvSpPr txBox="1">
            <a:spLocks noChangeArrowheads="1"/>
          </p:cNvSpPr>
          <p:nvPr/>
        </p:nvSpPr>
        <p:spPr bwMode="auto">
          <a:xfrm>
            <a:off x="627063" y="31242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9637" name="Text Box 38"/>
          <p:cNvSpPr txBox="1">
            <a:spLocks noChangeArrowheads="1"/>
          </p:cNvSpPr>
          <p:nvPr/>
        </p:nvSpPr>
        <p:spPr bwMode="auto">
          <a:xfrm>
            <a:off x="627063" y="35052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305976" y="1524000"/>
            <a:ext cx="47664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New decay channel is </a:t>
            </a:r>
            <a:r>
              <a:rPr lang="en-US" sz="2200" b="1" dirty="0" err="1" smtClean="0">
                <a:solidFill>
                  <a:srgbClr val="C00000"/>
                </a:solidFill>
              </a:rPr>
              <a:t>availableψ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1" charset="0"/>
              </a:rPr>
              <a:t>”</a:t>
            </a:r>
            <a:r>
              <a:rPr lang="en-US" sz="2200" b="1" dirty="0" err="1">
                <a:solidFill>
                  <a:srgbClr val="C00000"/>
                </a:solidFill>
                <a:sym typeface="Wingdings" pitchFamily="1" charset="2"/>
              </a:rPr>
              <a:t>DD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83609" y="1597154"/>
            <a:ext cx="152400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3979863" y="2133600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sym typeface="Wingdings" pitchFamily="1" charset="2"/>
              </a:rPr>
              <a:t>D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4132263" y="4343400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sym typeface="Wingdings" pitchFamily="1" charset="2"/>
              </a:rPr>
              <a:t>D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9642" name="Text Box 38"/>
          <p:cNvSpPr txBox="1">
            <a:spLocks noChangeArrowheads="1"/>
          </p:cNvSpPr>
          <p:nvPr/>
        </p:nvSpPr>
        <p:spPr bwMode="auto">
          <a:xfrm>
            <a:off x="3675063" y="21336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9643" name="Text Box 38"/>
          <p:cNvSpPr txBox="1">
            <a:spLocks noChangeArrowheads="1"/>
          </p:cNvSpPr>
          <p:nvPr/>
        </p:nvSpPr>
        <p:spPr bwMode="auto">
          <a:xfrm>
            <a:off x="3675063" y="2438400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q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51263" y="2590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675063" y="22098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3263" y="3657600"/>
            <a:ext cx="152400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7" name="Text Box 38"/>
          <p:cNvSpPr txBox="1">
            <a:spLocks noChangeArrowheads="1"/>
          </p:cNvSpPr>
          <p:nvPr/>
        </p:nvSpPr>
        <p:spPr bwMode="auto">
          <a:xfrm>
            <a:off x="3751263" y="4191000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q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sp>
        <p:nvSpPr>
          <p:cNvPr id="69648" name="Text Box 38"/>
          <p:cNvSpPr txBox="1">
            <a:spLocks noChangeArrowheads="1"/>
          </p:cNvSpPr>
          <p:nvPr/>
        </p:nvSpPr>
        <p:spPr bwMode="auto">
          <a:xfrm>
            <a:off x="3751263" y="4495800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alibri" pitchFamily="1" charset="0"/>
              </a:rPr>
              <a:t>c</a:t>
            </a:r>
            <a:endParaRPr lang="en-US" sz="2400" b="1" baseline="-25000">
              <a:solidFill>
                <a:srgbClr val="000066"/>
              </a:solidFill>
              <a:latin typeface="Calibri" pitchFamily="1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27463" y="4648200"/>
            <a:ext cx="152400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51263" y="42672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51" name="Text Box 38"/>
          <p:cNvSpPr txBox="1">
            <a:spLocks noChangeArrowheads="1"/>
          </p:cNvSpPr>
          <p:nvPr/>
        </p:nvSpPr>
        <p:spPr bwMode="auto">
          <a:xfrm>
            <a:off x="2913063" y="3276600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Calibri" pitchFamily="1" charset="0"/>
              </a:rPr>
              <a:t>q </a:t>
            </a:r>
            <a:r>
              <a:rPr lang="en-US" b="1" dirty="0">
                <a:solidFill>
                  <a:srgbClr val="000066"/>
                </a:solidFill>
                <a:latin typeface="Calibri" pitchFamily="1" charset="0"/>
              </a:rPr>
              <a:t>(=u or d)</a:t>
            </a:r>
            <a:endParaRPr lang="en-US" b="1" baseline="-25000" dirty="0">
              <a:solidFill>
                <a:srgbClr val="000066"/>
              </a:solidFill>
              <a:latin typeface="Calibri" pitchFamily="1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08463" y="4419600"/>
            <a:ext cx="30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3" name="TextBox 23"/>
          <p:cNvSpPr txBox="1">
            <a:spLocks noChangeArrowheads="1"/>
          </p:cNvSpPr>
          <p:nvPr/>
        </p:nvSpPr>
        <p:spPr bwMode="auto">
          <a:xfrm>
            <a:off x="4572000" y="2209800"/>
            <a:ext cx="1276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ym typeface="Wingdings" pitchFamily="1" charset="2"/>
              </a:rPr>
              <a:t>D</a:t>
            </a:r>
            <a:r>
              <a:rPr lang="en-US" sz="2000" b="1" baseline="30000" dirty="0">
                <a:sym typeface="Wingdings" pitchFamily="1" charset="2"/>
              </a:rPr>
              <a:t>0</a:t>
            </a:r>
            <a:r>
              <a:rPr lang="en-US" sz="2000" b="1" dirty="0">
                <a:sym typeface="Wingdings" pitchFamily="1" charset="2"/>
              </a:rPr>
              <a:t> or D</a:t>
            </a:r>
            <a:r>
              <a:rPr lang="en-US" sz="2000" b="1" baseline="30000" dirty="0">
                <a:sym typeface="Wingdings" pitchFamily="1" charset="2"/>
              </a:rPr>
              <a:t>+</a:t>
            </a:r>
            <a:endParaRPr lang="en-US" sz="2000" b="1" baseline="30000" dirty="0"/>
          </a:p>
        </p:txBody>
      </p:sp>
      <p:sp>
        <p:nvSpPr>
          <p:cNvPr id="69654" name="TextBox 24"/>
          <p:cNvSpPr txBox="1">
            <a:spLocks noChangeArrowheads="1"/>
          </p:cNvSpPr>
          <p:nvPr/>
        </p:nvSpPr>
        <p:spPr bwMode="auto">
          <a:xfrm>
            <a:off x="4724400" y="4495800"/>
            <a:ext cx="124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ym typeface="Wingdings" pitchFamily="1" charset="2"/>
              </a:rPr>
              <a:t>D</a:t>
            </a:r>
            <a:r>
              <a:rPr lang="en-US" sz="2000" b="1" baseline="30000" dirty="0">
                <a:sym typeface="Wingdings" pitchFamily="1" charset="2"/>
              </a:rPr>
              <a:t>0</a:t>
            </a:r>
            <a:r>
              <a:rPr lang="en-US" sz="2000" b="1" dirty="0">
                <a:sym typeface="Wingdings" pitchFamily="1" charset="2"/>
              </a:rPr>
              <a:t> or D</a:t>
            </a:r>
            <a:r>
              <a:rPr lang="en-US" sz="2000" b="1" baseline="30000" dirty="0">
                <a:sym typeface="Wingdings" pitchFamily="1" charset="2"/>
              </a:rPr>
              <a:t>-</a:t>
            </a:r>
            <a:endParaRPr lang="en-US" sz="2000" b="1" baseline="30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29200" y="4572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57400"/>
            <a:ext cx="6248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609600" y="3200400"/>
            <a:ext cx="3810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58" name="TextBox 30"/>
          <p:cNvSpPr txBox="1">
            <a:spLocks noChangeArrowheads="1"/>
          </p:cNvSpPr>
          <p:nvPr/>
        </p:nvSpPr>
        <p:spPr bwMode="auto">
          <a:xfrm>
            <a:off x="152400" y="2895600"/>
            <a:ext cx="644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1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6250" y="5562600"/>
            <a:ext cx="1968500" cy="7842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2m</a:t>
            </a:r>
            <a:r>
              <a:rPr lang="en-US" sz="1800" b="1" baseline="-2500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800" b="1" baseline="-1500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800" b="1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=3739 MeV</a:t>
            </a:r>
          </a:p>
          <a:p>
            <a:pPr algn="ctr">
              <a:defRPr/>
            </a:pPr>
            <a:r>
              <a:rPr lang="en-US" sz="900" b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>
              <a:defRPr/>
            </a:pPr>
            <a:r>
              <a:rPr lang="en-US" sz="1800" b="1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2m</a:t>
            </a:r>
            <a:r>
              <a:rPr lang="en-US" sz="1800" b="1" baseline="-2500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800" b="1" baseline="-1300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en-US" sz="1800" b="1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=3729 MeV </a:t>
            </a:r>
          </a:p>
        </p:txBody>
      </p:sp>
      <p:sp>
        <p:nvSpPr>
          <p:cNvPr id="69660" name="TextBox 32"/>
          <p:cNvSpPr txBox="1">
            <a:spLocks noChangeArrowheads="1"/>
          </p:cNvSpPr>
          <p:nvPr/>
        </p:nvSpPr>
        <p:spPr bwMode="auto">
          <a:xfrm rot="-794993">
            <a:off x="5144982" y="1059626"/>
            <a:ext cx="2214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7375E"/>
                </a:solidFill>
              </a:rPr>
              <a:t>“charmed” mesons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4986338" y="1524000"/>
            <a:ext cx="271462" cy="9842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428707" y="4152106"/>
            <a:ext cx="685800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3" name="TextBox 37"/>
          <p:cNvSpPr txBox="1">
            <a:spLocks noChangeArrowheads="1"/>
          </p:cNvSpPr>
          <p:nvPr/>
        </p:nvSpPr>
        <p:spPr bwMode="auto">
          <a:xfrm>
            <a:off x="6991350" y="4464050"/>
            <a:ext cx="1708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2m</a:t>
            </a:r>
            <a:r>
              <a:rPr lang="en-US" sz="1800" b="1" baseline="-25000">
                <a:solidFill>
                  <a:srgbClr val="C00000"/>
                </a:solidFill>
              </a:rPr>
              <a:t>D</a:t>
            </a:r>
            <a:r>
              <a:rPr lang="en-US" sz="1800" b="1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800" b="1">
                <a:solidFill>
                  <a:srgbClr val="C00000"/>
                </a:solidFill>
              </a:rPr>
              <a:t>“open charm”</a:t>
            </a:r>
          </a:p>
          <a:p>
            <a:pPr algn="ctr"/>
            <a:r>
              <a:rPr lang="en-US" sz="1800" b="1">
                <a:solidFill>
                  <a:srgbClr val="C00000"/>
                </a:solidFill>
              </a:rPr>
              <a:t>threshold</a:t>
            </a:r>
          </a:p>
        </p:txBody>
      </p:sp>
      <p:sp>
        <p:nvSpPr>
          <p:cNvPr id="69664" name="TextBox 38"/>
          <p:cNvSpPr txBox="1">
            <a:spLocks noChangeArrowheads="1"/>
          </p:cNvSpPr>
          <p:nvPr/>
        </p:nvSpPr>
        <p:spPr bwMode="auto">
          <a:xfrm>
            <a:off x="23813" y="632460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(M</a:t>
            </a:r>
            <a:r>
              <a:rPr lang="en-US" sz="1800" b="1" baseline="-25000">
                <a:latin typeface="Symbol" pitchFamily="1" charset="2"/>
              </a:rPr>
              <a:t>y</a:t>
            </a:r>
            <a:r>
              <a:rPr lang="en-US" sz="1800" b="1" baseline="-25000"/>
              <a:t>’</a:t>
            </a:r>
            <a:r>
              <a:rPr lang="en-US" sz="1800" b="1"/>
              <a:t>=3686 MeV )</a:t>
            </a:r>
          </a:p>
        </p:txBody>
      </p:sp>
      <p:sp>
        <p:nvSpPr>
          <p:cNvPr id="69665" name="TextBox 39"/>
          <p:cNvSpPr txBox="1">
            <a:spLocks noChangeArrowheads="1"/>
          </p:cNvSpPr>
          <p:nvPr/>
        </p:nvSpPr>
        <p:spPr bwMode="auto">
          <a:xfrm>
            <a:off x="0" y="5257800"/>
            <a:ext cx="200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3300"/>
                </a:solidFill>
              </a:rPr>
              <a:t>(M</a:t>
            </a:r>
            <a:r>
              <a:rPr lang="en-US" sz="1800" b="1" baseline="-25000">
                <a:solidFill>
                  <a:srgbClr val="003300"/>
                </a:solidFill>
                <a:latin typeface="Symbol" pitchFamily="1" charset="2"/>
              </a:rPr>
              <a:t>y</a:t>
            </a:r>
            <a:r>
              <a:rPr lang="en-US" sz="1800" b="1" baseline="-25000">
                <a:solidFill>
                  <a:srgbClr val="003300"/>
                </a:solidFill>
              </a:rPr>
              <a:t>”</a:t>
            </a:r>
            <a:r>
              <a:rPr lang="en-US" sz="1800" b="1">
                <a:solidFill>
                  <a:srgbClr val="003300"/>
                </a:solidFill>
              </a:rPr>
              <a:t>=3775 MeV )</a:t>
            </a:r>
          </a:p>
        </p:txBody>
      </p:sp>
      <p:sp>
        <p:nvSpPr>
          <p:cNvPr id="69666" name="TextBox 40"/>
          <p:cNvSpPr txBox="1">
            <a:spLocks noChangeArrowheads="1"/>
          </p:cNvSpPr>
          <p:nvPr/>
        </p:nvSpPr>
        <p:spPr bwMode="auto">
          <a:xfrm>
            <a:off x="212336" y="4114800"/>
            <a:ext cx="25984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17375E"/>
                </a:solidFill>
              </a:rPr>
              <a:t>no “OZI” suppression</a:t>
            </a:r>
          </a:p>
        </p:txBody>
      </p:sp>
      <p:sp>
        <p:nvSpPr>
          <p:cNvPr id="69667" name="Line 37"/>
          <p:cNvSpPr>
            <a:spLocks noChangeShapeType="1"/>
          </p:cNvSpPr>
          <p:nvPr/>
        </p:nvSpPr>
        <p:spPr bwMode="auto">
          <a:xfrm flipV="1">
            <a:off x="7772400" y="2057400"/>
            <a:ext cx="0" cy="2209800"/>
          </a:xfrm>
          <a:prstGeom prst="line">
            <a:avLst/>
          </a:prstGeom>
          <a:noFill/>
          <a:ln w="9525">
            <a:solidFill>
              <a:srgbClr val="A5002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0" y="5638800"/>
            <a:ext cx="2114550" cy="830263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804000"/>
                </a:solidFill>
                <a:latin typeface="Comic Sans MS" pitchFamily="1" charset="0"/>
              </a:rPr>
              <a:t>“fall </a:t>
            </a:r>
            <a:r>
              <a:rPr lang="en-US" sz="2400" b="1" dirty="0">
                <a:solidFill>
                  <a:srgbClr val="804000"/>
                </a:solidFill>
                <a:latin typeface="Comic Sans MS" pitchFamily="1" charset="0"/>
              </a:rPr>
              <a:t>apart”</a:t>
            </a:r>
            <a:endParaRPr lang="en-US" sz="2400" b="1" dirty="0" smtClean="0">
              <a:solidFill>
                <a:srgbClr val="804000"/>
              </a:solidFill>
              <a:latin typeface="Comic Sans MS" pitchFamily="1" charset="0"/>
            </a:endParaRPr>
          </a:p>
          <a:p>
            <a:r>
              <a:rPr lang="en-US" sz="2400" b="1" dirty="0" smtClean="0">
                <a:solidFill>
                  <a:srgbClr val="804000"/>
                </a:solidFill>
                <a:latin typeface="Comic Sans MS" pitchFamily="1" charset="0"/>
              </a:rPr>
              <a:t>decay </a:t>
            </a:r>
            <a:r>
              <a:rPr lang="en-US" sz="2400" b="1" dirty="0">
                <a:solidFill>
                  <a:srgbClr val="804000"/>
                </a:solidFill>
                <a:latin typeface="Comic Sans MS" pitchFamily="1" charset="0"/>
              </a:rPr>
              <a:t>modes</a:t>
            </a:r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 flipV="1">
            <a:off x="2057400" y="5486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0" name="Line 37"/>
          <p:cNvSpPr>
            <a:spLocks noChangeShapeType="1"/>
          </p:cNvSpPr>
          <p:nvPr/>
        </p:nvSpPr>
        <p:spPr bwMode="auto">
          <a:xfrm flipV="1">
            <a:off x="2057400" y="655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1" name="Line 37"/>
          <p:cNvSpPr>
            <a:spLocks noChangeShapeType="1"/>
          </p:cNvSpPr>
          <p:nvPr/>
        </p:nvSpPr>
        <p:spPr bwMode="auto">
          <a:xfrm flipV="1">
            <a:off x="2057400" y="579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2" name="Line 37"/>
          <p:cNvSpPr>
            <a:spLocks noChangeShapeType="1"/>
          </p:cNvSpPr>
          <p:nvPr/>
        </p:nvSpPr>
        <p:spPr bwMode="auto">
          <a:xfrm flipV="1">
            <a:off x="2057400" y="5943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2592388" y="5715000"/>
            <a:ext cx="455612" cy="762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590800" y="5943600"/>
            <a:ext cx="533400" cy="1524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838200"/>
          </a:xfrm>
        </p:spPr>
        <p:txBody>
          <a:bodyPr/>
          <a:lstStyle/>
          <a:p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does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4000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” 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fit in the cc spectrum?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0134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3048000" y="914400"/>
            <a:ext cx="2200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 be J</a:t>
            </a:r>
            <a:r>
              <a:rPr lang="en-US" sz="2400" baseline="30000" dirty="0">
                <a:solidFill>
                  <a:srgbClr val="FF0000"/>
                </a:solidFill>
              </a:rPr>
              <a:t>PC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</a:rPr>
              <a:t>- -</a:t>
            </a:r>
          </a:p>
        </p:txBody>
      </p:sp>
      <p:sp>
        <p:nvSpPr>
          <p:cNvPr id="70665" name="TextBox 8"/>
          <p:cNvSpPr txBox="1">
            <a:spLocks noChangeArrowheads="1"/>
          </p:cNvSpPr>
          <p:nvPr/>
        </p:nvSpPr>
        <p:spPr bwMode="auto">
          <a:xfrm>
            <a:off x="5821363" y="3502025"/>
            <a:ext cx="618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Symbol" pitchFamily="1" charset="2"/>
              </a:rPr>
              <a:t>ψ</a:t>
            </a:r>
            <a:r>
              <a:rPr lang="en-US" sz="1400" dirty="0" smtClean="0"/>
              <a:t>(</a:t>
            </a:r>
            <a:r>
              <a:rPr lang="en-US" sz="1400" dirty="0"/>
              <a:t>1D)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3992282"/>
            <a:ext cx="56388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TextBox 12"/>
          <p:cNvSpPr txBox="1">
            <a:spLocks noChangeArrowheads="1"/>
          </p:cNvSpPr>
          <p:nvPr/>
        </p:nvSpPr>
        <p:spPr bwMode="auto">
          <a:xfrm>
            <a:off x="7866531" y="3808505"/>
            <a:ext cx="61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99"/>
                </a:solidFill>
              </a:rPr>
              <a:t>2m</a:t>
            </a:r>
            <a:r>
              <a:rPr lang="en-US" sz="1800" baseline="-25000" dirty="0">
                <a:solidFill>
                  <a:srgbClr val="CC0099"/>
                </a:solidFill>
              </a:rPr>
              <a:t>D</a:t>
            </a: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5384457" y="10639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_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212357" y="1296894"/>
            <a:ext cx="1523996" cy="684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35175" y="1296895"/>
            <a:ext cx="1042894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0131" y="3905626"/>
            <a:ext cx="56388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914344" y="3675859"/>
            <a:ext cx="1056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3770 </a:t>
            </a:r>
            <a:r>
              <a:rPr lang="en-US" sz="1600" dirty="0" err="1" smtClean="0">
                <a:solidFill>
                  <a:srgbClr val="FF0000"/>
                </a:solidFill>
              </a:rPr>
              <a:t>MeV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838200"/>
          </a:xfrm>
        </p:spPr>
        <p:txBody>
          <a:bodyPr/>
          <a:lstStyle/>
          <a:p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does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4000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” 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fit in the cc spectrum?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0134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3048000" y="914400"/>
            <a:ext cx="2200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 be J</a:t>
            </a:r>
            <a:r>
              <a:rPr lang="en-US" sz="2400" baseline="30000" dirty="0">
                <a:solidFill>
                  <a:srgbClr val="FF0000"/>
                </a:solidFill>
              </a:rPr>
              <a:t>PC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</a:rPr>
              <a:t>- -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29718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29718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here?</a:t>
            </a:r>
          </a:p>
        </p:txBody>
      </p:sp>
      <p:sp>
        <p:nvSpPr>
          <p:cNvPr id="70665" name="TextBox 8"/>
          <p:cNvSpPr txBox="1">
            <a:spLocks noChangeArrowheads="1"/>
          </p:cNvSpPr>
          <p:nvPr/>
        </p:nvSpPr>
        <p:spPr bwMode="auto">
          <a:xfrm>
            <a:off x="5821363" y="3502025"/>
            <a:ext cx="618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Symbol" pitchFamily="1" charset="2"/>
              </a:rPr>
              <a:t>ψ</a:t>
            </a:r>
            <a:r>
              <a:rPr lang="en-US" sz="1400" dirty="0" smtClean="0"/>
              <a:t>(</a:t>
            </a:r>
            <a:r>
              <a:rPr lang="en-US" sz="1400" dirty="0"/>
              <a:t>1D)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3992282"/>
            <a:ext cx="56388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TextBox 12"/>
          <p:cNvSpPr txBox="1">
            <a:spLocks noChangeArrowheads="1"/>
          </p:cNvSpPr>
          <p:nvPr/>
        </p:nvSpPr>
        <p:spPr bwMode="auto">
          <a:xfrm>
            <a:off x="7866531" y="3808505"/>
            <a:ext cx="61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99"/>
                </a:solidFill>
              </a:rPr>
              <a:t>2m</a:t>
            </a:r>
            <a:r>
              <a:rPr lang="en-US" sz="1800" baseline="-25000" dirty="0">
                <a:solidFill>
                  <a:srgbClr val="CC0099"/>
                </a:solidFill>
              </a:rPr>
              <a:t>D</a:t>
            </a: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5356611" y="25743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_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212357" y="1296894"/>
            <a:ext cx="1523996" cy="684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35175" y="1296895"/>
            <a:ext cx="1042894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0131" y="3905626"/>
            <a:ext cx="56388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914344" y="3675859"/>
            <a:ext cx="1056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3770 </a:t>
            </a:r>
            <a:r>
              <a:rPr lang="en-US" sz="1600" dirty="0" err="1" smtClean="0">
                <a:solidFill>
                  <a:srgbClr val="FF0000"/>
                </a:solidFill>
              </a:rPr>
              <a:t>MeV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Mark I detector (1974)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828800"/>
            <a:ext cx="5516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25146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0" y="1371600"/>
            <a:ext cx="3034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At </a:t>
            </a:r>
            <a:r>
              <a:rPr lang="en-US" dirty="0" err="1"/>
              <a:t>SLAC’s</a:t>
            </a:r>
            <a:r>
              <a:rPr lang="en-US" dirty="0"/>
              <a:t> “SPEAR”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collider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4043" y="3211595"/>
            <a:ext cx="1725394" cy="318041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40597" y="3529636"/>
            <a:ext cx="809174" cy="165641"/>
          </a:xfrm>
          <a:prstGeom prst="straightConnector1">
            <a:avLst/>
          </a:prstGeom>
          <a:ln w="41275">
            <a:solidFill>
              <a:schemeClr val="bg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733388">
            <a:off x="1114688" y="2879541"/>
            <a:ext cx="4026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733388">
            <a:off x="2864755" y="3170244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838200"/>
          </a:xfrm>
        </p:spPr>
        <p:txBody>
          <a:bodyPr/>
          <a:lstStyle/>
          <a:p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does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4000" b="1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sz="4000" b="1" dirty="0" smtClean="0">
                <a:ea typeface="ＭＳ Ｐゴシック" pitchFamily="1" charset="-128"/>
                <a:cs typeface="ＭＳ Ｐゴシック" pitchFamily="1" charset="-128"/>
              </a:rPr>
              <a:t>” 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</a:rPr>
              <a:t>fit in the cc spectrum?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0134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3048000" y="914400"/>
            <a:ext cx="2200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 be J</a:t>
            </a:r>
            <a:r>
              <a:rPr lang="en-US" sz="2400" baseline="30000" dirty="0">
                <a:solidFill>
                  <a:srgbClr val="FF0000"/>
                </a:solidFill>
              </a:rPr>
              <a:t>PC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</a:rPr>
              <a:t>- -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29718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29718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here?</a:t>
            </a:r>
          </a:p>
        </p:txBody>
      </p:sp>
      <p:sp>
        <p:nvSpPr>
          <p:cNvPr id="7" name="Oval 6"/>
          <p:cNvSpPr/>
          <p:nvPr/>
        </p:nvSpPr>
        <p:spPr>
          <a:xfrm>
            <a:off x="5867400" y="33528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3276600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or here?</a:t>
            </a:r>
          </a:p>
        </p:txBody>
      </p:sp>
      <p:sp>
        <p:nvSpPr>
          <p:cNvPr id="70665" name="TextBox 8"/>
          <p:cNvSpPr txBox="1">
            <a:spLocks noChangeArrowheads="1"/>
          </p:cNvSpPr>
          <p:nvPr/>
        </p:nvSpPr>
        <p:spPr bwMode="auto">
          <a:xfrm>
            <a:off x="5821363" y="3502025"/>
            <a:ext cx="618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Symbol" pitchFamily="1" charset="2"/>
              </a:rPr>
              <a:t>ψ</a:t>
            </a:r>
            <a:r>
              <a:rPr lang="en-US" sz="1400" dirty="0" smtClean="0"/>
              <a:t>(</a:t>
            </a:r>
            <a:r>
              <a:rPr lang="en-US" sz="1400" dirty="0"/>
              <a:t>1D)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3992282"/>
            <a:ext cx="56388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TextBox 12"/>
          <p:cNvSpPr txBox="1">
            <a:spLocks noChangeArrowheads="1"/>
          </p:cNvSpPr>
          <p:nvPr/>
        </p:nvSpPr>
        <p:spPr bwMode="auto">
          <a:xfrm>
            <a:off x="7866531" y="3808505"/>
            <a:ext cx="61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99"/>
                </a:solidFill>
              </a:rPr>
              <a:t>2m</a:t>
            </a:r>
            <a:r>
              <a:rPr lang="en-US" sz="1800" baseline="-25000" dirty="0">
                <a:solidFill>
                  <a:srgbClr val="CC0099"/>
                </a:solidFill>
              </a:rPr>
              <a:t>D</a:t>
            </a: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5384457" y="10639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_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212357" y="1296894"/>
            <a:ext cx="1523996" cy="684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35175" y="1296895"/>
            <a:ext cx="1042894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0131" y="3905626"/>
            <a:ext cx="56388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914344" y="3675859"/>
            <a:ext cx="1056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3770 </a:t>
            </a:r>
            <a:r>
              <a:rPr lang="en-US" sz="1600" dirty="0" err="1" smtClean="0">
                <a:solidFill>
                  <a:srgbClr val="FF0000"/>
                </a:solidFill>
              </a:rPr>
              <a:t>MeV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Γ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ee</a:t>
            </a:r>
            <a:r>
              <a:rPr lang="en-US" baseline="-250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”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considerations</a:t>
            </a:r>
          </a:p>
        </p:txBody>
      </p:sp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1163690" y="3047999"/>
          <a:ext cx="2651074" cy="89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9" name="Equation" r:id="rId3" imgW="1473120" imgH="495000" progId="Equation.3">
                  <p:embed/>
                </p:oleObj>
              </mc:Choice>
              <mc:Fallback>
                <p:oleObj name="Equation" r:id="rId3" imgW="147312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90" y="3047999"/>
                        <a:ext cx="2651074" cy="890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38"/>
          <p:cNvSpPr txBox="1">
            <a:spLocks noChangeArrowheads="1"/>
          </p:cNvSpPr>
          <p:nvPr/>
        </p:nvSpPr>
        <p:spPr bwMode="auto">
          <a:xfrm>
            <a:off x="2514600" y="1671638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sp>
        <p:nvSpPr>
          <p:cNvPr id="71686" name="Text Box 38"/>
          <p:cNvSpPr txBox="1">
            <a:spLocks noChangeArrowheads="1"/>
          </p:cNvSpPr>
          <p:nvPr/>
        </p:nvSpPr>
        <p:spPr bwMode="auto">
          <a:xfrm>
            <a:off x="2532063" y="19812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608263" y="21336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14600" y="17526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168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6705">
            <a:off x="2919413" y="17113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4038600" y="1905000"/>
            <a:ext cx="3048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962400" y="1600200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38600" y="21336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3" name="TextBox 49"/>
          <p:cNvSpPr txBox="1">
            <a:spLocks noChangeArrowheads="1"/>
          </p:cNvSpPr>
          <p:nvPr/>
        </p:nvSpPr>
        <p:spPr bwMode="auto">
          <a:xfrm>
            <a:off x="4724400" y="13716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71694" name="TextBox 50"/>
          <p:cNvSpPr txBox="1">
            <a:spLocks noChangeArrowheads="1"/>
          </p:cNvSpPr>
          <p:nvPr/>
        </p:nvSpPr>
        <p:spPr bwMode="auto">
          <a:xfrm>
            <a:off x="4800600" y="23622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71695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Symbol" pitchFamily="1" charset="2"/>
              </a:rPr>
              <a:t>α</a:t>
            </a:r>
            <a:endParaRPr lang="en-US" sz="2400" b="1" baseline="-25000" dirty="0">
              <a:latin typeface="Calibri" pitchFamily="1" charset="0"/>
            </a:endParaRPr>
          </a:p>
        </p:txBody>
      </p:sp>
      <p:sp>
        <p:nvSpPr>
          <p:cNvPr id="71724" name="TextBox 3"/>
          <p:cNvSpPr txBox="1">
            <a:spLocks noChangeArrowheads="1"/>
          </p:cNvSpPr>
          <p:nvPr/>
        </p:nvSpPr>
        <p:spPr bwMode="auto">
          <a:xfrm>
            <a:off x="2207419" y="2755900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953735"/>
                </a:solidFill>
              </a:rPr>
              <a:t>S-wave</a:t>
            </a:r>
            <a:endParaRPr lang="en-US" sz="1400">
              <a:solidFill>
                <a:srgbClr val="953735"/>
              </a:solidFill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343400" y="3051174"/>
          <a:ext cx="2937690" cy="88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0" name="Equation" r:id="rId6" imgW="1663700" imgH="469900" progId="Equation.3">
                  <p:embed/>
                </p:oleObj>
              </mc:Choice>
              <mc:Fallback>
                <p:oleObj name="Equation" r:id="rId6" imgW="1663700" imgH="469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51174"/>
                        <a:ext cx="2937690" cy="887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5" name="TextBox 3"/>
          <p:cNvSpPr txBox="1">
            <a:spLocks noChangeArrowheads="1"/>
          </p:cNvSpPr>
          <p:nvPr/>
        </p:nvSpPr>
        <p:spPr bwMode="auto">
          <a:xfrm>
            <a:off x="4876800" y="2732088"/>
            <a:ext cx="811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953735"/>
                </a:solidFill>
              </a:rPr>
              <a:t>D-wave</a:t>
            </a:r>
            <a:endParaRPr lang="en-US" sz="1400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Γ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ee</a:t>
            </a:r>
            <a:r>
              <a:rPr lang="en-US" baseline="-250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”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considerations</a:t>
            </a:r>
          </a:p>
        </p:txBody>
      </p:sp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1092774" y="3048000"/>
          <a:ext cx="272199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9" name="Equation" r:id="rId3" imgW="1473120" imgH="495000" progId="Equation.3">
                  <p:embed/>
                </p:oleObj>
              </mc:Choice>
              <mc:Fallback>
                <p:oleObj name="Equation" r:id="rId3" imgW="147312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774" y="3048000"/>
                        <a:ext cx="272199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38"/>
          <p:cNvSpPr txBox="1">
            <a:spLocks noChangeArrowheads="1"/>
          </p:cNvSpPr>
          <p:nvPr/>
        </p:nvSpPr>
        <p:spPr bwMode="auto">
          <a:xfrm>
            <a:off x="2514600" y="1671638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sp>
        <p:nvSpPr>
          <p:cNvPr id="71686" name="Text Box 38"/>
          <p:cNvSpPr txBox="1">
            <a:spLocks noChangeArrowheads="1"/>
          </p:cNvSpPr>
          <p:nvPr/>
        </p:nvSpPr>
        <p:spPr bwMode="auto">
          <a:xfrm>
            <a:off x="2532063" y="1981200"/>
            <a:ext cx="31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pitchFamily="1" charset="0"/>
              </a:rPr>
              <a:t>c</a:t>
            </a:r>
            <a:endParaRPr lang="en-US" sz="2400" b="1" baseline="-25000">
              <a:latin typeface="Calibri" pitchFamily="1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608263" y="21336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14600" y="17526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168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6705">
            <a:off x="2919413" y="1711325"/>
            <a:ext cx="13620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4038600" y="1905000"/>
            <a:ext cx="3048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962400" y="1600200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38600" y="21336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3" name="TextBox 49"/>
          <p:cNvSpPr txBox="1">
            <a:spLocks noChangeArrowheads="1"/>
          </p:cNvSpPr>
          <p:nvPr/>
        </p:nvSpPr>
        <p:spPr bwMode="auto">
          <a:xfrm>
            <a:off x="4724400" y="13716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+</a:t>
            </a:r>
          </a:p>
        </p:txBody>
      </p:sp>
      <p:sp>
        <p:nvSpPr>
          <p:cNvPr id="71694" name="TextBox 50"/>
          <p:cNvSpPr txBox="1">
            <a:spLocks noChangeArrowheads="1"/>
          </p:cNvSpPr>
          <p:nvPr/>
        </p:nvSpPr>
        <p:spPr bwMode="auto">
          <a:xfrm>
            <a:off x="4800600" y="23622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71695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Symbol" pitchFamily="1" charset="2"/>
              </a:rPr>
              <a:t>a</a:t>
            </a:r>
            <a:endParaRPr lang="en-US" sz="2400" b="1" baseline="-25000">
              <a:latin typeface="Calibri" pitchFamily="1" charset="0"/>
            </a:endParaRPr>
          </a:p>
        </p:txBody>
      </p:sp>
      <p:graphicFrame>
        <p:nvGraphicFramePr>
          <p:cNvPr id="15410" name="Group 50"/>
          <p:cNvGraphicFramePr>
            <a:graphicFrameLocks noGrp="1"/>
          </p:cNvGraphicFramePr>
          <p:nvPr/>
        </p:nvGraphicFramePr>
        <p:xfrm>
          <a:off x="304800" y="4495800"/>
          <a:ext cx="6858000" cy="1097280"/>
        </p:xfrm>
        <a:graphic>
          <a:graphicData uri="http://schemas.openxmlformats.org/drawingml/2006/table">
            <a:tbl>
              <a:tblPr/>
              <a:tblGrid>
                <a:gridCol w="1412875"/>
                <a:gridCol w="1247775"/>
                <a:gridCol w="958850"/>
                <a:gridCol w="1619250"/>
                <a:gridCol w="16192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mbol" charset="2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’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(S-wave)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(D-wave)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ee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(Theory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ee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(expt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5.55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0.26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0.02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0.26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4" name="TextBox 3"/>
          <p:cNvSpPr txBox="1">
            <a:spLocks noChangeArrowheads="1"/>
          </p:cNvSpPr>
          <p:nvPr/>
        </p:nvSpPr>
        <p:spPr bwMode="auto">
          <a:xfrm>
            <a:off x="3352800" y="4114800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17375E"/>
                </a:solidFill>
              </a:rPr>
              <a:t>all in keV</a:t>
            </a:r>
            <a:endParaRPr lang="en-US" sz="1400">
              <a:solidFill>
                <a:srgbClr val="17375E"/>
              </a:solidFill>
            </a:endParaRP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 rot="20374074">
            <a:off x="5596927" y="3373140"/>
            <a:ext cx="31906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17375E"/>
                </a:solidFill>
                <a:latin typeface="Symbol" pitchFamily="1" charset="2"/>
              </a:rPr>
              <a:t>Γ</a:t>
            </a:r>
            <a:r>
              <a:rPr lang="en-US" sz="2000" b="1" baseline="-25000" dirty="0" err="1" smtClean="0">
                <a:solidFill>
                  <a:srgbClr val="17375E"/>
                </a:solidFill>
              </a:rPr>
              <a:t>ee</a:t>
            </a:r>
            <a:r>
              <a:rPr lang="en-US" sz="2000" b="1" baseline="-25000" dirty="0" smtClean="0">
                <a:solidFill>
                  <a:srgbClr val="17375E"/>
                </a:solidFill>
              </a:rPr>
              <a:t> </a:t>
            </a:r>
            <a:r>
              <a:rPr lang="en-US" sz="2000" b="1" dirty="0">
                <a:solidFill>
                  <a:srgbClr val="17375E"/>
                </a:solidFill>
              </a:rPr>
              <a:t>= too small for </a:t>
            </a:r>
            <a:r>
              <a:rPr lang="en-US" sz="2000" b="1" dirty="0" smtClean="0">
                <a:solidFill>
                  <a:srgbClr val="17375E"/>
                </a:solidFill>
              </a:rPr>
              <a:t>the </a:t>
            </a:r>
            <a:r>
              <a:rPr lang="en-US" sz="2000" b="1" dirty="0" err="1" smtClean="0">
                <a:solidFill>
                  <a:srgbClr val="17375E"/>
                </a:solidFill>
                <a:latin typeface="Symbol" pitchFamily="1" charset="2"/>
              </a:rPr>
              <a:t>ψ</a:t>
            </a:r>
            <a:r>
              <a:rPr lang="en-US" sz="2000" b="1" dirty="0" smtClean="0">
                <a:solidFill>
                  <a:srgbClr val="17375E"/>
                </a:solidFill>
              </a:rPr>
              <a:t>(</a:t>
            </a:r>
            <a:r>
              <a:rPr lang="en-US" sz="2000" b="1" dirty="0">
                <a:solidFill>
                  <a:srgbClr val="17375E"/>
                </a:solidFill>
              </a:rPr>
              <a:t>3S</a:t>
            </a:r>
            <a:r>
              <a:rPr lang="en-US" sz="2000" b="1" dirty="0" smtClean="0">
                <a:solidFill>
                  <a:srgbClr val="17375E"/>
                </a:solidFill>
              </a:rPr>
              <a:t>) </a:t>
            </a:r>
          </a:p>
          <a:p>
            <a:r>
              <a:rPr lang="en-US" sz="2000" b="1" dirty="0" smtClean="0">
                <a:solidFill>
                  <a:srgbClr val="17375E"/>
                </a:solidFill>
              </a:rPr>
              <a:t>        &amp; </a:t>
            </a:r>
            <a:r>
              <a:rPr lang="en-US" sz="2000" b="1" dirty="0">
                <a:solidFill>
                  <a:srgbClr val="17375E"/>
                </a:solidFill>
              </a:rPr>
              <a:t>too big </a:t>
            </a:r>
            <a:r>
              <a:rPr lang="en-US" sz="2000" b="1" dirty="0" smtClean="0">
                <a:solidFill>
                  <a:srgbClr val="17375E"/>
                </a:solidFill>
              </a:rPr>
              <a:t>for </a:t>
            </a:r>
            <a:r>
              <a:rPr lang="en-US" sz="2000" b="1" dirty="0">
                <a:solidFill>
                  <a:srgbClr val="17375E"/>
                </a:solidFill>
              </a:rPr>
              <a:t>the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</a:rPr>
              <a:t>ψ</a:t>
            </a:r>
            <a:r>
              <a:rPr lang="en-US" sz="2000" b="1" dirty="0" smtClean="0">
                <a:solidFill>
                  <a:srgbClr val="17375E"/>
                </a:solidFill>
              </a:rPr>
              <a:t>(</a:t>
            </a:r>
            <a:r>
              <a:rPr lang="en-US" sz="2000" b="1" dirty="0">
                <a:solidFill>
                  <a:srgbClr val="17375E"/>
                </a:solidFill>
              </a:rPr>
              <a:t>1D) 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71724" name="TextBox 3"/>
          <p:cNvSpPr txBox="1">
            <a:spLocks noChangeArrowheads="1"/>
          </p:cNvSpPr>
          <p:nvPr/>
        </p:nvSpPr>
        <p:spPr bwMode="auto">
          <a:xfrm>
            <a:off x="2131219" y="2755900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953735"/>
                </a:solidFill>
              </a:rPr>
              <a:t>S-wave</a:t>
            </a:r>
            <a:endParaRPr lang="en-US" sz="1400" dirty="0">
              <a:solidFill>
                <a:srgbClr val="953735"/>
              </a:solidFill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208463" y="3091961"/>
          <a:ext cx="2398750" cy="72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70" name="Equation" r:id="rId6" imgW="1663700" imgH="469900" progId="Equation.3">
                  <p:embed/>
                </p:oleObj>
              </mc:Choice>
              <mc:Fallback>
                <p:oleObj name="Equation" r:id="rId6" imgW="1663700" imgH="469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091961"/>
                        <a:ext cx="2398750" cy="724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5" name="TextBox 3"/>
          <p:cNvSpPr txBox="1">
            <a:spLocks noChangeArrowheads="1"/>
          </p:cNvSpPr>
          <p:nvPr/>
        </p:nvSpPr>
        <p:spPr bwMode="auto">
          <a:xfrm>
            <a:off x="5020468" y="2783986"/>
            <a:ext cx="811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953735"/>
                </a:solidFill>
              </a:rPr>
              <a:t>D-wave</a:t>
            </a:r>
            <a:endParaRPr lang="en-US" sz="1400" dirty="0">
              <a:solidFill>
                <a:srgbClr val="953735"/>
              </a:solidFill>
            </a:endParaRPr>
          </a:p>
        </p:txBody>
      </p:sp>
      <p:cxnSp>
        <p:nvCxnSpPr>
          <p:cNvPr id="25" name="Straight Arrow Connector 24"/>
          <p:cNvCxnSpPr>
            <a:stCxn id="55" idx="1"/>
          </p:cNvCxnSpPr>
          <p:nvPr/>
        </p:nvCxnSpPr>
        <p:spPr>
          <a:xfrm flipH="1">
            <a:off x="4843472" y="4284014"/>
            <a:ext cx="853824" cy="311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19800" y="4284014"/>
            <a:ext cx="407759" cy="21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”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=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3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baseline="-25000" dirty="0">
                <a:ea typeface="ＭＳ Ｐゴシック" pitchFamily="1" charset="-128"/>
                <a:cs typeface="ＭＳ Ｐゴシック" pitchFamily="1" charset="-128"/>
              </a:rPr>
              <a:t>1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– 1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3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baseline="-25000" dirty="0">
                <a:ea typeface="ＭＳ Ｐゴシック" pitchFamily="1" charset="-128"/>
                <a:cs typeface="ＭＳ Ｐゴシック" pitchFamily="1" charset="-128"/>
              </a:rPr>
              <a:t>1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mixtures</a:t>
            </a: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360988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152901" y="952500"/>
            <a:ext cx="76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19200" y="28194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908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2713" name="TextBox 7"/>
          <p:cNvSpPr txBox="1">
            <a:spLocks noChangeArrowheads="1"/>
          </p:cNvSpPr>
          <p:nvPr/>
        </p:nvSpPr>
        <p:spPr bwMode="auto">
          <a:xfrm>
            <a:off x="3962400" y="2590800"/>
            <a:ext cx="618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Symbol" pitchFamily="1" charset="2"/>
              </a:rPr>
              <a:t>ψ</a:t>
            </a:r>
            <a:r>
              <a:rPr lang="en-US" sz="1400" dirty="0" smtClean="0"/>
              <a:t>(</a:t>
            </a:r>
            <a:r>
              <a:rPr lang="en-US" sz="1400" dirty="0"/>
              <a:t>1D)</a:t>
            </a:r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8539"/>
              </p:ext>
            </p:extLst>
          </p:nvPr>
        </p:nvGraphicFramePr>
        <p:xfrm>
          <a:off x="5405439" y="1702072"/>
          <a:ext cx="3640138" cy="80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3" name="Equation" r:id="rId4" imgW="2336760" imgH="482400" progId="Equation.3">
                  <p:embed/>
                </p:oleObj>
              </mc:Choice>
              <mc:Fallback>
                <p:oleObj name="Equation" r:id="rId4" imgW="2336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9" y="1702072"/>
                        <a:ext cx="3640138" cy="8045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stCxn id="6" idx="6"/>
          </p:cNvCxnSpPr>
          <p:nvPr/>
        </p:nvCxnSpPr>
        <p:spPr>
          <a:xfrm flipV="1">
            <a:off x="1828800" y="2895600"/>
            <a:ext cx="2133600" cy="1905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5" name="TextBox 11"/>
          <p:cNvSpPr txBox="1">
            <a:spLocks noChangeArrowheads="1"/>
          </p:cNvSpPr>
          <p:nvPr/>
        </p:nvSpPr>
        <p:spPr bwMode="auto">
          <a:xfrm rot="-174383">
            <a:off x="2457450" y="2763838"/>
            <a:ext cx="8509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mixing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21314"/>
              </p:ext>
            </p:extLst>
          </p:nvPr>
        </p:nvGraphicFramePr>
        <p:xfrm>
          <a:off x="5595903" y="2819400"/>
          <a:ext cx="189709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4" name="Equation" r:id="rId6" imgW="1091880" imgH="241200" progId="Equation.3">
                  <p:embed/>
                </p:oleObj>
              </mc:Choice>
              <mc:Fallback>
                <p:oleObj name="Equation" r:id="rId6" imgW="10918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03" y="2819400"/>
                        <a:ext cx="1897097" cy="449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Box 13"/>
          <p:cNvSpPr txBox="1">
            <a:spLocks noChangeArrowheads="1"/>
          </p:cNvSpPr>
          <p:nvPr/>
        </p:nvSpPr>
        <p:spPr bwMode="auto">
          <a:xfrm>
            <a:off x="7676069" y="2667000"/>
            <a:ext cx="1386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953735"/>
                </a:solidFill>
              </a:rPr>
              <a:t>“preferred”</a:t>
            </a:r>
          </a:p>
          <a:p>
            <a:pPr algn="ctr"/>
            <a:r>
              <a:rPr lang="en-US" sz="2000" dirty="0">
                <a:solidFill>
                  <a:srgbClr val="953735"/>
                </a:solidFill>
              </a:rPr>
              <a:t>value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7467600" y="2895600"/>
            <a:ext cx="304800" cy="76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8" name="TextBox 18"/>
          <p:cNvSpPr txBox="1">
            <a:spLocks noChangeArrowheads="1"/>
          </p:cNvSpPr>
          <p:nvPr/>
        </p:nvSpPr>
        <p:spPr bwMode="auto">
          <a:xfrm>
            <a:off x="844385" y="5410200"/>
            <a:ext cx="72107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This mixing was predicted by </a:t>
            </a:r>
            <a:r>
              <a:rPr lang="en-US" sz="2200" dirty="0" err="1"/>
              <a:t>Eichten</a:t>
            </a:r>
            <a:r>
              <a:rPr lang="en-US" sz="2200" dirty="0"/>
              <a:t> et al, PRL 34, 369 (1975)</a:t>
            </a:r>
          </a:p>
          <a:p>
            <a:pPr algn="ctr"/>
            <a:r>
              <a:rPr lang="en-US" sz="2200" dirty="0"/>
              <a:t>-- before the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Symbol" pitchFamily="1" charset="2"/>
              </a:rPr>
              <a:t>ψ</a:t>
            </a:r>
            <a:r>
              <a:rPr lang="en-US" sz="2200" dirty="0" smtClean="0"/>
              <a:t>” </a:t>
            </a:r>
            <a:r>
              <a:rPr lang="en-US" sz="2200" dirty="0"/>
              <a:t>was discovered --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3048000"/>
            <a:ext cx="45720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4000">
                <a:ea typeface="ＭＳ Ｐゴシック" pitchFamily="1" charset="-128"/>
                <a:cs typeface="ＭＳ Ｐゴシック" pitchFamily="1" charset="-128"/>
              </a:rPr>
              <a:t>J</a:t>
            </a:r>
            <a:r>
              <a:rPr lang="en-US" sz="4000" baseline="30000">
                <a:ea typeface="ＭＳ Ｐゴシック" pitchFamily="1" charset="-128"/>
                <a:cs typeface="ＭＳ Ｐゴシック" pitchFamily="1" charset="-128"/>
              </a:rPr>
              <a:t>PC</a:t>
            </a:r>
            <a:r>
              <a:rPr lang="en-US" sz="4000">
                <a:ea typeface="ＭＳ Ｐゴシック" pitchFamily="1" charset="-128"/>
                <a:cs typeface="ＭＳ Ｐゴシック" pitchFamily="1" charset="-128"/>
              </a:rPr>
              <a:t> = 1</a:t>
            </a:r>
            <a:r>
              <a:rPr lang="en-US" sz="4000" baseline="30000">
                <a:ea typeface="ＭＳ Ｐゴシック" pitchFamily="1" charset="-128"/>
                <a:cs typeface="ＭＳ Ｐゴシック" pitchFamily="1" charset="-128"/>
              </a:rPr>
              <a:t>- - </a:t>
            </a:r>
            <a:r>
              <a:rPr lang="en-US" sz="4000">
                <a:ea typeface="ＭＳ Ｐゴシック" pitchFamily="1" charset="-128"/>
                <a:cs typeface="ＭＳ Ｐゴシック" pitchFamily="1" charset="-128"/>
              </a:rPr>
              <a:t>states produce peaks in R</a:t>
            </a:r>
            <a:r>
              <a:rPr lang="en-US" sz="4000" baseline="-25000">
                <a:ea typeface="ＭＳ Ｐゴシック" pitchFamily="1" charset="-128"/>
                <a:cs typeface="ＭＳ Ｐゴシック" pitchFamily="1" charset="-128"/>
              </a:rPr>
              <a:t>had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9275"/>
            <a:ext cx="699611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1295400" y="1981200"/>
            <a:ext cx="55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rot="-5400000">
            <a:off x="1985007" y="1309042"/>
            <a:ext cx="121634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" charset="2"/>
              </a:rPr>
              <a:t>ψ(</a:t>
            </a:r>
            <a:r>
              <a:rPr lang="en-US" sz="2400" b="1" dirty="0">
                <a:solidFill>
                  <a:srgbClr val="FF0000"/>
                </a:solidFill>
                <a:latin typeface="Symbol" pitchFamily="1" charset="2"/>
              </a:rPr>
              <a:t>4040)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5239" name="TextBox 6"/>
          <p:cNvSpPr txBox="1">
            <a:spLocks noChangeArrowheads="1"/>
          </p:cNvSpPr>
          <p:nvPr/>
        </p:nvSpPr>
        <p:spPr bwMode="auto">
          <a:xfrm rot="-5400000">
            <a:off x="2670176" y="1674812"/>
            <a:ext cx="12176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" charset="2"/>
              </a:rPr>
              <a:t>ψ(</a:t>
            </a:r>
            <a:r>
              <a:rPr lang="en-US" sz="2400" b="1" dirty="0">
                <a:solidFill>
                  <a:srgbClr val="FF0000"/>
                </a:solidFill>
                <a:latin typeface="Symbol" pitchFamily="1" charset="2"/>
              </a:rPr>
              <a:t>4160)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 rot="-5400000">
            <a:off x="3737607" y="1674961"/>
            <a:ext cx="121634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" charset="2"/>
              </a:rPr>
              <a:t>ψ(</a:t>
            </a:r>
            <a:r>
              <a:rPr lang="en-US" sz="2400" b="1" dirty="0">
                <a:solidFill>
                  <a:srgbClr val="FF0000"/>
                </a:solidFill>
                <a:latin typeface="Symbol" pitchFamily="1" charset="2"/>
              </a:rPr>
              <a:t>4415)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8489" y="3681412"/>
            <a:ext cx="243368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These are wide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because decays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charmed mesons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are allowed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519863"/>
            <a:ext cx="27209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BES II PL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B660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315 (2008)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3352800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610894" y="4380706"/>
            <a:ext cx="23622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3733800"/>
            <a:ext cx="2971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5234" name="Object 4"/>
          <p:cNvGraphicFramePr>
            <a:graphicFrameLocks noChangeAspect="1"/>
          </p:cNvGraphicFramePr>
          <p:nvPr/>
        </p:nvGraphicFramePr>
        <p:xfrm>
          <a:off x="5638800" y="3657600"/>
          <a:ext cx="32766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1" name="Equation" r:id="rId4" imgW="2159000" imgH="317500" progId="Equation.3">
                  <p:embed/>
                </p:oleObj>
              </mc:Choice>
              <mc:Fallback>
                <p:oleObj name="Equation" r:id="rId4" imgW="2159000" imgH="317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327660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100316" y="1313803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xplosion 2 16"/>
          <p:cNvSpPr/>
          <p:nvPr/>
        </p:nvSpPr>
        <p:spPr>
          <a:xfrm>
            <a:off x="5786116" y="932803"/>
            <a:ext cx="886852" cy="747714"/>
          </a:xfrm>
          <a:prstGeom prst="irregularSeal2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6395716" y="1313803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862316" y="1009003"/>
            <a:ext cx="810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Symbol" pitchFamily="1" charset="2"/>
              </a:rPr>
              <a:t>y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1" charset="0"/>
              </a:rPr>
              <a:t>(nS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1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4798691" y="94232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+</a:t>
            </a:r>
          </a:p>
        </p:txBody>
      </p: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7157716" y="1009003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Finding other charmonium mesons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1447800"/>
            <a:ext cx="5360987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145213" y="3122613"/>
            <a:ext cx="4572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6145213" y="274002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latin typeface="Symbol" pitchFamily="1" charset="2"/>
              </a:rPr>
              <a:t>ψ</a:t>
            </a:r>
            <a:r>
              <a:rPr lang="en-US" sz="1400" dirty="0" smtClean="0">
                <a:latin typeface="Calibri" pitchFamily="1" charset="0"/>
              </a:rPr>
              <a:t>”</a:t>
            </a:r>
            <a:endParaRPr lang="en-US" sz="1400" dirty="0">
              <a:latin typeface="Calibri" pitchFamily="1" charset="0"/>
            </a:endParaRPr>
          </a:p>
        </p:txBody>
      </p:sp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152400" y="3810000"/>
            <a:ext cx="1754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953735"/>
                </a:solidFill>
              </a:rPr>
              <a:t>Look for the</a:t>
            </a:r>
            <a:r>
              <a:rPr lang="en-US" sz="2000" b="1" dirty="0" smtClean="0">
                <a:solidFill>
                  <a:srgbClr val="953735"/>
                </a:solidFill>
              </a:rPr>
              <a:t> </a:t>
            </a:r>
            <a:r>
              <a:rPr lang="en-US" sz="20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c</a:t>
            </a:r>
            <a:endParaRPr lang="en-US" sz="2000" b="1" baseline="-25000" dirty="0">
              <a:solidFill>
                <a:srgbClr val="953735"/>
              </a:solidFill>
            </a:endParaRPr>
          </a:p>
          <a:p>
            <a:r>
              <a:rPr lang="en-US" sz="2000" b="1" dirty="0" smtClean="0">
                <a:solidFill>
                  <a:srgbClr val="953735"/>
                </a:solidFill>
              </a:rPr>
              <a:t>via </a:t>
            </a:r>
            <a:r>
              <a:rPr lang="en-US" sz="2000" b="1" dirty="0" err="1" smtClean="0">
                <a:solidFill>
                  <a:srgbClr val="953735"/>
                </a:solidFill>
              </a:rPr>
              <a:t>ψ</a:t>
            </a:r>
            <a:r>
              <a:rPr lang="en-US" sz="2000" b="1" dirty="0" err="1" smtClean="0">
                <a:solidFill>
                  <a:srgbClr val="953735"/>
                </a:solidFill>
                <a:latin typeface="Calibri" pitchFamily="1" charset="0"/>
              </a:rPr>
              <a:t>’</a:t>
            </a:r>
            <a:r>
              <a:rPr lang="en-US" sz="2000" b="1" dirty="0" err="1" smtClean="0">
                <a:solidFill>
                  <a:srgbClr val="953735"/>
                </a:solidFill>
                <a:sym typeface="Wingdings" pitchFamily="1" charset="2"/>
              </a:rPr>
              <a:t></a:t>
            </a:r>
            <a:r>
              <a:rPr lang="en-US" sz="2000" b="1" dirty="0" err="1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000" b="1" dirty="0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 </a:t>
            </a:r>
            <a:r>
              <a:rPr lang="en-US" sz="2000" b="1" dirty="0" err="1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η</a:t>
            </a:r>
            <a:r>
              <a:rPr lang="en-US" sz="2000" b="1" baseline="-25000" dirty="0" err="1" smtClean="0">
                <a:solidFill>
                  <a:srgbClr val="953735"/>
                </a:solidFill>
                <a:sym typeface="Wingdings" pitchFamily="1" charset="2"/>
              </a:rPr>
              <a:t>c</a:t>
            </a:r>
            <a:endParaRPr lang="en-US" sz="2000" b="1" baseline="-25000" dirty="0">
              <a:solidFill>
                <a:srgbClr val="953735"/>
              </a:solidFill>
              <a:sym typeface="Wingdings" pitchFamily="1" charset="2"/>
            </a:endParaRPr>
          </a:p>
          <a:p>
            <a:r>
              <a:rPr lang="en-US" sz="2000" b="1" dirty="0">
                <a:solidFill>
                  <a:srgbClr val="953735"/>
                </a:solidFill>
                <a:sym typeface="Wingdings" pitchFamily="1" charset="2"/>
              </a:rPr>
              <a:t>or J</a:t>
            </a:r>
            <a:r>
              <a:rPr lang="en-US" sz="2000" b="1" dirty="0" smtClean="0">
                <a:solidFill>
                  <a:srgbClr val="953735"/>
                </a:solidFill>
                <a:sym typeface="Wingdings" pitchFamily="1" charset="2"/>
              </a:rPr>
              <a:t>/</a:t>
            </a:r>
            <a:r>
              <a:rPr lang="en-US" sz="2000" b="1" dirty="0" err="1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b="1" dirty="0" err="1" smtClean="0">
                <a:solidFill>
                  <a:srgbClr val="953735"/>
                </a:solidFill>
                <a:sym typeface="Wingdings" pitchFamily="1" charset="2"/>
              </a:rPr>
              <a:t></a:t>
            </a:r>
            <a:r>
              <a:rPr lang="en-US" sz="2000" b="1" dirty="0" err="1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γη</a:t>
            </a:r>
            <a:r>
              <a:rPr lang="en-US" sz="2000" b="1" baseline="-25000" dirty="0" err="1" smtClean="0">
                <a:solidFill>
                  <a:srgbClr val="953735"/>
                </a:solidFill>
                <a:sym typeface="Wingdings" pitchFamily="1" charset="2"/>
              </a:rPr>
              <a:t>c</a:t>
            </a:r>
            <a:endParaRPr lang="en-US" sz="2000" b="1" baseline="-25000" dirty="0">
              <a:solidFill>
                <a:srgbClr val="95373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895600" y="3733800"/>
            <a:ext cx="9906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352800" y="4191000"/>
            <a:ext cx="2286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3810000"/>
            <a:ext cx="1905000" cy="45720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47800" y="4343400"/>
            <a:ext cx="1981200" cy="22860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1800" y="3200400"/>
            <a:ext cx="44958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0" name="Text Box 14"/>
          <p:cNvSpPr txBox="1">
            <a:spLocks noChangeArrowheads="1"/>
          </p:cNvSpPr>
          <p:nvPr/>
        </p:nvSpPr>
        <p:spPr bwMode="auto">
          <a:xfrm rot="-645627">
            <a:off x="2024063" y="3733800"/>
            <a:ext cx="947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0021"/>
                </a:solidFill>
              </a:rPr>
              <a:t>~700MeV</a:t>
            </a: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 rot="-502549">
            <a:off x="1676400" y="4267200"/>
            <a:ext cx="94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0021"/>
                </a:solidFill>
              </a:rPr>
              <a:t>~100MeV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r>
              <a:rPr lang="en-US" sz="4000" dirty="0" err="1">
                <a:ea typeface="ＭＳ Ｐゴシック" pitchFamily="1" charset="-128"/>
                <a:cs typeface="ＭＳ Ｐゴシック" pitchFamily="1" charset="-128"/>
              </a:rPr>
              <a:t>Xtal</a:t>
            </a:r>
            <a:r>
              <a:rPr lang="en-US" sz="4000" dirty="0">
                <a:ea typeface="ＭＳ Ｐゴシック" pitchFamily="1" charset="-128"/>
                <a:cs typeface="ＭＳ Ｐゴシック" pitchFamily="1" charset="-128"/>
              </a:rPr>
              <a:t>-ball: J</a:t>
            </a:r>
            <a:r>
              <a:rPr lang="en-US" sz="4000" dirty="0" smtClean="0"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sz="4000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ψ(ψ</a:t>
            </a:r>
            <a:r>
              <a:rPr lang="en-US" sz="4000" dirty="0" err="1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sz="4000" dirty="0" err="1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)</a:t>
            </a:r>
            <a:r>
              <a:rPr lang="en-US" sz="4000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sz="4000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γη</a:t>
            </a:r>
            <a:r>
              <a:rPr lang="en-US" sz="4000" baseline="-25000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c</a:t>
            </a:r>
            <a:r>
              <a:rPr lang="en-US" sz="4000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, </a:t>
            </a:r>
            <a:r>
              <a:rPr lang="en-US" sz="4000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sz="4000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η</a:t>
            </a:r>
            <a:r>
              <a:rPr lang="en-US" sz="4000" baseline="-25000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c</a:t>
            </a:r>
            <a:r>
              <a:rPr lang="en-US" sz="4000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sz="4000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sz="4000" b="1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inclusive</a:t>
            </a:r>
            <a:endParaRPr lang="en-US" sz="40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3490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200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971800" y="2971800"/>
            <a:ext cx="609600" cy="533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62600" y="2209800"/>
            <a:ext cx="609600" cy="533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47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962400"/>
            <a:ext cx="19605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2971800" y="3810000"/>
            <a:ext cx="762000" cy="152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962400"/>
            <a:ext cx="21526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5905500" y="2857500"/>
            <a:ext cx="1828800" cy="16002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4876800"/>
            <a:ext cx="1987550" cy="646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800" baseline="-250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η</a:t>
            </a:r>
            <a:r>
              <a:rPr lang="en-US" sz="1800" baseline="-420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=2978</a:t>
            </a:r>
            <a:r>
              <a:rPr lang="en-US" sz="1800" dirty="0">
                <a:solidFill>
                  <a:srgbClr val="984807"/>
                </a:solidFill>
                <a:latin typeface="Comic Sans MS" charset="0"/>
                <a:ea typeface="Arial" charset="0"/>
                <a:cs typeface="Arial" charset="0"/>
              </a:rPr>
              <a:t>±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9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 smtClean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Γ</a:t>
            </a:r>
            <a:r>
              <a:rPr lang="en-US" sz="18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19863"/>
            <a:ext cx="28844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Xtal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-Ball PRL 45, 1150 (1980)</a:t>
            </a:r>
          </a:p>
        </p:txBody>
      </p:sp>
      <p:sp>
        <p:nvSpPr>
          <p:cNvPr id="74765" name="TextBox 18"/>
          <p:cNvSpPr txBox="1">
            <a:spLocks noChangeArrowheads="1"/>
          </p:cNvSpPr>
          <p:nvPr/>
        </p:nvSpPr>
        <p:spPr bwMode="auto">
          <a:xfrm>
            <a:off x="5562600" y="1763713"/>
            <a:ext cx="5842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??? </a:t>
            </a:r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762000" y="990600"/>
            <a:ext cx="186461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A50021"/>
                </a:solidFill>
                <a:latin typeface="Symbol" pitchFamily="1" charset="2"/>
              </a:rPr>
              <a:t>ψ</a:t>
            </a:r>
            <a:r>
              <a:rPr lang="en-US" b="1" dirty="0" err="1" smtClean="0">
                <a:solidFill>
                  <a:srgbClr val="A50021"/>
                </a:solidFill>
              </a:rPr>
              <a:t>’</a:t>
            </a:r>
            <a:r>
              <a:rPr lang="en-US" b="1" dirty="0" err="1">
                <a:solidFill>
                  <a:srgbClr val="A50021"/>
                </a:solidFill>
                <a:sym typeface="Wingdings" pitchFamily="1" charset="2"/>
              </a:rPr>
              <a:t>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 </a:t>
            </a:r>
            <a:r>
              <a:rPr lang="en-US" b="1" dirty="0">
                <a:solidFill>
                  <a:srgbClr val="A50021"/>
                </a:solidFill>
                <a:sym typeface="Wingdings" pitchFamily="1" charset="2"/>
              </a:rPr>
              <a:t>+ anything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4800600" y="990600"/>
            <a:ext cx="19672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J</a:t>
            </a:r>
            <a:r>
              <a:rPr lang="en-US" b="1" dirty="0" smtClean="0">
                <a:solidFill>
                  <a:srgbClr val="A50021"/>
                </a:solidFill>
              </a:rPr>
              <a:t>/</a:t>
            </a:r>
            <a:r>
              <a:rPr lang="en-US" b="1" dirty="0" smtClean="0">
                <a:solidFill>
                  <a:srgbClr val="A50021"/>
                </a:solidFill>
                <a:latin typeface="Symbol" pitchFamily="1" charset="2"/>
              </a:rPr>
              <a:t>ψ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 </a:t>
            </a:r>
            <a:r>
              <a:rPr lang="en-US" b="1" dirty="0" err="1" smtClean="0">
                <a:solidFill>
                  <a:srgbClr val="A50021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b="1" dirty="0" smtClean="0">
                <a:solidFill>
                  <a:srgbClr val="A50021"/>
                </a:solidFill>
                <a:sym typeface="Wingdings" pitchFamily="1" charset="2"/>
              </a:rPr>
              <a:t> </a:t>
            </a:r>
            <a:r>
              <a:rPr lang="en-US" b="1" dirty="0">
                <a:solidFill>
                  <a:srgbClr val="A50021"/>
                </a:solidFill>
                <a:sym typeface="Wingdings" pitchFamily="1" charset="2"/>
              </a:rPr>
              <a:t>+ anything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Mark II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γη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: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c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b="1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exclusive</a:t>
            </a:r>
            <a:endParaRPr lang="en-US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32242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269081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4876800" y="1524000"/>
            <a:ext cx="94128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3333FF"/>
                </a:solidFill>
              </a:rPr>
              <a:t>good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dirty="0" err="1" smtClean="0">
                <a:solidFill>
                  <a:srgbClr val="3333FF"/>
                </a:solidFill>
                <a:latin typeface="Symbol" pitchFamily="1" charset="2"/>
              </a:rPr>
              <a:t>γ</a:t>
            </a:r>
            <a:r>
              <a:rPr lang="en-US" sz="1800" dirty="0" err="1" smtClean="0">
                <a:solidFill>
                  <a:srgbClr val="3333FF"/>
                </a:solidFill>
              </a:rPr>
              <a:t>’s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4800600" y="2678113"/>
            <a:ext cx="91563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poor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Symbol" pitchFamily="1" charset="2"/>
              </a:rPr>
              <a:t>γ</a:t>
            </a:r>
            <a:r>
              <a:rPr lang="en-US" sz="1800" dirty="0" err="1" smtClean="0">
                <a:solidFill>
                  <a:srgbClr val="C00000"/>
                </a:solidFill>
              </a:rPr>
              <a:t>’s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4876800" y="4038600"/>
            <a:ext cx="17240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6600"/>
                </a:solidFill>
              </a:rPr>
              <a:t>bkg subtracted</a:t>
            </a:r>
          </a:p>
        </p:txBody>
      </p:sp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7096462" y="4114800"/>
            <a:ext cx="2031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66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6600"/>
                </a:solidFill>
                <a:latin typeface="Symbol" pitchFamily="1" charset="2"/>
              </a:rPr>
              <a:t>η</a:t>
            </a:r>
            <a:r>
              <a:rPr lang="en-US" sz="2000" baseline="-42000" dirty="0" err="1" smtClean="0">
                <a:solidFill>
                  <a:srgbClr val="006600"/>
                </a:solidFill>
              </a:rPr>
              <a:t>c</a:t>
            </a:r>
            <a:r>
              <a:rPr lang="en-US" sz="2000" dirty="0">
                <a:solidFill>
                  <a:srgbClr val="006600"/>
                </a:solidFill>
              </a:rPr>
              <a:t>=2980</a:t>
            </a:r>
            <a:r>
              <a:rPr lang="en-US" sz="2000" dirty="0">
                <a:solidFill>
                  <a:srgbClr val="006600"/>
                </a:solidFill>
                <a:latin typeface="Comic Sans MS" pitchFamily="1" charset="0"/>
              </a:rPr>
              <a:t>±</a:t>
            </a:r>
            <a:r>
              <a:rPr lang="en-US" sz="2000" dirty="0">
                <a:solidFill>
                  <a:srgbClr val="006600"/>
                </a:solidFill>
              </a:rPr>
              <a:t>8 </a:t>
            </a:r>
            <a:r>
              <a:rPr lang="en-US" sz="2000" dirty="0" err="1">
                <a:solidFill>
                  <a:srgbClr val="006600"/>
                </a:solidFill>
              </a:rPr>
              <a:t>MeV</a:t>
            </a:r>
            <a:endParaRPr lang="en-US" sz="2000" dirty="0" smtClean="0">
              <a:solidFill>
                <a:srgbClr val="0066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6600"/>
                </a:solidFill>
                <a:latin typeface="Symbol" pitchFamily="1" charset="2"/>
              </a:rPr>
              <a:t>Γ</a:t>
            </a:r>
            <a:r>
              <a:rPr lang="en-US" sz="2000" dirty="0" smtClean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6600"/>
                </a:solidFill>
              </a:rPr>
              <a:t>40 </a:t>
            </a:r>
            <a:r>
              <a:rPr lang="en-US" sz="2000" dirty="0" err="1">
                <a:solidFill>
                  <a:srgbClr val="006600"/>
                </a:solidFill>
              </a:rPr>
              <a:t>MeV</a:t>
            </a:r>
            <a:endParaRPr lang="en-US" sz="2000" dirty="0">
              <a:solidFill>
                <a:srgbClr val="006600"/>
              </a:solidFill>
            </a:endParaRPr>
          </a:p>
        </p:txBody>
      </p:sp>
      <p:cxnSp>
        <p:nvCxnSpPr>
          <p:cNvPr id="11" name="Straight Arrow Connector 10"/>
          <p:cNvCxnSpPr>
            <a:stCxn id="75784" idx="1"/>
          </p:cNvCxnSpPr>
          <p:nvPr/>
        </p:nvCxnSpPr>
        <p:spPr>
          <a:xfrm flipH="1">
            <a:off x="6248402" y="4468743"/>
            <a:ext cx="848060" cy="331857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19863"/>
            <a:ext cx="27543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Mark II PRL 45, 1146 (1980)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 2010  (30 years later)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464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343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4648200"/>
            <a:ext cx="36716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 &amp;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ea typeface="+mn-ea"/>
                <a:cs typeface="Arial" pitchFamily="34" charset="0"/>
              </a:rPr>
              <a:t>Γ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not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well measured!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BESIII experiment at IHEP(Beijing)</a:t>
            </a:r>
          </a:p>
        </p:txBody>
      </p:sp>
      <p:pic>
        <p:nvPicPr>
          <p:cNvPr id="9113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49228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R data in June 1974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03981"/>
            <a:ext cx="7515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143000" y="6477000"/>
            <a:ext cx="485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Compilation by: L. Paoluzi Acta Physica Polonica B5, 829 (1974)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19200" y="5105400"/>
            <a:ext cx="7162800" cy="76200"/>
          </a:xfrm>
          <a:prstGeom prst="line">
            <a:avLst/>
          </a:prstGeom>
          <a:ln w="28575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85130" y="4953000"/>
            <a:ext cx="102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    R</a:t>
            </a:r>
            <a:r>
              <a:rPr lang="en-US" sz="1800" b="1" dirty="0" smtClean="0">
                <a:solidFill>
                  <a:srgbClr val="A50021"/>
                </a:solidFill>
              </a:rPr>
              <a:t>= 2</a:t>
            </a:r>
            <a:r>
              <a:rPr lang="en-US" sz="1800" b="1" dirty="0">
                <a:solidFill>
                  <a:srgbClr val="A50021"/>
                </a:solidFill>
              </a:rPr>
              <a:t>/</a:t>
            </a:r>
            <a:r>
              <a:rPr lang="en-US" sz="1800" b="1" dirty="0" smtClean="0">
                <a:solidFill>
                  <a:srgbClr val="A50021"/>
                </a:solidFill>
              </a:rPr>
              <a:t>3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(σ≈7 </a:t>
            </a:r>
            <a:r>
              <a:rPr lang="en-US" b="1" dirty="0" err="1" smtClean="0">
                <a:solidFill>
                  <a:srgbClr val="A50021"/>
                </a:solidFill>
              </a:rPr>
              <a:t>nb</a:t>
            </a:r>
            <a:r>
              <a:rPr lang="en-US" b="1" dirty="0" smtClean="0">
                <a:solidFill>
                  <a:srgbClr val="A50021"/>
                </a:solidFill>
              </a:rPr>
              <a:t>)</a:t>
            </a:r>
            <a:endParaRPr lang="en-US" sz="1800" b="1" dirty="0">
              <a:solidFill>
                <a:srgbClr val="A50021"/>
              </a:solidFill>
            </a:endParaRP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 rot="-1151892">
            <a:off x="4186238" y="4338638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</a:rPr>
              <a:t>Not even close to 2/3</a:t>
            </a:r>
          </a:p>
        </p:txBody>
      </p:sp>
      <p:cxnSp>
        <p:nvCxnSpPr>
          <p:cNvPr id="10" name="Straight Arrow Connector 9"/>
          <p:cNvCxnSpPr>
            <a:stCxn id="27655" idx="1"/>
          </p:cNvCxnSpPr>
          <p:nvPr/>
        </p:nvCxnSpPr>
        <p:spPr>
          <a:xfrm rot="10800000" flipV="1">
            <a:off x="3733800" y="4910138"/>
            <a:ext cx="517525" cy="195262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11"/>
          <p:cNvSpPr txBox="1">
            <a:spLocks noChangeArrowheads="1"/>
          </p:cNvSpPr>
          <p:nvPr/>
        </p:nvSpPr>
        <p:spPr bwMode="auto">
          <a:xfrm rot="-1182631">
            <a:off x="1719263" y="2647950"/>
            <a:ext cx="2262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</a:rPr>
              <a:t>Big data fluctuations</a:t>
            </a:r>
          </a:p>
          <a:p>
            <a:r>
              <a:rPr lang="en-US" sz="1800">
                <a:solidFill>
                  <a:srgbClr val="A50021"/>
                </a:solidFill>
              </a:rPr>
              <a:t>around 3.0 GeV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857500" y="3467100"/>
            <a:ext cx="609600" cy="22860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1752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xplosion 2 11"/>
          <p:cNvSpPr/>
          <p:nvPr/>
        </p:nvSpPr>
        <p:spPr>
          <a:xfrm>
            <a:off x="3048000" y="1371600"/>
            <a:ext cx="685800" cy="685800"/>
          </a:xfrm>
          <a:prstGeom prst="irregularSeal2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657600" y="1752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124200" y="1447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E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cm</a:t>
            </a:r>
            <a:endParaRPr lang="en-US" sz="2000" b="1" baseline="-25000" dirty="0">
              <a:solidFill>
                <a:srgbClr val="FF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7663" name="TextBox 15"/>
          <p:cNvSpPr txBox="1">
            <a:spLocks noChangeArrowheads="1"/>
          </p:cNvSpPr>
          <p:nvPr/>
        </p:nvSpPr>
        <p:spPr bwMode="auto">
          <a:xfrm>
            <a:off x="2060575" y="1381125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+</a:t>
            </a:r>
          </a:p>
        </p:txBody>
      </p:sp>
      <p:sp>
        <p:nvSpPr>
          <p:cNvPr id="27664" name="TextBox 16"/>
          <p:cNvSpPr txBox="1">
            <a:spLocks noChangeArrowheads="1"/>
          </p:cNvSpPr>
          <p:nvPr/>
        </p:nvSpPr>
        <p:spPr bwMode="auto">
          <a:xfrm>
            <a:off x="4419600" y="1447800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-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81400" y="1219200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971800" y="1219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895600" y="20574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581400" y="19050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7848600" y="5486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E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cm</a:t>
            </a:r>
            <a:endParaRPr lang="en-US" sz="2000" b="1" baseline="-25000" dirty="0">
              <a:solidFill>
                <a:srgbClr val="FF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3124200" y="914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hadrons</a:t>
            </a:r>
            <a:endParaRPr lang="en-US" sz="2000" b="1" baseline="-25000" dirty="0">
              <a:solidFill>
                <a:srgbClr val="FF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85800" y="135255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R</a:t>
            </a:r>
            <a:endParaRPr lang="en-US" sz="2000" b="1" baseline="-25000" dirty="0">
              <a:solidFill>
                <a:srgbClr val="FF0000"/>
              </a:solidFill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83" y="1340694"/>
            <a:ext cx="2938720" cy="41981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0038" y="-144462"/>
            <a:ext cx="85391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宋体" charset="-122"/>
                <a:sym typeface="Symbol" charset="2"/>
              </a:rPr>
              <a:t>BESIII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ymbol" charset="2"/>
                <a:ea typeface="+mj-ea"/>
                <a:cs typeface="宋体" charset="-122"/>
                <a:sym typeface="Symbol" charset="2"/>
              </a:rPr>
              <a:t>: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ymbol" charset="2"/>
                <a:ea typeface="+mj-ea"/>
                <a:cs typeface="宋体" charset="-122"/>
                <a:sym typeface="Symbol" charset="2"/>
              </a:rPr>
              <a:t>η</a:t>
            </a:r>
            <a:r>
              <a:rPr kumimoji="0" lang="en-US" altLang="zh-CN" sz="4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  <a:sym typeface="Symbol" charset="2"/>
              </a:rPr>
              <a:t>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</a:rPr>
              <a:t> parameters from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  <a:sym typeface="Symbol" charset="2"/>
              </a:rPr>
              <a:t>ψ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</a:rPr>
              <a:t>’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  <a:sym typeface="Wingdings"/>
              </a:rPr>
              <a:t>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  <a:sym typeface="Symbol" charset="2"/>
              </a:rPr>
              <a:t>γη</a:t>
            </a:r>
            <a:r>
              <a:rPr kumimoji="0" lang="en-US" altLang="zh-CN" sz="4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charset="0"/>
                <a:ea typeface="+mj-ea"/>
                <a:cs typeface="宋体" charset="-122"/>
                <a:sym typeface="Symbol" charset="2"/>
              </a:rPr>
              <a:t>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519787" y="3195338"/>
            <a:ext cx="2775461" cy="563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662637" y="5012314"/>
            <a:ext cx="674127" cy="3789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02383" y="5458732"/>
            <a:ext cx="1053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hadrons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9619" y="323000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γ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91113" y="1295399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xplosion 2 10"/>
          <p:cNvSpPr/>
          <p:nvPr/>
        </p:nvSpPr>
        <p:spPr>
          <a:xfrm>
            <a:off x="5776913" y="914399"/>
            <a:ext cx="886852" cy="747714"/>
          </a:xfrm>
          <a:prstGeom prst="irregularSeal2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386513" y="1295399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981187" y="1052505"/>
            <a:ext cx="810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1" charset="0"/>
              </a:rPr>
              <a:t>’</a:t>
            </a:r>
            <a:endParaRPr lang="en-US" sz="2000" b="1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4789488" y="923924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+</a:t>
            </a: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7148513" y="990599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3379" y="126707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1.843GeV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949" y="126257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1.843GeV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33" y="15173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ψ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</a:rPr>
              <a:t>’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Wingdings"/>
              </a:rPr>
              <a:t>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γη</a:t>
            </a:r>
            <a:r>
              <a:rPr lang="en-US" altLang="zh-CN" baseline="-25000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c</a:t>
            </a:r>
            <a:r>
              <a:rPr lang="en-US" altLang="zh-CN" dirty="0" smtClean="0">
                <a:sym typeface="Symbol" charset="2"/>
              </a:rPr>
              <a:t>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zh-CN" sz="4444" dirty="0" err="1" smtClean="0">
                <a:solidFill>
                  <a:srgbClr val="A50021"/>
                </a:solidFill>
                <a:latin typeface="Symbol"/>
                <a:cs typeface="宋体" charset="-122"/>
                <a:sym typeface="Symbol" charset="2"/>
              </a:rPr>
              <a:t>η</a:t>
            </a:r>
            <a:r>
              <a:rPr lang="en-US" altLang="zh-CN" baseline="-25000" dirty="0" err="1" smtClean="0">
                <a:solidFill>
                  <a:srgbClr val="A50021"/>
                </a:solidFill>
                <a:latin typeface="Times New Roman" charset="0"/>
                <a:cs typeface="宋体" charset="-122"/>
              </a:rPr>
              <a:t>c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Wingdings"/>
              </a:rPr>
              <a:t>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K</a:t>
            </a:r>
            <a:r>
              <a:rPr lang="en-US" altLang="zh-CN" baseline="-25000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s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K</a:t>
            </a:r>
            <a:r>
              <a:rPr lang="en-US" altLang="zh-CN" dirty="0" err="1" smtClean="0">
                <a:solidFill>
                  <a:srgbClr val="A50021"/>
                </a:solidFill>
                <a:latin typeface="Symbol"/>
                <a:cs typeface="宋体" charset="-122"/>
                <a:sym typeface="Symbol" charset="2"/>
              </a:rPr>
              <a:t>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78" y="1294739"/>
            <a:ext cx="5648104" cy="44111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486219" y="3543577"/>
            <a:ext cx="235578" cy="235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9036" y="2743356"/>
            <a:ext cx="1493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rapid fall-off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5514550" y="2887977"/>
            <a:ext cx="235556" cy="746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2047" y="3814634"/>
            <a:ext cx="16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high continuum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8516" y="4214744"/>
            <a:ext cx="235578" cy="23555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1599" y="3845412"/>
            <a:ext cx="16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low continuum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876773" y="4416472"/>
            <a:ext cx="341900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64719" y="2201936"/>
            <a:ext cx="1521499" cy="13928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8683" y="3194677"/>
            <a:ext cx="11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slow rise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760" y="1294739"/>
            <a:ext cx="201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BESIII experiment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Breit</a:t>
            </a:r>
            <a:r>
              <a:rPr lang="en-US" dirty="0" smtClean="0"/>
              <a:t> Wigner resonance + constant background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6917"/>
            <a:ext cx="4757894" cy="3661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535" y="4782798"/>
            <a:ext cx="4906162" cy="686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97103"/>
            <a:ext cx="665763" cy="3123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2963" y="1776917"/>
            <a:ext cx="522368" cy="363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9829" y="4080968"/>
            <a:ext cx="122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continuum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869269" y="4568078"/>
            <a:ext cx="235556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3029" y="4080968"/>
            <a:ext cx="122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continuum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322469" y="4568078"/>
            <a:ext cx="235556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52893" y="4785539"/>
            <a:ext cx="670474" cy="1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51630" y="4785537"/>
            <a:ext cx="670474" cy="1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88131" y="5120775"/>
            <a:ext cx="3798735" cy="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7751" y="3113433"/>
            <a:ext cx="235578" cy="235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47500" y="2759066"/>
            <a:ext cx="171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BW resonance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97" y="1997103"/>
            <a:ext cx="3228819" cy="37584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91868" y="1771153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phase structure of A</a:t>
            </a:r>
            <a:r>
              <a:rPr lang="en-US" sz="2000" baseline="-25000" dirty="0" smtClean="0"/>
              <a:t>BW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933195" y="4782798"/>
            <a:ext cx="53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ymbol"/>
              </a:rPr>
              <a:t>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=0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081" y="4751445"/>
            <a:ext cx="73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ymbol"/>
              </a:rPr>
              <a:t>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=90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lang="en-US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332" y="4772556"/>
            <a:ext cx="84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ymbol"/>
              </a:rPr>
              <a:t>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=180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lang="en-US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82452" y="4985859"/>
            <a:ext cx="307629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46541" y="4994513"/>
            <a:ext cx="307629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79964" y="5141888"/>
            <a:ext cx="171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</a:rPr>
              <a:t>constructive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Comic Sans MS"/>
              </a:rPr>
              <a:t>interference</a:t>
            </a:r>
            <a:endParaRPr lang="en-US" sz="2000" dirty="0">
              <a:solidFill>
                <a:srgbClr val="800000"/>
              </a:solidFill>
              <a:latin typeface="Comic Sans M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21656" y="5486487"/>
            <a:ext cx="307629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49387" y="5134183"/>
            <a:ext cx="171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</a:rPr>
              <a:t>destructive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Comic Sans MS"/>
              </a:rPr>
              <a:t>interference</a:t>
            </a:r>
            <a:endParaRPr lang="en-US" sz="2000" dirty="0">
              <a:solidFill>
                <a:srgbClr val="800000"/>
              </a:solidFill>
              <a:latin typeface="Comic Sans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0689" y="5388781"/>
            <a:ext cx="402358" cy="450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91319" y="5409246"/>
            <a:ext cx="402358" cy="450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64719" y="1082761"/>
            <a:ext cx="1521499" cy="13928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4491" y="355217"/>
          <a:ext cx="5176755" cy="72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9" name="Equation" r:id="rId3" imgW="2349500" imgH="330200" progId="Equation.DSMT4">
                  <p:embed/>
                </p:oleObj>
              </mc:Choice>
              <mc:Fallback>
                <p:oleObj name="Equation" r:id="rId3" imgW="2349500" imgH="330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91" y="355217"/>
                        <a:ext cx="5176755" cy="727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7356" y="1338649"/>
            <a:ext cx="59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</a:rPr>
              <a:t>η</a:t>
            </a:r>
            <a:r>
              <a:rPr lang="en-US" sz="2800" baseline="-25000" dirty="0" err="1" smtClean="0">
                <a:solidFill>
                  <a:srgbClr val="800000"/>
                </a:solidFill>
              </a:rPr>
              <a:t>c</a:t>
            </a:r>
            <a:endParaRPr lang="en-US" sz="2800" baseline="-25000" dirty="0">
              <a:solidFill>
                <a:srgbClr val="8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44825" y="1139848"/>
            <a:ext cx="396016" cy="158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936030" y="1402252"/>
            <a:ext cx="91923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8256" y="1786420"/>
            <a:ext cx="222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coherent </a:t>
            </a:r>
            <a:r>
              <a:rPr lang="en-US" sz="2000" dirty="0" err="1" smtClean="0">
                <a:solidFill>
                  <a:srgbClr val="800000"/>
                </a:solidFill>
              </a:rPr>
              <a:t>bkg</a:t>
            </a:r>
            <a:r>
              <a:rPr lang="en-US" sz="2000" dirty="0" smtClean="0">
                <a:solidFill>
                  <a:srgbClr val="800000"/>
                </a:solidFill>
              </a:rPr>
              <a:t> take as a real constant</a:t>
            </a:r>
            <a:endParaRPr lang="en-US" sz="2000" baseline="-25000" dirty="0" smtClean="0">
              <a:solidFill>
                <a:srgbClr val="8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851" y="23199"/>
            <a:ext cx="1908917" cy="22220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061" y="1073906"/>
            <a:ext cx="5648104" cy="441118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6082989" y="3354274"/>
            <a:ext cx="307629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19640" y="2960156"/>
            <a:ext cx="156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constructive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interference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6799966" y="3099821"/>
            <a:ext cx="390012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69631" y="2723115"/>
            <a:ext cx="156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destructive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interference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418860" y="3760799"/>
            <a:ext cx="809875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043723" y="3885715"/>
            <a:ext cx="558456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4129473" y="1905386"/>
            <a:ext cx="3223897" cy="129839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272468"/>
            <a:ext cx="8229600" cy="1143000"/>
          </a:xfrm>
        </p:spPr>
        <p:txBody>
          <a:bodyPr/>
          <a:lstStyle/>
          <a:p>
            <a:r>
              <a:rPr lang="en-US" dirty="0" smtClean="0"/>
              <a:t>Interference in </a:t>
            </a:r>
            <a:r>
              <a:rPr lang="en-US" dirty="0" err="1" smtClean="0">
                <a:latin typeface="Symbol"/>
              </a:rPr>
              <a:t>η</a:t>
            </a:r>
            <a:r>
              <a:rPr lang="en-US" baseline="-25000" dirty="0" err="1" smtClean="0"/>
              <a:t>c</a:t>
            </a:r>
            <a:r>
              <a:rPr lang="en-US" dirty="0" err="1" smtClean="0">
                <a:sym typeface="Wingdings"/>
              </a:rPr>
              <a:t>hadrons</a:t>
            </a:r>
            <a:endParaRPr lang="en-US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0513" y="973817"/>
            <a:ext cx="8316913" cy="4544678"/>
            <a:chOff x="461" y="787"/>
            <a:chExt cx="5057" cy="26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" y="856"/>
              <a:ext cx="5057" cy="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89" y="787"/>
              <a:ext cx="82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err="1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Times New Roman" charset="0"/>
                </a:rPr>
                <a:t>KsK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π</a:t>
              </a:r>
              <a:endParaRPr lang="en-US" altLang="zh-CN" sz="2000" b="1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615" y="787"/>
              <a:ext cx="908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</a:rPr>
                <a:t>K</a:t>
              </a:r>
              <a:r>
                <a:rPr lang="en-US" altLang="zh-CN" sz="2000" b="1" baseline="30000" dirty="0">
                  <a:solidFill>
                    <a:srgbClr val="660066"/>
                  </a:solidFill>
                  <a:latin typeface="Times New Roman" charset="0"/>
                </a:rPr>
                <a:t>+</a:t>
              </a:r>
              <a:r>
                <a:rPr lang="en-US" altLang="zh-CN" sz="2000" b="1" dirty="0">
                  <a:solidFill>
                    <a:srgbClr val="660066"/>
                  </a:solidFill>
                  <a:latin typeface="Times New Roman" charset="0"/>
                </a:rPr>
                <a:t>K</a:t>
              </a:r>
              <a:r>
                <a:rPr lang="en-US" altLang="zh-CN" sz="2000" b="1" baseline="30000" dirty="0" smtClean="0">
                  <a:solidFill>
                    <a:srgbClr val="660066"/>
                  </a:solidFill>
                  <a:latin typeface="Symbol" charset="2"/>
                </a:rPr>
                <a:t>-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π</a:t>
              </a:r>
              <a:r>
                <a:rPr lang="en-US" altLang="zh-CN" sz="2000" b="1" baseline="30000" dirty="0" smtClean="0">
                  <a:solidFill>
                    <a:srgbClr val="660066"/>
                  </a:solidFill>
                  <a:latin typeface="Symbol" charset="2"/>
                </a:rPr>
                <a:t>0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324" y="801"/>
              <a:ext cx="79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err="1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π</a:t>
              </a:r>
              <a:r>
                <a:rPr lang="en-US" altLang="zh-CN" sz="2000" b="1" baseline="30000" dirty="0" err="1" smtClean="0">
                  <a:solidFill>
                    <a:srgbClr val="660066"/>
                  </a:solidFill>
                  <a:latin typeface="Symbol" charset="2"/>
                </a:rPr>
                <a:t>+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π</a:t>
              </a:r>
              <a:r>
                <a:rPr lang="en-US" altLang="zh-CN" sz="2000" b="1" baseline="30000" dirty="0" err="1" smtClean="0">
                  <a:solidFill>
                    <a:srgbClr val="660066"/>
                  </a:solidFill>
                  <a:latin typeface="Symbol" charset="2"/>
                </a:rPr>
                <a:t>-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η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7" y="2082"/>
              <a:ext cx="876" cy="2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</a:rPr>
                <a:t>KsK3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π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95" y="2083"/>
              <a:ext cx="915" cy="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</a:rPr>
                <a:t>2K2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ππ</a:t>
              </a:r>
              <a:r>
                <a:rPr lang="en-US" altLang="zh-CN" sz="2000" b="1" baseline="30000" dirty="0" smtClean="0">
                  <a:solidFill>
                    <a:srgbClr val="660066"/>
                  </a:solidFill>
                  <a:latin typeface="Symbol" charset="2"/>
                </a:rPr>
                <a:t>0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85" y="2243"/>
              <a:ext cx="588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6π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50064" y="5844084"/>
            <a:ext cx="6186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latin typeface="Comic Sans MS"/>
              </a:rPr>
              <a:t>similar pattern in all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Symbol"/>
              </a:rPr>
              <a:t>η</a:t>
            </a:r>
            <a:r>
              <a:rPr lang="en-US" sz="2200" baseline="-25000" dirty="0" err="1" smtClean="0"/>
              <a:t>c</a:t>
            </a:r>
            <a:r>
              <a:rPr lang="en-US" sz="2200" dirty="0" err="1" smtClean="0">
                <a:solidFill>
                  <a:srgbClr val="800000"/>
                </a:solidFill>
                <a:latin typeface="Comic Sans MS"/>
                <a:sym typeface="Wingdings"/>
              </a:rPr>
              <a:t></a:t>
            </a:r>
            <a:r>
              <a:rPr lang="en-US" sz="2200" dirty="0" smtClean="0">
                <a:solidFill>
                  <a:srgbClr val="800000"/>
                </a:solidFill>
                <a:latin typeface="Comic Sans MS"/>
                <a:sym typeface="Wingdings"/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  <a:latin typeface="Comic Sans MS"/>
                <a:sym typeface="Wingdings"/>
              </a:rPr>
              <a:t>hadron</a:t>
            </a:r>
            <a:r>
              <a:rPr lang="en-US" sz="2200" dirty="0" smtClean="0">
                <a:solidFill>
                  <a:srgbClr val="800000"/>
                </a:solidFill>
                <a:latin typeface="Comic Sans MS"/>
                <a:sym typeface="Wingdings"/>
              </a:rPr>
              <a:t> decay modes</a:t>
            </a:r>
            <a:endParaRPr lang="en-US" sz="2200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272468"/>
            <a:ext cx="8229600" cy="1143000"/>
          </a:xfrm>
        </p:spPr>
        <p:txBody>
          <a:bodyPr/>
          <a:lstStyle/>
          <a:p>
            <a:r>
              <a:rPr lang="en-US" dirty="0" smtClean="0"/>
              <a:t>Interference in </a:t>
            </a:r>
            <a:r>
              <a:rPr lang="en-US" dirty="0" err="1" smtClean="0">
                <a:latin typeface="Symbol"/>
              </a:rPr>
              <a:t>η</a:t>
            </a:r>
            <a:r>
              <a:rPr lang="en-US" baseline="-25000" dirty="0" err="1" smtClean="0"/>
              <a:t>c</a:t>
            </a:r>
            <a:r>
              <a:rPr lang="en-US" dirty="0" err="1" smtClean="0">
                <a:sym typeface="Wingdings"/>
              </a:rPr>
              <a:t>hadrons</a:t>
            </a:r>
            <a:endParaRPr lang="en-US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0513" y="973817"/>
            <a:ext cx="8316913" cy="4544678"/>
            <a:chOff x="461" y="787"/>
            <a:chExt cx="5057" cy="26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" y="856"/>
              <a:ext cx="5057" cy="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89" y="787"/>
              <a:ext cx="82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err="1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Times New Roman" charset="0"/>
                </a:rPr>
                <a:t>KsK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π</a:t>
              </a:r>
              <a:endParaRPr lang="en-US" altLang="zh-CN" sz="2000" b="1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615" y="787"/>
              <a:ext cx="908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</a:rPr>
                <a:t>K</a:t>
              </a:r>
              <a:r>
                <a:rPr lang="en-US" altLang="zh-CN" sz="2000" b="1" baseline="30000" dirty="0">
                  <a:solidFill>
                    <a:srgbClr val="660066"/>
                  </a:solidFill>
                  <a:latin typeface="Times New Roman" charset="0"/>
                </a:rPr>
                <a:t>+</a:t>
              </a:r>
              <a:r>
                <a:rPr lang="en-US" altLang="zh-CN" sz="2000" b="1" dirty="0">
                  <a:solidFill>
                    <a:srgbClr val="660066"/>
                  </a:solidFill>
                  <a:latin typeface="Times New Roman" charset="0"/>
                </a:rPr>
                <a:t>K</a:t>
              </a:r>
              <a:r>
                <a:rPr lang="en-US" altLang="zh-CN" sz="2000" b="1" baseline="30000" dirty="0" smtClean="0">
                  <a:solidFill>
                    <a:srgbClr val="660066"/>
                  </a:solidFill>
                  <a:latin typeface="Symbol" charset="2"/>
                </a:rPr>
                <a:t>-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π</a:t>
              </a:r>
              <a:r>
                <a:rPr lang="en-US" altLang="zh-CN" sz="2000" b="1" baseline="30000" dirty="0" smtClean="0">
                  <a:solidFill>
                    <a:srgbClr val="660066"/>
                  </a:solidFill>
                  <a:latin typeface="Symbol" charset="2"/>
                </a:rPr>
                <a:t>0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324" y="801"/>
              <a:ext cx="79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err="1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π</a:t>
              </a:r>
              <a:r>
                <a:rPr lang="en-US" altLang="zh-CN" sz="2000" b="1" baseline="30000" dirty="0" err="1" smtClean="0">
                  <a:solidFill>
                    <a:srgbClr val="660066"/>
                  </a:solidFill>
                  <a:latin typeface="Symbol" charset="2"/>
                </a:rPr>
                <a:t>+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π</a:t>
              </a:r>
              <a:r>
                <a:rPr lang="en-US" altLang="zh-CN" sz="2000" b="1" baseline="30000" dirty="0" err="1" smtClean="0">
                  <a:solidFill>
                    <a:srgbClr val="660066"/>
                  </a:solidFill>
                  <a:latin typeface="Symbol" charset="2"/>
                </a:rPr>
                <a:t>-</a:t>
              </a:r>
              <a:r>
                <a:rPr lang="en-US" altLang="zh-CN" sz="2000" b="1" dirty="0" err="1" smtClean="0">
                  <a:solidFill>
                    <a:srgbClr val="660066"/>
                  </a:solidFill>
                  <a:latin typeface="Symbol" charset="2"/>
                </a:rPr>
                <a:t>η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7" y="2082"/>
              <a:ext cx="876" cy="2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</a:rPr>
                <a:t>KsK3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π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95" y="2083"/>
              <a:ext cx="915" cy="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</a:rPr>
                <a:t>2K2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ππ</a:t>
              </a:r>
              <a:r>
                <a:rPr lang="en-US" altLang="zh-CN" sz="2000" b="1" baseline="30000" dirty="0" smtClean="0">
                  <a:solidFill>
                    <a:srgbClr val="660066"/>
                  </a:solidFill>
                  <a:latin typeface="Symbol" charset="2"/>
                </a:rPr>
                <a:t>0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85" y="2243"/>
              <a:ext cx="588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b="1" dirty="0" smtClean="0">
                  <a:solidFill>
                    <a:srgbClr val="660066"/>
                  </a:solidFill>
                  <a:latin typeface="Symbol"/>
                </a:rPr>
                <a:t>η</a:t>
              </a:r>
              <a:r>
                <a:rPr lang="en-US" altLang="zh-CN" sz="2000" b="1" baseline="-25000" dirty="0" smtClean="0">
                  <a:solidFill>
                    <a:srgbClr val="660066"/>
                  </a:solidFill>
                  <a:latin typeface="Times New Roman" charset="0"/>
                </a:rPr>
                <a:t>c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Times New Roman" charset="0"/>
                  <a:sym typeface="Wingdings"/>
                </a:rPr>
                <a:t></a:t>
              </a:r>
              <a:r>
                <a:rPr lang="en-US" altLang="zh-CN" sz="2000" b="1" dirty="0" smtClean="0">
                  <a:solidFill>
                    <a:srgbClr val="660066"/>
                  </a:solidFill>
                  <a:latin typeface="Symbol" charset="2"/>
                </a:rPr>
                <a:t>6π</a:t>
              </a:r>
              <a:endParaRPr lang="en-US" altLang="zh-CN" sz="2000" b="1" baseline="30000" dirty="0">
                <a:solidFill>
                  <a:srgbClr val="660066"/>
                </a:solidFill>
                <a:latin typeface="Symbol" charset="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5551" y="5847291"/>
            <a:ext cx="6186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latin typeface="Comic Sans MS"/>
              </a:rPr>
              <a:t>similar pattern in all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Symbol"/>
              </a:rPr>
              <a:t>η</a:t>
            </a:r>
            <a:r>
              <a:rPr lang="en-US" sz="2200" baseline="-25000" dirty="0" err="1" smtClean="0"/>
              <a:t>c</a:t>
            </a:r>
            <a:r>
              <a:rPr lang="en-US" sz="2200" dirty="0" err="1" smtClean="0">
                <a:solidFill>
                  <a:srgbClr val="800000"/>
                </a:solidFill>
                <a:latin typeface="Comic Sans MS"/>
                <a:sym typeface="Wingdings"/>
              </a:rPr>
              <a:t></a:t>
            </a:r>
            <a:r>
              <a:rPr lang="en-US" sz="2200" dirty="0" smtClean="0">
                <a:solidFill>
                  <a:srgbClr val="800000"/>
                </a:solidFill>
                <a:latin typeface="Comic Sans MS"/>
                <a:sym typeface="Wingdings"/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  <a:latin typeface="Comic Sans MS"/>
                <a:sym typeface="Wingdings"/>
              </a:rPr>
              <a:t>hadron</a:t>
            </a:r>
            <a:r>
              <a:rPr lang="en-US" sz="2200" dirty="0" smtClean="0">
                <a:solidFill>
                  <a:srgbClr val="800000"/>
                </a:solidFill>
                <a:latin typeface="Comic Sans MS"/>
                <a:sym typeface="Wingdings"/>
              </a:rPr>
              <a:t> decay modes</a:t>
            </a:r>
            <a:endParaRPr lang="en-US" sz="2200" dirty="0">
              <a:solidFill>
                <a:srgbClr val="800000"/>
              </a:solidFill>
              <a:latin typeface="Comic Sans MS"/>
            </a:endParaRPr>
          </a:p>
        </p:txBody>
      </p:sp>
      <p:sp>
        <p:nvSpPr>
          <p:cNvPr id="14" name="Horizontal Scroll 13"/>
          <p:cNvSpPr/>
          <p:nvPr/>
        </p:nvSpPr>
        <p:spPr>
          <a:xfrm rot="20339081">
            <a:off x="3664" y="2507313"/>
            <a:ext cx="8461923" cy="1333383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rgbClr val="800000">
                <a:alpha val="9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330604">
            <a:off x="810038" y="2696952"/>
            <a:ext cx="7093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/>
              </a:rPr>
              <a:t>Interference effects are important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/>
              </a:rPr>
              <a:t>-- cannot be ignored --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47" y="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charset="0"/>
                <a:cs typeface="宋体" charset="-122"/>
              </a:rPr>
              <a:t>Mass and width of </a:t>
            </a:r>
            <a:r>
              <a:rPr lang="en-US" altLang="zh-CN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η</a:t>
            </a:r>
            <a:r>
              <a:rPr lang="en-US" altLang="zh-CN" baseline="-25000" dirty="0" err="1" smtClean="0">
                <a:solidFill>
                  <a:srgbClr val="A50021"/>
                </a:solidFill>
                <a:latin typeface="Times New Roman" charset="0"/>
                <a:cs typeface="宋体" charset="-122"/>
                <a:sym typeface="Symbol" charset="2"/>
              </a:rPr>
              <a:t>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474" y="1741064"/>
            <a:ext cx="3116283" cy="6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latin typeface="Times New Roman" charset="0"/>
              </a:rPr>
              <a:t>Mass =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 2984.3±0.6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charset="0"/>
              </a:rPr>
              <a:t>±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0.6</a:t>
            </a:r>
            <a:r>
              <a:rPr lang="en-US" altLang="zh-CN" dirty="0" smtClean="0">
                <a:latin typeface="Times New Roman" charset="0"/>
              </a:rPr>
              <a:t> MeV/c</a:t>
            </a:r>
            <a:r>
              <a:rPr lang="en-US" altLang="zh-CN" baseline="30000" dirty="0" smtClean="0">
                <a:latin typeface="Times New Roman" charset="0"/>
              </a:rPr>
              <a:t>2</a:t>
            </a:r>
            <a:endParaRPr lang="en-US" altLang="zh-CN" dirty="0" smtClean="0">
              <a:latin typeface="Times New Roman" charset="0"/>
            </a:endParaRPr>
          </a:p>
          <a:p>
            <a:pPr>
              <a:lnSpc>
                <a:spcPct val="110000"/>
              </a:lnSpc>
              <a:buSzPct val="60000"/>
              <a:buFont typeface="Wingdings" charset="2"/>
              <a:buNone/>
            </a:pPr>
            <a:r>
              <a:rPr lang="en-US" altLang="zh-CN" dirty="0" smtClean="0">
                <a:latin typeface="Times New Roman" charset="0"/>
              </a:rPr>
              <a:t>Width = 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32.0±1.2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charset="0"/>
              </a:rPr>
              <a:t>±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1.0</a:t>
            </a:r>
            <a:r>
              <a:rPr lang="en-US" altLang="zh-CN" dirty="0" smtClean="0">
                <a:latin typeface="Times New Roman" charset="0"/>
              </a:rPr>
              <a:t> </a:t>
            </a:r>
            <a:r>
              <a:rPr lang="en-US" altLang="zh-CN" dirty="0" err="1" smtClean="0">
                <a:latin typeface="Times New Roman" charset="0"/>
              </a:rPr>
              <a:t>MeV</a:t>
            </a:r>
            <a:endParaRPr lang="en-US" altLang="zh-CN" dirty="0" smtClean="0">
              <a:latin typeface="Times New Roman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575" y="5476875"/>
            <a:ext cx="1482725" cy="850900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E44D15D0-7465-BE46-94A4-B182D9D85D7D}" type="slidenum">
              <a:rPr lang="en-US" altLang="zh-CN">
                <a:latin typeface="Arial" charset="0"/>
              </a:rPr>
              <a:pPr/>
              <a:t>76</a:t>
            </a:fld>
            <a:endParaRPr lang="en-US" altLang="zh-CN">
              <a:latin typeface="Arial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7150" y="3117047"/>
            <a:ext cx="8629650" cy="3060700"/>
            <a:chOff x="162" y="2069"/>
            <a:chExt cx="5436" cy="2019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2084"/>
              <a:ext cx="2718" cy="1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9"/>
              <a:ext cx="2718" cy="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56034" y="1966378"/>
            <a:ext cx="4824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600" b="1" dirty="0" smtClean="0">
                <a:solidFill>
                  <a:srgbClr val="0000FF"/>
                </a:solidFill>
                <a:latin typeface="Times New Roman" charset="0"/>
              </a:rPr>
              <a:t>BESIII  </a:t>
            </a:r>
            <a:r>
              <a:rPr kumimoji="1" lang="en-US" altLang="zh-CN" sz="1600" b="1" dirty="0">
                <a:solidFill>
                  <a:srgbClr val="0000FF"/>
                </a:solidFill>
                <a:latin typeface="Times New Roman" charset="0"/>
              </a:rPr>
              <a:t>PRL108, 222002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Search for the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’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56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133600" y="4953000"/>
            <a:ext cx="685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2200" y="3351213"/>
            <a:ext cx="5334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TextBox 10"/>
          <p:cNvSpPr txBox="1">
            <a:spLocks noChangeArrowheads="1"/>
          </p:cNvSpPr>
          <p:nvPr/>
        </p:nvSpPr>
        <p:spPr bwMode="auto">
          <a:xfrm>
            <a:off x="6248400" y="2819400"/>
            <a:ext cx="4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Symbol" pitchFamily="1" charset="2"/>
              </a:rPr>
              <a:t>ψ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2133600" y="3352800"/>
            <a:ext cx="762000" cy="609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3429000"/>
            <a:ext cx="55626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γ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’ in the Crystal Ball?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35052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3670300" y="37338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100 MeV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4953000" y="3733800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1000 MeV</a:t>
            </a:r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609600" cy="533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3213"/>
            <a:ext cx="23717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62200" y="6519863"/>
            <a:ext cx="26733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Xtal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-Ball PRL 48, 70 (1982)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4800600"/>
            <a:ext cx="1987550" cy="646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800" baseline="-250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η</a:t>
            </a:r>
            <a:r>
              <a:rPr lang="en-US" sz="1800" baseline="-420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=3592</a:t>
            </a:r>
            <a:r>
              <a:rPr lang="en-US" sz="1800" dirty="0">
                <a:solidFill>
                  <a:srgbClr val="984807"/>
                </a:solidFill>
                <a:latin typeface="Comic Sans MS" charset="0"/>
                <a:ea typeface="Arial" charset="0"/>
                <a:cs typeface="Arial" charset="0"/>
              </a:rPr>
              <a:t>±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 smtClean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Γ</a:t>
            </a:r>
            <a:r>
              <a:rPr lang="en-US" sz="18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802856" y="2964657"/>
            <a:ext cx="1220787" cy="12319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0" name="TextBox 13"/>
          <p:cNvSpPr txBox="1">
            <a:spLocks noChangeArrowheads="1"/>
          </p:cNvSpPr>
          <p:nvPr/>
        </p:nvSpPr>
        <p:spPr bwMode="auto">
          <a:xfrm>
            <a:off x="3087688" y="22098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66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ψ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’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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γ</a:t>
            </a:r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’ in the Crystal Ball?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35052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3670300" y="37338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100 MeV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4953000" y="3733800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1000 MeV</a:t>
            </a:r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609600" cy="533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3213"/>
            <a:ext cx="23717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62200" y="6519863"/>
            <a:ext cx="26733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Xtal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-Ball PRL 48, 70 (1982)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4800600"/>
            <a:ext cx="1987550" cy="646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800" baseline="-250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η</a:t>
            </a:r>
            <a:r>
              <a:rPr lang="en-US" sz="1800" baseline="-420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=3592</a:t>
            </a:r>
            <a:r>
              <a:rPr lang="en-US" sz="1800" dirty="0">
                <a:solidFill>
                  <a:srgbClr val="984807"/>
                </a:solidFill>
                <a:latin typeface="Comic Sans MS" charset="0"/>
                <a:ea typeface="Arial" charset="0"/>
                <a:cs typeface="Arial" charset="0"/>
              </a:rPr>
              <a:t>±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 smtClean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Γ</a:t>
            </a:r>
            <a:r>
              <a:rPr lang="en-US" sz="18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2638" y="2438400"/>
            <a:ext cx="3126978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never confirmed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802856" y="2964657"/>
            <a:ext cx="1220787" cy="12319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0" name="TextBox 13"/>
          <p:cNvSpPr txBox="1">
            <a:spLocks noChangeArrowheads="1"/>
          </p:cNvSpPr>
          <p:nvPr/>
        </p:nvSpPr>
        <p:spPr bwMode="auto">
          <a:xfrm>
            <a:off x="3087688" y="22098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66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1" y="-296862"/>
            <a:ext cx="8229600" cy="1143000"/>
          </a:xfrm>
        </p:spPr>
        <p:txBody>
          <a:bodyPr/>
          <a:lstStyle/>
          <a:p>
            <a:r>
              <a:rPr lang="en-US" dirty="0" smtClean="0"/>
              <a:t>Inconsistent data ?</a:t>
            </a:r>
            <a:endParaRPr lang="en-US" dirty="0"/>
          </a:p>
        </p:txBody>
      </p:sp>
      <p:pic>
        <p:nvPicPr>
          <p:cNvPr id="3" name="Picture 2" descr="Screen Shot 2017-06-12 at 4.26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17" y="1115838"/>
            <a:ext cx="4025689" cy="517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461" y="2188017"/>
            <a:ext cx="2022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From the Mark-I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experiment’s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notebook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06" y="1190262"/>
            <a:ext cx="1404531" cy="1995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606" y="318577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 </a:t>
            </a:r>
            <a:r>
              <a:rPr lang="en-US" dirty="0" err="1" smtClean="0"/>
              <a:t>Schwitters</a:t>
            </a:r>
            <a:endParaRPr lang="en-US" dirty="0" smtClean="0"/>
          </a:p>
          <a:p>
            <a:r>
              <a:rPr lang="en-US" dirty="0" smtClean="0"/>
              <a:t> -- post-doc --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7200442" y="503190"/>
            <a:ext cx="1486358" cy="1068660"/>
          </a:xfrm>
          <a:prstGeom prst="wedgeEllipseCallout">
            <a:avLst>
              <a:gd name="adj1" fmla="val -89801"/>
              <a:gd name="adj2" fmla="val 101392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36148" y="539972"/>
            <a:ext cx="1519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Let’s do a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careful energy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scan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606" y="3832102"/>
            <a:ext cx="1553407" cy="2114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006" y="5909869"/>
            <a:ext cx="162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Burton Richter</a:t>
            </a:r>
          </a:p>
          <a:p>
            <a:r>
              <a:rPr lang="en-US" dirty="0" smtClean="0"/>
              <a:t>- group leader -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7264831" y="2805915"/>
            <a:ext cx="1486358" cy="1068660"/>
          </a:xfrm>
          <a:prstGeom prst="wedgeEllipseCallout">
            <a:avLst>
              <a:gd name="adj1" fmla="val -89801"/>
              <a:gd name="adj2" fmla="val 101392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03217" y="2842697"/>
            <a:ext cx="1314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No. Let’s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 to higher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M=3592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MeV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η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’ not seen elsewhere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457200" y="1600200"/>
            <a:ext cx="3391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pp</a:t>
            </a:r>
            <a:r>
              <a:rPr lang="en-US" sz="2400" dirty="0" err="1" smtClean="0">
                <a:sym typeface="Wingdings" pitchFamily="1" charset="2"/>
              </a:rPr>
              <a:t>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η</a:t>
            </a:r>
            <a:r>
              <a:rPr lang="en-US" sz="2400" baseline="-25000" dirty="0" err="1" smtClean="0">
                <a:sym typeface="Wingdings" pitchFamily="1" charset="2"/>
              </a:rPr>
              <a:t>c</a:t>
            </a:r>
            <a:r>
              <a:rPr lang="en-US" sz="2400" dirty="0" err="1">
                <a:sym typeface="Wingdings" pitchFamily="1" charset="2"/>
              </a:rPr>
              <a:t>’</a:t>
            </a:r>
            <a:r>
              <a:rPr lang="en-US" sz="2400" dirty="0" err="1" smtClean="0">
                <a:sym typeface="Wingdings" pitchFamily="1" charset="2"/>
              </a:rPr>
              <a:t>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γγ</a:t>
            </a:r>
            <a:r>
              <a:rPr lang="en-US" sz="2400" dirty="0" smtClean="0">
                <a:sym typeface="Wingdings" pitchFamily="1" charset="2"/>
              </a:rPr>
              <a:t> </a:t>
            </a:r>
            <a:r>
              <a:rPr lang="en-US" sz="2400" dirty="0">
                <a:sym typeface="Wingdings" pitchFamily="1" charset="2"/>
              </a:rPr>
              <a:t>(@ </a:t>
            </a:r>
            <a:r>
              <a:rPr lang="en-US" sz="2400" dirty="0" err="1">
                <a:sym typeface="Wingdings" pitchFamily="1" charset="2"/>
              </a:rPr>
              <a:t>Fermilab</a:t>
            </a:r>
            <a:r>
              <a:rPr lang="en-US" sz="2400" dirty="0">
                <a:sym typeface="Wingdings" pitchFamily="1" charset="2"/>
              </a:rPr>
              <a:t>)</a:t>
            </a:r>
            <a:endParaRPr lang="en-US" sz="2400" dirty="0"/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096000"/>
            <a:ext cx="288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E835 PRD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64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052003 (2001)</a:t>
            </a:r>
          </a:p>
        </p:txBody>
      </p:sp>
      <p:pic>
        <p:nvPicPr>
          <p:cNvPr id="798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55800"/>
            <a:ext cx="35814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4953000" y="1600200"/>
            <a:ext cx="3294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Symbol" pitchFamily="1" charset="2"/>
              </a:rPr>
              <a:t>γγ</a:t>
            </a:r>
            <a:r>
              <a:rPr lang="en-US" sz="2400" dirty="0" err="1" smtClean="0">
                <a:sym typeface="Wingdings" pitchFamily="1" charset="2"/>
              </a:rPr>
              <a:t></a:t>
            </a:r>
            <a:r>
              <a:rPr lang="en-US" sz="2400" dirty="0" err="1" smtClean="0">
                <a:latin typeface="Symbol" pitchFamily="1" charset="2"/>
                <a:sym typeface="Wingdings" pitchFamily="1" charset="2"/>
              </a:rPr>
              <a:t>η</a:t>
            </a:r>
            <a:r>
              <a:rPr lang="en-US" sz="2400" baseline="-25000" dirty="0" err="1" smtClean="0">
                <a:sym typeface="Wingdings" pitchFamily="1" charset="2"/>
              </a:rPr>
              <a:t>c</a:t>
            </a:r>
            <a:r>
              <a:rPr lang="en-US" sz="2400" dirty="0" err="1">
                <a:sym typeface="Wingdings" pitchFamily="1" charset="2"/>
              </a:rPr>
              <a:t>’hadron</a:t>
            </a:r>
            <a:r>
              <a:rPr lang="en-US" sz="2400" dirty="0">
                <a:sym typeface="Wingdings" pitchFamily="1" charset="2"/>
              </a:rPr>
              <a:t> (@ LEP)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096000"/>
            <a:ext cx="28670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DELPHI PL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B441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479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The Belle experiment at KEK</a:t>
            </a:r>
          </a:p>
        </p:txBody>
      </p:sp>
      <p:pic>
        <p:nvPicPr>
          <p:cNvPr id="8089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553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048000" y="63246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4800600" y="63246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xplosion 1 5"/>
          <p:cNvSpPr/>
          <p:nvPr/>
        </p:nvSpPr>
        <p:spPr>
          <a:xfrm>
            <a:off x="3962400" y="5943600"/>
            <a:ext cx="990600" cy="8382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903" name="TextBox 6"/>
          <p:cNvSpPr txBox="1">
            <a:spLocks noChangeArrowheads="1"/>
          </p:cNvSpPr>
          <p:nvPr/>
        </p:nvSpPr>
        <p:spPr bwMode="auto">
          <a:xfrm>
            <a:off x="4038600" y="6172200"/>
            <a:ext cx="942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~10GeV</a:t>
            </a:r>
          </a:p>
        </p:txBody>
      </p:sp>
      <p:sp>
        <p:nvSpPr>
          <p:cNvPr id="80904" name="TextBox 7"/>
          <p:cNvSpPr txBox="1">
            <a:spLocks noChangeArrowheads="1"/>
          </p:cNvSpPr>
          <p:nvPr/>
        </p:nvSpPr>
        <p:spPr bwMode="auto">
          <a:xfrm>
            <a:off x="3124200" y="5867400"/>
            <a:ext cx="53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+</a:t>
            </a:r>
          </a:p>
        </p:txBody>
      </p:sp>
      <p:sp>
        <p:nvSpPr>
          <p:cNvPr id="80905" name="TextBox 8"/>
          <p:cNvSpPr txBox="1">
            <a:spLocks noChangeArrowheads="1"/>
          </p:cNvSpPr>
          <p:nvPr/>
        </p:nvSpPr>
        <p:spPr bwMode="auto">
          <a:xfrm>
            <a:off x="5181600" y="58674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ullrec"/>
          <p:cNvPicPr>
            <a:picLocks noChangeAspect="1" noChangeArrowheads="1"/>
          </p:cNvPicPr>
          <p:nvPr/>
        </p:nvPicPr>
        <p:blipFill>
          <a:blip r:embed="rId2">
            <a:lum bright="32000" contrast="46000"/>
          </a:blip>
          <a:srcRect/>
          <a:stretch>
            <a:fillRect/>
          </a:stretch>
        </p:blipFill>
        <p:spPr bwMode="auto">
          <a:xfrm>
            <a:off x="1764902" y="1169656"/>
            <a:ext cx="5451332" cy="54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4703" y="329860"/>
            <a:ext cx="4626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Event in the Belle Detector 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Belle in 2002 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(20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yrs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after </a:t>
            </a:r>
            <a:r>
              <a:rPr lang="en-US" sz="2800" dirty="0" err="1" smtClean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sz="2800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was found)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40227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4467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600200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152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7432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1676400"/>
            <a:ext cx="381000" cy="8382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1931" name="TextBox 13"/>
          <p:cNvSpPr txBox="1">
            <a:spLocks noChangeArrowheads="1"/>
          </p:cNvSpPr>
          <p:nvPr/>
        </p:nvSpPr>
        <p:spPr bwMode="auto">
          <a:xfrm>
            <a:off x="3657600" y="1676400"/>
            <a:ext cx="35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c</a:t>
            </a:r>
          </a:p>
          <a:p>
            <a:r>
              <a:rPr lang="en-US" sz="2400" b="1">
                <a:solidFill>
                  <a:srgbClr val="953735"/>
                </a:solidFill>
              </a:rPr>
              <a:t>c</a:t>
            </a:r>
          </a:p>
        </p:txBody>
      </p:sp>
      <p:sp>
        <p:nvSpPr>
          <p:cNvPr id="81932" name="TextBox 14"/>
          <p:cNvSpPr txBox="1">
            <a:spLocks noChangeArrowheads="1"/>
          </p:cNvSpPr>
          <p:nvPr/>
        </p:nvSpPr>
        <p:spPr bwMode="auto">
          <a:xfrm>
            <a:off x="3657600" y="17526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_</a:t>
            </a:r>
          </a:p>
        </p:txBody>
      </p:sp>
      <p:sp>
        <p:nvSpPr>
          <p:cNvPr id="81933" name="TextBox 15"/>
          <p:cNvSpPr txBox="1">
            <a:spLocks noChangeArrowheads="1"/>
          </p:cNvSpPr>
          <p:nvPr/>
        </p:nvSpPr>
        <p:spPr bwMode="auto">
          <a:xfrm>
            <a:off x="4038600" y="1828800"/>
            <a:ext cx="285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sym typeface="Wingdings" pitchFamily="1" charset="2"/>
              </a:rPr>
              <a:t></a:t>
            </a:r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 smtClean="0">
                <a:solidFill>
                  <a:srgbClr val="953735"/>
                </a:solidFill>
              </a:rPr>
              <a:t> (</a:t>
            </a:r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>
                <a:solidFill>
                  <a:srgbClr val="953735"/>
                </a:solidFill>
                <a:latin typeface="Calibri" pitchFamily="1" charset="0"/>
              </a:rPr>
              <a:t>’ ??</a:t>
            </a:r>
            <a:r>
              <a:rPr lang="en-US" sz="2400" b="1" dirty="0">
                <a:solidFill>
                  <a:srgbClr val="953735"/>
                </a:solidFill>
              </a:rPr>
              <a:t>) 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K</a:t>
            </a:r>
            <a:r>
              <a:rPr lang="en-US" sz="2400" b="1" baseline="-25000" dirty="0">
                <a:solidFill>
                  <a:srgbClr val="953735"/>
                </a:solidFill>
                <a:sym typeface="Wingdings" pitchFamily="1" charset="2"/>
              </a:rPr>
              <a:t>S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K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-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81934" name="TextBox 16"/>
          <p:cNvSpPr txBox="1">
            <a:spLocks noChangeArrowheads="1"/>
          </p:cNvSpPr>
          <p:nvPr/>
        </p:nvSpPr>
        <p:spPr bwMode="auto">
          <a:xfrm>
            <a:off x="6461125" y="5029200"/>
            <a:ext cx="14129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M(K</a:t>
            </a:r>
            <a:r>
              <a:rPr lang="en-US" sz="2400" b="1" baseline="-25000" dirty="0">
                <a:solidFill>
                  <a:srgbClr val="953735"/>
                </a:solidFill>
                <a:sym typeface="Wingdings" pitchFamily="1" charset="2"/>
              </a:rPr>
              <a:t>S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K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-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)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81935" name="TextBox 17"/>
          <p:cNvSpPr txBox="1">
            <a:spLocks noChangeArrowheads="1"/>
          </p:cNvSpPr>
          <p:nvPr/>
        </p:nvSpPr>
        <p:spPr bwMode="auto">
          <a:xfrm>
            <a:off x="5851525" y="2895600"/>
            <a:ext cx="466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 smtClean="0">
                <a:solidFill>
                  <a:srgbClr val="953735"/>
                </a:solidFill>
              </a:rPr>
              <a:t> 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81936" name="TextBox 18"/>
          <p:cNvSpPr txBox="1">
            <a:spLocks noChangeArrowheads="1"/>
          </p:cNvSpPr>
          <p:nvPr/>
        </p:nvSpPr>
        <p:spPr bwMode="auto">
          <a:xfrm>
            <a:off x="8061325" y="3581400"/>
            <a:ext cx="535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>
                <a:solidFill>
                  <a:srgbClr val="953735"/>
                </a:solidFill>
                <a:latin typeface="Calibri" pitchFamily="1" charset="0"/>
              </a:rPr>
              <a:t>’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0" y="3586163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7600" y="3509963"/>
            <a:ext cx="3810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1939" name="TextBox 22"/>
          <p:cNvSpPr txBox="1">
            <a:spLocks noChangeArrowheads="1"/>
          </p:cNvSpPr>
          <p:nvPr/>
        </p:nvSpPr>
        <p:spPr bwMode="auto">
          <a:xfrm>
            <a:off x="3657600" y="3509963"/>
            <a:ext cx="371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s</a:t>
            </a:r>
          </a:p>
          <a:p>
            <a:r>
              <a:rPr lang="en-US" sz="2400" b="1">
                <a:solidFill>
                  <a:srgbClr val="953735"/>
                </a:solidFill>
              </a:rPr>
              <a:t>q</a:t>
            </a:r>
          </a:p>
        </p:txBody>
      </p:sp>
      <p:sp>
        <p:nvSpPr>
          <p:cNvPr id="81940" name="TextBox 23"/>
          <p:cNvSpPr txBox="1">
            <a:spLocks noChangeArrowheads="1"/>
          </p:cNvSpPr>
          <p:nvPr/>
        </p:nvSpPr>
        <p:spPr bwMode="auto">
          <a:xfrm>
            <a:off x="3657600" y="3581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_</a:t>
            </a:r>
          </a:p>
        </p:txBody>
      </p:sp>
      <p:sp>
        <p:nvSpPr>
          <p:cNvPr id="81941" name="TextBox 24"/>
          <p:cNvSpPr txBox="1">
            <a:spLocks noChangeArrowheads="1"/>
          </p:cNvSpPr>
          <p:nvPr/>
        </p:nvSpPr>
        <p:spPr bwMode="auto">
          <a:xfrm>
            <a:off x="3962400" y="3733800"/>
            <a:ext cx="70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  <a:sym typeface="Wingdings" pitchFamily="1" charset="2"/>
              </a:rPr>
              <a:t>K</a:t>
            </a:r>
            <a:endParaRPr lang="en-US" sz="2400" b="1" baseline="30000">
              <a:solidFill>
                <a:srgbClr val="95373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2667000"/>
            <a:ext cx="2116138" cy="646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800" baseline="-250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η</a:t>
            </a:r>
            <a:r>
              <a:rPr lang="en-US" sz="1800" baseline="-420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baseline="-320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3654</a:t>
            </a:r>
            <a:r>
              <a:rPr lang="en-US" sz="1800" dirty="0">
                <a:solidFill>
                  <a:srgbClr val="984807"/>
                </a:solidFill>
                <a:latin typeface="Comic Sans MS" charset="0"/>
                <a:ea typeface="Arial" charset="0"/>
                <a:cs typeface="Arial" charset="0"/>
              </a:rPr>
              <a:t>±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 smtClean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18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Γ</a:t>
            </a:r>
            <a:r>
              <a:rPr lang="en-US" sz="18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55 </a:t>
            </a:r>
            <a:r>
              <a:rPr lang="en-US" sz="18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1800" dirty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6019800"/>
            <a:ext cx="28209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Belle PRL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89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102001 (2002)</a:t>
            </a:r>
          </a:p>
        </p:txBody>
      </p:sp>
      <p:sp>
        <p:nvSpPr>
          <p:cNvPr id="81944" name="TextBox 29"/>
          <p:cNvSpPr txBox="1">
            <a:spLocks noChangeArrowheads="1"/>
          </p:cNvSpPr>
          <p:nvPr/>
        </p:nvSpPr>
        <p:spPr bwMode="auto">
          <a:xfrm>
            <a:off x="0" y="266700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  <a:sym typeface="Wingdings" pitchFamily="1" charset="2"/>
              </a:rPr>
              <a:t>B meson</a:t>
            </a:r>
            <a:endParaRPr lang="en-US" sz="2400" b="1" baseline="3000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Belle in 2002 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(20 yrs later)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40227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4467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600200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152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7432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1676400"/>
            <a:ext cx="381000" cy="8382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1931" name="TextBox 13"/>
          <p:cNvSpPr txBox="1">
            <a:spLocks noChangeArrowheads="1"/>
          </p:cNvSpPr>
          <p:nvPr/>
        </p:nvSpPr>
        <p:spPr bwMode="auto">
          <a:xfrm>
            <a:off x="3657600" y="1676400"/>
            <a:ext cx="35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c</a:t>
            </a:r>
          </a:p>
          <a:p>
            <a:r>
              <a:rPr lang="en-US" sz="2400" b="1">
                <a:solidFill>
                  <a:srgbClr val="953735"/>
                </a:solidFill>
              </a:rPr>
              <a:t>c</a:t>
            </a:r>
          </a:p>
        </p:txBody>
      </p:sp>
      <p:sp>
        <p:nvSpPr>
          <p:cNvPr id="81932" name="TextBox 14"/>
          <p:cNvSpPr txBox="1">
            <a:spLocks noChangeArrowheads="1"/>
          </p:cNvSpPr>
          <p:nvPr/>
        </p:nvSpPr>
        <p:spPr bwMode="auto">
          <a:xfrm>
            <a:off x="3657600" y="17526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_</a:t>
            </a:r>
          </a:p>
        </p:txBody>
      </p:sp>
      <p:sp>
        <p:nvSpPr>
          <p:cNvPr id="81933" name="TextBox 15"/>
          <p:cNvSpPr txBox="1">
            <a:spLocks noChangeArrowheads="1"/>
          </p:cNvSpPr>
          <p:nvPr/>
        </p:nvSpPr>
        <p:spPr bwMode="auto">
          <a:xfrm>
            <a:off x="4038600" y="1828800"/>
            <a:ext cx="285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sym typeface="Wingdings" pitchFamily="1" charset="2"/>
              </a:rPr>
              <a:t></a:t>
            </a:r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 smtClean="0">
                <a:solidFill>
                  <a:srgbClr val="953735"/>
                </a:solidFill>
              </a:rPr>
              <a:t> (</a:t>
            </a:r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>
                <a:solidFill>
                  <a:srgbClr val="953735"/>
                </a:solidFill>
                <a:latin typeface="Calibri" pitchFamily="1" charset="0"/>
              </a:rPr>
              <a:t>’ ??</a:t>
            </a:r>
            <a:r>
              <a:rPr lang="en-US" sz="2400" b="1" dirty="0">
                <a:solidFill>
                  <a:srgbClr val="953735"/>
                </a:solidFill>
              </a:rPr>
              <a:t>) 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K</a:t>
            </a:r>
            <a:r>
              <a:rPr lang="en-US" sz="2400" b="1" baseline="-25000" dirty="0">
                <a:solidFill>
                  <a:srgbClr val="953735"/>
                </a:solidFill>
                <a:sym typeface="Wingdings" pitchFamily="1" charset="2"/>
              </a:rPr>
              <a:t>S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K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-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81934" name="TextBox 16"/>
          <p:cNvSpPr txBox="1">
            <a:spLocks noChangeArrowheads="1"/>
          </p:cNvSpPr>
          <p:nvPr/>
        </p:nvSpPr>
        <p:spPr bwMode="auto">
          <a:xfrm>
            <a:off x="6461125" y="5029200"/>
            <a:ext cx="14129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M(K</a:t>
            </a:r>
            <a:r>
              <a:rPr lang="en-US" sz="2400" b="1" baseline="-25000" dirty="0">
                <a:solidFill>
                  <a:srgbClr val="953735"/>
                </a:solidFill>
                <a:sym typeface="Wingdings" pitchFamily="1" charset="2"/>
              </a:rPr>
              <a:t>S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K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+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="1" baseline="30000" dirty="0" smtClean="0">
                <a:solidFill>
                  <a:srgbClr val="953735"/>
                </a:solidFill>
                <a:sym typeface="Wingdings" pitchFamily="1" charset="2"/>
              </a:rPr>
              <a:t>-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)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81935" name="TextBox 17"/>
          <p:cNvSpPr txBox="1">
            <a:spLocks noChangeArrowheads="1"/>
          </p:cNvSpPr>
          <p:nvPr/>
        </p:nvSpPr>
        <p:spPr bwMode="auto">
          <a:xfrm>
            <a:off x="5851525" y="2895600"/>
            <a:ext cx="466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 smtClean="0">
                <a:solidFill>
                  <a:srgbClr val="953735"/>
                </a:solidFill>
              </a:rPr>
              <a:t> 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81936" name="TextBox 18"/>
          <p:cNvSpPr txBox="1">
            <a:spLocks noChangeArrowheads="1"/>
          </p:cNvSpPr>
          <p:nvPr/>
        </p:nvSpPr>
        <p:spPr bwMode="auto">
          <a:xfrm>
            <a:off x="8061325" y="3581400"/>
            <a:ext cx="535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953735"/>
                </a:solidFill>
              </a:rPr>
              <a:t>c</a:t>
            </a:r>
            <a:r>
              <a:rPr lang="en-US" sz="2400" b="1" dirty="0">
                <a:solidFill>
                  <a:srgbClr val="953735"/>
                </a:solidFill>
                <a:latin typeface="Calibri" pitchFamily="1" charset="0"/>
              </a:rPr>
              <a:t>’</a:t>
            </a:r>
            <a:endParaRPr lang="en-US" sz="2400" b="1" baseline="30000" dirty="0">
              <a:solidFill>
                <a:srgbClr val="95373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0" y="3586163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7600" y="3509963"/>
            <a:ext cx="3810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1939" name="TextBox 22"/>
          <p:cNvSpPr txBox="1">
            <a:spLocks noChangeArrowheads="1"/>
          </p:cNvSpPr>
          <p:nvPr/>
        </p:nvSpPr>
        <p:spPr bwMode="auto">
          <a:xfrm>
            <a:off x="3657600" y="3509963"/>
            <a:ext cx="371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s</a:t>
            </a:r>
          </a:p>
          <a:p>
            <a:r>
              <a:rPr lang="en-US" sz="2400" b="1">
                <a:solidFill>
                  <a:srgbClr val="953735"/>
                </a:solidFill>
              </a:rPr>
              <a:t>q</a:t>
            </a:r>
          </a:p>
        </p:txBody>
      </p:sp>
      <p:sp>
        <p:nvSpPr>
          <p:cNvPr id="81940" name="TextBox 23"/>
          <p:cNvSpPr txBox="1">
            <a:spLocks noChangeArrowheads="1"/>
          </p:cNvSpPr>
          <p:nvPr/>
        </p:nvSpPr>
        <p:spPr bwMode="auto">
          <a:xfrm>
            <a:off x="3657600" y="3581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</a:rPr>
              <a:t>_</a:t>
            </a:r>
          </a:p>
        </p:txBody>
      </p:sp>
      <p:sp>
        <p:nvSpPr>
          <p:cNvPr id="81941" name="TextBox 24"/>
          <p:cNvSpPr txBox="1">
            <a:spLocks noChangeArrowheads="1"/>
          </p:cNvSpPr>
          <p:nvPr/>
        </p:nvSpPr>
        <p:spPr bwMode="auto">
          <a:xfrm>
            <a:off x="3962400" y="3733800"/>
            <a:ext cx="70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  <a:sym typeface="Wingdings" pitchFamily="1" charset="2"/>
              </a:rPr>
              <a:t>K</a:t>
            </a:r>
            <a:endParaRPr lang="en-US" sz="2400" b="1" baseline="30000">
              <a:solidFill>
                <a:srgbClr val="95373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7291" y="2667000"/>
            <a:ext cx="2367956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baseline="-250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η</a:t>
            </a:r>
            <a:r>
              <a:rPr lang="en-US" sz="2000" baseline="-42000" dirty="0" err="1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baseline="-320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20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3654</a:t>
            </a:r>
            <a:r>
              <a:rPr lang="en-US" sz="2000" dirty="0">
                <a:solidFill>
                  <a:srgbClr val="984807"/>
                </a:solidFill>
                <a:latin typeface="Comic Sans MS" charset="0"/>
                <a:ea typeface="Arial" charset="0"/>
                <a:cs typeface="Arial" charset="0"/>
              </a:rPr>
              <a:t>±</a:t>
            </a:r>
            <a:r>
              <a:rPr lang="en-US" sz="20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20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2000" dirty="0" smtClean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dirty="0" err="1" smtClean="0">
                <a:solidFill>
                  <a:srgbClr val="984807"/>
                </a:solidFill>
                <a:latin typeface="Symbol" charset="2"/>
                <a:ea typeface="Arial" charset="0"/>
                <a:cs typeface="Arial" charset="0"/>
              </a:rPr>
              <a:t>Γ</a:t>
            </a:r>
            <a:r>
              <a:rPr lang="en-US" sz="2000" dirty="0" smtClean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55 </a:t>
            </a:r>
            <a:r>
              <a:rPr lang="en-US" sz="2000" dirty="0" err="1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rPr>
              <a:t>MeV</a:t>
            </a:r>
            <a:endParaRPr lang="en-US" sz="2000" dirty="0">
              <a:solidFill>
                <a:srgbClr val="98480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6019800"/>
            <a:ext cx="28209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Belle PRL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89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102001 (2002)</a:t>
            </a:r>
          </a:p>
        </p:txBody>
      </p:sp>
      <p:sp>
        <p:nvSpPr>
          <p:cNvPr id="81944" name="TextBox 29"/>
          <p:cNvSpPr txBox="1">
            <a:spLocks noChangeArrowheads="1"/>
          </p:cNvSpPr>
          <p:nvPr/>
        </p:nvSpPr>
        <p:spPr bwMode="auto">
          <a:xfrm>
            <a:off x="0" y="266700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  <a:sym typeface="Wingdings" pitchFamily="1" charset="2"/>
              </a:rPr>
              <a:t>B meson</a:t>
            </a:r>
            <a:endParaRPr lang="en-US" sz="2400" b="1" baseline="30000">
              <a:solidFill>
                <a:srgbClr val="953735"/>
              </a:solidFill>
            </a:endParaRPr>
          </a:p>
        </p:txBody>
      </p:sp>
      <p:graphicFrame>
        <p:nvGraphicFramePr>
          <p:cNvPr id="82956" name="Object 4"/>
          <p:cNvGraphicFramePr>
            <a:graphicFrameLocks noChangeAspect="1"/>
          </p:cNvGraphicFramePr>
          <p:nvPr/>
        </p:nvGraphicFramePr>
        <p:xfrm>
          <a:off x="381000" y="5867400"/>
          <a:ext cx="457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9" name="Equation" r:id="rId5" imgW="3467100" imgH="279400" progId="Equation.3">
                  <p:embed/>
                </p:oleObj>
              </mc:Choice>
              <mc:Fallback>
                <p:oleObj name="Equation" r:id="rId5" imgW="34671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867400"/>
                        <a:ext cx="457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47800" y="5257800"/>
            <a:ext cx="2278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804000"/>
                </a:solidFill>
                <a:latin typeface="Comic Sans MS" pitchFamily="1" charset="0"/>
              </a:rPr>
              <a:t>“invariant mass”</a:t>
            </a:r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 flipV="1">
            <a:off x="3725988" y="5334000"/>
            <a:ext cx="2217612" cy="139244"/>
          </a:xfrm>
          <a:prstGeom prst="straightConnector1">
            <a:avLst/>
          </a:prstGeom>
          <a:ln>
            <a:solidFill>
              <a:srgbClr val="804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Confirmed by other measurements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904740"/>
            <a:ext cx="29718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7467600" y="4133340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PDG 2009</a:t>
            </a:r>
          </a:p>
        </p:txBody>
      </p:sp>
      <p:pic>
        <p:nvPicPr>
          <p:cNvPr id="82949" name="Picture 5" descr="fit6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68405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Text Box 121"/>
          <p:cNvSpPr txBox="1">
            <a:spLocks noChangeArrowheads="1"/>
          </p:cNvSpPr>
          <p:nvPr/>
        </p:nvSpPr>
        <p:spPr bwMode="auto">
          <a:xfrm>
            <a:off x="2808288" y="19002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1800" b="1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χ</a:t>
            </a:r>
            <a:r>
              <a:rPr lang="en-US" altLang="ja-JP" sz="1800" b="1" baseline="-25000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c0</a:t>
            </a:r>
            <a:endParaRPr lang="el-GR" altLang="ja-JP" sz="1800" b="1" baseline="-25000">
              <a:solidFill>
                <a:srgbClr val="0000CC"/>
              </a:solidFill>
              <a:latin typeface="HGP創英角ﾎﾟｯﾌﾟ体" pitchFamily="50" charset="-128"/>
              <a:ea typeface="HGP創英角ﾎﾟｯﾌﾟ体" pitchFamily="50" charset="-128"/>
              <a:cs typeface="HGP創英角ﾎﾟｯﾌﾟ体" pitchFamily="50" charset="-128"/>
            </a:endParaRPr>
          </a:p>
        </p:txBody>
      </p:sp>
      <p:sp>
        <p:nvSpPr>
          <p:cNvPr id="82951" name="Text Box 122"/>
          <p:cNvSpPr txBox="1">
            <a:spLocks noChangeArrowheads="1"/>
          </p:cNvSpPr>
          <p:nvPr/>
        </p:nvSpPr>
        <p:spPr bwMode="auto">
          <a:xfrm>
            <a:off x="431800" y="24050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1800" b="1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χ</a:t>
            </a:r>
            <a:r>
              <a:rPr lang="en-US" altLang="ja-JP" sz="1800" b="1" baseline="-25000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c0</a:t>
            </a:r>
            <a:endParaRPr lang="el-GR" altLang="ja-JP" sz="1800" b="1" baseline="-25000">
              <a:solidFill>
                <a:srgbClr val="0000CC"/>
              </a:solidFill>
              <a:latin typeface="HGP創英角ﾎﾟｯﾌﾟ体" pitchFamily="50" charset="-128"/>
              <a:ea typeface="HGP創英角ﾎﾟｯﾌﾟ体" pitchFamily="50" charset="-128"/>
              <a:cs typeface="HGP創英角ﾎﾟｯﾌﾟ体" pitchFamily="50" charset="-128"/>
            </a:endParaRPr>
          </a:p>
        </p:txBody>
      </p:sp>
      <p:sp>
        <p:nvSpPr>
          <p:cNvPr id="82952" name="Text Box 123"/>
          <p:cNvSpPr txBox="1">
            <a:spLocks noChangeArrowheads="1"/>
          </p:cNvSpPr>
          <p:nvPr/>
        </p:nvSpPr>
        <p:spPr bwMode="auto">
          <a:xfrm>
            <a:off x="5040313" y="23336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1800" b="1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χ</a:t>
            </a:r>
            <a:r>
              <a:rPr lang="en-US" altLang="ja-JP" sz="1800" b="1" baseline="-25000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c0</a:t>
            </a:r>
            <a:endParaRPr lang="el-GR" altLang="ja-JP" sz="1800" b="1" baseline="-25000">
              <a:solidFill>
                <a:srgbClr val="0000CC"/>
              </a:solidFill>
              <a:latin typeface="HGP創英角ﾎﾟｯﾌﾟ体" pitchFamily="50" charset="-128"/>
              <a:ea typeface="HGP創英角ﾎﾟｯﾌﾟ体" pitchFamily="50" charset="-128"/>
              <a:cs typeface="HGP創英角ﾎﾟｯﾌﾟ体" pitchFamily="50" charset="-128"/>
            </a:endParaRPr>
          </a:p>
        </p:txBody>
      </p:sp>
      <p:sp>
        <p:nvSpPr>
          <p:cNvPr id="82953" name="Text Box 124"/>
          <p:cNvSpPr txBox="1">
            <a:spLocks noChangeArrowheads="1"/>
          </p:cNvSpPr>
          <p:nvPr/>
        </p:nvSpPr>
        <p:spPr bwMode="auto">
          <a:xfrm>
            <a:off x="1223963" y="1828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1800" b="1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χ</a:t>
            </a:r>
            <a:r>
              <a:rPr lang="en-US" altLang="ja-JP" sz="1800" b="1" baseline="-25000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c2</a:t>
            </a:r>
            <a:endParaRPr lang="el-GR" altLang="ja-JP" sz="1800" b="1" baseline="-25000">
              <a:solidFill>
                <a:srgbClr val="0000CC"/>
              </a:solidFill>
              <a:latin typeface="HGP創英角ﾎﾟｯﾌﾟ体" pitchFamily="50" charset="-128"/>
              <a:ea typeface="HGP創英角ﾎﾟｯﾌﾟ体" pitchFamily="50" charset="-128"/>
              <a:cs typeface="HGP創英角ﾎﾟｯﾌﾟ体" pitchFamily="50" charset="-128"/>
            </a:endParaRPr>
          </a:p>
        </p:txBody>
      </p:sp>
      <p:sp>
        <p:nvSpPr>
          <p:cNvPr id="82954" name="Text Box 125"/>
          <p:cNvSpPr txBox="1">
            <a:spLocks noChangeArrowheads="1"/>
          </p:cNvSpPr>
          <p:nvPr/>
        </p:nvSpPr>
        <p:spPr bwMode="auto">
          <a:xfrm>
            <a:off x="3384550" y="2692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1800" b="1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χ</a:t>
            </a:r>
            <a:r>
              <a:rPr lang="en-US" altLang="ja-JP" sz="1800" b="1" baseline="-25000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c2</a:t>
            </a:r>
            <a:endParaRPr lang="el-GR" altLang="ja-JP" sz="1800" b="1" baseline="-25000">
              <a:solidFill>
                <a:srgbClr val="0000CC"/>
              </a:solidFill>
              <a:latin typeface="HGP創英角ﾎﾟｯﾌﾟ体" pitchFamily="50" charset="-128"/>
              <a:ea typeface="HGP創英角ﾎﾟｯﾌﾟ体" pitchFamily="50" charset="-128"/>
              <a:cs typeface="HGP創英角ﾎﾟｯﾌﾟ体" pitchFamily="50" charset="-128"/>
            </a:endParaRPr>
          </a:p>
        </p:txBody>
      </p:sp>
      <p:sp>
        <p:nvSpPr>
          <p:cNvPr id="82955" name="Text Box 126"/>
          <p:cNvSpPr txBox="1">
            <a:spLocks noChangeArrowheads="1"/>
          </p:cNvSpPr>
          <p:nvPr/>
        </p:nvSpPr>
        <p:spPr bwMode="auto">
          <a:xfrm>
            <a:off x="5688013" y="25495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1800" b="1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χ</a:t>
            </a:r>
            <a:r>
              <a:rPr lang="en-US" altLang="ja-JP" sz="1800" b="1" baseline="-25000">
                <a:solidFill>
                  <a:srgbClr val="0000CC"/>
                </a:solidFill>
                <a:latin typeface="HGP創英角ﾎﾟｯﾌﾟ体" pitchFamily="50" charset="-128"/>
                <a:ea typeface="HGP創英角ﾎﾟｯﾌﾟ体" pitchFamily="50" charset="-128"/>
                <a:cs typeface="HGP創英角ﾎﾟｯﾌﾟ体" pitchFamily="50" charset="-128"/>
              </a:rPr>
              <a:t>c2</a:t>
            </a:r>
            <a:endParaRPr lang="el-GR" altLang="ja-JP" sz="1800" b="1" baseline="-25000">
              <a:solidFill>
                <a:srgbClr val="0000CC"/>
              </a:solidFill>
              <a:latin typeface="HGP創英角ﾎﾟｯﾌﾟ体" pitchFamily="50" charset="-128"/>
              <a:ea typeface="HGP創英角ﾎﾟｯﾌﾟ体" pitchFamily="50" charset="-128"/>
              <a:cs typeface="HGP創英角ﾎﾟｯﾌﾟ体" pitchFamily="50" charset="-128"/>
            </a:endParaRPr>
          </a:p>
        </p:txBody>
      </p:sp>
      <p:sp>
        <p:nvSpPr>
          <p:cNvPr id="82956" name="Text Box 127"/>
          <p:cNvSpPr txBox="1">
            <a:spLocks noChangeArrowheads="1"/>
          </p:cNvSpPr>
          <p:nvPr/>
        </p:nvSpPr>
        <p:spPr bwMode="auto">
          <a:xfrm>
            <a:off x="1703388" y="2667000"/>
            <a:ext cx="60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2000" b="1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η</a:t>
            </a:r>
            <a:r>
              <a:rPr lang="en-US" altLang="ja-JP" sz="2000" b="1" baseline="-25000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c</a:t>
            </a:r>
            <a:r>
              <a:rPr lang="en-US" altLang="ja-JP" sz="2000" b="1">
                <a:solidFill>
                  <a:srgbClr val="FF0000"/>
                </a:solidFill>
                <a:latin typeface="Calibri" pitchFamily="1" charset="0"/>
                <a:ea typeface="MS PGothic" pitchFamily="34" charset="-128"/>
                <a:cs typeface="MS PGothic" pitchFamily="34" charset="-128"/>
              </a:rPr>
              <a:t>’</a:t>
            </a:r>
            <a:endParaRPr lang="el-GR" altLang="ja-JP" sz="2000" b="1">
              <a:solidFill>
                <a:srgbClr val="FF0000"/>
              </a:solidFill>
              <a:latin typeface="Calibri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2957" name="Text Box 127"/>
          <p:cNvSpPr txBox="1">
            <a:spLocks noChangeArrowheads="1"/>
          </p:cNvSpPr>
          <p:nvPr/>
        </p:nvSpPr>
        <p:spPr bwMode="auto">
          <a:xfrm>
            <a:off x="3989388" y="2667000"/>
            <a:ext cx="60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2000" b="1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η</a:t>
            </a:r>
            <a:r>
              <a:rPr lang="en-US" altLang="ja-JP" sz="2000" b="1" baseline="-25000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c</a:t>
            </a:r>
            <a:r>
              <a:rPr lang="en-US" altLang="ja-JP" sz="2000" b="1">
                <a:solidFill>
                  <a:srgbClr val="FF0000"/>
                </a:solidFill>
                <a:latin typeface="Calibri" pitchFamily="1" charset="0"/>
                <a:ea typeface="MS PGothic" pitchFamily="34" charset="-128"/>
                <a:cs typeface="MS PGothic" pitchFamily="34" charset="-128"/>
              </a:rPr>
              <a:t>’</a:t>
            </a:r>
            <a:endParaRPr lang="el-GR" altLang="ja-JP" sz="2000" b="1">
              <a:solidFill>
                <a:srgbClr val="FF0000"/>
              </a:solidFill>
              <a:latin typeface="Calibri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2958" name="Text Box 127"/>
          <p:cNvSpPr txBox="1">
            <a:spLocks noChangeArrowheads="1"/>
          </p:cNvSpPr>
          <p:nvPr/>
        </p:nvSpPr>
        <p:spPr bwMode="auto">
          <a:xfrm>
            <a:off x="6199188" y="2647950"/>
            <a:ext cx="60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2000" b="1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η</a:t>
            </a:r>
            <a:r>
              <a:rPr lang="en-US" altLang="ja-JP" sz="2000" b="1" baseline="-25000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c</a:t>
            </a:r>
            <a:r>
              <a:rPr lang="en-US" altLang="ja-JP" sz="2000" b="1">
                <a:solidFill>
                  <a:srgbClr val="FF0000"/>
                </a:solidFill>
                <a:latin typeface="Calibri" pitchFamily="1" charset="0"/>
                <a:ea typeface="MS PGothic" pitchFamily="34" charset="-128"/>
                <a:cs typeface="MS PGothic" pitchFamily="34" charset="-128"/>
              </a:rPr>
              <a:t>’</a:t>
            </a:r>
            <a:endParaRPr lang="el-GR" altLang="ja-JP" sz="2000" b="1">
              <a:solidFill>
                <a:srgbClr val="FF0000"/>
              </a:solidFill>
              <a:latin typeface="Calibri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2959" name="TextBox 15"/>
          <p:cNvSpPr txBox="1">
            <a:spLocks noChangeArrowheads="1"/>
          </p:cNvSpPr>
          <p:nvPr/>
        </p:nvSpPr>
        <p:spPr bwMode="auto">
          <a:xfrm>
            <a:off x="152400" y="1295400"/>
            <a:ext cx="2130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7375E"/>
                </a:solidFill>
              </a:rPr>
              <a:t>Belle: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r>
              <a:rPr lang="en-US" sz="2000" b="1" dirty="0" err="1" smtClean="0">
                <a:solidFill>
                  <a:srgbClr val="17375E"/>
                </a:solidFill>
                <a:latin typeface="Symbol" pitchFamily="1" charset="2"/>
              </a:rPr>
              <a:t>γγ</a:t>
            </a:r>
            <a:r>
              <a:rPr lang="en-US" sz="2000" b="1" dirty="0" err="1" smtClean="0">
                <a:solidFill>
                  <a:srgbClr val="17375E"/>
                </a:solidFill>
                <a:sym typeface="Wingdings" pitchFamily="1" charset="2"/>
              </a:rPr>
              <a:t></a:t>
            </a:r>
            <a:r>
              <a:rPr lang="en-US" sz="2000" b="1" dirty="0" smtClean="0">
                <a:solidFill>
                  <a:srgbClr val="17375E"/>
                </a:solidFill>
                <a:sym typeface="Wingdings" pitchFamily="1" charset="2"/>
              </a:rPr>
              <a:t>  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3</a:t>
            </a:r>
            <a:r>
              <a:rPr lang="en-US" sz="2000" b="1" dirty="0" smtClean="0">
                <a:solidFill>
                  <a:srgbClr val="17375E"/>
                </a:solidFill>
                <a:sym typeface="Wingdings" pitchFamily="1" charset="2"/>
              </a:rPr>
              <a:t>(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</p:txBody>
      </p:sp>
      <p:sp>
        <p:nvSpPr>
          <p:cNvPr id="82960" name="TextBox 16"/>
          <p:cNvSpPr txBox="1">
            <a:spLocks noChangeArrowheads="1"/>
          </p:cNvSpPr>
          <p:nvPr/>
        </p:nvSpPr>
        <p:spPr bwMode="auto">
          <a:xfrm>
            <a:off x="2641600" y="1306513"/>
            <a:ext cx="1917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17375E"/>
                </a:solidFill>
                <a:sym typeface="Wingdings" pitchFamily="1" charset="2"/>
              </a:rPr>
              <a:t>γγ</a:t>
            </a:r>
            <a:r>
              <a:rPr lang="en-US" sz="2000" b="1" dirty="0" smtClean="0">
                <a:solidFill>
                  <a:srgbClr val="17375E"/>
                </a:solidFill>
                <a:sym typeface="Wingdings" pitchFamily="1" charset="2"/>
              </a:rPr>
              <a:t>  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2000" b="1" baseline="30000" dirty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2000" b="1" baseline="30000" dirty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2</a:t>
            </a:r>
            <a:r>
              <a:rPr lang="en-US" sz="2000" b="1" dirty="0" smtClean="0">
                <a:solidFill>
                  <a:srgbClr val="17375E"/>
                </a:solidFill>
                <a:sym typeface="Wingdings" pitchFamily="1" charset="2"/>
              </a:rPr>
              <a:t>(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</p:txBody>
      </p:sp>
      <p:sp>
        <p:nvSpPr>
          <p:cNvPr id="82961" name="TextBox 17"/>
          <p:cNvSpPr txBox="1">
            <a:spLocks noChangeArrowheads="1"/>
          </p:cNvSpPr>
          <p:nvPr/>
        </p:nvSpPr>
        <p:spPr bwMode="auto">
          <a:xfrm>
            <a:off x="4876800" y="1295400"/>
            <a:ext cx="1854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17375E"/>
                </a:solidFill>
                <a:latin typeface="Symbol" pitchFamily="1" charset="2"/>
              </a:rPr>
              <a:t>γγ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</a:rPr>
              <a:t> </a:t>
            </a:r>
            <a:r>
              <a:rPr lang="en-US" sz="2000" b="1" dirty="0" err="1">
                <a:solidFill>
                  <a:srgbClr val="17375E"/>
                </a:solidFill>
                <a:sym typeface="Wingdings" pitchFamily="1" charset="2"/>
              </a:rPr>
              <a:t>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  K</a:t>
            </a:r>
            <a:r>
              <a:rPr lang="en-US" sz="2000" b="1" baseline="-25000" dirty="0">
                <a:solidFill>
                  <a:srgbClr val="17375E"/>
                </a:solidFill>
                <a:sym typeface="Wingdings" pitchFamily="1" charset="2"/>
              </a:rPr>
              <a:t>S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0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endParaRPr lang="en-US" sz="2000" b="1" dirty="0">
              <a:solidFill>
                <a:srgbClr val="17375E"/>
              </a:solidFill>
            </a:endParaRPr>
          </a:p>
        </p:txBody>
      </p:sp>
      <p:sp>
        <p:nvSpPr>
          <p:cNvPr id="82962" name="TextBox 18"/>
          <p:cNvSpPr txBox="1">
            <a:spLocks noChangeArrowheads="1"/>
          </p:cNvSpPr>
          <p:nvPr/>
        </p:nvSpPr>
        <p:spPr bwMode="auto">
          <a:xfrm>
            <a:off x="914400" y="3046291"/>
            <a:ext cx="1168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M(3</a:t>
            </a:r>
            <a:r>
              <a:rPr lang="en-US" sz="1800" b="1" dirty="0" smtClean="0">
                <a:solidFill>
                  <a:srgbClr val="17375E"/>
                </a:solidFill>
                <a:sym typeface="Wingdings" pitchFamily="1" charset="2"/>
              </a:rPr>
              <a:t>(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))</a:t>
            </a:r>
            <a:endParaRPr lang="en-US" sz="1800" b="1" dirty="0">
              <a:solidFill>
                <a:srgbClr val="17375E"/>
              </a:solidFill>
            </a:endParaRPr>
          </a:p>
        </p:txBody>
      </p:sp>
      <p:sp>
        <p:nvSpPr>
          <p:cNvPr id="82963" name="TextBox 19"/>
          <p:cNvSpPr txBox="1">
            <a:spLocks noChangeArrowheads="1"/>
          </p:cNvSpPr>
          <p:nvPr/>
        </p:nvSpPr>
        <p:spPr bwMode="auto">
          <a:xfrm>
            <a:off x="2819400" y="3046291"/>
            <a:ext cx="15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17375E"/>
                </a:solidFill>
                <a:latin typeface="Calibri" pitchFamily="1" charset="0"/>
              </a:rPr>
              <a:t>M(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1800" b="1" baseline="30000" dirty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1800" b="1" baseline="30000" dirty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2</a:t>
            </a:r>
            <a:r>
              <a:rPr lang="en-US" sz="1800" b="1" dirty="0" smtClean="0">
                <a:solidFill>
                  <a:srgbClr val="17375E"/>
                </a:solidFill>
                <a:sym typeface="Wingdings" pitchFamily="1" charset="2"/>
              </a:rPr>
              <a:t>(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))</a:t>
            </a:r>
            <a:endParaRPr lang="en-US" sz="1800" b="1" dirty="0">
              <a:solidFill>
                <a:srgbClr val="17375E"/>
              </a:solidFill>
            </a:endParaRPr>
          </a:p>
        </p:txBody>
      </p:sp>
      <p:sp>
        <p:nvSpPr>
          <p:cNvPr id="82964" name="TextBox 20"/>
          <p:cNvSpPr txBox="1">
            <a:spLocks noChangeArrowheads="1"/>
          </p:cNvSpPr>
          <p:nvPr/>
        </p:nvSpPr>
        <p:spPr bwMode="auto">
          <a:xfrm>
            <a:off x="5105400" y="2970091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M(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1800" b="1" baseline="-25000" dirty="0">
                <a:solidFill>
                  <a:srgbClr val="17375E"/>
                </a:solidFill>
                <a:sym typeface="Wingdings" pitchFamily="1" charset="2"/>
              </a:rPr>
              <a:t>S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K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18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1800" b="1" baseline="30000" dirty="0" smtClean="0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1800" b="1" dirty="0">
                <a:solidFill>
                  <a:srgbClr val="17375E"/>
                </a:solidFill>
                <a:sym typeface="Wingdings" pitchFamily="1" charset="2"/>
              </a:rPr>
              <a:t>)</a:t>
            </a:r>
            <a:endParaRPr lang="en-US" sz="1800" b="1" dirty="0">
              <a:solidFill>
                <a:srgbClr val="17375E"/>
              </a:solidFill>
            </a:endParaRPr>
          </a:p>
        </p:txBody>
      </p:sp>
      <p:pic>
        <p:nvPicPr>
          <p:cNvPr id="829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09540"/>
            <a:ext cx="32956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6" name="TextBox 22"/>
          <p:cNvSpPr txBox="1">
            <a:spLocks noChangeArrowheads="1"/>
          </p:cNvSpPr>
          <p:nvPr/>
        </p:nvSpPr>
        <p:spPr bwMode="auto">
          <a:xfrm>
            <a:off x="1066800" y="3828540"/>
            <a:ext cx="2395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7375E"/>
                </a:solidFill>
              </a:rPr>
              <a:t>Belle: </a:t>
            </a:r>
            <a:r>
              <a:rPr lang="en-US" sz="2000" b="1" dirty="0">
                <a:solidFill>
                  <a:srgbClr val="17375E"/>
                </a:solidFill>
                <a:latin typeface="Symbol" pitchFamily="1" charset="2"/>
              </a:rPr>
              <a:t> 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 </a:t>
            </a:r>
            <a:r>
              <a:rPr lang="en-US" sz="2000" b="1" dirty="0" err="1">
                <a:solidFill>
                  <a:srgbClr val="17375E"/>
                </a:solidFill>
                <a:sym typeface="Wingdings" pitchFamily="1" charset="2"/>
              </a:rPr>
              <a:t>e</a:t>
            </a:r>
            <a:r>
              <a:rPr lang="en-US" sz="2000" b="1" baseline="30000" dirty="0" err="1">
                <a:solidFill>
                  <a:srgbClr val="17375E"/>
                </a:solidFill>
                <a:sym typeface="Wingdings" pitchFamily="1" charset="2"/>
              </a:rPr>
              <a:t>+</a:t>
            </a:r>
            <a:r>
              <a:rPr lang="en-US" sz="2000" b="1" dirty="0" err="1">
                <a:solidFill>
                  <a:srgbClr val="17375E"/>
                </a:solidFill>
                <a:sym typeface="Wingdings" pitchFamily="1" charset="2"/>
              </a:rPr>
              <a:t>e</a:t>
            </a:r>
            <a:r>
              <a:rPr lang="en-US" sz="2000" b="1" baseline="30000" dirty="0" err="1">
                <a:solidFill>
                  <a:srgbClr val="17375E"/>
                </a:solidFill>
                <a:sym typeface="Wingdings" pitchFamily="1" charset="2"/>
              </a:rPr>
              <a:t>-</a:t>
            </a:r>
            <a:r>
              <a:rPr lang="en-US" sz="2000" b="1" dirty="0" err="1">
                <a:solidFill>
                  <a:srgbClr val="17375E"/>
                </a:solidFill>
                <a:sym typeface="Wingdings" pitchFamily="1" charset="2"/>
              </a:rPr>
              <a:t>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 J</a:t>
            </a:r>
            <a:r>
              <a:rPr lang="en-US" sz="2000" b="1" dirty="0" smtClean="0">
                <a:solidFill>
                  <a:srgbClr val="17375E"/>
                </a:solidFill>
                <a:sym typeface="Wingdings" pitchFamily="1" charset="2"/>
              </a:rPr>
              <a:t>/</a:t>
            </a:r>
            <a:r>
              <a:rPr lang="en-US" sz="2000" b="1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ψ</a:t>
            </a:r>
            <a:r>
              <a:rPr lang="en-US" sz="2000" b="1" dirty="0" smtClean="0">
                <a:solidFill>
                  <a:srgbClr val="17375E"/>
                </a:solidFill>
                <a:sym typeface="Wingdings" pitchFamily="1" charset="2"/>
              </a:rPr>
              <a:t> </a:t>
            </a:r>
            <a:r>
              <a:rPr lang="en-US" sz="2000" b="1" dirty="0">
                <a:solidFill>
                  <a:srgbClr val="17375E"/>
                </a:solidFill>
                <a:sym typeface="Wingdings" pitchFamily="1" charset="2"/>
              </a:rPr>
              <a:t>+ X</a:t>
            </a:r>
            <a:endParaRPr lang="en-US" sz="2000" b="1" dirty="0">
              <a:solidFill>
                <a:srgbClr val="17375E"/>
              </a:solidFill>
            </a:endParaRPr>
          </a:p>
        </p:txBody>
      </p:sp>
      <p:sp>
        <p:nvSpPr>
          <p:cNvPr id="82967" name="TextBox 23"/>
          <p:cNvSpPr txBox="1">
            <a:spLocks noChangeArrowheads="1"/>
          </p:cNvSpPr>
          <p:nvPr/>
        </p:nvSpPr>
        <p:spPr bwMode="auto">
          <a:xfrm>
            <a:off x="1677988" y="5885940"/>
            <a:ext cx="6842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17375E"/>
                </a:solidFill>
                <a:sym typeface="Wingdings" pitchFamily="1" charset="2"/>
              </a:rPr>
              <a:t>M(X)</a:t>
            </a:r>
            <a:endParaRPr lang="en-US" sz="1800" b="1">
              <a:solidFill>
                <a:srgbClr val="17375E"/>
              </a:solidFill>
            </a:endParaRPr>
          </a:p>
        </p:txBody>
      </p:sp>
      <p:sp>
        <p:nvSpPr>
          <p:cNvPr id="82968" name="Text Box 127"/>
          <p:cNvSpPr txBox="1">
            <a:spLocks noChangeArrowheads="1"/>
          </p:cNvSpPr>
          <p:nvPr/>
        </p:nvSpPr>
        <p:spPr bwMode="auto">
          <a:xfrm>
            <a:off x="2438400" y="4266690"/>
            <a:ext cx="601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altLang="ja-JP" sz="2000" b="1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η</a:t>
            </a:r>
            <a:r>
              <a:rPr lang="en-US" altLang="ja-JP" sz="2000" b="1" baseline="-25000">
                <a:solidFill>
                  <a:srgbClr val="FF0000"/>
                </a:solidFill>
                <a:ea typeface="MS PGothic" pitchFamily="34" charset="-128"/>
                <a:cs typeface="MS PGothic" pitchFamily="34" charset="-128"/>
              </a:rPr>
              <a:t>c</a:t>
            </a:r>
            <a:r>
              <a:rPr lang="en-US" altLang="ja-JP" sz="2000" b="1">
                <a:solidFill>
                  <a:srgbClr val="FF0000"/>
                </a:solidFill>
                <a:latin typeface="Calibri" pitchFamily="1" charset="0"/>
                <a:ea typeface="MS PGothic" pitchFamily="34" charset="-128"/>
                <a:cs typeface="MS PGothic" pitchFamily="34" charset="-128"/>
              </a:rPr>
              <a:t>’</a:t>
            </a:r>
            <a:endParaRPr lang="el-GR" altLang="ja-JP" sz="2000" b="1">
              <a:solidFill>
                <a:srgbClr val="FF0000"/>
              </a:solidFill>
              <a:latin typeface="Calibri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6005003"/>
            <a:ext cx="28209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Belle PRL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98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082001 (2007)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7350" y="2209800"/>
            <a:ext cx="12113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Belle: 2010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521325" y="4566728"/>
            <a:ext cx="12366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3592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MeV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906294" y="5542246"/>
            <a:ext cx="38100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Search for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(J</a:t>
            </a:r>
            <a:r>
              <a:rPr lang="en-US" baseline="30000" dirty="0" smtClean="0">
                <a:ea typeface="ＭＳ Ｐゴシック" pitchFamily="1" charset="-128"/>
                <a:cs typeface="ＭＳ Ｐゴシック" pitchFamily="1" charset="-128"/>
              </a:rPr>
              <a:t>PC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=1</a:t>
            </a:r>
            <a:r>
              <a:rPr lang="en-US" baseline="30000" dirty="0" smtClean="0">
                <a:ea typeface="ＭＳ Ｐゴシック" pitchFamily="1" charset="-128"/>
                <a:cs typeface="ＭＳ Ｐゴシック" pitchFamily="1" charset="-128"/>
              </a:rPr>
              <a:t>+-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56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172200" y="3351213"/>
            <a:ext cx="5334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3" name="TextBox 10"/>
          <p:cNvSpPr txBox="1">
            <a:spLocks noChangeArrowheads="1"/>
          </p:cNvSpPr>
          <p:nvPr/>
        </p:nvSpPr>
        <p:spPr bwMode="auto">
          <a:xfrm>
            <a:off x="6248400" y="2819400"/>
            <a:ext cx="4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Symbol" pitchFamily="1" charset="2"/>
              </a:rPr>
              <a:t>ψ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3200400" y="3505200"/>
            <a:ext cx="762000" cy="609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4953000"/>
            <a:ext cx="6096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657600"/>
            <a:ext cx="6096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429000"/>
            <a:ext cx="5562600" cy="1588"/>
          </a:xfrm>
          <a:prstGeom prst="line">
            <a:avLst/>
          </a:prstGeom>
          <a:ln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baseline="-250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the singlet partner  of the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cJ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triplet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1" name="Picture 3" descr="spectrum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0" t="11111" r="4167"/>
          <a:stretch>
            <a:fillRect/>
          </a:stretch>
        </p:blipFill>
        <p:spPr bwMode="auto">
          <a:xfrm>
            <a:off x="2421850" y="1752600"/>
            <a:ext cx="6629400" cy="4613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221770" y="1559041"/>
            <a:ext cx="39624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841744" y="4075906"/>
            <a:ext cx="46482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939500" y="328771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0432FF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0432FF"/>
                </a:solidFill>
                <a:latin typeface="Calibri" pitchFamily="1" charset="0"/>
              </a:rPr>
              <a:t>’</a:t>
            </a:r>
            <a:r>
              <a:rPr lang="en-US" sz="1800" b="1" dirty="0" smtClean="0">
                <a:solidFill>
                  <a:srgbClr val="0432FF"/>
                </a:solidFill>
              </a:rPr>
              <a:t> </a:t>
            </a:r>
            <a:r>
              <a:rPr lang="en-US" sz="1800" b="1" dirty="0">
                <a:solidFill>
                  <a:srgbClr val="0432FF"/>
                </a:solidFill>
              </a:rPr>
              <a:t>= 2</a:t>
            </a:r>
            <a:r>
              <a:rPr lang="en-US" sz="1800" b="1" baseline="30000" dirty="0">
                <a:solidFill>
                  <a:srgbClr val="0432FF"/>
                </a:solidFill>
              </a:rPr>
              <a:t>3</a:t>
            </a:r>
            <a:r>
              <a:rPr lang="en-US" sz="1800" b="1" dirty="0">
                <a:solidFill>
                  <a:srgbClr val="0432FF"/>
                </a:solidFill>
              </a:rPr>
              <a:t>S</a:t>
            </a:r>
            <a:r>
              <a:rPr lang="en-US" sz="1800" b="1" baseline="-25000" dirty="0">
                <a:solidFill>
                  <a:srgbClr val="0432FF"/>
                </a:solidFill>
              </a:rPr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56900" y="3516313"/>
            <a:ext cx="457200" cy="31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56900" y="5573713"/>
            <a:ext cx="457200" cy="31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1"/>
          <p:cNvCxnSpPr>
            <a:cxnSpLocks noChangeShapeType="1"/>
          </p:cNvCxnSpPr>
          <p:nvPr/>
        </p:nvCxnSpPr>
        <p:spPr bwMode="auto">
          <a:xfrm flipV="1">
            <a:off x="1961257" y="4128365"/>
            <a:ext cx="1874195" cy="149452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8308300" y="3810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936700" y="4038600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8155900" y="4038600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8308300" y="4191000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165300" y="37338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8384500" y="3733800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7317700" y="4419600"/>
            <a:ext cx="914400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80463"/>
              </p:ext>
            </p:extLst>
          </p:nvPr>
        </p:nvGraphicFramePr>
        <p:xfrm>
          <a:off x="7470100" y="4114800"/>
          <a:ext cx="6651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10" name="Equation" r:id="rId4" imgW="330200" imgH="165100" progId="Equation.3">
                  <p:embed/>
                </p:oleObj>
              </mc:Choice>
              <mc:Fallback>
                <p:oleObj name="Equation" r:id="rId4" imgW="330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100" y="4114800"/>
                        <a:ext cx="665163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4422100" y="3810000"/>
            <a:ext cx="609600" cy="914400"/>
          </a:xfrm>
          <a:prstGeom prst="ellipse">
            <a:avLst/>
          </a:prstGeom>
          <a:noFill/>
          <a:ln w="22225">
            <a:solidFill>
              <a:srgbClr val="3333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206323" y="4136835"/>
            <a:ext cx="465265" cy="43053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5204738" y="3668713"/>
            <a:ext cx="1198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3333FF"/>
                </a:solidFill>
                <a:latin typeface="Symbol" pitchFamily="1" charset="2"/>
              </a:rPr>
              <a:t>χ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c2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sz="1800" b="1" dirty="0">
                <a:solidFill>
                  <a:srgbClr val="3333FF"/>
                </a:solidFill>
              </a:rPr>
              <a:t>= 1</a:t>
            </a:r>
            <a:r>
              <a:rPr lang="en-US" sz="1800" b="1" baseline="30000" dirty="0">
                <a:solidFill>
                  <a:srgbClr val="3333FF"/>
                </a:solidFill>
              </a:rPr>
              <a:t>3</a:t>
            </a:r>
            <a:r>
              <a:rPr lang="en-US" sz="1800" b="1" dirty="0">
                <a:solidFill>
                  <a:srgbClr val="3333FF"/>
                </a:solidFill>
              </a:rPr>
              <a:t>P</a:t>
            </a:r>
            <a:r>
              <a:rPr lang="en-US" sz="1800" b="1" baseline="-25000" dirty="0">
                <a:solidFill>
                  <a:srgbClr val="3333FF"/>
                </a:solidFill>
              </a:rPr>
              <a:t>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98300" y="3962400"/>
            <a:ext cx="457200" cy="31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98300" y="4114800"/>
            <a:ext cx="457200" cy="31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98300" y="4492625"/>
            <a:ext cx="457200" cy="31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5204738" y="4278313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3333FF"/>
                </a:solidFill>
                <a:latin typeface="Symbol" pitchFamily="1" charset="2"/>
              </a:rPr>
              <a:t>χ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c0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sz="1800" b="1" dirty="0">
                <a:solidFill>
                  <a:srgbClr val="3333FF"/>
                </a:solidFill>
              </a:rPr>
              <a:t>= 1</a:t>
            </a:r>
            <a:r>
              <a:rPr lang="en-US" sz="1800" b="1" baseline="30000" dirty="0">
                <a:solidFill>
                  <a:srgbClr val="3333FF"/>
                </a:solidFill>
              </a:rPr>
              <a:t>3</a:t>
            </a:r>
            <a:r>
              <a:rPr lang="en-US" sz="1800" b="1" dirty="0">
                <a:solidFill>
                  <a:srgbClr val="3333FF"/>
                </a:solidFill>
              </a:rPr>
              <a:t>P</a:t>
            </a:r>
            <a:r>
              <a:rPr lang="en-US" sz="1800" b="1" baseline="-25000" dirty="0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34" name="TextBox 47"/>
          <p:cNvSpPr txBox="1">
            <a:spLocks noChangeArrowheads="1"/>
          </p:cNvSpPr>
          <p:nvPr/>
        </p:nvSpPr>
        <p:spPr bwMode="auto">
          <a:xfrm>
            <a:off x="5184100" y="388620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3333FF"/>
                </a:solidFill>
                <a:latin typeface="Symbol" pitchFamily="1" charset="2"/>
              </a:rPr>
              <a:t>χ</a:t>
            </a:r>
            <a:r>
              <a:rPr lang="en-US" sz="1800" b="1" baseline="-25000" dirty="0" smtClean="0">
                <a:solidFill>
                  <a:srgbClr val="3333FF"/>
                </a:solidFill>
              </a:rPr>
              <a:t>c1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sz="1800" b="1" dirty="0">
                <a:solidFill>
                  <a:srgbClr val="3333FF"/>
                </a:solidFill>
              </a:rPr>
              <a:t>= 1</a:t>
            </a:r>
            <a:r>
              <a:rPr lang="en-US" sz="1800" b="1" baseline="30000" dirty="0">
                <a:solidFill>
                  <a:srgbClr val="3333FF"/>
                </a:solidFill>
              </a:rPr>
              <a:t>3</a:t>
            </a:r>
            <a:r>
              <a:rPr lang="en-US" sz="1800" b="1" dirty="0">
                <a:solidFill>
                  <a:srgbClr val="3333FF"/>
                </a:solidFill>
              </a:rPr>
              <a:t>P</a:t>
            </a:r>
            <a:r>
              <a:rPr lang="en-US" sz="1800" b="1" baseline="-25000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08657" y="4011117"/>
            <a:ext cx="533400" cy="5334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36" name="Up Arrow 35"/>
          <p:cNvSpPr/>
          <p:nvPr/>
        </p:nvSpPr>
        <p:spPr>
          <a:xfrm>
            <a:off x="437257" y="3706317"/>
            <a:ext cx="152400" cy="304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7" name="Up Arrow 36"/>
          <p:cNvSpPr/>
          <p:nvPr/>
        </p:nvSpPr>
        <p:spPr>
          <a:xfrm flipV="1">
            <a:off x="1596497" y="4186988"/>
            <a:ext cx="197370" cy="718529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589657" y="4392117"/>
            <a:ext cx="914400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66811"/>
              </p:ext>
            </p:extLst>
          </p:nvPr>
        </p:nvGraphicFramePr>
        <p:xfrm>
          <a:off x="742057" y="4087317"/>
          <a:ext cx="6651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11" name="Equation" r:id="rId6" imgW="330200" imgH="165100" progId="Equation.3">
                  <p:embed/>
                </p:oleObj>
              </mc:Choice>
              <mc:Fallback>
                <p:oleObj name="Equation" r:id="rId6" imgW="330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57" y="4087317"/>
                        <a:ext cx="665163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580257" y="3782517"/>
            <a:ext cx="248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baseline="-25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1427857" y="4011117"/>
            <a:ext cx="533400" cy="533400"/>
          </a:xfrm>
          <a:prstGeom prst="ellipse">
            <a:avLst/>
          </a:prstGeom>
          <a:solidFill>
            <a:srgbClr val="CC00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99FF33"/>
                </a:solidFill>
                <a:latin typeface="Comic Sans MS" pitchFamily="1" charset="0"/>
              </a:rPr>
              <a:t>c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1580257" y="4163517"/>
            <a:ext cx="228600" cy="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3914100" y="5345113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J/</a:t>
            </a:r>
            <a:r>
              <a:rPr lang="en-US" b="1" dirty="0" err="1">
                <a:solidFill>
                  <a:srgbClr val="0432FF"/>
                </a:solidFill>
                <a:latin typeface="Symbol" pitchFamily="1" charset="2"/>
              </a:rPr>
              <a:t>ψ</a:t>
            </a:r>
            <a:r>
              <a:rPr lang="en-US" b="1" dirty="0">
                <a:solidFill>
                  <a:srgbClr val="0432FF"/>
                </a:solidFill>
              </a:rPr>
              <a:t> = 1</a:t>
            </a:r>
            <a:r>
              <a:rPr lang="en-US" b="1" baseline="30000" dirty="0">
                <a:solidFill>
                  <a:srgbClr val="0432FF"/>
                </a:solidFill>
              </a:rPr>
              <a:t>3</a:t>
            </a:r>
            <a:r>
              <a:rPr lang="en-US" b="1" dirty="0">
                <a:solidFill>
                  <a:srgbClr val="0432FF"/>
                </a:solidFill>
              </a:rPr>
              <a:t>S</a:t>
            </a:r>
            <a:r>
              <a:rPr lang="en-US" b="1" baseline="-25000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716155" y="3455300"/>
            <a:ext cx="939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432FF"/>
                </a:solidFill>
                <a:latin typeface="Symbol" pitchFamily="1" charset="2"/>
              </a:rPr>
              <a:t>h</a:t>
            </a:r>
            <a:r>
              <a:rPr lang="en-US" b="1" baseline="-25000" dirty="0" err="1" smtClean="0">
                <a:solidFill>
                  <a:srgbClr val="0432FF"/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rgbClr val="0432FF"/>
                </a:solidFill>
              </a:rPr>
              <a:t>= 2</a:t>
            </a:r>
            <a:r>
              <a:rPr lang="en-US" b="1" baseline="30000" dirty="0" smtClean="0">
                <a:solidFill>
                  <a:srgbClr val="0432FF"/>
                </a:solidFill>
              </a:rPr>
              <a:t>1</a:t>
            </a:r>
            <a:r>
              <a:rPr lang="en-US" b="1" dirty="0" smtClean="0">
                <a:solidFill>
                  <a:srgbClr val="0432FF"/>
                </a:solidFill>
              </a:rPr>
              <a:t>S</a:t>
            </a:r>
            <a:r>
              <a:rPr lang="en-US" b="1" baseline="-25000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1726480" y="5714445"/>
            <a:ext cx="102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432FF"/>
                </a:solidFill>
                <a:latin typeface="Symbol" pitchFamily="1" charset="2"/>
              </a:rPr>
              <a:t>h</a:t>
            </a:r>
            <a:r>
              <a:rPr lang="en-US" b="1" baseline="-25000" dirty="0" err="1" smtClean="0">
                <a:solidFill>
                  <a:srgbClr val="0432FF"/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0432FF"/>
                </a:solidFill>
              </a:rPr>
              <a:t>= </a:t>
            </a:r>
            <a:r>
              <a:rPr lang="en-US" b="1" dirty="0" smtClean="0">
                <a:solidFill>
                  <a:srgbClr val="0432FF"/>
                </a:solidFill>
              </a:rPr>
              <a:t>1</a:t>
            </a:r>
            <a:r>
              <a:rPr lang="en-US" b="1" baseline="30000" dirty="0" smtClean="0">
                <a:solidFill>
                  <a:srgbClr val="0432FF"/>
                </a:solidFill>
              </a:rPr>
              <a:t>1</a:t>
            </a:r>
            <a:r>
              <a:rPr lang="en-US" b="1" dirty="0" smtClean="0">
                <a:solidFill>
                  <a:srgbClr val="0432FF"/>
                </a:solidFill>
              </a:rPr>
              <a:t>S</a:t>
            </a:r>
            <a:r>
              <a:rPr lang="en-US" b="1" baseline="-25000" dirty="0" smtClean="0">
                <a:solidFill>
                  <a:srgbClr val="0432FF"/>
                </a:solidFill>
              </a:rPr>
              <a:t>0</a:t>
            </a:r>
            <a:endParaRPr lang="en-US" b="1" baseline="-25000" dirty="0">
              <a:solidFill>
                <a:srgbClr val="0432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934750" y="5950963"/>
            <a:ext cx="457200" cy="31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52240" y="3809889"/>
            <a:ext cx="457200" cy="31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54070" y="4107191"/>
            <a:ext cx="457200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6"/>
          <p:cNvSpPr txBox="1">
            <a:spLocks noChangeArrowheads="1"/>
          </p:cNvSpPr>
          <p:nvPr/>
        </p:nvSpPr>
        <p:spPr bwMode="auto">
          <a:xfrm>
            <a:off x="3243541" y="4055963"/>
            <a:ext cx="990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h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800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endParaRPr lang="en-US" sz="1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Why was the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so hard to find?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457199" y="1205460"/>
            <a:ext cx="2099173" cy="10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J</a:t>
            </a:r>
            <a:r>
              <a:rPr lang="en-US" sz="2800" b="1" baseline="30000" dirty="0">
                <a:solidFill>
                  <a:srgbClr val="C00000"/>
                </a:solidFill>
              </a:rPr>
              <a:t>PC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2800" b="1" dirty="0">
                <a:solidFill>
                  <a:srgbClr val="C00000"/>
                </a:solidFill>
              </a:rPr>
              <a:t>):= 1</a:t>
            </a:r>
            <a:r>
              <a:rPr lang="en-US" sz="2800" b="1" baseline="30000" dirty="0">
                <a:solidFill>
                  <a:srgbClr val="C00000"/>
                </a:solidFill>
              </a:rPr>
              <a:t>- -</a:t>
            </a:r>
          </a:p>
          <a:p>
            <a:r>
              <a:rPr lang="en-US" sz="1000" b="1" baseline="30000" dirty="0">
                <a:solidFill>
                  <a:srgbClr val="C00000"/>
                </a:solidFill>
              </a:rPr>
              <a:t> 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J</a:t>
            </a:r>
            <a:r>
              <a:rPr lang="en-US" sz="2800" b="1" baseline="30000" dirty="0">
                <a:solidFill>
                  <a:srgbClr val="C00000"/>
                </a:solidFill>
              </a:rPr>
              <a:t>PC 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h</a:t>
            </a:r>
            <a:r>
              <a:rPr lang="en-US" sz="2800" b="1" baseline="-25000" dirty="0" err="1">
                <a:solidFill>
                  <a:srgbClr val="C00000"/>
                </a:solidFill>
              </a:rPr>
              <a:t>c</a:t>
            </a:r>
            <a:r>
              <a:rPr lang="en-US" sz="2800" b="1" dirty="0">
                <a:solidFill>
                  <a:srgbClr val="C00000"/>
                </a:solidFill>
              </a:rPr>
              <a:t>) = 1</a:t>
            </a:r>
            <a:r>
              <a:rPr lang="en-US" sz="2800" b="1" baseline="30000" dirty="0">
                <a:solidFill>
                  <a:srgbClr val="C00000"/>
                </a:solidFill>
              </a:rPr>
              <a:t>+-</a:t>
            </a:r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2913560" y="1357861"/>
            <a:ext cx="3876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sym typeface="Wingdings" pitchFamily="1" charset="2"/>
              </a:rPr>
              <a:t>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ψ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1" charset="0"/>
                <a:sym typeface="Wingdings" pitchFamily="1" charset="2"/>
              </a:rPr>
              <a:t>’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itchFamily="1" charset="2"/>
              </a:rPr>
              <a:t>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sym typeface="Wingdings" pitchFamily="1" charset="2"/>
              </a:rPr>
              <a:t>γh</a:t>
            </a:r>
            <a:r>
              <a:rPr lang="en-US" sz="2800" b="1" baseline="-25000" dirty="0" err="1" smtClean="0">
                <a:solidFill>
                  <a:srgbClr val="C00000"/>
                </a:solidFill>
                <a:sym typeface="Wingdings" pitchFamily="1" charset="2"/>
              </a:rPr>
              <a:t>c</a:t>
            </a:r>
            <a:r>
              <a:rPr lang="en-US" sz="2800" b="1" baseline="-25000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Wingdings" pitchFamily="1" charset="2"/>
              </a:rPr>
              <a:t>not allowed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400300" y="1367960"/>
            <a:ext cx="152400" cy="7620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pic>
        <p:nvPicPr>
          <p:cNvPr id="849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18" y="2667000"/>
            <a:ext cx="33004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TextBox 22"/>
          <p:cNvSpPr txBox="1">
            <a:spLocks noChangeArrowheads="1"/>
          </p:cNvSpPr>
          <p:nvPr/>
        </p:nvSpPr>
        <p:spPr bwMode="auto">
          <a:xfrm>
            <a:off x="1928738" y="2667000"/>
            <a:ext cx="47516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1" charset="0"/>
              </a:rPr>
              <a:t>’   </a:t>
            </a:r>
            <a:endParaRPr lang="en-US" sz="2400" b="1" dirty="0">
              <a:solidFill>
                <a:srgbClr val="C00000"/>
              </a:solidFill>
              <a:latin typeface="Calibri" pitchFamily="1" charset="0"/>
            </a:endParaRPr>
          </a:p>
        </p:txBody>
      </p:sp>
      <p:sp>
        <p:nvSpPr>
          <p:cNvPr id="85000" name="TextBox 23"/>
          <p:cNvSpPr txBox="1">
            <a:spLocks noChangeArrowheads="1"/>
          </p:cNvSpPr>
          <p:nvPr/>
        </p:nvSpPr>
        <p:spPr bwMode="auto">
          <a:xfrm>
            <a:off x="2873118" y="3352800"/>
            <a:ext cx="4857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  <a:r>
              <a:rPr lang="en-US" sz="2400" b="1" baseline="-250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5001" name="TextBox 24"/>
          <p:cNvSpPr txBox="1">
            <a:spLocks noChangeArrowheads="1"/>
          </p:cNvSpPr>
          <p:nvPr/>
        </p:nvSpPr>
        <p:spPr bwMode="auto">
          <a:xfrm>
            <a:off x="1471538" y="5257800"/>
            <a:ext cx="46679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Symbol" pitchFamily="1" charset="2"/>
              </a:rPr>
              <a:t>η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 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85002" name="TextBox 25"/>
          <p:cNvSpPr txBox="1">
            <a:spLocks noChangeArrowheads="1"/>
          </p:cNvSpPr>
          <p:nvPr/>
        </p:nvSpPr>
        <p:spPr bwMode="auto">
          <a:xfrm>
            <a:off x="3653858" y="2395744"/>
            <a:ext cx="5367688" cy="98488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ψ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1" charset="0"/>
                <a:sym typeface="Wingdings" pitchFamily="1" charset="2"/>
              </a:rPr>
              <a:t>’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1" charset="2"/>
              </a:rPr>
              <a:t> 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="1" baseline="30000" dirty="0" smtClean="0">
                <a:solidFill>
                  <a:srgbClr val="C00000"/>
                </a:solidFill>
                <a:sym typeface="Wingdings" pitchFamily="1" charset="2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itchFamily="1" charset="2"/>
              </a:rPr>
              <a:t>h</a:t>
            </a:r>
            <a:r>
              <a:rPr lang="en-US" sz="2400" b="1" baseline="-25000" dirty="0" err="1">
                <a:solidFill>
                  <a:srgbClr val="C00000"/>
                </a:solidFill>
                <a:sym typeface="Wingdings" pitchFamily="1" charset="2"/>
              </a:rPr>
              <a:t>c</a:t>
            </a:r>
            <a:r>
              <a:rPr lang="en-US" sz="2400" b="1" baseline="-25000" dirty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sym typeface="Wingdings" pitchFamily="1" charset="2"/>
              </a:rPr>
              <a:t>  allowed but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sym typeface="Wingdings" pitchFamily="1" charset="2"/>
              </a:rPr>
              <a:t>Ispin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1" charset="2"/>
              </a:rPr>
              <a:t>-suppressed</a:t>
            </a:r>
            <a:endParaRPr lang="en-US" sz="2400" b="1" dirty="0">
              <a:solidFill>
                <a:srgbClr val="C00000"/>
              </a:solidFill>
              <a:sym typeface="Wingdings" pitchFamily="1" charset="2"/>
            </a:endParaRPr>
          </a:p>
          <a:p>
            <a:pPr>
              <a:buFont typeface="Wingdings" pitchFamily="1" charset="2"/>
              <a:buChar char="è"/>
            </a:pPr>
            <a:endParaRPr lang="en-US" sz="1000" b="1" dirty="0">
              <a:solidFill>
                <a:srgbClr val="C00000"/>
              </a:solidFill>
              <a:sym typeface="Wingdings" pitchFamily="1" charset="2"/>
            </a:endParaRPr>
          </a:p>
          <a:p>
            <a:r>
              <a:rPr lang="en-US" sz="2400" b="1" dirty="0">
                <a:solidFill>
                  <a:srgbClr val="C00000"/>
                </a:solidFill>
                <a:sym typeface="Wingdings" pitchFamily="1" charset="2"/>
              </a:rPr>
              <a:t> expected branching fraction ≈ 10</a:t>
            </a:r>
            <a:r>
              <a:rPr lang="en-US" sz="2400" b="1" baseline="30000" dirty="0">
                <a:solidFill>
                  <a:srgbClr val="C00000"/>
                </a:solidFill>
                <a:sym typeface="Wingdings" pitchFamily="1" charset="2"/>
              </a:rPr>
              <a:t>-3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0138" y="3048000"/>
            <a:ext cx="6858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85738" y="3962400"/>
            <a:ext cx="18288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339718" y="2819400"/>
            <a:ext cx="1828800" cy="45720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034918" y="4267200"/>
            <a:ext cx="1905000" cy="15240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7" name="TextBox 35"/>
          <p:cNvSpPr txBox="1">
            <a:spLocks noChangeArrowheads="1"/>
          </p:cNvSpPr>
          <p:nvPr/>
        </p:nvSpPr>
        <p:spPr bwMode="auto">
          <a:xfrm>
            <a:off x="4046099" y="3886200"/>
            <a:ext cx="4730334" cy="98488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sym typeface="Wingdings" pitchFamily="1" charset="2"/>
              </a:rPr>
              <a:t>preferred  </a:t>
            </a:r>
            <a:r>
              <a:rPr lang="en-US" sz="2400" b="1" dirty="0" err="1">
                <a:solidFill>
                  <a:srgbClr val="C00000"/>
                </a:solidFill>
                <a:sym typeface="Wingdings" pitchFamily="1" charset="2"/>
              </a:rPr>
              <a:t>h</a:t>
            </a:r>
            <a:r>
              <a:rPr lang="en-US" sz="2400" b="1" baseline="-25000" dirty="0" err="1">
                <a:solidFill>
                  <a:srgbClr val="C00000"/>
                </a:solidFill>
                <a:sym typeface="Wingdings" pitchFamily="1" charset="2"/>
              </a:rPr>
              <a:t>c</a:t>
            </a:r>
            <a:r>
              <a:rPr lang="en-US" sz="2400" b="1" baseline="-25000" dirty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sym typeface="Wingdings" pitchFamily="1" charset="2"/>
              </a:rPr>
              <a:t> decay mode is </a:t>
            </a:r>
            <a:r>
              <a:rPr lang="en-US" sz="2400" b="1" dirty="0" err="1">
                <a:solidFill>
                  <a:srgbClr val="C00000"/>
                </a:solidFill>
                <a:sym typeface="Wingdings" pitchFamily="1" charset="2"/>
              </a:rPr>
              <a:t>h</a:t>
            </a:r>
            <a:r>
              <a:rPr lang="en-US" sz="2400" b="1" baseline="-25000" dirty="0" err="1">
                <a:solidFill>
                  <a:srgbClr val="C00000"/>
                </a:solidFill>
                <a:sym typeface="Wingdings" pitchFamily="1" charset="2"/>
              </a:rPr>
              <a:t>c</a:t>
            </a:r>
            <a:r>
              <a:rPr lang="en-US" sz="2400" b="1" dirty="0" err="1" smtClean="0">
                <a:solidFill>
                  <a:srgbClr val="C00000"/>
                </a:solidFill>
                <a:sym typeface="Wingdings" pitchFamily="1" charset="2"/>
              </a:rPr>
              <a:t>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γη</a:t>
            </a:r>
            <a:r>
              <a:rPr lang="en-US" sz="2400" b="1" baseline="-25000" dirty="0" err="1" smtClean="0">
                <a:solidFill>
                  <a:srgbClr val="C00000"/>
                </a:solidFill>
                <a:sym typeface="Wingdings" pitchFamily="1" charset="2"/>
              </a:rPr>
              <a:t>c</a:t>
            </a:r>
            <a:endParaRPr lang="en-US" sz="2400" b="1" baseline="-25000" dirty="0">
              <a:solidFill>
                <a:srgbClr val="C00000"/>
              </a:solidFill>
              <a:sym typeface="Wingdings" pitchFamily="1" charset="2"/>
            </a:endParaRPr>
          </a:p>
          <a:p>
            <a:pPr>
              <a:buFont typeface="Wingdings" pitchFamily="1" charset="2"/>
              <a:buChar char="è"/>
            </a:pPr>
            <a:endParaRPr lang="en-US" sz="1000" b="1" dirty="0">
              <a:solidFill>
                <a:srgbClr val="C00000"/>
              </a:solidFill>
              <a:sym typeface="Wingdings" pitchFamily="1" charset="2"/>
            </a:endParaRPr>
          </a:p>
          <a:p>
            <a:r>
              <a:rPr lang="en-US" sz="2400" b="1" dirty="0">
                <a:solidFill>
                  <a:srgbClr val="C00000"/>
                </a:solidFill>
                <a:sym typeface="Wingdings" pitchFamily="1" charset="2"/>
              </a:rPr>
              <a:t> expected branching fraction ≈ 0.4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  <p:sp>
        <p:nvSpPr>
          <p:cNvPr id="85008" name="TextBox 39"/>
          <p:cNvSpPr txBox="1">
            <a:spLocks noChangeArrowheads="1"/>
          </p:cNvSpPr>
          <p:nvPr/>
        </p:nvSpPr>
        <p:spPr bwMode="auto">
          <a:xfrm>
            <a:off x="2735338" y="5326915"/>
            <a:ext cx="6286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17375E"/>
                </a:solidFill>
              </a:rPr>
              <a:t>Expected mass = “center-of-gravity” of M</a:t>
            </a:r>
            <a:r>
              <a:rPr lang="en-US" sz="2400" b="1" dirty="0" smtClean="0">
                <a:solidFill>
                  <a:srgbClr val="17375E"/>
                </a:solidFill>
              </a:rPr>
              <a:t>(</a:t>
            </a:r>
            <a:r>
              <a:rPr lang="en-US" sz="2400" b="1" dirty="0" smtClean="0">
                <a:solidFill>
                  <a:srgbClr val="17375E"/>
                </a:solidFill>
                <a:latin typeface="Symbol" pitchFamily="1" charset="2"/>
              </a:rPr>
              <a:t>χ</a:t>
            </a:r>
            <a:r>
              <a:rPr lang="en-US" sz="2400" b="1" baseline="-25000" dirty="0" smtClean="0">
                <a:solidFill>
                  <a:srgbClr val="17375E"/>
                </a:solidFill>
              </a:rPr>
              <a:t>c0,1,2</a:t>
            </a:r>
            <a:r>
              <a:rPr lang="en-US" sz="2400" b="1" dirty="0">
                <a:solidFill>
                  <a:srgbClr val="17375E"/>
                </a:solidFill>
              </a:rPr>
              <a:t>)</a:t>
            </a:r>
          </a:p>
          <a:p>
            <a:pPr algn="ctr"/>
            <a:r>
              <a:rPr lang="en-US" sz="2400" b="1" dirty="0">
                <a:solidFill>
                  <a:srgbClr val="17375E"/>
                </a:solidFill>
              </a:rPr>
              <a:t>=[M</a:t>
            </a:r>
            <a:r>
              <a:rPr lang="en-US" sz="2400" b="1" dirty="0" smtClean="0">
                <a:solidFill>
                  <a:srgbClr val="17375E"/>
                </a:solidFill>
              </a:rPr>
              <a:t>(</a:t>
            </a:r>
            <a:r>
              <a:rPr lang="en-US" sz="2400" b="1" dirty="0" smtClean="0">
                <a:solidFill>
                  <a:srgbClr val="17375E"/>
                </a:solidFill>
                <a:latin typeface="Symbol" pitchFamily="1" charset="2"/>
              </a:rPr>
              <a:t>χ</a:t>
            </a:r>
            <a:r>
              <a:rPr lang="en-US" sz="2400" b="1" baseline="-25000" dirty="0" smtClean="0">
                <a:solidFill>
                  <a:srgbClr val="17375E"/>
                </a:solidFill>
              </a:rPr>
              <a:t>c0</a:t>
            </a:r>
            <a:r>
              <a:rPr lang="en-US" sz="2400" b="1" dirty="0">
                <a:solidFill>
                  <a:srgbClr val="17375E"/>
                </a:solidFill>
              </a:rPr>
              <a:t>) + 3 M</a:t>
            </a:r>
            <a:r>
              <a:rPr lang="en-US" sz="2400" b="1" dirty="0" smtClean="0">
                <a:solidFill>
                  <a:srgbClr val="17375E"/>
                </a:solidFill>
              </a:rPr>
              <a:t>(</a:t>
            </a:r>
            <a:r>
              <a:rPr lang="en-US" sz="2400" b="1" dirty="0" smtClean="0">
                <a:solidFill>
                  <a:srgbClr val="17375E"/>
                </a:solidFill>
                <a:latin typeface="Symbol" pitchFamily="1" charset="2"/>
              </a:rPr>
              <a:t>χ</a:t>
            </a:r>
            <a:r>
              <a:rPr lang="en-US" sz="2400" b="1" baseline="-25000" dirty="0" smtClean="0">
                <a:solidFill>
                  <a:srgbClr val="17375E"/>
                </a:solidFill>
              </a:rPr>
              <a:t>c1</a:t>
            </a:r>
            <a:r>
              <a:rPr lang="en-US" sz="2400" b="1" dirty="0">
                <a:solidFill>
                  <a:srgbClr val="17375E"/>
                </a:solidFill>
              </a:rPr>
              <a:t>) +5 M</a:t>
            </a:r>
            <a:r>
              <a:rPr lang="en-US" sz="2400" b="1" dirty="0" smtClean="0">
                <a:solidFill>
                  <a:srgbClr val="17375E"/>
                </a:solidFill>
              </a:rPr>
              <a:t>(</a:t>
            </a:r>
            <a:r>
              <a:rPr lang="en-US" sz="2400" b="1" dirty="0" smtClean="0">
                <a:solidFill>
                  <a:srgbClr val="17375E"/>
                </a:solidFill>
                <a:latin typeface="Symbol" pitchFamily="1" charset="2"/>
              </a:rPr>
              <a:t>χ</a:t>
            </a:r>
            <a:r>
              <a:rPr lang="en-US" sz="2400" b="1" baseline="-25000" dirty="0" smtClean="0">
                <a:solidFill>
                  <a:srgbClr val="17375E"/>
                </a:solidFill>
              </a:rPr>
              <a:t>c2</a:t>
            </a:r>
            <a:r>
              <a:rPr lang="en-US" sz="2400" b="1" dirty="0">
                <a:solidFill>
                  <a:srgbClr val="17375E"/>
                </a:solidFill>
              </a:rPr>
              <a:t>)]/9 = 3.525 </a:t>
            </a:r>
            <a:r>
              <a:rPr lang="en-US" sz="2400" b="1" dirty="0" err="1">
                <a:solidFill>
                  <a:srgbClr val="17375E"/>
                </a:solidFill>
              </a:rPr>
              <a:t>MeV</a:t>
            </a:r>
            <a:endParaRPr lang="en-US" sz="2400" b="1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CLEO detector at Cornell Univ</a:t>
            </a:r>
          </a:p>
        </p:txBody>
      </p:sp>
      <p:pic>
        <p:nvPicPr>
          <p:cNvPr id="8601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637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OK, do an energy scan, but only for</a:t>
            </a:r>
            <a:br>
              <a:rPr lang="en-US" dirty="0" smtClean="0"/>
            </a:br>
            <a:r>
              <a:rPr lang="en-US" dirty="0" smtClean="0"/>
              <a:t>one weekend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</a:t>
            </a:r>
            <a:r>
              <a:rPr lang="en-US" baseline="30000" dirty="0" smtClean="0">
                <a:ea typeface="ＭＳ Ｐゴシック" pitchFamily="1" charset="-128"/>
                <a:cs typeface="ＭＳ Ｐゴシック" pitchFamily="1" charset="-128"/>
              </a:rPr>
              <a:t>st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signal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CLEO 2005 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3600" b="1" dirty="0">
                <a:ea typeface="ＭＳ Ｐゴシック" pitchFamily="1" charset="-128"/>
                <a:cs typeface="ＭＳ Ｐゴシック" pitchFamily="1" charset="-128"/>
              </a:rPr>
              <a:t>exclusive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26797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168580"/>
            <a:ext cx="3048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4650" y="1143000"/>
            <a:ext cx="6257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248400" y="1600200"/>
            <a:ext cx="914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8" name="TextBox 8"/>
          <p:cNvSpPr txBox="1">
            <a:spLocks noChangeArrowheads="1"/>
          </p:cNvSpPr>
          <p:nvPr/>
        </p:nvSpPr>
        <p:spPr bwMode="auto">
          <a:xfrm>
            <a:off x="3581400" y="4833080"/>
            <a:ext cx="370920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clean </a:t>
            </a:r>
            <a:r>
              <a:rPr lang="en-US" sz="3200" dirty="0" err="1">
                <a:solidFill>
                  <a:srgbClr val="3333FF"/>
                </a:solidFill>
              </a:rPr>
              <a:t>h</a:t>
            </a:r>
            <a:r>
              <a:rPr lang="en-US" sz="3200" baseline="-25000" dirty="0" err="1">
                <a:solidFill>
                  <a:srgbClr val="3333FF"/>
                </a:solidFill>
              </a:rPr>
              <a:t>c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 err="1">
                <a:solidFill>
                  <a:srgbClr val="3333FF"/>
                </a:solidFill>
                <a:sym typeface="Wingdings" pitchFamily="1" charset="2"/>
              </a:rPr>
              <a:t></a:t>
            </a:r>
            <a:r>
              <a:rPr lang="en-US" sz="3200" dirty="0" smtClean="0">
                <a:solidFill>
                  <a:srgbClr val="3333FF"/>
                </a:solidFill>
                <a:sym typeface="Wingdings" pitchFamily="1" charset="2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3200" dirty="0" smtClean="0">
                <a:solidFill>
                  <a:srgbClr val="3333FF"/>
                </a:solidFill>
                <a:latin typeface="Symbol" pitchFamily="1" charset="2"/>
                <a:sym typeface="Wingdings" pitchFamily="1" charset="2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Symbol" pitchFamily="1" charset="2"/>
                <a:sym typeface="Wingdings" pitchFamily="1" charset="2"/>
              </a:rPr>
              <a:t>η</a:t>
            </a:r>
            <a:r>
              <a:rPr lang="en-US" sz="3200" baseline="-25000" dirty="0" err="1" smtClean="0">
                <a:solidFill>
                  <a:srgbClr val="3333FF"/>
                </a:solidFill>
                <a:sym typeface="Wingdings" pitchFamily="1" charset="2"/>
              </a:rPr>
              <a:t>c</a:t>
            </a:r>
            <a:r>
              <a:rPr lang="en-US" sz="3200" dirty="0" smtClean="0">
                <a:solidFill>
                  <a:srgbClr val="3333FF"/>
                </a:solidFill>
                <a:sym typeface="Wingdings" pitchFamily="1" charset="2"/>
              </a:rPr>
              <a:t> </a:t>
            </a:r>
            <a:r>
              <a:rPr lang="en-US" sz="3200" dirty="0">
                <a:solidFill>
                  <a:srgbClr val="3333FF"/>
                </a:solidFill>
              </a:rPr>
              <a:t>signal</a:t>
            </a:r>
          </a:p>
        </p:txBody>
      </p:sp>
      <p:cxnSp>
        <p:nvCxnSpPr>
          <p:cNvPr id="11" name="Straight Arrow Connector 10"/>
          <p:cNvCxnSpPr>
            <a:stCxn id="87048" idx="1"/>
          </p:cNvCxnSpPr>
          <p:nvPr/>
        </p:nvCxnSpPr>
        <p:spPr>
          <a:xfrm rot="10800000" flipV="1">
            <a:off x="2743200" y="5125468"/>
            <a:ext cx="838200" cy="12412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247900" y="3543300"/>
            <a:ext cx="2209800" cy="9144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1" name="TextBox 13"/>
          <p:cNvSpPr txBox="1">
            <a:spLocks noChangeArrowheads="1"/>
          </p:cNvSpPr>
          <p:nvPr/>
        </p:nvSpPr>
        <p:spPr bwMode="auto">
          <a:xfrm>
            <a:off x="0" y="1219200"/>
            <a:ext cx="2430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Exclusive analysis:</a:t>
            </a:r>
          </a:p>
        </p:txBody>
      </p:sp>
      <p:graphicFrame>
        <p:nvGraphicFramePr>
          <p:cNvPr id="82956" name="Object 4"/>
          <p:cNvGraphicFramePr>
            <a:graphicFrameLocks noChangeAspect="1"/>
          </p:cNvGraphicFramePr>
          <p:nvPr/>
        </p:nvGraphicFramePr>
        <p:xfrm>
          <a:off x="4605338" y="5765800"/>
          <a:ext cx="35147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9" name="Equation" r:id="rId6" imgW="2311400" imgH="342900" progId="Equation.3">
                  <p:embed/>
                </p:oleObj>
              </mc:Choice>
              <mc:Fallback>
                <p:oleObj name="Equation" r:id="rId6" imgW="2311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5765800"/>
                        <a:ext cx="351472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5800" y="5715000"/>
            <a:ext cx="3733800" cy="838200"/>
          </a:xfrm>
          <a:prstGeom prst="rect">
            <a:avLst/>
          </a:prstGeom>
          <a:noFill/>
          <a:ln w="19050">
            <a:solidFill>
              <a:srgbClr val="804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90602" y="4985480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</a:rPr>
              <a:t>about 20 events</a:t>
            </a:r>
            <a:endParaRPr lang="en-US" dirty="0">
              <a:solidFill>
                <a:srgbClr val="8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semi-inclusive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reconstruction</a:t>
            </a:r>
          </a:p>
        </p:txBody>
      </p:sp>
      <p:sp>
        <p:nvSpPr>
          <p:cNvPr id="3" name="Oval 2"/>
          <p:cNvSpPr/>
          <p:nvPr/>
        </p:nvSpPr>
        <p:spPr>
          <a:xfrm>
            <a:off x="4114800" y="1676400"/>
            <a:ext cx="762000" cy="762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atin typeface="Symbol"/>
              </a:rPr>
              <a:t>ψ</a:t>
            </a:r>
            <a:r>
              <a:rPr lang="en-US" sz="2000" dirty="0" smtClean="0">
                <a:latin typeface="Symbol"/>
              </a:rPr>
              <a:t>’</a:t>
            </a:r>
            <a:endParaRPr lang="en-US" sz="2000" dirty="0">
              <a:latin typeface="Symbo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38700" y="19812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5448300" y="1828800"/>
            <a:ext cx="609600" cy="2286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200" y="1714500"/>
            <a:ext cx="152400" cy="8382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>
            <a:off x="3570909" y="1905000"/>
            <a:ext cx="5334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76" name="TextBox 15"/>
          <p:cNvSpPr txBox="1">
            <a:spLocks noChangeArrowheads="1"/>
          </p:cNvSpPr>
          <p:nvPr/>
        </p:nvSpPr>
        <p:spPr bwMode="auto">
          <a:xfrm>
            <a:off x="5067300" y="1447800"/>
            <a:ext cx="45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Symbol" pitchFamily="1" charset="2"/>
              </a:rPr>
              <a:t>π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88077" name="TextBox 16"/>
          <p:cNvSpPr txBox="1">
            <a:spLocks noChangeArrowheads="1"/>
          </p:cNvSpPr>
          <p:nvPr/>
        </p:nvSpPr>
        <p:spPr bwMode="auto">
          <a:xfrm>
            <a:off x="3714547" y="1603993"/>
            <a:ext cx="412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h</a:t>
            </a:r>
            <a:r>
              <a:rPr lang="en-US" baseline="-25000" dirty="0" err="1"/>
              <a:t>c</a:t>
            </a:r>
            <a:endParaRPr lang="en-US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533648" y="1709736"/>
            <a:ext cx="492127" cy="4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682876" y="1371601"/>
            <a:ext cx="441324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80" name="TextBox 23"/>
          <p:cNvSpPr txBox="1">
            <a:spLocks noChangeArrowheads="1"/>
          </p:cNvSpPr>
          <p:nvPr/>
        </p:nvSpPr>
        <p:spPr bwMode="auto">
          <a:xfrm>
            <a:off x="724840" y="1338262"/>
            <a:ext cx="1621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undetected</a:t>
            </a:r>
          </a:p>
        </p:txBody>
      </p:sp>
      <p:sp>
        <p:nvSpPr>
          <p:cNvPr id="88081" name="TextBox 24"/>
          <p:cNvSpPr txBox="1">
            <a:spLocks noChangeArrowheads="1"/>
          </p:cNvSpPr>
          <p:nvPr/>
        </p:nvSpPr>
        <p:spPr bwMode="auto">
          <a:xfrm>
            <a:off x="6781800" y="1600200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detected</a:t>
            </a:r>
          </a:p>
        </p:txBody>
      </p:sp>
      <p:sp>
        <p:nvSpPr>
          <p:cNvPr id="88082" name="TextBox 25"/>
          <p:cNvSpPr txBox="1">
            <a:spLocks noChangeArrowheads="1"/>
          </p:cNvSpPr>
          <p:nvPr/>
        </p:nvSpPr>
        <p:spPr bwMode="auto">
          <a:xfrm>
            <a:off x="6030913" y="1371600"/>
            <a:ext cx="311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Symbol" pitchFamily="1" charset="2"/>
              </a:rPr>
              <a:t>γ</a:t>
            </a:r>
            <a:endParaRPr lang="en-US" sz="2400" b="1" baseline="30000" dirty="0"/>
          </a:p>
        </p:txBody>
      </p:sp>
      <p:sp>
        <p:nvSpPr>
          <p:cNvPr id="88083" name="TextBox 26"/>
          <p:cNvSpPr txBox="1">
            <a:spLocks noChangeArrowheads="1"/>
          </p:cNvSpPr>
          <p:nvPr/>
        </p:nvSpPr>
        <p:spPr bwMode="auto">
          <a:xfrm>
            <a:off x="6259513" y="1838325"/>
            <a:ext cx="311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Symbol" pitchFamily="1" charset="2"/>
              </a:rPr>
              <a:t>γ</a:t>
            </a:r>
            <a:endParaRPr lang="en-US" sz="2400" b="1" baseline="300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438400" y="15240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38399" y="1295400"/>
            <a:ext cx="419099" cy="6762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38" name="TextBox 32"/>
          <p:cNvSpPr txBox="1">
            <a:spLocks noChangeArrowheads="1"/>
          </p:cNvSpPr>
          <p:nvPr/>
        </p:nvSpPr>
        <p:spPr bwMode="auto">
          <a:xfrm>
            <a:off x="3237316" y="3106318"/>
            <a:ext cx="3827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4-momentum conservation</a:t>
            </a:r>
          </a:p>
        </p:txBody>
      </p:sp>
      <p:sp>
        <p:nvSpPr>
          <p:cNvPr id="25" name="Oval 24"/>
          <p:cNvSpPr/>
          <p:nvPr/>
        </p:nvSpPr>
        <p:spPr>
          <a:xfrm>
            <a:off x="5943600" y="1295400"/>
            <a:ext cx="685800" cy="1371600"/>
          </a:xfrm>
          <a:prstGeom prst="ellipse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2644775" y="2057398"/>
            <a:ext cx="952500" cy="45720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 rot="1533647">
            <a:off x="3041089" y="1683309"/>
            <a:ext cx="533400" cy="3862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84560">
            <a:off x="3077084" y="159578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ymbol"/>
              </a:rPr>
              <a:t>η</a:t>
            </a:r>
            <a:r>
              <a:rPr lang="en-US" baseline="-25000" dirty="0" err="1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          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6497" y="2189956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Symbol"/>
              </a:rPr>
              <a:t>γ</a:t>
            </a:r>
            <a:endParaRPr lang="en-US" sz="2400" b="1" dirty="0">
              <a:solidFill>
                <a:srgbClr val="000090"/>
              </a:solidFill>
              <a:latin typeface="Symbo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3335" y="2380442"/>
            <a:ext cx="181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detected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(or “tagged”)</a:t>
            </a:r>
          </a:p>
        </p:txBody>
      </p:sp>
      <p:sp>
        <p:nvSpPr>
          <p:cNvPr id="49" name="Oval 48"/>
          <p:cNvSpPr/>
          <p:nvPr/>
        </p:nvSpPr>
        <p:spPr>
          <a:xfrm>
            <a:off x="2301875" y="1176337"/>
            <a:ext cx="1181100" cy="1033464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25316"/>
              </p:ext>
            </p:extLst>
          </p:nvPr>
        </p:nvGraphicFramePr>
        <p:xfrm>
          <a:off x="1408034" y="5489950"/>
          <a:ext cx="66246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02" name="Equation" r:id="rId3" imgW="4356100" imgH="431800" progId="Equation.DSMT4">
                  <p:embed/>
                </p:oleObj>
              </mc:Choice>
              <mc:Fallback>
                <p:oleObj name="Equation" r:id="rId3" imgW="43561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034" y="5489950"/>
                        <a:ext cx="6624638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3351149" y="4991475"/>
            <a:ext cx="153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In the cm:  </a:t>
            </a: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5122799" y="4991475"/>
          <a:ext cx="6492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03" name="Equation" r:id="rId5" imgW="444500" imgH="203200" progId="Equation.3">
                  <p:embed/>
                </p:oleObj>
              </mc:Choice>
              <mc:Fallback>
                <p:oleObj name="Equation" r:id="rId5" imgW="4445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99" y="4991475"/>
                        <a:ext cx="6492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2836863" y="4227513"/>
          <a:ext cx="43275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04" name="Equation" r:id="rId7" imgW="2959100" imgH="304800" progId="Equation.DSMT4">
                  <p:embed/>
                </p:oleObj>
              </mc:Choice>
              <mc:Fallback>
                <p:oleObj name="Equation" r:id="rId7" imgW="2959100" imgH="304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227513"/>
                        <a:ext cx="43275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6" name="Object 4"/>
          <p:cNvGraphicFramePr>
            <a:graphicFrameLocks noChangeAspect="1"/>
          </p:cNvGraphicFramePr>
          <p:nvPr/>
        </p:nvGraphicFramePr>
        <p:xfrm>
          <a:off x="2814638" y="3603625"/>
          <a:ext cx="4292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05" name="Equation" r:id="rId9" imgW="2933700" imgH="292100" progId="Equation.DSMT4">
                  <p:embed/>
                </p:oleObj>
              </mc:Choice>
              <mc:Fallback>
                <p:oleObj name="Equation" r:id="rId9" imgW="29337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603625"/>
                        <a:ext cx="42926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4344670" y="2676487"/>
            <a:ext cx="44003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Calibri" pitchFamily="1" charset="0"/>
              </a:rPr>
              <a:t>Measures: Bf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</a:rPr>
              <a:t>(</a:t>
            </a:r>
            <a:r>
              <a:rPr lang="en-US" sz="2200" b="1" dirty="0" smtClean="0">
                <a:solidFill>
                  <a:srgbClr val="800000"/>
                </a:solidFill>
                <a:latin typeface="Symbol" pitchFamily="1" charset="2"/>
              </a:rPr>
              <a:t>ψ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</a:rPr>
              <a:t>’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200" b="1" dirty="0" smtClean="0">
                <a:solidFill>
                  <a:srgbClr val="8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200" b="1" baseline="300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0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200" b="1" baseline="-250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200" b="1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)xBf(h</a:t>
            </a:r>
            <a:r>
              <a:rPr lang="en-US" sz="2200" b="1" baseline="-250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200" b="1" dirty="0" err="1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200" b="1" dirty="0" err="1" smtClean="0">
                <a:solidFill>
                  <a:srgbClr val="800000"/>
                </a:solidFill>
                <a:latin typeface="Symbol" pitchFamily="1" charset="2"/>
                <a:sym typeface="Wingdings" pitchFamily="1" charset="2"/>
              </a:rPr>
              <a:t>γη</a:t>
            </a:r>
            <a:r>
              <a:rPr lang="en-US" sz="2200" b="1" baseline="-25000" dirty="0" err="1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200" b="1" dirty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)</a:t>
            </a:r>
            <a:endParaRPr lang="en-US" sz="2200" b="1" dirty="0">
              <a:solidFill>
                <a:srgbClr val="800000"/>
              </a:solidFill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: CLEO 2005 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3600" b="1" dirty="0">
                <a:ea typeface="ＭＳ Ｐゴシック" pitchFamily="1" charset="-128"/>
                <a:cs typeface="ＭＳ Ｐゴシック" pitchFamily="1" charset="-128"/>
              </a:rPr>
              <a:t>semi-inclusive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6257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Box 8"/>
          <p:cNvSpPr txBox="1">
            <a:spLocks noChangeArrowheads="1"/>
          </p:cNvSpPr>
          <p:nvPr/>
        </p:nvSpPr>
        <p:spPr bwMode="auto">
          <a:xfrm>
            <a:off x="4648200" y="3352800"/>
            <a:ext cx="27323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3333FF"/>
                </a:solidFill>
              </a:rPr>
              <a:t>h</a:t>
            </a:r>
            <a:r>
              <a:rPr lang="en-US" sz="3200" baseline="-25000" dirty="0" err="1">
                <a:solidFill>
                  <a:srgbClr val="3333FF"/>
                </a:solidFill>
              </a:rPr>
              <a:t>c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 err="1">
                <a:solidFill>
                  <a:srgbClr val="3333FF"/>
                </a:solidFill>
                <a:sym typeface="Wingdings" pitchFamily="1" charset="2"/>
              </a:rPr>
              <a:t></a:t>
            </a:r>
            <a:r>
              <a:rPr lang="en-US" sz="3200" dirty="0" smtClean="0">
                <a:solidFill>
                  <a:srgbClr val="3333FF"/>
                </a:solidFill>
                <a:sym typeface="Wingdings" pitchFamily="1" charset="2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3200" dirty="0" smtClean="0">
                <a:solidFill>
                  <a:srgbClr val="3333FF"/>
                </a:solidFill>
                <a:latin typeface="Symbol" pitchFamily="1" charset="2"/>
                <a:sym typeface="Wingdings" pitchFamily="1" charset="2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Symbol" pitchFamily="1" charset="2"/>
                <a:sym typeface="Wingdings" pitchFamily="1" charset="2"/>
              </a:rPr>
              <a:t>η</a:t>
            </a:r>
            <a:r>
              <a:rPr lang="en-US" sz="3200" baseline="-25000" dirty="0" err="1" smtClean="0">
                <a:solidFill>
                  <a:srgbClr val="3333FF"/>
                </a:solidFill>
                <a:sym typeface="Wingdings" pitchFamily="1" charset="2"/>
              </a:rPr>
              <a:t>c</a:t>
            </a:r>
            <a:r>
              <a:rPr lang="en-US" sz="3200" dirty="0" smtClean="0">
                <a:solidFill>
                  <a:srgbClr val="3333FF"/>
                </a:solidFill>
                <a:sym typeface="Wingdings" pitchFamily="1" charset="2"/>
              </a:rPr>
              <a:t> </a:t>
            </a:r>
            <a:r>
              <a:rPr lang="en-US" sz="3200" dirty="0">
                <a:solidFill>
                  <a:srgbClr val="3333FF"/>
                </a:solidFill>
              </a:rPr>
              <a:t>signal</a:t>
            </a:r>
          </a:p>
        </p:txBody>
      </p:sp>
      <p:sp>
        <p:nvSpPr>
          <p:cNvPr id="90117" name="TextBox 13"/>
          <p:cNvSpPr txBox="1">
            <a:spLocks noChangeArrowheads="1"/>
          </p:cNvSpPr>
          <p:nvPr/>
        </p:nvSpPr>
        <p:spPr bwMode="auto">
          <a:xfrm>
            <a:off x="0" y="1219200"/>
            <a:ext cx="204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Inclusive analysis: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838200"/>
            <a:ext cx="1325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undetected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831931" y="1083469"/>
            <a:ext cx="239713" cy="2063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7"/>
          <p:cNvSpPr txBox="1">
            <a:spLocks noChangeArrowheads="1"/>
          </p:cNvSpPr>
          <p:nvPr/>
        </p:nvSpPr>
        <p:spPr bwMode="auto">
          <a:xfrm>
            <a:off x="1905000" y="1828800"/>
            <a:ext cx="5160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376092"/>
                </a:solidFill>
              </a:rPr>
              <a:t>detect the</a:t>
            </a:r>
            <a:r>
              <a:rPr lang="en-US" sz="2400" dirty="0" smtClean="0">
                <a:solidFill>
                  <a:srgbClr val="376092"/>
                </a:solidFill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latin typeface="Symbol" pitchFamily="1" charset="2"/>
              </a:rPr>
              <a:t>π</a:t>
            </a:r>
            <a:r>
              <a:rPr lang="en-US" sz="2400" baseline="30000" dirty="0" smtClean="0">
                <a:solidFill>
                  <a:srgbClr val="376092"/>
                </a:solidFill>
              </a:rPr>
              <a:t>0</a:t>
            </a:r>
            <a:r>
              <a:rPr lang="en-US" sz="2400" dirty="0" smtClean="0">
                <a:solidFill>
                  <a:srgbClr val="376092"/>
                </a:solidFill>
              </a:rPr>
              <a:t> </a:t>
            </a:r>
            <a:r>
              <a:rPr lang="en-US" sz="2400" dirty="0" err="1">
                <a:solidFill>
                  <a:srgbClr val="376092"/>
                </a:solidFill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376092"/>
                </a:solidFill>
                <a:sym typeface="Wingdings" pitchFamily="1" charset="2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Symbol" pitchFamily="1" charset="2"/>
                <a:sym typeface="Wingdings" pitchFamily="1" charset="2"/>
              </a:rPr>
              <a:t>γγ</a:t>
            </a:r>
            <a:r>
              <a:rPr lang="en-US" sz="2400" dirty="0" smtClean="0">
                <a:solidFill>
                  <a:srgbClr val="376092"/>
                </a:solidFill>
                <a:latin typeface="Symbol" pitchFamily="1" charset="2"/>
                <a:sym typeface="Wingdings" pitchFamily="1" charset="2"/>
              </a:rPr>
              <a:t> </a:t>
            </a:r>
            <a:r>
              <a:rPr lang="en-US" sz="2400" dirty="0">
                <a:solidFill>
                  <a:srgbClr val="376092"/>
                </a:solidFill>
                <a:sym typeface="Wingdings" pitchFamily="1" charset="2"/>
              </a:rPr>
              <a:t>&amp; the</a:t>
            </a:r>
            <a:r>
              <a:rPr lang="en-US" sz="2400" dirty="0" smtClean="0">
                <a:solidFill>
                  <a:srgbClr val="376092"/>
                </a:solidFill>
                <a:sym typeface="Wingdings" pitchFamily="1" charset="2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dirty="0" smtClean="0">
                <a:solidFill>
                  <a:srgbClr val="376092"/>
                </a:solidFill>
                <a:sym typeface="Wingdings" pitchFamily="1" charset="2"/>
              </a:rPr>
              <a:t> </a:t>
            </a:r>
            <a:r>
              <a:rPr lang="en-US" sz="2400" dirty="0">
                <a:solidFill>
                  <a:srgbClr val="376092"/>
                </a:solidFill>
                <a:sym typeface="Wingdings" pitchFamily="1" charset="2"/>
              </a:rPr>
              <a:t>from </a:t>
            </a:r>
            <a:r>
              <a:rPr lang="en-US" sz="2400" dirty="0" err="1">
                <a:solidFill>
                  <a:srgbClr val="376092"/>
                </a:solidFill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376092"/>
                </a:solidFill>
                <a:sym typeface="Wingdings" pitchFamily="1" charset="2"/>
              </a:rPr>
              <a:t>c</a:t>
            </a:r>
            <a:r>
              <a:rPr lang="en-US" sz="2400" dirty="0" err="1" smtClean="0">
                <a:solidFill>
                  <a:srgbClr val="376092"/>
                </a:solidFill>
                <a:sym typeface="Wingdings" pitchFamily="1" charset="2"/>
              </a:rPr>
              <a:t></a:t>
            </a:r>
            <a:r>
              <a:rPr lang="en-US" sz="2400" dirty="0" err="1" smtClean="0">
                <a:solidFill>
                  <a:srgbClr val="376092"/>
                </a:solidFill>
                <a:latin typeface="Symbol" pitchFamily="1" charset="2"/>
                <a:sym typeface="Wingdings" pitchFamily="1" charset="2"/>
              </a:rPr>
              <a:t>γη</a:t>
            </a:r>
            <a:r>
              <a:rPr lang="en-US" sz="2400" baseline="-25000" dirty="0" err="1" smtClean="0">
                <a:solidFill>
                  <a:srgbClr val="376092"/>
                </a:solidFill>
                <a:sym typeface="Wingdings" pitchFamily="1" charset="2"/>
              </a:rPr>
              <a:t>c</a:t>
            </a:r>
            <a:endParaRPr lang="en-US" sz="2400" dirty="0">
              <a:solidFill>
                <a:srgbClr val="376092"/>
              </a:solidFill>
            </a:endParaRPr>
          </a:p>
        </p:txBody>
      </p:sp>
      <p:pic>
        <p:nvPicPr>
          <p:cNvPr id="90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02025"/>
            <a:ext cx="3810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16200000" flipV="1">
            <a:off x="3314700" y="17145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53956" idx="2"/>
          </p:cNvCxnSpPr>
          <p:nvPr/>
        </p:nvCxnSpPr>
        <p:spPr>
          <a:xfrm rot="5400000" flipH="1" flipV="1">
            <a:off x="5188744" y="1831181"/>
            <a:ext cx="2952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4" name="TextBox 22"/>
          <p:cNvSpPr txBox="1">
            <a:spLocks noChangeArrowheads="1"/>
          </p:cNvSpPr>
          <p:nvPr/>
        </p:nvSpPr>
        <p:spPr bwMode="auto">
          <a:xfrm>
            <a:off x="1066800" y="5943600"/>
            <a:ext cx="289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Mass recoiling from the </a:t>
            </a:r>
            <a:r>
              <a:rPr lang="en-US" sz="1800">
                <a:latin typeface="Symbol" pitchFamily="1" charset="2"/>
              </a:rPr>
              <a:t>p</a:t>
            </a:r>
            <a:r>
              <a:rPr lang="en-US" sz="1800" baseline="30000"/>
              <a:t>0</a:t>
            </a:r>
          </a:p>
        </p:txBody>
      </p:sp>
      <p:pic>
        <p:nvPicPr>
          <p:cNvPr id="901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0"/>
            <a:ext cx="4933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90116" idx="1"/>
          </p:cNvCxnSpPr>
          <p:nvPr/>
        </p:nvCxnSpPr>
        <p:spPr>
          <a:xfrm rot="10800000">
            <a:off x="2743200" y="3505200"/>
            <a:ext cx="1905000" cy="1399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19400" y="6519863"/>
            <a:ext cx="2867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CLEO PRL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95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,102003 (2005)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4344670" y="4135187"/>
            <a:ext cx="456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7375E"/>
                </a:solidFill>
                <a:latin typeface="Calibri" pitchFamily="1" charset="0"/>
              </a:rPr>
              <a:t>Measures: 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</a:rPr>
              <a:t>Bf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</a:rPr>
              <a:t>(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</a:rPr>
              <a:t>ψ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</a:rPr>
              <a:t>’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0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)xBf(h</a:t>
            </a:r>
            <a:r>
              <a:rPr lang="en-US" sz="2400" baseline="-250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 err="1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err="1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γη</a:t>
            </a:r>
            <a:r>
              <a:rPr lang="en-US" sz="2400" baseline="-25000" dirty="0" err="1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</a:t>
            </a:r>
            <a:endParaRPr lang="en-US" sz="2400" dirty="0">
              <a:solidFill>
                <a:srgbClr val="17375E"/>
              </a:solidFill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BESIII experiment at IHEP(Beijing)</a:t>
            </a:r>
          </a:p>
        </p:txBody>
      </p:sp>
      <p:pic>
        <p:nvPicPr>
          <p:cNvPr id="9113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49228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fully inclusive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reconstruction</a:t>
            </a:r>
          </a:p>
        </p:txBody>
      </p:sp>
      <p:sp>
        <p:nvSpPr>
          <p:cNvPr id="3" name="Oval 2"/>
          <p:cNvSpPr/>
          <p:nvPr/>
        </p:nvSpPr>
        <p:spPr>
          <a:xfrm>
            <a:off x="4114800" y="1676400"/>
            <a:ext cx="762000" cy="762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atin typeface="Symbol"/>
              </a:rPr>
              <a:t>ψ</a:t>
            </a:r>
            <a:r>
              <a:rPr lang="en-US" sz="2000" dirty="0" smtClean="0">
                <a:latin typeface="Symbol"/>
              </a:rPr>
              <a:t>’</a:t>
            </a:r>
            <a:endParaRPr lang="en-US" sz="2000" dirty="0">
              <a:latin typeface="Symbo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38700" y="19812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5448300" y="1828800"/>
            <a:ext cx="609600" cy="2286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200" y="1714500"/>
            <a:ext cx="152400" cy="8382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>
            <a:off x="3570909" y="1905000"/>
            <a:ext cx="5334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76" name="TextBox 15"/>
          <p:cNvSpPr txBox="1">
            <a:spLocks noChangeArrowheads="1"/>
          </p:cNvSpPr>
          <p:nvPr/>
        </p:nvSpPr>
        <p:spPr bwMode="auto">
          <a:xfrm>
            <a:off x="5067300" y="1447800"/>
            <a:ext cx="45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Symbol" pitchFamily="1" charset="2"/>
              </a:rPr>
              <a:t>π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88077" name="TextBox 16"/>
          <p:cNvSpPr txBox="1">
            <a:spLocks noChangeArrowheads="1"/>
          </p:cNvSpPr>
          <p:nvPr/>
        </p:nvSpPr>
        <p:spPr bwMode="auto">
          <a:xfrm>
            <a:off x="3714547" y="1603993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c</a:t>
            </a:r>
            <a:endParaRPr lang="en-US" sz="2400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533648" y="1709736"/>
            <a:ext cx="492127" cy="4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682876" y="1371601"/>
            <a:ext cx="441324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80" name="TextBox 23"/>
          <p:cNvSpPr txBox="1">
            <a:spLocks noChangeArrowheads="1"/>
          </p:cNvSpPr>
          <p:nvPr/>
        </p:nvSpPr>
        <p:spPr bwMode="auto">
          <a:xfrm>
            <a:off x="844760" y="1338262"/>
            <a:ext cx="1621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undetected</a:t>
            </a:r>
          </a:p>
        </p:txBody>
      </p:sp>
      <p:sp>
        <p:nvSpPr>
          <p:cNvPr id="88081" name="TextBox 24"/>
          <p:cNvSpPr txBox="1">
            <a:spLocks noChangeArrowheads="1"/>
          </p:cNvSpPr>
          <p:nvPr/>
        </p:nvSpPr>
        <p:spPr bwMode="auto">
          <a:xfrm>
            <a:off x="6781800" y="1600200"/>
            <a:ext cx="1297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detected</a:t>
            </a:r>
          </a:p>
        </p:txBody>
      </p:sp>
      <p:sp>
        <p:nvSpPr>
          <p:cNvPr id="88082" name="TextBox 25"/>
          <p:cNvSpPr txBox="1">
            <a:spLocks noChangeArrowheads="1"/>
          </p:cNvSpPr>
          <p:nvPr/>
        </p:nvSpPr>
        <p:spPr bwMode="auto">
          <a:xfrm>
            <a:off x="6030913" y="1371600"/>
            <a:ext cx="29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latin typeface="Symbol" pitchFamily="1" charset="2"/>
              </a:rPr>
              <a:t>γ</a:t>
            </a:r>
            <a:endParaRPr lang="en-US" sz="2000" b="1" baseline="30000" dirty="0"/>
          </a:p>
        </p:txBody>
      </p:sp>
      <p:sp>
        <p:nvSpPr>
          <p:cNvPr id="88083" name="TextBox 26"/>
          <p:cNvSpPr txBox="1">
            <a:spLocks noChangeArrowheads="1"/>
          </p:cNvSpPr>
          <p:nvPr/>
        </p:nvSpPr>
        <p:spPr bwMode="auto">
          <a:xfrm>
            <a:off x="6259513" y="1838325"/>
            <a:ext cx="311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Symbol" pitchFamily="1" charset="2"/>
              </a:rPr>
              <a:t>γ</a:t>
            </a:r>
            <a:endParaRPr lang="en-US" sz="2400" b="1" baseline="300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438400" y="15240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38399" y="1295400"/>
            <a:ext cx="419099" cy="6762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38" name="TextBox 32"/>
          <p:cNvSpPr txBox="1">
            <a:spLocks noChangeArrowheads="1"/>
          </p:cNvSpPr>
          <p:nvPr/>
        </p:nvSpPr>
        <p:spPr bwMode="auto">
          <a:xfrm>
            <a:off x="3237316" y="3106318"/>
            <a:ext cx="3827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4-momentum conservation</a:t>
            </a:r>
          </a:p>
        </p:txBody>
      </p:sp>
      <p:sp>
        <p:nvSpPr>
          <p:cNvPr id="25" name="Oval 24"/>
          <p:cNvSpPr/>
          <p:nvPr/>
        </p:nvSpPr>
        <p:spPr>
          <a:xfrm>
            <a:off x="5943600" y="1295400"/>
            <a:ext cx="685800" cy="1371600"/>
          </a:xfrm>
          <a:prstGeom prst="ellipse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4800" y="2189956"/>
            <a:ext cx="17246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804000"/>
                </a:solidFill>
              </a:rPr>
              <a:t>recoiling</a:t>
            </a:r>
          </a:p>
          <a:p>
            <a:r>
              <a:rPr lang="en-US" sz="2400" dirty="0">
                <a:solidFill>
                  <a:srgbClr val="804000"/>
                </a:solidFill>
              </a:rPr>
              <a:t>or “missing”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0" y="2286000"/>
            <a:ext cx="609600" cy="76200"/>
          </a:xfrm>
          <a:prstGeom prst="straightConnector1">
            <a:avLst/>
          </a:prstGeom>
          <a:ln>
            <a:solidFill>
              <a:srgbClr val="804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644775" y="2057398"/>
            <a:ext cx="952500" cy="457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 rot="1533647">
            <a:off x="3041089" y="1683309"/>
            <a:ext cx="533400" cy="3862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84560">
            <a:off x="3077084" y="159578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ymbol"/>
              </a:rPr>
              <a:t>η</a:t>
            </a:r>
            <a:r>
              <a:rPr lang="en-US" baseline="-25000" dirty="0" err="1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          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6497" y="21899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/>
              </a:rPr>
              <a:t>γ</a:t>
            </a:r>
            <a:endParaRPr lang="en-US" sz="2400" dirty="0">
              <a:solidFill>
                <a:srgbClr val="FF0000"/>
              </a:solidFill>
              <a:latin typeface="Symbo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01875" y="1176336"/>
            <a:ext cx="1181100" cy="196770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2747899" y="5575675"/>
          <a:ext cx="49641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3" name="Equation" r:id="rId3" imgW="3263900" imgH="431800" progId="Equation.DSMT4">
                  <p:embed/>
                </p:oleObj>
              </mc:Choice>
              <mc:Fallback>
                <p:oleObj name="Equation" r:id="rId3" imgW="32639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899" y="5575675"/>
                        <a:ext cx="4964113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3351149" y="4991475"/>
            <a:ext cx="153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In the cm:  </a:t>
            </a: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5122799" y="4991475"/>
          <a:ext cx="6492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4" name="Equation" r:id="rId5" imgW="444500" imgH="203200" progId="Equation.3">
                  <p:embed/>
                </p:oleObj>
              </mc:Choice>
              <mc:Fallback>
                <p:oleObj name="Equation" r:id="rId5" imgW="4445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99" y="4991475"/>
                        <a:ext cx="6492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495612" y="4227888"/>
          <a:ext cx="3008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5" name="Equation" r:id="rId7" imgW="2057400" imgH="304800" progId="Equation.DSMT4">
                  <p:embed/>
                </p:oleObj>
              </mc:Choice>
              <mc:Fallback>
                <p:oleObj name="Equation" r:id="rId7" imgW="2057400" imgH="304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12" y="4227888"/>
                        <a:ext cx="30083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492437" y="3604000"/>
          <a:ext cx="29352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6" name="Equation" r:id="rId9" imgW="2006600" imgH="292100" progId="Equation.DSMT4">
                  <p:embed/>
                </p:oleObj>
              </mc:Choice>
              <mc:Fallback>
                <p:oleObj name="Equation" r:id="rId9" imgW="20066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37" y="3604000"/>
                        <a:ext cx="293528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4344670" y="2676487"/>
            <a:ext cx="29794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Calibri" pitchFamily="1" charset="0"/>
              </a:rPr>
              <a:t>Measures: Bf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</a:rPr>
              <a:t>(</a:t>
            </a:r>
            <a:r>
              <a:rPr lang="en-US" sz="2200" b="1" dirty="0" smtClean="0">
                <a:solidFill>
                  <a:srgbClr val="800000"/>
                </a:solidFill>
                <a:latin typeface="Symbol" pitchFamily="1" charset="2"/>
              </a:rPr>
              <a:t>ψ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</a:rPr>
              <a:t>’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200" b="1" dirty="0" smtClean="0">
                <a:solidFill>
                  <a:srgbClr val="8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200" b="1" baseline="300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0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200" b="1" dirty="0" err="1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200" b="1" baseline="-25000" dirty="0" err="1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200" b="1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)</a:t>
            </a:r>
            <a:endParaRPr lang="en-US" sz="2200" b="1" dirty="0">
              <a:solidFill>
                <a:srgbClr val="800000"/>
              </a:solidFill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 dirty="0" err="1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: BES III 2010 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(fully inclusive)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49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1148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8"/>
          <p:cNvSpPr txBox="1">
            <a:spLocks noChangeArrowheads="1"/>
          </p:cNvSpPr>
          <p:nvPr/>
        </p:nvSpPr>
        <p:spPr bwMode="auto">
          <a:xfrm>
            <a:off x="152400" y="1066800"/>
            <a:ext cx="3598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Semi-inclusive</a:t>
            </a:r>
            <a:r>
              <a:rPr lang="en-US" sz="1800" dirty="0"/>
              <a:t>: </a:t>
            </a:r>
            <a:r>
              <a:rPr lang="en-US" sz="1800" dirty="0" smtClean="0"/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2400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solidFill>
                  <a:srgbClr val="C00000"/>
                </a:solidFill>
                <a:sym typeface="Wingdings" pitchFamily="1" charset="2"/>
              </a:rPr>
              <a:t>0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C00000"/>
                </a:solidFill>
                <a:sym typeface="Wingdings" pitchFamily="1" charset="2"/>
              </a:rPr>
              <a:t>c</a:t>
            </a:r>
            <a:endParaRPr lang="en-US" sz="2400" baseline="-25000" dirty="0">
              <a:solidFill>
                <a:srgbClr val="C00000"/>
              </a:solidFill>
              <a:sym typeface="Wingdings" pitchFamily="1" charset="2"/>
            </a:endParaRPr>
          </a:p>
          <a:p>
            <a:r>
              <a:rPr lang="en-US" sz="2400" dirty="0">
                <a:solidFill>
                  <a:srgbClr val="C00000"/>
                </a:solidFill>
                <a:sym typeface="Wingdings" pitchFamily="1" charset="2"/>
              </a:rPr>
              <a:t>                                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     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1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η</a:t>
            </a:r>
            <a:r>
              <a:rPr lang="en-US" sz="2400" baseline="-25000" dirty="0" err="1" smtClean="0">
                <a:solidFill>
                  <a:srgbClr val="C00000"/>
                </a:solidFill>
                <a:sym typeface="Wingdings" pitchFamily="1" charset="2"/>
              </a:rPr>
              <a:t>c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pic>
        <p:nvPicPr>
          <p:cNvPr id="921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095500"/>
            <a:ext cx="4495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rot="5400000">
            <a:off x="2706688" y="1562100"/>
            <a:ext cx="22701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1676400"/>
            <a:ext cx="19720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Detect: </a:t>
            </a:r>
            <a:r>
              <a:rPr lang="en-US" sz="2200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Symbol" pitchFamily="18" charset="2"/>
                <a:ea typeface="+mn-ea"/>
                <a:cs typeface="Arial" pitchFamily="34" charset="0"/>
              </a:rPr>
              <a:t>π</a:t>
            </a:r>
            <a:r>
              <a:rPr lang="en-US" sz="2400" baseline="30000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&amp;</a:t>
            </a:r>
            <a:r>
              <a:rPr lang="en-US" sz="2400" dirty="0" smtClean="0">
                <a:solidFill>
                  <a:srgbClr val="800000"/>
                </a:solidFill>
                <a:latin typeface="Symbol" pitchFamily="18" charset="2"/>
                <a:ea typeface="+mn-ea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Symbol" pitchFamily="18" charset="2"/>
                <a:ea typeface="+mn-ea"/>
                <a:cs typeface="Arial" pitchFamily="34" charset="0"/>
              </a:rPr>
              <a:t>γ</a:t>
            </a:r>
            <a:endParaRPr lang="en-US" sz="2400" dirty="0">
              <a:solidFill>
                <a:srgbClr val="800000"/>
              </a:solidFill>
              <a:latin typeface="Symbol" pitchFamily="18" charset="2"/>
              <a:ea typeface="+mn-ea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06556" y="1449388"/>
            <a:ext cx="457200" cy="3794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82037" y="1752600"/>
            <a:ext cx="542925" cy="1539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1" name="TextBox 24"/>
          <p:cNvSpPr txBox="1">
            <a:spLocks noChangeArrowheads="1"/>
          </p:cNvSpPr>
          <p:nvPr/>
        </p:nvSpPr>
        <p:spPr bwMode="auto">
          <a:xfrm>
            <a:off x="152400" y="4800600"/>
            <a:ext cx="456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Calibri" pitchFamily="1" charset="0"/>
              </a:rPr>
              <a:t>Measures: </a:t>
            </a:r>
            <a:r>
              <a:rPr lang="en-US" sz="2400" dirty="0">
                <a:solidFill>
                  <a:srgbClr val="800000"/>
                </a:solidFill>
                <a:latin typeface="Calibri" pitchFamily="1" charset="0"/>
              </a:rPr>
              <a:t>Bf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</a:rPr>
              <a:t>(</a:t>
            </a:r>
            <a:r>
              <a:rPr lang="en-US" sz="2400" dirty="0" smtClean="0">
                <a:solidFill>
                  <a:srgbClr val="800000"/>
                </a:solidFill>
                <a:latin typeface="Symbol" pitchFamily="1" charset="2"/>
              </a:rPr>
              <a:t>ψ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</a:rPr>
              <a:t>’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8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0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)xBf(h</a:t>
            </a:r>
            <a:r>
              <a:rPr lang="en-US" sz="2400" baseline="-250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err="1" smtClean="0">
                <a:solidFill>
                  <a:srgbClr val="800000"/>
                </a:solidFill>
                <a:latin typeface="Symbol" pitchFamily="1" charset="2"/>
                <a:sym typeface="Wingdings" pitchFamily="1" charset="2"/>
              </a:rPr>
              <a:t>γη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)</a:t>
            </a:r>
            <a:endParaRPr lang="en-US" sz="2400" dirty="0">
              <a:solidFill>
                <a:srgbClr val="800000"/>
              </a:solidFill>
              <a:latin typeface="Calibri" pitchFamily="1" charset="0"/>
            </a:endParaRPr>
          </a:p>
        </p:txBody>
      </p:sp>
      <p:sp>
        <p:nvSpPr>
          <p:cNvPr id="92172" name="TextBox 25"/>
          <p:cNvSpPr txBox="1">
            <a:spLocks noChangeArrowheads="1"/>
          </p:cNvSpPr>
          <p:nvPr/>
        </p:nvSpPr>
        <p:spPr bwMode="auto">
          <a:xfrm>
            <a:off x="5257800" y="4800600"/>
            <a:ext cx="295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Calibri" pitchFamily="1" charset="0"/>
              </a:rPr>
              <a:t>Measures: </a:t>
            </a:r>
            <a:r>
              <a:rPr lang="en-US" sz="2400" dirty="0">
                <a:solidFill>
                  <a:srgbClr val="800000"/>
                </a:solidFill>
                <a:latin typeface="Calibri" pitchFamily="1" charset="0"/>
              </a:rPr>
              <a:t>Bf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</a:rPr>
              <a:t>(</a:t>
            </a:r>
            <a:r>
              <a:rPr lang="en-US" sz="2400" dirty="0" smtClean="0">
                <a:solidFill>
                  <a:srgbClr val="800000"/>
                </a:solidFill>
                <a:latin typeface="Symbol" pitchFamily="1" charset="2"/>
              </a:rPr>
              <a:t>ψ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</a:rPr>
              <a:t>’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8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0</a:t>
            </a:r>
            <a:r>
              <a:rPr lang="en-US" sz="2400" dirty="0" smtClean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800000"/>
                </a:solidFill>
                <a:latin typeface="Calibri" pitchFamily="1" charset="0"/>
                <a:sym typeface="Wingdings" pitchFamily="1" charset="2"/>
              </a:rPr>
              <a:t>)</a:t>
            </a:r>
            <a:endParaRPr lang="en-US" sz="2400" dirty="0">
              <a:solidFill>
                <a:srgbClr val="800000"/>
              </a:solidFill>
              <a:latin typeface="Calibri" pitchFamily="1" charset="0"/>
            </a:endParaRPr>
          </a:p>
        </p:txBody>
      </p:sp>
      <p:sp>
        <p:nvSpPr>
          <p:cNvPr id="92173" name="TextBox 28"/>
          <p:cNvSpPr txBox="1">
            <a:spLocks noChangeArrowheads="1"/>
          </p:cNvSpPr>
          <p:nvPr/>
        </p:nvSpPr>
        <p:spPr bwMode="auto">
          <a:xfrm>
            <a:off x="4876800" y="990600"/>
            <a:ext cx="3647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Fully inclusive: </a:t>
            </a:r>
            <a:r>
              <a:rPr lang="en-US" sz="2200" dirty="0" smtClean="0"/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" charset="2"/>
              </a:rPr>
              <a:t>ψ</a:t>
            </a:r>
            <a:r>
              <a:rPr lang="en-US" sz="2400" dirty="0" smtClean="0">
                <a:solidFill>
                  <a:srgbClr val="C00000"/>
                </a:solidFill>
                <a:latin typeface="Calibri" pitchFamily="1" charset="0"/>
              </a:rPr>
              <a:t>’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solidFill>
                  <a:srgbClr val="C00000"/>
                </a:solidFill>
                <a:sym typeface="Wingdings" pitchFamily="1" charset="2"/>
              </a:rPr>
              <a:t>0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h</a:t>
            </a:r>
            <a:r>
              <a:rPr lang="en-US" sz="2400" baseline="-25000" dirty="0" smtClean="0">
                <a:solidFill>
                  <a:srgbClr val="C00000"/>
                </a:solidFill>
                <a:sym typeface="Wingdings" pitchFamily="1" charset="2"/>
              </a:rPr>
              <a:t>c</a:t>
            </a:r>
            <a:endParaRPr lang="en-US" sz="2400" baseline="-25000" dirty="0">
              <a:solidFill>
                <a:srgbClr val="C00000"/>
              </a:solidFill>
              <a:sym typeface="Wingdings" pitchFamily="1" charset="2"/>
            </a:endParaRPr>
          </a:p>
          <a:p>
            <a:r>
              <a:rPr lang="en-US" sz="2400" dirty="0">
                <a:solidFill>
                  <a:srgbClr val="C00000"/>
                </a:solidFill>
                <a:sym typeface="Wingdings" pitchFamily="1" charset="2"/>
              </a:rPr>
              <a:t>                              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      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1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dirty="0" smtClean="0">
                <a:solidFill>
                  <a:srgbClr val="C00000"/>
                </a:solidFill>
                <a:sym typeface="Wingdings" pitchFamily="1" charset="2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" charset="2"/>
                <a:sym typeface="Wingdings" pitchFamily="1" charset="2"/>
              </a:rPr>
              <a:t>ηη</a:t>
            </a:r>
            <a:r>
              <a:rPr lang="en-US" sz="2400" baseline="-25000" dirty="0" err="1" smtClean="0">
                <a:solidFill>
                  <a:srgbClr val="C00000"/>
                </a:solidFill>
                <a:sym typeface="Wingdings" pitchFamily="1" charset="2"/>
              </a:rPr>
              <a:t>c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7583488" y="1485900"/>
            <a:ext cx="22701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5" name="TextBox 30"/>
          <p:cNvSpPr txBox="1">
            <a:spLocks noChangeArrowheads="1"/>
          </p:cNvSpPr>
          <p:nvPr/>
        </p:nvSpPr>
        <p:spPr bwMode="auto">
          <a:xfrm>
            <a:off x="5562600" y="1600200"/>
            <a:ext cx="199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Detect: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Symbol" pitchFamily="1" charset="2"/>
              </a:rPr>
              <a:t>π</a:t>
            </a:r>
            <a:r>
              <a:rPr lang="en-US" sz="2400" baseline="30000" dirty="0" smtClean="0">
                <a:solidFill>
                  <a:srgbClr val="800000"/>
                </a:solidFill>
              </a:rPr>
              <a:t>0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only</a:t>
            </a:r>
            <a:endParaRPr lang="en-US" sz="2400" dirty="0">
              <a:solidFill>
                <a:srgbClr val="800000"/>
              </a:solidFill>
              <a:latin typeface="Symbol" pitchFamily="1" charset="2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800850" y="1340561"/>
            <a:ext cx="478002" cy="48103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48200" y="1828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6519863"/>
            <a:ext cx="3062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BES III PRL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104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,132002 (2010)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7323735" y="1491499"/>
            <a:ext cx="22701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baseline="-2500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>
                <a:ea typeface="ＭＳ Ｐゴシック" pitchFamily="1" charset="-128"/>
                <a:cs typeface="ＭＳ Ｐゴシック" pitchFamily="1" charset="-128"/>
              </a:rPr>
              <a:t>:  BES III results</a:t>
            </a:r>
          </a:p>
        </p:txBody>
      </p: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838200" y="2743200"/>
            <a:ext cx="52054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7375E"/>
                </a:solidFill>
                <a:latin typeface="Calibri" pitchFamily="1" charset="0"/>
              </a:rPr>
              <a:t>results:  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</a:rPr>
              <a:t>Bf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</a:rPr>
              <a:t>(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</a:rPr>
              <a:t>ψ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</a:rPr>
              <a:t>’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π</a:t>
            </a:r>
            <a:r>
              <a:rPr lang="en-US" sz="2400" baseline="300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0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 = (8.4 </a:t>
            </a:r>
            <a:r>
              <a:rPr lang="en-US" sz="2400" dirty="0">
                <a:solidFill>
                  <a:srgbClr val="17375E"/>
                </a:solidFill>
                <a:latin typeface="Comic Sans MS" pitchFamily="1" charset="0"/>
                <a:sym typeface="Wingdings" pitchFamily="1" charset="2"/>
              </a:rPr>
              <a:t>± 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1.3)x10</a:t>
            </a:r>
            <a:r>
              <a:rPr lang="en-US" sz="2400" baseline="300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-4</a:t>
            </a:r>
          </a:p>
          <a:p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            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Bf(h</a:t>
            </a:r>
            <a:r>
              <a:rPr lang="en-US" sz="2400" baseline="-250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 err="1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</a:t>
            </a:r>
            <a:r>
              <a:rPr lang="en-US" sz="2400" dirty="0" err="1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η</a:t>
            </a:r>
            <a:r>
              <a:rPr lang="en-US" sz="2400" baseline="-25000" dirty="0" err="1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 = (54.3 </a:t>
            </a:r>
            <a:r>
              <a:rPr lang="en-US" sz="2400" dirty="0">
                <a:solidFill>
                  <a:srgbClr val="17375E"/>
                </a:solidFill>
                <a:latin typeface="Comic Sans MS" pitchFamily="1" charset="0"/>
                <a:sym typeface="Wingdings" pitchFamily="1" charset="2"/>
              </a:rPr>
              <a:t>±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6.7)%</a:t>
            </a:r>
          </a:p>
          <a:p>
            <a:r>
              <a:rPr lang="en-US" sz="10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 </a:t>
            </a:r>
          </a:p>
          <a:p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             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M(h</a:t>
            </a:r>
            <a:r>
              <a:rPr lang="en-US" sz="2400" baseline="-250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 = 3525.4 </a:t>
            </a:r>
            <a:r>
              <a:rPr lang="en-US" sz="2400" dirty="0">
                <a:solidFill>
                  <a:srgbClr val="17375E"/>
                </a:solidFill>
                <a:latin typeface="Comic Sans MS" pitchFamily="1" charset="0"/>
                <a:sym typeface="Wingdings" pitchFamily="1" charset="2"/>
              </a:rPr>
              <a:t>±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0.22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MeV</a:t>
            </a:r>
            <a:endParaRPr lang="en-US" sz="2400" dirty="0">
              <a:solidFill>
                <a:srgbClr val="17375E"/>
              </a:solidFill>
              <a:latin typeface="Calibri" pitchFamily="1" charset="0"/>
              <a:sym typeface="Wingdings" pitchFamily="1" charset="2"/>
            </a:endParaRPr>
          </a:p>
          <a:p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             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dirty="0" err="1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(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h</a:t>
            </a:r>
            <a:r>
              <a:rPr lang="en-US" sz="2400" baseline="-250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 = 0.73</a:t>
            </a:r>
            <a:r>
              <a:rPr lang="en-US" sz="2400" dirty="0">
                <a:solidFill>
                  <a:srgbClr val="17375E"/>
                </a:solidFill>
                <a:latin typeface="Comic Sans MS" pitchFamily="1" charset="0"/>
                <a:sym typeface="Wingdings" pitchFamily="1" charset="2"/>
              </a:rPr>
              <a:t>±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0.53 (&lt; 1.44)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MeV</a:t>
            </a:r>
            <a:endParaRPr lang="en-US" sz="2400" dirty="0">
              <a:solidFill>
                <a:srgbClr val="17375E"/>
              </a:solidFill>
              <a:latin typeface="Calibri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4864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270" y="2743200"/>
            <a:ext cx="26175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agree with theory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YP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Kuang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PRD 65 094024</a:t>
            </a: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6396038" y="3671888"/>
            <a:ext cx="2754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76092"/>
                </a:solidFill>
              </a:rPr>
              <a:t>M</a:t>
            </a:r>
            <a:r>
              <a:rPr lang="en-US" sz="2000" baseline="-25000" dirty="0">
                <a:solidFill>
                  <a:srgbClr val="376092"/>
                </a:solidFill>
              </a:rPr>
              <a:t>cog</a:t>
            </a:r>
            <a:r>
              <a:rPr lang="en-US" sz="2000" dirty="0" smtClean="0">
                <a:solidFill>
                  <a:srgbClr val="376092"/>
                </a:solidFill>
              </a:rPr>
              <a:t>(</a:t>
            </a:r>
            <a:r>
              <a:rPr lang="en-US" sz="2000" dirty="0" smtClean="0">
                <a:solidFill>
                  <a:srgbClr val="376092"/>
                </a:solidFill>
                <a:latin typeface="Symbol" pitchFamily="1" charset="2"/>
              </a:rPr>
              <a:t>χ</a:t>
            </a:r>
            <a:r>
              <a:rPr lang="en-US" sz="2000" baseline="-25000" dirty="0" smtClean="0">
                <a:solidFill>
                  <a:srgbClr val="376092"/>
                </a:solidFill>
              </a:rPr>
              <a:t>c0,1,2</a:t>
            </a:r>
            <a:r>
              <a:rPr lang="en-US" sz="2000" dirty="0">
                <a:solidFill>
                  <a:srgbClr val="376092"/>
                </a:solidFill>
              </a:rPr>
              <a:t>)=3525.3 </a:t>
            </a:r>
            <a:r>
              <a:rPr lang="en-US" sz="2000" dirty="0" err="1">
                <a:solidFill>
                  <a:srgbClr val="376092"/>
                </a:solidFill>
              </a:rPr>
              <a:t>MeV</a:t>
            </a:r>
            <a:endParaRPr lang="en-US" sz="2000" dirty="0">
              <a:solidFill>
                <a:srgbClr val="37609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943600" y="2971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5715000" y="3124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6519863"/>
            <a:ext cx="3062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BES III PRL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104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,132002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χ</a:t>
            </a:r>
            <a:r>
              <a:rPr lang="en-US" baseline="-25000" dirty="0" smtClean="0">
                <a:ea typeface="ＭＳ Ｐゴシック" pitchFamily="1" charset="-128"/>
                <a:cs typeface="ＭＳ Ｐゴシック" pitchFamily="1" charset="-128"/>
              </a:rPr>
              <a:t>c2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discovered by Belle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088" y="1600200"/>
            <a:ext cx="2868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27051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Box 4"/>
          <p:cNvSpPr txBox="1">
            <a:spLocks noChangeArrowheads="1"/>
          </p:cNvSpPr>
          <p:nvPr/>
        </p:nvSpPr>
        <p:spPr bwMode="auto">
          <a:xfrm>
            <a:off x="2257425" y="334963"/>
            <a:ext cx="25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omic Sans MS" pitchFamily="1" charset="0"/>
              </a:rPr>
              <a:t>‘</a:t>
            </a:r>
          </a:p>
        </p:txBody>
      </p:sp>
      <p:pic>
        <p:nvPicPr>
          <p:cNvPr id="97286" name="Picture 4" descr="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2743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TextBox 6"/>
          <p:cNvSpPr txBox="1">
            <a:spLocks noChangeArrowheads="1"/>
          </p:cNvSpPr>
          <p:nvPr/>
        </p:nvSpPr>
        <p:spPr bwMode="auto">
          <a:xfrm>
            <a:off x="762000" y="1524000"/>
            <a:ext cx="1864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</a:rPr>
              <a:t>γγ</a:t>
            </a:r>
            <a:r>
              <a:rPr lang="en-US" sz="2400" b="1" dirty="0" smtClean="0">
                <a:solidFill>
                  <a:srgbClr val="953735"/>
                </a:solidFill>
              </a:rPr>
              <a:t> </a:t>
            </a:r>
            <a:r>
              <a:rPr lang="en-US" sz="2400" b="1" dirty="0" smtClean="0">
                <a:solidFill>
                  <a:srgbClr val="953735"/>
                </a:solidFill>
                <a:sym typeface="Wingdings" pitchFamily="1" charset="2"/>
              </a:rPr>
              <a:t></a:t>
            </a:r>
            <a:r>
              <a:rPr lang="en-US" sz="2400" b="1" dirty="0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χ</a:t>
            </a:r>
            <a:r>
              <a:rPr lang="en-US" sz="2400" b="1" baseline="-25000" dirty="0" smtClean="0">
                <a:solidFill>
                  <a:srgbClr val="953735"/>
                </a:solidFill>
                <a:sym typeface="Wingdings" pitchFamily="1" charset="2"/>
              </a:rPr>
              <a:t>c2</a:t>
            </a:r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DD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97288" name="TextBox 7"/>
          <p:cNvSpPr txBox="1">
            <a:spLocks noChangeArrowheads="1"/>
          </p:cNvSpPr>
          <p:nvPr/>
        </p:nvSpPr>
        <p:spPr bwMode="auto">
          <a:xfrm>
            <a:off x="1566863" y="1524000"/>
            <a:ext cx="26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953735"/>
                </a:solidFill>
                <a:latin typeface="Calibri" pitchFamily="1" charset="0"/>
              </a:rPr>
              <a:t>‘</a:t>
            </a:r>
          </a:p>
        </p:txBody>
      </p:sp>
      <p:sp>
        <p:nvSpPr>
          <p:cNvPr id="97289" name="TextBox 8"/>
          <p:cNvSpPr txBox="1">
            <a:spLocks noChangeArrowheads="1"/>
          </p:cNvSpPr>
          <p:nvPr/>
        </p:nvSpPr>
        <p:spPr bwMode="auto">
          <a:xfrm>
            <a:off x="2233142" y="1219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_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97290" name="TextBox 9"/>
          <p:cNvSpPr txBox="1">
            <a:spLocks noChangeArrowheads="1"/>
          </p:cNvSpPr>
          <p:nvPr/>
        </p:nvSpPr>
        <p:spPr bwMode="auto">
          <a:xfrm>
            <a:off x="3962400" y="4191000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  <a:sym typeface="Wingdings" pitchFamily="1" charset="2"/>
              </a:rPr>
              <a:t>M(DD)</a:t>
            </a:r>
            <a:endParaRPr lang="en-US" sz="2400" b="1">
              <a:solidFill>
                <a:srgbClr val="953735"/>
              </a:solidFill>
            </a:endParaRPr>
          </a:p>
        </p:txBody>
      </p:sp>
      <p:sp>
        <p:nvSpPr>
          <p:cNvPr id="97291" name="TextBox 10"/>
          <p:cNvSpPr txBox="1">
            <a:spLocks noChangeArrowheads="1"/>
          </p:cNvSpPr>
          <p:nvPr/>
        </p:nvSpPr>
        <p:spPr bwMode="auto">
          <a:xfrm>
            <a:off x="4597400" y="388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53735"/>
                </a:solidFill>
                <a:sym typeface="Wingdings" pitchFamily="1" charset="2"/>
              </a:rPr>
              <a:t>_</a:t>
            </a:r>
            <a:endParaRPr lang="en-US" sz="2400" b="1">
              <a:solidFill>
                <a:srgbClr val="953735"/>
              </a:solidFill>
            </a:endParaRPr>
          </a:p>
        </p:txBody>
      </p:sp>
      <p:sp>
        <p:nvSpPr>
          <p:cNvPr id="97292" name="TextBox 11"/>
          <p:cNvSpPr txBox="1">
            <a:spLocks noChangeArrowheads="1"/>
          </p:cNvSpPr>
          <p:nvPr/>
        </p:nvSpPr>
        <p:spPr bwMode="auto">
          <a:xfrm>
            <a:off x="7696200" y="4419600"/>
            <a:ext cx="10763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  <a:sym typeface="Wingdings" pitchFamily="1" charset="2"/>
              </a:rPr>
              <a:t>|</a:t>
            </a:r>
            <a:r>
              <a:rPr lang="en-US" sz="2400" b="1" dirty="0" err="1" smtClean="0">
                <a:solidFill>
                  <a:srgbClr val="953735"/>
                </a:solidFill>
                <a:sym typeface="Wingdings" pitchFamily="1" charset="2"/>
              </a:rPr>
              <a:t>cos</a:t>
            </a:r>
            <a:r>
              <a:rPr lang="en-US" sz="2400" b="1" dirty="0" err="1" smtClean="0">
                <a:solidFill>
                  <a:srgbClr val="953735"/>
                </a:solidFill>
                <a:latin typeface="Symbol" pitchFamily="1" charset="2"/>
                <a:sym typeface="Wingdings" pitchFamily="1" charset="2"/>
              </a:rPr>
              <a:t>θ</a:t>
            </a:r>
            <a:r>
              <a:rPr lang="en-US" sz="2400" b="1" dirty="0" smtClean="0">
                <a:solidFill>
                  <a:srgbClr val="953735"/>
                </a:solidFill>
                <a:sym typeface="Wingdings" pitchFamily="1" charset="2"/>
              </a:rPr>
              <a:t>|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97293" name="TextBox 12"/>
          <p:cNvSpPr txBox="1">
            <a:spLocks noChangeArrowheads="1"/>
          </p:cNvSpPr>
          <p:nvPr/>
        </p:nvSpPr>
        <p:spPr bwMode="auto">
          <a:xfrm>
            <a:off x="3505200" y="5029200"/>
            <a:ext cx="4157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7375E"/>
                </a:solidFill>
                <a:latin typeface="Calibri" pitchFamily="1" charset="0"/>
              </a:rPr>
              <a:t>results:  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 M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(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χ</a:t>
            </a:r>
            <a:r>
              <a:rPr lang="en-US" sz="2400" baseline="-250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c2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 = 3929 </a:t>
            </a:r>
            <a:r>
              <a:rPr lang="en-US" sz="2400" dirty="0">
                <a:solidFill>
                  <a:srgbClr val="17375E"/>
                </a:solidFill>
                <a:latin typeface="Comic Sans MS" pitchFamily="1" charset="0"/>
                <a:sym typeface="Wingdings" pitchFamily="1" charset="2"/>
              </a:rPr>
              <a:t>±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5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MeV</a:t>
            </a:r>
            <a:endParaRPr lang="en-US" sz="2400" dirty="0">
              <a:solidFill>
                <a:srgbClr val="17375E"/>
              </a:solidFill>
              <a:latin typeface="Calibri" pitchFamily="1" charset="0"/>
              <a:sym typeface="Wingdings" pitchFamily="1" charset="2"/>
            </a:endParaRPr>
          </a:p>
          <a:p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             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Γ</a:t>
            </a:r>
            <a:r>
              <a:rPr lang="en-US" sz="24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(</a:t>
            </a:r>
            <a:r>
              <a:rPr lang="en-US" sz="2400" dirty="0" smtClean="0">
                <a:solidFill>
                  <a:srgbClr val="17375E"/>
                </a:solidFill>
                <a:latin typeface="Symbol" pitchFamily="1" charset="2"/>
                <a:sym typeface="Wingdings" pitchFamily="1" charset="2"/>
              </a:rPr>
              <a:t>χ</a:t>
            </a:r>
            <a:r>
              <a:rPr lang="en-US" sz="2400" baseline="-25000" dirty="0" smtClean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c2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) = 29 </a:t>
            </a:r>
            <a:r>
              <a:rPr lang="en-US" sz="2400" dirty="0">
                <a:solidFill>
                  <a:srgbClr val="17375E"/>
                </a:solidFill>
                <a:latin typeface="Comic Sans MS" pitchFamily="1" charset="0"/>
                <a:sym typeface="Wingdings" pitchFamily="1" charset="2"/>
              </a:rPr>
              <a:t>±</a:t>
            </a:r>
            <a:r>
              <a:rPr lang="en-US" sz="2400" dirty="0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 10 </a:t>
            </a:r>
            <a:r>
              <a:rPr lang="en-US" sz="2400" dirty="0" err="1">
                <a:solidFill>
                  <a:srgbClr val="17375E"/>
                </a:solidFill>
                <a:latin typeface="Calibri" pitchFamily="1" charset="0"/>
                <a:sym typeface="Wingdings" pitchFamily="1" charset="2"/>
              </a:rPr>
              <a:t>MeV</a:t>
            </a:r>
            <a:endParaRPr lang="en-US" sz="2400" dirty="0">
              <a:solidFill>
                <a:srgbClr val="17375E"/>
              </a:solidFill>
              <a:latin typeface="Calibri" pitchFamily="1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6785" y="4348163"/>
            <a:ext cx="1733167" cy="707886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804000"/>
                </a:solidFill>
                <a:latin typeface="Comic Sans MS" pitchFamily="1" charset="0"/>
              </a:rPr>
              <a:t>“two-photon”</a:t>
            </a:r>
          </a:p>
          <a:p>
            <a:pPr algn="ctr"/>
            <a:r>
              <a:rPr lang="en-US" sz="2000" dirty="0">
                <a:solidFill>
                  <a:srgbClr val="804000"/>
                </a:solidFill>
                <a:latin typeface="Comic Sans MS" pitchFamily="1" charset="0"/>
              </a:rPr>
              <a:t>collisions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054600" y="5061764"/>
            <a:ext cx="248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17375E"/>
                </a:solidFill>
                <a:latin typeface="Calibri" pitchFamily="1" charset="0"/>
              </a:rPr>
              <a:t>‘</a:t>
            </a:r>
            <a:endParaRPr lang="en-US" sz="2400" dirty="0">
              <a:solidFill>
                <a:srgbClr val="17375E"/>
              </a:solidFill>
              <a:latin typeface="Calibri" pitchFamily="1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5009637" y="5394365"/>
            <a:ext cx="248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17375E"/>
                </a:solidFill>
                <a:latin typeface="Calibri" pitchFamily="1" charset="0"/>
              </a:rPr>
              <a:t>‘</a:t>
            </a:r>
            <a:endParaRPr lang="en-US" sz="2400" dirty="0">
              <a:solidFill>
                <a:srgbClr val="17375E"/>
              </a:solidFill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Charmonium spectrum today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943600" y="3960813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09" name="TextBox 5"/>
          <p:cNvSpPr txBox="1">
            <a:spLocks noChangeArrowheads="1"/>
          </p:cNvSpPr>
          <p:nvPr/>
        </p:nvSpPr>
        <p:spPr bwMode="auto">
          <a:xfrm>
            <a:off x="6019800" y="3505200"/>
            <a:ext cx="45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1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Calibri" pitchFamily="1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5637213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4265613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4494213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4037013"/>
            <a:ext cx="58674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4" name="TextBox 10"/>
          <p:cNvSpPr txBox="1">
            <a:spLocks noChangeArrowheads="1"/>
          </p:cNvSpPr>
          <p:nvPr/>
        </p:nvSpPr>
        <p:spPr bwMode="auto">
          <a:xfrm>
            <a:off x="7924800" y="38211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984807"/>
                </a:solidFill>
              </a:rPr>
              <a:t>2m</a:t>
            </a:r>
            <a:r>
              <a:rPr lang="en-US" sz="1800" b="1" baseline="-25000">
                <a:solidFill>
                  <a:srgbClr val="984807"/>
                </a:solidFill>
              </a:rPr>
              <a:t>D</a:t>
            </a:r>
            <a:r>
              <a:rPr lang="en-US" sz="1800" b="1" baseline="-10000">
                <a:solidFill>
                  <a:srgbClr val="984807"/>
                </a:solidFill>
              </a:rPr>
              <a:t>0</a:t>
            </a:r>
          </a:p>
        </p:txBody>
      </p:sp>
      <p:cxnSp>
        <p:nvCxnSpPr>
          <p:cNvPr id="12" name="Straight Arrow Connector 11"/>
          <p:cNvCxnSpPr>
            <a:stCxn id="98314" idx="1"/>
          </p:cNvCxnSpPr>
          <p:nvPr/>
        </p:nvCxnSpPr>
        <p:spPr>
          <a:xfrm rot="10800000" flipV="1">
            <a:off x="7620000" y="4006850"/>
            <a:ext cx="304800" cy="4286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6" name="TextBox 12"/>
          <p:cNvSpPr txBox="1">
            <a:spLocks noChangeArrowheads="1"/>
          </p:cNvSpPr>
          <p:nvPr/>
        </p:nvSpPr>
        <p:spPr bwMode="auto">
          <a:xfrm>
            <a:off x="2278063" y="2906713"/>
            <a:ext cx="84613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" charset="2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Symbol" pitchFamily="1" charset="2"/>
              </a:rPr>
              <a:t>4040)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8317" name="TextBox 13"/>
          <p:cNvSpPr txBox="1">
            <a:spLocks noChangeArrowheads="1"/>
          </p:cNvSpPr>
          <p:nvPr/>
        </p:nvSpPr>
        <p:spPr bwMode="auto">
          <a:xfrm>
            <a:off x="2133600" y="2144713"/>
            <a:ext cx="8207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" charset="2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Symbol" pitchFamily="1" charset="2"/>
              </a:rPr>
              <a:t>4415)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8318" name="TextBox 14"/>
          <p:cNvSpPr txBox="1">
            <a:spLocks noChangeArrowheads="1"/>
          </p:cNvSpPr>
          <p:nvPr/>
        </p:nvSpPr>
        <p:spPr bwMode="auto">
          <a:xfrm>
            <a:off x="5791200" y="2667000"/>
            <a:ext cx="7858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" charset="2"/>
              </a:rPr>
              <a:t>ψ(</a:t>
            </a:r>
            <a:r>
              <a:rPr lang="en-US" sz="1400" b="1" dirty="0">
                <a:solidFill>
                  <a:srgbClr val="FF0000"/>
                </a:solidFill>
                <a:latin typeface="Symbol" pitchFamily="1" charset="2"/>
              </a:rPr>
              <a:t>4150)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62200" y="3351213"/>
            <a:ext cx="6858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589213"/>
            <a:ext cx="6858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3048000"/>
            <a:ext cx="6096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3579813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23" name="TextBox 21"/>
          <p:cNvSpPr txBox="1">
            <a:spLocks noChangeArrowheads="1"/>
          </p:cNvSpPr>
          <p:nvPr/>
        </p:nvSpPr>
        <p:spPr bwMode="auto">
          <a:xfrm>
            <a:off x="3635642" y="3242747"/>
            <a:ext cx="37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Symbol" pitchFamily="1" charset="2"/>
              </a:rPr>
              <a:t>χ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1" charset="0"/>
              </a:rPr>
              <a:t>’</a:t>
            </a:r>
            <a:endParaRPr lang="en-US" sz="1800" b="1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98324" name="TextBox 23"/>
          <p:cNvSpPr txBox="1">
            <a:spLocks noChangeArrowheads="1"/>
          </p:cNvSpPr>
          <p:nvPr/>
        </p:nvSpPr>
        <p:spPr bwMode="auto">
          <a:xfrm>
            <a:off x="3788042" y="3318947"/>
            <a:ext cx="327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baseline="-25000" dirty="0" smtClean="0">
                <a:solidFill>
                  <a:srgbClr val="FF0000"/>
                </a:solidFill>
                <a:latin typeface="Calibri" pitchFamily="1" charset="0"/>
              </a:rPr>
              <a:t>c0</a:t>
            </a:r>
            <a:endParaRPr lang="en-US" sz="1800" b="1" baseline="-25000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914400"/>
            <a:ext cx="65706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Masses in pretty good agreement with theoretical expectations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-- biggest discrepancies ~ 50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MeV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--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81400" y="4724400"/>
            <a:ext cx="6096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31785" y="3901529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6682597" y="3396456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Symbol" pitchFamily="1" charset="2"/>
              </a:rPr>
              <a:t>ψ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1" charset="0"/>
              </a:rPr>
              <a:t>c2</a:t>
            </a:r>
            <a:endParaRPr lang="en-US" sz="1800" b="1" baseline="-25000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4774857" y="3146298"/>
            <a:ext cx="37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Symbol" pitchFamily="1" charset="2"/>
              </a:rPr>
              <a:t>χ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1" charset="0"/>
              </a:rPr>
              <a:t>’</a:t>
            </a:r>
            <a:endParaRPr lang="en-US" sz="1800" b="1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927257" y="3222498"/>
            <a:ext cx="327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baseline="-25000">
                <a:solidFill>
                  <a:srgbClr val="FF0000"/>
                </a:solidFill>
                <a:latin typeface="Calibri" pitchFamily="1" charset="0"/>
              </a:rPr>
              <a:t>c2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556953" y="3696302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55962" y="5199813"/>
            <a:ext cx="609600" cy="15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832"/>
            <a:ext cx="8229600" cy="1143000"/>
          </a:xfrm>
        </p:spPr>
        <p:txBody>
          <a:bodyPr/>
          <a:lstStyle/>
          <a:p>
            <a:r>
              <a:rPr lang="en-US" dirty="0" smtClean="0"/>
              <a:t>Inter-</a:t>
            </a:r>
            <a:r>
              <a:rPr lang="en-US" dirty="0" err="1" smtClean="0"/>
              <a:t>charmonium</a:t>
            </a:r>
            <a:r>
              <a:rPr lang="en-US" dirty="0" smtClean="0"/>
              <a:t> transitions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3729</Words>
  <Application>Microsoft Macintosh PowerPoint</Application>
  <PresentationFormat>On-screen Show (4:3)</PresentationFormat>
  <Paragraphs>1160</Paragraphs>
  <Slides>111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29" baseType="lpstr">
      <vt:lpstr>Arial Unicode MS</vt:lpstr>
      <vt:lpstr>Calibri</vt:lpstr>
      <vt:lpstr>Comic Sans MS</vt:lpstr>
      <vt:lpstr>HGP創英角ﾎﾟｯﾌﾟ体</vt:lpstr>
      <vt:lpstr>Lucida Grande</vt:lpstr>
      <vt:lpstr>MS PGothic</vt:lpstr>
      <vt:lpstr>ＭＳ Ｐゴシック</vt:lpstr>
      <vt:lpstr>Symbol</vt:lpstr>
      <vt:lpstr>Times</vt:lpstr>
      <vt:lpstr>Times New Roman</vt:lpstr>
      <vt:lpstr>Wingdings</vt:lpstr>
      <vt:lpstr>Zapf Dingbats</vt:lpstr>
      <vt:lpstr>华文细黑</vt:lpstr>
      <vt:lpstr>宋体</vt:lpstr>
      <vt:lpstr>Arial</vt:lpstr>
      <vt:lpstr>Office Theme</vt:lpstr>
      <vt:lpstr>VISIO</vt:lpstr>
      <vt:lpstr>Equation</vt:lpstr>
      <vt:lpstr>Hadron Spectroscopy</vt:lpstr>
      <vt:lpstr>Summary (lecture 2)</vt:lpstr>
      <vt:lpstr>         Lecture 3:  Quarkonium           -- the simplest hadrons -- </vt:lpstr>
      <vt:lpstr>hadrons in QCD</vt:lpstr>
      <vt:lpstr>A prediction of the quark model: -- pre color --</vt:lpstr>
      <vt:lpstr>Mark I detector (1974)</vt:lpstr>
      <vt:lpstr>R data in June 1974</vt:lpstr>
      <vt:lpstr>Inconsistent data ?</vt:lpstr>
      <vt:lpstr>OK, do an energy scan, but only for one weekend</vt:lpstr>
      <vt:lpstr>What?</vt:lpstr>
      <vt:lpstr>do a careful fine-step energy scan</vt:lpstr>
      <vt:lpstr>Wow!!</vt:lpstr>
      <vt:lpstr>A needle in a haystack!!</vt:lpstr>
      <vt:lpstr>Same time, at Brookhaven </vt:lpstr>
      <vt:lpstr>PowerPoint Presentation</vt:lpstr>
      <vt:lpstr>Mark-I: Another peak near 3.69 GeV</vt:lpstr>
      <vt:lpstr>Why is the J/ψ called the J/ψ?</vt:lpstr>
      <vt:lpstr>Why is the J/ψ called the J/ψ?</vt:lpstr>
      <vt:lpstr>Why is the J/ψ called the J/ψ?</vt:lpstr>
      <vt:lpstr>1976 Nobel Prize</vt:lpstr>
      <vt:lpstr>Interpretation of J/ψ and ψ’</vt:lpstr>
      <vt:lpstr>Interpretation of J/ψ and ψ’</vt:lpstr>
      <vt:lpstr>Interpretation of J/ψ and ψ’</vt:lpstr>
      <vt:lpstr>Charmonium</vt:lpstr>
      <vt:lpstr>QM of cc mesons</vt:lpstr>
      <vt:lpstr>“Cornell” potential</vt:lpstr>
      <vt:lpstr>Charmonium (cc)          Positronium (e+e-)</vt:lpstr>
      <vt:lpstr>ABC’s of Charmonium mesons</vt:lpstr>
      <vt:lpstr>ABC part I:  JPC of charmonium mesons</vt:lpstr>
      <vt:lpstr>ABC part I:  JPC of charmonium mesons</vt:lpstr>
      <vt:lpstr>PowerPoint Presentation</vt:lpstr>
      <vt:lpstr>PowerPoint Presentation</vt:lpstr>
      <vt:lpstr>PowerPoint Presentation</vt:lpstr>
      <vt:lpstr>Immediate questions:</vt:lpstr>
      <vt:lpstr>Finding other states</vt:lpstr>
      <vt:lpstr>E-dipole γ transitions to 13P0,1,2</vt:lpstr>
      <vt:lpstr>The Crystal Ball Detector</vt:lpstr>
      <vt:lpstr>Crystal ball results</vt:lpstr>
      <vt:lpstr>ψ’γχc0 radiative transition</vt:lpstr>
      <vt:lpstr>Discovery of the P-wave triplet states (χc0,1,2) convinced everyone quarks were real</vt:lpstr>
      <vt:lpstr>Color explains the discrepancy in R</vt:lpstr>
      <vt:lpstr>Color explains the discrepancy in R</vt:lpstr>
      <vt:lpstr> R measurements near charm threshold </vt:lpstr>
      <vt:lpstr> why are the J/ψ and ψ’ so narrow?</vt:lpstr>
      <vt:lpstr>How does the J/ψ (ψ’) decay?</vt:lpstr>
      <vt:lpstr>How does the J/ψ (ψ’) decay?</vt:lpstr>
      <vt:lpstr>How does the J/ψ (ψ’) decay?</vt:lpstr>
      <vt:lpstr>How does the J/ψ (ψ’) decay?</vt:lpstr>
      <vt:lpstr>How does the J/ψ (ψ’) decay?</vt:lpstr>
      <vt:lpstr>How does the J/ψ (ψ’) decay?</vt:lpstr>
      <vt:lpstr>How wide are the J/ψ &amp; ψ’?</vt:lpstr>
      <vt:lpstr>Determining the J/ψ (&amp; ψ’) widths</vt:lpstr>
      <vt:lpstr>Determining the J/ψ (&amp; ψ’) widths</vt:lpstr>
      <vt:lpstr>Determining the J/ψ (&amp; ψ’) widths</vt:lpstr>
      <vt:lpstr>Determining the J/ψ (&amp; ψ’) widths</vt:lpstr>
      <vt:lpstr>e+e- hadrons at higher Ecm:         a 3rd peak:   the ψ”  (ψ(3770))</vt:lpstr>
      <vt:lpstr>Why is Γtot (ψ”) much bigger?</vt:lpstr>
      <vt:lpstr>does ψ” fit in the cc spectrum?</vt:lpstr>
      <vt:lpstr>does ψ” fit in the cc spectrum?</vt:lpstr>
      <vt:lpstr>does ψ” fit in the cc spectrum?</vt:lpstr>
      <vt:lpstr>Γee (ψ”) considerations</vt:lpstr>
      <vt:lpstr>Γee (ψ”) considerations</vt:lpstr>
      <vt:lpstr>ψ’ and ψ” = 23S1 – 13D1 mixtures</vt:lpstr>
      <vt:lpstr>JPC = 1- - states produce peaks in Rhad</vt:lpstr>
      <vt:lpstr>Finding other charmonium mesons</vt:lpstr>
      <vt:lpstr>Xtal-ball: J/ψ(ψ’)γηc,  ηc inclusive</vt:lpstr>
      <vt:lpstr>Mark II  ψ’γηc : ηcexclusive</vt:lpstr>
      <vt:lpstr>The ηc in 2010  (30 years later)</vt:lpstr>
      <vt:lpstr>BESIII experiment at IHEP(Beijing)</vt:lpstr>
      <vt:lpstr>PowerPoint Presentation</vt:lpstr>
      <vt:lpstr>ψ’γηc  : ηcKsKπ</vt:lpstr>
      <vt:lpstr>Breit Wigner resonance + constant background </vt:lpstr>
      <vt:lpstr>PowerPoint Presentation</vt:lpstr>
      <vt:lpstr>Interference in ηchadrons</vt:lpstr>
      <vt:lpstr>Interference in ηchadrons</vt:lpstr>
      <vt:lpstr>Mass and width of ηc</vt:lpstr>
      <vt:lpstr>Search for the ηc’</vt:lpstr>
      <vt:lpstr>ψ’ γ ηc’ in the Crystal Ball?</vt:lpstr>
      <vt:lpstr>ψ’ γ  ηc’ in the Crystal Ball?</vt:lpstr>
      <vt:lpstr>M=3592 MeV ηc’ not seen elsewhere</vt:lpstr>
      <vt:lpstr>The Belle experiment at KEK</vt:lpstr>
      <vt:lpstr>PowerPoint Presentation</vt:lpstr>
      <vt:lpstr>Belle in 2002 (20 yrs after hc was found)</vt:lpstr>
      <vt:lpstr>Belle in 2002 (20 yrs later)</vt:lpstr>
      <vt:lpstr>Confirmed by other measurements</vt:lpstr>
      <vt:lpstr>Search for the (JPC=1+-) hc</vt:lpstr>
      <vt:lpstr>hc : the singlet partner  of the ccJ triplet</vt:lpstr>
      <vt:lpstr>Why was the hc so hard to find?</vt:lpstr>
      <vt:lpstr>CLEO detector at Cornell Univ</vt:lpstr>
      <vt:lpstr>1st hc signal: CLEO 2005 (exclusive)</vt:lpstr>
      <vt:lpstr>semi-inclusive hc reconstruction</vt:lpstr>
      <vt:lpstr>hc: CLEO 2005 (semi-inclusive)</vt:lpstr>
      <vt:lpstr>BESIII experiment at IHEP(Beijing)</vt:lpstr>
      <vt:lpstr>fully inclusive hc reconstruction</vt:lpstr>
      <vt:lpstr>hc: BES III 2010 (fully inclusive)</vt:lpstr>
      <vt:lpstr>hc:  BES III results</vt:lpstr>
      <vt:lpstr>χc2 discovered by Belle</vt:lpstr>
      <vt:lpstr>Charmonium spectrum today</vt:lpstr>
      <vt:lpstr>Inter-charmonium transitions</vt:lpstr>
      <vt:lpstr>γ Transitions</vt:lpstr>
      <vt:lpstr>Hadronic transitions</vt:lpstr>
      <vt:lpstr>Predictions &amp; measurements for the ψ”</vt:lpstr>
      <vt:lpstr>Bottomonium:</vt:lpstr>
      <vt:lpstr>Same potential works</vt:lpstr>
      <vt:lpstr>charmonium-bottomonium differences</vt:lpstr>
      <vt:lpstr>Bottomonium probes deeper (stronger) region of the potential</vt:lpstr>
      <vt:lpstr>Bottomonium spectrum</vt:lpstr>
      <vt:lpstr>“Fall apart” decays to “B” mesons</vt:lpstr>
      <vt:lpstr>Bottomonium spectrum 2011</vt:lpstr>
      <vt:lpstr>Summary (lecture 3)</vt:lpstr>
      <vt:lpstr>General comments</vt:lpstr>
    </vt:vector>
  </TitlesOfParts>
  <Company>Seoul National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Hadrons</dc:title>
  <dc:creator>Stephen Olsen</dc:creator>
  <cp:lastModifiedBy>Microsoft Office User</cp:lastModifiedBy>
  <cp:revision>122</cp:revision>
  <dcterms:created xsi:type="dcterms:W3CDTF">2017-07-01T09:18:39Z</dcterms:created>
  <dcterms:modified xsi:type="dcterms:W3CDTF">2018-08-18T05:53:23Z</dcterms:modified>
</cp:coreProperties>
</file>