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Default Extension="pdf" ContentType="application/pdf"/>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Layouts/slideLayout3.xml" ContentType="application/vnd.openxmlformats-officedocument.presentationml.slideLayout+xml"/>
  <Default Extension="tiff" ContentType="image/tiff"/>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Default Extension="wmf" ContentType="image/x-wmf"/>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4"/>
  </p:notesMasterIdLst>
  <p:handoutMasterIdLst>
    <p:handoutMasterId r:id="rId25"/>
  </p:handoutMasterIdLst>
  <p:sldIdLst>
    <p:sldId id="257" r:id="rId2"/>
    <p:sldId id="500" r:id="rId3"/>
    <p:sldId id="501" r:id="rId4"/>
    <p:sldId id="502" r:id="rId5"/>
    <p:sldId id="503" r:id="rId6"/>
    <p:sldId id="504" r:id="rId7"/>
    <p:sldId id="505" r:id="rId8"/>
    <p:sldId id="495" r:id="rId9"/>
    <p:sldId id="486" r:id="rId10"/>
    <p:sldId id="488" r:id="rId11"/>
    <p:sldId id="487" r:id="rId12"/>
    <p:sldId id="512" r:id="rId13"/>
    <p:sldId id="496" r:id="rId14"/>
    <p:sldId id="511" r:id="rId15"/>
    <p:sldId id="513" r:id="rId16"/>
    <p:sldId id="506" r:id="rId17"/>
    <p:sldId id="507" r:id="rId18"/>
    <p:sldId id="508" r:id="rId19"/>
    <p:sldId id="509" r:id="rId20"/>
    <p:sldId id="494" r:id="rId21"/>
    <p:sldId id="497" r:id="rId22"/>
    <p:sldId id="51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Comments="0">
  <p:normalViewPr horzBarState="maximized">
    <p:restoredLeft sz="18429" autoAdjust="0"/>
    <p:restoredTop sz="94660"/>
  </p:normalViewPr>
  <p:slideViewPr>
    <p:cSldViewPr snapToGrid="0" snapToObjects="1" showGuides="1">
      <p:cViewPr>
        <p:scale>
          <a:sx n="100" d="100"/>
          <a:sy n="100" d="100"/>
        </p:scale>
        <p:origin x="-6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1B6874-4EC3-2A44-A40B-B4C0CDE0A48A}" type="datetimeFigureOut">
              <a:rPr lang="en-US" smtClean="0"/>
              <a:pPr/>
              <a:t>7/24/18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BCE8375-1F3C-4E42-B725-373C26C39A87}"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FC501-4E6D-894F-B03C-0311DCE72C41}" type="datetimeFigureOut">
              <a:rPr lang="en-US" smtClean="0"/>
              <a:pPr/>
              <a:t>7/24/18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D30E48-8153-0C4F-A455-59B96AFA0C42}"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D22744BC-5D00-0245-A6F7-502F806BC8C0}" type="slidenum">
              <a:rPr lang="en-US">
                <a:latin typeface="Arial" pitchFamily="-108" charset="0"/>
                <a:ea typeface="ＭＳ Ｐゴシック" pitchFamily="-108" charset="-128"/>
                <a:cs typeface="ＭＳ Ｐゴシック" pitchFamily="-108" charset="-128"/>
              </a:rPr>
              <a:pPr/>
              <a:t>1</a:t>
            </a:fld>
            <a:endParaRPr lang="en-US">
              <a:latin typeface="Arial" pitchFamily="-108" charset="0"/>
              <a:ea typeface="ＭＳ Ｐゴシック" pitchFamily="-108" charset="-128"/>
              <a:cs typeface="ＭＳ Ｐゴシック" pitchFamily="-108" charset="-128"/>
            </a:endParaRPr>
          </a:p>
        </p:txBody>
      </p:sp>
      <p:sp>
        <p:nvSpPr>
          <p:cNvPr id="18435" name="Rectangle 2"/>
          <p:cNvSpPr>
            <a:spLocks noGrp="1" noRot="1" noChangeAspect="1" noChangeArrowheads="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8" charset="0"/>
              <a:ea typeface="ＭＳ Ｐゴシック" pitchFamily="-108" charset="-128"/>
              <a:cs typeface="ＭＳ Ｐゴシック" pitchFamily="-108"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dirty="0">
                <a:effectLst/>
                <a:latin typeface="Times New Roman" panose="02020603050405020304" pitchFamily="18" charset="0"/>
                <a:cs typeface="Times New Roman" panose="02020603050405020304" pitchFamily="18" charset="0"/>
              </a:rPr>
              <a:t>Accelerate[ækˈsɛləˌret], </a:t>
            </a:r>
            <a:r>
              <a:rPr lang="en-US" altLang="zh-CN" sz="1200" b="0" dirty="0">
                <a:solidFill>
                  <a:srgbClr val="003366"/>
                </a:solidFill>
                <a:latin typeface="Times New Roman" panose="02020603050405020304" pitchFamily="18" charset="0"/>
                <a:cs typeface="Times New Roman" panose="02020603050405020304" pitchFamily="18" charset="0"/>
              </a:rPr>
              <a:t>Circumference </a:t>
            </a:r>
            <a:r>
              <a:rPr lang="en-US" altLang="zh-CN" b="0" dirty="0">
                <a:effectLst/>
                <a:latin typeface="Times New Roman" panose="02020603050405020304" pitchFamily="18" charset="0"/>
                <a:cs typeface="Times New Roman" panose="02020603050405020304" pitchFamily="18" charset="0"/>
              </a:rPr>
              <a:t>[sər</a:t>
            </a: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ˈkʌmfərəns] , equipped[ɪk'wɪpt]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dirty="0">
                <a:solidFill>
                  <a:srgbClr val="000099"/>
                </a:solidFill>
                <a:cs typeface="Arial" panose="020B0604020202020204" pitchFamily="34" charset="0"/>
              </a:rPr>
              <a:t>The </a:t>
            </a:r>
            <a:r>
              <a:rPr lang="en-US" altLang="zh-CN" sz="1200" kern="1200" dirty="0">
                <a:solidFill>
                  <a:srgbClr val="000099"/>
                </a:solidFill>
                <a:latin typeface="+mn-lt"/>
                <a:ea typeface="+mn-ea"/>
                <a:cs typeface="Arial" panose="020B0604020202020204" pitchFamily="34" charset="0"/>
              </a:rPr>
              <a:t>injector is a superconducting ion Linac with a length of 180 m, and it can be operated with CW or mode. The booster ring is used for beam accumulation and acceleration with a maximum magnetic rigidity of 34 Tm. Two-plane painting injection scheme is adopted to store huge ion number in the ring. Due to space charge and dynamic vacuum effects, ions stored is launched to high energy very quickly using the fast ramping rate operation.</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AD29A5-5A33-4258-96D3-88C70337CE5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31365232"/>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AD29A5-5A33-4258-96D3-88C70337CE5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56690283"/>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Uncivilized </a:t>
            </a:r>
            <a:r>
              <a:rPr lang="en-US" dirty="0"/>
              <a:t>ʌnˈsɪvəˌlaɪzd.</a:t>
            </a:r>
          </a:p>
          <a:p>
            <a:r>
              <a:rPr lang="en-US" baseline="0" dirty="0"/>
              <a:t> </a:t>
            </a:r>
            <a:r>
              <a:rPr lang="en-US" dirty="0"/>
              <a:t>geological survey was already done, and it proved that this area</a:t>
            </a:r>
            <a:r>
              <a:rPr lang="en-US" baseline="0" dirty="0"/>
              <a:t> is suitable for construction of </a:t>
            </a:r>
            <a:r>
              <a:rPr lang="en-US" dirty="0"/>
              <a:t>Accelerator-based research facility and nuclear reactor.</a:t>
            </a:r>
            <a:r>
              <a:rPr lang="en-US" baseline="0" dirty="0"/>
              <a:t>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AD29A5-5A33-4258-96D3-88C70337CE5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41548439"/>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AD29A5-5A33-4258-96D3-88C70337CE5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73958510"/>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AD29A5-5A33-4258-96D3-88C70337CE5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86787138"/>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DFD6A4-82D1-4FC1-AB42-BD05E757544B}" type="slidenum">
              <a:rPr lang="en-US" smtClean="0"/>
              <a:pPr>
                <a:defRPr/>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37598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1FF4768-2289-A64B-A51B-8968095D8C54}" type="datetime1">
              <a:rPr lang="en-US" smtClean="0"/>
              <a:pPr/>
              <a:t>7/24/18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675216" y="6533039"/>
            <a:ext cx="1099927" cy="324961"/>
          </a:xfrm>
          <a:prstGeom prst="rect">
            <a:avLst/>
          </a:prstGeom>
        </p:spPr>
        <p:txBody>
          <a:bodyPr/>
          <a:lstStyle/>
          <a:p>
            <a:fld id="{B8B3520E-2858-C04D-BD0C-83D59CDE2525}" type="slidenum">
              <a:rPr lang="en-US" smtClean="0"/>
              <a:pPr/>
              <a:t>‹#›</a:t>
            </a:fld>
            <a:r>
              <a:rPr lang="en-US" dirty="0" smtClean="0"/>
              <a:t>/10</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C40BA7-4EB6-3E42-AA27-3591959F2B98}" type="datetime1">
              <a:rPr lang="en-US" smtClean="0"/>
              <a:pPr/>
              <a:t>7/24/18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675216" y="6533039"/>
            <a:ext cx="1099927" cy="324961"/>
          </a:xfrm>
          <a:prstGeom prst="rect">
            <a:avLst/>
          </a:prstGeom>
        </p:spPr>
        <p:txBody>
          <a:bodyPr/>
          <a:lstStyle/>
          <a:p>
            <a:fld id="{B8B3520E-2858-C04D-BD0C-83D59CDE25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CB6DA69-1559-9140-8BB4-0AADC6BDAB34}" type="datetime1">
              <a:rPr lang="en-US" smtClean="0"/>
              <a:pPr/>
              <a:t>7/24/18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675216" y="6533039"/>
            <a:ext cx="1099927" cy="324961"/>
          </a:xfrm>
          <a:prstGeom prst="rect">
            <a:avLst/>
          </a:prstGeom>
        </p:spPr>
        <p:txBody>
          <a:bodyPr/>
          <a:lstStyle/>
          <a:p>
            <a:fld id="{B8B3520E-2858-C04D-BD0C-83D59CDE252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446FBC3-8231-7D47-BD0D-00843DE209E2}" type="datetime1">
              <a:rPr lang="en-US" smtClean="0"/>
              <a:pPr/>
              <a:t>7/24/18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675216" y="6533039"/>
            <a:ext cx="1099927" cy="324961"/>
          </a:xfrm>
          <a:prstGeom prst="rect">
            <a:avLst/>
          </a:prstGeom>
        </p:spPr>
        <p:txBody>
          <a:bodyPr/>
          <a:lstStyle/>
          <a:p>
            <a:fld id="{B8B3520E-2858-C04D-BD0C-83D59CDE2525}" type="slidenum">
              <a:rPr lang="en-US" smtClean="0"/>
              <a:pPr/>
              <a:t>‹#›</a:t>
            </a:fld>
            <a:r>
              <a:rPr lang="en-US" dirty="0" smtClean="0"/>
              <a:t>/20</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5FBC0C-7998-E140-9E08-171A8E9423EA}" type="datetime1">
              <a:rPr lang="en-US" smtClean="0"/>
              <a:pPr/>
              <a:t>7/24/18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675216" y="6533039"/>
            <a:ext cx="1099927" cy="324961"/>
          </a:xfrm>
          <a:prstGeom prst="rect">
            <a:avLst/>
          </a:prstGeom>
        </p:spPr>
        <p:txBody>
          <a:bodyPr/>
          <a:lstStyle/>
          <a:p>
            <a:fld id="{B8B3520E-2858-C04D-BD0C-83D59CDE2525}" type="slidenum">
              <a:rPr lang="en-US" smtClean="0"/>
              <a:pPr/>
              <a:t>‹#›</a:t>
            </a:fld>
            <a:r>
              <a:rPr lang="en-US" dirty="0" smtClean="0"/>
              <a:t>/30</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5AE0AD-39FE-D144-B419-B215F0A2132B}" type="datetime1">
              <a:rPr lang="en-US" smtClean="0"/>
              <a:pPr/>
              <a:t>7/24/18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675216" y="6533039"/>
            <a:ext cx="1099927" cy="324961"/>
          </a:xfrm>
          <a:prstGeom prst="rect">
            <a:avLst/>
          </a:prstGeom>
        </p:spPr>
        <p:txBody>
          <a:bodyPr/>
          <a:lstStyle/>
          <a:p>
            <a:fld id="{B8B3520E-2858-C04D-BD0C-83D59CDE2525}" type="slidenum">
              <a:rPr lang="en-US" smtClean="0"/>
              <a:pPr/>
              <a:t>‹#›</a:t>
            </a:fld>
            <a:r>
              <a:rPr lang="en-US" dirty="0" smtClean="0"/>
              <a:t>/40</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86923E-B2F0-F14B-ABCD-137643F62BDD}" type="datetime1">
              <a:rPr lang="en-US" smtClean="0"/>
              <a:pPr/>
              <a:t>7/24/18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675216" y="6533039"/>
            <a:ext cx="1099927" cy="324961"/>
          </a:xfrm>
          <a:prstGeom prst="rect">
            <a:avLst/>
          </a:prstGeom>
        </p:spPr>
        <p:txBody>
          <a:bodyPr/>
          <a:lstStyle/>
          <a:p>
            <a:fld id="{B8B3520E-2858-C04D-BD0C-83D59CDE2525}" type="slidenum">
              <a:rPr lang="en-US" smtClean="0"/>
              <a:pPr/>
              <a:t>‹#›</a:t>
            </a:fld>
            <a:r>
              <a:rPr lang="en-US" dirty="0" smtClean="0"/>
              <a:t>/50</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1C39E35-C951-1F43-A2E8-B0F4F77F9745}" type="datetime1">
              <a:rPr lang="en-US" smtClean="0"/>
              <a:pPr/>
              <a:t>7/24/18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7675216" y="6533039"/>
            <a:ext cx="1099927" cy="324961"/>
          </a:xfrm>
          <a:prstGeom prst="rect">
            <a:avLst/>
          </a:prstGeom>
        </p:spPr>
        <p:txBody>
          <a:bodyPr/>
          <a:lstStyle/>
          <a:p>
            <a:fld id="{B8B3520E-2858-C04D-BD0C-83D59CDE2525}" type="slidenum">
              <a:rPr lang="en-US" smtClean="0"/>
              <a:pPr/>
              <a:t>‹#›</a:t>
            </a:fld>
            <a:r>
              <a:rPr lang="en-US" dirty="0" smtClean="0"/>
              <a:t>/50</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7869146-1B0E-9C44-8309-F06698031403}" type="datetime1">
              <a:rPr lang="en-US" smtClean="0"/>
              <a:pPr/>
              <a:t>7/24/18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7675216" y="6533039"/>
            <a:ext cx="1099927" cy="324961"/>
          </a:xfrm>
          <a:prstGeom prst="rect">
            <a:avLst/>
          </a:prstGeom>
        </p:spPr>
        <p:txBody>
          <a:bodyPr/>
          <a:lstStyle/>
          <a:p>
            <a:fld id="{B8B3520E-2858-C04D-BD0C-83D59CDE25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160D5B3-FC67-4041-A614-40E53B3328AD}" type="datetime1">
              <a:rPr lang="en-US" smtClean="0"/>
              <a:pPr/>
              <a:t>7/24/18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675216" y="6533039"/>
            <a:ext cx="1099927" cy="324961"/>
          </a:xfrm>
          <a:prstGeom prst="rect">
            <a:avLst/>
          </a:prstGeom>
        </p:spPr>
        <p:txBody>
          <a:bodyPr/>
          <a:lstStyle/>
          <a:p>
            <a:fld id="{B8B3520E-2858-C04D-BD0C-83D59CDE252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5795FD-A825-5D4E-9B81-9907F338F026}" type="datetime1">
              <a:rPr lang="en-US" smtClean="0"/>
              <a:pPr/>
              <a:t>7/24/18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675216" y="6533039"/>
            <a:ext cx="1099927" cy="324961"/>
          </a:xfrm>
          <a:prstGeom prst="rect">
            <a:avLst/>
          </a:prstGeom>
        </p:spPr>
        <p:txBody>
          <a:bodyPr/>
          <a:lstStyle/>
          <a:p>
            <a:fld id="{B8B3520E-2858-C04D-BD0C-83D59CDE252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1425" y="42736"/>
            <a:ext cx="7118626" cy="52049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Line 8"/>
          <p:cNvSpPr>
            <a:spLocks noChangeShapeType="1"/>
          </p:cNvSpPr>
          <p:nvPr userDrawn="1"/>
        </p:nvSpPr>
        <p:spPr bwMode="auto">
          <a:xfrm>
            <a:off x="304800" y="6642100"/>
            <a:ext cx="8610600" cy="0"/>
          </a:xfrm>
          <a:prstGeom prst="line">
            <a:avLst/>
          </a:prstGeom>
          <a:noFill/>
          <a:ln w="76200">
            <a:solidFill>
              <a:srgbClr val="68084E"/>
            </a:solidFill>
            <a:round/>
            <a:headEnd/>
            <a:tailEnd/>
          </a:ln>
        </p:spPr>
        <p:txBody>
          <a:bodyPr wrap="none" anchor="ctr">
            <a:prstTxWarp prst="textNoShape">
              <a:avLst/>
            </a:prstTxWarp>
          </a:bodyPr>
          <a:lstStyle/>
          <a:p>
            <a:endParaRPr lang="en-US" dirty="0"/>
          </a:p>
        </p:txBody>
      </p:sp>
      <p:sp>
        <p:nvSpPr>
          <p:cNvPr id="8" name="Line 7"/>
          <p:cNvSpPr>
            <a:spLocks noChangeShapeType="1"/>
          </p:cNvSpPr>
          <p:nvPr userDrawn="1"/>
        </p:nvSpPr>
        <p:spPr bwMode="auto">
          <a:xfrm flipV="1">
            <a:off x="342900" y="609600"/>
            <a:ext cx="8572500" cy="0"/>
          </a:xfrm>
          <a:prstGeom prst="line">
            <a:avLst/>
          </a:prstGeom>
          <a:noFill/>
          <a:ln w="57150">
            <a:solidFill>
              <a:srgbClr val="0C0572"/>
            </a:solidFill>
            <a:round/>
            <a:headEnd/>
            <a:tailEnd/>
          </a:ln>
        </p:spPr>
        <p:txBody>
          <a:bodyPr wrap="none" anchor="ctr">
            <a:prstTxWarp prst="textNoShape">
              <a:avLst/>
            </a:prstTxWarp>
          </a:bodyPr>
          <a:lstStyle/>
          <a:p>
            <a:endParaRPr lang="en-US"/>
          </a:p>
        </p:txBody>
      </p:sp>
      <p:sp>
        <p:nvSpPr>
          <p:cNvPr id="11" name="TextBox 10"/>
          <p:cNvSpPr txBox="1"/>
          <p:nvPr userDrawn="1"/>
        </p:nvSpPr>
        <p:spPr>
          <a:xfrm>
            <a:off x="233571" y="6652047"/>
            <a:ext cx="545657" cy="246221"/>
          </a:xfrm>
          <a:prstGeom prst="rect">
            <a:avLst/>
          </a:prstGeom>
          <a:noFill/>
        </p:spPr>
        <p:txBody>
          <a:bodyPr wrap="none" rtlCol="0">
            <a:spAutoFit/>
          </a:bodyPr>
          <a:lstStyle/>
          <a:p>
            <a:r>
              <a:rPr lang="en-US" altLang="zh-CN" sz="1000" dirty="0" smtClean="0">
                <a:latin typeface="华文细黑"/>
                <a:ea typeface="华文细黑"/>
                <a:cs typeface="华文细黑"/>
              </a:rPr>
              <a:t>Nu Xu</a:t>
            </a:r>
            <a:endParaRPr lang="en-US" sz="1000" dirty="0">
              <a:latin typeface="华文细黑"/>
              <a:ea typeface="华文细黑"/>
              <a:cs typeface="华文细黑"/>
            </a:endParaRPr>
          </a:p>
        </p:txBody>
      </p:sp>
      <p:sp>
        <p:nvSpPr>
          <p:cNvPr id="12" name="TextBox 11"/>
          <p:cNvSpPr txBox="1"/>
          <p:nvPr userDrawn="1"/>
        </p:nvSpPr>
        <p:spPr>
          <a:xfrm>
            <a:off x="304800" y="6642100"/>
            <a:ext cx="8610600" cy="267698"/>
          </a:xfrm>
          <a:prstGeom prst="rect">
            <a:avLst/>
          </a:prstGeom>
          <a:noFill/>
        </p:spPr>
        <p:txBody>
          <a:bodyPr wrap="square" rtlCol="0">
            <a:spAutoFit/>
          </a:bodyPr>
          <a:lstStyle/>
          <a:p>
            <a:pPr algn="ctr"/>
            <a:r>
              <a:rPr lang="en-US" sz="1100" b="0" i="0" kern="1200" dirty="0" smtClean="0">
                <a:solidFill>
                  <a:srgbClr val="000090"/>
                </a:solidFill>
                <a:latin typeface="华文细黑"/>
                <a:ea typeface="华文细黑"/>
                <a:cs typeface="华文细黑"/>
              </a:rPr>
              <a:t>“10</a:t>
            </a:r>
            <a:r>
              <a:rPr lang="en-US" sz="1100" b="0" i="0" kern="1200" baseline="30000" dirty="0" smtClean="0">
                <a:solidFill>
                  <a:srgbClr val="000090"/>
                </a:solidFill>
                <a:latin typeface="华文细黑"/>
                <a:ea typeface="华文细黑"/>
                <a:cs typeface="华文细黑"/>
              </a:rPr>
              <a:t>th</a:t>
            </a:r>
            <a:r>
              <a:rPr lang="en-US" sz="1100" b="0" i="0" kern="1200" baseline="0" dirty="0" smtClean="0">
                <a:solidFill>
                  <a:srgbClr val="000090"/>
                </a:solidFill>
                <a:latin typeface="华文细黑"/>
                <a:ea typeface="华文细黑"/>
                <a:cs typeface="华文细黑"/>
              </a:rPr>
              <a:t> Workshop on Hadron Physics in China and Opportunities </a:t>
            </a:r>
            <a:r>
              <a:rPr lang="en-US" sz="1100" b="0" i="0" kern="1200" baseline="0" dirty="0" err="1" smtClean="0">
                <a:solidFill>
                  <a:srgbClr val="000090"/>
                </a:solidFill>
                <a:latin typeface="华文细黑"/>
                <a:ea typeface="华文细黑"/>
                <a:cs typeface="华文细黑"/>
              </a:rPr>
              <a:t>Worldwide</a:t>
            </a:r>
            <a:r>
              <a:rPr lang="en-US" sz="1100" b="0" i="0" kern="1200" dirty="0" err="1" smtClean="0">
                <a:solidFill>
                  <a:srgbClr val="000090"/>
                </a:solidFill>
                <a:latin typeface="华文细黑"/>
                <a:ea typeface="华文细黑"/>
                <a:cs typeface="华文细黑"/>
              </a:rPr>
              <a:t>”</a:t>
            </a:r>
            <a:r>
              <a:rPr lang="en-US" sz="1100" b="0" kern="1200" baseline="0" dirty="0" err="1" smtClean="0">
                <a:solidFill>
                  <a:schemeClr val="tx1"/>
                </a:solidFill>
                <a:latin typeface="华文细黑"/>
                <a:ea typeface="华文细黑"/>
                <a:cs typeface="华文细黑"/>
              </a:rPr>
              <a:t>Weihai</a:t>
            </a:r>
            <a:r>
              <a:rPr lang="en-US" sz="1100" b="0" kern="1200" baseline="0" dirty="0" smtClean="0">
                <a:solidFill>
                  <a:schemeClr val="tx1"/>
                </a:solidFill>
                <a:latin typeface="华文细黑"/>
                <a:ea typeface="华文细黑"/>
                <a:cs typeface="华文细黑"/>
              </a:rPr>
              <a:t>, July 26 – 30</a:t>
            </a:r>
            <a:r>
              <a:rPr lang="en-US" sz="1100" b="0" dirty="0" smtClean="0">
                <a:solidFill>
                  <a:schemeClr val="tx1"/>
                </a:solidFill>
                <a:latin typeface="华文细黑"/>
                <a:ea typeface="华文细黑"/>
                <a:cs typeface="华文细黑"/>
              </a:rPr>
              <a:t>, 2018</a:t>
            </a:r>
            <a:endParaRPr lang="en-US" sz="1100" b="0" dirty="0">
              <a:solidFill>
                <a:schemeClr val="tx1"/>
              </a:solidFill>
              <a:latin typeface="华文细黑"/>
              <a:ea typeface="华文细黑"/>
              <a:cs typeface="华文细黑"/>
            </a:endParaRPr>
          </a:p>
        </p:txBody>
      </p:sp>
      <p:sp>
        <p:nvSpPr>
          <p:cNvPr id="13" name="TextBox 12"/>
          <p:cNvSpPr txBox="1"/>
          <p:nvPr userDrawn="1"/>
        </p:nvSpPr>
        <p:spPr>
          <a:xfrm>
            <a:off x="8437741" y="6652042"/>
            <a:ext cx="581033" cy="246221"/>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fld id="{B8B3520E-2858-C04D-BD0C-83D59CDE2525}" type="slidenum">
              <a:rPr lang="en-US" sz="1000" b="0" smtClean="0">
                <a:latin typeface="Arial"/>
                <a:cs typeface="Arial"/>
              </a:rPr>
              <a:pPr marL="0" marR="0" indent="0" algn="r" defTabSz="457200" rtl="0" eaLnBrk="1" fontAlgn="auto" latinLnBrk="0" hangingPunct="1">
                <a:lnSpc>
                  <a:spcPct val="100000"/>
                </a:lnSpc>
                <a:spcBef>
                  <a:spcPts val="0"/>
                </a:spcBef>
                <a:spcAft>
                  <a:spcPts val="0"/>
                </a:spcAft>
                <a:buClrTx/>
                <a:buSzTx/>
                <a:buFontTx/>
                <a:buNone/>
                <a:tabLst/>
                <a:defRPr/>
              </a:pPr>
              <a:t>‹#›</a:t>
            </a:fld>
            <a:r>
              <a:rPr lang="en-US" sz="1000" b="0" dirty="0" smtClean="0">
                <a:latin typeface="Arial"/>
                <a:cs typeface="Arial"/>
              </a:rPr>
              <a:t>/20</a:t>
            </a:r>
            <a:endParaRPr lang="en-US" sz="1000" b="0" dirty="0" smtClean="0">
              <a:latin typeface="Arial"/>
              <a:cs typeface="Arial"/>
            </a:endParaRPr>
          </a:p>
        </p:txBody>
      </p:sp>
      <p:pic>
        <p:nvPicPr>
          <p:cNvPr id="9" name="图片 8"/>
          <p:cNvPicPr>
            <a:picLocks noChangeAspect="1"/>
          </p:cNvPicPr>
          <p:nvPr userDrawn="1"/>
        </p:nvPicPr>
        <p:blipFill>
          <a:blip r:embed="rId1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03944" y="72617"/>
            <a:ext cx="477911" cy="47791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ftr="0" dt="0"/>
  <p:txStyles>
    <p:titleStyle>
      <a:lvl1pPr algn="ctr" defTabSz="457200" rtl="0" eaLnBrk="1" latinLnBrk="0" hangingPunct="1">
        <a:spcBef>
          <a:spcPct val="0"/>
        </a:spcBef>
        <a:buNone/>
        <a:defRPr sz="36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df"/><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df"/><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oleObject" Target="../embeddings/oleObject1.bin"/><Relationship Id="rId9" Type="http://schemas.openxmlformats.org/officeDocument/2006/relationships/image" Target="../media/image21.png"/><Relationship Id="rId10" Type="http://schemas.openxmlformats.org/officeDocument/2006/relationships/image" Target="../media/image22.png"/><Relationship Id="rId11" Type="http://schemas.openxmlformats.org/officeDocument/2006/relationships/image" Target="../media/image23.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mailto:xchen@impcas.ac.cn" TargetMode="External"/><Relationship Id="rId3" Type="http://schemas.openxmlformats.org/officeDocument/2006/relationships/hyperlink" Target="mailto:nxu@impcas.ac.cn"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tif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df"/><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1" name="Rectangle 2" descr="Light vertical"/>
          <p:cNvSpPr>
            <a:spLocks noGrp="1" noChangeArrowheads="1"/>
          </p:cNvSpPr>
          <p:nvPr>
            <p:ph type="ctrTitle"/>
          </p:nvPr>
        </p:nvSpPr>
        <p:spPr>
          <a:xfrm>
            <a:off x="0" y="0"/>
            <a:ext cx="9144000" cy="6858000"/>
          </a:xfrm>
          <a:pattFill prst="ltVert">
            <a:fgClr>
              <a:srgbClr val="C4EBF0"/>
            </a:fgClr>
            <a:bgClr>
              <a:schemeClr val="bg1"/>
            </a:bgClr>
          </a:pattFill>
          <a:ln>
            <a:solidFill>
              <a:schemeClr val="accent1"/>
            </a:solidFill>
          </a:ln>
        </p:spPr>
        <p:txBody>
          <a:bodyPr wrap="none">
            <a:normAutofit fontScale="90000"/>
          </a:bodyPr>
          <a:lstStyle/>
          <a:p>
            <a:r>
              <a:rPr lang="en-US" sz="4400" dirty="0" smtClean="0"/>
              <a:t/>
            </a:r>
            <a:br>
              <a:rPr lang="en-US" sz="4400" dirty="0" smtClean="0"/>
            </a:br>
            <a:r>
              <a:rPr lang="en-US" sz="4400" b="1" dirty="0" smtClean="0"/>
              <a:t>  </a:t>
            </a:r>
            <a:br>
              <a:rPr lang="en-US" sz="4400" b="1" dirty="0" smtClean="0"/>
            </a:br>
            <a:r>
              <a:rPr lang="en-US" sz="4400" b="1" dirty="0" smtClean="0"/>
              <a:t>	</a:t>
            </a:r>
            <a:br>
              <a:rPr lang="en-US" sz="4400" b="1" dirty="0" smtClean="0"/>
            </a:br>
            <a:r>
              <a:rPr lang="en-US" sz="4400" b="1" dirty="0" smtClean="0"/>
              <a:t/>
            </a:r>
            <a:br>
              <a:rPr lang="en-US" sz="4400" b="1" dirty="0" smtClean="0"/>
            </a:br>
            <a:r>
              <a:rPr lang="en-US" sz="4400" b="1" dirty="0" smtClean="0"/>
              <a:t>  </a:t>
            </a:r>
            <a:br>
              <a:rPr lang="en-US" sz="4400" b="1" dirty="0" smtClean="0"/>
            </a:br>
            <a:r>
              <a:rPr lang="en-US" sz="4400" b="1" dirty="0" smtClean="0"/>
              <a:t/>
            </a:r>
            <a:br>
              <a:rPr lang="en-US" sz="4400" b="1" dirty="0" smtClean="0"/>
            </a:br>
            <a:r>
              <a:rPr lang="en-US" sz="4400" b="1" dirty="0" smtClean="0"/>
              <a:t/>
            </a:r>
            <a:br>
              <a:rPr lang="en-US" sz="4400" b="1" dirty="0" smtClean="0"/>
            </a:br>
            <a:r>
              <a:rPr lang="en-US" sz="4400" b="1" dirty="0" smtClean="0"/>
              <a:t/>
            </a:r>
            <a:br>
              <a:rPr lang="en-US" sz="4400" b="1" dirty="0" smtClean="0"/>
            </a:br>
            <a:r>
              <a:rPr lang="en-US" sz="4400" b="1" dirty="0" smtClean="0"/>
              <a:t/>
            </a:r>
            <a:br>
              <a:rPr lang="en-US" sz="4400" b="1" dirty="0" smtClean="0"/>
            </a:br>
            <a:r>
              <a:rPr lang="en-US" sz="4400" b="1" dirty="0" smtClean="0"/>
              <a:t/>
            </a:r>
            <a:br>
              <a:rPr lang="en-US" sz="4400" b="1" dirty="0" smtClean="0"/>
            </a:br>
            <a:r>
              <a:rPr lang="en-US" sz="4400" b="1" dirty="0" smtClean="0"/>
              <a:t/>
            </a:r>
            <a:br>
              <a:rPr lang="en-US" sz="4400" b="1" dirty="0" smtClean="0"/>
            </a:br>
            <a:r>
              <a:rPr lang="en-US" sz="4400" b="1" dirty="0" smtClean="0"/>
              <a:t/>
            </a:r>
            <a:br>
              <a:rPr lang="en-US" sz="4400" b="1" dirty="0" smtClean="0"/>
            </a:br>
            <a:r>
              <a:rPr lang="en-US" sz="8889" dirty="0" smtClean="0"/>
              <a:t>On </a:t>
            </a:r>
            <a:r>
              <a:rPr lang="en-US" sz="8889" b="1" i="1" dirty="0" err="1" smtClean="0">
                <a:solidFill>
                  <a:srgbClr val="800000"/>
                </a:solidFill>
              </a:rPr>
              <a:t>EicC</a:t>
            </a:r>
            <a:r>
              <a:rPr lang="en-US" b="1" dirty="0" smtClean="0"/>
              <a:t/>
            </a:r>
            <a:br>
              <a:rPr lang="en-US" b="1" dirty="0" smtClean="0"/>
            </a:br>
            <a:r>
              <a:rPr lang="en-US" dirty="0" smtClean="0"/>
              <a:t>(Electron-Ion Collider at China)</a:t>
            </a:r>
            <a:r>
              <a:rPr lang="en-US" sz="4400" dirty="0" smtClean="0"/>
              <a:t/>
            </a:r>
            <a:br>
              <a:rPr lang="en-US" sz="4400" dirty="0" smtClean="0"/>
            </a:br>
            <a:r>
              <a:rPr lang="en-US" sz="2222" dirty="0" smtClean="0"/>
              <a:t>March 30 – April 1, 2018 </a:t>
            </a: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2667" dirty="0" smtClean="0"/>
              <a:t>Nu Xu</a:t>
            </a:r>
            <a:r>
              <a:rPr lang="en-US" sz="4400" dirty="0" smtClean="0"/>
              <a:t/>
            </a:r>
            <a:br>
              <a:rPr lang="en-US" sz="4400" dirty="0" smtClean="0"/>
            </a:br>
            <a:r>
              <a:rPr lang="en-US" sz="2667" dirty="0" smtClean="0"/>
              <a:t>Institute of Modern </a:t>
            </a:r>
            <a:r>
              <a:rPr lang="en-US" sz="2667" dirty="0" smtClean="0"/>
              <a:t>Physics</a:t>
            </a: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2667" dirty="0" smtClean="0"/>
              <a:t/>
            </a:r>
            <a:br>
              <a:rPr lang="en-US" sz="2667" dirty="0" smtClean="0"/>
            </a:br>
            <a:r>
              <a:rPr lang="en-US" sz="2667" dirty="0" smtClean="0"/>
              <a:t/>
            </a:r>
            <a:br>
              <a:rPr lang="en-US" sz="2667" dirty="0" smtClean="0"/>
            </a:br>
            <a:r>
              <a:rPr lang="en-US" sz="2667" dirty="0" smtClean="0"/>
              <a:t/>
            </a:r>
            <a:br>
              <a:rPr lang="en-US" sz="2667" dirty="0" smtClean="0"/>
            </a:br>
            <a:r>
              <a:rPr lang="en-US" sz="4800" b="1" dirty="0" smtClean="0">
                <a:latin typeface="Arial Black" pitchFamily="-108" charset="0"/>
              </a:rPr>
              <a:t>	</a:t>
            </a:r>
            <a:br>
              <a:rPr lang="en-US" sz="4800" b="1" dirty="0" smtClean="0">
                <a:latin typeface="Arial Black" pitchFamily="-108" charset="0"/>
              </a:rPr>
            </a:br>
            <a:r>
              <a:rPr lang="en-US" sz="4000" dirty="0" smtClean="0"/>
              <a:t>   </a:t>
            </a:r>
            <a:br>
              <a:rPr lang="en-US" sz="4000" dirty="0" smtClean="0"/>
            </a:br>
            <a:r>
              <a:rPr lang="en-US" sz="4000" dirty="0" smtClean="0"/>
              <a:t>             </a:t>
            </a:r>
            <a:br>
              <a:rPr lang="en-US" sz="4000" dirty="0" smtClean="0"/>
            </a:br>
            <a:r>
              <a:rPr lang="en-US" sz="4000" dirty="0" smtClean="0"/>
              <a:t/>
            </a:r>
            <a:br>
              <a:rPr lang="en-US" sz="4000" dirty="0" smtClean="0"/>
            </a:br>
            <a:r>
              <a:rPr lang="en-US" sz="1600" dirty="0" smtClean="0"/>
              <a:t/>
            </a:r>
            <a:br>
              <a:rPr lang="en-US" sz="1600" dirty="0" smtClean="0"/>
            </a:br>
            <a:r>
              <a:rPr lang="en-US" sz="4000" dirty="0" smtClean="0"/>
              <a:t>             </a:t>
            </a:r>
            <a:r>
              <a:rPr lang="en-US" sz="2800" dirty="0" smtClean="0"/>
              <a:t/>
            </a:r>
            <a:br>
              <a:rPr lang="en-US" sz="2800" dirty="0" smtClean="0"/>
            </a:br>
            <a:r>
              <a:rPr lang="en-US" sz="2800" baseline="30000" dirty="0" smtClean="0"/>
              <a:t/>
            </a:r>
            <a:br>
              <a:rPr lang="en-US" sz="2800" baseline="30000" dirty="0" smtClean="0"/>
            </a:br>
            <a:r>
              <a:rPr lang="en-US" sz="2800" baseline="30000" dirty="0" smtClean="0"/>
              <a:t/>
            </a:r>
            <a:br>
              <a:rPr lang="en-US" sz="2800" baseline="30000" dirty="0" smtClean="0"/>
            </a:br>
            <a:r>
              <a:rPr lang="en-US" sz="2800" baseline="30000" dirty="0" smtClean="0"/>
              <a:t/>
            </a:r>
            <a:br>
              <a:rPr lang="en-US" sz="2800" baseline="30000" dirty="0" smtClean="0"/>
            </a:br>
            <a:r>
              <a:rPr lang="en-US" sz="2000" dirty="0" smtClean="0"/>
              <a:t/>
            </a:r>
            <a:br>
              <a:rPr lang="en-US" sz="2000" dirty="0" smtClean="0"/>
            </a:br>
            <a:endParaRPr lang="en-US" sz="1600" b="1" i="1" dirty="0">
              <a:solidFill>
                <a:srgbClr val="800000"/>
              </a:solidFill>
              <a:latin typeface="Matura MT Script Capitals" pitchFamily="-10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381000" y="-63500"/>
            <a:ext cx="8572500" cy="707886"/>
          </a:xfrm>
          <a:prstGeom prst="rect">
            <a:avLst/>
          </a:prstGeom>
          <a:noFill/>
        </p:spPr>
        <p:txBody>
          <a:bodyPr wrap="square" rtlCol="0">
            <a:spAutoFit/>
          </a:bodyPr>
          <a:lstStyle/>
          <a:p>
            <a:pPr algn="ctr"/>
            <a:r>
              <a:rPr lang="en-US" sz="4000" dirty="0" smtClean="0">
                <a:latin typeface="华文细黑"/>
                <a:ea typeface="华文细黑"/>
                <a:cs typeface="华文细黑"/>
              </a:rPr>
              <a:t>Machine Kinematics</a:t>
            </a:r>
            <a:endParaRPr lang="en-US" sz="4000" dirty="0">
              <a:latin typeface="华文细黑"/>
              <a:ea typeface="华文细黑"/>
              <a:cs typeface="华文细黑"/>
            </a:endParaRPr>
          </a:p>
        </p:txBody>
      </p:sp>
      <p:pic>
        <p:nvPicPr>
          <p:cNvPr id="4" name="Picture 3" descr="Phase_Space_DIS.png"/>
          <p:cNvPicPr>
            <a:picLocks noChangeAspect="1"/>
          </p:cNvPicPr>
          <p:nvPr/>
        </p:nvPicPr>
        <p:blipFill>
          <a:blip r:embed="rId2"/>
          <a:stretch>
            <a:fillRect/>
          </a:stretch>
        </p:blipFill>
        <p:spPr>
          <a:xfrm>
            <a:off x="1237080" y="682487"/>
            <a:ext cx="6776620" cy="4643682"/>
          </a:xfrm>
          <a:prstGeom prst="rect">
            <a:avLst/>
          </a:prstGeom>
        </p:spPr>
      </p:pic>
      <p:sp>
        <p:nvSpPr>
          <p:cNvPr id="5" name="TextBox 4"/>
          <p:cNvSpPr txBox="1"/>
          <p:nvPr/>
        </p:nvSpPr>
        <p:spPr>
          <a:xfrm>
            <a:off x="1414880" y="5473700"/>
            <a:ext cx="5798720" cy="1077218"/>
          </a:xfrm>
          <a:prstGeom prst="rect">
            <a:avLst/>
          </a:prstGeom>
          <a:solidFill>
            <a:srgbClr val="FFFF00"/>
          </a:solidFill>
        </p:spPr>
        <p:txBody>
          <a:bodyPr wrap="square" rtlCol="0">
            <a:spAutoFit/>
          </a:bodyPr>
          <a:lstStyle/>
          <a:p>
            <a:pPr marL="457200" indent="-457200"/>
            <a:r>
              <a:rPr lang="en-US" sz="2400" dirty="0" err="1" smtClean="0">
                <a:latin typeface="Arial"/>
                <a:cs typeface="Arial"/>
              </a:rPr>
              <a:t>EicC</a:t>
            </a:r>
            <a:r>
              <a:rPr lang="en-US" sz="2400" dirty="0" smtClean="0">
                <a:latin typeface="Arial"/>
                <a:cs typeface="Arial"/>
              </a:rPr>
              <a:t>-I:  </a:t>
            </a:r>
            <a:r>
              <a:rPr lang="en-US" sz="2400" b="1" dirty="0" smtClean="0">
                <a:solidFill>
                  <a:srgbClr val="800000"/>
                </a:solidFill>
                <a:latin typeface="Arial"/>
                <a:cs typeface="Arial"/>
              </a:rPr>
              <a:t>4x10</a:t>
            </a:r>
            <a:r>
              <a:rPr lang="en-US" sz="2400" b="1" baseline="30000" dirty="0" smtClean="0">
                <a:solidFill>
                  <a:srgbClr val="800000"/>
                </a:solidFill>
                <a:latin typeface="Arial"/>
                <a:cs typeface="Arial"/>
              </a:rPr>
              <a:t>-2 </a:t>
            </a:r>
            <a:r>
              <a:rPr lang="en-US" sz="2400" b="1" dirty="0" smtClean="0">
                <a:solidFill>
                  <a:srgbClr val="800000"/>
                </a:solidFill>
                <a:latin typeface="Arial"/>
                <a:cs typeface="Arial"/>
              </a:rPr>
              <a:t>&lt; </a:t>
            </a:r>
            <a:r>
              <a:rPr lang="en-US" sz="2400" b="1" dirty="0" err="1" smtClean="0">
                <a:solidFill>
                  <a:srgbClr val="800000"/>
                </a:solidFill>
                <a:latin typeface="Arial"/>
                <a:cs typeface="Arial"/>
              </a:rPr>
              <a:t>x</a:t>
            </a:r>
            <a:r>
              <a:rPr lang="en-US" sz="2400" b="1" dirty="0" smtClean="0">
                <a:solidFill>
                  <a:srgbClr val="800000"/>
                </a:solidFill>
                <a:latin typeface="Arial"/>
                <a:cs typeface="Arial"/>
              </a:rPr>
              <a:t> &lt; ~ 1  </a:t>
            </a:r>
            <a:r>
              <a:rPr lang="en-US" sz="2400" dirty="0" smtClean="0">
                <a:latin typeface="Arial"/>
                <a:cs typeface="Arial"/>
              </a:rPr>
              <a:t>region</a:t>
            </a:r>
          </a:p>
          <a:p>
            <a:pPr marL="1371600" indent="-457200">
              <a:buAutoNum type="arabicParenR"/>
            </a:pPr>
            <a:r>
              <a:rPr lang="en-US" sz="2000" dirty="0" smtClean="0">
                <a:latin typeface="Arial"/>
                <a:cs typeface="Arial"/>
              </a:rPr>
              <a:t>Valance- and sea-quark </a:t>
            </a:r>
          </a:p>
          <a:p>
            <a:pPr marL="1371600" indent="-457200">
              <a:buAutoNum type="arabicParenR"/>
            </a:pPr>
            <a:r>
              <a:rPr lang="en-US" sz="2000" dirty="0" smtClean="0">
                <a:latin typeface="Arial"/>
                <a:cs typeface="Arial"/>
              </a:rPr>
              <a:t>Gluon wavelength ≥ 1fm</a:t>
            </a:r>
            <a:endParaRPr lang="en-US" sz="2000" dirty="0">
              <a:latin typeface="Arial"/>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EicC_detector_concept_preliminary.pdf"/>
          <p:cNvPicPr>
            <a:picLocks noChangeAspect="1"/>
          </p:cNvPicPr>
          <p:nvPr/>
        </p:nvPicPr>
        <mc:AlternateContent>
          <mc:Choice xmlns:ma="http://schemas.microsoft.com/office/mac/drawingml/2008/main" Requires="ma">
            <p:blipFill>
              <a:blip r:embed="rId2"/>
              <a:srcRect l="12713" t="11111" r="13142" b="7248"/>
              <a:stretch>
                <a:fillRect/>
              </a:stretch>
            </p:blipFill>
          </mc:Choice>
          <mc:Fallback>
            <p:blipFill>
              <a:blip r:embed="rId3"/>
              <a:srcRect l="12713" t="11111" r="13142" b="7248"/>
              <a:stretch>
                <a:fillRect/>
              </a:stretch>
            </p:blipFill>
          </mc:Fallback>
        </mc:AlternateContent>
        <p:spPr>
          <a:xfrm>
            <a:off x="1625600" y="717784"/>
            <a:ext cx="6235700" cy="5149616"/>
          </a:xfrm>
          <a:prstGeom prst="rect">
            <a:avLst/>
          </a:prstGeom>
        </p:spPr>
      </p:pic>
      <p:sp>
        <p:nvSpPr>
          <p:cNvPr id="3" name="TextBox 2"/>
          <p:cNvSpPr txBox="1"/>
          <p:nvPr/>
        </p:nvSpPr>
        <p:spPr>
          <a:xfrm>
            <a:off x="622300" y="0"/>
            <a:ext cx="8293100" cy="646331"/>
          </a:xfrm>
          <a:prstGeom prst="rect">
            <a:avLst/>
          </a:prstGeom>
          <a:noFill/>
        </p:spPr>
        <p:txBody>
          <a:bodyPr wrap="square" rtlCol="0">
            <a:spAutoFit/>
          </a:bodyPr>
          <a:lstStyle/>
          <a:p>
            <a:pPr algn="ctr"/>
            <a:r>
              <a:rPr lang="en-US" sz="3600" b="1" i="1" dirty="0" err="1" smtClean="0">
                <a:solidFill>
                  <a:srgbClr val="800000"/>
                </a:solidFill>
                <a:latin typeface="华文细黑"/>
                <a:ea typeface="华文细黑"/>
                <a:cs typeface="华文细黑"/>
              </a:rPr>
              <a:t>EicC</a:t>
            </a:r>
            <a:r>
              <a:rPr lang="en-US" sz="3600" dirty="0" smtClean="0">
                <a:latin typeface="华文细黑"/>
                <a:ea typeface="华文细黑"/>
                <a:cs typeface="华文细黑"/>
              </a:rPr>
              <a:t> Concept Detector</a:t>
            </a:r>
            <a:endParaRPr lang="en-US" sz="3600" dirty="0">
              <a:latin typeface="华文细黑"/>
              <a:ea typeface="华文细黑"/>
              <a:cs typeface="华文细黑"/>
            </a:endParaRPr>
          </a:p>
        </p:txBody>
      </p:sp>
      <p:sp>
        <p:nvSpPr>
          <p:cNvPr id="5" name="Rounded Rectangle 4"/>
          <p:cNvSpPr/>
          <p:nvPr/>
        </p:nvSpPr>
        <p:spPr>
          <a:xfrm>
            <a:off x="6388100" y="2006600"/>
            <a:ext cx="1193800" cy="673100"/>
          </a:xfrm>
          <a:prstGeom prst="roundRect">
            <a:avLst>
              <a:gd name="adj" fmla="val 11111"/>
            </a:avLst>
          </a:prstGeom>
          <a:solidFill>
            <a:schemeClr val="bg1"/>
          </a:solidFill>
          <a:ln w="381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latin typeface="Arial"/>
                <a:cs typeface="Arial"/>
              </a:rPr>
              <a:t>Forward Tracking</a:t>
            </a:r>
            <a:endParaRPr lang="en-US" b="1" dirty="0">
              <a:solidFill>
                <a:schemeClr val="tx1"/>
              </a:solidFill>
              <a:latin typeface="Arial"/>
              <a:cs typeface="Arial"/>
            </a:endParaRPr>
          </a:p>
        </p:txBody>
      </p:sp>
      <p:sp>
        <p:nvSpPr>
          <p:cNvPr id="9" name="Rounded Rectangle 8"/>
          <p:cNvSpPr/>
          <p:nvPr/>
        </p:nvSpPr>
        <p:spPr>
          <a:xfrm>
            <a:off x="5867400" y="1116231"/>
            <a:ext cx="914400" cy="509369"/>
          </a:xfrm>
          <a:prstGeom prst="roundRect">
            <a:avLst>
              <a:gd name="adj" fmla="val 11111"/>
            </a:avLst>
          </a:prstGeom>
          <a:solidFill>
            <a:schemeClr val="bg1"/>
          </a:solidFill>
          <a:ln w="381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latin typeface="Arial"/>
                <a:cs typeface="Arial"/>
              </a:rPr>
              <a:t>μ-ID</a:t>
            </a:r>
            <a:endParaRPr lang="en-US" sz="2400" b="1" dirty="0">
              <a:solidFill>
                <a:schemeClr val="tx1"/>
              </a:solidFill>
              <a:latin typeface="Arial"/>
              <a:cs typeface="Arial"/>
            </a:endParaRPr>
          </a:p>
        </p:txBody>
      </p:sp>
      <p:cxnSp>
        <p:nvCxnSpPr>
          <p:cNvPr id="12" name="Straight Connector 11"/>
          <p:cNvCxnSpPr/>
          <p:nvPr/>
        </p:nvCxnSpPr>
        <p:spPr>
          <a:xfrm rot="16200000" flipH="1">
            <a:off x="3057408" y="2089150"/>
            <a:ext cx="2444984" cy="50800"/>
          </a:xfrm>
          <a:prstGeom prst="line">
            <a:avLst/>
          </a:prstGeom>
          <a:ln w="38100" cap="flat" cmpd="sng" algn="ctr">
            <a:solidFill>
              <a:srgbClr val="FF0000"/>
            </a:solidFill>
            <a:prstDash val="solid"/>
            <a:round/>
            <a:headEnd type="none"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8" idx="2"/>
          </p:cNvCxnSpPr>
          <p:nvPr/>
        </p:nvCxnSpPr>
        <p:spPr>
          <a:xfrm rot="16200000" flipH="1">
            <a:off x="2552699" y="1860550"/>
            <a:ext cx="977902" cy="1"/>
          </a:xfrm>
          <a:prstGeom prst="line">
            <a:avLst/>
          </a:prstGeom>
          <a:ln w="38100" cap="flat" cmpd="sng" algn="ctr">
            <a:solidFill>
              <a:srgbClr val="FF0000"/>
            </a:solidFill>
            <a:prstDash val="solid"/>
            <a:round/>
            <a:headEnd type="none"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4290556" y="1873588"/>
            <a:ext cx="1965442" cy="2382"/>
          </a:xfrm>
          <a:prstGeom prst="line">
            <a:avLst/>
          </a:prstGeom>
          <a:ln w="38100" cap="flat" cmpd="sng" algn="ctr">
            <a:solidFill>
              <a:srgbClr val="FF0000"/>
            </a:solidFill>
            <a:prstDash val="solid"/>
            <a:round/>
            <a:headEnd type="none"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3563486" y="4685957"/>
            <a:ext cx="2107515" cy="1"/>
          </a:xfrm>
          <a:prstGeom prst="line">
            <a:avLst/>
          </a:prstGeom>
          <a:ln w="38100" cap="flat" cmpd="sng" algn="ctr">
            <a:solidFill>
              <a:srgbClr val="FF0000"/>
            </a:solidFill>
            <a:prstDash val="solid"/>
            <a:round/>
            <a:headEnd type="none"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flipH="1" flipV="1">
            <a:off x="2660991" y="5162206"/>
            <a:ext cx="1155016" cy="1"/>
          </a:xfrm>
          <a:prstGeom prst="line">
            <a:avLst/>
          </a:prstGeom>
          <a:ln w="38100" cap="flat" cmpd="sng" algn="ctr">
            <a:solidFill>
              <a:srgbClr val="FF0000"/>
            </a:solidFill>
            <a:prstDash val="solid"/>
            <a:round/>
            <a:headEnd type="none" w="med" len="med"/>
            <a:tailEnd type="oval" w="med" len="med"/>
          </a:ln>
        </p:spPr>
        <p:style>
          <a:lnRef idx="2">
            <a:schemeClr val="accent1"/>
          </a:lnRef>
          <a:fillRef idx="0">
            <a:schemeClr val="accent1"/>
          </a:fillRef>
          <a:effectRef idx="1">
            <a:schemeClr val="accent1"/>
          </a:effectRef>
          <a:fontRef idx="minor">
            <a:schemeClr val="tx1"/>
          </a:fontRef>
        </p:style>
      </p:cxnSp>
      <p:sp>
        <p:nvSpPr>
          <p:cNvPr id="34" name="Rounded Rectangle 33"/>
          <p:cNvSpPr/>
          <p:nvPr/>
        </p:nvSpPr>
        <p:spPr>
          <a:xfrm>
            <a:off x="5791200" y="4989731"/>
            <a:ext cx="914400" cy="509369"/>
          </a:xfrm>
          <a:prstGeom prst="roundRect">
            <a:avLst>
              <a:gd name="adj" fmla="val 11111"/>
            </a:avLst>
          </a:prstGeom>
          <a:solidFill>
            <a:schemeClr val="bg1"/>
          </a:solidFill>
          <a:ln w="381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latin typeface="Arial"/>
                <a:cs typeface="Arial"/>
              </a:rPr>
              <a:t>μ-ID</a:t>
            </a:r>
            <a:endParaRPr lang="en-US" sz="2400" b="1" dirty="0">
              <a:solidFill>
                <a:schemeClr val="tx1"/>
              </a:solidFill>
              <a:latin typeface="Arial"/>
              <a:cs typeface="Arial"/>
            </a:endParaRPr>
          </a:p>
        </p:txBody>
      </p:sp>
      <p:sp>
        <p:nvSpPr>
          <p:cNvPr id="35" name="Rounded Rectangle 34"/>
          <p:cNvSpPr/>
          <p:nvPr/>
        </p:nvSpPr>
        <p:spPr>
          <a:xfrm>
            <a:off x="1320800" y="2019300"/>
            <a:ext cx="1193800" cy="673100"/>
          </a:xfrm>
          <a:prstGeom prst="roundRect">
            <a:avLst>
              <a:gd name="adj" fmla="val 11111"/>
            </a:avLst>
          </a:prstGeom>
          <a:solidFill>
            <a:schemeClr val="bg1"/>
          </a:solidFill>
          <a:ln w="381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latin typeface="Arial"/>
                <a:cs typeface="Arial"/>
              </a:rPr>
              <a:t>Forward Tracking</a:t>
            </a:r>
            <a:endParaRPr lang="en-US" b="1" dirty="0">
              <a:solidFill>
                <a:schemeClr val="tx1"/>
              </a:solidFill>
              <a:latin typeface="Arial"/>
              <a:cs typeface="Arial"/>
            </a:endParaRPr>
          </a:p>
        </p:txBody>
      </p:sp>
      <p:cxnSp>
        <p:nvCxnSpPr>
          <p:cNvPr id="37" name="Straight Arrow Connector 36"/>
          <p:cNvCxnSpPr>
            <a:endCxn id="2" idx="1"/>
          </p:cNvCxnSpPr>
          <p:nvPr/>
        </p:nvCxnSpPr>
        <p:spPr>
          <a:xfrm flipV="1">
            <a:off x="1054100" y="3292592"/>
            <a:ext cx="571500" cy="3292"/>
          </a:xfrm>
          <a:prstGeom prst="straightConnector1">
            <a:avLst/>
          </a:prstGeom>
          <a:ln w="38100" cap="flat" cmpd="sng" algn="ctr">
            <a:solidFill>
              <a:srgbClr val="008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rot="10800000">
            <a:off x="7801768" y="3295884"/>
            <a:ext cx="454604" cy="1588"/>
          </a:xfrm>
          <a:prstGeom prst="straightConnector1">
            <a:avLst/>
          </a:prstGeom>
          <a:ln w="762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1130300" y="2895600"/>
            <a:ext cx="313044" cy="369332"/>
          </a:xfrm>
          <a:prstGeom prst="rect">
            <a:avLst/>
          </a:prstGeom>
          <a:noFill/>
        </p:spPr>
        <p:txBody>
          <a:bodyPr wrap="none" rtlCol="0">
            <a:spAutoFit/>
          </a:bodyPr>
          <a:lstStyle/>
          <a:p>
            <a:r>
              <a:rPr lang="en-US" dirty="0" err="1" smtClean="0">
                <a:latin typeface="Arial"/>
                <a:cs typeface="Arial"/>
              </a:rPr>
              <a:t>e</a:t>
            </a:r>
            <a:endParaRPr lang="en-US" dirty="0">
              <a:latin typeface="Arial"/>
              <a:cs typeface="Arial"/>
            </a:endParaRPr>
          </a:p>
        </p:txBody>
      </p:sp>
      <p:sp>
        <p:nvSpPr>
          <p:cNvPr id="46" name="TextBox 45"/>
          <p:cNvSpPr txBox="1"/>
          <p:nvPr/>
        </p:nvSpPr>
        <p:spPr>
          <a:xfrm>
            <a:off x="7763667" y="3387842"/>
            <a:ext cx="492705" cy="369332"/>
          </a:xfrm>
          <a:prstGeom prst="rect">
            <a:avLst/>
          </a:prstGeom>
          <a:noFill/>
        </p:spPr>
        <p:txBody>
          <a:bodyPr wrap="none" rtlCol="0">
            <a:spAutoFit/>
          </a:bodyPr>
          <a:lstStyle/>
          <a:p>
            <a:r>
              <a:rPr lang="en-US" dirty="0" smtClean="0">
                <a:latin typeface="Arial"/>
                <a:cs typeface="Arial"/>
              </a:rPr>
              <a:t>ion</a:t>
            </a:r>
            <a:endParaRPr lang="en-US" dirty="0">
              <a:latin typeface="Arial"/>
              <a:cs typeface="Arial"/>
            </a:endParaRPr>
          </a:p>
        </p:txBody>
      </p:sp>
      <p:sp>
        <p:nvSpPr>
          <p:cNvPr id="8" name="Rounded Rectangle 7"/>
          <p:cNvSpPr/>
          <p:nvPr/>
        </p:nvSpPr>
        <p:spPr>
          <a:xfrm>
            <a:off x="2438400" y="862231"/>
            <a:ext cx="1206500" cy="509369"/>
          </a:xfrm>
          <a:prstGeom prst="roundRect">
            <a:avLst>
              <a:gd name="adj" fmla="val 11111"/>
            </a:avLst>
          </a:prstGeom>
          <a:solidFill>
            <a:schemeClr val="bg1"/>
          </a:solidFill>
          <a:ln w="381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smtClean="0">
                <a:solidFill>
                  <a:schemeClr val="tx1"/>
                </a:solidFill>
                <a:latin typeface="Arial"/>
                <a:cs typeface="Arial"/>
              </a:rPr>
              <a:t>EMCal</a:t>
            </a:r>
            <a:endParaRPr lang="en-US" sz="2400" b="1" dirty="0">
              <a:solidFill>
                <a:schemeClr val="tx1"/>
              </a:solidFill>
              <a:latin typeface="Arial"/>
              <a:cs typeface="Arial"/>
            </a:endParaRPr>
          </a:p>
        </p:txBody>
      </p:sp>
      <p:sp>
        <p:nvSpPr>
          <p:cNvPr id="7" name="Rounded Rectangle 6"/>
          <p:cNvSpPr/>
          <p:nvPr/>
        </p:nvSpPr>
        <p:spPr>
          <a:xfrm>
            <a:off x="3797300" y="849531"/>
            <a:ext cx="914400" cy="509369"/>
          </a:xfrm>
          <a:prstGeom prst="roundRect">
            <a:avLst>
              <a:gd name="adj" fmla="val 11111"/>
            </a:avLst>
          </a:prstGeom>
          <a:solidFill>
            <a:srgbClr val="FFFF00"/>
          </a:solidFill>
          <a:ln w="381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latin typeface="Arial"/>
                <a:cs typeface="Arial"/>
              </a:rPr>
              <a:t>VTX</a:t>
            </a:r>
            <a:endParaRPr lang="en-US" sz="2400" b="1" dirty="0">
              <a:solidFill>
                <a:schemeClr val="tx1"/>
              </a:solidFill>
              <a:latin typeface="Arial"/>
              <a:cs typeface="Arial"/>
            </a:endParaRPr>
          </a:p>
        </p:txBody>
      </p:sp>
      <p:sp>
        <p:nvSpPr>
          <p:cNvPr id="6" name="Rounded Rectangle 5"/>
          <p:cNvSpPr/>
          <p:nvPr/>
        </p:nvSpPr>
        <p:spPr>
          <a:xfrm>
            <a:off x="4838700" y="862231"/>
            <a:ext cx="876300" cy="509369"/>
          </a:xfrm>
          <a:prstGeom prst="roundRect">
            <a:avLst>
              <a:gd name="adj" fmla="val 11111"/>
            </a:avLst>
          </a:prstGeom>
          <a:solidFill>
            <a:srgbClr val="FFFF00"/>
          </a:solidFill>
          <a:ln w="381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smtClean="0">
                <a:solidFill>
                  <a:schemeClr val="tx1"/>
                </a:solidFill>
                <a:latin typeface="Arial"/>
                <a:cs typeface="Arial"/>
              </a:rPr>
              <a:t>ToF</a:t>
            </a:r>
            <a:endParaRPr lang="en-US" sz="2400" b="1" dirty="0">
              <a:solidFill>
                <a:schemeClr val="tx1"/>
              </a:solidFill>
              <a:latin typeface="Arial"/>
              <a:cs typeface="Arial"/>
            </a:endParaRPr>
          </a:p>
        </p:txBody>
      </p:sp>
      <p:sp>
        <p:nvSpPr>
          <p:cNvPr id="30" name="Rounded Rectangle 29"/>
          <p:cNvSpPr/>
          <p:nvPr/>
        </p:nvSpPr>
        <p:spPr>
          <a:xfrm>
            <a:off x="2679700" y="5307916"/>
            <a:ext cx="1117600" cy="509369"/>
          </a:xfrm>
          <a:prstGeom prst="roundRect">
            <a:avLst>
              <a:gd name="adj" fmla="val 11111"/>
            </a:avLst>
          </a:prstGeom>
          <a:solidFill>
            <a:srgbClr val="FFFF00"/>
          </a:solidFill>
          <a:ln w="381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latin typeface="Arial"/>
                <a:cs typeface="Arial"/>
              </a:rPr>
              <a:t>COIL</a:t>
            </a:r>
            <a:endParaRPr lang="en-US" sz="2400" b="1" dirty="0">
              <a:solidFill>
                <a:schemeClr val="tx1"/>
              </a:solidFill>
              <a:latin typeface="Arial"/>
              <a:cs typeface="Arial"/>
            </a:endParaRPr>
          </a:p>
        </p:txBody>
      </p:sp>
      <p:sp>
        <p:nvSpPr>
          <p:cNvPr id="10" name="Rounded Rectangle 9"/>
          <p:cNvSpPr/>
          <p:nvPr/>
        </p:nvSpPr>
        <p:spPr>
          <a:xfrm>
            <a:off x="4160044" y="5307915"/>
            <a:ext cx="914400" cy="509369"/>
          </a:xfrm>
          <a:prstGeom prst="roundRect">
            <a:avLst>
              <a:gd name="adj" fmla="val 11111"/>
            </a:avLst>
          </a:prstGeom>
          <a:solidFill>
            <a:srgbClr val="FFFF00"/>
          </a:solidFill>
          <a:ln w="381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latin typeface="Arial"/>
                <a:cs typeface="Arial"/>
              </a:rPr>
              <a:t>TPC</a:t>
            </a:r>
            <a:endParaRPr lang="en-US" sz="2400" b="1" dirty="0">
              <a:solidFill>
                <a:schemeClr val="tx1"/>
              </a:solidFill>
              <a:latin typeface="Arial"/>
              <a:cs typeface="Arial"/>
            </a:endParaRPr>
          </a:p>
        </p:txBody>
      </p:sp>
      <p:sp>
        <p:nvSpPr>
          <p:cNvPr id="51" name="Rounded Rectangle 50"/>
          <p:cNvSpPr/>
          <p:nvPr/>
        </p:nvSpPr>
        <p:spPr>
          <a:xfrm>
            <a:off x="889000" y="698500"/>
            <a:ext cx="7581900" cy="5245100"/>
          </a:xfrm>
          <a:prstGeom prst="roundRect">
            <a:avLst>
              <a:gd name="adj" fmla="val 3203"/>
            </a:avLst>
          </a:prstGeom>
          <a:noFill/>
          <a:ln w="38100" cap="flat" cmpd="dbl"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a:noFill/>
              <a:latin typeface="Arial"/>
              <a:cs typeface="Arial"/>
            </a:endParaRPr>
          </a:p>
        </p:txBody>
      </p:sp>
      <p:sp>
        <p:nvSpPr>
          <p:cNvPr id="29" name="TextBox 28"/>
          <p:cNvSpPr txBox="1"/>
          <p:nvPr/>
        </p:nvSpPr>
        <p:spPr>
          <a:xfrm>
            <a:off x="655944" y="6083300"/>
            <a:ext cx="7928523" cy="461665"/>
          </a:xfrm>
          <a:prstGeom prst="rect">
            <a:avLst/>
          </a:prstGeom>
          <a:solidFill>
            <a:srgbClr val="FFFF00"/>
          </a:solidFill>
        </p:spPr>
        <p:txBody>
          <a:bodyPr wrap="none" rtlCol="0">
            <a:spAutoFit/>
          </a:bodyPr>
          <a:lstStyle/>
          <a:p>
            <a:r>
              <a:rPr lang="en-US" sz="2400" dirty="0" smtClean="0">
                <a:latin typeface="Arial"/>
                <a:cs typeface="Arial"/>
              </a:rPr>
              <a:t>Much more R&amp;D efforts on forward detectors are needed</a:t>
            </a:r>
            <a:endParaRPr lang="en-US" sz="2400" dirty="0">
              <a:latin typeface="Arial"/>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err="1" smtClean="0">
                <a:solidFill>
                  <a:srgbClr val="800000"/>
                </a:solidFill>
                <a:latin typeface="华文细黑"/>
                <a:ea typeface="华文细黑"/>
                <a:cs typeface="华文细黑"/>
              </a:rPr>
              <a:t>EicC</a:t>
            </a:r>
            <a:r>
              <a:rPr lang="en-US" sz="4000" dirty="0" smtClean="0">
                <a:latin typeface="华文细黑"/>
                <a:ea typeface="华文细黑"/>
                <a:cs typeface="华文细黑"/>
              </a:rPr>
              <a:t> Timetable</a:t>
            </a:r>
            <a:endParaRPr lang="en-US" sz="4000" dirty="0">
              <a:latin typeface="华文细黑"/>
              <a:ea typeface="华文细黑"/>
              <a:cs typeface="华文细黑"/>
            </a:endParaRPr>
          </a:p>
        </p:txBody>
      </p:sp>
      <p:graphicFrame>
        <p:nvGraphicFramePr>
          <p:cNvPr id="4" name="Table 3"/>
          <p:cNvGraphicFramePr>
            <a:graphicFrameLocks noGrp="1"/>
          </p:cNvGraphicFramePr>
          <p:nvPr/>
        </p:nvGraphicFramePr>
        <p:xfrm>
          <a:off x="317507" y="1524000"/>
          <a:ext cx="8509500" cy="2595880"/>
        </p:xfrm>
        <a:graphic>
          <a:graphicData uri="http://schemas.openxmlformats.org/drawingml/2006/table">
            <a:tbl>
              <a:tblPr firstRow="1" bandRow="1">
                <a:tableStyleId>{5C22544A-7EE6-4342-B048-85BDC9FD1C3A}</a:tableStyleId>
              </a:tblPr>
              <a:tblGrid>
                <a:gridCol w="425475"/>
                <a:gridCol w="425475"/>
                <a:gridCol w="425475"/>
                <a:gridCol w="425475"/>
                <a:gridCol w="425475"/>
                <a:gridCol w="425475"/>
                <a:gridCol w="425475"/>
                <a:gridCol w="425475"/>
                <a:gridCol w="425475"/>
                <a:gridCol w="425475"/>
                <a:gridCol w="425475"/>
                <a:gridCol w="425475"/>
                <a:gridCol w="425475"/>
                <a:gridCol w="425475"/>
                <a:gridCol w="425475"/>
                <a:gridCol w="425475"/>
                <a:gridCol w="425475"/>
                <a:gridCol w="425475"/>
                <a:gridCol w="425475"/>
                <a:gridCol w="425475"/>
              </a:tblGrid>
              <a:tr h="370840">
                <a:tc>
                  <a:txBody>
                    <a:bodyPr/>
                    <a:lstStyle/>
                    <a:p>
                      <a:endParaRPr lang="en-US" sz="1200" b="0" dirty="0">
                        <a:latin typeface="华文细黑"/>
                        <a:ea typeface="华文细黑"/>
                        <a:cs typeface="华文细黑"/>
                      </a:endParaRPr>
                    </a:p>
                  </a:txBody>
                  <a:tcPr anchor="ctr"/>
                </a:tc>
                <a:tc>
                  <a:txBody>
                    <a:bodyPr/>
                    <a:lstStyle/>
                    <a:p>
                      <a:r>
                        <a:rPr lang="en-US" sz="1200" b="0" dirty="0" smtClean="0">
                          <a:latin typeface="华文细黑"/>
                          <a:ea typeface="华文细黑"/>
                          <a:cs typeface="华文细黑"/>
                        </a:rPr>
                        <a:t>18</a:t>
                      </a:r>
                      <a:endParaRPr lang="en-US" sz="1200" b="0" dirty="0">
                        <a:latin typeface="华文细黑"/>
                        <a:ea typeface="华文细黑"/>
                        <a:cs typeface="华文细黑"/>
                      </a:endParaRPr>
                    </a:p>
                  </a:txBody>
                  <a:tcPr anchor="ctr"/>
                </a:tc>
                <a:tc>
                  <a:txBody>
                    <a:bodyPr/>
                    <a:lstStyle/>
                    <a:p>
                      <a:r>
                        <a:rPr lang="en-US" sz="1200" b="0" dirty="0" smtClean="0">
                          <a:latin typeface="华文细黑"/>
                          <a:ea typeface="华文细黑"/>
                          <a:cs typeface="华文细黑"/>
                        </a:rPr>
                        <a:t>19</a:t>
                      </a:r>
                      <a:endParaRPr lang="en-US" sz="1200" b="0" dirty="0">
                        <a:latin typeface="华文细黑"/>
                        <a:ea typeface="华文细黑"/>
                        <a:cs typeface="华文细黑"/>
                      </a:endParaRPr>
                    </a:p>
                  </a:txBody>
                  <a:tcPr anchor="ctr"/>
                </a:tc>
                <a:tc>
                  <a:txBody>
                    <a:bodyPr/>
                    <a:lstStyle/>
                    <a:p>
                      <a:r>
                        <a:rPr lang="en-US" sz="1200" b="0" dirty="0" smtClean="0">
                          <a:latin typeface="华文细黑"/>
                          <a:ea typeface="华文细黑"/>
                          <a:cs typeface="华文细黑"/>
                        </a:rPr>
                        <a:t>20</a:t>
                      </a:r>
                      <a:endParaRPr lang="en-US" sz="1200" b="0" dirty="0">
                        <a:latin typeface="华文细黑"/>
                        <a:ea typeface="华文细黑"/>
                        <a:cs typeface="华文细黑"/>
                      </a:endParaRPr>
                    </a:p>
                  </a:txBody>
                  <a:tcPr anchor="ctr"/>
                </a:tc>
                <a:tc>
                  <a:txBody>
                    <a:bodyPr/>
                    <a:lstStyle/>
                    <a:p>
                      <a:r>
                        <a:rPr lang="en-US" sz="1200" b="0" dirty="0" smtClean="0">
                          <a:latin typeface="华文细黑"/>
                          <a:ea typeface="华文细黑"/>
                          <a:cs typeface="华文细黑"/>
                        </a:rPr>
                        <a:t>21</a:t>
                      </a:r>
                      <a:endParaRPr lang="en-US" sz="1200" b="0" dirty="0">
                        <a:latin typeface="华文细黑"/>
                        <a:ea typeface="华文细黑"/>
                        <a:cs typeface="华文细黑"/>
                      </a:endParaRPr>
                    </a:p>
                  </a:txBody>
                  <a:tcPr anchor="ctr"/>
                </a:tc>
                <a:tc>
                  <a:txBody>
                    <a:bodyPr/>
                    <a:lstStyle/>
                    <a:p>
                      <a:r>
                        <a:rPr lang="en-US" sz="1200" b="0" dirty="0" smtClean="0">
                          <a:latin typeface="华文细黑"/>
                          <a:ea typeface="华文细黑"/>
                          <a:cs typeface="华文细黑"/>
                        </a:rPr>
                        <a:t>22</a:t>
                      </a:r>
                      <a:endParaRPr lang="en-US" sz="1200" b="0" dirty="0">
                        <a:latin typeface="华文细黑"/>
                        <a:ea typeface="华文细黑"/>
                        <a:cs typeface="华文细黑"/>
                      </a:endParaRPr>
                    </a:p>
                  </a:txBody>
                  <a:tcPr anchor="ctr"/>
                </a:tc>
                <a:tc>
                  <a:txBody>
                    <a:bodyPr/>
                    <a:lstStyle/>
                    <a:p>
                      <a:r>
                        <a:rPr lang="en-US" sz="1200" b="0" dirty="0" smtClean="0">
                          <a:latin typeface="华文细黑"/>
                          <a:ea typeface="华文细黑"/>
                          <a:cs typeface="华文细黑"/>
                        </a:rPr>
                        <a:t>23</a:t>
                      </a:r>
                      <a:endParaRPr lang="en-US" sz="1200" b="0" dirty="0">
                        <a:latin typeface="华文细黑"/>
                        <a:ea typeface="华文细黑"/>
                        <a:cs typeface="华文细黑"/>
                      </a:endParaRPr>
                    </a:p>
                  </a:txBody>
                  <a:tcPr anchor="ctr"/>
                </a:tc>
                <a:tc>
                  <a:txBody>
                    <a:bodyPr/>
                    <a:lstStyle/>
                    <a:p>
                      <a:r>
                        <a:rPr lang="en-US" sz="1200" b="0" dirty="0" smtClean="0">
                          <a:latin typeface="华文细黑"/>
                          <a:ea typeface="华文细黑"/>
                          <a:cs typeface="华文细黑"/>
                        </a:rPr>
                        <a:t>24</a:t>
                      </a:r>
                      <a:endParaRPr lang="en-US" sz="1200" b="0" dirty="0">
                        <a:latin typeface="华文细黑"/>
                        <a:ea typeface="华文细黑"/>
                        <a:cs typeface="华文细黑"/>
                      </a:endParaRPr>
                    </a:p>
                  </a:txBody>
                  <a:tcPr anchor="ctr"/>
                </a:tc>
                <a:tc>
                  <a:txBody>
                    <a:bodyPr/>
                    <a:lstStyle/>
                    <a:p>
                      <a:r>
                        <a:rPr lang="en-US" sz="1200" b="0" dirty="0" smtClean="0">
                          <a:latin typeface="华文细黑"/>
                          <a:ea typeface="华文细黑"/>
                          <a:cs typeface="华文细黑"/>
                        </a:rPr>
                        <a:t>25</a:t>
                      </a:r>
                      <a:endParaRPr lang="en-US" sz="1200" b="0" dirty="0">
                        <a:latin typeface="华文细黑"/>
                        <a:ea typeface="华文细黑"/>
                        <a:cs typeface="华文细黑"/>
                      </a:endParaRPr>
                    </a:p>
                  </a:txBody>
                  <a:tcPr anchor="ctr"/>
                </a:tc>
                <a:tc>
                  <a:txBody>
                    <a:bodyPr/>
                    <a:lstStyle/>
                    <a:p>
                      <a:r>
                        <a:rPr lang="en-US" sz="1200" b="0" dirty="0" smtClean="0">
                          <a:latin typeface="华文细黑"/>
                          <a:ea typeface="华文细黑"/>
                          <a:cs typeface="华文细黑"/>
                        </a:rPr>
                        <a:t>26</a:t>
                      </a:r>
                      <a:endParaRPr lang="en-US" sz="1200" b="0" dirty="0">
                        <a:latin typeface="华文细黑"/>
                        <a:ea typeface="华文细黑"/>
                        <a:cs typeface="华文细黑"/>
                      </a:endParaRPr>
                    </a:p>
                  </a:txBody>
                  <a:tcPr anchor="ctr"/>
                </a:tc>
                <a:tc>
                  <a:txBody>
                    <a:bodyPr/>
                    <a:lstStyle/>
                    <a:p>
                      <a:r>
                        <a:rPr lang="en-US" sz="1200" b="0" dirty="0" smtClean="0">
                          <a:latin typeface="华文细黑"/>
                          <a:ea typeface="华文细黑"/>
                          <a:cs typeface="华文细黑"/>
                        </a:rPr>
                        <a:t>27</a:t>
                      </a:r>
                      <a:endParaRPr lang="en-US" sz="1200" b="0" dirty="0">
                        <a:latin typeface="华文细黑"/>
                        <a:ea typeface="华文细黑"/>
                        <a:cs typeface="华文细黑"/>
                      </a:endParaRPr>
                    </a:p>
                  </a:txBody>
                  <a:tcPr anchor="ctr"/>
                </a:tc>
                <a:tc>
                  <a:txBody>
                    <a:bodyPr/>
                    <a:lstStyle/>
                    <a:p>
                      <a:r>
                        <a:rPr lang="en-US" sz="1200" b="0" dirty="0" smtClean="0">
                          <a:latin typeface="华文细黑"/>
                          <a:ea typeface="华文细黑"/>
                          <a:cs typeface="华文细黑"/>
                        </a:rPr>
                        <a:t>28</a:t>
                      </a:r>
                      <a:endParaRPr lang="en-US" sz="1200" b="0" dirty="0">
                        <a:latin typeface="华文细黑"/>
                        <a:ea typeface="华文细黑"/>
                        <a:cs typeface="华文细黑"/>
                      </a:endParaRPr>
                    </a:p>
                  </a:txBody>
                  <a:tcPr anchor="ctr"/>
                </a:tc>
                <a:tc>
                  <a:txBody>
                    <a:bodyPr/>
                    <a:lstStyle/>
                    <a:p>
                      <a:r>
                        <a:rPr lang="en-US" sz="1200" b="0" dirty="0" smtClean="0">
                          <a:latin typeface="华文细黑"/>
                          <a:ea typeface="华文细黑"/>
                          <a:cs typeface="华文细黑"/>
                        </a:rPr>
                        <a:t>29</a:t>
                      </a:r>
                      <a:endParaRPr lang="en-US" sz="1200" b="0" dirty="0">
                        <a:latin typeface="华文细黑"/>
                        <a:ea typeface="华文细黑"/>
                        <a:cs typeface="华文细黑"/>
                      </a:endParaRPr>
                    </a:p>
                  </a:txBody>
                  <a:tcPr anchor="ctr"/>
                </a:tc>
                <a:tc>
                  <a:txBody>
                    <a:bodyPr/>
                    <a:lstStyle/>
                    <a:p>
                      <a:r>
                        <a:rPr lang="en-US" sz="1200" b="0" dirty="0" smtClean="0">
                          <a:latin typeface="华文细黑"/>
                          <a:ea typeface="华文细黑"/>
                          <a:cs typeface="华文细黑"/>
                        </a:rPr>
                        <a:t>30</a:t>
                      </a:r>
                      <a:endParaRPr lang="en-US" sz="1200" b="0" dirty="0">
                        <a:latin typeface="华文细黑"/>
                        <a:ea typeface="华文细黑"/>
                        <a:cs typeface="华文细黑"/>
                      </a:endParaRPr>
                    </a:p>
                  </a:txBody>
                  <a:tcPr anchor="ctr"/>
                </a:tc>
                <a:tc>
                  <a:txBody>
                    <a:bodyPr/>
                    <a:lstStyle/>
                    <a:p>
                      <a:r>
                        <a:rPr lang="en-US" sz="1200" b="0" dirty="0" smtClean="0">
                          <a:latin typeface="华文细黑"/>
                          <a:ea typeface="华文细黑"/>
                          <a:cs typeface="华文细黑"/>
                        </a:rPr>
                        <a:t>31</a:t>
                      </a:r>
                      <a:endParaRPr lang="en-US" sz="1200" b="0" dirty="0">
                        <a:latin typeface="华文细黑"/>
                        <a:ea typeface="华文细黑"/>
                        <a:cs typeface="华文细黑"/>
                      </a:endParaRPr>
                    </a:p>
                  </a:txBody>
                  <a:tcPr anchor="ctr"/>
                </a:tc>
                <a:tc>
                  <a:txBody>
                    <a:bodyPr/>
                    <a:lstStyle/>
                    <a:p>
                      <a:r>
                        <a:rPr lang="en-US" sz="1200" b="0" dirty="0" smtClean="0">
                          <a:latin typeface="华文细黑"/>
                          <a:ea typeface="华文细黑"/>
                          <a:cs typeface="华文细黑"/>
                        </a:rPr>
                        <a:t>32</a:t>
                      </a:r>
                      <a:endParaRPr lang="en-US" sz="1200" b="0" dirty="0">
                        <a:latin typeface="华文细黑"/>
                        <a:ea typeface="华文细黑"/>
                        <a:cs typeface="华文细黑"/>
                      </a:endParaRPr>
                    </a:p>
                  </a:txBody>
                  <a:tcPr anchor="ctr"/>
                </a:tc>
                <a:tc>
                  <a:txBody>
                    <a:bodyPr/>
                    <a:lstStyle/>
                    <a:p>
                      <a:r>
                        <a:rPr lang="en-US" sz="1200" b="0" dirty="0" smtClean="0">
                          <a:latin typeface="华文细黑"/>
                          <a:ea typeface="华文细黑"/>
                          <a:cs typeface="华文细黑"/>
                        </a:rPr>
                        <a:t>33</a:t>
                      </a:r>
                      <a:endParaRPr lang="en-US" sz="1200" b="0" dirty="0">
                        <a:latin typeface="华文细黑"/>
                        <a:ea typeface="华文细黑"/>
                        <a:cs typeface="华文细黑"/>
                      </a:endParaRPr>
                    </a:p>
                  </a:txBody>
                  <a:tcPr anchor="ctr"/>
                </a:tc>
                <a:tc>
                  <a:txBody>
                    <a:bodyPr/>
                    <a:lstStyle/>
                    <a:p>
                      <a:r>
                        <a:rPr lang="en-US" sz="1200" b="0" dirty="0" smtClean="0">
                          <a:latin typeface="华文细黑"/>
                          <a:ea typeface="华文细黑"/>
                          <a:cs typeface="华文细黑"/>
                        </a:rPr>
                        <a:t>34</a:t>
                      </a:r>
                      <a:endParaRPr lang="en-US" sz="1200" b="0" dirty="0">
                        <a:latin typeface="华文细黑"/>
                        <a:ea typeface="华文细黑"/>
                        <a:cs typeface="华文细黑"/>
                      </a:endParaRPr>
                    </a:p>
                  </a:txBody>
                  <a:tcPr anchor="ctr"/>
                </a:tc>
                <a:tc>
                  <a:txBody>
                    <a:bodyPr/>
                    <a:lstStyle/>
                    <a:p>
                      <a:r>
                        <a:rPr lang="en-US" sz="1200" b="0" dirty="0" smtClean="0">
                          <a:latin typeface="华文细黑"/>
                          <a:ea typeface="华文细黑"/>
                          <a:cs typeface="华文细黑"/>
                        </a:rPr>
                        <a:t>35</a:t>
                      </a:r>
                      <a:endParaRPr lang="en-US" sz="1200" b="0" dirty="0">
                        <a:latin typeface="华文细黑"/>
                        <a:ea typeface="华文细黑"/>
                        <a:cs typeface="华文细黑"/>
                      </a:endParaRPr>
                    </a:p>
                  </a:txBody>
                  <a:tcPr anchor="ctr"/>
                </a:tc>
                <a:tc>
                  <a:txBody>
                    <a:bodyPr/>
                    <a:lstStyle/>
                    <a:p>
                      <a:endParaRPr lang="en-US" sz="1200" b="0" dirty="0">
                        <a:latin typeface="华文细黑"/>
                        <a:ea typeface="华文细黑"/>
                        <a:cs typeface="华文细黑"/>
                      </a:endParaRPr>
                    </a:p>
                  </a:txBody>
                  <a:tcPr anchor="ctr"/>
                </a:tc>
              </a:tr>
              <a:tr h="370840">
                <a:tc>
                  <a:txBody>
                    <a:bodyPr/>
                    <a:lstStyle/>
                    <a:p>
                      <a:endParaRPr lang="en-US" dirty="0"/>
                    </a:p>
                  </a:txBody>
                  <a:tcPr anchor="ctr"/>
                </a:tc>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CN" altLang="en-US" sz="1600" dirty="0" smtClean="0">
                          <a:latin typeface="华文细黑"/>
                          <a:ea typeface="华文细黑"/>
                          <a:cs typeface="华文细黑"/>
                        </a:rPr>
                        <a:t>十三五</a:t>
                      </a:r>
                      <a:endParaRPr lang="en-US" sz="1600" dirty="0" smtClean="0">
                        <a:latin typeface="华文细黑"/>
                        <a:ea typeface="华文细黑"/>
                        <a:cs typeface="华文细黑"/>
                      </a:endParaRPr>
                    </a:p>
                  </a:txBody>
                  <a:tcPr anchor="ctr">
                    <a:solidFill>
                      <a:srgbClr val="0000FF"/>
                    </a:solidFill>
                  </a:tcPr>
                </a:tc>
                <a:tc hMerge="1">
                  <a:txBody>
                    <a:bodyPr/>
                    <a:lstStyle/>
                    <a:p>
                      <a:endParaRPr lang="en-US" dirty="0"/>
                    </a:p>
                  </a:txBody>
                  <a:tcPr>
                    <a:solidFill>
                      <a:srgbClr val="0000FF"/>
                    </a:solidFill>
                  </a:tcPr>
                </a:tc>
                <a:tc hMerge="1">
                  <a:txBody>
                    <a:bodyPr/>
                    <a:lstStyle/>
                    <a:p>
                      <a:endParaRPr lang="en-US" dirty="0"/>
                    </a:p>
                  </a:txBody>
                  <a:tcPr>
                    <a:solidFill>
                      <a:srgbClr val="0000FF"/>
                    </a:solidFill>
                  </a:tcPr>
                </a:tc>
                <a:tc gridSpan="5">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CN" altLang="en-US" sz="1600" dirty="0" smtClean="0">
                          <a:latin typeface="华文细黑"/>
                          <a:ea typeface="华文细黑"/>
                          <a:cs typeface="华文细黑"/>
                        </a:rPr>
                        <a:t>十四五</a:t>
                      </a:r>
                      <a:endParaRPr lang="en-US" sz="1600" dirty="0" smtClean="0">
                        <a:latin typeface="华文细黑"/>
                        <a:ea typeface="华文细黑"/>
                        <a:cs typeface="华文细黑"/>
                      </a:endParaRPr>
                    </a:p>
                  </a:txBody>
                  <a:tcPr anchor="ctr">
                    <a:solidFill>
                      <a:srgbClr val="0000FF"/>
                    </a:solidFill>
                  </a:tcPr>
                </a:tc>
                <a:tc hMerge="1">
                  <a:txBody>
                    <a:bodyPr/>
                    <a:lstStyle/>
                    <a:p>
                      <a:endParaRPr lang="en-US" dirty="0"/>
                    </a:p>
                  </a:txBody>
                  <a:tcPr>
                    <a:solidFill>
                      <a:srgbClr val="0000FF"/>
                    </a:solidFill>
                  </a:tcPr>
                </a:tc>
                <a:tc hMerge="1">
                  <a:txBody>
                    <a:bodyPr/>
                    <a:lstStyle/>
                    <a:p>
                      <a:endParaRPr lang="en-US" dirty="0"/>
                    </a:p>
                  </a:txBody>
                  <a:tcPr>
                    <a:solidFill>
                      <a:srgbClr val="0000FF"/>
                    </a:solidFill>
                  </a:tcPr>
                </a:tc>
                <a:tc hMerge="1">
                  <a:txBody>
                    <a:bodyPr/>
                    <a:lstStyle/>
                    <a:p>
                      <a:endParaRPr lang="en-US" dirty="0"/>
                    </a:p>
                  </a:txBody>
                  <a:tcPr>
                    <a:solidFill>
                      <a:srgbClr val="0000FF"/>
                    </a:solidFill>
                  </a:tcPr>
                </a:tc>
                <a:tc hMerge="1">
                  <a:txBody>
                    <a:bodyPr/>
                    <a:lstStyle/>
                    <a:p>
                      <a:endParaRPr lang="en-US" dirty="0"/>
                    </a:p>
                  </a:txBody>
                  <a:tcPr>
                    <a:solidFill>
                      <a:srgbClr val="0000FF"/>
                    </a:solidFill>
                  </a:tcPr>
                </a:tc>
                <a:tc gridSpan="5">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CN" altLang="en-US" sz="1600" dirty="0" smtClean="0">
                          <a:latin typeface="华文细黑"/>
                          <a:ea typeface="华文细黑"/>
                          <a:cs typeface="华文细黑"/>
                        </a:rPr>
                        <a:t>十五五</a:t>
                      </a:r>
                      <a:endParaRPr lang="en-US" sz="1600" dirty="0" smtClean="0">
                        <a:latin typeface="华文细黑"/>
                        <a:ea typeface="华文细黑"/>
                        <a:cs typeface="华文细黑"/>
                      </a:endParaRPr>
                    </a:p>
                  </a:txBody>
                  <a:tcPr anchor="ctr">
                    <a:solidFill>
                      <a:srgbClr val="0000FF"/>
                    </a:solidFill>
                  </a:tcPr>
                </a:tc>
                <a:tc hMerge="1">
                  <a:txBody>
                    <a:bodyPr/>
                    <a:lstStyle/>
                    <a:p>
                      <a:endParaRPr lang="en-US" dirty="0"/>
                    </a:p>
                  </a:txBody>
                  <a:tcPr>
                    <a:solidFill>
                      <a:srgbClr val="0000FF"/>
                    </a:solidFill>
                  </a:tcPr>
                </a:tc>
                <a:tc hMerge="1">
                  <a:txBody>
                    <a:bodyPr/>
                    <a:lstStyle/>
                    <a:p>
                      <a:endParaRPr lang="en-US" dirty="0"/>
                    </a:p>
                  </a:txBody>
                  <a:tcPr>
                    <a:solidFill>
                      <a:srgbClr val="0000FF"/>
                    </a:solidFill>
                  </a:tcPr>
                </a:tc>
                <a:tc hMerge="1">
                  <a:txBody>
                    <a:bodyPr/>
                    <a:lstStyle/>
                    <a:p>
                      <a:endParaRPr lang="en-US" dirty="0"/>
                    </a:p>
                  </a:txBody>
                  <a:tcPr>
                    <a:solidFill>
                      <a:srgbClr val="0000FF"/>
                    </a:solidFill>
                  </a:tcPr>
                </a:tc>
                <a:tc hMerge="1">
                  <a:txBody>
                    <a:bodyPr/>
                    <a:lstStyle/>
                    <a:p>
                      <a:endParaRPr lang="en-US" dirty="0"/>
                    </a:p>
                  </a:txBody>
                  <a:tcPr>
                    <a:solidFill>
                      <a:srgbClr val="0000FF"/>
                    </a:solidFill>
                  </a:tcPr>
                </a:tc>
                <a:tc gridSpan="5">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CN" altLang="en-US" sz="1600" dirty="0" smtClean="0">
                          <a:latin typeface="华文细黑"/>
                          <a:ea typeface="华文细黑"/>
                          <a:cs typeface="华文细黑"/>
                        </a:rPr>
                        <a:t>十六五</a:t>
                      </a:r>
                      <a:endParaRPr lang="en-US" sz="1600" dirty="0" smtClean="0">
                        <a:latin typeface="华文细黑"/>
                        <a:ea typeface="华文细黑"/>
                        <a:cs typeface="华文细黑"/>
                      </a:endParaRPr>
                    </a:p>
                  </a:txBody>
                  <a:tcPr anchor="ctr">
                    <a:solidFill>
                      <a:srgbClr val="0000FF"/>
                    </a:solidFill>
                  </a:tcPr>
                </a:tc>
                <a:tc hMerge="1">
                  <a:txBody>
                    <a:bodyPr/>
                    <a:lstStyle/>
                    <a:p>
                      <a:endParaRPr lang="en-US" dirty="0"/>
                    </a:p>
                  </a:txBody>
                  <a:tcPr>
                    <a:solidFill>
                      <a:srgbClr val="0000FF"/>
                    </a:solidFill>
                  </a:tcPr>
                </a:tc>
                <a:tc hMerge="1">
                  <a:txBody>
                    <a:bodyPr/>
                    <a:lstStyle/>
                    <a:p>
                      <a:endParaRPr lang="en-US" dirty="0"/>
                    </a:p>
                  </a:txBody>
                  <a:tcPr>
                    <a:solidFill>
                      <a:srgbClr val="0000FF"/>
                    </a:solidFill>
                  </a:tcPr>
                </a:tc>
                <a:tc hMerge="1">
                  <a:txBody>
                    <a:bodyPr/>
                    <a:lstStyle/>
                    <a:p>
                      <a:endParaRPr lang="en-US" dirty="0"/>
                    </a:p>
                  </a:txBody>
                  <a:tcPr>
                    <a:solidFill>
                      <a:srgbClr val="0000FF"/>
                    </a:solidFill>
                  </a:tcPr>
                </a:tc>
                <a:tc hMerge="1">
                  <a:txBody>
                    <a:bodyPr/>
                    <a:lstStyle/>
                    <a:p>
                      <a:endParaRPr lang="en-US" dirty="0"/>
                    </a:p>
                  </a:txBody>
                  <a:tcPr>
                    <a:solidFill>
                      <a:srgbClr val="0000FF"/>
                    </a:solidFill>
                  </a:tcPr>
                </a:tc>
                <a:tc>
                  <a:txBody>
                    <a:bodyPr/>
                    <a:lstStyle/>
                    <a:p>
                      <a:endParaRPr lang="en-US" dirty="0"/>
                    </a:p>
                  </a:txBody>
                  <a:tcPr anchor="ctr"/>
                </a:tc>
              </a:tr>
              <a:tr h="370840">
                <a:tc>
                  <a:txBody>
                    <a:bodyPr/>
                    <a:lstStyle/>
                    <a:p>
                      <a:endParaRPr lang="en-US"/>
                    </a:p>
                  </a:txBody>
                  <a:tcPr/>
                </a:tc>
                <a:tc gridSpan="6">
                  <a:txBody>
                    <a:bodyPr/>
                    <a:lstStyle/>
                    <a:p>
                      <a:pPr algn="ctr"/>
                      <a:r>
                        <a:rPr lang="en-US" b="1" dirty="0" smtClean="0">
                          <a:solidFill>
                            <a:srgbClr val="800000"/>
                          </a:solidFill>
                        </a:rPr>
                        <a:t>HIAF</a:t>
                      </a:r>
                      <a:endParaRPr lang="en-US" b="1" dirty="0">
                        <a:solidFill>
                          <a:srgbClr val="800000"/>
                        </a:solidFill>
                      </a:endParaRPr>
                    </a:p>
                  </a:txBody>
                  <a:tcPr>
                    <a:solidFill>
                      <a:srgbClr val="FFFF00"/>
                    </a:solidFill>
                  </a:tcPr>
                </a:tc>
                <a:tc hMerge="1">
                  <a:txBody>
                    <a:bodyPr/>
                    <a:lstStyle/>
                    <a:p>
                      <a:endParaRPr lang="en-US" dirty="0"/>
                    </a:p>
                  </a:txBody>
                  <a:tcPr>
                    <a:solidFill>
                      <a:srgbClr val="FFFF00"/>
                    </a:solidFill>
                  </a:tcPr>
                </a:tc>
                <a:tc hMerge="1">
                  <a:txBody>
                    <a:bodyPr/>
                    <a:lstStyle/>
                    <a:p>
                      <a:endParaRPr lang="en-US" dirty="0"/>
                    </a:p>
                  </a:txBody>
                  <a:tcPr>
                    <a:solidFill>
                      <a:srgbClr val="FFFF00"/>
                    </a:solidFill>
                  </a:tcPr>
                </a:tc>
                <a:tc hMerge="1">
                  <a:txBody>
                    <a:bodyPr/>
                    <a:lstStyle/>
                    <a:p>
                      <a:endParaRPr lang="en-US" dirty="0"/>
                    </a:p>
                  </a:txBody>
                  <a:tcPr>
                    <a:solidFill>
                      <a:srgbClr val="FFFF00"/>
                    </a:solidFill>
                  </a:tcPr>
                </a:tc>
                <a:tc hMerge="1">
                  <a:txBody>
                    <a:bodyPr/>
                    <a:lstStyle/>
                    <a:p>
                      <a:endParaRPr lang="en-US" dirty="0"/>
                    </a:p>
                  </a:txBody>
                  <a:tcPr>
                    <a:solidFill>
                      <a:srgbClr val="FFFF00"/>
                    </a:solidFill>
                  </a:tcPr>
                </a:tc>
                <a:tc hMerge="1">
                  <a:txBody>
                    <a:bodyPr/>
                    <a:lstStyle/>
                    <a:p>
                      <a:endParaRPr lang="en-US" dirty="0"/>
                    </a:p>
                  </a:txBody>
                  <a:tcPr>
                    <a:solidFill>
                      <a:srgbClr val="FFFF00"/>
                    </a:solidFill>
                  </a:tcPr>
                </a:tc>
                <a:tc>
                  <a:txBody>
                    <a:bodyPr/>
                    <a:lstStyle/>
                    <a:p>
                      <a:endParaRPr lang="en-US" dirty="0"/>
                    </a:p>
                  </a:txBody>
                  <a:tcPr>
                    <a:solidFill>
                      <a:srgbClr val="008000"/>
                    </a:solidFill>
                  </a:tcPr>
                </a:tc>
                <a:tc>
                  <a:txBody>
                    <a:bodyPr/>
                    <a:lstStyle/>
                    <a:p>
                      <a:endParaRPr lang="en-US"/>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a:p>
                  </a:txBody>
                  <a:tcPr>
                    <a:solidFill>
                      <a:srgbClr val="008000"/>
                    </a:solidFill>
                  </a:tcPr>
                </a:tc>
                <a:tc>
                  <a:txBody>
                    <a:bodyPr/>
                    <a:lstStyle/>
                    <a:p>
                      <a:endParaRPr lang="en-US" dirty="0"/>
                    </a:p>
                  </a:txBody>
                  <a:tcPr>
                    <a:solidFill>
                      <a:srgbClr val="008000"/>
                    </a:solidFill>
                  </a:tcPr>
                </a:tc>
                <a:tc>
                  <a:txBody>
                    <a:bodyPr/>
                    <a:lstStyle/>
                    <a:p>
                      <a:endParaRPr lang="en-US"/>
                    </a:p>
                  </a:txBody>
                  <a:tcPr>
                    <a:solidFill>
                      <a:srgbClr val="008000"/>
                    </a:solidFill>
                  </a:tcPr>
                </a:tc>
                <a:tc>
                  <a:txBody>
                    <a:bodyPr/>
                    <a:lstStyle/>
                    <a:p>
                      <a:endParaRPr lang="en-US"/>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r>
              <a:tr h="370840">
                <a:tc rowSpan="2" gridSpan="4">
                  <a:txBody>
                    <a:bodyPr/>
                    <a:lstStyle/>
                    <a:p>
                      <a:pPr algn="ctr"/>
                      <a:r>
                        <a:rPr lang="en-US" sz="1600" b="1" smtClean="0">
                          <a:solidFill>
                            <a:srgbClr val="800000"/>
                          </a:solidFill>
                          <a:latin typeface="华文细黑"/>
                          <a:ea typeface="华文细黑"/>
                          <a:cs typeface="华文细黑"/>
                        </a:rPr>
                        <a:t>EicC-I</a:t>
                      </a:r>
                      <a:endParaRPr lang="en-US" sz="1600" b="1" dirty="0">
                        <a:solidFill>
                          <a:srgbClr val="800000"/>
                        </a:solidFill>
                        <a:latin typeface="华文细黑"/>
                        <a:ea typeface="华文细黑"/>
                        <a:cs typeface="华文细黑"/>
                      </a:endParaRPr>
                    </a:p>
                  </a:txBody>
                  <a:tcPr anchor="ctr"/>
                </a:tc>
                <a:tc rowSpan="2" hMerge="1">
                  <a:txBody>
                    <a:bodyPr/>
                    <a:lstStyle/>
                    <a:p>
                      <a:endParaRPr lang="en-US" dirty="0"/>
                    </a:p>
                  </a:txBody>
                  <a:tcPr/>
                </a:tc>
                <a:tc rowSpan="2" hMerge="1">
                  <a:txBody>
                    <a:bodyPr/>
                    <a:lstStyle/>
                    <a:p>
                      <a:endParaRPr lang="en-US" dirty="0"/>
                    </a:p>
                  </a:txBody>
                  <a:tcPr/>
                </a:tc>
                <a:tc rowSpan="2" hMerge="1">
                  <a:txBody>
                    <a:bodyPr/>
                    <a:lstStyle/>
                    <a:p>
                      <a:endParaRPr lang="en-US" dirty="0"/>
                    </a:p>
                  </a:txBody>
                  <a:tcPr/>
                </a:tc>
                <a:tc gridSpan="6">
                  <a:txBody>
                    <a:bodyPr/>
                    <a:lstStyle/>
                    <a:p>
                      <a:pPr algn="ctr"/>
                      <a:r>
                        <a:rPr lang="en-US" sz="1600" dirty="0" smtClean="0">
                          <a:latin typeface="华文细黑"/>
                          <a:ea typeface="华文细黑"/>
                          <a:cs typeface="华文细黑"/>
                        </a:rPr>
                        <a:t>R&amp;D</a:t>
                      </a:r>
                      <a:endParaRPr lang="en-US" sz="1600" dirty="0">
                        <a:latin typeface="华文细黑"/>
                        <a:ea typeface="华文细黑"/>
                        <a:cs typeface="华文细黑"/>
                      </a:endParaRPr>
                    </a:p>
                  </a:txBody>
                  <a:tcPr>
                    <a:solidFill>
                      <a:srgbClr val="FFFF00"/>
                    </a:solidFill>
                  </a:tcPr>
                </a:tc>
                <a:tc hMerge="1">
                  <a:txBody>
                    <a:bodyPr/>
                    <a:lstStyle/>
                    <a:p>
                      <a:endParaRPr lang="en-US" sz="1600" dirty="0">
                        <a:latin typeface="华文细黑"/>
                        <a:ea typeface="华文细黑"/>
                        <a:cs typeface="华文细黑"/>
                      </a:endParaRPr>
                    </a:p>
                  </a:txBody>
                  <a:tcPr>
                    <a:solidFill>
                      <a:srgbClr val="FFFF00"/>
                    </a:solidFill>
                  </a:tcPr>
                </a:tc>
                <a:tc hMerge="1">
                  <a:txBody>
                    <a:bodyPr/>
                    <a:lstStyle/>
                    <a:p>
                      <a:endParaRPr lang="en-US" sz="1600" dirty="0">
                        <a:latin typeface="华文细黑"/>
                        <a:ea typeface="华文细黑"/>
                        <a:cs typeface="华文细黑"/>
                      </a:endParaRPr>
                    </a:p>
                  </a:txBody>
                  <a:tcPr>
                    <a:solidFill>
                      <a:srgbClr val="FFFF00"/>
                    </a:solidFill>
                  </a:tcPr>
                </a:tc>
                <a:tc hMerge="1">
                  <a:txBody>
                    <a:bodyPr/>
                    <a:lstStyle/>
                    <a:p>
                      <a:endParaRPr lang="en-US" sz="1600" dirty="0">
                        <a:latin typeface="华文细黑"/>
                        <a:ea typeface="华文细黑"/>
                        <a:cs typeface="华文细黑"/>
                      </a:endParaRPr>
                    </a:p>
                  </a:txBody>
                  <a:tcPr>
                    <a:solidFill>
                      <a:srgbClr val="FFFF00"/>
                    </a:solidFill>
                  </a:tcPr>
                </a:tc>
                <a:tc hMerge="1">
                  <a:txBody>
                    <a:bodyPr/>
                    <a:lstStyle/>
                    <a:p>
                      <a:endParaRPr lang="en-US" sz="1600" dirty="0">
                        <a:latin typeface="华文细黑"/>
                        <a:ea typeface="华文细黑"/>
                        <a:cs typeface="华文细黑"/>
                      </a:endParaRPr>
                    </a:p>
                  </a:txBody>
                  <a:tcPr>
                    <a:solidFill>
                      <a:srgbClr val="FFFF00"/>
                    </a:solidFill>
                  </a:tcPr>
                </a:tc>
                <a:tc hMerge="1">
                  <a:txBody>
                    <a:bodyPr/>
                    <a:lstStyle/>
                    <a:p>
                      <a:endParaRPr lang="en-US" sz="1600" dirty="0">
                        <a:latin typeface="华文细黑"/>
                        <a:ea typeface="华文细黑"/>
                        <a:cs typeface="华文细黑"/>
                      </a:endParaRPr>
                    </a:p>
                  </a:txBody>
                  <a:tcPr>
                    <a:solidFill>
                      <a:srgbClr val="FFFF00"/>
                    </a:solidFill>
                  </a:tcPr>
                </a:tc>
                <a:tc>
                  <a:txBody>
                    <a:bodyPr/>
                    <a:lstStyle/>
                    <a:p>
                      <a:endParaRPr lang="en-US" sz="1600">
                        <a:latin typeface="华文细黑"/>
                        <a:ea typeface="华文细黑"/>
                        <a:cs typeface="华文细黑"/>
                      </a:endParaRPr>
                    </a:p>
                  </a:txBody>
                  <a:tcPr/>
                </a:tc>
                <a:tc>
                  <a:txBody>
                    <a:bodyPr/>
                    <a:lstStyle/>
                    <a:p>
                      <a:endParaRPr lang="en-US" sz="1600">
                        <a:latin typeface="华文细黑"/>
                        <a:ea typeface="华文细黑"/>
                        <a:cs typeface="华文细黑"/>
                      </a:endParaRPr>
                    </a:p>
                  </a:txBody>
                  <a:tcPr/>
                </a:tc>
                <a:tc>
                  <a:txBody>
                    <a:bodyPr/>
                    <a:lstStyle/>
                    <a:p>
                      <a:endParaRPr lang="en-US" sz="1600">
                        <a:latin typeface="华文细黑"/>
                        <a:ea typeface="华文细黑"/>
                        <a:cs typeface="华文细黑"/>
                      </a:endParaRPr>
                    </a:p>
                  </a:txBody>
                  <a:tcPr/>
                </a:tc>
                <a:tc>
                  <a:txBody>
                    <a:bodyPr/>
                    <a:lstStyle/>
                    <a:p>
                      <a:endParaRPr lang="en-US" sz="1600">
                        <a:latin typeface="华文细黑"/>
                        <a:ea typeface="华文细黑"/>
                        <a:cs typeface="华文细黑"/>
                      </a:endParaRPr>
                    </a:p>
                  </a:txBody>
                  <a:tcPr/>
                </a:tc>
                <a:tc>
                  <a:txBody>
                    <a:bodyPr/>
                    <a:lstStyle/>
                    <a:p>
                      <a:endParaRPr lang="en-US" sz="1600">
                        <a:latin typeface="华文细黑"/>
                        <a:ea typeface="华文细黑"/>
                        <a:cs typeface="华文细黑"/>
                      </a:endParaRPr>
                    </a:p>
                  </a:txBody>
                  <a:tcPr/>
                </a:tc>
                <a:tc>
                  <a:txBody>
                    <a:bodyPr/>
                    <a:lstStyle/>
                    <a:p>
                      <a:endParaRPr lang="en-US" sz="1600">
                        <a:latin typeface="华文细黑"/>
                        <a:ea typeface="华文细黑"/>
                        <a:cs typeface="华文细黑"/>
                      </a:endParaRPr>
                    </a:p>
                  </a:txBody>
                  <a:tcPr/>
                </a:tc>
                <a:tc>
                  <a:txBody>
                    <a:bodyPr/>
                    <a:lstStyle/>
                    <a:p>
                      <a:endParaRPr lang="en-US" sz="1600">
                        <a:latin typeface="华文细黑"/>
                        <a:ea typeface="华文细黑"/>
                        <a:cs typeface="华文细黑"/>
                      </a:endParaRPr>
                    </a:p>
                  </a:txBody>
                  <a:tcPr/>
                </a:tc>
                <a:tc>
                  <a:txBody>
                    <a:bodyPr/>
                    <a:lstStyle/>
                    <a:p>
                      <a:endParaRPr lang="en-US" sz="1600">
                        <a:latin typeface="华文细黑"/>
                        <a:ea typeface="华文细黑"/>
                        <a:cs typeface="华文细黑"/>
                      </a:endParaRPr>
                    </a:p>
                  </a:txBody>
                  <a:tcPr/>
                </a:tc>
                <a:tc>
                  <a:txBody>
                    <a:bodyPr/>
                    <a:lstStyle/>
                    <a:p>
                      <a:endParaRPr lang="en-US" sz="1600">
                        <a:latin typeface="华文细黑"/>
                        <a:ea typeface="华文细黑"/>
                        <a:cs typeface="华文细黑"/>
                      </a:endParaRPr>
                    </a:p>
                  </a:txBody>
                  <a:tcPr/>
                </a:tc>
                <a:tc>
                  <a:txBody>
                    <a:bodyPr/>
                    <a:lstStyle/>
                    <a:p>
                      <a:endParaRPr lang="en-US" sz="1600">
                        <a:latin typeface="华文细黑"/>
                        <a:ea typeface="华文细黑"/>
                        <a:cs typeface="华文细黑"/>
                      </a:endParaRPr>
                    </a:p>
                  </a:txBody>
                  <a:tcPr/>
                </a:tc>
              </a:tr>
              <a:tr h="370840">
                <a:tc gridSpan="4" vMerge="1">
                  <a:txBody>
                    <a:bodyPr/>
                    <a:lstStyle/>
                    <a:p>
                      <a:endParaRPr lang="en-US" sz="1600">
                        <a:latin typeface="华文细黑"/>
                        <a:ea typeface="华文细黑"/>
                        <a:cs typeface="华文细黑"/>
                      </a:endParaRPr>
                    </a:p>
                  </a:txBody>
                  <a:tcPr/>
                </a:tc>
                <a:tc hMerge="1" vMerge="1">
                  <a:txBody>
                    <a:bodyPr/>
                    <a:lstStyle/>
                    <a:p>
                      <a:endParaRPr lang="en-US" sz="1600">
                        <a:latin typeface="华文细黑"/>
                        <a:ea typeface="华文细黑"/>
                        <a:cs typeface="华文细黑"/>
                      </a:endParaRPr>
                    </a:p>
                  </a:txBody>
                  <a:tcPr/>
                </a:tc>
                <a:tc hMerge="1" vMerge="1">
                  <a:txBody>
                    <a:bodyPr/>
                    <a:lstStyle/>
                    <a:p>
                      <a:endParaRPr lang="en-US" sz="1600">
                        <a:latin typeface="华文细黑"/>
                        <a:ea typeface="华文细黑"/>
                        <a:cs typeface="华文细黑"/>
                      </a:endParaRPr>
                    </a:p>
                  </a:txBody>
                  <a:tcPr/>
                </a:tc>
                <a:tc hMerge="1" vMerge="1">
                  <a:txBody>
                    <a:bodyPr/>
                    <a:lstStyle/>
                    <a:p>
                      <a:endParaRPr lang="en-US" sz="1600" dirty="0">
                        <a:latin typeface="华文细黑"/>
                        <a:ea typeface="华文细黑"/>
                        <a:cs typeface="华文细黑"/>
                      </a:endParaRPr>
                    </a:p>
                  </a:txBody>
                  <a:tcPr/>
                </a:tc>
                <a:tc>
                  <a:txBody>
                    <a:bodyPr/>
                    <a:lstStyle/>
                    <a:p>
                      <a:endParaRPr lang="en-US" sz="1600">
                        <a:latin typeface="华文细黑"/>
                        <a:ea typeface="华文细黑"/>
                        <a:cs typeface="华文细黑"/>
                      </a:endParaRPr>
                    </a:p>
                  </a:txBody>
                  <a:tcPr/>
                </a:tc>
                <a:tc>
                  <a:txBody>
                    <a:bodyPr/>
                    <a:lstStyle/>
                    <a:p>
                      <a:endParaRPr lang="en-US" sz="1600" dirty="0">
                        <a:latin typeface="华文细黑"/>
                        <a:ea typeface="华文细黑"/>
                        <a:cs typeface="华文细黑"/>
                      </a:endParaRPr>
                    </a:p>
                  </a:txBody>
                  <a:tcPr/>
                </a:tc>
                <a:tc>
                  <a:txBody>
                    <a:bodyPr/>
                    <a:lstStyle/>
                    <a:p>
                      <a:endParaRPr lang="en-US" sz="1600">
                        <a:latin typeface="华文细黑"/>
                        <a:ea typeface="华文细黑"/>
                        <a:cs typeface="华文细黑"/>
                      </a:endParaRPr>
                    </a:p>
                  </a:txBody>
                  <a:tcPr/>
                </a:tc>
                <a:tc>
                  <a:txBody>
                    <a:bodyPr/>
                    <a:lstStyle/>
                    <a:p>
                      <a:endParaRPr lang="en-US" sz="1600" dirty="0">
                        <a:latin typeface="华文细黑"/>
                        <a:ea typeface="华文细黑"/>
                        <a:cs typeface="华文细黑"/>
                      </a:endParaRPr>
                    </a:p>
                  </a:txBody>
                  <a:tcPr/>
                </a:tc>
                <a:tc>
                  <a:txBody>
                    <a:bodyPr/>
                    <a:lstStyle/>
                    <a:p>
                      <a:endParaRPr lang="en-US" sz="1600">
                        <a:latin typeface="华文细黑"/>
                        <a:ea typeface="华文细黑"/>
                        <a:cs typeface="华文细黑"/>
                      </a:endParaRPr>
                    </a:p>
                  </a:txBody>
                  <a:tcPr/>
                </a:tc>
                <a:tc gridSpan="6">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华文细黑"/>
                          <a:ea typeface="华文细黑"/>
                          <a:cs typeface="华文细黑"/>
                        </a:rPr>
                        <a:t>√</a:t>
                      </a:r>
                      <a:r>
                        <a:rPr lang="en-US" sz="1200" dirty="0" err="1" smtClean="0">
                          <a:latin typeface="华文细黑"/>
                          <a:ea typeface="华文细黑"/>
                          <a:cs typeface="华文细黑"/>
                        </a:rPr>
                        <a:t>s</a:t>
                      </a:r>
                      <a:r>
                        <a:rPr lang="en-US" sz="1200" dirty="0" smtClean="0">
                          <a:latin typeface="华文细黑"/>
                          <a:ea typeface="华文细黑"/>
                          <a:cs typeface="华文细黑"/>
                        </a:rPr>
                        <a:t>  ~ 15GeV, 1</a:t>
                      </a:r>
                      <a:r>
                        <a:rPr lang="en-US" sz="1200" kern="1200" dirty="0" smtClean="0">
                          <a:solidFill>
                            <a:schemeClr val="dk1"/>
                          </a:solidFill>
                          <a:latin typeface="华文细黑"/>
                          <a:ea typeface="华文细黑"/>
                          <a:cs typeface="华文细黑"/>
                        </a:rPr>
                        <a:t>x10</a:t>
                      </a:r>
                      <a:r>
                        <a:rPr lang="en-US" sz="1200" kern="1200" baseline="30000" dirty="0" smtClean="0">
                          <a:solidFill>
                            <a:schemeClr val="dk1"/>
                          </a:solidFill>
                          <a:latin typeface="华文细黑"/>
                          <a:ea typeface="华文细黑"/>
                          <a:cs typeface="华文细黑"/>
                        </a:rPr>
                        <a:t>33</a:t>
                      </a:r>
                      <a:r>
                        <a:rPr lang="en-US" sz="1200" kern="1200" dirty="0" smtClean="0">
                          <a:solidFill>
                            <a:schemeClr val="dk1"/>
                          </a:solidFill>
                          <a:latin typeface="华文细黑"/>
                          <a:ea typeface="华文细黑"/>
                          <a:cs typeface="华文细黑"/>
                        </a:rPr>
                        <a:t>/sec cm</a:t>
                      </a:r>
                      <a:r>
                        <a:rPr lang="en-US" sz="1200" kern="1200" baseline="30000" dirty="0" smtClean="0">
                          <a:solidFill>
                            <a:schemeClr val="dk1"/>
                          </a:solidFill>
                          <a:latin typeface="华文细黑"/>
                          <a:ea typeface="华文细黑"/>
                          <a:cs typeface="华文细黑"/>
                        </a:rPr>
                        <a:t>2</a:t>
                      </a:r>
                      <a:endParaRPr lang="en-US" sz="1200" dirty="0" smtClean="0">
                        <a:latin typeface="华文细黑"/>
                        <a:ea typeface="华文细黑"/>
                        <a:cs typeface="华文细黑"/>
                      </a:endParaRPr>
                    </a:p>
                  </a:txBody>
                  <a:tcPr anchor="ctr">
                    <a:solidFill>
                      <a:srgbClr val="FFFF00"/>
                    </a:solidFill>
                  </a:tcPr>
                </a:tc>
                <a:tc hMerge="1">
                  <a:txBody>
                    <a:bodyPr/>
                    <a:lstStyle/>
                    <a:p>
                      <a:endParaRPr lang="en-US" sz="1600" dirty="0">
                        <a:latin typeface="华文细黑"/>
                        <a:ea typeface="华文细黑"/>
                        <a:cs typeface="华文细黑"/>
                      </a:endParaRPr>
                    </a:p>
                  </a:txBody>
                  <a:tcPr>
                    <a:solidFill>
                      <a:srgbClr val="FFFF00"/>
                    </a:solidFill>
                  </a:tcPr>
                </a:tc>
                <a:tc hMerge="1">
                  <a:txBody>
                    <a:bodyPr/>
                    <a:lstStyle/>
                    <a:p>
                      <a:endParaRPr lang="en-US" sz="1600" dirty="0">
                        <a:latin typeface="华文细黑"/>
                        <a:ea typeface="华文细黑"/>
                        <a:cs typeface="华文细黑"/>
                      </a:endParaRPr>
                    </a:p>
                  </a:txBody>
                  <a:tcPr>
                    <a:solidFill>
                      <a:srgbClr val="FFFF00"/>
                    </a:solidFill>
                  </a:tcPr>
                </a:tc>
                <a:tc hMerge="1">
                  <a:txBody>
                    <a:bodyPr/>
                    <a:lstStyle/>
                    <a:p>
                      <a:endParaRPr lang="en-US" sz="1600" dirty="0">
                        <a:latin typeface="华文细黑"/>
                        <a:ea typeface="华文细黑"/>
                        <a:cs typeface="华文细黑"/>
                      </a:endParaRPr>
                    </a:p>
                  </a:txBody>
                  <a:tcPr>
                    <a:solidFill>
                      <a:srgbClr val="FFFF00"/>
                    </a:solidFill>
                  </a:tcPr>
                </a:tc>
                <a:tc hMerge="1">
                  <a:txBody>
                    <a:bodyPr/>
                    <a:lstStyle/>
                    <a:p>
                      <a:endParaRPr lang="en-US" sz="1600" dirty="0">
                        <a:latin typeface="华文细黑"/>
                        <a:ea typeface="华文细黑"/>
                        <a:cs typeface="华文细黑"/>
                      </a:endParaRPr>
                    </a:p>
                  </a:txBody>
                  <a:tcPr>
                    <a:solidFill>
                      <a:srgbClr val="FFFF00"/>
                    </a:solidFill>
                  </a:tcPr>
                </a:tc>
                <a:tc hMerge="1">
                  <a:txBody>
                    <a:bodyPr/>
                    <a:lstStyle/>
                    <a:p>
                      <a:endParaRPr lang="en-US" sz="1600" dirty="0">
                        <a:latin typeface="华文细黑"/>
                        <a:ea typeface="华文细黑"/>
                        <a:cs typeface="华文细黑"/>
                      </a:endParaRPr>
                    </a:p>
                  </a:txBody>
                  <a:tcPr>
                    <a:solidFill>
                      <a:srgbClr val="FFFF00"/>
                    </a:solidFill>
                  </a:tcPr>
                </a:tc>
                <a:tc>
                  <a:txBody>
                    <a:bodyPr/>
                    <a:lstStyle/>
                    <a:p>
                      <a:endParaRPr lang="en-US" sz="1600" dirty="0">
                        <a:latin typeface="华文细黑"/>
                        <a:ea typeface="华文细黑"/>
                        <a:cs typeface="华文细黑"/>
                      </a:endParaRPr>
                    </a:p>
                  </a:txBody>
                  <a:tcPr>
                    <a:solidFill>
                      <a:srgbClr val="008000"/>
                    </a:solidFill>
                  </a:tcPr>
                </a:tc>
                <a:tc>
                  <a:txBody>
                    <a:bodyPr/>
                    <a:lstStyle/>
                    <a:p>
                      <a:endParaRPr lang="en-US" sz="1600" dirty="0">
                        <a:latin typeface="华文细黑"/>
                        <a:ea typeface="华文细黑"/>
                        <a:cs typeface="华文细黑"/>
                      </a:endParaRPr>
                    </a:p>
                  </a:txBody>
                  <a:tcPr>
                    <a:solidFill>
                      <a:srgbClr val="008000"/>
                    </a:solidFill>
                  </a:tcPr>
                </a:tc>
                <a:tc>
                  <a:txBody>
                    <a:bodyPr/>
                    <a:lstStyle/>
                    <a:p>
                      <a:endParaRPr lang="en-US" sz="1600" dirty="0">
                        <a:latin typeface="华文细黑"/>
                        <a:ea typeface="华文细黑"/>
                        <a:cs typeface="华文细黑"/>
                      </a:endParaRPr>
                    </a:p>
                  </a:txBody>
                  <a:tcPr>
                    <a:solidFill>
                      <a:srgbClr val="008000"/>
                    </a:solidFill>
                  </a:tcPr>
                </a:tc>
                <a:tc>
                  <a:txBody>
                    <a:bodyPr/>
                    <a:lstStyle/>
                    <a:p>
                      <a:endParaRPr lang="en-US" sz="1600" dirty="0">
                        <a:latin typeface="华文细黑"/>
                        <a:ea typeface="华文细黑"/>
                        <a:cs typeface="华文细黑"/>
                      </a:endParaRPr>
                    </a:p>
                  </a:txBody>
                  <a:tcPr>
                    <a:solidFill>
                      <a:srgbClr val="008000"/>
                    </a:solidFill>
                  </a:tcPr>
                </a:tc>
                <a:tc>
                  <a:txBody>
                    <a:bodyPr/>
                    <a:lstStyle/>
                    <a:p>
                      <a:endParaRPr lang="en-US" sz="1600" dirty="0">
                        <a:latin typeface="华文细黑"/>
                        <a:ea typeface="华文细黑"/>
                        <a:cs typeface="华文细黑"/>
                      </a:endParaRPr>
                    </a:p>
                  </a:txBody>
                  <a:tcPr>
                    <a:solidFill>
                      <a:srgbClr val="008000"/>
                    </a:solidFill>
                  </a:tcPr>
                </a:tc>
              </a:tr>
              <a:tr h="370840">
                <a:tc>
                  <a:txBody>
                    <a:bodyPr/>
                    <a:lstStyle/>
                    <a:p>
                      <a:endParaRPr lang="en-US" sz="1600" dirty="0">
                        <a:latin typeface="华文细黑"/>
                        <a:ea typeface="华文细黑"/>
                        <a:cs typeface="华文细黑"/>
                      </a:endParaRPr>
                    </a:p>
                  </a:txBody>
                  <a:tcPr>
                    <a:solidFill>
                      <a:srgbClr val="FFFF00"/>
                    </a:solidFill>
                  </a:tcPr>
                </a:tc>
                <a:tc>
                  <a:txBody>
                    <a:bodyPr/>
                    <a:lstStyle/>
                    <a:p>
                      <a:endParaRPr lang="en-US" sz="1600" dirty="0">
                        <a:latin typeface="华文细黑"/>
                        <a:ea typeface="华文细黑"/>
                        <a:cs typeface="华文细黑"/>
                      </a:endParaRPr>
                    </a:p>
                  </a:txBody>
                  <a:tcPr>
                    <a:solidFill>
                      <a:srgbClr val="FFFF00"/>
                    </a:solidFill>
                  </a:tcPr>
                </a:tc>
                <a:tc gridSpan="7">
                  <a:txBody>
                    <a:bodyPr/>
                    <a:lstStyle/>
                    <a:p>
                      <a:r>
                        <a:rPr lang="en-US" sz="1600" dirty="0" smtClean="0">
                          <a:latin typeface="华文细黑"/>
                          <a:ea typeface="华文细黑"/>
                          <a:cs typeface="华文细黑"/>
                        </a:rPr>
                        <a:t>R&amp;D and construction</a:t>
                      </a:r>
                      <a:endParaRPr lang="en-US" sz="1600" dirty="0">
                        <a:latin typeface="华文细黑"/>
                        <a:ea typeface="华文细黑"/>
                        <a:cs typeface="华文细黑"/>
                      </a:endParaRPr>
                    </a:p>
                  </a:txBody>
                  <a:tcPr>
                    <a:solidFill>
                      <a:schemeClr val="bg1"/>
                    </a:solidFill>
                  </a:tcPr>
                </a:tc>
                <a:tc hMerge="1">
                  <a:txBody>
                    <a:bodyPr/>
                    <a:lstStyle/>
                    <a:p>
                      <a:endParaRPr lang="en-US" sz="1600" dirty="0">
                        <a:latin typeface="华文细黑"/>
                        <a:ea typeface="华文细黑"/>
                        <a:cs typeface="华文细黑"/>
                      </a:endParaRPr>
                    </a:p>
                  </a:txBody>
                  <a:tcPr/>
                </a:tc>
                <a:tc hMerge="1">
                  <a:txBody>
                    <a:bodyPr/>
                    <a:lstStyle/>
                    <a:p>
                      <a:endParaRPr lang="en-US" sz="1600" dirty="0">
                        <a:latin typeface="华文细黑"/>
                        <a:ea typeface="华文细黑"/>
                        <a:cs typeface="华文细黑"/>
                      </a:endParaRPr>
                    </a:p>
                  </a:txBody>
                  <a:tcPr/>
                </a:tc>
                <a:tc hMerge="1">
                  <a:txBody>
                    <a:bodyPr/>
                    <a:lstStyle/>
                    <a:p>
                      <a:endParaRPr lang="en-US" sz="1600" dirty="0">
                        <a:latin typeface="华文细黑"/>
                        <a:ea typeface="华文细黑"/>
                        <a:cs typeface="华文细黑"/>
                      </a:endParaRPr>
                    </a:p>
                  </a:txBody>
                  <a:tcPr/>
                </a:tc>
                <a:tc hMerge="1">
                  <a:txBody>
                    <a:bodyPr/>
                    <a:lstStyle/>
                    <a:p>
                      <a:endParaRPr lang="en-US" sz="1600" dirty="0">
                        <a:latin typeface="华文细黑"/>
                        <a:ea typeface="华文细黑"/>
                        <a:cs typeface="华文细黑"/>
                      </a:endParaRPr>
                    </a:p>
                  </a:txBody>
                  <a:tcPr/>
                </a:tc>
                <a:tc hMerge="1">
                  <a:txBody>
                    <a:bodyPr/>
                    <a:lstStyle/>
                    <a:p>
                      <a:endParaRPr lang="en-US" sz="1600" dirty="0">
                        <a:latin typeface="华文细黑"/>
                        <a:ea typeface="华文细黑"/>
                        <a:cs typeface="华文细黑"/>
                      </a:endParaRPr>
                    </a:p>
                  </a:txBody>
                  <a:tcPr/>
                </a:tc>
                <a:tc hMerge="1">
                  <a:txBody>
                    <a:bodyPr/>
                    <a:lstStyle/>
                    <a:p>
                      <a:endParaRPr lang="en-US" sz="1600" dirty="0">
                        <a:latin typeface="华文细黑"/>
                        <a:ea typeface="华文细黑"/>
                        <a:cs typeface="华文细黑"/>
                      </a:endParaRPr>
                    </a:p>
                  </a:txBody>
                  <a:tcPr/>
                </a:tc>
                <a:tc>
                  <a:txBody>
                    <a:bodyPr/>
                    <a:lstStyle/>
                    <a:p>
                      <a:endParaRPr lang="en-US" sz="1600" dirty="0">
                        <a:latin typeface="华文细黑"/>
                        <a:ea typeface="华文细黑"/>
                        <a:cs typeface="华文细黑"/>
                      </a:endParaRPr>
                    </a:p>
                  </a:txBody>
                  <a:tcPr/>
                </a:tc>
                <a:tc>
                  <a:txBody>
                    <a:bodyPr/>
                    <a:lstStyle/>
                    <a:p>
                      <a:endParaRPr lang="en-US" sz="1600">
                        <a:latin typeface="华文细黑"/>
                        <a:ea typeface="华文细黑"/>
                        <a:cs typeface="华文细黑"/>
                      </a:endParaRPr>
                    </a:p>
                  </a:txBody>
                  <a:tcPr/>
                </a:tc>
                <a:tc>
                  <a:txBody>
                    <a:bodyPr/>
                    <a:lstStyle/>
                    <a:p>
                      <a:endParaRPr lang="en-US" sz="1600">
                        <a:latin typeface="华文细黑"/>
                        <a:ea typeface="华文细黑"/>
                        <a:cs typeface="华文细黑"/>
                      </a:endParaRPr>
                    </a:p>
                  </a:txBody>
                  <a:tcPr/>
                </a:tc>
                <a:tc>
                  <a:txBody>
                    <a:bodyPr/>
                    <a:lstStyle/>
                    <a:p>
                      <a:endParaRPr lang="en-US" sz="1600">
                        <a:latin typeface="华文细黑"/>
                        <a:ea typeface="华文细黑"/>
                        <a:cs typeface="华文细黑"/>
                      </a:endParaRPr>
                    </a:p>
                  </a:txBody>
                  <a:tcPr/>
                </a:tc>
                <a:tc>
                  <a:txBody>
                    <a:bodyPr/>
                    <a:lstStyle/>
                    <a:p>
                      <a:endParaRPr lang="en-US" sz="1600">
                        <a:latin typeface="华文细黑"/>
                        <a:ea typeface="华文细黑"/>
                        <a:cs typeface="华文细黑"/>
                      </a:endParaRPr>
                    </a:p>
                  </a:txBody>
                  <a:tcPr/>
                </a:tc>
                <a:tc>
                  <a:txBody>
                    <a:bodyPr/>
                    <a:lstStyle/>
                    <a:p>
                      <a:endParaRPr lang="en-US" sz="1600">
                        <a:latin typeface="华文细黑"/>
                        <a:ea typeface="华文细黑"/>
                        <a:cs typeface="华文细黑"/>
                      </a:endParaRPr>
                    </a:p>
                  </a:txBody>
                  <a:tcPr/>
                </a:tc>
                <a:tc>
                  <a:txBody>
                    <a:bodyPr/>
                    <a:lstStyle/>
                    <a:p>
                      <a:endParaRPr lang="en-US" sz="1600">
                        <a:latin typeface="华文细黑"/>
                        <a:ea typeface="华文细黑"/>
                        <a:cs typeface="华文细黑"/>
                      </a:endParaRPr>
                    </a:p>
                  </a:txBody>
                  <a:tcPr/>
                </a:tc>
                <a:tc>
                  <a:txBody>
                    <a:bodyPr/>
                    <a:lstStyle/>
                    <a:p>
                      <a:endParaRPr lang="en-US" sz="1600">
                        <a:latin typeface="华文细黑"/>
                        <a:ea typeface="华文细黑"/>
                        <a:cs typeface="华文细黑"/>
                      </a:endParaRPr>
                    </a:p>
                  </a:txBody>
                  <a:tcPr/>
                </a:tc>
                <a:tc>
                  <a:txBody>
                    <a:bodyPr/>
                    <a:lstStyle/>
                    <a:p>
                      <a:endParaRPr lang="en-US" sz="1600">
                        <a:latin typeface="华文细黑"/>
                        <a:ea typeface="华文细黑"/>
                        <a:cs typeface="华文细黑"/>
                      </a:endParaRPr>
                    </a:p>
                  </a:txBody>
                  <a:tcPr/>
                </a:tc>
                <a:tc>
                  <a:txBody>
                    <a:bodyPr/>
                    <a:lstStyle/>
                    <a:p>
                      <a:endParaRPr lang="en-US" sz="1600">
                        <a:latin typeface="华文细黑"/>
                        <a:ea typeface="华文细黑"/>
                        <a:cs typeface="华文细黑"/>
                      </a:endParaRPr>
                    </a:p>
                  </a:txBody>
                  <a:tcPr/>
                </a:tc>
                <a:tc>
                  <a:txBody>
                    <a:bodyPr/>
                    <a:lstStyle/>
                    <a:p>
                      <a:endParaRPr lang="en-US" sz="1600">
                        <a:latin typeface="华文细黑"/>
                        <a:ea typeface="华文细黑"/>
                        <a:cs typeface="华文细黑"/>
                      </a:endParaRPr>
                    </a:p>
                  </a:txBody>
                  <a:tcPr/>
                </a:tc>
              </a:tr>
              <a:tr h="370840">
                <a:tc>
                  <a:txBody>
                    <a:bodyPr/>
                    <a:lstStyle/>
                    <a:p>
                      <a:endParaRPr lang="en-US" sz="1600" dirty="0">
                        <a:latin typeface="华文细黑"/>
                        <a:ea typeface="华文细黑"/>
                        <a:cs typeface="华文细黑"/>
                      </a:endParaRPr>
                    </a:p>
                  </a:txBody>
                  <a:tcPr>
                    <a:solidFill>
                      <a:srgbClr val="008000"/>
                    </a:solidFill>
                  </a:tcPr>
                </a:tc>
                <a:tc>
                  <a:txBody>
                    <a:bodyPr/>
                    <a:lstStyle/>
                    <a:p>
                      <a:endParaRPr lang="en-US" sz="1600" dirty="0">
                        <a:latin typeface="华文细黑"/>
                        <a:ea typeface="华文细黑"/>
                        <a:cs typeface="华文细黑"/>
                      </a:endParaRPr>
                    </a:p>
                  </a:txBody>
                  <a:tcPr>
                    <a:solidFill>
                      <a:srgbClr val="008000"/>
                    </a:solidFill>
                  </a:tcPr>
                </a:tc>
                <a:tc gridSpan="7">
                  <a:txBody>
                    <a:bodyPr/>
                    <a:lstStyle/>
                    <a:p>
                      <a:r>
                        <a:rPr lang="en-US" sz="1600" dirty="0" smtClean="0">
                          <a:latin typeface="华文细黑"/>
                          <a:ea typeface="华文细黑"/>
                          <a:cs typeface="华文细黑"/>
                        </a:rPr>
                        <a:t>In operation</a:t>
                      </a:r>
                      <a:endParaRPr lang="en-US" sz="1600" dirty="0">
                        <a:latin typeface="华文细黑"/>
                        <a:ea typeface="华文细黑"/>
                        <a:cs typeface="华文细黑"/>
                      </a:endParaRPr>
                    </a:p>
                  </a:txBody>
                  <a:tcPr>
                    <a:solidFill>
                      <a:schemeClr val="bg1"/>
                    </a:solidFill>
                  </a:tcPr>
                </a:tc>
                <a:tc hMerge="1">
                  <a:txBody>
                    <a:bodyPr/>
                    <a:lstStyle/>
                    <a:p>
                      <a:endParaRPr lang="en-US" sz="1600" dirty="0">
                        <a:latin typeface="华文细黑"/>
                        <a:ea typeface="华文细黑"/>
                        <a:cs typeface="华文细黑"/>
                      </a:endParaRPr>
                    </a:p>
                  </a:txBody>
                  <a:tcPr>
                    <a:solidFill>
                      <a:schemeClr val="bg1"/>
                    </a:solidFill>
                  </a:tcPr>
                </a:tc>
                <a:tc hMerge="1">
                  <a:txBody>
                    <a:bodyPr/>
                    <a:lstStyle/>
                    <a:p>
                      <a:endParaRPr lang="en-US" sz="1600" dirty="0">
                        <a:latin typeface="华文细黑"/>
                        <a:ea typeface="华文细黑"/>
                        <a:cs typeface="华文细黑"/>
                      </a:endParaRPr>
                    </a:p>
                  </a:txBody>
                  <a:tcPr>
                    <a:solidFill>
                      <a:schemeClr val="bg1"/>
                    </a:solidFill>
                  </a:tcPr>
                </a:tc>
                <a:tc hMerge="1">
                  <a:txBody>
                    <a:bodyPr/>
                    <a:lstStyle/>
                    <a:p>
                      <a:endParaRPr lang="en-US" sz="1600" dirty="0">
                        <a:latin typeface="华文细黑"/>
                        <a:ea typeface="华文细黑"/>
                        <a:cs typeface="华文细黑"/>
                      </a:endParaRPr>
                    </a:p>
                  </a:txBody>
                  <a:tcPr>
                    <a:solidFill>
                      <a:schemeClr val="bg1"/>
                    </a:solidFill>
                  </a:tcPr>
                </a:tc>
                <a:tc hMerge="1">
                  <a:txBody>
                    <a:bodyPr/>
                    <a:lstStyle/>
                    <a:p>
                      <a:endParaRPr lang="en-US" sz="1600" dirty="0">
                        <a:latin typeface="华文细黑"/>
                        <a:ea typeface="华文细黑"/>
                        <a:cs typeface="华文细黑"/>
                      </a:endParaRPr>
                    </a:p>
                  </a:txBody>
                  <a:tcPr/>
                </a:tc>
                <a:tc hMerge="1">
                  <a:txBody>
                    <a:bodyPr/>
                    <a:lstStyle/>
                    <a:p>
                      <a:endParaRPr lang="en-US" sz="1600" dirty="0">
                        <a:latin typeface="华文细黑"/>
                        <a:ea typeface="华文细黑"/>
                        <a:cs typeface="华文细黑"/>
                      </a:endParaRPr>
                    </a:p>
                  </a:txBody>
                  <a:tcPr/>
                </a:tc>
                <a:tc hMerge="1">
                  <a:txBody>
                    <a:bodyPr/>
                    <a:lstStyle/>
                    <a:p>
                      <a:endParaRPr lang="en-US" sz="1600" dirty="0">
                        <a:latin typeface="华文细黑"/>
                        <a:ea typeface="华文细黑"/>
                        <a:cs typeface="华文细黑"/>
                      </a:endParaRPr>
                    </a:p>
                  </a:txBody>
                  <a:tcPr/>
                </a:tc>
                <a:tc>
                  <a:txBody>
                    <a:bodyPr/>
                    <a:lstStyle/>
                    <a:p>
                      <a:endParaRPr lang="en-US" sz="1600">
                        <a:latin typeface="华文细黑"/>
                        <a:ea typeface="华文细黑"/>
                        <a:cs typeface="华文细黑"/>
                      </a:endParaRPr>
                    </a:p>
                  </a:txBody>
                  <a:tcPr/>
                </a:tc>
                <a:tc>
                  <a:txBody>
                    <a:bodyPr/>
                    <a:lstStyle/>
                    <a:p>
                      <a:endParaRPr lang="en-US" sz="1600">
                        <a:latin typeface="华文细黑"/>
                        <a:ea typeface="华文细黑"/>
                        <a:cs typeface="华文细黑"/>
                      </a:endParaRPr>
                    </a:p>
                  </a:txBody>
                  <a:tcPr/>
                </a:tc>
                <a:tc>
                  <a:txBody>
                    <a:bodyPr/>
                    <a:lstStyle/>
                    <a:p>
                      <a:endParaRPr lang="en-US" sz="1600" dirty="0">
                        <a:latin typeface="华文细黑"/>
                        <a:ea typeface="华文细黑"/>
                        <a:cs typeface="华文细黑"/>
                      </a:endParaRPr>
                    </a:p>
                  </a:txBody>
                  <a:tcPr/>
                </a:tc>
                <a:tc>
                  <a:txBody>
                    <a:bodyPr/>
                    <a:lstStyle/>
                    <a:p>
                      <a:endParaRPr lang="en-US" sz="1600">
                        <a:latin typeface="华文细黑"/>
                        <a:ea typeface="华文细黑"/>
                        <a:cs typeface="华文细黑"/>
                      </a:endParaRPr>
                    </a:p>
                  </a:txBody>
                  <a:tcPr/>
                </a:tc>
                <a:tc>
                  <a:txBody>
                    <a:bodyPr/>
                    <a:lstStyle/>
                    <a:p>
                      <a:endParaRPr lang="en-US" sz="1600" dirty="0">
                        <a:latin typeface="华文细黑"/>
                        <a:ea typeface="华文细黑"/>
                        <a:cs typeface="华文细黑"/>
                      </a:endParaRPr>
                    </a:p>
                  </a:txBody>
                  <a:tcPr/>
                </a:tc>
                <a:tc>
                  <a:txBody>
                    <a:bodyPr/>
                    <a:lstStyle/>
                    <a:p>
                      <a:endParaRPr lang="en-US" sz="1600">
                        <a:latin typeface="华文细黑"/>
                        <a:ea typeface="华文细黑"/>
                        <a:cs typeface="华文细黑"/>
                      </a:endParaRPr>
                    </a:p>
                  </a:txBody>
                  <a:tcPr/>
                </a:tc>
                <a:tc>
                  <a:txBody>
                    <a:bodyPr/>
                    <a:lstStyle/>
                    <a:p>
                      <a:endParaRPr lang="en-US" sz="1600">
                        <a:latin typeface="华文细黑"/>
                        <a:ea typeface="华文细黑"/>
                        <a:cs typeface="华文细黑"/>
                      </a:endParaRPr>
                    </a:p>
                  </a:txBody>
                  <a:tcPr/>
                </a:tc>
                <a:tc>
                  <a:txBody>
                    <a:bodyPr/>
                    <a:lstStyle/>
                    <a:p>
                      <a:endParaRPr lang="en-US" sz="1600">
                        <a:latin typeface="华文细黑"/>
                        <a:ea typeface="华文细黑"/>
                        <a:cs typeface="华文细黑"/>
                      </a:endParaRPr>
                    </a:p>
                  </a:txBody>
                  <a:tcPr/>
                </a:tc>
                <a:tc>
                  <a:txBody>
                    <a:bodyPr/>
                    <a:lstStyle/>
                    <a:p>
                      <a:endParaRPr lang="en-US" sz="1600" dirty="0">
                        <a:latin typeface="华文细黑"/>
                        <a:ea typeface="华文细黑"/>
                        <a:cs typeface="华文细黑"/>
                      </a:endParaRPr>
                    </a:p>
                  </a:txBody>
                  <a:tcPr/>
                </a:tc>
                <a:tc>
                  <a:txBody>
                    <a:bodyPr/>
                    <a:lstStyle/>
                    <a:p>
                      <a:endParaRPr lang="en-US" sz="1600" dirty="0">
                        <a:latin typeface="华文细黑"/>
                        <a:ea typeface="华文细黑"/>
                        <a:cs typeface="华文细黑"/>
                      </a:endParaRPr>
                    </a:p>
                  </a:txBody>
                  <a:tcPr/>
                </a:tc>
                <a:tc>
                  <a:txBody>
                    <a:bodyPr/>
                    <a:lstStyle/>
                    <a:p>
                      <a:endParaRPr lang="en-US" sz="1600" dirty="0">
                        <a:latin typeface="华文细黑"/>
                        <a:ea typeface="华文细黑"/>
                        <a:cs typeface="华文细黑"/>
                      </a:endParaRPr>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smtClean="0">
                <a:latin typeface="华文细黑"/>
                <a:ea typeface="华文细黑"/>
                <a:cs typeface="华文细黑"/>
              </a:rPr>
              <a:t>EicC</a:t>
            </a:r>
            <a:r>
              <a:rPr lang="en-US" dirty="0" smtClean="0">
                <a:latin typeface="华文细黑"/>
                <a:ea typeface="华文细黑"/>
                <a:cs typeface="华文细黑"/>
              </a:rPr>
              <a:t>-I Working Groups</a:t>
            </a:r>
            <a:endParaRPr lang="en-US" dirty="0">
              <a:latin typeface="华文细黑"/>
              <a:ea typeface="华文细黑"/>
              <a:cs typeface="华文细黑"/>
            </a:endParaRPr>
          </a:p>
        </p:txBody>
      </p:sp>
      <p:graphicFrame>
        <p:nvGraphicFramePr>
          <p:cNvPr id="3" name="Table 2"/>
          <p:cNvGraphicFramePr>
            <a:graphicFrameLocks noGrp="1"/>
          </p:cNvGraphicFramePr>
          <p:nvPr/>
        </p:nvGraphicFramePr>
        <p:xfrm>
          <a:off x="388751" y="965200"/>
          <a:ext cx="8412349" cy="4546600"/>
        </p:xfrm>
        <a:graphic>
          <a:graphicData uri="http://schemas.openxmlformats.org/drawingml/2006/table">
            <a:tbl>
              <a:tblPr firstRow="1" bandRow="1">
                <a:tableStyleId>{5C22544A-7EE6-4342-B048-85BDC9FD1C3A}</a:tableStyleId>
              </a:tblPr>
              <a:tblGrid>
                <a:gridCol w="2299612"/>
                <a:gridCol w="3483837"/>
                <a:gridCol w="2628900"/>
              </a:tblGrid>
              <a:tr h="370840">
                <a:tc>
                  <a:txBody>
                    <a:bodyPr/>
                    <a:lstStyle/>
                    <a:p>
                      <a:r>
                        <a:rPr lang="en-US" dirty="0" err="1" smtClean="0">
                          <a:latin typeface="华文细黑"/>
                          <a:ea typeface="华文细黑"/>
                          <a:cs typeface="华文细黑"/>
                        </a:rPr>
                        <a:t>WGs</a:t>
                      </a:r>
                      <a:endParaRPr lang="en-US" dirty="0">
                        <a:latin typeface="华文细黑"/>
                        <a:ea typeface="华文细黑"/>
                        <a:cs typeface="华文细黑"/>
                      </a:endParaRPr>
                    </a:p>
                  </a:txBody>
                  <a:tcPr/>
                </a:tc>
                <a:tc>
                  <a:txBody>
                    <a:bodyPr/>
                    <a:lstStyle/>
                    <a:p>
                      <a:r>
                        <a:rPr lang="en-US" dirty="0" smtClean="0">
                          <a:latin typeface="华文细黑"/>
                          <a:ea typeface="华文细黑"/>
                          <a:cs typeface="华文细黑"/>
                        </a:rPr>
                        <a:t>People</a:t>
                      </a:r>
                      <a:endParaRPr lang="en-US" dirty="0">
                        <a:latin typeface="华文细黑"/>
                        <a:ea typeface="华文细黑"/>
                        <a:cs typeface="华文细黑"/>
                      </a:endParaRPr>
                    </a:p>
                  </a:txBody>
                  <a:tcPr/>
                </a:tc>
                <a:tc>
                  <a:txBody>
                    <a:bodyPr/>
                    <a:lstStyle/>
                    <a:p>
                      <a:r>
                        <a:rPr lang="en-US" dirty="0" smtClean="0">
                          <a:latin typeface="华文细黑"/>
                          <a:ea typeface="华文细黑"/>
                          <a:cs typeface="华文细黑"/>
                        </a:rPr>
                        <a:t>Topics</a:t>
                      </a:r>
                      <a:endParaRPr lang="en-US" dirty="0">
                        <a:latin typeface="华文细黑"/>
                        <a:ea typeface="华文细黑"/>
                        <a:cs typeface="华文细黑"/>
                      </a:endParaRPr>
                    </a:p>
                  </a:txBody>
                  <a:tcPr/>
                </a:tc>
              </a:tr>
              <a:tr h="370840">
                <a:tc>
                  <a:txBody>
                    <a:bodyPr/>
                    <a:lstStyle/>
                    <a:p>
                      <a:r>
                        <a:rPr lang="en-US" sz="1800" b="1" dirty="0" smtClean="0">
                          <a:latin typeface="华文细黑"/>
                          <a:ea typeface="华文细黑"/>
                          <a:cs typeface="华文细黑"/>
                        </a:rPr>
                        <a:t>Accelerator Group (AWG)</a:t>
                      </a:r>
                      <a:endParaRPr lang="en-US" sz="1800" b="1" dirty="0">
                        <a:latin typeface="华文细黑"/>
                        <a:ea typeface="华文细黑"/>
                        <a:cs typeface="华文细黑"/>
                      </a:endParaRPr>
                    </a:p>
                  </a:txBody>
                  <a:tcPr/>
                </a:tc>
                <a:tc>
                  <a:txBody>
                    <a:bodyPr/>
                    <a:lstStyle/>
                    <a:p>
                      <a:r>
                        <a:rPr lang="en-US" sz="1600" dirty="0" smtClean="0">
                          <a:latin typeface="华文细黑"/>
                          <a:ea typeface="华文细黑"/>
                          <a:cs typeface="华文细黑"/>
                        </a:rPr>
                        <a:t>M. </a:t>
                      </a:r>
                      <a:r>
                        <a:rPr lang="en-US" sz="1600" dirty="0" err="1" smtClean="0">
                          <a:latin typeface="华文细黑"/>
                          <a:ea typeface="华文细黑"/>
                          <a:cs typeface="华文细黑"/>
                        </a:rPr>
                        <a:t>Bai</a:t>
                      </a:r>
                      <a:r>
                        <a:rPr lang="en-US" sz="1600" dirty="0" smtClean="0">
                          <a:latin typeface="华文细黑"/>
                          <a:ea typeface="华文细黑"/>
                          <a:cs typeface="华文细黑"/>
                        </a:rPr>
                        <a:t>, L.J.</a:t>
                      </a:r>
                      <a:r>
                        <a:rPr lang="en-US" sz="1600" baseline="0" dirty="0" smtClean="0">
                          <a:latin typeface="华文细黑"/>
                          <a:ea typeface="华文细黑"/>
                          <a:cs typeface="华文细黑"/>
                        </a:rPr>
                        <a:t> Mao,</a:t>
                      </a:r>
                      <a:r>
                        <a:rPr lang="en-US" sz="1600" dirty="0" smtClean="0">
                          <a:latin typeface="华文细黑"/>
                          <a:ea typeface="华文细黑"/>
                          <a:cs typeface="华文细黑"/>
                        </a:rPr>
                        <a:t> G.D. </a:t>
                      </a:r>
                      <a:r>
                        <a:rPr lang="en-US" sz="1600" dirty="0" err="1" smtClean="0">
                          <a:latin typeface="华文细黑"/>
                          <a:ea typeface="华文细黑"/>
                          <a:cs typeface="华文细黑"/>
                        </a:rPr>
                        <a:t>Shen</a:t>
                      </a:r>
                      <a:r>
                        <a:rPr lang="en-US" sz="1600" dirty="0" smtClean="0">
                          <a:latin typeface="华文细黑"/>
                          <a:ea typeface="华文细黑"/>
                          <a:cs typeface="华文细黑"/>
                        </a:rPr>
                        <a:t>, </a:t>
                      </a:r>
                      <a:r>
                        <a:rPr lang="en-US" sz="1600" b="1" dirty="0" smtClean="0">
                          <a:solidFill>
                            <a:srgbClr val="800000"/>
                          </a:solidFill>
                          <a:latin typeface="华文细黑"/>
                          <a:ea typeface="华文细黑"/>
                          <a:cs typeface="华文细黑"/>
                        </a:rPr>
                        <a:t>Y.C. Yang</a:t>
                      </a:r>
                      <a:r>
                        <a:rPr lang="en-US" sz="1600" dirty="0" smtClean="0">
                          <a:latin typeface="华文细黑"/>
                          <a:ea typeface="华文细黑"/>
                          <a:cs typeface="华文细黑"/>
                        </a:rPr>
                        <a:t>, H.Y. Zhang, H.W. Zhao, …</a:t>
                      </a:r>
                      <a:endParaRPr lang="en-US" sz="1600" dirty="0">
                        <a:latin typeface="华文细黑"/>
                        <a:ea typeface="华文细黑"/>
                        <a:cs typeface="华文细黑"/>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华文细黑"/>
                          <a:ea typeface="华文细黑"/>
                          <a:cs typeface="华文细黑"/>
                        </a:rPr>
                        <a:t>1) </a:t>
                      </a:r>
                      <a:r>
                        <a:rPr lang="en-US" sz="1600" baseline="0" dirty="0" smtClean="0">
                          <a:latin typeface="华文细黑"/>
                          <a:ea typeface="华文细黑"/>
                          <a:cs typeface="华文细黑"/>
                        </a:rPr>
                        <a:t>Conceptual design (≥10</a:t>
                      </a:r>
                      <a:r>
                        <a:rPr lang="en-US" sz="1600" baseline="30000" dirty="0" smtClean="0">
                          <a:latin typeface="华文细黑"/>
                          <a:ea typeface="华文细黑"/>
                          <a:cs typeface="华文细黑"/>
                        </a:rPr>
                        <a:t>33</a:t>
                      </a:r>
                      <a:r>
                        <a:rPr lang="en-US" sz="1600" baseline="0" dirty="0" smtClean="0">
                          <a:latin typeface="华文细黑"/>
                          <a:ea typeface="华文细黑"/>
                          <a:cs typeface="华文细黑"/>
                        </a:rPr>
                        <a:t>/s cm</a:t>
                      </a:r>
                      <a:r>
                        <a:rPr lang="en-US" sz="1600" baseline="30000" dirty="0" smtClean="0">
                          <a:latin typeface="华文细黑"/>
                          <a:ea typeface="华文细黑"/>
                          <a:cs typeface="华文细黑"/>
                        </a:rPr>
                        <a:t>2</a:t>
                      </a:r>
                      <a:r>
                        <a:rPr lang="en-US" sz="1600" baseline="0" dirty="0" smtClean="0">
                          <a:latin typeface="华文细黑"/>
                          <a:ea typeface="华文细黑"/>
                          <a:cs typeface="华文细黑"/>
                        </a:rPr>
                        <a:t>)</a:t>
                      </a:r>
                      <a:endParaRPr lang="en-US" sz="1600" baseline="30000" dirty="0" smtClean="0">
                        <a:latin typeface="华文细黑"/>
                        <a:ea typeface="华文细黑"/>
                        <a:cs typeface="华文细黑"/>
                      </a:endParaRPr>
                    </a:p>
                    <a:p>
                      <a:r>
                        <a:rPr lang="en-US" sz="1600" dirty="0" smtClean="0">
                          <a:latin typeface="华文细黑"/>
                          <a:ea typeface="华文细黑"/>
                          <a:cs typeface="华文细黑"/>
                        </a:rPr>
                        <a:t>2) Cooling</a:t>
                      </a:r>
                    </a:p>
                    <a:p>
                      <a:r>
                        <a:rPr lang="en-US" sz="1600" dirty="0" smtClean="0">
                          <a:latin typeface="华文细黑"/>
                          <a:ea typeface="华文细黑"/>
                          <a:cs typeface="华文细黑"/>
                        </a:rPr>
                        <a:t>3) IR design</a:t>
                      </a:r>
                      <a:endParaRPr lang="en-US" sz="1600" dirty="0">
                        <a:latin typeface="华文细黑"/>
                        <a:ea typeface="华文细黑"/>
                        <a:cs typeface="华文细黑"/>
                      </a:endParaRPr>
                    </a:p>
                  </a:txBody>
                  <a:tcPr/>
                </a:tc>
              </a:tr>
              <a:tr h="157480">
                <a:tc>
                  <a:txBody>
                    <a:bodyPr/>
                    <a:lstStyle/>
                    <a:p>
                      <a:endParaRPr lang="en-US" sz="800">
                        <a:latin typeface="华文细黑"/>
                        <a:ea typeface="华文细黑"/>
                        <a:cs typeface="华文细黑"/>
                      </a:endParaRPr>
                    </a:p>
                  </a:txBody>
                  <a:tcPr/>
                </a:tc>
                <a:tc>
                  <a:txBody>
                    <a:bodyPr/>
                    <a:lstStyle/>
                    <a:p>
                      <a:endParaRPr lang="en-US" sz="800" dirty="0">
                        <a:latin typeface="华文细黑"/>
                        <a:ea typeface="华文细黑"/>
                        <a:cs typeface="华文细黑"/>
                      </a:endParaRPr>
                    </a:p>
                  </a:txBody>
                  <a:tcPr/>
                </a:tc>
                <a:tc>
                  <a:txBody>
                    <a:bodyPr/>
                    <a:lstStyle/>
                    <a:p>
                      <a:endParaRPr lang="en-US" sz="800" dirty="0">
                        <a:latin typeface="华文细黑"/>
                        <a:ea typeface="华文细黑"/>
                        <a:cs typeface="华文细黑"/>
                      </a:endParaRPr>
                    </a:p>
                  </a:txBody>
                  <a:tcPr/>
                </a:tc>
              </a:tr>
              <a:tr h="370840">
                <a:tc>
                  <a:txBody>
                    <a:bodyPr/>
                    <a:lstStyle/>
                    <a:p>
                      <a:r>
                        <a:rPr lang="en-US" sz="1800" b="1" dirty="0" smtClean="0">
                          <a:latin typeface="华文细黑"/>
                          <a:ea typeface="华文细黑"/>
                          <a:cs typeface="华文细黑"/>
                        </a:rPr>
                        <a:t>Detector Group</a:t>
                      </a:r>
                    </a:p>
                    <a:p>
                      <a:r>
                        <a:rPr lang="en-US" sz="1800" b="1" dirty="0" smtClean="0">
                          <a:latin typeface="华文细黑"/>
                          <a:ea typeface="华文细黑"/>
                          <a:cs typeface="华文细黑"/>
                        </a:rPr>
                        <a:t>(DWG)</a:t>
                      </a:r>
                      <a:endParaRPr lang="en-US" sz="1800" b="1" dirty="0">
                        <a:latin typeface="华文细黑"/>
                        <a:ea typeface="华文细黑"/>
                        <a:cs typeface="华文细黑"/>
                      </a:endParaRPr>
                    </a:p>
                  </a:txBody>
                  <a:tcPr/>
                </a:tc>
                <a:tc>
                  <a:txBody>
                    <a:bodyPr/>
                    <a:lstStyle/>
                    <a:p>
                      <a:r>
                        <a:rPr lang="en-US" sz="1600" b="1" dirty="0" smtClean="0">
                          <a:solidFill>
                            <a:srgbClr val="800000"/>
                          </a:solidFill>
                          <a:latin typeface="华文细黑"/>
                          <a:ea typeface="华文细黑"/>
                          <a:cs typeface="华文细黑"/>
                        </a:rPr>
                        <a:t>J.P. Chen</a:t>
                      </a:r>
                      <a:r>
                        <a:rPr lang="en-US" sz="1600" dirty="0" smtClean="0">
                          <a:latin typeface="华文细黑"/>
                          <a:ea typeface="华文细黑"/>
                          <a:cs typeface="华文细黑"/>
                        </a:rPr>
                        <a:t>, </a:t>
                      </a:r>
                      <a:r>
                        <a:rPr lang="en-US" sz="1600" b="1" dirty="0" smtClean="0">
                          <a:solidFill>
                            <a:srgbClr val="800000"/>
                          </a:solidFill>
                          <a:latin typeface="华文细黑"/>
                          <a:ea typeface="华文细黑"/>
                          <a:cs typeface="华文细黑"/>
                        </a:rPr>
                        <a:t>X.R. Chen</a:t>
                      </a:r>
                      <a:r>
                        <a:rPr lang="en-US" sz="1600" dirty="0" smtClean="0">
                          <a:latin typeface="华文细黑"/>
                          <a:ea typeface="华文细黑"/>
                          <a:cs typeface="华文细黑"/>
                        </a:rPr>
                        <a:t>, H.Y. </a:t>
                      </a:r>
                      <a:r>
                        <a:rPr lang="en-US" sz="1600" dirty="0" err="1" smtClean="0">
                          <a:latin typeface="华文细黑"/>
                          <a:ea typeface="华文细黑"/>
                          <a:cs typeface="华文细黑"/>
                        </a:rPr>
                        <a:t>Gao</a:t>
                      </a:r>
                      <a:r>
                        <a:rPr lang="en-US" sz="1600" dirty="0" smtClean="0">
                          <a:latin typeface="华文细黑"/>
                          <a:ea typeface="华文细黑"/>
                          <a:cs typeface="华文细黑"/>
                        </a:rPr>
                        <a:t>, F. Liu, A. </a:t>
                      </a:r>
                      <a:r>
                        <a:rPr lang="en-US" sz="1600" kern="1200" dirty="0" err="1" smtClean="0">
                          <a:solidFill>
                            <a:schemeClr val="dk1"/>
                          </a:solidFill>
                          <a:latin typeface="华文细黑"/>
                          <a:ea typeface="华文细黑"/>
                          <a:cs typeface="华文细黑"/>
                        </a:rPr>
                        <a:t>Deshpande</a:t>
                      </a:r>
                      <a:r>
                        <a:rPr lang="en-US" sz="1600" dirty="0" smtClean="0">
                          <a:latin typeface="华文细黑"/>
                          <a:ea typeface="华文细黑"/>
                          <a:cs typeface="华文细黑"/>
                        </a:rPr>
                        <a:t>, N. Xu, Z.H. Ye, L. Zhang, Z.W. Zhao</a:t>
                      </a:r>
                      <a:endParaRPr lang="en-US" sz="1600" dirty="0">
                        <a:latin typeface="华文细黑"/>
                        <a:ea typeface="华文细黑"/>
                        <a:cs typeface="华文细黑"/>
                      </a:endParaRPr>
                    </a:p>
                  </a:txBody>
                  <a:tcPr/>
                </a:tc>
                <a:tc>
                  <a:txBody>
                    <a:bodyPr/>
                    <a:lstStyle/>
                    <a:p>
                      <a:pPr marL="342900" marR="0" indent="-342900" algn="l" defTabSz="457200" rtl="0" eaLnBrk="1" fontAlgn="auto" latinLnBrk="0" hangingPunct="1">
                        <a:lnSpc>
                          <a:spcPct val="100000"/>
                        </a:lnSpc>
                        <a:spcBef>
                          <a:spcPts val="0"/>
                        </a:spcBef>
                        <a:spcAft>
                          <a:spcPts val="0"/>
                        </a:spcAft>
                        <a:buClrTx/>
                        <a:buSzTx/>
                        <a:buFontTx/>
                        <a:buAutoNum type="arabicParenR"/>
                        <a:tabLst/>
                        <a:defRPr/>
                      </a:pPr>
                      <a:r>
                        <a:rPr lang="en-US" sz="1600" baseline="0" dirty="0" smtClean="0">
                          <a:latin typeface="华文细黑"/>
                          <a:ea typeface="华文细黑"/>
                          <a:cs typeface="华文细黑"/>
                        </a:rPr>
                        <a:t>Conceptual design</a:t>
                      </a:r>
                    </a:p>
                    <a:p>
                      <a:pPr marL="342900" marR="0" indent="-342900" algn="l" defTabSz="457200" rtl="0" eaLnBrk="1" fontAlgn="auto" latinLnBrk="0" hangingPunct="1">
                        <a:lnSpc>
                          <a:spcPct val="100000"/>
                        </a:lnSpc>
                        <a:spcBef>
                          <a:spcPts val="0"/>
                        </a:spcBef>
                        <a:spcAft>
                          <a:spcPts val="0"/>
                        </a:spcAft>
                        <a:buClrTx/>
                        <a:buSzTx/>
                        <a:buFontTx/>
                        <a:buAutoNum type="arabicParenR"/>
                        <a:tabLst/>
                        <a:defRPr/>
                      </a:pPr>
                      <a:r>
                        <a:rPr lang="en-US" sz="1600" baseline="0" dirty="0" smtClean="0">
                          <a:latin typeface="华文细黑"/>
                          <a:ea typeface="华文细黑"/>
                          <a:cs typeface="华文细黑"/>
                        </a:rPr>
                        <a:t>Observables</a:t>
                      </a:r>
                      <a:endParaRPr lang="en-US" sz="1600" dirty="0" smtClean="0">
                        <a:latin typeface="华文细黑"/>
                        <a:ea typeface="华文细黑"/>
                        <a:cs typeface="华文细黑"/>
                      </a:endParaRPr>
                    </a:p>
                    <a:p>
                      <a:endParaRPr lang="en-US" sz="1600" dirty="0">
                        <a:latin typeface="华文细黑"/>
                        <a:ea typeface="华文细黑"/>
                        <a:cs typeface="华文细黑"/>
                      </a:endParaRPr>
                    </a:p>
                  </a:txBody>
                  <a:tcPr/>
                </a:tc>
              </a:tr>
              <a:tr h="144780">
                <a:tc>
                  <a:txBody>
                    <a:bodyPr/>
                    <a:lstStyle/>
                    <a:p>
                      <a:endParaRPr lang="en-US" sz="800" dirty="0">
                        <a:latin typeface="华文细黑"/>
                        <a:ea typeface="华文细黑"/>
                        <a:cs typeface="华文细黑"/>
                      </a:endParaRPr>
                    </a:p>
                  </a:txBody>
                  <a:tcPr/>
                </a:tc>
                <a:tc>
                  <a:txBody>
                    <a:bodyPr/>
                    <a:lstStyle/>
                    <a:p>
                      <a:endParaRPr lang="en-US" sz="800" dirty="0">
                        <a:latin typeface="华文细黑"/>
                        <a:ea typeface="华文细黑"/>
                        <a:cs typeface="华文细黑"/>
                      </a:endParaRPr>
                    </a:p>
                  </a:txBody>
                  <a:tcPr/>
                </a:tc>
                <a:tc>
                  <a:txBody>
                    <a:bodyPr/>
                    <a:lstStyle/>
                    <a:p>
                      <a:endParaRPr lang="en-US" sz="800" dirty="0">
                        <a:latin typeface="华文细黑"/>
                        <a:ea typeface="华文细黑"/>
                        <a:cs typeface="华文细黑"/>
                      </a:endParaRPr>
                    </a:p>
                  </a:txBody>
                  <a:tcPr/>
                </a:tc>
              </a:tr>
              <a:tr h="370840">
                <a:tc>
                  <a:txBody>
                    <a:bodyPr/>
                    <a:lstStyle/>
                    <a:p>
                      <a:r>
                        <a:rPr lang="en-US" sz="1800" b="1" dirty="0" smtClean="0">
                          <a:latin typeface="华文细黑"/>
                          <a:ea typeface="华文细黑"/>
                          <a:cs typeface="华文细黑"/>
                        </a:rPr>
                        <a:t>Physics Group</a:t>
                      </a:r>
                    </a:p>
                    <a:p>
                      <a:r>
                        <a:rPr lang="en-US" sz="1800" b="1" dirty="0" smtClean="0">
                          <a:latin typeface="华文细黑"/>
                          <a:ea typeface="华文细黑"/>
                          <a:cs typeface="华文细黑"/>
                        </a:rPr>
                        <a:t>(PWG)</a:t>
                      </a:r>
                      <a:endParaRPr lang="en-US" sz="1800" b="1" dirty="0">
                        <a:latin typeface="华文细黑"/>
                        <a:ea typeface="华文细黑"/>
                        <a:cs typeface="华文细黑"/>
                      </a:endParaRPr>
                    </a:p>
                  </a:txBody>
                  <a:tcPr/>
                </a:tc>
                <a:tc>
                  <a:txBody>
                    <a:bodyPr/>
                    <a:lstStyle/>
                    <a:p>
                      <a:r>
                        <a:rPr lang="en-US" sz="1600" b="1" dirty="0" smtClean="0">
                          <a:solidFill>
                            <a:srgbClr val="FF0000"/>
                          </a:solidFill>
                          <a:latin typeface="华文细黑"/>
                          <a:ea typeface="华文细黑"/>
                          <a:cs typeface="华文细黑"/>
                        </a:rPr>
                        <a:t>Z.T. Liang</a:t>
                      </a:r>
                      <a:r>
                        <a:rPr lang="en-US" sz="1600" dirty="0" smtClean="0">
                          <a:latin typeface="华文细黑"/>
                          <a:ea typeface="华文细黑"/>
                          <a:cs typeface="华文细黑"/>
                        </a:rPr>
                        <a:t>, B.Q. Ma, </a:t>
                      </a:r>
                      <a:r>
                        <a:rPr lang="en-US" sz="1600" b="1" dirty="0" smtClean="0">
                          <a:solidFill>
                            <a:srgbClr val="FF0000"/>
                          </a:solidFill>
                          <a:latin typeface="华文细黑"/>
                          <a:ea typeface="华文细黑"/>
                          <a:cs typeface="华文细黑"/>
                        </a:rPr>
                        <a:t>J.P. Ma</a:t>
                      </a:r>
                      <a:r>
                        <a:rPr lang="en-US" sz="1600" dirty="0" smtClean="0">
                          <a:latin typeface="华文细黑"/>
                          <a:ea typeface="华文细黑"/>
                          <a:cs typeface="华文细黑"/>
                        </a:rPr>
                        <a:t>, Q. Wang, </a:t>
                      </a:r>
                      <a:r>
                        <a:rPr lang="en-US" sz="1600" b="1" dirty="0" smtClean="0">
                          <a:solidFill>
                            <a:srgbClr val="800000"/>
                          </a:solidFill>
                          <a:latin typeface="华文细黑"/>
                          <a:ea typeface="华文细黑"/>
                          <a:cs typeface="华文细黑"/>
                        </a:rPr>
                        <a:t>J.J. </a:t>
                      </a:r>
                      <a:r>
                        <a:rPr lang="en-US" sz="1600" b="1" dirty="0" err="1" smtClean="0">
                          <a:solidFill>
                            <a:srgbClr val="800000"/>
                          </a:solidFill>
                          <a:latin typeface="华文细黑"/>
                          <a:ea typeface="华文细黑"/>
                          <a:cs typeface="华文细黑"/>
                        </a:rPr>
                        <a:t>Xie</a:t>
                      </a:r>
                      <a:r>
                        <a:rPr lang="en-US" sz="1600" dirty="0" smtClean="0">
                          <a:latin typeface="华文细黑"/>
                          <a:ea typeface="华文细黑"/>
                          <a:cs typeface="华文细黑"/>
                        </a:rPr>
                        <a:t>, B.W. Xiao, F. Yuan, J. Zhou, Q. Zhao, B.S. </a:t>
                      </a:r>
                      <a:r>
                        <a:rPr lang="en-US" sz="1600" dirty="0" err="1" smtClean="0">
                          <a:latin typeface="华文细黑"/>
                          <a:ea typeface="华文细黑"/>
                          <a:cs typeface="华文细黑"/>
                        </a:rPr>
                        <a:t>Zou</a:t>
                      </a:r>
                      <a:endParaRPr lang="en-US" sz="1600" b="1" dirty="0" smtClean="0">
                        <a:solidFill>
                          <a:srgbClr val="800000"/>
                        </a:solidFill>
                        <a:latin typeface="华文细黑"/>
                        <a:ea typeface="华文细黑"/>
                        <a:cs typeface="华文细黑"/>
                      </a:endParaRPr>
                    </a:p>
                  </a:txBody>
                  <a:tcPr/>
                </a:tc>
                <a:tc>
                  <a:txBody>
                    <a:bodyPr/>
                    <a:lstStyle/>
                    <a:p>
                      <a:pPr marL="342900" indent="-342900">
                        <a:buAutoNum type="arabicParenR"/>
                      </a:pPr>
                      <a:r>
                        <a:rPr lang="en-US" sz="1600" dirty="0" smtClean="0">
                          <a:latin typeface="华文细黑"/>
                          <a:ea typeface="华文细黑"/>
                          <a:cs typeface="华文细黑"/>
                        </a:rPr>
                        <a:t>Science cases</a:t>
                      </a:r>
                    </a:p>
                    <a:p>
                      <a:pPr marL="342900" indent="-342900">
                        <a:buAutoNum type="arabicParenR"/>
                      </a:pPr>
                      <a:r>
                        <a:rPr lang="en-US" sz="1600" dirty="0" smtClean="0">
                          <a:latin typeface="华文细黑"/>
                          <a:ea typeface="华文细黑"/>
                          <a:cs typeface="华文细黑"/>
                        </a:rPr>
                        <a:t>Observables</a:t>
                      </a:r>
                      <a:endParaRPr lang="en-US" sz="1600" dirty="0">
                        <a:latin typeface="华文细黑"/>
                        <a:ea typeface="华文细黑"/>
                        <a:cs typeface="华文细黑"/>
                      </a:endParaRPr>
                    </a:p>
                  </a:txBody>
                  <a:tcPr/>
                </a:tc>
              </a:tr>
              <a:tr h="0">
                <a:tc>
                  <a:txBody>
                    <a:bodyPr/>
                    <a:lstStyle/>
                    <a:p>
                      <a:endParaRPr lang="en-US" sz="800" dirty="0">
                        <a:latin typeface="华文细黑"/>
                        <a:ea typeface="华文细黑"/>
                        <a:cs typeface="华文细黑"/>
                      </a:endParaRPr>
                    </a:p>
                  </a:txBody>
                  <a:tcPr/>
                </a:tc>
                <a:tc>
                  <a:txBody>
                    <a:bodyPr/>
                    <a:lstStyle/>
                    <a:p>
                      <a:endParaRPr lang="en-US" sz="800" dirty="0">
                        <a:latin typeface="华文细黑"/>
                        <a:ea typeface="华文细黑"/>
                        <a:cs typeface="华文细黑"/>
                      </a:endParaRPr>
                    </a:p>
                  </a:txBody>
                  <a:tcPr/>
                </a:tc>
                <a:tc>
                  <a:txBody>
                    <a:bodyPr/>
                    <a:lstStyle/>
                    <a:p>
                      <a:endParaRPr lang="en-US" sz="800" dirty="0">
                        <a:latin typeface="华文细黑"/>
                        <a:ea typeface="华文细黑"/>
                        <a:cs typeface="华文细黑"/>
                      </a:endParaRPr>
                    </a:p>
                  </a:txBody>
                  <a:tcPr/>
                </a:tc>
              </a:tr>
              <a:tr h="370840">
                <a:tc gridSpan="3">
                  <a:txBody>
                    <a:bodyPr/>
                    <a:lstStyle/>
                    <a:p>
                      <a:pPr>
                        <a:buFontTx/>
                        <a:buChar char="-"/>
                      </a:pPr>
                      <a:r>
                        <a:rPr lang="en-US" sz="1600" b="1" dirty="0" smtClean="0">
                          <a:solidFill>
                            <a:srgbClr val="800000"/>
                          </a:solidFill>
                          <a:latin typeface="华文细黑"/>
                          <a:ea typeface="华文细黑"/>
                          <a:cs typeface="华文细黑"/>
                        </a:rPr>
                        <a:t> Local Contact</a:t>
                      </a:r>
                    </a:p>
                    <a:p>
                      <a:pPr>
                        <a:buFontTx/>
                        <a:buChar char="-"/>
                      </a:pPr>
                      <a:r>
                        <a:rPr lang="en-US" sz="1600" b="0" dirty="0" smtClean="0">
                          <a:solidFill>
                            <a:schemeClr val="tx1"/>
                          </a:solidFill>
                          <a:latin typeface="华文细黑"/>
                          <a:ea typeface="华文细黑"/>
                          <a:cs typeface="华文细黑"/>
                        </a:rPr>
                        <a:t> Monthly</a:t>
                      </a:r>
                      <a:r>
                        <a:rPr lang="en-US" sz="1600" b="0" baseline="0" dirty="0" smtClean="0">
                          <a:solidFill>
                            <a:schemeClr val="tx1"/>
                          </a:solidFill>
                          <a:latin typeface="华文细黑"/>
                          <a:ea typeface="华文细黑"/>
                          <a:cs typeface="华文细黑"/>
                        </a:rPr>
                        <a:t> working group meeting (video meeting)</a:t>
                      </a:r>
                    </a:p>
                    <a:p>
                      <a:pPr>
                        <a:buFontTx/>
                        <a:buChar char="-"/>
                      </a:pPr>
                      <a:r>
                        <a:rPr lang="en-US" sz="1600" b="0" baseline="0" dirty="0" smtClean="0">
                          <a:solidFill>
                            <a:schemeClr val="tx1"/>
                          </a:solidFill>
                          <a:latin typeface="华文细黑"/>
                          <a:ea typeface="华文细黑"/>
                          <a:cs typeface="华文细黑"/>
                        </a:rPr>
                        <a:t> General meeting every three-month (video meetings + annual IMP meeting)</a:t>
                      </a:r>
                      <a:endParaRPr lang="en-US" sz="1600" b="0" dirty="0">
                        <a:solidFill>
                          <a:schemeClr val="tx1"/>
                        </a:solidFill>
                        <a:latin typeface="华文细黑"/>
                        <a:ea typeface="华文细黑"/>
                        <a:cs typeface="华文细黑"/>
                      </a:endParaRPr>
                    </a:p>
                  </a:txBody>
                  <a:tcPr/>
                </a:tc>
                <a:tc hMerge="1">
                  <a:txBody>
                    <a:bodyPr/>
                    <a:lstStyle/>
                    <a:p>
                      <a:endParaRPr lang="en-US" b="1" dirty="0">
                        <a:solidFill>
                          <a:srgbClr val="800000"/>
                        </a:solidFill>
                        <a:latin typeface="华文细黑"/>
                        <a:ea typeface="华文细黑"/>
                        <a:cs typeface="华文细黑"/>
                      </a:endParaRPr>
                    </a:p>
                  </a:txBody>
                  <a:tcPr/>
                </a:tc>
                <a:tc hMerge="1">
                  <a:txBody>
                    <a:bodyPr/>
                    <a:lstStyle/>
                    <a:p>
                      <a:endParaRPr lang="en-US" dirty="0">
                        <a:latin typeface="华文细黑"/>
                        <a:ea typeface="华文细黑"/>
                        <a:cs typeface="华文细黑"/>
                      </a:endParaRPr>
                    </a:p>
                  </a:txBody>
                  <a:tcPr/>
                </a:tc>
              </a:tr>
            </a:tbl>
          </a:graphicData>
        </a:graphic>
      </p:graphicFrame>
      <p:sp>
        <p:nvSpPr>
          <p:cNvPr id="4" name="TextBox 3"/>
          <p:cNvSpPr txBox="1"/>
          <p:nvPr/>
        </p:nvSpPr>
        <p:spPr>
          <a:xfrm>
            <a:off x="681344" y="5867400"/>
            <a:ext cx="7917101" cy="461665"/>
          </a:xfrm>
          <a:prstGeom prst="rect">
            <a:avLst/>
          </a:prstGeom>
          <a:solidFill>
            <a:srgbClr val="FFFF00"/>
          </a:solidFill>
        </p:spPr>
        <p:txBody>
          <a:bodyPr wrap="none" rtlCol="0">
            <a:spAutoFit/>
          </a:bodyPr>
          <a:lstStyle/>
          <a:p>
            <a:r>
              <a:rPr lang="en-US" sz="2400" dirty="0" smtClean="0">
                <a:latin typeface="Arial"/>
                <a:cs typeface="Arial"/>
              </a:rPr>
              <a:t>Goals: first draft of </a:t>
            </a:r>
            <a:r>
              <a:rPr lang="en-US" sz="2400" dirty="0" err="1" smtClean="0">
                <a:latin typeface="Arial"/>
                <a:cs typeface="Arial"/>
              </a:rPr>
              <a:t>EicC</a:t>
            </a:r>
            <a:r>
              <a:rPr lang="en-US" sz="2400" dirty="0" smtClean="0">
                <a:latin typeface="Arial"/>
                <a:cs typeface="Arial"/>
              </a:rPr>
              <a:t>-I Whitepaper by the end of 2019</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3" name="Picture 2" descr="1212.1701_EIC.pdf"/>
          <p:cNvPicPr>
            <a:picLocks noChangeAspect="1"/>
          </p:cNvPicPr>
          <p:nvPr/>
        </p:nvPicPr>
        <mc:AlternateContent>
          <mc:Choice xmlns:ma="http://schemas.microsoft.com/office/mac/drawingml/2008/main" Requires="ma">
            <p:blipFill>
              <a:blip r:embed="rId2"/>
              <a:srcRect b="6667"/>
              <a:stretch>
                <a:fillRect/>
              </a:stretch>
            </p:blipFill>
          </mc:Choice>
          <mc:Fallback>
            <p:blipFill>
              <a:blip r:embed="rId3"/>
              <a:srcRect b="6667"/>
              <a:stretch>
                <a:fillRect/>
              </a:stretch>
            </p:blipFill>
          </mc:Fallback>
        </mc:AlternateContent>
        <p:spPr>
          <a:xfrm>
            <a:off x="76200" y="76200"/>
            <a:ext cx="5362159" cy="6477000"/>
          </a:xfrm>
          <a:prstGeom prst="rect">
            <a:avLst/>
          </a:prstGeom>
        </p:spPr>
      </p:pic>
      <p:sp>
        <p:nvSpPr>
          <p:cNvPr id="4" name="TextBox 3"/>
          <p:cNvSpPr txBox="1"/>
          <p:nvPr/>
        </p:nvSpPr>
        <p:spPr>
          <a:xfrm>
            <a:off x="5489159" y="533400"/>
            <a:ext cx="3515141" cy="6186309"/>
          </a:xfrm>
          <a:prstGeom prst="rect">
            <a:avLst/>
          </a:prstGeom>
          <a:noFill/>
        </p:spPr>
        <p:txBody>
          <a:bodyPr wrap="square" rtlCol="0">
            <a:spAutoFit/>
          </a:bodyPr>
          <a:lstStyle/>
          <a:p>
            <a:r>
              <a:rPr lang="en-US" altLang="zh-CN" sz="2400" b="1" dirty="0" smtClean="0">
                <a:solidFill>
                  <a:srgbClr val="800000"/>
                </a:solidFill>
                <a:latin typeface="华文细黑"/>
                <a:ea typeface="华文细黑"/>
                <a:cs typeface="华文细黑"/>
              </a:rPr>
              <a:t> </a:t>
            </a:r>
            <a:r>
              <a:rPr lang="en-US" sz="2400" b="1" dirty="0" smtClean="0">
                <a:latin typeface="华文细黑"/>
                <a:ea typeface="华文细黑"/>
                <a:cs typeface="华文细黑"/>
              </a:rPr>
              <a:t>EIC: </a:t>
            </a:r>
            <a:r>
              <a:rPr lang="en-US" altLang="zh-CN" sz="2400" b="1" dirty="0" smtClean="0">
                <a:latin typeface="华文细黑"/>
                <a:ea typeface="华文细黑"/>
                <a:cs typeface="华文细黑"/>
              </a:rPr>
              <a:t>next frontier for strong interaction </a:t>
            </a:r>
            <a:endParaRPr lang="en-US" sz="2400" b="1" dirty="0" smtClean="0">
              <a:latin typeface="华文细黑"/>
              <a:ea typeface="华文细黑"/>
              <a:cs typeface="华文细黑"/>
            </a:endParaRPr>
          </a:p>
          <a:p>
            <a:endParaRPr lang="en-US" altLang="zh-CN" sz="2400" b="1" dirty="0" smtClean="0">
              <a:solidFill>
                <a:srgbClr val="800000"/>
              </a:solidFill>
              <a:latin typeface="华文细黑"/>
              <a:ea typeface="华文细黑"/>
              <a:cs typeface="华文细黑"/>
            </a:endParaRPr>
          </a:p>
          <a:p>
            <a:r>
              <a:rPr lang="en-US" altLang="zh-CN" sz="2400" b="1" dirty="0" smtClean="0">
                <a:solidFill>
                  <a:srgbClr val="800000"/>
                </a:solidFill>
                <a:latin typeface="华文细黑"/>
                <a:ea typeface="华文细黑"/>
                <a:cs typeface="华文细黑"/>
              </a:rPr>
              <a:t> </a:t>
            </a:r>
            <a:r>
              <a:rPr lang="en-US" altLang="zh-CN" sz="2400" b="1" dirty="0" smtClean="0">
                <a:solidFill>
                  <a:srgbClr val="800000"/>
                </a:solidFill>
                <a:latin typeface="华文细黑"/>
                <a:ea typeface="华文细黑"/>
                <a:cs typeface="华文细黑"/>
              </a:rPr>
              <a:t>Nucleon Structure</a:t>
            </a:r>
            <a:r>
              <a:rPr lang="en-US" altLang="zh-CN" sz="2400" dirty="0" smtClean="0">
                <a:latin typeface="华文细黑"/>
                <a:ea typeface="华文细黑"/>
                <a:cs typeface="华文细黑"/>
              </a:rPr>
              <a:t>:</a:t>
            </a:r>
          </a:p>
          <a:p>
            <a:pPr marL="228600"/>
            <a:r>
              <a:rPr lang="en-US" dirty="0" smtClean="0">
                <a:latin typeface="华文细黑"/>
                <a:ea typeface="华文细黑"/>
                <a:cs typeface="华文细黑"/>
              </a:rPr>
              <a:t> - </a:t>
            </a:r>
            <a:r>
              <a:rPr lang="en-US" b="1" dirty="0" smtClean="0">
                <a:solidFill>
                  <a:srgbClr val="000090"/>
                </a:solidFill>
                <a:latin typeface="华文细黑"/>
                <a:ea typeface="华文细黑"/>
                <a:cs typeface="华文细黑"/>
              </a:rPr>
              <a:t>spin of nucleon</a:t>
            </a:r>
          </a:p>
          <a:p>
            <a:pPr marL="228600"/>
            <a:r>
              <a:rPr lang="en-US" dirty="0" smtClean="0">
                <a:latin typeface="华文细黑"/>
                <a:ea typeface="华文细黑"/>
                <a:cs typeface="华文细黑"/>
              </a:rPr>
              <a:t> - </a:t>
            </a:r>
            <a:r>
              <a:rPr lang="en-US" b="1" dirty="0" smtClean="0">
                <a:solidFill>
                  <a:srgbClr val="800000"/>
                </a:solidFill>
                <a:latin typeface="华文细黑"/>
                <a:ea typeface="华文细黑"/>
                <a:cs typeface="华文细黑"/>
              </a:rPr>
              <a:t>mass of nucleon</a:t>
            </a:r>
          </a:p>
          <a:p>
            <a:pPr marL="228600"/>
            <a:r>
              <a:rPr lang="en-US" dirty="0" smtClean="0">
                <a:latin typeface="华文细黑"/>
                <a:ea typeface="华文细黑"/>
                <a:cs typeface="华文细黑"/>
              </a:rPr>
              <a:t> - role of gluons</a:t>
            </a:r>
          </a:p>
          <a:p>
            <a:pPr marL="228600"/>
            <a:r>
              <a:rPr lang="en-US" dirty="0" smtClean="0">
                <a:latin typeface="华文细黑"/>
                <a:ea typeface="华文细黑"/>
                <a:cs typeface="华文细黑"/>
              </a:rPr>
              <a:t> - confinement</a:t>
            </a:r>
          </a:p>
          <a:p>
            <a:pPr marL="228600"/>
            <a:r>
              <a:rPr lang="en-US" dirty="0" smtClean="0">
                <a:latin typeface="华文细黑"/>
                <a:ea typeface="华文细黑"/>
                <a:cs typeface="华文细黑"/>
              </a:rPr>
              <a:t> - exotic states</a:t>
            </a:r>
          </a:p>
          <a:p>
            <a:pPr marL="228600"/>
            <a:r>
              <a:rPr lang="en-US" dirty="0" smtClean="0">
                <a:latin typeface="华文细黑"/>
                <a:ea typeface="华文细黑"/>
                <a:cs typeface="华文细黑"/>
              </a:rPr>
              <a:t> - … </a:t>
            </a:r>
          </a:p>
          <a:p>
            <a:endParaRPr lang="en-US" dirty="0" smtClean="0">
              <a:latin typeface="华文细黑"/>
              <a:ea typeface="华文细黑"/>
              <a:cs typeface="华文细黑"/>
            </a:endParaRPr>
          </a:p>
          <a:p>
            <a:endParaRPr lang="en-US" dirty="0" smtClean="0">
              <a:latin typeface="华文细黑"/>
              <a:ea typeface="华文细黑"/>
              <a:cs typeface="华文细黑"/>
            </a:endParaRPr>
          </a:p>
          <a:p>
            <a:r>
              <a:rPr lang="en-US" sz="2400" b="1" dirty="0" smtClean="0">
                <a:solidFill>
                  <a:srgbClr val="800000"/>
                </a:solidFill>
                <a:latin typeface="华文细黑"/>
                <a:ea typeface="华文细黑"/>
                <a:cs typeface="华文细黑"/>
              </a:rPr>
              <a:t>  CERN:               </a:t>
            </a:r>
            <a:r>
              <a:rPr lang="en-US" sz="2400" dirty="0" err="1" smtClean="0">
                <a:latin typeface="华文细黑"/>
                <a:ea typeface="华文细黑"/>
                <a:cs typeface="华文细黑"/>
              </a:rPr>
              <a:t>LHeC</a:t>
            </a:r>
            <a:endParaRPr lang="en-US" sz="2400" dirty="0" smtClean="0">
              <a:latin typeface="华文细黑"/>
              <a:ea typeface="华文细黑"/>
              <a:cs typeface="华文细黑"/>
            </a:endParaRPr>
          </a:p>
          <a:p>
            <a:r>
              <a:rPr lang="en-US" sz="2400" b="1" dirty="0" smtClean="0">
                <a:solidFill>
                  <a:srgbClr val="800000"/>
                </a:solidFill>
                <a:latin typeface="华文细黑"/>
                <a:ea typeface="华文细黑"/>
                <a:cs typeface="华文细黑"/>
              </a:rPr>
              <a:t>  USA:     </a:t>
            </a:r>
            <a:r>
              <a:rPr lang="en-US" sz="2400" dirty="0" err="1" smtClean="0">
                <a:latin typeface="华文细黑"/>
                <a:ea typeface="华文细黑"/>
                <a:cs typeface="华文细黑"/>
              </a:rPr>
              <a:t>eRHIC</a:t>
            </a:r>
            <a:r>
              <a:rPr lang="en-US" sz="2400" dirty="0" smtClean="0">
                <a:latin typeface="华文细黑"/>
                <a:ea typeface="华文细黑"/>
                <a:cs typeface="华文细黑"/>
              </a:rPr>
              <a:t>, JLEIC</a:t>
            </a:r>
          </a:p>
          <a:p>
            <a:endParaRPr lang="en-US" sz="2400" dirty="0" smtClean="0">
              <a:latin typeface="华文细黑"/>
              <a:ea typeface="华文细黑"/>
              <a:cs typeface="华文细黑"/>
            </a:endParaRPr>
          </a:p>
          <a:p>
            <a:r>
              <a:rPr lang="en-US" sz="2400" b="1" dirty="0" smtClean="0">
                <a:solidFill>
                  <a:srgbClr val="800000"/>
                </a:solidFill>
                <a:latin typeface="华文细黑"/>
                <a:ea typeface="华文细黑"/>
                <a:cs typeface="华文细黑"/>
              </a:rPr>
              <a:t>  China:                </a:t>
            </a:r>
            <a:r>
              <a:rPr lang="en-US" sz="2400" dirty="0" err="1" smtClean="0">
                <a:latin typeface="华文细黑"/>
                <a:ea typeface="华文细黑"/>
                <a:cs typeface="华文细黑"/>
              </a:rPr>
              <a:t>EicC</a:t>
            </a:r>
            <a:endParaRPr lang="en-US" sz="2400" dirty="0" smtClean="0">
              <a:latin typeface="华文细黑"/>
              <a:ea typeface="华文细黑"/>
              <a:cs typeface="华文细黑"/>
            </a:endParaRPr>
          </a:p>
          <a:p>
            <a:endParaRPr lang="en-US" sz="2400" dirty="0" smtClean="0">
              <a:latin typeface="华文细黑"/>
              <a:ea typeface="华文细黑"/>
              <a:cs typeface="华文细黑"/>
            </a:endParaRPr>
          </a:p>
          <a:p>
            <a:endParaRPr lang="en-US" dirty="0" smtClean="0">
              <a:latin typeface="华文细黑"/>
              <a:ea typeface="华文细黑"/>
              <a:cs typeface="华文细黑"/>
            </a:endParaRPr>
          </a:p>
          <a:p>
            <a:endParaRPr lang="en-US" dirty="0">
              <a:latin typeface="华文细黑"/>
              <a:ea typeface="华文细黑"/>
              <a:cs typeface="华文细黑"/>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6D669DB-3ED9-3841-B4F0-49955EAB4811}"/>
              </a:ext>
            </a:extLst>
          </p:cNvPr>
          <p:cNvSpPr txBox="1">
            <a:spLocks/>
          </p:cNvSpPr>
          <p:nvPr/>
        </p:nvSpPr>
        <p:spPr>
          <a:xfrm>
            <a:off x="941546" y="1"/>
            <a:ext cx="8202453" cy="716720"/>
          </a:xfrm>
          <a:prstGeom prst="rect">
            <a:avLst/>
          </a:prstGeom>
        </p:spPr>
        <p:txBody>
          <a:bodyPr vert="horz" lIns="75438" tIns="37719" rIns="75438" bIns="37719" rtlCol="0" anchor="ctr">
            <a:normAutofit fontScale="92500"/>
          </a:bodyPr>
          <a:lstStyle>
            <a:lvl1pPr algn="l" defTabSz="914400" rtl="0" eaLnBrk="1" latinLnBrk="0" hangingPunct="1">
              <a:lnSpc>
                <a:spcPct val="90000"/>
              </a:lnSpc>
              <a:spcBef>
                <a:spcPct val="0"/>
              </a:spcBef>
              <a:buNone/>
              <a:defRPr sz="4400" kern="1200">
                <a:solidFill>
                  <a:srgbClr val="002060"/>
                </a:solidFill>
                <a:latin typeface="Microsoft Sans Serif" panose="020B0604020202020204" pitchFamily="34" charset="0"/>
                <a:ea typeface="+mj-ea"/>
                <a:cs typeface="Microsoft Sans Serif" panose="020B0604020202020204" pitchFamily="34" charset="0"/>
              </a:defRPr>
            </a:lvl1pPr>
          </a:lstStyle>
          <a:p>
            <a:pPr defTabSz="754380"/>
            <a:r>
              <a:rPr lang="en-US" sz="3630" dirty="0" smtClean="0">
                <a:solidFill>
                  <a:schemeClr val="tx1"/>
                </a:solidFill>
                <a:latin typeface="华文细黑"/>
                <a:ea typeface="华文细黑"/>
                <a:cs typeface="华文细黑"/>
              </a:rPr>
              <a:t>(1) Charm</a:t>
            </a:r>
            <a:r>
              <a:rPr lang="el-GR" sz="3630" dirty="0" smtClean="0">
                <a:solidFill>
                  <a:schemeClr val="tx1"/>
                </a:solidFill>
                <a:latin typeface="华文细黑"/>
                <a:ea typeface="华文细黑"/>
                <a:cs typeface="华文细黑"/>
              </a:rPr>
              <a:t> </a:t>
            </a:r>
            <a:r>
              <a:rPr lang="en-US" sz="3630" dirty="0">
                <a:solidFill>
                  <a:schemeClr val="tx1"/>
                </a:solidFill>
                <a:latin typeface="华文细黑"/>
                <a:ea typeface="华文细黑"/>
                <a:cs typeface="华文细黑"/>
              </a:rPr>
              <a:t>@ </a:t>
            </a:r>
            <a:r>
              <a:rPr lang="en-US" sz="3630" dirty="0" err="1">
                <a:solidFill>
                  <a:schemeClr val="tx1"/>
                </a:solidFill>
                <a:latin typeface="华文细黑"/>
                <a:ea typeface="华文细黑"/>
                <a:cs typeface="华文细黑"/>
              </a:rPr>
              <a:t>SoLID</a:t>
            </a:r>
            <a:r>
              <a:rPr lang="en-US" sz="3630" dirty="0">
                <a:solidFill>
                  <a:schemeClr val="tx1"/>
                </a:solidFill>
                <a:latin typeface="华文细黑"/>
                <a:ea typeface="华文细黑"/>
                <a:cs typeface="华文细黑"/>
              </a:rPr>
              <a:t> and Beauty @ </a:t>
            </a:r>
            <a:r>
              <a:rPr lang="en-US" sz="3630" dirty="0" err="1" smtClean="0">
                <a:solidFill>
                  <a:schemeClr val="tx1"/>
                </a:solidFill>
                <a:latin typeface="华文细黑"/>
                <a:ea typeface="华文细黑"/>
                <a:cs typeface="华文细黑"/>
              </a:rPr>
              <a:t>EicC</a:t>
            </a:r>
            <a:endParaRPr lang="en-US" sz="3630" dirty="0">
              <a:solidFill>
                <a:schemeClr val="tx1"/>
              </a:solidFill>
              <a:latin typeface="华文细黑"/>
              <a:ea typeface="华文细黑"/>
              <a:cs typeface="华文细黑"/>
            </a:endParaRPr>
          </a:p>
        </p:txBody>
      </p:sp>
      <p:sp>
        <p:nvSpPr>
          <p:cNvPr id="873" name="TextBox 87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70B05FD-533D-B54A-BC56-490B626E90E2}"/>
              </a:ext>
            </a:extLst>
          </p:cNvPr>
          <p:cNvSpPr txBox="1"/>
          <p:nvPr/>
        </p:nvSpPr>
        <p:spPr>
          <a:xfrm>
            <a:off x="471648" y="4092169"/>
            <a:ext cx="5341234" cy="549381"/>
          </a:xfrm>
          <a:prstGeom prst="rect">
            <a:avLst/>
          </a:prstGeom>
          <a:noFill/>
        </p:spPr>
        <p:txBody>
          <a:bodyPr wrap="none" rtlCol="0">
            <a:spAutoFit/>
          </a:bodyPr>
          <a:lstStyle/>
          <a:p>
            <a:pPr defTabSz="754380"/>
            <a:r>
              <a:rPr lang="en-US" sz="1485" b="1" dirty="0">
                <a:solidFill>
                  <a:prstClr val="black"/>
                </a:solidFill>
                <a:latin typeface="Calibri"/>
              </a:rPr>
              <a:t>Covariant Decomposition of the Energy Momentum Tensor (EMT)</a:t>
            </a:r>
          </a:p>
          <a:p>
            <a:pPr defTabSz="754380"/>
            <a:endParaRPr lang="en-US" sz="1485" b="1" dirty="0">
              <a:solidFill>
                <a:prstClr val="black"/>
              </a:solidFill>
              <a:latin typeface="Calibri"/>
            </a:endParaRPr>
          </a:p>
        </p:txBody>
      </p:sp>
      <p:pic>
        <p:nvPicPr>
          <p:cNvPr id="883" name="Picture 88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4143E6B-EC89-C54B-A210-649960C3E122}"/>
              </a:ext>
            </a:extLst>
          </p:cNvPr>
          <p:cNvPicPr>
            <a:picLocks noChangeAspect="1"/>
          </p:cNvPicPr>
          <p:nvPr/>
        </p:nvPicPr>
        <p:blipFill>
          <a:blip r:embed="rId4"/>
          <a:stretch>
            <a:fillRect/>
          </a:stretch>
        </p:blipFill>
        <p:spPr>
          <a:xfrm>
            <a:off x="683817" y="4437475"/>
            <a:ext cx="2929958" cy="578957"/>
          </a:xfrm>
          <a:prstGeom prst="rect">
            <a:avLst/>
          </a:prstGeom>
        </p:spPr>
      </p:pic>
      <p:sp>
        <p:nvSpPr>
          <p:cNvPr id="884" name="TextBox 88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B11EF70-B624-6D49-A152-32641E4E9245}"/>
              </a:ext>
            </a:extLst>
          </p:cNvPr>
          <p:cNvSpPr txBox="1"/>
          <p:nvPr/>
        </p:nvSpPr>
        <p:spPr>
          <a:xfrm>
            <a:off x="825263" y="4915083"/>
            <a:ext cx="1710725" cy="320857"/>
          </a:xfrm>
          <a:prstGeom prst="rect">
            <a:avLst/>
          </a:prstGeom>
          <a:noFill/>
        </p:spPr>
        <p:txBody>
          <a:bodyPr wrap="none" rtlCol="0">
            <a:spAutoFit/>
          </a:bodyPr>
          <a:lstStyle/>
          <a:p>
            <a:pPr defTabSz="754380"/>
            <a:r>
              <a:rPr lang="en-US" sz="1485" b="1" dirty="0">
                <a:solidFill>
                  <a:srgbClr val="00B050"/>
                </a:solidFill>
                <a:latin typeface="Calibri"/>
              </a:rPr>
              <a:t>QCD trace anomaly</a:t>
            </a:r>
          </a:p>
        </p:txBody>
      </p:sp>
      <p:sp>
        <p:nvSpPr>
          <p:cNvPr id="886" name="TextBox 88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146FAD3-7AAA-244A-8305-229D6F1F1E21}"/>
              </a:ext>
            </a:extLst>
          </p:cNvPr>
          <p:cNvSpPr txBox="1"/>
          <p:nvPr/>
        </p:nvSpPr>
        <p:spPr>
          <a:xfrm>
            <a:off x="461545" y="3351260"/>
            <a:ext cx="1230486" cy="320857"/>
          </a:xfrm>
          <a:prstGeom prst="rect">
            <a:avLst/>
          </a:prstGeom>
          <a:noFill/>
        </p:spPr>
        <p:txBody>
          <a:bodyPr wrap="none" rtlCol="0">
            <a:spAutoFit/>
          </a:bodyPr>
          <a:lstStyle/>
          <a:p>
            <a:pPr defTabSz="754380"/>
            <a:r>
              <a:rPr lang="en-US" sz="1485" b="1" dirty="0">
                <a:solidFill>
                  <a:prstClr val="black"/>
                </a:solidFill>
                <a:latin typeface="Calibri"/>
              </a:rPr>
              <a:t>Proton Mass:</a:t>
            </a:r>
          </a:p>
        </p:txBody>
      </p:sp>
      <p:pic>
        <p:nvPicPr>
          <p:cNvPr id="888" name="Picture 88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860DFD7-B484-904A-9C7A-7DE6B7080EEC}"/>
              </a:ext>
            </a:extLst>
          </p:cNvPr>
          <p:cNvPicPr>
            <a:picLocks noChangeAspect="1"/>
          </p:cNvPicPr>
          <p:nvPr/>
        </p:nvPicPr>
        <p:blipFill>
          <a:blip r:embed="rId5"/>
          <a:stretch>
            <a:fillRect/>
          </a:stretch>
        </p:blipFill>
        <p:spPr>
          <a:xfrm>
            <a:off x="595131" y="3761860"/>
            <a:ext cx="1705214" cy="253223"/>
          </a:xfrm>
          <a:prstGeom prst="rect">
            <a:avLst/>
          </a:prstGeom>
        </p:spPr>
      </p:pic>
      <p:sp>
        <p:nvSpPr>
          <p:cNvPr id="889" name="TextBox 88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D793AE4-7144-3A4E-8A82-3C30148E8F46}"/>
              </a:ext>
            </a:extLst>
          </p:cNvPr>
          <p:cNvSpPr txBox="1"/>
          <p:nvPr/>
        </p:nvSpPr>
        <p:spPr>
          <a:xfrm>
            <a:off x="2502412" y="4955499"/>
            <a:ext cx="1482850" cy="320857"/>
          </a:xfrm>
          <a:prstGeom prst="rect">
            <a:avLst/>
          </a:prstGeom>
          <a:noFill/>
        </p:spPr>
        <p:txBody>
          <a:bodyPr wrap="none" rtlCol="0">
            <a:spAutoFit/>
          </a:bodyPr>
          <a:lstStyle/>
          <a:p>
            <a:pPr defTabSz="754380"/>
            <a:r>
              <a:rPr lang="en-US" sz="1485" dirty="0">
                <a:solidFill>
                  <a:srgbClr val="0432FF"/>
                </a:solidFill>
                <a:latin typeface="Calibri"/>
              </a:rPr>
              <a:t>Light quark mass</a:t>
            </a:r>
          </a:p>
        </p:txBody>
      </p:sp>
      <p:sp>
        <p:nvSpPr>
          <p:cNvPr id="891" name="TextBox 89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A418660-E19D-A543-B45A-A3891345D235}"/>
              </a:ext>
            </a:extLst>
          </p:cNvPr>
          <p:cNvSpPr txBox="1"/>
          <p:nvPr/>
        </p:nvSpPr>
        <p:spPr>
          <a:xfrm>
            <a:off x="363358" y="5436326"/>
            <a:ext cx="4993606" cy="1200329"/>
          </a:xfrm>
          <a:prstGeom prst="rect">
            <a:avLst/>
          </a:prstGeom>
          <a:noFill/>
        </p:spPr>
        <p:txBody>
          <a:bodyPr wrap="square" rtlCol="0">
            <a:spAutoFit/>
          </a:bodyPr>
          <a:lstStyle/>
          <a:p>
            <a:pPr defTabSz="754380"/>
            <a:r>
              <a:rPr lang="en-US" b="1" dirty="0">
                <a:solidFill>
                  <a:prstClr val="black"/>
                </a:solidFill>
                <a:latin typeface="华文细黑"/>
                <a:ea typeface="华文细黑"/>
                <a:cs typeface="华文细黑"/>
              </a:rPr>
              <a:t>Trace of EMT </a:t>
            </a:r>
            <a:r>
              <a:rPr lang="en-US" b="1" dirty="0">
                <a:solidFill>
                  <a:srgbClr val="0432FF"/>
                </a:solidFill>
                <a:latin typeface="华文细黑"/>
                <a:ea typeface="华文细黑"/>
                <a:cs typeface="华文细黑"/>
              </a:rPr>
              <a:t>proportional </a:t>
            </a:r>
            <a:r>
              <a:rPr lang="en-US" b="1" dirty="0">
                <a:solidFill>
                  <a:prstClr val="black"/>
                </a:solidFill>
                <a:latin typeface="华文细黑"/>
                <a:ea typeface="华文细黑"/>
                <a:cs typeface="华文细黑"/>
              </a:rPr>
              <a:t>to</a:t>
            </a:r>
            <a:r>
              <a:rPr lang="en-US" b="1" dirty="0" smtClean="0">
                <a:solidFill>
                  <a:prstClr val="black"/>
                </a:solidFill>
                <a:latin typeface="华文细黑"/>
                <a:ea typeface="华文细黑"/>
                <a:cs typeface="华文细黑"/>
              </a:rPr>
              <a:t> </a:t>
            </a:r>
            <a:r>
              <a:rPr lang="en-US" b="1" dirty="0" err="1" smtClean="0">
                <a:solidFill>
                  <a:prstClr val="black"/>
                </a:solidFill>
                <a:latin typeface="华文细黑"/>
                <a:ea typeface="华文细黑"/>
                <a:cs typeface="华文细黑"/>
              </a:rPr>
              <a:t>Quarkonium</a:t>
            </a:r>
            <a:r>
              <a:rPr lang="en-US" b="1" dirty="0" smtClean="0">
                <a:solidFill>
                  <a:prstClr val="black"/>
                </a:solidFill>
                <a:latin typeface="华文细黑"/>
                <a:ea typeface="华文细黑"/>
                <a:cs typeface="华文细黑"/>
              </a:rPr>
              <a:t> </a:t>
            </a:r>
          </a:p>
          <a:p>
            <a:pPr defTabSz="754380"/>
            <a:r>
              <a:rPr lang="en-US" b="1" dirty="0" smtClean="0">
                <a:solidFill>
                  <a:prstClr val="black"/>
                </a:solidFill>
                <a:latin typeface="华文细黑"/>
                <a:ea typeface="华文细黑"/>
                <a:cs typeface="华文细黑"/>
              </a:rPr>
              <a:t>-</a:t>
            </a:r>
            <a:r>
              <a:rPr lang="en-US" b="1" dirty="0">
                <a:solidFill>
                  <a:prstClr val="black"/>
                </a:solidFill>
                <a:latin typeface="华文细黑"/>
                <a:ea typeface="华文细黑"/>
                <a:cs typeface="华文细黑"/>
              </a:rPr>
              <a:t>proton scattering</a:t>
            </a:r>
            <a:r>
              <a:rPr lang="en-US" b="1" dirty="0" smtClean="0">
                <a:solidFill>
                  <a:prstClr val="black"/>
                </a:solidFill>
                <a:latin typeface="华文细黑"/>
                <a:ea typeface="华文细黑"/>
                <a:cs typeface="华文细黑"/>
              </a:rPr>
              <a:t> amplitude </a:t>
            </a:r>
            <a:r>
              <a:rPr lang="en-US" dirty="0" smtClean="0">
                <a:solidFill>
                  <a:prstClr val="black"/>
                </a:solidFill>
                <a:latin typeface="华文细黑"/>
                <a:ea typeface="华文细黑"/>
                <a:cs typeface="华文细黑"/>
              </a:rPr>
              <a:t>to </a:t>
            </a:r>
            <a:r>
              <a:rPr lang="en-US" dirty="0">
                <a:solidFill>
                  <a:prstClr val="black"/>
                </a:solidFill>
                <a:latin typeface="华文细黑"/>
                <a:ea typeface="华文细黑"/>
                <a:cs typeface="华文细黑"/>
              </a:rPr>
              <a:t>be</a:t>
            </a:r>
            <a:r>
              <a:rPr lang="en-US" dirty="0" smtClean="0">
                <a:solidFill>
                  <a:prstClr val="black"/>
                </a:solidFill>
                <a:latin typeface="华文细黑"/>
                <a:ea typeface="华文细黑"/>
                <a:cs typeface="华文细黑"/>
              </a:rPr>
              <a:t> </a:t>
            </a:r>
          </a:p>
          <a:p>
            <a:pPr defTabSz="754380"/>
            <a:r>
              <a:rPr lang="en-US" dirty="0" smtClean="0">
                <a:solidFill>
                  <a:prstClr val="black"/>
                </a:solidFill>
                <a:latin typeface="华文细黑"/>
                <a:ea typeface="华文细黑"/>
                <a:cs typeface="华文细黑"/>
              </a:rPr>
              <a:t>measured </a:t>
            </a:r>
            <a:r>
              <a:rPr lang="en-US" dirty="0">
                <a:solidFill>
                  <a:prstClr val="black"/>
                </a:solidFill>
                <a:latin typeface="华文细黑"/>
                <a:ea typeface="华文细黑"/>
                <a:cs typeface="华文细黑"/>
              </a:rPr>
              <a:t>at </a:t>
            </a:r>
            <a:r>
              <a:rPr lang="en-US" dirty="0" err="1">
                <a:solidFill>
                  <a:prstClr val="black"/>
                </a:solidFill>
                <a:latin typeface="华文细黑"/>
                <a:ea typeface="华文细黑"/>
                <a:cs typeface="华文细黑"/>
              </a:rPr>
              <a:t>JLab</a:t>
            </a:r>
            <a:r>
              <a:rPr lang="en-US" dirty="0">
                <a:solidFill>
                  <a:prstClr val="black"/>
                </a:solidFill>
                <a:latin typeface="华文细黑"/>
                <a:ea typeface="华文细黑"/>
                <a:cs typeface="华文细黑"/>
              </a:rPr>
              <a:t> with J/psi at </a:t>
            </a:r>
            <a:r>
              <a:rPr lang="en-US" dirty="0" err="1">
                <a:solidFill>
                  <a:prstClr val="black"/>
                </a:solidFill>
                <a:latin typeface="华文细黑"/>
                <a:ea typeface="华文细黑"/>
                <a:cs typeface="华文细黑"/>
              </a:rPr>
              <a:t>SoLID</a:t>
            </a:r>
            <a:r>
              <a:rPr lang="en-US" dirty="0">
                <a:solidFill>
                  <a:prstClr val="black"/>
                </a:solidFill>
                <a:latin typeface="华文细黑"/>
                <a:ea typeface="华文细黑"/>
                <a:cs typeface="华文细黑"/>
              </a:rPr>
              <a:t> or Upsilon at </a:t>
            </a:r>
            <a:r>
              <a:rPr lang="en-US" dirty="0" err="1" smtClean="0">
                <a:solidFill>
                  <a:prstClr val="black"/>
                </a:solidFill>
                <a:latin typeface="华文细黑"/>
                <a:ea typeface="华文细黑"/>
                <a:cs typeface="华文细黑"/>
              </a:rPr>
              <a:t>EicC</a:t>
            </a:r>
            <a:endParaRPr lang="en-US" dirty="0">
              <a:solidFill>
                <a:prstClr val="black"/>
              </a:solidFill>
              <a:latin typeface="华文细黑"/>
              <a:ea typeface="华文细黑"/>
              <a:cs typeface="华文细黑"/>
            </a:endParaRPr>
          </a:p>
        </p:txBody>
      </p:sp>
      <p:grpSp>
        <p:nvGrpSpPr>
          <p:cNvPr id="3" name="Group 1"/>
          <p:cNvGrpSpPr/>
          <p:nvPr/>
        </p:nvGrpSpPr>
        <p:grpSpPr>
          <a:xfrm>
            <a:off x="524150" y="1356208"/>
            <a:ext cx="3231071" cy="1129673"/>
            <a:chOff x="359229" y="2247477"/>
            <a:chExt cx="5221932" cy="1369300"/>
          </a:xfrm>
        </p:grpSpPr>
        <p:pic>
          <p:nvPicPr>
            <p:cNvPr id="867" name="Picture 86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022E187-D386-C748-885A-6ADBE83E1909}"/>
                </a:ext>
              </a:extLst>
            </p:cNvPr>
            <p:cNvPicPr>
              <a:picLocks noChangeAspect="1"/>
            </p:cNvPicPr>
            <p:nvPr/>
          </p:nvPicPr>
          <p:blipFill>
            <a:blip r:embed="rId6"/>
            <a:stretch>
              <a:fillRect/>
            </a:stretch>
          </p:blipFill>
          <p:spPr>
            <a:xfrm>
              <a:off x="359229" y="2247477"/>
              <a:ext cx="4621779" cy="936593"/>
            </a:xfrm>
            <a:prstGeom prst="rect">
              <a:avLst/>
            </a:prstGeom>
          </p:spPr>
        </p:pic>
        <p:sp>
          <p:nvSpPr>
            <p:cNvPr id="872" name="Curved Left Arrow 87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15D7E0F-0530-CA4D-9092-788FC7044702}"/>
                </a:ext>
              </a:extLst>
            </p:cNvPr>
            <p:cNvSpPr/>
            <p:nvPr/>
          </p:nvSpPr>
          <p:spPr>
            <a:xfrm>
              <a:off x="5123961" y="2751362"/>
              <a:ext cx="457200" cy="865415"/>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black"/>
                </a:solidFill>
                <a:latin typeface="Calibri"/>
              </a:endParaRPr>
            </a:p>
          </p:txBody>
        </p:sp>
        <p:pic>
          <p:nvPicPr>
            <p:cNvPr id="895" name="Picture 89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D5F78BA-4214-8743-8C2D-C7EA8761B65B}"/>
                </a:ext>
              </a:extLst>
            </p:cNvPr>
            <p:cNvPicPr>
              <a:picLocks noChangeAspect="1"/>
            </p:cNvPicPr>
            <p:nvPr/>
          </p:nvPicPr>
          <p:blipFill>
            <a:blip r:embed="rId7"/>
            <a:stretch>
              <a:fillRect/>
            </a:stretch>
          </p:blipFill>
          <p:spPr>
            <a:xfrm>
              <a:off x="3885293" y="3086100"/>
              <a:ext cx="473982" cy="310243"/>
            </a:xfrm>
            <a:prstGeom prst="rect">
              <a:avLst/>
            </a:prstGeom>
          </p:spPr>
        </p:pic>
      </p:grpSp>
      <p:pic>
        <p:nvPicPr>
          <p:cNvPr id="896" name="Picture 89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8225C44-68B6-0345-9B90-0662DFA83A51}"/>
              </a:ext>
            </a:extLst>
          </p:cNvPr>
          <p:cNvPicPr>
            <a:picLocks noChangeAspect="1"/>
          </p:cNvPicPr>
          <p:nvPr/>
        </p:nvPicPr>
        <p:blipFill>
          <a:blip r:embed="rId7"/>
          <a:stretch>
            <a:fillRect/>
          </a:stretch>
        </p:blipFill>
        <p:spPr>
          <a:xfrm>
            <a:off x="4190947" y="4588556"/>
            <a:ext cx="610824" cy="533083"/>
          </a:xfrm>
          <a:prstGeom prst="rect">
            <a:avLst/>
          </a:prstGeom>
          <a:solidFill>
            <a:srgbClr val="FFFF00"/>
          </a:solidFill>
        </p:spPr>
      </p:pic>
      <p:graphicFrame>
        <p:nvGraphicFramePr>
          <p:cNvPr id="27" name="Object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4A89204-2EB8-0943-98C2-7278B0F7C5E6}"/>
              </a:ext>
            </a:extLst>
          </p:cNvPr>
          <p:cNvGraphicFramePr>
            <a:graphicFrameLocks noChangeAspect="1"/>
          </p:cNvGraphicFramePr>
          <p:nvPr>
            <p:extLst/>
          </p:nvPr>
        </p:nvGraphicFramePr>
        <p:xfrm>
          <a:off x="1176158" y="716722"/>
          <a:ext cx="3377375" cy="626628"/>
        </p:xfrm>
        <a:graphic>
          <a:graphicData uri="http://schemas.openxmlformats.org/presentationml/2006/ole">
            <p:oleObj spid="_x0000_s48130" name="Equation" r:id="rId8" imgW="1231135" imgH="228600" progId="Equation.3">
              <p:embed/>
            </p:oleObj>
          </a:graphicData>
        </a:graphic>
      </p:graphicFrame>
      <p:grpSp>
        <p:nvGrpSpPr>
          <p:cNvPr id="7" name="Group 6"/>
          <p:cNvGrpSpPr/>
          <p:nvPr/>
        </p:nvGrpSpPr>
        <p:grpSpPr>
          <a:xfrm>
            <a:off x="404632" y="2228023"/>
            <a:ext cx="4828058" cy="1569379"/>
            <a:chOff x="428171" y="2034843"/>
            <a:chExt cx="7802924" cy="1902278"/>
          </a:xfrm>
        </p:grpSpPr>
        <p:pic>
          <p:nvPicPr>
            <p:cNvPr id="865" name="Picture 86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56350C2-E4C5-844A-9E24-B0562CBE91CF}"/>
                </a:ext>
              </a:extLst>
            </p:cNvPr>
            <p:cNvPicPr>
              <a:picLocks noChangeAspect="1"/>
            </p:cNvPicPr>
            <p:nvPr/>
          </p:nvPicPr>
          <p:blipFill>
            <a:blip r:embed="rId9"/>
            <a:stretch>
              <a:fillRect/>
            </a:stretch>
          </p:blipFill>
          <p:spPr>
            <a:xfrm>
              <a:off x="428171" y="2034843"/>
              <a:ext cx="2155278" cy="1373694"/>
            </a:xfrm>
            <a:prstGeom prst="rect">
              <a:avLst/>
            </a:prstGeom>
          </p:spPr>
        </p:pic>
        <p:sp>
          <p:nvSpPr>
            <p:cNvPr id="868" name="Curved Left Arrow 86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BE1FF0A-710F-CE43-A61A-EE848724ED8E}"/>
                </a:ext>
              </a:extLst>
            </p:cNvPr>
            <p:cNvSpPr/>
            <p:nvPr/>
          </p:nvSpPr>
          <p:spPr>
            <a:xfrm>
              <a:off x="3610918" y="3071706"/>
              <a:ext cx="457200" cy="865415"/>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black"/>
                </a:solidFill>
                <a:latin typeface="Calibri"/>
              </a:endParaRPr>
            </a:p>
          </p:txBody>
        </p:sp>
        <p:sp>
          <p:nvSpPr>
            <p:cNvPr id="4" name="TextBox 3"/>
            <p:cNvSpPr txBox="1"/>
            <p:nvPr/>
          </p:nvSpPr>
          <p:spPr>
            <a:xfrm>
              <a:off x="2790019" y="2468766"/>
              <a:ext cx="5441076" cy="388918"/>
            </a:xfrm>
            <a:prstGeom prst="rect">
              <a:avLst/>
            </a:prstGeom>
            <a:noFill/>
          </p:spPr>
          <p:txBody>
            <a:bodyPr wrap="none" rtlCol="0">
              <a:spAutoFit/>
            </a:bodyPr>
            <a:lstStyle/>
            <a:p>
              <a:pPr defTabSz="754380"/>
              <a:r>
                <a:rPr lang="en-US" sz="1485" b="1" dirty="0">
                  <a:solidFill>
                    <a:prstClr val="black"/>
                  </a:solidFill>
                  <a:latin typeface="Calibri"/>
                </a:rPr>
                <a:t>Heavy quark – dominated by two gluons</a:t>
              </a:r>
            </a:p>
          </p:txBody>
        </p:sp>
      </p:grpSp>
      <p:grpSp>
        <p:nvGrpSpPr>
          <p:cNvPr id="8" name="Group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D8135DA-189F-1F4D-AA3B-FC5C75707F91}"/>
              </a:ext>
            </a:extLst>
          </p:cNvPr>
          <p:cNvGrpSpPr/>
          <p:nvPr/>
        </p:nvGrpSpPr>
        <p:grpSpPr>
          <a:xfrm>
            <a:off x="4805424" y="696493"/>
            <a:ext cx="4264681" cy="5726533"/>
            <a:chOff x="6473257" y="116869"/>
            <a:chExt cx="6892407" cy="6941252"/>
          </a:xfrm>
        </p:grpSpPr>
        <p:pic>
          <p:nvPicPr>
            <p:cNvPr id="5" name="Content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8FD4552-C9CD-7E4F-831D-648B29884C39}"/>
                </a:ext>
              </a:extLst>
            </p:cNvPr>
            <p:cNvPicPr>
              <a:picLocks noChangeAspect="1"/>
            </p:cNvPicPr>
            <p:nvPr/>
          </p:nvPicPr>
          <p:blipFill rotWithShape="1">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8666"/>
            <a:stretch/>
          </p:blipFill>
          <p:spPr>
            <a:xfrm>
              <a:off x="7031002" y="184728"/>
              <a:ext cx="5160999" cy="3496962"/>
            </a:xfrm>
            <a:prstGeom prst="rect">
              <a:avLst/>
            </a:prstGeom>
          </p:spPr>
        </p:pic>
        <p:pic>
          <p:nvPicPr>
            <p:cNvPr id="870" name="Picture 86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D74E853-F39D-ED4C-8E40-A6AA4B0AD886}"/>
                </a:ext>
              </a:extLst>
            </p:cNvPr>
            <p:cNvPicPr>
              <a:picLocks noChangeAspect="1"/>
            </p:cNvPicPr>
            <p:nvPr/>
          </p:nvPicPr>
          <p:blipFill>
            <a:blip r:embed="rId11"/>
            <a:stretch>
              <a:fillRect/>
            </a:stretch>
          </p:blipFill>
          <p:spPr>
            <a:xfrm>
              <a:off x="7055697" y="3680642"/>
              <a:ext cx="5210374" cy="3377479"/>
            </a:xfrm>
            <a:prstGeom prst="rect">
              <a:avLst/>
            </a:prstGeom>
          </p:spPr>
        </p:pic>
        <p:sp>
          <p:nvSpPr>
            <p:cNvPr id="874" name="TextBox 87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8D2B0E1-8B79-3B4E-999A-2DEB7BF25740}"/>
                </a:ext>
              </a:extLst>
            </p:cNvPr>
            <p:cNvSpPr txBox="1"/>
            <p:nvPr/>
          </p:nvSpPr>
          <p:spPr>
            <a:xfrm>
              <a:off x="10497799" y="4013544"/>
              <a:ext cx="2500970" cy="388918"/>
            </a:xfrm>
            <a:prstGeom prst="rect">
              <a:avLst/>
            </a:prstGeom>
            <a:solidFill>
              <a:schemeClr val="bg1"/>
            </a:solidFill>
          </p:spPr>
          <p:txBody>
            <a:bodyPr wrap="none" rtlCol="0">
              <a:spAutoFit/>
            </a:bodyPr>
            <a:lstStyle/>
            <a:p>
              <a:pPr defTabSz="754380"/>
              <a:r>
                <a:rPr lang="en-US" sz="1485" b="1" dirty="0" err="1" smtClean="0">
                  <a:solidFill>
                    <a:srgbClr val="C00000"/>
                  </a:solidFill>
                  <a:latin typeface="Calibri"/>
                </a:rPr>
                <a:t>EicC</a:t>
              </a:r>
              <a:r>
                <a:rPr lang="en-US" sz="1485" b="1" dirty="0" smtClean="0">
                  <a:solidFill>
                    <a:srgbClr val="C00000"/>
                  </a:solidFill>
                  <a:latin typeface="Calibri"/>
                </a:rPr>
                <a:t> </a:t>
              </a:r>
              <a:r>
                <a:rPr lang="en-US" sz="1485" b="1" dirty="0">
                  <a:solidFill>
                    <a:srgbClr val="C00000"/>
                  </a:solidFill>
                  <a:latin typeface="Calibri"/>
                </a:rPr>
                <a:t>with Upsilon</a:t>
              </a:r>
            </a:p>
          </p:txBody>
        </p:sp>
        <p:sp>
          <p:nvSpPr>
            <p:cNvPr id="875" name="TextBox 87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6EBD827-83F4-8A4E-8F36-A9F37E27DAAD}"/>
                </a:ext>
              </a:extLst>
            </p:cNvPr>
            <p:cNvSpPr txBox="1"/>
            <p:nvPr/>
          </p:nvSpPr>
          <p:spPr>
            <a:xfrm>
              <a:off x="10496695" y="929768"/>
              <a:ext cx="2466855" cy="388918"/>
            </a:xfrm>
            <a:prstGeom prst="rect">
              <a:avLst/>
            </a:prstGeom>
            <a:solidFill>
              <a:srgbClr val="FFFFFF"/>
            </a:solidFill>
          </p:spPr>
          <p:txBody>
            <a:bodyPr wrap="none" rtlCol="0">
              <a:spAutoFit/>
            </a:bodyPr>
            <a:lstStyle/>
            <a:p>
              <a:pPr defTabSz="754380"/>
              <a:r>
                <a:rPr lang="en-US" sz="1485" b="1" dirty="0" err="1">
                  <a:solidFill>
                    <a:srgbClr val="C00000"/>
                  </a:solidFill>
                  <a:latin typeface="Calibri"/>
                </a:rPr>
                <a:t>SoLID</a:t>
              </a:r>
              <a:r>
                <a:rPr lang="en-US" sz="1485" b="1" dirty="0">
                  <a:solidFill>
                    <a:srgbClr val="C00000"/>
                  </a:solidFill>
                  <a:latin typeface="Calibri"/>
                </a:rPr>
                <a:t>  with  J/psi</a:t>
              </a:r>
            </a:p>
          </p:txBody>
        </p:sp>
        <p:sp>
          <p:nvSpPr>
            <p:cNvPr id="897" name="TextBox 89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3D4405-842A-1840-A14E-3B2B6414D4DA}"/>
                </a:ext>
              </a:extLst>
            </p:cNvPr>
            <p:cNvSpPr txBox="1"/>
            <p:nvPr/>
          </p:nvSpPr>
          <p:spPr>
            <a:xfrm>
              <a:off x="6473257" y="3269688"/>
              <a:ext cx="6868739" cy="388918"/>
            </a:xfrm>
            <a:prstGeom prst="rect">
              <a:avLst/>
            </a:prstGeom>
            <a:noFill/>
          </p:spPr>
          <p:txBody>
            <a:bodyPr wrap="none" rtlCol="0">
              <a:spAutoFit/>
            </a:bodyPr>
            <a:lstStyle/>
            <a:p>
              <a:pPr defTabSz="754380"/>
              <a:r>
                <a:rPr lang="en-US" sz="1485" dirty="0">
                  <a:solidFill>
                    <a:prstClr val="black"/>
                  </a:solidFill>
                  <a:latin typeface="Calibri"/>
                </a:rPr>
                <a:t>Total elastic Electro and photo-Production of Upsilon</a:t>
              </a:r>
            </a:p>
          </p:txBody>
        </p:sp>
        <p:sp>
          <p:nvSpPr>
            <p:cNvPr id="28" name="TextBox 2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C0BC419-3A2B-564D-9880-C9025CB50EA7}"/>
                </a:ext>
              </a:extLst>
            </p:cNvPr>
            <p:cNvSpPr txBox="1"/>
            <p:nvPr/>
          </p:nvSpPr>
          <p:spPr>
            <a:xfrm>
              <a:off x="6872028" y="116869"/>
              <a:ext cx="6493636" cy="388918"/>
            </a:xfrm>
            <a:prstGeom prst="rect">
              <a:avLst/>
            </a:prstGeom>
            <a:solidFill>
              <a:schemeClr val="bg1"/>
            </a:solidFill>
          </p:spPr>
          <p:txBody>
            <a:bodyPr wrap="none" rtlCol="0">
              <a:spAutoFit/>
            </a:bodyPr>
            <a:lstStyle/>
            <a:p>
              <a:pPr defTabSz="754380"/>
              <a:r>
                <a:rPr lang="en-US" sz="1485" dirty="0">
                  <a:solidFill>
                    <a:prstClr val="black"/>
                  </a:solidFill>
                  <a:latin typeface="Calibri"/>
                </a:rPr>
                <a:t>Total elastic Electro and photo-Production of J/psi</a:t>
              </a:r>
            </a:p>
          </p:txBody>
        </p:sp>
      </p:grpSp>
      <p:cxnSp>
        <p:nvCxnSpPr>
          <p:cNvPr id="31" name="Straight Arrow Connector 30"/>
          <p:cNvCxnSpPr/>
          <p:nvPr/>
        </p:nvCxnSpPr>
        <p:spPr>
          <a:xfrm rot="16200000" flipH="1">
            <a:off x="5530816" y="5492716"/>
            <a:ext cx="889068" cy="12700"/>
          </a:xfrm>
          <a:prstGeom prst="straightConnector1">
            <a:avLst/>
          </a:prstGeom>
          <a:ln w="57150" cap="flat" cmpd="sng" algn="ctr">
            <a:solidFill>
              <a:srgbClr val="008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7543800" y="6223000"/>
            <a:ext cx="1451314" cy="369332"/>
          </a:xfrm>
          <a:prstGeom prst="rect">
            <a:avLst/>
          </a:prstGeom>
          <a:solidFill>
            <a:srgbClr val="008000"/>
          </a:solidFill>
        </p:spPr>
        <p:txBody>
          <a:bodyPr wrap="none" rtlCol="0">
            <a:spAutoFit/>
          </a:bodyPr>
          <a:lstStyle/>
          <a:p>
            <a:r>
              <a:rPr lang="en-US" dirty="0" smtClean="0"/>
              <a:t>From JP Chen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2533716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42736"/>
            <a:ext cx="8178799" cy="520492"/>
          </a:xfrm>
        </p:spPr>
        <p:txBody>
          <a:bodyPr>
            <a:noAutofit/>
          </a:bodyPr>
          <a:lstStyle/>
          <a:p>
            <a:r>
              <a:rPr lang="en-US" dirty="0" smtClean="0">
                <a:latin typeface="华文细黑"/>
                <a:ea typeface="华文细黑"/>
                <a:cs typeface="华文细黑"/>
              </a:rPr>
              <a:t>(2) Sea-quark Distributions</a:t>
            </a:r>
            <a:endParaRPr lang="en-US" dirty="0">
              <a:latin typeface="华文细黑"/>
              <a:ea typeface="华文细黑"/>
              <a:cs typeface="华文细黑"/>
            </a:endParaRPr>
          </a:p>
        </p:txBody>
      </p:sp>
      <p:pic>
        <p:nvPicPr>
          <p:cNvPr id="3" name="Picture 2"/>
          <p:cNvPicPr>
            <a:picLocks noChangeAspect="1" noChangeArrowheads="1"/>
          </p:cNvPicPr>
          <p:nvPr/>
        </p:nvPicPr>
        <p:blipFill>
          <a:blip r:embed="rId2" cstate="print"/>
          <a:srcRect/>
          <a:stretch>
            <a:fillRect/>
          </a:stretch>
        </p:blipFill>
        <p:spPr bwMode="auto">
          <a:xfrm>
            <a:off x="2134725" y="857865"/>
            <a:ext cx="5286236" cy="4177070"/>
          </a:xfrm>
          <a:prstGeom prst="rect">
            <a:avLst/>
          </a:prstGeom>
          <a:noFill/>
          <a:ln w="9525">
            <a:noFill/>
            <a:miter lim="800000"/>
            <a:headEnd/>
            <a:tailEnd/>
          </a:ln>
        </p:spPr>
      </p:pic>
      <p:sp>
        <p:nvSpPr>
          <p:cNvPr id="5" name="内容占位符 2"/>
          <p:cNvSpPr txBox="1">
            <a:spLocks/>
          </p:cNvSpPr>
          <p:nvPr/>
        </p:nvSpPr>
        <p:spPr>
          <a:xfrm>
            <a:off x="1911710" y="5414034"/>
            <a:ext cx="5657490" cy="1037443"/>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arenR"/>
              <a:tabLst/>
              <a:defRPr/>
            </a:pPr>
            <a:r>
              <a:rPr kumimoji="0" lang="en-US" altLang="zh-CN" sz="2400" i="0" u="none" strike="noStrike" kern="1200" cap="none" spc="0" normalizeH="0" baseline="0" noProof="0" dirty="0" smtClean="0">
                <a:ln>
                  <a:noFill/>
                </a:ln>
                <a:solidFill>
                  <a:schemeClr val="tx1"/>
                </a:solidFill>
                <a:effectLst/>
                <a:uLnTx/>
                <a:uFillTx/>
                <a:latin typeface="Arial"/>
                <a:ea typeface="华文细黑"/>
                <a:cs typeface="Arial"/>
              </a:rPr>
              <a:t>From Bowen Xiao</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arenR"/>
              <a:tabLst/>
              <a:defRPr/>
            </a:pPr>
            <a:r>
              <a:rPr lang="en-US" altLang="zh-CN" sz="2400" dirty="0" smtClean="0">
                <a:latin typeface="Arial"/>
                <a:ea typeface="华文细黑"/>
                <a:cs typeface="Arial"/>
              </a:rPr>
              <a:t>4 weeks running at </a:t>
            </a:r>
            <a:r>
              <a:rPr lang="en-US" altLang="zh-CN" sz="2400" dirty="0" err="1" smtClean="0">
                <a:latin typeface="Arial"/>
                <a:ea typeface="华文细黑"/>
                <a:cs typeface="Arial"/>
              </a:rPr>
              <a:t>EicC</a:t>
            </a:r>
            <a:r>
              <a:rPr lang="en-US" altLang="zh-CN" sz="2400" dirty="0" smtClean="0">
                <a:latin typeface="Arial"/>
                <a:ea typeface="华文细黑"/>
                <a:cs typeface="Arial"/>
              </a:rPr>
              <a:t>-I</a:t>
            </a:r>
            <a:endParaRPr kumimoji="0" lang="zh-CN" altLang="en-US" sz="2400" i="0" u="none" strike="noStrike" kern="1200" cap="none" spc="0" normalizeH="0" baseline="0" noProof="0" dirty="0">
              <a:ln>
                <a:noFill/>
              </a:ln>
              <a:solidFill>
                <a:schemeClr val="tx1"/>
              </a:solidFill>
              <a:effectLst/>
              <a:uLnTx/>
              <a:uFillTx/>
              <a:latin typeface="Arial"/>
              <a:ea typeface="华文细黑"/>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42736"/>
            <a:ext cx="8178799" cy="520492"/>
          </a:xfrm>
        </p:spPr>
        <p:txBody>
          <a:bodyPr>
            <a:noAutofit/>
          </a:bodyPr>
          <a:lstStyle/>
          <a:p>
            <a:r>
              <a:rPr lang="en-US" dirty="0" smtClean="0">
                <a:latin typeface="华文细黑"/>
                <a:ea typeface="华文细黑"/>
                <a:cs typeface="华文细黑"/>
              </a:rPr>
              <a:t>(3) TMD </a:t>
            </a:r>
            <a:r>
              <a:rPr lang="en-US" sz="2000" dirty="0" smtClean="0"/>
              <a:t>Collins asymmetry uncertainly for</a:t>
            </a:r>
            <a:r>
              <a:rPr lang="en-US" sz="2000" dirty="0" smtClean="0"/>
              <a:t> Pions </a:t>
            </a:r>
            <a:endParaRPr lang="en-US" sz="2000" dirty="0">
              <a:latin typeface="华文细黑"/>
              <a:ea typeface="华文细黑"/>
              <a:cs typeface="华文细黑"/>
            </a:endParaRPr>
          </a:p>
        </p:txBody>
      </p:sp>
      <p:sp>
        <p:nvSpPr>
          <p:cNvPr id="10" name="TextBox 9"/>
          <p:cNvSpPr txBox="1"/>
          <p:nvPr/>
        </p:nvSpPr>
        <p:spPr>
          <a:xfrm>
            <a:off x="520699" y="5500627"/>
            <a:ext cx="8042871" cy="461665"/>
          </a:xfrm>
          <a:prstGeom prst="rect">
            <a:avLst/>
          </a:prstGeom>
          <a:solidFill>
            <a:srgbClr val="FFFF00"/>
          </a:solidFill>
        </p:spPr>
        <p:txBody>
          <a:bodyPr wrap="square" rtlCol="0">
            <a:spAutoFit/>
          </a:bodyPr>
          <a:lstStyle/>
          <a:p>
            <a:pPr marL="457200" indent="-457200"/>
            <a:r>
              <a:rPr lang="en-US" sz="2400" dirty="0" err="1" smtClean="0">
                <a:latin typeface="Arial"/>
                <a:cs typeface="Arial"/>
              </a:rPr>
              <a:t>EicC</a:t>
            </a:r>
            <a:r>
              <a:rPr lang="en-US" sz="2400" dirty="0" smtClean="0">
                <a:latin typeface="Arial"/>
                <a:cs typeface="Arial"/>
              </a:rPr>
              <a:t>-I: Precision measurement TMD at sea-quark region  </a:t>
            </a:r>
          </a:p>
        </p:txBody>
      </p:sp>
      <p:pic>
        <p:nvPicPr>
          <p:cNvPr id="11" name="Picture 10">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C3874D0D-63E2-6E46-836E-B73ABC69DD6F}"/>
              </a:ext>
            </a:extLst>
          </p:cNvPr>
          <p:cNvPicPr>
            <a:picLocks noChangeAspect="1"/>
          </p:cNvPicPr>
          <p:nvPr/>
        </p:nvPicPr>
        <p:blipFill>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t="4841"/>
          <a:stretch>
            <a:fillRect/>
          </a:stretch>
        </p:blipFill>
        <p:spPr>
          <a:xfrm>
            <a:off x="762000" y="685800"/>
            <a:ext cx="7814271" cy="4802127"/>
          </a:xfrm>
          <a:prstGeom prst="rect">
            <a:avLst/>
          </a:prstGeom>
        </p:spPr>
      </p:pic>
      <p:sp>
        <p:nvSpPr>
          <p:cNvPr id="12" name="TextBox 11"/>
          <p:cNvSpPr txBox="1"/>
          <p:nvPr/>
        </p:nvSpPr>
        <p:spPr>
          <a:xfrm>
            <a:off x="5524500" y="6197600"/>
            <a:ext cx="3259313" cy="369332"/>
          </a:xfrm>
          <a:prstGeom prst="rect">
            <a:avLst/>
          </a:prstGeom>
          <a:solidFill>
            <a:srgbClr val="008000"/>
          </a:solidFill>
        </p:spPr>
        <p:txBody>
          <a:bodyPr wrap="none" rtlCol="0">
            <a:spAutoFit/>
          </a:bodyPr>
          <a:lstStyle/>
          <a:p>
            <a:r>
              <a:rPr lang="en-US" b="1" dirty="0" smtClean="0">
                <a:solidFill>
                  <a:schemeClr val="bg1"/>
                </a:solidFill>
                <a:latin typeface="Arial"/>
                <a:cs typeface="Arial"/>
              </a:rPr>
              <a:t>More see Z. Yang on July 27</a:t>
            </a:r>
            <a:endParaRPr lang="en-US"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42736"/>
            <a:ext cx="8178799" cy="520492"/>
          </a:xfrm>
        </p:spPr>
        <p:txBody>
          <a:bodyPr>
            <a:noAutofit/>
          </a:bodyPr>
          <a:lstStyle/>
          <a:p>
            <a:r>
              <a:rPr lang="en-US" dirty="0" smtClean="0">
                <a:latin typeface="华文细黑"/>
                <a:ea typeface="华文细黑"/>
                <a:cs typeface="华文细黑"/>
              </a:rPr>
              <a:t>(3) TMD </a:t>
            </a:r>
            <a:r>
              <a:rPr lang="en-US" sz="2000" dirty="0" smtClean="0"/>
              <a:t>Collins asymmetry uncertainly for </a:t>
            </a:r>
            <a:r>
              <a:rPr lang="en-US" sz="2000" dirty="0" err="1" smtClean="0"/>
              <a:t>Kaons</a:t>
            </a:r>
            <a:r>
              <a:rPr lang="en-US" sz="2000" dirty="0" smtClean="0"/>
              <a:t> </a:t>
            </a:r>
            <a:endParaRPr lang="en-US" sz="2000" dirty="0">
              <a:latin typeface="华文细黑"/>
              <a:ea typeface="华文细黑"/>
              <a:cs typeface="华文细黑"/>
            </a:endParaRPr>
          </a:p>
        </p:txBody>
      </p:sp>
      <p:pic>
        <p:nvPicPr>
          <p:cNvPr id="9" name="Picture 8">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67B47248-0A73-7147-8E7A-D29D57C2221F}"/>
              </a:ext>
            </a:extLst>
          </p:cNvPr>
          <p:cNvPicPr>
            <a:picLocks noChangeAspect="1"/>
          </p:cNvPicPr>
          <p:nvPr/>
        </p:nvPicPr>
        <p:blipFill>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t="4538"/>
          <a:stretch>
            <a:fillRect/>
          </a:stretch>
        </p:blipFill>
        <p:spPr>
          <a:xfrm>
            <a:off x="654410" y="647700"/>
            <a:ext cx="8103431" cy="4990265"/>
          </a:xfrm>
          <a:prstGeom prst="rect">
            <a:avLst/>
          </a:prstGeom>
        </p:spPr>
      </p:pic>
      <p:sp>
        <p:nvSpPr>
          <p:cNvPr id="10" name="TextBox 9"/>
          <p:cNvSpPr txBox="1"/>
          <p:nvPr/>
        </p:nvSpPr>
        <p:spPr>
          <a:xfrm>
            <a:off x="1003300" y="5598467"/>
            <a:ext cx="6103504" cy="461665"/>
          </a:xfrm>
          <a:prstGeom prst="rect">
            <a:avLst/>
          </a:prstGeom>
          <a:solidFill>
            <a:srgbClr val="FFFF00"/>
          </a:solidFill>
        </p:spPr>
        <p:txBody>
          <a:bodyPr wrap="none" rtlCol="0">
            <a:spAutoFit/>
          </a:bodyPr>
          <a:lstStyle/>
          <a:p>
            <a:pPr marL="457200" indent="-457200"/>
            <a:r>
              <a:rPr lang="en-US" sz="2400" dirty="0" smtClean="0">
                <a:latin typeface="Arial"/>
                <a:cs typeface="Arial"/>
              </a:rPr>
              <a:t>Kaon is one of key measurements at </a:t>
            </a:r>
            <a:r>
              <a:rPr lang="en-US" sz="2400" dirty="0" err="1" smtClean="0">
                <a:latin typeface="Arial"/>
                <a:cs typeface="Arial"/>
              </a:rPr>
              <a:t>EicC</a:t>
            </a:r>
            <a:r>
              <a:rPr lang="en-US" sz="2400" dirty="0" smtClean="0">
                <a:latin typeface="Arial"/>
                <a:cs typeface="Arial"/>
              </a:rPr>
              <a:t>-I</a:t>
            </a:r>
          </a:p>
        </p:txBody>
      </p:sp>
      <p:sp>
        <p:nvSpPr>
          <p:cNvPr id="5" name="TextBox 4"/>
          <p:cNvSpPr txBox="1"/>
          <p:nvPr/>
        </p:nvSpPr>
        <p:spPr>
          <a:xfrm>
            <a:off x="5524500" y="6197600"/>
            <a:ext cx="3259313" cy="369332"/>
          </a:xfrm>
          <a:prstGeom prst="rect">
            <a:avLst/>
          </a:prstGeom>
          <a:solidFill>
            <a:srgbClr val="008000"/>
          </a:solidFill>
        </p:spPr>
        <p:txBody>
          <a:bodyPr wrap="none" rtlCol="0">
            <a:spAutoFit/>
          </a:bodyPr>
          <a:lstStyle/>
          <a:p>
            <a:r>
              <a:rPr lang="en-US" b="1" dirty="0" smtClean="0">
                <a:solidFill>
                  <a:schemeClr val="bg1"/>
                </a:solidFill>
                <a:latin typeface="Arial"/>
                <a:cs typeface="Arial"/>
              </a:rPr>
              <a:t>More see Z. Yang on July 27</a:t>
            </a:r>
            <a:endParaRPr lang="en-US"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63600" y="42736"/>
            <a:ext cx="8064500" cy="520492"/>
          </a:xfrm>
        </p:spPr>
        <p:txBody>
          <a:bodyPr>
            <a:noAutofit/>
          </a:bodyPr>
          <a:lstStyle/>
          <a:p>
            <a:r>
              <a:rPr lang="en-US" dirty="0" err="1" smtClean="0">
                <a:latin typeface="华文细黑"/>
                <a:ea typeface="华文细黑"/>
                <a:cs typeface="华文细黑"/>
              </a:rPr>
              <a:t>EicC</a:t>
            </a:r>
            <a:r>
              <a:rPr lang="en-US" dirty="0" smtClean="0">
                <a:latin typeface="华文细黑"/>
                <a:ea typeface="华文细黑"/>
                <a:cs typeface="华文细黑"/>
              </a:rPr>
              <a:t>-I Discussions </a:t>
            </a:r>
            <a:r>
              <a:rPr lang="en-US" sz="2400" dirty="0" smtClean="0">
                <a:latin typeface="华文细黑"/>
                <a:ea typeface="华文细黑"/>
                <a:cs typeface="华文细黑"/>
              </a:rPr>
              <a:t>i</a:t>
            </a:r>
            <a:r>
              <a:rPr lang="en-US" sz="2400" dirty="0" smtClean="0">
                <a:latin typeface="华文细黑"/>
                <a:ea typeface="华文细黑"/>
                <a:cs typeface="华文细黑"/>
              </a:rPr>
              <a:t>n July 27 Afternoon</a:t>
            </a:r>
            <a:endParaRPr lang="en-US" sz="2400" dirty="0">
              <a:latin typeface="华文细黑"/>
              <a:ea typeface="华文细黑"/>
              <a:cs typeface="华文细黑"/>
            </a:endParaRPr>
          </a:p>
        </p:txBody>
      </p:sp>
      <p:sp>
        <p:nvSpPr>
          <p:cNvPr id="3" name="TextBox 2"/>
          <p:cNvSpPr txBox="1"/>
          <p:nvPr/>
        </p:nvSpPr>
        <p:spPr>
          <a:xfrm>
            <a:off x="888999" y="1752600"/>
            <a:ext cx="7035801" cy="1477328"/>
          </a:xfrm>
          <a:prstGeom prst="rect">
            <a:avLst/>
          </a:prstGeom>
          <a:noFill/>
        </p:spPr>
        <p:txBody>
          <a:bodyPr wrap="square" rtlCol="0">
            <a:spAutoFit/>
          </a:bodyPr>
          <a:lstStyle/>
          <a:p>
            <a:pPr marL="342900" indent="-342900">
              <a:buAutoNum type="arabicParenR"/>
            </a:pPr>
            <a:r>
              <a:rPr lang="en-US" dirty="0" err="1" smtClean="0">
                <a:latin typeface="Arial"/>
                <a:cs typeface="Arial"/>
              </a:rPr>
              <a:t>Jiancheng</a:t>
            </a:r>
            <a:r>
              <a:rPr lang="en-US" dirty="0" smtClean="0">
                <a:latin typeface="Arial"/>
                <a:cs typeface="Arial"/>
              </a:rPr>
              <a:t> Yang		“</a:t>
            </a:r>
            <a:r>
              <a:rPr lang="en-US" dirty="0" err="1" smtClean="0">
                <a:latin typeface="Arial"/>
                <a:cs typeface="Arial"/>
              </a:rPr>
              <a:t>EicC</a:t>
            </a:r>
            <a:r>
              <a:rPr lang="en-US" dirty="0" smtClean="0">
                <a:latin typeface="Arial"/>
                <a:cs typeface="Arial"/>
              </a:rPr>
              <a:t> </a:t>
            </a:r>
            <a:r>
              <a:rPr lang="en-US" dirty="0" smtClean="0">
                <a:latin typeface="Arial"/>
                <a:cs typeface="Arial"/>
              </a:rPr>
              <a:t>Accelerator Conceptual </a:t>
            </a:r>
            <a:r>
              <a:rPr lang="en-US" dirty="0" smtClean="0">
                <a:latin typeface="Arial"/>
                <a:cs typeface="Arial"/>
              </a:rPr>
              <a:t>Design”</a:t>
            </a:r>
          </a:p>
          <a:p>
            <a:pPr marL="342900" indent="-342900">
              <a:buAutoNum type="arabicParenR"/>
            </a:pPr>
            <a:r>
              <a:rPr lang="en-US" dirty="0" err="1" smtClean="0">
                <a:latin typeface="Arial"/>
                <a:cs typeface="Arial"/>
              </a:rPr>
              <a:t>Feng</a:t>
            </a:r>
            <a:r>
              <a:rPr lang="en-US" dirty="0" smtClean="0">
                <a:latin typeface="Arial"/>
                <a:cs typeface="Arial"/>
              </a:rPr>
              <a:t>-Kun </a:t>
            </a:r>
            <a:r>
              <a:rPr lang="en-US" dirty="0" err="1" smtClean="0">
                <a:latin typeface="Arial"/>
                <a:cs typeface="Arial"/>
              </a:rPr>
              <a:t>Guo</a:t>
            </a:r>
            <a:r>
              <a:rPr lang="en-US" dirty="0" smtClean="0">
                <a:latin typeface="Arial"/>
                <a:cs typeface="Arial"/>
              </a:rPr>
              <a:t>		“Exotic </a:t>
            </a:r>
            <a:r>
              <a:rPr lang="en-US" dirty="0" smtClean="0">
                <a:latin typeface="Arial"/>
                <a:cs typeface="Arial"/>
              </a:rPr>
              <a:t>Bottom Hadron at </a:t>
            </a:r>
            <a:r>
              <a:rPr lang="en-US" dirty="0" err="1" smtClean="0">
                <a:latin typeface="Arial"/>
                <a:cs typeface="Arial"/>
              </a:rPr>
              <a:t>EicC</a:t>
            </a:r>
            <a:r>
              <a:rPr lang="en-US" dirty="0" smtClean="0">
                <a:latin typeface="Arial"/>
                <a:cs typeface="Arial"/>
              </a:rPr>
              <a:t>”</a:t>
            </a:r>
          </a:p>
          <a:p>
            <a:pPr marL="342900" indent="-342900">
              <a:buAutoNum type="arabicParenR"/>
            </a:pPr>
            <a:r>
              <a:rPr lang="en-US" dirty="0" err="1" smtClean="0">
                <a:latin typeface="Arial"/>
                <a:cs typeface="Arial"/>
              </a:rPr>
              <a:t>Yuxiang</a:t>
            </a:r>
            <a:r>
              <a:rPr lang="en-US" dirty="0" smtClean="0">
                <a:latin typeface="Arial"/>
                <a:cs typeface="Arial"/>
              </a:rPr>
              <a:t> Zhao			“Electro</a:t>
            </a:r>
            <a:r>
              <a:rPr lang="en-US" dirty="0" smtClean="0">
                <a:latin typeface="Arial"/>
                <a:cs typeface="Arial"/>
              </a:rPr>
              <a:t>-weak physics at </a:t>
            </a:r>
            <a:r>
              <a:rPr lang="en-US" dirty="0" err="1" smtClean="0">
                <a:latin typeface="Arial"/>
                <a:cs typeface="Arial"/>
              </a:rPr>
              <a:t>EicC</a:t>
            </a:r>
            <a:r>
              <a:rPr lang="en-US" dirty="0" smtClean="0">
                <a:latin typeface="Arial"/>
                <a:cs typeface="Arial"/>
              </a:rPr>
              <a:t>”</a:t>
            </a:r>
          </a:p>
          <a:p>
            <a:pPr marL="342900" indent="-342900">
              <a:buAutoNum type="arabicParenR"/>
            </a:pPr>
            <a:r>
              <a:rPr lang="en-US" dirty="0" err="1" smtClean="0">
                <a:latin typeface="Arial"/>
                <a:cs typeface="Arial"/>
              </a:rPr>
              <a:t>Qiang</a:t>
            </a:r>
            <a:r>
              <a:rPr lang="en-US" dirty="0" smtClean="0">
                <a:latin typeface="Arial"/>
                <a:cs typeface="Arial"/>
              </a:rPr>
              <a:t> </a:t>
            </a:r>
            <a:r>
              <a:rPr lang="en-US" dirty="0" smtClean="0">
                <a:latin typeface="Arial"/>
                <a:cs typeface="Arial"/>
              </a:rPr>
              <a:t>Fu				“DVCS at </a:t>
            </a:r>
            <a:r>
              <a:rPr lang="en-US" dirty="0" err="1" smtClean="0">
                <a:latin typeface="Arial"/>
                <a:cs typeface="Arial"/>
              </a:rPr>
              <a:t>EicC</a:t>
            </a:r>
            <a:r>
              <a:rPr lang="en-US" dirty="0" smtClean="0">
                <a:latin typeface="Arial"/>
                <a:cs typeface="Arial"/>
              </a:rPr>
              <a:t>”</a:t>
            </a:r>
          </a:p>
          <a:p>
            <a:pPr marL="342900" indent="-342900">
              <a:buAutoNum type="arabicParenR"/>
            </a:pPr>
            <a:r>
              <a:rPr lang="en-US" dirty="0" err="1" smtClean="0">
                <a:latin typeface="Arial"/>
                <a:cs typeface="Arial"/>
              </a:rPr>
              <a:t>Zhi</a:t>
            </a:r>
            <a:r>
              <a:rPr lang="en-US" dirty="0" smtClean="0">
                <a:latin typeface="Arial"/>
                <a:cs typeface="Arial"/>
              </a:rPr>
              <a:t> Yang				“TMD at </a:t>
            </a:r>
            <a:r>
              <a:rPr lang="en-US" dirty="0" err="1" smtClean="0">
                <a:latin typeface="Arial"/>
                <a:cs typeface="Arial"/>
              </a:rPr>
              <a:t>EicC</a:t>
            </a:r>
            <a:r>
              <a:rPr lang="en-US" dirty="0" smtClean="0">
                <a:latin typeface="Arial"/>
                <a:cs typeface="Arial"/>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81856" y="17336"/>
            <a:ext cx="8308144" cy="520492"/>
          </a:xfrm>
        </p:spPr>
        <p:txBody>
          <a:bodyPr>
            <a:noAutofit/>
          </a:bodyPr>
          <a:lstStyle/>
          <a:p>
            <a:r>
              <a:rPr lang="en-US" dirty="0" smtClean="0"/>
              <a:t>Outline</a:t>
            </a:r>
            <a:endParaRPr lang="en-US" dirty="0"/>
          </a:p>
        </p:txBody>
      </p:sp>
      <p:sp>
        <p:nvSpPr>
          <p:cNvPr id="5" name="TextBox 4"/>
          <p:cNvSpPr txBox="1"/>
          <p:nvPr/>
        </p:nvSpPr>
        <p:spPr>
          <a:xfrm>
            <a:off x="1181100" y="1905000"/>
            <a:ext cx="5867400" cy="1815882"/>
          </a:xfrm>
          <a:prstGeom prst="rect">
            <a:avLst/>
          </a:prstGeom>
          <a:noFill/>
        </p:spPr>
        <p:txBody>
          <a:bodyPr wrap="square" rtlCol="0">
            <a:spAutoFit/>
          </a:bodyPr>
          <a:lstStyle/>
          <a:p>
            <a:pPr marL="457200" indent="-457200">
              <a:buAutoNum type="arabicParenR"/>
            </a:pPr>
            <a:r>
              <a:rPr lang="en-US" sz="2800" dirty="0" smtClean="0">
                <a:latin typeface="Arial"/>
                <a:cs typeface="Arial"/>
              </a:rPr>
              <a:t>Background Information</a:t>
            </a:r>
          </a:p>
          <a:p>
            <a:pPr marL="457200" indent="-457200">
              <a:buAutoNum type="arabicParenR"/>
            </a:pPr>
            <a:r>
              <a:rPr lang="en-US" sz="2800" dirty="0" smtClean="0">
                <a:latin typeface="Arial"/>
                <a:cs typeface="Arial"/>
              </a:rPr>
              <a:t>Schematic</a:t>
            </a:r>
            <a:r>
              <a:rPr lang="en-US" sz="2800" dirty="0" smtClean="0">
                <a:latin typeface="Arial"/>
                <a:cs typeface="Arial"/>
              </a:rPr>
              <a:t> Design of </a:t>
            </a:r>
            <a:r>
              <a:rPr lang="en-US" sz="2800" dirty="0" err="1" smtClean="0">
                <a:latin typeface="Arial"/>
                <a:cs typeface="Arial"/>
              </a:rPr>
              <a:t>EicC</a:t>
            </a:r>
            <a:endParaRPr lang="en-US" sz="2800" dirty="0" smtClean="0">
              <a:latin typeface="Arial"/>
              <a:cs typeface="Arial"/>
            </a:endParaRPr>
          </a:p>
          <a:p>
            <a:pPr marL="457200" indent="-457200">
              <a:buAutoNum type="arabicParenR"/>
            </a:pPr>
            <a:r>
              <a:rPr lang="en-US" sz="2800" dirty="0" smtClean="0">
                <a:latin typeface="Arial"/>
                <a:cs typeface="Arial"/>
              </a:rPr>
              <a:t>Science Cases for </a:t>
            </a:r>
            <a:r>
              <a:rPr lang="en-US" sz="2800" dirty="0" err="1" smtClean="0">
                <a:latin typeface="Arial"/>
                <a:cs typeface="Arial"/>
              </a:rPr>
              <a:t>EicC</a:t>
            </a:r>
            <a:r>
              <a:rPr lang="en-US" sz="2800" dirty="0" smtClean="0">
                <a:latin typeface="Arial"/>
                <a:cs typeface="Arial"/>
              </a:rPr>
              <a:t>-I</a:t>
            </a:r>
          </a:p>
          <a:p>
            <a:pPr marL="457200" indent="-457200">
              <a:buAutoNum type="arabicParenR"/>
            </a:pPr>
            <a:r>
              <a:rPr lang="en-US" sz="2800" dirty="0" smtClean="0">
                <a:latin typeface="Arial"/>
                <a:cs typeface="Arial"/>
              </a:rPr>
              <a:t>Summary</a:t>
            </a:r>
            <a:endParaRPr lang="en-US" sz="2800" dirty="0">
              <a:latin typeface="Arial"/>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31425" y="42736"/>
            <a:ext cx="7118626" cy="503364"/>
          </a:xfrm>
        </p:spPr>
        <p:txBody>
          <a:bodyPr>
            <a:noAutofit/>
          </a:bodyPr>
          <a:lstStyle/>
          <a:p>
            <a:r>
              <a:rPr lang="en-US" dirty="0" smtClean="0">
                <a:latin typeface="华文细黑"/>
                <a:ea typeface="华文细黑"/>
                <a:cs typeface="华文细黑"/>
              </a:rPr>
              <a:t>Summary</a:t>
            </a:r>
            <a:endParaRPr lang="en-US" dirty="0">
              <a:latin typeface="华文细黑"/>
              <a:ea typeface="华文细黑"/>
              <a:cs typeface="华文细黑"/>
            </a:endParaRPr>
          </a:p>
        </p:txBody>
      </p:sp>
      <p:sp>
        <p:nvSpPr>
          <p:cNvPr id="3" name="TextBox 2"/>
          <p:cNvSpPr txBox="1"/>
          <p:nvPr/>
        </p:nvSpPr>
        <p:spPr>
          <a:xfrm>
            <a:off x="304800" y="876300"/>
            <a:ext cx="8559800" cy="4955203"/>
          </a:xfrm>
          <a:prstGeom prst="rect">
            <a:avLst/>
          </a:prstGeom>
          <a:noFill/>
        </p:spPr>
        <p:txBody>
          <a:bodyPr wrap="square" rtlCol="0">
            <a:spAutoFit/>
          </a:bodyPr>
          <a:lstStyle/>
          <a:p>
            <a:pPr marL="514350" indent="-514350">
              <a:buFont typeface="+mj-lt"/>
              <a:buAutoNum type="arabicParenR"/>
            </a:pPr>
            <a:r>
              <a:rPr lang="en-US" sz="2800" dirty="0" err="1" smtClean="0">
                <a:latin typeface="华文细黑"/>
                <a:ea typeface="华文细黑"/>
                <a:cs typeface="华文细黑"/>
              </a:rPr>
              <a:t>EicC</a:t>
            </a:r>
            <a:r>
              <a:rPr lang="en-US" sz="2800" dirty="0" smtClean="0">
                <a:latin typeface="华文细黑"/>
                <a:ea typeface="华文细黑"/>
                <a:cs typeface="华文细黑"/>
              </a:rPr>
              <a:t>-I focuses on valence- and sea-quark region (</a:t>
            </a:r>
            <a:r>
              <a:rPr lang="en-US" sz="2800" dirty="0" err="1" smtClean="0">
                <a:latin typeface="华文细黑"/>
                <a:ea typeface="华文细黑"/>
                <a:cs typeface="华文细黑"/>
              </a:rPr>
              <a:t>x</a:t>
            </a:r>
            <a:r>
              <a:rPr lang="en-US" sz="2800" dirty="0" smtClean="0">
                <a:latin typeface="华文细黑"/>
                <a:ea typeface="华文细黑"/>
                <a:cs typeface="华文细黑"/>
              </a:rPr>
              <a:t> ~ few </a:t>
            </a:r>
            <a:r>
              <a:rPr lang="en-US" sz="2800" dirty="0" err="1" smtClean="0">
                <a:latin typeface="华文细黑"/>
                <a:ea typeface="华文细黑"/>
                <a:cs typeface="华文细黑"/>
              </a:rPr>
              <a:t>x</a:t>
            </a:r>
            <a:r>
              <a:rPr lang="en-US" sz="2800" dirty="0" smtClean="0">
                <a:latin typeface="华文细黑"/>
                <a:ea typeface="华文细黑"/>
                <a:cs typeface="华文细黑"/>
              </a:rPr>
              <a:t> 10</a:t>
            </a:r>
            <a:r>
              <a:rPr lang="en-US" sz="2800" baseline="30000" dirty="0" smtClean="0">
                <a:latin typeface="华文细黑"/>
                <a:ea typeface="华文细黑"/>
                <a:cs typeface="华文细黑"/>
              </a:rPr>
              <a:t>-2</a:t>
            </a:r>
            <a:r>
              <a:rPr lang="en-US" sz="2800" dirty="0" smtClean="0">
                <a:latin typeface="华文细黑"/>
                <a:ea typeface="华文细黑"/>
                <a:cs typeface="华文细黑"/>
              </a:rPr>
              <a:t>), addresses nuclear physics problem, </a:t>
            </a:r>
            <a:r>
              <a:rPr lang="en-US" sz="2800" dirty="0" smtClean="0">
                <a:solidFill>
                  <a:srgbClr val="800000"/>
                </a:solidFill>
                <a:latin typeface="华文细黑"/>
                <a:ea typeface="华文细黑"/>
                <a:cs typeface="华文细黑"/>
              </a:rPr>
              <a:t>complements to the world EIC physics programs</a:t>
            </a:r>
            <a:endParaRPr lang="en-US" sz="2800" dirty="0" smtClean="0">
              <a:solidFill>
                <a:srgbClr val="800000"/>
              </a:solidFill>
              <a:latin typeface="华文细黑"/>
              <a:ea typeface="华文细黑"/>
              <a:cs typeface="华文细黑"/>
            </a:endParaRPr>
          </a:p>
          <a:p>
            <a:pPr marL="514350" indent="-514350">
              <a:buFont typeface="+mj-lt"/>
              <a:buAutoNum type="arabicParenR"/>
            </a:pPr>
            <a:endParaRPr lang="en-US" sz="1000" dirty="0" smtClean="0">
              <a:latin typeface="华文细黑"/>
              <a:ea typeface="华文细黑"/>
              <a:cs typeface="华文细黑"/>
            </a:endParaRPr>
          </a:p>
          <a:p>
            <a:pPr marL="514350" indent="-514350">
              <a:buFont typeface="+mj-lt"/>
              <a:buAutoNum type="arabicParenR"/>
            </a:pPr>
            <a:r>
              <a:rPr lang="en-US" sz="2800" dirty="0" smtClean="0">
                <a:latin typeface="华文细黑"/>
                <a:ea typeface="华文细黑"/>
                <a:cs typeface="华文细黑"/>
              </a:rPr>
              <a:t>End </a:t>
            </a:r>
            <a:r>
              <a:rPr lang="en-US" sz="2800" dirty="0" smtClean="0">
                <a:latin typeface="华文细黑"/>
                <a:ea typeface="华文细黑"/>
                <a:cs typeface="华文细黑"/>
              </a:rPr>
              <a:t>of 2019: </a:t>
            </a:r>
            <a:r>
              <a:rPr lang="en-US" sz="2800" dirty="0" err="1" smtClean="0">
                <a:latin typeface="华文细黑"/>
                <a:ea typeface="华文细黑"/>
                <a:cs typeface="华文细黑"/>
              </a:rPr>
              <a:t>EicC</a:t>
            </a:r>
            <a:r>
              <a:rPr lang="en-US" sz="2800" dirty="0" smtClean="0">
                <a:latin typeface="华文细黑"/>
                <a:ea typeface="华文细黑"/>
                <a:cs typeface="华文细黑"/>
              </a:rPr>
              <a:t>-I </a:t>
            </a:r>
            <a:r>
              <a:rPr lang="en-US" sz="2800" dirty="0" smtClean="0">
                <a:latin typeface="华文细黑"/>
                <a:ea typeface="华文细黑"/>
                <a:cs typeface="华文细黑"/>
              </a:rPr>
              <a:t>Whitepaper draft</a:t>
            </a:r>
          </a:p>
          <a:p>
            <a:pPr marL="514350" indent="-514350">
              <a:buFont typeface="+mj-lt"/>
              <a:buAutoNum type="arabicParenR"/>
            </a:pPr>
            <a:endParaRPr lang="en-US" sz="1000" dirty="0" smtClean="0">
              <a:latin typeface="华文细黑"/>
              <a:ea typeface="华文细黑"/>
              <a:cs typeface="华文细黑"/>
            </a:endParaRPr>
          </a:p>
          <a:p>
            <a:pPr marL="514350" indent="-514350">
              <a:buFont typeface="+mj-lt"/>
              <a:buAutoNum type="arabicParenR"/>
            </a:pPr>
            <a:r>
              <a:rPr lang="en-US" sz="2800" dirty="0" smtClean="0">
                <a:latin typeface="华文细黑"/>
                <a:ea typeface="华文细黑"/>
                <a:cs typeface="华文细黑"/>
              </a:rPr>
              <a:t>Worldwide efforts, theoretical and experimental, are needed</a:t>
            </a:r>
          </a:p>
          <a:p>
            <a:pPr marL="514350" indent="-514350">
              <a:buFont typeface="+mj-lt"/>
              <a:buAutoNum type="arabicParenR"/>
            </a:pPr>
            <a:endParaRPr lang="en-US" sz="2800" dirty="0" smtClean="0">
              <a:latin typeface="华文细黑"/>
              <a:ea typeface="华文细黑"/>
              <a:cs typeface="华文细黑"/>
            </a:endParaRPr>
          </a:p>
          <a:p>
            <a:pPr algn="ctr"/>
            <a:r>
              <a:rPr lang="en-US" sz="3600" b="1" dirty="0" smtClean="0">
                <a:solidFill>
                  <a:srgbClr val="800000"/>
                </a:solidFill>
                <a:latin typeface="华文细黑"/>
                <a:ea typeface="华文细黑"/>
                <a:cs typeface="华文细黑"/>
              </a:rPr>
              <a:t>You are ALL invited to join the scientific endeavor: </a:t>
            </a:r>
            <a:r>
              <a:rPr lang="en-US" sz="3600" b="1" dirty="0" err="1" smtClean="0">
                <a:solidFill>
                  <a:srgbClr val="800000"/>
                </a:solidFill>
                <a:latin typeface="华文细黑"/>
                <a:ea typeface="华文细黑"/>
                <a:cs typeface="华文细黑"/>
              </a:rPr>
              <a:t>EicC</a:t>
            </a:r>
            <a:r>
              <a:rPr lang="en-US" sz="3600" b="1" dirty="0" smtClean="0">
                <a:solidFill>
                  <a:srgbClr val="800000"/>
                </a:solidFill>
                <a:latin typeface="华文细黑"/>
                <a:ea typeface="华文细黑"/>
                <a:cs typeface="华文细黑"/>
              </a:rPr>
              <a:t>-I</a:t>
            </a:r>
            <a:endParaRPr lang="en-US" sz="3600" b="1" dirty="0" smtClean="0">
              <a:solidFill>
                <a:srgbClr val="800000"/>
              </a:solidFill>
              <a:latin typeface="华文细黑"/>
              <a:ea typeface="华文细黑"/>
              <a:cs typeface="华文细黑"/>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42736"/>
            <a:ext cx="8420099" cy="520492"/>
          </a:xfrm>
        </p:spPr>
        <p:txBody>
          <a:bodyPr>
            <a:normAutofit fontScale="90000"/>
          </a:bodyPr>
          <a:lstStyle/>
          <a:p>
            <a:r>
              <a:rPr lang="en-US" dirty="0" smtClean="0">
                <a:latin typeface="华文细黑"/>
                <a:ea typeface="华文细黑"/>
                <a:cs typeface="华文细黑"/>
              </a:rPr>
              <a:t> The 3</a:t>
            </a:r>
            <a:r>
              <a:rPr lang="en-US" baseline="30000" dirty="0" smtClean="0">
                <a:latin typeface="华文细黑"/>
                <a:ea typeface="华文细黑"/>
                <a:cs typeface="华文细黑"/>
              </a:rPr>
              <a:t>rd</a:t>
            </a:r>
            <a:r>
              <a:rPr lang="en-US" dirty="0" smtClean="0">
                <a:latin typeface="华文细黑"/>
                <a:ea typeface="华文细黑"/>
                <a:cs typeface="华文细黑"/>
              </a:rPr>
              <a:t> </a:t>
            </a:r>
            <a:r>
              <a:rPr lang="en-US" dirty="0" err="1" smtClean="0">
                <a:latin typeface="华文细黑"/>
                <a:ea typeface="华文细黑"/>
                <a:cs typeface="华文细黑"/>
              </a:rPr>
              <a:t>EicC</a:t>
            </a:r>
            <a:r>
              <a:rPr lang="en-US" dirty="0" smtClean="0">
                <a:latin typeface="华文细黑"/>
                <a:ea typeface="华文细黑"/>
                <a:cs typeface="华文细黑"/>
              </a:rPr>
              <a:t> Discussion Meeting</a:t>
            </a:r>
            <a:endParaRPr lang="en-US" dirty="0">
              <a:latin typeface="华文细黑"/>
              <a:ea typeface="华文细黑"/>
              <a:cs typeface="华文细黑"/>
            </a:endParaRPr>
          </a:p>
        </p:txBody>
      </p:sp>
      <p:sp>
        <p:nvSpPr>
          <p:cNvPr id="3" name="TextBox 2"/>
          <p:cNvSpPr txBox="1"/>
          <p:nvPr/>
        </p:nvSpPr>
        <p:spPr>
          <a:xfrm>
            <a:off x="761999" y="927100"/>
            <a:ext cx="7797801" cy="5262979"/>
          </a:xfrm>
          <a:prstGeom prst="rect">
            <a:avLst/>
          </a:prstGeom>
          <a:noFill/>
        </p:spPr>
        <p:txBody>
          <a:bodyPr wrap="square" rtlCol="0">
            <a:spAutoFit/>
          </a:bodyPr>
          <a:lstStyle/>
          <a:p>
            <a:r>
              <a:rPr lang="en-US" sz="2400" dirty="0" smtClean="0">
                <a:latin typeface="华文细黑"/>
                <a:ea typeface="华文细黑"/>
                <a:cs typeface="华文细黑"/>
              </a:rPr>
              <a:t>Date:          </a:t>
            </a:r>
            <a:r>
              <a:rPr lang="en-US" sz="2400" dirty="0" smtClean="0">
                <a:solidFill>
                  <a:srgbClr val="FF0000"/>
                </a:solidFill>
                <a:latin typeface="华文细黑"/>
                <a:ea typeface="华文细黑"/>
                <a:cs typeface="华文细黑"/>
              </a:rPr>
              <a:t>November 8-9(Thursday-Friday), 2018</a:t>
            </a:r>
          </a:p>
          <a:p>
            <a:r>
              <a:rPr lang="en-US" sz="2400" dirty="0" smtClean="0">
                <a:latin typeface="华文细黑"/>
                <a:ea typeface="华文细黑"/>
                <a:cs typeface="华文细黑"/>
              </a:rPr>
              <a:t>Location:   Institute of Modern Physics, CAS</a:t>
            </a:r>
          </a:p>
          <a:p>
            <a:r>
              <a:rPr lang="en-US" sz="2400" dirty="0" smtClean="0">
                <a:latin typeface="华文细黑"/>
                <a:ea typeface="华文细黑"/>
                <a:cs typeface="华文细黑"/>
              </a:rPr>
              <a:t>			   Lanzhou, China</a:t>
            </a:r>
          </a:p>
          <a:p>
            <a:endParaRPr lang="en-US" sz="2400" dirty="0" smtClean="0">
              <a:latin typeface="华文细黑"/>
              <a:ea typeface="华文细黑"/>
              <a:cs typeface="华文细黑"/>
            </a:endParaRPr>
          </a:p>
          <a:p>
            <a:r>
              <a:rPr lang="en-US" sz="2400" dirty="0" smtClean="0">
                <a:solidFill>
                  <a:srgbClr val="FF0000"/>
                </a:solidFill>
                <a:latin typeface="华文细黑"/>
                <a:ea typeface="华文细黑"/>
                <a:cs typeface="华文细黑"/>
              </a:rPr>
              <a:t>Topics to be covered:</a:t>
            </a:r>
          </a:p>
          <a:p>
            <a:pPr marL="400050" indent="-400050">
              <a:buAutoNum type="romanLcParenR"/>
            </a:pPr>
            <a:r>
              <a:rPr lang="en-US" sz="2400" dirty="0" smtClean="0">
                <a:latin typeface="华文细黑"/>
                <a:ea typeface="华文细黑"/>
                <a:cs typeface="华文细黑"/>
              </a:rPr>
              <a:t>Science cases for </a:t>
            </a:r>
            <a:r>
              <a:rPr lang="en-US" sz="2400" dirty="0" err="1" smtClean="0">
                <a:latin typeface="华文细黑"/>
                <a:ea typeface="华文细黑"/>
                <a:cs typeface="华文细黑"/>
              </a:rPr>
              <a:t>EicC</a:t>
            </a:r>
            <a:endParaRPr lang="en-US" sz="2400" dirty="0" smtClean="0">
              <a:latin typeface="华文细黑"/>
              <a:ea typeface="华文细黑"/>
              <a:cs typeface="华文细黑"/>
            </a:endParaRPr>
          </a:p>
          <a:p>
            <a:pPr marL="400050" indent="-400050">
              <a:buAutoNum type="romanLcParenR"/>
            </a:pPr>
            <a:r>
              <a:rPr lang="en-US" sz="2400" dirty="0" smtClean="0">
                <a:latin typeface="华文细黑"/>
                <a:ea typeface="华文细黑"/>
                <a:cs typeface="华文细黑"/>
              </a:rPr>
              <a:t>Detector and physics simulations</a:t>
            </a:r>
          </a:p>
          <a:p>
            <a:pPr marL="400050" indent="-400050">
              <a:buFontTx/>
              <a:buAutoNum type="romanLcParenR"/>
            </a:pPr>
            <a:r>
              <a:rPr lang="en-US" sz="2400" dirty="0" smtClean="0">
                <a:latin typeface="华文细黑"/>
                <a:ea typeface="华文细黑"/>
                <a:cs typeface="华文细黑"/>
              </a:rPr>
              <a:t>Machine </a:t>
            </a:r>
            <a:r>
              <a:rPr lang="en-US" sz="2400" dirty="0" smtClean="0">
                <a:latin typeface="华文细黑"/>
                <a:ea typeface="华文细黑"/>
                <a:cs typeface="华文细黑"/>
              </a:rPr>
              <a:t>design and simulations</a:t>
            </a:r>
          </a:p>
          <a:p>
            <a:pPr marL="400050" indent="-400050">
              <a:buFontTx/>
              <a:buAutoNum type="romanLcParenR"/>
            </a:pPr>
            <a:endParaRPr lang="en-US" sz="2400" dirty="0" smtClean="0">
              <a:latin typeface="华文细黑"/>
              <a:ea typeface="华文细黑"/>
              <a:cs typeface="华文细黑"/>
            </a:endParaRPr>
          </a:p>
          <a:p>
            <a:pPr marL="400050" indent="-400050"/>
            <a:r>
              <a:rPr lang="en-US" sz="2000" dirty="0" smtClean="0">
                <a:latin typeface="华文细黑"/>
                <a:ea typeface="华文细黑"/>
                <a:cs typeface="华文细黑"/>
              </a:rPr>
              <a:t>Contact:	</a:t>
            </a:r>
            <a:r>
              <a:rPr lang="en-US" sz="2000" dirty="0" err="1" smtClean="0">
                <a:latin typeface="华文细黑"/>
                <a:ea typeface="华文细黑"/>
                <a:cs typeface="华文细黑"/>
              </a:rPr>
              <a:t>Xurong</a:t>
            </a:r>
            <a:r>
              <a:rPr lang="en-US" sz="2000" dirty="0" smtClean="0">
                <a:latin typeface="华文细黑"/>
                <a:ea typeface="华文细黑"/>
                <a:cs typeface="华文细黑"/>
              </a:rPr>
              <a:t> Chen: </a:t>
            </a:r>
            <a:r>
              <a:rPr lang="en-US" sz="2000" dirty="0" smtClean="0">
                <a:latin typeface="华文细黑"/>
                <a:ea typeface="华文细黑"/>
                <a:cs typeface="华文细黑"/>
                <a:hlinkClick r:id="rId2"/>
              </a:rPr>
              <a:t>xchen@impcas.ac.cn</a:t>
            </a:r>
            <a:r>
              <a:rPr lang="en-US" sz="2000" dirty="0" smtClean="0">
                <a:latin typeface="华文细黑"/>
                <a:ea typeface="华文细黑"/>
                <a:cs typeface="华文细黑"/>
              </a:rPr>
              <a:t> </a:t>
            </a:r>
            <a:endParaRPr lang="en-US" sz="2000" dirty="0" smtClean="0">
              <a:latin typeface="华文细黑"/>
              <a:ea typeface="华文细黑"/>
              <a:cs typeface="华文细黑"/>
            </a:endParaRPr>
          </a:p>
          <a:p>
            <a:pPr marL="400050" indent="-400050"/>
            <a:r>
              <a:rPr lang="en-US" sz="2000" dirty="0" smtClean="0">
                <a:latin typeface="华文细黑"/>
                <a:ea typeface="华文细黑"/>
                <a:cs typeface="华文细黑"/>
              </a:rPr>
              <a:t>				Nu </a:t>
            </a:r>
            <a:r>
              <a:rPr lang="en-US" sz="2000" dirty="0" smtClean="0">
                <a:latin typeface="华文细黑"/>
                <a:ea typeface="华文细黑"/>
                <a:cs typeface="华文细黑"/>
              </a:rPr>
              <a:t>Xu: </a:t>
            </a:r>
            <a:r>
              <a:rPr lang="en-US" sz="2000" dirty="0" smtClean="0">
                <a:latin typeface="华文细黑"/>
                <a:ea typeface="华文细黑"/>
                <a:cs typeface="华文细黑"/>
                <a:hlinkClick r:id="rId3"/>
              </a:rPr>
              <a:t>nxu@impcas.ac.cn</a:t>
            </a:r>
            <a:endParaRPr lang="en-US" sz="2000" dirty="0" smtClean="0">
              <a:latin typeface="华文细黑"/>
              <a:ea typeface="华文细黑"/>
              <a:cs typeface="华文细黑"/>
            </a:endParaRPr>
          </a:p>
          <a:p>
            <a:pPr marL="400050" indent="-400050"/>
            <a:endParaRPr lang="en-US" sz="2000" dirty="0" smtClean="0">
              <a:latin typeface="华文细黑"/>
              <a:ea typeface="华文细黑"/>
              <a:cs typeface="华文细黑"/>
            </a:endParaRPr>
          </a:p>
          <a:p>
            <a:pPr marL="400050" indent="-400050"/>
            <a:r>
              <a:rPr lang="en-US" sz="2000" dirty="0" smtClean="0">
                <a:latin typeface="华文细黑"/>
                <a:ea typeface="华文细黑"/>
                <a:cs typeface="华文细黑"/>
              </a:rPr>
              <a:t>Meeting secretary:  Ms. </a:t>
            </a:r>
            <a:r>
              <a:rPr lang="en-US" sz="2000" dirty="0" err="1" smtClean="0">
                <a:latin typeface="华文细黑"/>
                <a:ea typeface="华文细黑"/>
                <a:cs typeface="华文细黑"/>
              </a:rPr>
              <a:t>Yali</a:t>
            </a:r>
            <a:r>
              <a:rPr lang="en-US" sz="2000" dirty="0" smtClean="0">
                <a:latin typeface="华文细黑"/>
                <a:ea typeface="华文细黑"/>
                <a:cs typeface="华文细黑"/>
              </a:rPr>
              <a:t> Zhao</a:t>
            </a:r>
          </a:p>
          <a:p>
            <a:pPr marL="400050" indent="-400050"/>
            <a:r>
              <a:rPr lang="en-US" sz="2000" dirty="0" smtClean="0">
                <a:latin typeface="华文细黑"/>
                <a:ea typeface="华文细黑"/>
                <a:cs typeface="华文细黑"/>
              </a:rPr>
              <a:t>				Phone: </a:t>
            </a:r>
            <a:r>
              <a:rPr lang="en-US" sz="2000" dirty="0" smtClean="0">
                <a:latin typeface="华文细黑"/>
                <a:ea typeface="华文细黑"/>
                <a:cs typeface="华文细黑"/>
              </a:rPr>
              <a:t>+86 181 3999 7361</a:t>
            </a:r>
            <a:endParaRPr lang="en-US" sz="2000" dirty="0" smtClean="0">
              <a:latin typeface="华文细黑"/>
              <a:ea typeface="华文细黑"/>
              <a:cs typeface="华文细黑"/>
            </a:endParaRPr>
          </a:p>
          <a:p>
            <a:pPr marL="400050" indent="-400050"/>
            <a:r>
              <a:rPr lang="en-US" sz="2000" dirty="0" smtClean="0">
                <a:latin typeface="华文细黑"/>
                <a:ea typeface="华文细黑"/>
                <a:cs typeface="华文细黑"/>
              </a:rPr>
              <a:t>				</a:t>
            </a:r>
            <a:r>
              <a:rPr lang="en-US" sz="2000" dirty="0" err="1" smtClean="0">
                <a:latin typeface="华文细黑"/>
                <a:ea typeface="华文细黑"/>
                <a:cs typeface="华文细黑"/>
              </a:rPr>
              <a:t>eMail</a:t>
            </a:r>
            <a:r>
              <a:rPr lang="en-US" sz="2000" dirty="0" smtClean="0">
                <a:latin typeface="华文细黑"/>
                <a:ea typeface="华文细黑"/>
                <a:cs typeface="华文细黑"/>
              </a:rPr>
              <a:t>:  </a:t>
            </a:r>
            <a:r>
              <a:rPr lang="en-US" sz="2000" dirty="0" err="1" smtClean="0">
                <a:latin typeface="华文细黑"/>
                <a:ea typeface="华文细黑"/>
                <a:cs typeface="华文细黑"/>
              </a:rPr>
              <a:t>zhaoyali@impcas.ac.cn</a:t>
            </a:r>
            <a:endParaRPr lang="en-US" sz="2000" dirty="0" smtClean="0">
              <a:latin typeface="华文细黑"/>
              <a:ea typeface="华文细黑"/>
              <a:cs typeface="华文细黑"/>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31425" y="42736"/>
            <a:ext cx="7118626" cy="5126164"/>
          </a:xfrm>
        </p:spPr>
        <p:txBody>
          <a:bodyPr>
            <a:normAutofit/>
          </a:bodyPr>
          <a:lstStyle/>
          <a:p>
            <a:r>
              <a:rPr lang="en-US" sz="8000" dirty="0" smtClean="0">
                <a:solidFill>
                  <a:srgbClr val="800000"/>
                </a:solidFill>
              </a:rPr>
              <a:t>Thank you!</a:t>
            </a:r>
            <a:endParaRPr lang="en-US" sz="8000" dirty="0">
              <a:solidFill>
                <a:srgbClr val="8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26" name="图片 2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7F8E51B-524B-4945-BE73-2C428F335C21}"/>
              </a:ext>
            </a:extLst>
          </p:cNvPr>
          <p:cNvPicPr>
            <a:picLocks noChangeAspect="1"/>
          </p:cNvPicPr>
          <p:nvPr/>
        </p:nvPicPr>
        <p:blipFill rotWithShape="1">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21075" t="-1" r="10537" b="9895"/>
          <a:stretch/>
        </p:blipFill>
        <p:spPr>
          <a:xfrm>
            <a:off x="474245" y="1247113"/>
            <a:ext cx="7762794" cy="4797004"/>
          </a:xfrm>
          <a:prstGeom prst="rect">
            <a:avLst/>
          </a:prstGeom>
        </p:spPr>
      </p:pic>
      <p:grpSp>
        <p:nvGrpSpPr>
          <p:cNvPr id="2" name="组合 16"/>
          <p:cNvGrpSpPr/>
          <p:nvPr/>
        </p:nvGrpSpPr>
        <p:grpSpPr>
          <a:xfrm>
            <a:off x="217610" y="1123820"/>
            <a:ext cx="8846325" cy="5109630"/>
            <a:chOff x="230310" y="1936548"/>
            <a:chExt cx="8846325" cy="5109630"/>
          </a:xfrm>
        </p:grpSpPr>
        <p:sp>
          <p:nvSpPr>
            <p:cNvPr id="20" name="Text Box 211"/>
            <p:cNvSpPr txBox="1">
              <a:spLocks noChangeArrowheads="1"/>
            </p:cNvSpPr>
            <p:nvPr/>
          </p:nvSpPr>
          <p:spPr bwMode="auto">
            <a:xfrm>
              <a:off x="5595178" y="5907405"/>
              <a:ext cx="3429000" cy="1138773"/>
            </a:xfrm>
            <a:prstGeom prst="rect">
              <a:avLst/>
            </a:prstGeom>
            <a:ln w="3175">
              <a:noFill/>
              <a:headEnd/>
              <a:tailEnd/>
            </a:ln>
          </p:spPr>
          <p:style>
            <a:lnRef idx="2">
              <a:schemeClr val="accent6"/>
            </a:lnRef>
            <a:fillRef idx="1">
              <a:schemeClr val="lt1"/>
            </a:fillRef>
            <a:effectRef idx="0">
              <a:schemeClr val="accent6"/>
            </a:effectRef>
            <a:fontRef idx="minor">
              <a:schemeClr val="dk1"/>
            </a:fontRef>
          </p:style>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仿宋_GB2312" pitchFamily="49" charset="-122"/>
                  <a:cs typeface="Arial" panose="020B0604020202020204" pitchFamily="34" charset="0"/>
                </a:rPr>
                <a:t>Superconducting Ion Linac: </a:t>
              </a:r>
              <a:endParaRPr kumimoji="0" lang="en-US" altLang="zh-CN" sz="20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黑体" pitchFamily="49"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
                  <a:srgbClr val="F79646"/>
                </a:buClr>
                <a:buSzPct val="100000"/>
                <a:buFont typeface="Wingdings" panose="05000000000000000000" pitchFamily="2" charset="2"/>
                <a:buChar char="Ø"/>
                <a:tabLst/>
                <a:defRPr/>
              </a:pPr>
              <a:r>
                <a:rPr kumimoji="0" lang="en-US" altLang="zh-CN" sz="1600" b="0" i="0" u="none" strike="noStrike" kern="120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Arial" panose="020B0604020202020204" pitchFamily="34" charset="0"/>
                </a:rPr>
                <a:t> Length: 180 m </a:t>
              </a:r>
            </a:p>
            <a:p>
              <a:pPr marL="0" marR="0" lvl="0" indent="0" algn="l" defTabSz="914400" rtl="0" eaLnBrk="1" fontAlgn="base" latinLnBrk="0" hangingPunct="1">
                <a:lnSpc>
                  <a:spcPct val="100000"/>
                </a:lnSpc>
                <a:spcBef>
                  <a:spcPct val="0"/>
                </a:spcBef>
                <a:spcAft>
                  <a:spcPct val="0"/>
                </a:spcAft>
                <a:buClr>
                  <a:srgbClr val="F79646"/>
                </a:buClr>
                <a:buSzPct val="100000"/>
                <a:buFont typeface="Wingdings" panose="05000000000000000000" pitchFamily="2" charset="2"/>
                <a:buChar char="Ø"/>
                <a:tabLst/>
                <a:defRPr/>
              </a:pPr>
              <a:r>
                <a:rPr kumimoji="0" lang="en-US" altLang="zh-CN" sz="1600" b="0" i="0" u="none" strike="noStrike" kern="120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Arial" panose="020B0604020202020204" pitchFamily="34" charset="0"/>
                </a:rPr>
                <a:t> Energy:</a:t>
              </a:r>
              <a:r>
                <a:rPr kumimoji="0" lang="en-US" altLang="zh-CN" sz="1600" b="0" i="0" u="none" strike="noStrike" kern="1200" cap="none" spc="0" normalizeH="0" baseline="0" noProof="0" dirty="0">
                  <a:ln>
                    <a:noFill/>
                  </a:ln>
                  <a:solidFill>
                    <a:srgbClr val="003366"/>
                  </a:solidFill>
                  <a:effectLst/>
                  <a:uLnTx/>
                  <a:uFillTx/>
                  <a:latin typeface="Arial" panose="020B0604020202020204" pitchFamily="34" charset="0"/>
                  <a:ea typeface="黑体" pitchFamily="49" charset="-122"/>
                  <a:cs typeface="Arial" panose="020B0604020202020204" pitchFamily="34" charset="0"/>
                </a:rPr>
                <a:t> 17 MeV/u (U</a:t>
              </a:r>
              <a:r>
                <a:rPr kumimoji="0" lang="en-US" altLang="zh-CN" sz="1600" b="0" i="0" u="none" strike="noStrike" kern="1200" cap="none" spc="0" normalizeH="0" baseline="30000" noProof="0" dirty="0">
                  <a:ln>
                    <a:noFill/>
                  </a:ln>
                  <a:solidFill>
                    <a:srgbClr val="003366"/>
                  </a:solidFill>
                  <a:effectLst/>
                  <a:uLnTx/>
                  <a:uFillTx/>
                  <a:latin typeface="Arial" panose="020B0604020202020204" pitchFamily="34" charset="0"/>
                  <a:ea typeface="黑体" pitchFamily="49" charset="-122"/>
                  <a:cs typeface="Arial" panose="020B0604020202020204" pitchFamily="34" charset="0"/>
                </a:rPr>
                <a:t>34+</a:t>
              </a:r>
              <a:r>
                <a:rPr kumimoji="0" lang="en-US" altLang="zh-CN" sz="1600" b="0" i="0" u="none" strike="noStrike" kern="1200" cap="none" spc="0" normalizeH="0" baseline="0" noProof="0" dirty="0">
                  <a:ln>
                    <a:noFill/>
                  </a:ln>
                  <a:solidFill>
                    <a:srgbClr val="003366"/>
                  </a:solidFill>
                  <a:effectLst/>
                  <a:uLnTx/>
                  <a:uFillTx/>
                  <a:latin typeface="Arial" panose="020B0604020202020204" pitchFamily="34" charset="0"/>
                  <a:ea typeface="黑体" pitchFamily="49" charset="-122"/>
                  <a:cs typeface="Arial" panose="020B0604020202020204" pitchFamily="34" charset="0"/>
                </a:rPr>
                <a:t>)</a:t>
              </a:r>
            </a:p>
            <a:p>
              <a:pPr marL="0" marR="0" lvl="1" indent="0" algn="l" defTabSz="914400" rtl="0" eaLnBrk="0" fontAlgn="base" latinLnBrk="0" hangingPunct="0">
                <a:lnSpc>
                  <a:spcPct val="100000"/>
                </a:lnSpc>
                <a:spcBef>
                  <a:spcPct val="0"/>
                </a:spcBef>
                <a:spcAft>
                  <a:spcPct val="0"/>
                </a:spcAft>
                <a:buClr>
                  <a:srgbClr val="F79646"/>
                </a:buClr>
                <a:buSzPct val="100000"/>
                <a:buFont typeface="Wingdings" panose="05000000000000000000" pitchFamily="2" charset="2"/>
                <a:buChar char="Ø"/>
                <a:tabLst/>
                <a:defRPr/>
              </a:pPr>
              <a:r>
                <a:rPr kumimoji="0" lang="en-US" altLang="zh-CN" sz="1600" b="0" i="0" u="none" strike="noStrike" kern="1200" cap="none" spc="0" normalizeH="0" baseline="0" noProof="0" dirty="0">
                  <a:ln>
                    <a:noFill/>
                  </a:ln>
                  <a:solidFill>
                    <a:srgbClr val="003366"/>
                  </a:solidFill>
                  <a:effectLst/>
                  <a:uLnTx/>
                  <a:uFillTx/>
                  <a:latin typeface="Arial" panose="020B0604020202020204" pitchFamily="34" charset="0"/>
                  <a:ea typeface="Arial Unicode MS" pitchFamily="34" charset="-122"/>
                  <a:cs typeface="Arial" panose="020B0604020202020204" pitchFamily="34" charset="0"/>
                </a:rPr>
                <a:t> CW and pulse modes </a:t>
              </a:r>
              <a:endParaRPr kumimoji="0" lang="en-US" altLang="zh-CN" sz="1600" b="0" i="0" u="none" strike="noStrike" kern="1200" cap="none" spc="0" normalizeH="0" baseline="0" noProof="0" dirty="0">
                <a:ln>
                  <a:noFill/>
                </a:ln>
                <a:solidFill>
                  <a:srgbClr val="003366"/>
                </a:solidFill>
                <a:effectLst/>
                <a:uLnTx/>
                <a:uFillTx/>
                <a:latin typeface="Arial" panose="020B0604020202020204" pitchFamily="34" charset="0"/>
                <a:ea typeface="黑体" pitchFamily="49" charset="-122"/>
                <a:cs typeface="Arial" panose="020B0604020202020204" pitchFamily="34" charset="0"/>
              </a:endParaRPr>
            </a:p>
          </p:txBody>
        </p:sp>
        <p:sp>
          <p:nvSpPr>
            <p:cNvPr id="21" name="Text Box 211"/>
            <p:cNvSpPr txBox="1">
              <a:spLocks noChangeArrowheads="1"/>
            </p:cNvSpPr>
            <p:nvPr/>
          </p:nvSpPr>
          <p:spPr bwMode="auto">
            <a:xfrm>
              <a:off x="230310" y="1957783"/>
              <a:ext cx="2921969" cy="1384995"/>
            </a:xfrm>
            <a:prstGeom prst="rect">
              <a:avLst/>
            </a:prstGeom>
            <a:solidFill>
              <a:schemeClr val="lt1">
                <a:alpha val="50000"/>
              </a:schemeClr>
            </a:solidFill>
            <a:ln w="3175">
              <a:noFill/>
              <a:headEnd/>
              <a:tailEnd/>
            </a:ln>
          </p:spPr>
          <p:style>
            <a:lnRef idx="2">
              <a:schemeClr val="accent6"/>
            </a:lnRef>
            <a:fillRef idx="1">
              <a:schemeClr val="lt1"/>
            </a:fillRef>
            <a:effectRef idx="0">
              <a:schemeClr val="accent6"/>
            </a:effectRef>
            <a:fontRef idx="minor">
              <a:schemeClr val="dk1"/>
            </a:fontRef>
          </p:style>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仿宋_GB2312" pitchFamily="49" charset="-122"/>
                  <a:cs typeface="Arial" panose="020B0604020202020204" pitchFamily="34" charset="0"/>
                </a:rPr>
                <a:t>Booster Ring:</a:t>
              </a:r>
            </a:p>
            <a:p>
              <a:pPr marL="0" marR="0" lvl="0" indent="0" algn="l" defTabSz="914400" rtl="0" eaLnBrk="1" fontAlgn="base" latinLnBrk="0" hangingPunct="1">
                <a:lnSpc>
                  <a:spcPct val="100000"/>
                </a:lnSpc>
                <a:spcBef>
                  <a:spcPct val="0"/>
                </a:spcBef>
                <a:spcAft>
                  <a:spcPct val="0"/>
                </a:spcAft>
                <a:buClr>
                  <a:srgbClr val="F79646"/>
                </a:buClr>
                <a:buSzPct val="100000"/>
                <a:buFont typeface="Wingdings" panose="05000000000000000000" pitchFamily="2" charset="2"/>
                <a:buChar char="Ø"/>
                <a:tabLst/>
                <a:defRPr/>
              </a:pPr>
              <a:r>
                <a:rPr kumimoji="0" lang="en-US" altLang="zh-CN" sz="1600" b="0" i="0" u="none" strike="noStrike" kern="120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Arial" panose="020B0604020202020204" pitchFamily="34" charset="0"/>
                </a:rPr>
                <a:t> Circumference: 569 m</a:t>
              </a:r>
            </a:p>
            <a:p>
              <a:pPr marL="0" marR="0" lvl="0" indent="0" algn="l" defTabSz="914400" rtl="0" eaLnBrk="1" fontAlgn="base" latinLnBrk="0" hangingPunct="1">
                <a:lnSpc>
                  <a:spcPct val="100000"/>
                </a:lnSpc>
                <a:spcBef>
                  <a:spcPct val="0"/>
                </a:spcBef>
                <a:spcAft>
                  <a:spcPct val="0"/>
                </a:spcAft>
                <a:buClr>
                  <a:srgbClr val="F79646"/>
                </a:buClr>
                <a:buSzPct val="100000"/>
                <a:buFont typeface="Wingdings" panose="05000000000000000000" pitchFamily="2" charset="2"/>
                <a:buChar char="Ø"/>
                <a:tabLst/>
                <a:defRPr/>
              </a:pPr>
              <a:r>
                <a:rPr kumimoji="0" lang="en-US" altLang="zh-CN" sz="1600" b="0" i="0" u="none" strike="noStrike" kern="120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Arial" panose="020B0604020202020204" pitchFamily="34" charset="0"/>
                </a:rPr>
                <a:t> Rigidity: 34 Tm</a:t>
              </a:r>
            </a:p>
            <a:p>
              <a:pPr marL="0" marR="0" lvl="0" indent="0" algn="l" defTabSz="914400" rtl="0" eaLnBrk="1" fontAlgn="base" latinLnBrk="0" hangingPunct="1">
                <a:lnSpc>
                  <a:spcPct val="100000"/>
                </a:lnSpc>
                <a:spcBef>
                  <a:spcPct val="0"/>
                </a:spcBef>
                <a:spcAft>
                  <a:spcPct val="0"/>
                </a:spcAft>
                <a:buClr>
                  <a:srgbClr val="F79646"/>
                </a:buClr>
                <a:buSzPct val="100000"/>
                <a:buFont typeface="Wingdings" panose="05000000000000000000" pitchFamily="2" charset="2"/>
                <a:buChar char="Ø"/>
                <a:tabLst/>
                <a:defRPr/>
              </a:pPr>
              <a:r>
                <a:rPr kumimoji="0" lang="en-US" altLang="zh-CN" sz="1600" b="0" i="0" u="none" strike="noStrike" kern="120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Arial" panose="020B0604020202020204" pitchFamily="34" charset="0"/>
                </a:rPr>
                <a:t> </a:t>
              </a:r>
              <a:r>
                <a:rPr lang="en-US" altLang="zh-CN" sz="1600" dirty="0">
                  <a:solidFill>
                    <a:srgbClr val="003366"/>
                  </a:solidFill>
                  <a:latin typeface="Arial" panose="020B0604020202020204" pitchFamily="34" charset="0"/>
                  <a:ea typeface="宋体" panose="02010600030101010101" pitchFamily="2" charset="-122"/>
                  <a:cs typeface="Arial" panose="020B0604020202020204" pitchFamily="34" charset="0"/>
                </a:rPr>
                <a:t>A</a:t>
              </a:r>
              <a:r>
                <a:rPr kumimoji="0" lang="en-US" altLang="zh-CN" sz="1600" b="0" i="0" u="none" strike="noStrike" kern="120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Arial" panose="020B0604020202020204" pitchFamily="34" charset="0"/>
                </a:rPr>
                <a:t>accumulation</a:t>
              </a:r>
            </a:p>
            <a:p>
              <a:pPr marL="0" marR="0" lvl="0" indent="0" algn="l" defTabSz="914400" rtl="0" eaLnBrk="1" fontAlgn="base" latinLnBrk="0" hangingPunct="1">
                <a:lnSpc>
                  <a:spcPct val="100000"/>
                </a:lnSpc>
                <a:spcBef>
                  <a:spcPct val="0"/>
                </a:spcBef>
                <a:spcAft>
                  <a:spcPct val="0"/>
                </a:spcAft>
                <a:buClr>
                  <a:srgbClr val="F79646"/>
                </a:buClr>
                <a:buSzPct val="100000"/>
                <a:buFont typeface="Wingdings" panose="05000000000000000000" pitchFamily="2" charset="2"/>
                <a:buChar char="Ø"/>
                <a:tabLst/>
                <a:defRPr/>
              </a:pPr>
              <a:r>
                <a:rPr kumimoji="0" lang="en-US" altLang="zh-CN" sz="1600" b="0" i="0" u="none" strike="noStrike" kern="120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Arial" panose="020B0604020202020204" pitchFamily="34" charset="0"/>
                </a:rPr>
                <a:t> Cooling &amp; acceleration</a:t>
              </a:r>
            </a:p>
          </p:txBody>
        </p:sp>
        <p:sp>
          <p:nvSpPr>
            <p:cNvPr id="23" name="Text Box 211"/>
            <p:cNvSpPr txBox="1">
              <a:spLocks noChangeArrowheads="1"/>
            </p:cNvSpPr>
            <p:nvPr/>
          </p:nvSpPr>
          <p:spPr bwMode="auto">
            <a:xfrm>
              <a:off x="6500123" y="1936548"/>
              <a:ext cx="2576512" cy="1631216"/>
            </a:xfrm>
            <a:prstGeom prst="rect">
              <a:avLst/>
            </a:prstGeom>
            <a:solidFill>
              <a:schemeClr val="lt1">
                <a:alpha val="50000"/>
              </a:schemeClr>
            </a:solidFill>
            <a:ln w="3175">
              <a:noFill/>
              <a:headEnd/>
              <a:tailEnd/>
            </a:ln>
          </p:spPr>
          <p:style>
            <a:lnRef idx="2">
              <a:schemeClr val="accent6"/>
            </a:lnRef>
            <a:fillRef idx="1">
              <a:schemeClr val="lt1"/>
            </a:fillRef>
            <a:effectRef idx="0">
              <a:schemeClr val="accent6"/>
            </a:effectRef>
            <a:fontRef idx="minor">
              <a:schemeClr val="dk1"/>
            </a:fontRef>
          </p:style>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仿宋_GB2312" pitchFamily="49" charset="-122"/>
                  <a:cs typeface="Arial" panose="020B0604020202020204" pitchFamily="34" charset="0"/>
                </a:rPr>
                <a:t>Spectrometer Ring:</a:t>
              </a:r>
            </a:p>
            <a:p>
              <a:pPr lvl="0" algn="l">
                <a:buClr>
                  <a:srgbClr val="F79646"/>
                </a:buClr>
                <a:buSzPct val="100000"/>
                <a:buFont typeface="Wingdings" panose="05000000000000000000" pitchFamily="2" charset="2"/>
                <a:buChar char="Ø"/>
              </a:pPr>
              <a:r>
                <a:rPr kumimoji="0" lang="en-US" altLang="zh-CN" sz="1600" b="0" i="0" u="none" strike="noStrike" kern="120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Arial" panose="020B0604020202020204" pitchFamily="34" charset="0"/>
                </a:rPr>
                <a:t> Circumference</a:t>
              </a:r>
              <a:r>
                <a:rPr lang="en-US" altLang="zh-CN" sz="1600" dirty="0">
                  <a:solidFill>
                    <a:srgbClr val="003366"/>
                  </a:solidFill>
                  <a:latin typeface="Arial" panose="020B0604020202020204" pitchFamily="34" charset="0"/>
                  <a:ea typeface="宋体" panose="02010600030101010101" pitchFamily="2" charset="-122"/>
                  <a:cs typeface="Arial" panose="020B0604020202020204" pitchFamily="34" charset="0"/>
                </a:rPr>
                <a:t>: 270.5 m</a:t>
              </a:r>
              <a:endParaRPr kumimoji="0" lang="en-US" altLang="zh-CN" sz="1600" b="0" i="0" u="none" strike="noStrike" kern="120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
                  <a:srgbClr val="F79646"/>
                </a:buClr>
                <a:buSzPct val="100000"/>
                <a:buFont typeface="Wingdings" panose="05000000000000000000" pitchFamily="2" charset="2"/>
                <a:buChar char="Ø"/>
                <a:tabLst/>
                <a:defRPr/>
              </a:pPr>
              <a:r>
                <a:rPr kumimoji="0" lang="en-US" altLang="zh-CN" sz="1600" b="0" i="0" u="none" strike="noStrike" kern="120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Arial" panose="020B0604020202020204" pitchFamily="34" charset="0"/>
                </a:rPr>
                <a:t> Rigidity: 15 Tm</a:t>
              </a:r>
            </a:p>
            <a:p>
              <a:pPr marL="0" marR="0" lvl="0" indent="0" algn="l" defTabSz="914400" rtl="0" eaLnBrk="1" fontAlgn="base" latinLnBrk="0" hangingPunct="1">
                <a:lnSpc>
                  <a:spcPct val="100000"/>
                </a:lnSpc>
                <a:spcBef>
                  <a:spcPct val="0"/>
                </a:spcBef>
                <a:spcAft>
                  <a:spcPct val="0"/>
                </a:spcAft>
                <a:buClr>
                  <a:srgbClr val="F79646"/>
                </a:buClr>
                <a:buSzPct val="100000"/>
                <a:buFont typeface="Wingdings" panose="05000000000000000000" pitchFamily="2" charset="2"/>
                <a:buChar char="Ø"/>
                <a:tabLst/>
                <a:defRPr/>
              </a:pPr>
              <a:r>
                <a:rPr kumimoji="0" lang="en-US" altLang="zh-CN" sz="1600" b="0" i="0" u="none" strike="noStrike" kern="120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Arial" panose="020B0604020202020204" pitchFamily="34" charset="0"/>
                </a:rPr>
                <a:t> Electron cooler</a:t>
              </a:r>
            </a:p>
            <a:p>
              <a:pPr marL="0" marR="0" lvl="0" indent="0" algn="l" defTabSz="914400" rtl="0" eaLnBrk="1" fontAlgn="base" latinLnBrk="0" hangingPunct="1">
                <a:lnSpc>
                  <a:spcPct val="100000"/>
                </a:lnSpc>
                <a:spcBef>
                  <a:spcPct val="0"/>
                </a:spcBef>
                <a:spcAft>
                  <a:spcPct val="0"/>
                </a:spcAft>
                <a:buClr>
                  <a:srgbClr val="F79646"/>
                </a:buClr>
                <a:buSzPct val="100000"/>
                <a:buFont typeface="Wingdings" panose="05000000000000000000" pitchFamily="2" charset="2"/>
                <a:buChar char="Ø"/>
                <a:tabLst/>
                <a:defRPr/>
              </a:pPr>
              <a:r>
                <a:rPr kumimoji="0" lang="en-US" altLang="zh-CN" sz="1600" b="0" i="0" u="none" strike="noStrike" kern="120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Arial" panose="020B0604020202020204" pitchFamily="34" charset="0"/>
                </a:rPr>
                <a:t> Stochastic cooler</a:t>
              </a:r>
            </a:p>
            <a:p>
              <a:pPr marL="0" marR="0" lvl="0" indent="0" algn="l" defTabSz="914400" rtl="0" eaLnBrk="1" fontAlgn="base" latinLnBrk="0" hangingPunct="1">
                <a:lnSpc>
                  <a:spcPct val="100000"/>
                </a:lnSpc>
                <a:spcBef>
                  <a:spcPct val="0"/>
                </a:spcBef>
                <a:spcAft>
                  <a:spcPct val="0"/>
                </a:spcAft>
                <a:buClr>
                  <a:srgbClr val="F79646"/>
                </a:buClr>
                <a:buSzPct val="100000"/>
                <a:buFont typeface="Wingdings" panose="05000000000000000000" pitchFamily="2" charset="2"/>
                <a:buChar char="Ø"/>
                <a:tabLst/>
                <a:defRPr/>
              </a:pPr>
              <a:r>
                <a:rPr kumimoji="0" lang="en-US" altLang="zh-CN" sz="1600" b="0" i="0" u="none" strike="noStrike" kern="120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Arial" panose="020B0604020202020204" pitchFamily="34" charset="0"/>
                </a:rPr>
                <a:t> Deacceleration</a:t>
              </a:r>
            </a:p>
          </p:txBody>
        </p:sp>
      </p:grpSp>
      <p:sp>
        <p:nvSpPr>
          <p:cNvPr id="13" name="Rectangle 11"/>
          <p:cNvSpPr>
            <a:spLocks noChangeArrowheads="1"/>
          </p:cNvSpPr>
          <p:nvPr/>
        </p:nvSpPr>
        <p:spPr bwMode="auto">
          <a:xfrm>
            <a:off x="494574" y="25400"/>
            <a:ext cx="8511338" cy="1123820"/>
          </a:xfrm>
          <a:prstGeom prst="rect">
            <a:avLst/>
          </a:prstGeom>
          <a:noFill/>
          <a:ln w="9525">
            <a:noFill/>
            <a:miter lim="800000"/>
            <a:headEnd/>
            <a:tailEnd/>
          </a:ln>
          <a:effectLst/>
        </p:spPr>
        <p:txBody>
          <a:bodyPr anchor="ctr"/>
          <a:lstStyle/>
          <a:p>
            <a:pPr algn="ctr" defTabSz="914400" fontAlgn="base">
              <a:spcBef>
                <a:spcPct val="0"/>
              </a:spcBef>
              <a:spcAft>
                <a:spcPct val="0"/>
              </a:spcAft>
              <a:defRPr/>
            </a:pPr>
            <a:r>
              <a:rPr lang="en-US" altLang="zh-CN" sz="3200" kern="0" dirty="0" smtClean="0">
                <a:latin typeface="Arial" panose="020B0604020202020204" pitchFamily="34" charset="0"/>
                <a:ea typeface="黑体" panose="02010609060101010101" pitchFamily="49" charset="-122"/>
                <a:cs typeface="Arial" panose="020B0604020202020204" pitchFamily="34" charset="0"/>
              </a:rPr>
              <a:t>High Intensity Heavy-ion Accelerator Facility</a:t>
            </a:r>
          </a:p>
          <a:p>
            <a:pPr algn="ctr" defTabSz="914400" fontAlgn="base">
              <a:spcBef>
                <a:spcPct val="0"/>
              </a:spcBef>
              <a:spcAft>
                <a:spcPct val="0"/>
              </a:spcAft>
              <a:defRPr/>
            </a:pPr>
            <a:r>
              <a:rPr kumimoji="0" lang="en-US" altLang="zh-CN" sz="3600" b="1" strike="noStrike" kern="0" cap="none" spc="0" normalizeH="0" baseline="0" noProof="0" dirty="0" smtClean="0">
                <a:ln>
                  <a:noFill/>
                </a:ln>
                <a:solidFill>
                  <a:srgbClr val="800000"/>
                </a:solidFill>
                <a:effectLst/>
                <a:uLnTx/>
                <a:uFillTx/>
                <a:latin typeface="Arial" panose="020B0604020202020204" pitchFamily="34" charset="0"/>
                <a:ea typeface="黑体" panose="02010609060101010101" pitchFamily="49" charset="-122"/>
                <a:cs typeface="Arial" panose="020B0604020202020204" pitchFamily="34" charset="0"/>
              </a:rPr>
              <a:t>HIAF</a:t>
            </a:r>
            <a:r>
              <a:rPr kumimoji="0" lang="en-US" altLang="zh-CN" sz="3200" b="0" strike="noStrike" kern="0" cap="none" spc="0" normalizeH="0" baseline="0" noProof="0" dirty="0" smtClean="0">
                <a:ln>
                  <a:noFill/>
                </a:ln>
                <a:effectLst/>
                <a:uLnTx/>
                <a:uFillTx/>
                <a:latin typeface="Arial" panose="020B0604020202020204" pitchFamily="34" charset="0"/>
                <a:ea typeface="黑体" panose="02010609060101010101" pitchFamily="49" charset="-122"/>
                <a:cs typeface="Arial" panose="020B0604020202020204" pitchFamily="34" charset="0"/>
              </a:rPr>
              <a:t> </a:t>
            </a:r>
            <a:endParaRPr kumimoji="0" lang="en-US" altLang="zh-CN" sz="3200" b="0" strike="noStrike" kern="1200" cap="none" spc="0" normalizeH="0" baseline="0" noProof="0" dirty="0">
              <a:ln>
                <a:noFill/>
              </a:ln>
              <a:effectLst/>
              <a:uLnTx/>
              <a:uFillTx/>
              <a:latin typeface="Arial" panose="020B0604020202020204" pitchFamily="34" charset="0"/>
              <a:ea typeface="宋体" charset="-122"/>
              <a:cs typeface="Arial" panose="020B0604020202020204" pitchFamily="34" charset="0"/>
            </a:endParaRPr>
          </a:p>
        </p:txBody>
      </p:sp>
      <p:sp>
        <p:nvSpPr>
          <p:cNvPr id="3" name="文本框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BA1C3F5-DFE5-4F91-9183-CC8569FF25EE}"/>
              </a:ext>
            </a:extLst>
          </p:cNvPr>
          <p:cNvSpPr txBox="1"/>
          <p:nvPr/>
        </p:nvSpPr>
        <p:spPr>
          <a:xfrm>
            <a:off x="4616919" y="4965926"/>
            <a:ext cx="856325"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003366"/>
                </a:solidFill>
                <a:effectLst>
                  <a:outerShdw blurRad="38100" dist="38100" dir="2700000" algn="tl">
                    <a:srgbClr val="000000">
                      <a:alpha val="43137"/>
                    </a:srgbClr>
                  </a:outerShdw>
                </a:effectLst>
                <a:uLnTx/>
                <a:uFillTx/>
                <a:latin typeface="Arial" panose="020B0604020202020204" pitchFamily="34" charset="0"/>
                <a:ea typeface="黑体" pitchFamily="49" charset="-122"/>
                <a:cs typeface="Arial" panose="020B0604020202020204" pitchFamily="34" charset="0"/>
              </a:rPr>
              <a:t>iLinac</a:t>
            </a:r>
            <a:endParaRPr kumimoji="0" lang="zh-CN" altLang="en-US" sz="2000" b="0" i="0" u="none" strike="noStrike" kern="1200" cap="none" spc="0" normalizeH="0" baseline="0" noProof="0" dirty="0">
              <a:ln>
                <a:noFill/>
              </a:ln>
              <a:solidFill>
                <a:srgbClr val="003366"/>
              </a:solidFill>
              <a:effectLst>
                <a:outerShdw blurRad="38100" dist="38100" dir="2700000" algn="tl">
                  <a:srgbClr val="000000">
                    <a:alpha val="43137"/>
                  </a:srgbClr>
                </a:outerShdw>
              </a:effectLst>
              <a:uLnTx/>
              <a:uFillTx/>
              <a:latin typeface="Arial" panose="020B0604020202020204" pitchFamily="34" charset="0"/>
              <a:ea typeface="黑体" pitchFamily="49" charset="-122"/>
              <a:cs typeface="Arial" panose="020B0604020202020204" pitchFamily="34" charset="0"/>
            </a:endParaRPr>
          </a:p>
        </p:txBody>
      </p:sp>
      <p:sp>
        <p:nvSpPr>
          <p:cNvPr id="14" name="文本框 1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C91BEC9-F393-4390-A2F1-E52C1CC2B2E2}"/>
              </a:ext>
            </a:extLst>
          </p:cNvPr>
          <p:cNvSpPr txBox="1"/>
          <p:nvPr/>
        </p:nvSpPr>
        <p:spPr>
          <a:xfrm>
            <a:off x="5494927" y="2405113"/>
            <a:ext cx="885179"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rgbClr val="003366"/>
                </a:solidFill>
                <a:effectLst>
                  <a:outerShdw blurRad="38100" dist="38100" dir="2700000" algn="tl">
                    <a:srgbClr val="000000">
                      <a:alpha val="43137"/>
                    </a:srgbClr>
                  </a:outerShdw>
                </a:effectLst>
                <a:latin typeface="Arial" panose="020B0604020202020204" pitchFamily="34" charset="0"/>
                <a:ea typeface="黑体" pitchFamily="49" charset="-122"/>
                <a:cs typeface="Arial" panose="020B0604020202020204" pitchFamily="34" charset="0"/>
              </a:rPr>
              <a:t>S</a:t>
            </a:r>
            <a:r>
              <a:rPr kumimoji="0" lang="en-US" altLang="zh-CN" sz="2000" b="0" i="0" u="none" strike="noStrike" kern="1200" cap="none" spc="0" normalizeH="0" baseline="0" noProof="0" dirty="0">
                <a:ln>
                  <a:noFill/>
                </a:ln>
                <a:solidFill>
                  <a:srgbClr val="003366"/>
                </a:solidFill>
                <a:effectLst>
                  <a:outerShdw blurRad="38100" dist="38100" dir="2700000" algn="tl">
                    <a:srgbClr val="000000">
                      <a:alpha val="43137"/>
                    </a:srgbClr>
                  </a:outerShdw>
                </a:effectLst>
                <a:uLnTx/>
                <a:uFillTx/>
                <a:latin typeface="Arial" panose="020B0604020202020204" pitchFamily="34" charset="0"/>
                <a:ea typeface="黑体" pitchFamily="49" charset="-122"/>
                <a:cs typeface="Arial" panose="020B0604020202020204" pitchFamily="34" charset="0"/>
              </a:rPr>
              <a:t>Ring</a:t>
            </a:r>
            <a:endParaRPr kumimoji="0" lang="zh-CN" altLang="en-US" sz="2000" b="0" i="0" u="none" strike="noStrike" kern="1200" cap="none" spc="0" normalizeH="0" baseline="0" noProof="0" dirty="0">
              <a:ln>
                <a:noFill/>
              </a:ln>
              <a:solidFill>
                <a:srgbClr val="003366"/>
              </a:solidFill>
              <a:effectLst>
                <a:outerShdw blurRad="38100" dist="38100" dir="2700000" algn="tl">
                  <a:srgbClr val="000000">
                    <a:alpha val="43137"/>
                  </a:srgbClr>
                </a:outerShdw>
              </a:effectLst>
              <a:uLnTx/>
              <a:uFillTx/>
              <a:latin typeface="Arial" panose="020B0604020202020204" pitchFamily="34" charset="0"/>
              <a:ea typeface="黑体" pitchFamily="49" charset="-122"/>
              <a:cs typeface="Arial" panose="020B0604020202020204" pitchFamily="34" charset="0"/>
            </a:endParaRPr>
          </a:p>
        </p:txBody>
      </p:sp>
      <p:sp>
        <p:nvSpPr>
          <p:cNvPr id="15" name="文本框 1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44E24E0-329F-4452-BF49-10DEBBCC9820}"/>
              </a:ext>
            </a:extLst>
          </p:cNvPr>
          <p:cNvSpPr txBox="1"/>
          <p:nvPr/>
        </p:nvSpPr>
        <p:spPr>
          <a:xfrm>
            <a:off x="1929648" y="5366036"/>
            <a:ext cx="885179"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rgbClr val="003366"/>
                </a:solidFill>
                <a:effectLst>
                  <a:outerShdw blurRad="38100" dist="38100" dir="2700000" algn="tl">
                    <a:srgbClr val="000000">
                      <a:alpha val="43137"/>
                    </a:srgbClr>
                  </a:outerShdw>
                </a:effectLst>
                <a:latin typeface="Arial" panose="020B0604020202020204" pitchFamily="34" charset="0"/>
                <a:ea typeface="黑体" pitchFamily="49" charset="-122"/>
                <a:cs typeface="Arial" panose="020B0604020202020204" pitchFamily="34" charset="0"/>
              </a:rPr>
              <a:t>B</a:t>
            </a:r>
            <a:r>
              <a:rPr kumimoji="0" lang="en-US" altLang="zh-CN" sz="2000" b="0" i="0" u="none" strike="noStrike" kern="1200" cap="none" spc="0" normalizeH="0" baseline="0" noProof="0" dirty="0">
                <a:ln>
                  <a:noFill/>
                </a:ln>
                <a:solidFill>
                  <a:srgbClr val="003366"/>
                </a:solidFill>
                <a:effectLst>
                  <a:outerShdw blurRad="38100" dist="38100" dir="2700000" algn="tl">
                    <a:srgbClr val="000000">
                      <a:alpha val="43137"/>
                    </a:srgbClr>
                  </a:outerShdw>
                </a:effectLst>
                <a:uLnTx/>
                <a:uFillTx/>
                <a:latin typeface="Arial" panose="020B0604020202020204" pitchFamily="34" charset="0"/>
                <a:ea typeface="黑体" pitchFamily="49" charset="-122"/>
                <a:cs typeface="Arial" panose="020B0604020202020204" pitchFamily="34" charset="0"/>
              </a:rPr>
              <a:t>Ring</a:t>
            </a:r>
            <a:endParaRPr kumimoji="0" lang="zh-CN" altLang="en-US" sz="2000" b="0" i="0" u="none" strike="noStrike" kern="1200" cap="none" spc="0" normalizeH="0" baseline="0" noProof="0" dirty="0">
              <a:ln>
                <a:noFill/>
              </a:ln>
              <a:solidFill>
                <a:srgbClr val="003366"/>
              </a:solidFill>
              <a:effectLst>
                <a:outerShdw blurRad="38100" dist="38100" dir="2700000" algn="tl">
                  <a:srgbClr val="000000">
                    <a:alpha val="43137"/>
                  </a:srgbClr>
                </a:outerShdw>
              </a:effectLst>
              <a:uLnTx/>
              <a:uFillTx/>
              <a:latin typeface="Arial" panose="020B0604020202020204" pitchFamily="34" charset="0"/>
              <a:ea typeface="黑体" pitchFamily="49" charset="-122"/>
              <a:cs typeface="Arial" panose="020B0604020202020204" pitchFamily="34" charset="0"/>
            </a:endParaRPr>
          </a:p>
        </p:txBody>
      </p:sp>
      <p:sp>
        <p:nvSpPr>
          <p:cNvPr id="16" name="文本框 1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1B07DEB-CD0F-4DA4-B187-6BA7E343E861}"/>
              </a:ext>
            </a:extLst>
          </p:cNvPr>
          <p:cNvSpPr txBox="1"/>
          <p:nvPr/>
        </p:nvSpPr>
        <p:spPr>
          <a:xfrm>
            <a:off x="2736870" y="1913188"/>
            <a:ext cx="885178"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003366"/>
                </a:solidFill>
                <a:effectLst>
                  <a:outerShdw blurRad="38100" dist="38100" dir="2700000" algn="tl">
                    <a:srgbClr val="000000">
                      <a:alpha val="43137"/>
                    </a:srgbClr>
                  </a:outerShdw>
                </a:effectLst>
                <a:uLnTx/>
                <a:uFillTx/>
                <a:latin typeface="Arial" panose="020B0604020202020204" pitchFamily="34" charset="0"/>
                <a:ea typeface="黑体" pitchFamily="49" charset="-122"/>
                <a:cs typeface="Arial" panose="020B0604020202020204" pitchFamily="34" charset="0"/>
              </a:rPr>
              <a:t>HFRS</a:t>
            </a:r>
            <a:endParaRPr kumimoji="0" lang="zh-CN" altLang="en-US" sz="2000" b="0" i="0" u="none" strike="noStrike" kern="1200" cap="none" spc="0" normalizeH="0" baseline="0" noProof="0" dirty="0">
              <a:ln>
                <a:noFill/>
              </a:ln>
              <a:solidFill>
                <a:srgbClr val="003366"/>
              </a:solidFill>
              <a:effectLst>
                <a:outerShdw blurRad="38100" dist="38100" dir="2700000" algn="tl">
                  <a:srgbClr val="000000">
                    <a:alpha val="43137"/>
                  </a:srgbClr>
                </a:outerShdw>
              </a:effectLst>
              <a:uLnTx/>
              <a:uFillTx/>
              <a:latin typeface="Arial" panose="020B0604020202020204" pitchFamily="34" charset="0"/>
              <a:ea typeface="黑体" pitchFamily="49" charset="-122"/>
              <a:cs typeface="Arial" panose="020B0604020202020204" pitchFamily="34" charset="0"/>
            </a:endParaRPr>
          </a:p>
        </p:txBody>
      </p:sp>
      <p:sp>
        <p:nvSpPr>
          <p:cNvPr id="5" name="文本框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7F779DC-3262-4A24-AEAD-90612E9AD21E}"/>
              </a:ext>
            </a:extLst>
          </p:cNvPr>
          <p:cNvSpPr txBox="1"/>
          <p:nvPr/>
        </p:nvSpPr>
        <p:spPr>
          <a:xfrm>
            <a:off x="200538" y="4195748"/>
            <a:ext cx="1095172"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黑体" pitchFamily="49" charset="-122"/>
                <a:cs typeface="+mn-cs"/>
              </a:rPr>
              <a:t>Phase I</a:t>
            </a:r>
            <a:endParaRPr kumimoji="0" lang="zh-CN" alt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黑体" pitchFamily="49" charset="-122"/>
              <a:cs typeface="+mn-cs"/>
            </a:endParaRPr>
          </a:p>
        </p:txBody>
      </p:sp>
      <p:sp>
        <p:nvSpPr>
          <p:cNvPr id="6" name="矩形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A09B396-F7C0-4BA7-8DD6-1ED3587A7E63}"/>
              </a:ext>
            </a:extLst>
          </p:cNvPr>
          <p:cNvSpPr/>
          <p:nvPr/>
        </p:nvSpPr>
        <p:spPr>
          <a:xfrm>
            <a:off x="86238" y="5893310"/>
            <a:ext cx="4572000" cy="584775"/>
          </a:xfrm>
          <a:prstGeom prst="rect">
            <a:avLst/>
          </a:prstGeom>
        </p:spPr>
        <p:txBody>
          <a:bodyPr>
            <a:spAutoFit/>
          </a:bodyPr>
          <a:lstStyle/>
          <a:p>
            <a:pPr marL="285750" marR="0" lvl="0" indent="-285750" algn="l" defTabSz="914400" rtl="0" eaLnBrk="0" fontAlgn="base" latinLnBrk="0" hangingPunct="0">
              <a:lnSpc>
                <a:spcPct val="100000"/>
              </a:lnSpc>
              <a:spcBef>
                <a:spcPct val="0"/>
              </a:spcBef>
              <a:spcAft>
                <a:spcPct val="0"/>
              </a:spcAft>
              <a:buClr>
                <a:srgbClr val="F79646"/>
              </a:buClr>
              <a:buSzTx/>
              <a:buFont typeface="Wingdings" panose="05000000000000000000" pitchFamily="2" charset="2"/>
              <a:buChar char="Ø"/>
              <a:tabLst/>
              <a:defRPr/>
            </a:pPr>
            <a:r>
              <a:rPr kumimoji="0" lang="en-US" altLang="zh-CN" sz="1600" b="0" i="0" u="none" strike="noStrike" kern="1200" cap="none" spc="0" normalizeH="0" baseline="0" noProof="0" dirty="0">
                <a:ln>
                  <a:noFill/>
                </a:ln>
                <a:solidFill>
                  <a:srgbClr val="003366"/>
                </a:solidFill>
                <a:effectLst/>
                <a:uLnTx/>
                <a:uFillTx/>
                <a:latin typeface="Arial" panose="020B0604020202020204" pitchFamily="34" charset="0"/>
                <a:ea typeface="MS PGothic" pitchFamily="34" charset="-128"/>
                <a:cs typeface="Arial" panose="020B0604020202020204" pitchFamily="34" charset="0"/>
              </a:rPr>
              <a:t>Two-plane painting injection scheme</a:t>
            </a:r>
          </a:p>
          <a:p>
            <a:pPr marL="285750" marR="0" lvl="0" indent="-285750" algn="l" defTabSz="914400" rtl="0" eaLnBrk="0" fontAlgn="base" latinLnBrk="0" hangingPunct="0">
              <a:lnSpc>
                <a:spcPct val="100000"/>
              </a:lnSpc>
              <a:spcBef>
                <a:spcPct val="0"/>
              </a:spcBef>
              <a:spcAft>
                <a:spcPct val="0"/>
              </a:spcAft>
              <a:buClr>
                <a:srgbClr val="F79646"/>
              </a:buClr>
              <a:buSzTx/>
              <a:buFont typeface="Wingdings" panose="05000000000000000000" pitchFamily="2" charset="2"/>
              <a:buChar char="Ø"/>
              <a:tabLst/>
              <a:defRPr/>
            </a:pPr>
            <a:r>
              <a:rPr kumimoji="0" lang="en-US" altLang="zh-CN" sz="1600" b="0" i="0" u="none" strike="noStrike" kern="1200" cap="none" spc="0" normalizeH="0" baseline="0" noProof="0" dirty="0">
                <a:ln>
                  <a:noFill/>
                </a:ln>
                <a:solidFill>
                  <a:srgbClr val="003366"/>
                </a:solidFill>
                <a:effectLst/>
                <a:uLnTx/>
                <a:uFillTx/>
                <a:latin typeface="Arial" panose="020B0604020202020204" pitchFamily="34" charset="0"/>
                <a:ea typeface="MS PGothic" pitchFamily="34" charset="-128"/>
                <a:cs typeface="Arial" panose="020B0604020202020204" pitchFamily="34" charset="0"/>
              </a:rPr>
              <a:t>Fast ramping rate operation</a:t>
            </a:r>
            <a:endParaRPr kumimoji="0" lang="zh-CN" altLang="en-US" sz="1600" b="0" i="0" u="none" strike="noStrike" kern="1200" cap="none" spc="0" normalizeH="0" baseline="0" noProof="0" dirty="0">
              <a:ln>
                <a:noFill/>
              </a:ln>
              <a:solidFill>
                <a:srgbClr val="003366"/>
              </a:solidFill>
              <a:effectLst/>
              <a:uLnTx/>
              <a:uFillTx/>
              <a:latin typeface="Arial" panose="020B0604020202020204" pitchFamily="34" charset="0"/>
              <a:ea typeface="宋体" charset="-122"/>
              <a:cs typeface="Arial" panose="020B0604020202020204" pitchFamily="34" charset="0"/>
            </a:endParaRPr>
          </a:p>
        </p:txBody>
      </p:sp>
      <p:cxnSp>
        <p:nvCxnSpPr>
          <p:cNvPr id="25" name="肘形连接符 18">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8E5E5FA-4F16-49BD-B673-113D892B7A63}"/>
              </a:ext>
            </a:extLst>
          </p:cNvPr>
          <p:cNvCxnSpPr>
            <a:cxnSpLocks/>
          </p:cNvCxnSpPr>
          <p:nvPr/>
        </p:nvCxnSpPr>
        <p:spPr>
          <a:xfrm rot="16200000" flipH="1">
            <a:off x="6557689" y="4183474"/>
            <a:ext cx="884995" cy="679908"/>
          </a:xfrm>
          <a:prstGeom prst="bentConnector3">
            <a:avLst>
              <a:gd name="adj1" fmla="val 50000"/>
            </a:avLst>
          </a:prstGeom>
          <a:ln w="19050">
            <a:solidFill>
              <a:schemeClr val="accent6">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肘形连接符 2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2F6E4B90-CF55-4188-AC71-148775BCE198}"/>
              </a:ext>
            </a:extLst>
          </p:cNvPr>
          <p:cNvCxnSpPr>
            <a:cxnSpLocks/>
          </p:cNvCxnSpPr>
          <p:nvPr/>
        </p:nvCxnSpPr>
        <p:spPr>
          <a:xfrm rot="16200000" flipH="1">
            <a:off x="1404643" y="2836982"/>
            <a:ext cx="1632718" cy="1084813"/>
          </a:xfrm>
          <a:prstGeom prst="bentConnector3">
            <a:avLst>
              <a:gd name="adj1" fmla="val 74966"/>
            </a:avLst>
          </a:prstGeom>
          <a:ln w="19050">
            <a:solidFill>
              <a:schemeClr val="accent6">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肘形连接符 2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B8DA94F-32D9-40C7-AF56-12AFE6A073E7}"/>
              </a:ext>
            </a:extLst>
          </p:cNvPr>
          <p:cNvCxnSpPr>
            <a:cxnSpLocks/>
          </p:cNvCxnSpPr>
          <p:nvPr/>
        </p:nvCxnSpPr>
        <p:spPr>
          <a:xfrm flipV="1">
            <a:off x="5363024" y="1734542"/>
            <a:ext cx="1124399" cy="283166"/>
          </a:xfrm>
          <a:prstGeom prst="bentConnector3">
            <a:avLst>
              <a:gd name="adj1" fmla="val 50000"/>
            </a:avLst>
          </a:prstGeom>
          <a:ln w="19050">
            <a:solidFill>
              <a:schemeClr val="accent6">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9783592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矩形 4"/>
          <p:cNvSpPr>
            <a:spLocks noChangeArrowheads="1"/>
          </p:cNvSpPr>
          <p:nvPr/>
        </p:nvSpPr>
        <p:spPr bwMode="auto">
          <a:xfrm>
            <a:off x="1042968" y="-9476"/>
            <a:ext cx="8101032" cy="657552"/>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10000"/>
              </a:lnSpc>
              <a:spcBef>
                <a:spcPct val="0"/>
              </a:spcBef>
              <a:spcAft>
                <a:spcPct val="35000"/>
              </a:spcAft>
              <a:buClrTx/>
              <a:buSzTx/>
              <a:buFontTx/>
              <a:buNone/>
              <a:tabLst/>
              <a:defRPr/>
            </a:pPr>
            <a:r>
              <a:rPr kumimoji="0" lang="en-US" altLang="zh-CN" sz="3600" i="0" u="none" strike="noStrike" kern="1200" cap="none" spc="0" normalizeH="0" baseline="0" noProof="0" dirty="0">
                <a:ln>
                  <a:noFill/>
                </a:ln>
                <a:solidFill>
                  <a:prstClr val="white"/>
                </a:solidFill>
                <a:effectLst/>
                <a:uLnTx/>
                <a:uFillTx/>
                <a:latin typeface="Arial" panose="020B0604020202020204" pitchFamily="34" charset="0"/>
                <a:ea typeface="黑体" pitchFamily="49" charset="-122"/>
                <a:cs typeface="Arial" panose="020B0604020202020204" pitchFamily="34" charset="0"/>
              </a:rPr>
              <a:t>Location</a:t>
            </a:r>
            <a:endParaRPr kumimoji="0" lang="zh-CN" altLang="en-US" sz="3600" i="0" u="none" strike="noStrike" kern="1200" cap="none" spc="0" normalizeH="0" baseline="0" noProof="0" dirty="0">
              <a:ln>
                <a:noFill/>
              </a:ln>
              <a:solidFill>
                <a:prstClr val="white"/>
              </a:solidFill>
              <a:effectLst/>
              <a:uLnTx/>
              <a:uFillTx/>
              <a:latin typeface="Arial" panose="020B0604020202020204" pitchFamily="34" charset="0"/>
              <a:ea typeface="黑体" pitchFamily="49" charset="-122"/>
              <a:cs typeface="Arial" panose="020B0604020202020204" pitchFamily="34" charset="0"/>
            </a:endParaRPr>
          </a:p>
        </p:txBody>
      </p:sp>
      <p:pic>
        <p:nvPicPr>
          <p:cNvPr id="8" name="图片 2" descr="广东行政区划图.jp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47675" y="726876"/>
            <a:ext cx="8197850" cy="58102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0" name="文本框 5"/>
          <p:cNvSpPr txBox="1">
            <a:spLocks noChangeArrowheads="1"/>
          </p:cNvSpPr>
          <p:nvPr/>
        </p:nvSpPr>
        <p:spPr bwMode="auto">
          <a:xfrm>
            <a:off x="4532841" y="5037881"/>
            <a:ext cx="783037" cy="400110"/>
          </a:xfrm>
          <a:prstGeom prst="rect">
            <a:avLst/>
          </a:prstGeom>
          <a:noFill/>
          <a:ln w="25400">
            <a:solidFill>
              <a:srgbClr val="FF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a:spAutoFit/>
          </a:bodyPr>
          <a:lstStyle>
            <a:lvl1pPr>
              <a:defRPr sz="2200">
                <a:solidFill>
                  <a:srgbClr val="376092"/>
                </a:solidFill>
                <a:latin typeface="Arial" pitchFamily="34" charset="0"/>
                <a:ea typeface="黑体" pitchFamily="49" charset="-122"/>
                <a:cs typeface="Times New Roman" pitchFamily="18" charset="0"/>
              </a:defRPr>
            </a:lvl1pPr>
            <a:lvl2pPr>
              <a:defRPr sz="2400">
                <a:solidFill>
                  <a:srgbClr val="376092"/>
                </a:solidFill>
                <a:latin typeface="Arial" pitchFamily="34" charset="0"/>
                <a:ea typeface="黑体" pitchFamily="49" charset="-122"/>
                <a:cs typeface="Times New Roman" pitchFamily="18" charset="0"/>
              </a:defRPr>
            </a:lvl2pPr>
            <a:lvl3pPr>
              <a:defRPr sz="2000">
                <a:solidFill>
                  <a:srgbClr val="376092"/>
                </a:solidFill>
                <a:latin typeface="Arial" pitchFamily="34" charset="0"/>
                <a:ea typeface="黑体" pitchFamily="49" charset="-122"/>
                <a:cs typeface="Times New Roman" pitchFamily="18" charset="0"/>
              </a:defRPr>
            </a:lvl3pPr>
            <a:lvl4pPr>
              <a:defRPr sz="2000">
                <a:solidFill>
                  <a:srgbClr val="376092"/>
                </a:solidFill>
                <a:latin typeface="Arial" pitchFamily="34" charset="0"/>
                <a:ea typeface="黑体" pitchFamily="49" charset="-122"/>
                <a:cs typeface="Times New Roman" pitchFamily="18" charset="0"/>
              </a:defRPr>
            </a:lvl4pPr>
            <a:lvl5pPr>
              <a:defRPr sz="2000">
                <a:solidFill>
                  <a:srgbClr val="376092"/>
                </a:solidFill>
                <a:latin typeface="Arial" pitchFamily="34" charset="0"/>
                <a:ea typeface="黑体" pitchFamily="49" charset="-122"/>
                <a:cs typeface="Times New Roman" pitchFamily="18" charset="0"/>
              </a:defRPr>
            </a:lvl5pPr>
            <a:lvl6pPr eaLnBrk="0" fontAlgn="base" hangingPunct="0">
              <a:spcAft>
                <a:spcPct val="0"/>
              </a:spcAft>
              <a:buChar char="»"/>
              <a:defRPr sz="2000">
                <a:solidFill>
                  <a:srgbClr val="376092"/>
                </a:solidFill>
                <a:latin typeface="Arial" pitchFamily="34" charset="0"/>
                <a:ea typeface="黑体" pitchFamily="49" charset="-122"/>
                <a:cs typeface="Times New Roman" pitchFamily="18" charset="0"/>
              </a:defRPr>
            </a:lvl6pPr>
            <a:lvl7pPr eaLnBrk="0" fontAlgn="base" hangingPunct="0">
              <a:spcAft>
                <a:spcPct val="0"/>
              </a:spcAft>
              <a:buChar char="»"/>
              <a:defRPr sz="2000">
                <a:solidFill>
                  <a:srgbClr val="376092"/>
                </a:solidFill>
                <a:latin typeface="Arial" pitchFamily="34" charset="0"/>
                <a:ea typeface="黑体" pitchFamily="49" charset="-122"/>
                <a:cs typeface="Times New Roman" pitchFamily="18" charset="0"/>
              </a:defRPr>
            </a:lvl7pPr>
            <a:lvl8pPr eaLnBrk="0" fontAlgn="base" hangingPunct="0">
              <a:spcAft>
                <a:spcPct val="0"/>
              </a:spcAft>
              <a:buChar char="»"/>
              <a:defRPr sz="2000">
                <a:solidFill>
                  <a:srgbClr val="376092"/>
                </a:solidFill>
                <a:latin typeface="Arial" pitchFamily="34" charset="0"/>
                <a:ea typeface="黑体" pitchFamily="49" charset="-122"/>
                <a:cs typeface="Times New Roman" pitchFamily="18" charset="0"/>
              </a:defRPr>
            </a:lvl8pPr>
            <a:lvl9pPr eaLnBrk="0" fontAlgn="base" hangingPunct="0">
              <a:spcAft>
                <a:spcPct val="0"/>
              </a:spcAft>
              <a:buChar char="»"/>
              <a:defRPr sz="2000">
                <a:solidFill>
                  <a:srgbClr val="376092"/>
                </a:solidFill>
                <a:latin typeface="Arial" pitchFamily="34" charset="0"/>
                <a:ea typeface="黑体" pitchFamily="49" charset="-122"/>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CN" sz="2000" b="1" i="0" u="none" strike="noStrike" kern="1200" cap="none" spc="0" normalizeH="0" baseline="0" noProof="0" dirty="0" smtClean="0">
                <a:ln>
                  <a:noFill/>
                </a:ln>
                <a:solidFill>
                  <a:srgbClr val="FF0000"/>
                </a:solidFill>
                <a:effectLst/>
                <a:uLnTx/>
                <a:uFillTx/>
                <a:latin typeface="Arial" pitchFamily="34" charset="0"/>
                <a:ea typeface="黑体" pitchFamily="49" charset="-122"/>
                <a:cs typeface="Arial" pitchFamily="34" charset="0"/>
              </a:rPr>
              <a:t>HIAF</a:t>
            </a:r>
            <a:endParaRPr kumimoji="1" lang="en-US" altLang="zh-CN" sz="2000" b="1" i="0" u="none" strike="noStrike" kern="1200" cap="none" spc="0" normalizeH="0" baseline="0" noProof="0" dirty="0">
              <a:ln>
                <a:noFill/>
              </a:ln>
              <a:solidFill>
                <a:srgbClr val="FF0000"/>
              </a:solidFill>
              <a:effectLst/>
              <a:uLnTx/>
              <a:uFillTx/>
              <a:latin typeface="Arial" pitchFamily="34" charset="0"/>
              <a:ea typeface="黑体" pitchFamily="49" charset="-122"/>
              <a:cs typeface="Arial" pitchFamily="34" charset="0"/>
            </a:endParaRPr>
          </a:p>
        </p:txBody>
      </p:sp>
      <p:cxnSp>
        <p:nvCxnSpPr>
          <p:cNvPr id="14" name="直线箭头连接符 11"/>
          <p:cNvCxnSpPr>
            <a:cxnSpLocks noChangeShapeType="1"/>
          </p:cNvCxnSpPr>
          <p:nvPr/>
        </p:nvCxnSpPr>
        <p:spPr bwMode="auto">
          <a:xfrm rot="5400000" flipH="1" flipV="1">
            <a:off x="4757951" y="3998731"/>
            <a:ext cx="1226492" cy="788012"/>
          </a:xfrm>
          <a:prstGeom prst="straightConnector1">
            <a:avLst/>
          </a:prstGeom>
          <a:noFill/>
          <a:ln w="19050" cmpd="sng">
            <a:solidFill>
              <a:srgbClr val="FF0000"/>
            </a:solidFill>
            <a:round/>
            <a:tailEnd type="arrow" w="med" len="med"/>
          </a:ln>
          <a:effectLst>
            <a:outerShdw blurRad="40000" dist="20000" dir="5400000" rotWithShape="0">
              <a:srgbClr val="808080">
                <a:alpha val="37999"/>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sp>
        <p:nvSpPr>
          <p:cNvPr id="15" name="四角星 12"/>
          <p:cNvSpPr>
            <a:spLocks noChangeArrowheads="1"/>
          </p:cNvSpPr>
          <p:nvPr/>
        </p:nvSpPr>
        <p:spPr bwMode="auto">
          <a:xfrm>
            <a:off x="5700894" y="3595489"/>
            <a:ext cx="234950" cy="215900"/>
          </a:xfrm>
          <a:prstGeom prst="star4">
            <a:avLst>
              <a:gd name="adj" fmla="val 12500"/>
            </a:avLst>
          </a:prstGeom>
          <a:noFill/>
          <a:ln w="31750" algn="ctr">
            <a:solidFill>
              <a:srgbClr val="FF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charset="0"/>
              <a:ea typeface="宋体" charset="-122"/>
              <a:cs typeface="Times New Roman" pitchFamily="18" charset="0"/>
            </a:endParaRPr>
          </a:p>
        </p:txBody>
      </p:sp>
      <p:pic>
        <p:nvPicPr>
          <p:cNvPr id="16" name="Picture 1" descr="C:\Users\hp8570\AppData\Roaming\Tencent\Users\986728134\QQ\WinTemp\RichOle\%YZP`}VLIM[CUYBKEQMG~DI.png">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662169A-74BC-4476-8CF1-FE038BFC08BC}"/>
              </a:ext>
            </a:extLst>
          </p:cNvPr>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12584" y="1184090"/>
            <a:ext cx="4364605" cy="2447442"/>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2" name="图片 11" descr="4631442_121002066199_2.jpg">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0431AED-249C-48EE-93A6-4FFDFB92E8B2}"/>
              </a:ext>
            </a:extLst>
          </p:cNvPr>
          <p:cNvPicPr>
            <a:picLocks noChangeAspect="1"/>
          </p:cNvPicPr>
          <p:nvPr/>
        </p:nvPicPr>
        <p:blipFill>
          <a:blip r:embed="rId5" cstate="print"/>
          <a:srcRect l="1923" t="9300" r="7692"/>
          <a:stretch>
            <a:fillRect/>
          </a:stretch>
        </p:blipFill>
        <p:spPr>
          <a:xfrm>
            <a:off x="6146145" y="3631532"/>
            <a:ext cx="2408161" cy="1712092"/>
          </a:xfrm>
          <a:prstGeom prst="rect">
            <a:avLst/>
          </a:prstGeom>
          <a:ln>
            <a:solidFill>
              <a:schemeClr val="bg1">
                <a:lumMod val="65000"/>
              </a:schemeClr>
            </a:solidFill>
          </a:ln>
        </p:spPr>
      </p:pic>
      <p:sp>
        <p:nvSpPr>
          <p:cNvPr id="17" name="四角星 1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FFFBAA6-9541-4A83-996E-D1D14033B765}"/>
              </a:ext>
            </a:extLst>
          </p:cNvPr>
          <p:cNvSpPr>
            <a:spLocks noChangeArrowheads="1"/>
          </p:cNvSpPr>
          <p:nvPr/>
        </p:nvSpPr>
        <p:spPr bwMode="auto">
          <a:xfrm>
            <a:off x="7787084" y="5023693"/>
            <a:ext cx="152400" cy="144016"/>
          </a:xfrm>
          <a:prstGeom prst="star4">
            <a:avLst>
              <a:gd name="adj" fmla="val 12500"/>
            </a:avLst>
          </a:prstGeom>
          <a:noFill/>
          <a:ln w="31750" algn="ctr">
            <a:solidFill>
              <a:srgbClr val="FF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charset="0"/>
              <a:ea typeface="宋体" charset="-122"/>
              <a:cs typeface="Times New Roman" pitchFamily="18" charset="0"/>
            </a:endParaRPr>
          </a:p>
        </p:txBody>
      </p:sp>
      <p:sp>
        <p:nvSpPr>
          <p:cNvPr id="18" name="TextBox 17"/>
          <p:cNvSpPr txBox="1"/>
          <p:nvPr/>
        </p:nvSpPr>
        <p:spPr>
          <a:xfrm>
            <a:off x="688785" y="-12700"/>
            <a:ext cx="8213916" cy="646331"/>
          </a:xfrm>
          <a:prstGeom prst="rect">
            <a:avLst/>
          </a:prstGeom>
          <a:noFill/>
        </p:spPr>
        <p:txBody>
          <a:bodyPr wrap="square" rtlCol="0">
            <a:spAutoFit/>
          </a:bodyPr>
          <a:lstStyle/>
          <a:p>
            <a:pPr algn="ctr"/>
            <a:r>
              <a:rPr lang="en-US" sz="3600" dirty="0" smtClean="0">
                <a:latin typeface="华文细黑"/>
                <a:ea typeface="华文细黑"/>
                <a:cs typeface="华文细黑"/>
              </a:rPr>
              <a:t>HIAF and Its Location</a:t>
            </a:r>
            <a:endParaRPr lang="en-US" sz="3600" dirty="0">
              <a:latin typeface="华文细黑"/>
              <a:ea typeface="华文细黑"/>
              <a:cs typeface="华文细黑"/>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02700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145828" y="5046726"/>
            <a:ext cx="8867824" cy="1200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3366"/>
                </a:solidFill>
                <a:effectLst/>
                <a:uLnTx/>
                <a:uFillTx/>
                <a:latin typeface="华文细黑"/>
                <a:ea typeface="华文细黑"/>
                <a:cs typeface="华文细黑"/>
              </a:rPr>
              <a:t>Huizhou city and Guangdong province will cover the expenses for buying land, preparing land, building roads, building  electricity and water supply stations,  …</a:t>
            </a:r>
            <a:endParaRPr kumimoji="0" lang="zh-CN" altLang="en-US" sz="2400" b="0" i="0" u="none" strike="noStrike" kern="1200" cap="none" spc="0" normalizeH="0" baseline="0" noProof="0" dirty="0">
              <a:ln>
                <a:noFill/>
              </a:ln>
              <a:solidFill>
                <a:srgbClr val="003366"/>
              </a:solidFill>
              <a:effectLst/>
              <a:uLnTx/>
              <a:uFillTx/>
              <a:latin typeface="华文细黑"/>
              <a:ea typeface="华文细黑"/>
              <a:cs typeface="华文细黑"/>
            </a:endParaRPr>
          </a:p>
        </p:txBody>
      </p:sp>
      <p:sp>
        <p:nvSpPr>
          <p:cNvPr id="8" name="矩形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557D70F-31E8-4375-97BB-B53298A56C78}"/>
              </a:ext>
            </a:extLst>
          </p:cNvPr>
          <p:cNvSpPr>
            <a:spLocks noChangeArrowheads="1"/>
          </p:cNvSpPr>
          <p:nvPr/>
        </p:nvSpPr>
        <p:spPr bwMode="auto">
          <a:xfrm>
            <a:off x="1042968" y="-9476"/>
            <a:ext cx="8101032" cy="657552"/>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10000"/>
              </a:lnSpc>
              <a:spcBef>
                <a:spcPct val="0"/>
              </a:spcBef>
              <a:spcAft>
                <a:spcPct val="35000"/>
              </a:spcAft>
              <a:buClrTx/>
              <a:buSzTx/>
              <a:buFontTx/>
              <a:buNone/>
              <a:tabLst/>
              <a:defRPr/>
            </a:pPr>
            <a:r>
              <a:rPr kumimoji="0" lang="en-US" altLang="zh-CN" sz="3600" i="0" u="none" strike="noStrike" kern="1200" cap="none" spc="0" normalizeH="0" baseline="0" noProof="0" dirty="0">
                <a:ln>
                  <a:noFill/>
                </a:ln>
                <a:solidFill>
                  <a:prstClr val="white"/>
                </a:solidFill>
                <a:effectLst/>
                <a:uLnTx/>
                <a:uFillTx/>
                <a:latin typeface="Arial" panose="020B0604020202020204" pitchFamily="34" charset="0"/>
                <a:ea typeface="黑体" pitchFamily="49" charset="-122"/>
                <a:cs typeface="Arial" panose="020B0604020202020204" pitchFamily="34" charset="0"/>
              </a:rPr>
              <a:t>Location</a:t>
            </a:r>
            <a:endParaRPr kumimoji="0" lang="zh-CN" altLang="en-US" sz="3600" i="0" u="none" strike="noStrike" kern="1200" cap="none" spc="0" normalizeH="0" baseline="0" noProof="0" dirty="0">
              <a:ln>
                <a:noFill/>
              </a:ln>
              <a:solidFill>
                <a:prstClr val="white"/>
              </a:solidFill>
              <a:effectLst/>
              <a:uLnTx/>
              <a:uFillTx/>
              <a:latin typeface="Arial" panose="020B0604020202020204" pitchFamily="34" charset="0"/>
              <a:ea typeface="黑体" pitchFamily="49" charset="-122"/>
              <a:cs typeface="Arial" panose="020B0604020202020204" pitchFamily="34" charset="0"/>
            </a:endParaRPr>
          </a:p>
        </p:txBody>
      </p:sp>
      <p:pic>
        <p:nvPicPr>
          <p:cNvPr id="10" name="图片 9">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6DAD6A6-D781-4A95-8CF4-CF596A1C3E8B}"/>
              </a:ext>
            </a:extLst>
          </p:cNvPr>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71406" y="914371"/>
            <a:ext cx="8991269" cy="3848263"/>
          </a:xfrm>
          <a:prstGeom prst="rect">
            <a:avLst/>
          </a:prstGeom>
        </p:spPr>
      </p:pic>
      <p:sp>
        <p:nvSpPr>
          <p:cNvPr id="11" name="TextBox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A5979CE-E525-4752-B897-43B52B4FF458}"/>
              </a:ext>
            </a:extLst>
          </p:cNvPr>
          <p:cNvSpPr txBox="1"/>
          <p:nvPr/>
        </p:nvSpPr>
        <p:spPr>
          <a:xfrm>
            <a:off x="2843808" y="1142008"/>
            <a:ext cx="1191352"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黑体" pitchFamily="49" charset="-122"/>
                <a:cs typeface="+mn-cs"/>
              </a:rPr>
              <a:t>HIAF</a:t>
            </a:r>
            <a:endParaRPr kumimoji="0" lang="zh-CN" alt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黑体" pitchFamily="49" charset="-122"/>
              <a:cs typeface="+mn-cs"/>
            </a:endParaRPr>
          </a:p>
        </p:txBody>
      </p:sp>
      <p:sp>
        <p:nvSpPr>
          <p:cNvPr id="12" name="TextBox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457F2FF-02DE-44CC-AFAD-E04CD23AF8F2}"/>
              </a:ext>
            </a:extLst>
          </p:cNvPr>
          <p:cNvSpPr txBox="1"/>
          <p:nvPr/>
        </p:nvSpPr>
        <p:spPr>
          <a:xfrm>
            <a:off x="5796136" y="2366144"/>
            <a:ext cx="1459054"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黑体" pitchFamily="49" charset="-122"/>
                <a:cs typeface="+mn-cs"/>
              </a:rPr>
              <a:t>CiADS</a:t>
            </a:r>
            <a:endParaRPr kumimoji="0" lang="zh-CN" alt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黑体" pitchFamily="49" charset="-122"/>
              <a:cs typeface="+mn-cs"/>
            </a:endParaRPr>
          </a:p>
        </p:txBody>
      </p:sp>
      <p:sp>
        <p:nvSpPr>
          <p:cNvPr id="9" name="TextBox 8"/>
          <p:cNvSpPr txBox="1"/>
          <p:nvPr/>
        </p:nvSpPr>
        <p:spPr>
          <a:xfrm>
            <a:off x="688785" y="-12700"/>
            <a:ext cx="8213916" cy="646331"/>
          </a:xfrm>
          <a:prstGeom prst="rect">
            <a:avLst/>
          </a:prstGeom>
          <a:noFill/>
        </p:spPr>
        <p:txBody>
          <a:bodyPr wrap="square" rtlCol="0">
            <a:spAutoFit/>
          </a:bodyPr>
          <a:lstStyle/>
          <a:p>
            <a:pPr algn="ctr"/>
            <a:r>
              <a:rPr lang="en-US" sz="3600" dirty="0" smtClean="0">
                <a:latin typeface="华文细黑"/>
                <a:ea typeface="华文细黑"/>
                <a:cs typeface="华文细黑"/>
              </a:rPr>
              <a:t>Location</a:t>
            </a:r>
            <a:endParaRPr lang="en-US" sz="3600" dirty="0">
              <a:latin typeface="华文细黑"/>
              <a:ea typeface="华文细黑"/>
              <a:cs typeface="华文细黑"/>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5295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图片 8">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9C45A71-308F-4948-94B1-1A321F16F109}"/>
              </a:ext>
            </a:extLst>
          </p:cNvPr>
          <p:cNvPicPr>
            <a:picLocks noChangeAspect="1"/>
          </p:cNvPicPr>
          <p:nvPr/>
        </p:nvPicPr>
        <p:blipFill>
          <a:blip r:embed="rId3"/>
          <a:stretch>
            <a:fillRect/>
          </a:stretch>
        </p:blipFill>
        <p:spPr>
          <a:xfrm>
            <a:off x="298420" y="779446"/>
            <a:ext cx="8575011" cy="5000660"/>
          </a:xfrm>
          <a:prstGeom prst="rect">
            <a:avLst/>
          </a:prstGeom>
        </p:spPr>
      </p:pic>
      <p:sp>
        <p:nvSpPr>
          <p:cNvPr id="11" name="TextBox 10"/>
          <p:cNvSpPr txBox="1"/>
          <p:nvPr/>
        </p:nvSpPr>
        <p:spPr>
          <a:xfrm>
            <a:off x="343267" y="830246"/>
            <a:ext cx="4853584"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effectLst/>
                <a:uLnTx/>
                <a:uFillTx/>
                <a:latin typeface="华文细黑"/>
                <a:ea typeface="华文细黑"/>
                <a:cs typeface="华文细黑"/>
              </a:rPr>
              <a:t>New </a:t>
            </a:r>
            <a:r>
              <a:rPr lang="en-US" altLang="zh-CN" sz="4000" b="1" dirty="0">
                <a:latin typeface="华文细黑"/>
                <a:ea typeface="华文细黑"/>
                <a:cs typeface="华文细黑"/>
              </a:rPr>
              <a:t>Branch of IMP</a:t>
            </a:r>
            <a:endParaRPr kumimoji="0" lang="zh-CN" altLang="en-US" sz="4000" b="1" i="0" u="none" strike="noStrike" kern="1200" cap="none" spc="0" normalizeH="0" baseline="0" noProof="0" dirty="0">
              <a:ln>
                <a:noFill/>
              </a:ln>
              <a:effectLst/>
              <a:uLnTx/>
              <a:uFillTx/>
              <a:latin typeface="华文细黑"/>
              <a:ea typeface="华文细黑"/>
              <a:cs typeface="华文细黑"/>
            </a:endParaRPr>
          </a:p>
        </p:txBody>
      </p:sp>
      <p:sp>
        <p:nvSpPr>
          <p:cNvPr id="12" name="TextBox 11"/>
          <p:cNvSpPr txBox="1"/>
          <p:nvPr/>
        </p:nvSpPr>
        <p:spPr>
          <a:xfrm>
            <a:off x="1074870" y="5855623"/>
            <a:ext cx="6253030" cy="70788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000" i="0" u="none" strike="noStrike" kern="1200" cap="none" spc="0" normalizeH="0" baseline="0" noProof="0" dirty="0">
                <a:ln>
                  <a:noFill/>
                </a:ln>
                <a:solidFill>
                  <a:srgbClr val="003366"/>
                </a:solidFill>
                <a:effectLst/>
                <a:uLnTx/>
                <a:uFillTx/>
                <a:latin typeface="华文细黑"/>
                <a:ea typeface="华文细黑"/>
                <a:cs typeface="华文细黑"/>
              </a:rPr>
              <a:t>About </a:t>
            </a:r>
            <a:r>
              <a:rPr kumimoji="0" lang="en-US" altLang="zh-CN" sz="2000" i="0" u="none" strike="noStrike" kern="1200" cap="none" spc="0" normalizeH="0" baseline="0" noProof="0" dirty="0" smtClean="0">
                <a:ln>
                  <a:noFill/>
                </a:ln>
                <a:solidFill>
                  <a:srgbClr val="003366"/>
                </a:solidFill>
                <a:effectLst/>
                <a:uLnTx/>
                <a:uFillTx/>
                <a:latin typeface="华文细黑"/>
                <a:ea typeface="华文细黑"/>
                <a:cs typeface="华文细黑"/>
              </a:rPr>
              <a:t>5 km to</a:t>
            </a:r>
            <a:r>
              <a:rPr lang="en-US" altLang="zh-CN" sz="2000" dirty="0" smtClean="0">
                <a:solidFill>
                  <a:srgbClr val="003366"/>
                </a:solidFill>
                <a:latin typeface="华文细黑"/>
                <a:ea typeface="华文细黑"/>
                <a:cs typeface="华文细黑"/>
              </a:rPr>
              <a:t> downtown </a:t>
            </a:r>
            <a:r>
              <a:rPr lang="en-US" altLang="zh-CN" sz="2000" dirty="0">
                <a:solidFill>
                  <a:srgbClr val="003366"/>
                </a:solidFill>
                <a:latin typeface="华文细黑"/>
                <a:ea typeface="华文细黑"/>
                <a:cs typeface="华文细黑"/>
              </a:rPr>
              <a:t>of Huizhou </a:t>
            </a:r>
            <a:r>
              <a:rPr lang="en-US" altLang="zh-CN" sz="2000" dirty="0" smtClean="0">
                <a:solidFill>
                  <a:srgbClr val="003366"/>
                </a:solidFill>
                <a:latin typeface="华文细黑"/>
                <a:ea typeface="华文细黑"/>
                <a:cs typeface="华文细黑"/>
              </a:rPr>
              <a:t>City. </a:t>
            </a:r>
          </a:p>
          <a:p>
            <a:pPr marL="0" marR="0" lvl="0" indent="0" defTabSz="914400" rtl="0" eaLnBrk="1" fontAlgn="auto" latinLnBrk="0" hangingPunct="1">
              <a:lnSpc>
                <a:spcPct val="100000"/>
              </a:lnSpc>
              <a:spcBef>
                <a:spcPts val="0"/>
              </a:spcBef>
              <a:spcAft>
                <a:spcPts val="0"/>
              </a:spcAft>
              <a:buClrTx/>
              <a:buSzTx/>
              <a:buFontTx/>
              <a:buNone/>
              <a:tabLst/>
              <a:defRPr/>
            </a:pPr>
            <a:r>
              <a:rPr lang="en-US" altLang="zh-CN" sz="2000" dirty="0" smtClean="0">
                <a:solidFill>
                  <a:srgbClr val="003366"/>
                </a:solidFill>
                <a:latin typeface="华文细黑"/>
                <a:ea typeface="华文细黑"/>
                <a:cs typeface="华文细黑"/>
              </a:rPr>
              <a:t>Construction will start soon. </a:t>
            </a:r>
            <a:endParaRPr lang="zh-CN" altLang="en-US" sz="2000" dirty="0">
              <a:solidFill>
                <a:srgbClr val="003366"/>
              </a:solidFill>
              <a:latin typeface="华文细黑"/>
              <a:ea typeface="华文细黑"/>
              <a:cs typeface="华文细黑"/>
            </a:endParaRPr>
          </a:p>
        </p:txBody>
      </p:sp>
      <p:sp>
        <p:nvSpPr>
          <p:cNvPr id="7" name="矩形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785EF39-8C36-4C8A-9F75-A25756825BDD}"/>
              </a:ext>
            </a:extLst>
          </p:cNvPr>
          <p:cNvSpPr>
            <a:spLocks noChangeArrowheads="1"/>
          </p:cNvSpPr>
          <p:nvPr/>
        </p:nvSpPr>
        <p:spPr bwMode="auto">
          <a:xfrm>
            <a:off x="1042968" y="-9476"/>
            <a:ext cx="8101032" cy="657552"/>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10000"/>
              </a:lnSpc>
              <a:spcBef>
                <a:spcPct val="0"/>
              </a:spcBef>
              <a:spcAft>
                <a:spcPct val="35000"/>
              </a:spcAft>
              <a:buClrTx/>
              <a:buSzTx/>
              <a:buFontTx/>
              <a:buNone/>
              <a:tabLst/>
              <a:defRPr/>
            </a:pPr>
            <a:r>
              <a:rPr kumimoji="0" lang="en-US" altLang="zh-CN" sz="3600" i="0" u="none" strike="noStrike" kern="1200" cap="none" spc="0" normalizeH="0" baseline="0" noProof="0" dirty="0">
                <a:ln>
                  <a:noFill/>
                </a:ln>
                <a:solidFill>
                  <a:prstClr val="white"/>
                </a:solidFill>
                <a:effectLst/>
                <a:uLnTx/>
                <a:uFillTx/>
                <a:latin typeface="Arial" panose="020B0604020202020204" pitchFamily="34" charset="0"/>
                <a:ea typeface="黑体" pitchFamily="49" charset="-122"/>
                <a:cs typeface="Arial" panose="020B0604020202020204" pitchFamily="34" charset="0"/>
              </a:rPr>
              <a:t>Location</a:t>
            </a:r>
            <a:endParaRPr kumimoji="0" lang="zh-CN" altLang="en-US" sz="3600" i="0" u="none" strike="noStrike" kern="1200" cap="none" spc="0" normalizeH="0" baseline="0" noProof="0" dirty="0">
              <a:ln>
                <a:noFill/>
              </a:ln>
              <a:solidFill>
                <a:prstClr val="white"/>
              </a:solidFill>
              <a:effectLst/>
              <a:uLnTx/>
              <a:uFillTx/>
              <a:latin typeface="Arial" panose="020B0604020202020204" pitchFamily="34" charset="0"/>
              <a:ea typeface="黑体" pitchFamily="49" charset="-122"/>
              <a:cs typeface="Arial" panose="020B0604020202020204" pitchFamily="34" charset="0"/>
            </a:endParaRPr>
          </a:p>
        </p:txBody>
      </p:sp>
      <p:sp>
        <p:nvSpPr>
          <p:cNvPr id="6" name="TextBox 5"/>
          <p:cNvSpPr txBox="1"/>
          <p:nvPr/>
        </p:nvSpPr>
        <p:spPr>
          <a:xfrm>
            <a:off x="688785" y="-12700"/>
            <a:ext cx="8213916" cy="646331"/>
          </a:xfrm>
          <a:prstGeom prst="rect">
            <a:avLst/>
          </a:prstGeom>
          <a:noFill/>
        </p:spPr>
        <p:txBody>
          <a:bodyPr wrap="square" rtlCol="0">
            <a:spAutoFit/>
          </a:bodyPr>
          <a:lstStyle/>
          <a:p>
            <a:pPr algn="ctr"/>
            <a:r>
              <a:rPr lang="en-US" sz="3600" dirty="0" smtClean="0">
                <a:latin typeface="华文细黑"/>
                <a:ea typeface="华文细黑"/>
                <a:cs typeface="华文细黑"/>
              </a:rPr>
              <a:t>Location</a:t>
            </a:r>
            <a:endParaRPr lang="en-US" sz="3600" dirty="0">
              <a:latin typeface="华文细黑"/>
              <a:ea typeface="华文细黑"/>
              <a:cs typeface="华文细黑"/>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87889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 name="矩形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525FCA9-E79A-4C5B-ABD9-9E04E6F0BD62}"/>
              </a:ext>
            </a:extLst>
          </p:cNvPr>
          <p:cNvSpPr>
            <a:spLocks noChangeArrowheads="1"/>
          </p:cNvSpPr>
          <p:nvPr/>
        </p:nvSpPr>
        <p:spPr bwMode="auto">
          <a:xfrm>
            <a:off x="1042968" y="-9476"/>
            <a:ext cx="8101032" cy="654475"/>
          </a:xfrm>
          <a:prstGeom prst="rect">
            <a:avLst/>
          </a:prstGeom>
          <a:noFill/>
          <a:ln w="9525">
            <a:noFill/>
            <a:miter lim="800000"/>
            <a:headEnd/>
            <a:tailEnd/>
          </a:ln>
        </p:spPr>
        <p:txBody>
          <a:bodyPr wrap="square">
            <a:spAutoFit/>
          </a:bodyPr>
          <a:lstStyle/>
          <a:p>
            <a:pPr lvl="0">
              <a:lnSpc>
                <a:spcPct val="110000"/>
              </a:lnSpc>
              <a:spcAft>
                <a:spcPct val="35000"/>
              </a:spcAft>
              <a:defRPr/>
            </a:pPr>
            <a:r>
              <a:rPr lang="en-US" altLang="zh-CN" sz="3600" dirty="0">
                <a:solidFill>
                  <a:prstClr val="white"/>
                </a:solidFill>
                <a:latin typeface="Arial" panose="020B0604020202020204" pitchFamily="34" charset="0"/>
                <a:ea typeface="黑体" pitchFamily="49" charset="-122"/>
                <a:cs typeface="Arial" panose="020B0604020202020204" pitchFamily="34" charset="0"/>
              </a:rPr>
              <a:t>Time Schedule</a:t>
            </a:r>
            <a:endParaRPr lang="zh-CN" altLang="en-US" sz="3600" dirty="0">
              <a:solidFill>
                <a:prstClr val="white"/>
              </a:solidFill>
              <a:latin typeface="Arial" panose="020B0604020202020204" pitchFamily="34" charset="0"/>
              <a:ea typeface="黑体" pitchFamily="49" charset="-122"/>
              <a:cs typeface="Arial" panose="020B0604020202020204" pitchFamily="34" charset="0"/>
            </a:endParaRPr>
          </a:p>
        </p:txBody>
      </p:sp>
      <p:graphicFrame>
        <p:nvGraphicFramePr>
          <p:cNvPr id="41" name="Group 26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9EB9A18-10E8-4013-8726-6BB021B02C47}"/>
              </a:ext>
            </a:extLst>
          </p:cNvPr>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05055116"/>
              </p:ext>
            </p:extLst>
          </p:nvPr>
        </p:nvGraphicFramePr>
        <p:xfrm>
          <a:off x="77476" y="764704"/>
          <a:ext cx="8982418" cy="5021264"/>
        </p:xfrm>
        <a:graphic>
          <a:graphicData uri="http://schemas.openxmlformats.org/drawingml/2006/table">
            <a:tbl>
              <a:tblPr/>
              <a:tblGrid>
                <a:gridCol w="1675124">
                  <a:extLst>
                    <a:ext uri="{9D8B030D-6E8A-4147-A177-3AD203B41FA5}">
                      <a16:col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20000"/>
                    </a:ext>
                  </a:extLst>
                </a:gridCol>
                <a:gridCol w="469900">
                  <a:extLst>
                    <a:ext uri="{9D8B030D-6E8A-4147-A177-3AD203B41FA5}">
                      <a16:col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20001"/>
                    </a:ext>
                  </a:extLst>
                </a:gridCol>
                <a:gridCol w="431800">
                  <a:extLst>
                    <a:ext uri="{9D8B030D-6E8A-4147-A177-3AD203B41FA5}">
                      <a16:col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20002"/>
                    </a:ext>
                  </a:extLst>
                </a:gridCol>
                <a:gridCol w="415194">
                  <a:extLst>
                    <a:ext uri="{9D8B030D-6E8A-4147-A177-3AD203B41FA5}">
                      <a16:col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20003"/>
                    </a:ext>
                  </a:extLst>
                </a:gridCol>
                <a:gridCol w="460800">
                  <a:extLst>
                    <a:ext uri="{9D8B030D-6E8A-4147-A177-3AD203B41FA5}">
                      <a16:col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20004"/>
                    </a:ext>
                  </a:extLst>
                </a:gridCol>
                <a:gridCol w="460800">
                  <a:extLst>
                    <a:ext uri="{9D8B030D-6E8A-4147-A177-3AD203B41FA5}">
                      <a16:col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20005"/>
                    </a:ext>
                  </a:extLst>
                </a:gridCol>
                <a:gridCol w="460800">
                  <a:extLst>
                    <a:ext uri="{9D8B030D-6E8A-4147-A177-3AD203B41FA5}">
                      <a16:col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20006"/>
                    </a:ext>
                  </a:extLst>
                </a:gridCol>
                <a:gridCol w="460800">
                  <a:extLst>
                    <a:ext uri="{9D8B030D-6E8A-4147-A177-3AD203B41FA5}">
                      <a16:col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20007"/>
                    </a:ext>
                  </a:extLst>
                </a:gridCol>
                <a:gridCol w="460800">
                  <a:extLst>
                    <a:ext uri="{9D8B030D-6E8A-4147-A177-3AD203B41FA5}">
                      <a16:col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20008"/>
                    </a:ext>
                  </a:extLst>
                </a:gridCol>
                <a:gridCol w="460800">
                  <a:extLst>
                    <a:ext uri="{9D8B030D-6E8A-4147-A177-3AD203B41FA5}">
                      <a16:col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20009"/>
                    </a:ext>
                  </a:extLst>
                </a:gridCol>
                <a:gridCol w="460800">
                  <a:extLst>
                    <a:ext uri="{9D8B030D-6E8A-4147-A177-3AD203B41FA5}">
                      <a16:col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20010"/>
                    </a:ext>
                  </a:extLst>
                </a:gridCol>
                <a:gridCol w="460800">
                  <a:extLst>
                    <a:ext uri="{9D8B030D-6E8A-4147-A177-3AD203B41FA5}">
                      <a16:col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20011"/>
                    </a:ext>
                  </a:extLst>
                </a:gridCol>
                <a:gridCol w="460800">
                  <a:extLst>
                    <a:ext uri="{9D8B030D-6E8A-4147-A177-3AD203B41FA5}">
                      <a16:col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20012"/>
                    </a:ext>
                  </a:extLst>
                </a:gridCol>
                <a:gridCol w="460800">
                  <a:extLst>
                    <a:ext uri="{9D8B030D-6E8A-4147-A177-3AD203B41FA5}">
                      <a16:col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20013"/>
                    </a:ext>
                  </a:extLst>
                </a:gridCol>
                <a:gridCol w="460800">
                  <a:extLst>
                    <a:ext uri="{9D8B030D-6E8A-4147-A177-3AD203B41FA5}">
                      <a16:col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20014"/>
                    </a:ext>
                  </a:extLst>
                </a:gridCol>
                <a:gridCol w="460800">
                  <a:extLst>
                    <a:ext uri="{9D8B030D-6E8A-4147-A177-3AD203B41FA5}">
                      <a16:col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20015"/>
                    </a:ext>
                  </a:extLst>
                </a:gridCol>
                <a:gridCol w="460800">
                  <a:extLst>
                    <a:ext uri="{9D8B030D-6E8A-4147-A177-3AD203B41FA5}">
                      <a16:col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20016"/>
                    </a:ext>
                  </a:extLst>
                </a:gridCol>
              </a:tblGrid>
              <a:tr h="407988">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1" lang="en-US" altLang="zh-CN" sz="1600" b="1" i="0" u="none" strike="noStrike" cap="none" normalizeH="0" baseline="0" dirty="0">
                          <a:ln>
                            <a:noFill/>
                          </a:ln>
                          <a:solidFill>
                            <a:srgbClr val="FFFFFF"/>
                          </a:solidFill>
                          <a:effectLst/>
                          <a:latin typeface="Arial" panose="020B0604020202020204" pitchFamily="34" charset="0"/>
                          <a:ea typeface="黑体" pitchFamily="2" charset="-122"/>
                          <a:cs typeface="Arial" panose="020B0604020202020204" pitchFamily="34" charset="0"/>
                        </a:rPr>
                        <a:t>20~</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BD0D9"/>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CN" sz="1600" b="1" i="0" u="none" strike="noStrike" cap="none" normalizeH="0" baseline="0" dirty="0">
                          <a:ln>
                            <a:noFill/>
                          </a:ln>
                          <a:solidFill>
                            <a:srgbClr val="FFFFFF"/>
                          </a:solidFill>
                          <a:effectLst/>
                          <a:latin typeface="Arial" panose="020B0604020202020204" pitchFamily="34" charset="0"/>
                          <a:ea typeface="黑体" pitchFamily="2" charset="-122"/>
                          <a:cs typeface="Arial" panose="020B0604020202020204" pitchFamily="34" charset="0"/>
                        </a:rPr>
                        <a:t>09</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BD0D9"/>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CN" sz="1600" b="1" i="0" u="none" strike="noStrike" cap="none" normalizeH="0" baseline="0" dirty="0">
                          <a:ln>
                            <a:noFill/>
                          </a:ln>
                          <a:solidFill>
                            <a:srgbClr val="FFFFFF"/>
                          </a:solidFill>
                          <a:effectLst/>
                          <a:latin typeface="Arial" panose="020B0604020202020204" pitchFamily="34" charset="0"/>
                          <a:ea typeface="黑体" pitchFamily="2" charset="-122"/>
                          <a:cs typeface="Arial" panose="020B0604020202020204" pitchFamily="34" charset="0"/>
                        </a:rPr>
                        <a:t>10</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BD0D9"/>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CN" sz="1600" b="1" i="0" u="none" strike="noStrike" cap="none" normalizeH="0" baseline="0" dirty="0">
                          <a:ln>
                            <a:noFill/>
                          </a:ln>
                          <a:solidFill>
                            <a:srgbClr val="FFFFFF"/>
                          </a:solidFill>
                          <a:effectLst/>
                          <a:latin typeface="Arial" panose="020B0604020202020204" pitchFamily="34" charset="0"/>
                          <a:ea typeface="黑体" pitchFamily="2" charset="-122"/>
                          <a:cs typeface="Arial" panose="020B0604020202020204" pitchFamily="34" charset="0"/>
                        </a:rPr>
                        <a:t>11</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BD0D9"/>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CN" sz="1600" b="1" i="0" u="none" strike="noStrike" cap="none" normalizeH="0" baseline="0" dirty="0">
                          <a:ln>
                            <a:noFill/>
                          </a:ln>
                          <a:solidFill>
                            <a:srgbClr val="FFFFFF"/>
                          </a:solidFill>
                          <a:effectLst/>
                          <a:latin typeface="Arial" panose="020B0604020202020204" pitchFamily="34" charset="0"/>
                          <a:ea typeface="黑体" pitchFamily="2" charset="-122"/>
                          <a:cs typeface="Arial" panose="020B0604020202020204" pitchFamily="34" charset="0"/>
                        </a:rPr>
                        <a:t>12</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BD0D9"/>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CN" sz="1600" b="1" i="0" u="none" strike="noStrike" cap="none" normalizeH="0" baseline="0" dirty="0">
                          <a:ln>
                            <a:noFill/>
                          </a:ln>
                          <a:solidFill>
                            <a:srgbClr val="FFFFFF"/>
                          </a:solidFill>
                          <a:effectLst/>
                          <a:latin typeface="Arial" panose="020B0604020202020204" pitchFamily="34" charset="0"/>
                          <a:ea typeface="黑体" pitchFamily="2" charset="-122"/>
                          <a:cs typeface="Arial" panose="020B0604020202020204" pitchFamily="34" charset="0"/>
                        </a:rPr>
                        <a:t>13</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BD0D9"/>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CN" sz="1600" b="1" i="0" u="none" strike="noStrike" cap="none" normalizeH="0" baseline="0" dirty="0">
                          <a:ln>
                            <a:noFill/>
                          </a:ln>
                          <a:solidFill>
                            <a:srgbClr val="FFFFFF"/>
                          </a:solidFill>
                          <a:effectLst/>
                          <a:latin typeface="Arial" panose="020B0604020202020204" pitchFamily="34" charset="0"/>
                          <a:ea typeface="黑体" pitchFamily="2" charset="-122"/>
                          <a:cs typeface="Arial" panose="020B0604020202020204" pitchFamily="34" charset="0"/>
                        </a:rPr>
                        <a:t>14</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BD0D9"/>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CN" sz="1600" b="1" i="0" u="none" strike="noStrike" cap="none" normalizeH="0" baseline="0" dirty="0">
                          <a:ln>
                            <a:noFill/>
                          </a:ln>
                          <a:solidFill>
                            <a:srgbClr val="FFFFFF"/>
                          </a:solidFill>
                          <a:effectLst/>
                          <a:latin typeface="Arial" panose="020B0604020202020204" pitchFamily="34" charset="0"/>
                          <a:ea typeface="黑体" pitchFamily="2" charset="-122"/>
                          <a:cs typeface="Arial" panose="020B0604020202020204" pitchFamily="34" charset="0"/>
                        </a:rPr>
                        <a:t>15</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BD0D9"/>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CN" sz="1600" b="1" i="0" u="none" strike="noStrike" cap="none" normalizeH="0" baseline="0" dirty="0">
                          <a:ln>
                            <a:noFill/>
                          </a:ln>
                          <a:solidFill>
                            <a:srgbClr val="FFFFFF"/>
                          </a:solidFill>
                          <a:effectLst/>
                          <a:latin typeface="Arial" panose="020B0604020202020204" pitchFamily="34" charset="0"/>
                          <a:ea typeface="黑体" pitchFamily="2" charset="-122"/>
                          <a:cs typeface="Arial" panose="020B0604020202020204" pitchFamily="34" charset="0"/>
                        </a:rPr>
                        <a:t>16</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BD0D9"/>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CN" sz="1600" b="1" i="0" u="none" strike="noStrike" cap="none" normalizeH="0" baseline="0" dirty="0">
                          <a:ln>
                            <a:noFill/>
                          </a:ln>
                          <a:solidFill>
                            <a:srgbClr val="FFFFFF"/>
                          </a:solidFill>
                          <a:effectLst/>
                          <a:latin typeface="Arial" panose="020B0604020202020204" pitchFamily="34" charset="0"/>
                          <a:ea typeface="黑体" pitchFamily="2" charset="-122"/>
                          <a:cs typeface="Arial" panose="020B0604020202020204" pitchFamily="34" charset="0"/>
                        </a:rPr>
                        <a:t>17</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BD0D9"/>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CN" sz="1600" b="1" i="0" u="none" strike="noStrike" cap="none" normalizeH="0" baseline="0" dirty="0">
                          <a:ln>
                            <a:noFill/>
                          </a:ln>
                          <a:solidFill>
                            <a:srgbClr val="FFFFFF"/>
                          </a:solidFill>
                          <a:effectLst/>
                          <a:latin typeface="Arial" panose="020B0604020202020204" pitchFamily="34" charset="0"/>
                          <a:ea typeface="黑体" pitchFamily="2" charset="-122"/>
                          <a:cs typeface="Arial" panose="020B0604020202020204" pitchFamily="34" charset="0"/>
                        </a:rPr>
                        <a:t>18</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BD0D9"/>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CN" sz="1600" b="1" i="0" u="none" strike="noStrike" cap="none" normalizeH="0" baseline="0" dirty="0">
                          <a:ln>
                            <a:noFill/>
                          </a:ln>
                          <a:solidFill>
                            <a:srgbClr val="FFFFFF"/>
                          </a:solidFill>
                          <a:effectLst/>
                          <a:latin typeface="Arial" panose="020B0604020202020204" pitchFamily="34" charset="0"/>
                          <a:ea typeface="黑体" pitchFamily="2" charset="-122"/>
                          <a:cs typeface="Arial" panose="020B0604020202020204" pitchFamily="34" charset="0"/>
                        </a:rPr>
                        <a:t>19</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BD0D9"/>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CN" sz="1600" b="1" i="0" u="none" strike="noStrike" cap="none" normalizeH="0" baseline="0" dirty="0">
                          <a:ln>
                            <a:noFill/>
                          </a:ln>
                          <a:solidFill>
                            <a:srgbClr val="FFFFFF"/>
                          </a:solidFill>
                          <a:effectLst/>
                          <a:latin typeface="Arial" panose="020B0604020202020204" pitchFamily="34" charset="0"/>
                          <a:ea typeface="黑体" pitchFamily="2" charset="-122"/>
                          <a:cs typeface="Arial" panose="020B0604020202020204" pitchFamily="34" charset="0"/>
                        </a:rPr>
                        <a:t>20</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BD0D9"/>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CN" sz="1600" b="1" i="0" u="none" strike="noStrike" cap="none" normalizeH="0" baseline="0" dirty="0">
                          <a:ln>
                            <a:noFill/>
                          </a:ln>
                          <a:solidFill>
                            <a:srgbClr val="FFFFFF"/>
                          </a:solidFill>
                          <a:effectLst/>
                          <a:latin typeface="Arial" panose="020B0604020202020204" pitchFamily="34" charset="0"/>
                          <a:ea typeface="黑体" pitchFamily="2" charset="-122"/>
                          <a:cs typeface="Arial" panose="020B0604020202020204" pitchFamily="34" charset="0"/>
                        </a:rPr>
                        <a:t>21</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BD0D9"/>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CN" sz="1600" b="1" i="0" u="none" strike="noStrike" cap="none" normalizeH="0" baseline="0" dirty="0">
                          <a:ln>
                            <a:noFill/>
                          </a:ln>
                          <a:solidFill>
                            <a:srgbClr val="FFFFFF"/>
                          </a:solidFill>
                          <a:effectLst/>
                          <a:latin typeface="Arial" panose="020B0604020202020204" pitchFamily="34" charset="0"/>
                          <a:ea typeface="黑体" pitchFamily="2" charset="-122"/>
                          <a:cs typeface="Arial" panose="020B0604020202020204" pitchFamily="34" charset="0"/>
                        </a:rPr>
                        <a:t>22</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BD0D9"/>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zh-CN" sz="1600" b="1" i="0" u="none" strike="noStrike" cap="none" normalizeH="0" baseline="0" dirty="0">
                          <a:ln>
                            <a:noFill/>
                          </a:ln>
                          <a:solidFill>
                            <a:srgbClr val="FFFFFF"/>
                          </a:solidFill>
                          <a:effectLst/>
                          <a:latin typeface="Arial" panose="020B0604020202020204" pitchFamily="34" charset="0"/>
                          <a:ea typeface="黑体" pitchFamily="2" charset="-122"/>
                          <a:cs typeface="Arial" panose="020B0604020202020204" pitchFamily="34" charset="0"/>
                        </a:rPr>
                        <a:t>23</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BD0D9"/>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zh-CN" sz="1600" b="1" i="0" u="none" strike="noStrike" cap="none" normalizeH="0" baseline="0" dirty="0">
                          <a:ln>
                            <a:noFill/>
                          </a:ln>
                          <a:solidFill>
                            <a:srgbClr val="FFFFFF"/>
                          </a:solidFill>
                          <a:effectLst/>
                          <a:latin typeface="Arial" panose="020B0604020202020204" pitchFamily="34" charset="0"/>
                          <a:ea typeface="黑体" pitchFamily="2" charset="-122"/>
                          <a:cs typeface="Arial" panose="020B0604020202020204" pitchFamily="34" charset="0"/>
                        </a:rPr>
                        <a:t>24</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BD0D9"/>
                    </a:solidFill>
                  </a:tcPr>
                </a:tc>
                <a:extLst>
                  <a:ext uri="{0D108BD9-81ED-4DB2-BD59-A6C34878D82A}">
                    <a16:row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10000"/>
                  </a:ext>
                </a:extLst>
              </a:tr>
              <a:tr h="800100">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rgbClr val="000000"/>
                          </a:solidFill>
                          <a:effectLst/>
                          <a:latin typeface="华文细黑"/>
                          <a:ea typeface="华文细黑"/>
                          <a:cs typeface="华文细黑"/>
                        </a:rPr>
                        <a:t>Critical Points</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EEF1"/>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800" b="0" i="0" u="none" strike="noStrike" cap="none" normalizeH="0" baseline="0" dirty="0">
                        <a:ln>
                          <a:noFill/>
                        </a:ln>
                        <a:solidFill>
                          <a:srgbClr val="000000"/>
                        </a:solidFill>
                        <a:effectLst/>
                        <a:latin typeface="Times New Roman" pitchFamily="18" charset="0"/>
                        <a:ea typeface="宋体"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EEF1"/>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800" b="0" i="0" u="none" strike="noStrike" cap="none" normalizeH="0" baseline="0" dirty="0">
                        <a:ln>
                          <a:noFill/>
                        </a:ln>
                        <a:solidFill>
                          <a:srgbClr val="000000"/>
                        </a:solidFill>
                        <a:effectLst/>
                        <a:latin typeface="Times New Roman" pitchFamily="18" charset="0"/>
                        <a:ea typeface="宋体"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EEF1"/>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800" b="0" i="0" u="none" strike="noStrike" cap="none" normalizeH="0" baseline="0" dirty="0">
                        <a:ln>
                          <a:noFill/>
                        </a:ln>
                        <a:solidFill>
                          <a:srgbClr val="000000"/>
                        </a:solidFill>
                        <a:effectLst/>
                        <a:latin typeface="Times New Roman" pitchFamily="18" charset="0"/>
                        <a:ea typeface="宋体"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EEF1"/>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800" b="0" i="0" u="none" strike="noStrike" cap="none" normalizeH="0" baseline="0" dirty="0">
                        <a:ln>
                          <a:noFill/>
                        </a:ln>
                        <a:solidFill>
                          <a:srgbClr val="000000"/>
                        </a:solidFill>
                        <a:effectLst/>
                        <a:latin typeface="Times New Roman" pitchFamily="18" charset="0"/>
                        <a:ea typeface="宋体"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EEF1"/>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800" b="0" i="0" u="none" strike="noStrike" cap="none" normalizeH="0" baseline="0" dirty="0">
                        <a:ln>
                          <a:noFill/>
                        </a:ln>
                        <a:solidFill>
                          <a:srgbClr val="000000"/>
                        </a:solidFill>
                        <a:effectLst/>
                        <a:latin typeface="Times New Roman" pitchFamily="18" charset="0"/>
                        <a:ea typeface="宋体"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EEF1"/>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800" b="0" i="0" u="none" strike="noStrike" cap="none" normalizeH="0" baseline="0" dirty="0">
                        <a:ln>
                          <a:noFill/>
                        </a:ln>
                        <a:solidFill>
                          <a:srgbClr val="000000"/>
                        </a:solidFill>
                        <a:effectLst/>
                        <a:latin typeface="Times New Roman" pitchFamily="18" charset="0"/>
                        <a:ea typeface="宋体"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EEF1"/>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800" b="0" i="0" u="none" strike="noStrike" cap="none" normalizeH="0" baseline="0">
                        <a:ln>
                          <a:noFill/>
                        </a:ln>
                        <a:solidFill>
                          <a:srgbClr val="000000"/>
                        </a:solidFill>
                        <a:effectLst/>
                        <a:latin typeface="Times New Roman" pitchFamily="18" charset="0"/>
                        <a:ea typeface="宋体"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EEF1"/>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800" b="0" i="0" u="none" strike="noStrike" cap="none" normalizeH="0" baseline="0" dirty="0">
                        <a:ln>
                          <a:noFill/>
                        </a:ln>
                        <a:solidFill>
                          <a:srgbClr val="000000"/>
                        </a:solidFill>
                        <a:effectLst/>
                        <a:latin typeface="Times New Roman" pitchFamily="18" charset="0"/>
                        <a:ea typeface="宋体"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EEF1"/>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800" b="0" i="0" u="none" strike="noStrike" cap="none" normalizeH="0" baseline="0">
                        <a:ln>
                          <a:noFill/>
                        </a:ln>
                        <a:solidFill>
                          <a:srgbClr val="000000"/>
                        </a:solidFill>
                        <a:effectLst/>
                        <a:latin typeface="Times New Roman" pitchFamily="18" charset="0"/>
                        <a:ea typeface="宋体"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EEF1"/>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800" b="0" i="0" u="none" strike="noStrike" cap="none" normalizeH="0" baseline="0" dirty="0">
                        <a:ln>
                          <a:noFill/>
                        </a:ln>
                        <a:solidFill>
                          <a:srgbClr val="000000"/>
                        </a:solidFill>
                        <a:effectLst/>
                        <a:latin typeface="Times New Roman" pitchFamily="18" charset="0"/>
                        <a:ea typeface="宋体"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EEF1"/>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800" b="0" i="0" u="none" strike="noStrike" cap="none" normalizeH="0" baseline="0" dirty="0">
                        <a:ln>
                          <a:noFill/>
                        </a:ln>
                        <a:solidFill>
                          <a:srgbClr val="000000"/>
                        </a:solidFill>
                        <a:effectLst/>
                        <a:latin typeface="Times New Roman" pitchFamily="18" charset="0"/>
                        <a:ea typeface="宋体"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EEF1"/>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800" b="0" i="0" u="none" strike="noStrike" cap="none" normalizeH="0" baseline="0" dirty="0">
                        <a:ln>
                          <a:noFill/>
                        </a:ln>
                        <a:solidFill>
                          <a:srgbClr val="000000"/>
                        </a:solidFill>
                        <a:effectLst/>
                        <a:latin typeface="Times New Roman" pitchFamily="18" charset="0"/>
                        <a:ea typeface="宋体"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EEF1"/>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800" b="0" i="0" u="none" strike="noStrike" cap="none" normalizeH="0" baseline="0" dirty="0">
                        <a:ln>
                          <a:noFill/>
                        </a:ln>
                        <a:solidFill>
                          <a:srgbClr val="000000"/>
                        </a:solidFill>
                        <a:effectLst/>
                        <a:latin typeface="Times New Roman" pitchFamily="18" charset="0"/>
                        <a:ea typeface="宋体"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EEF1"/>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800" b="0" i="0" u="none" strike="noStrike" cap="none" normalizeH="0" baseline="0" dirty="0">
                        <a:ln>
                          <a:noFill/>
                        </a:ln>
                        <a:solidFill>
                          <a:srgbClr val="000000"/>
                        </a:solidFill>
                        <a:effectLst/>
                        <a:latin typeface="Times New Roman" pitchFamily="18" charset="0"/>
                        <a:ea typeface="宋体"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EEF1"/>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800" b="0" i="0" u="none" strike="noStrike" cap="none" normalizeH="0" baseline="0" dirty="0">
                        <a:ln>
                          <a:noFill/>
                        </a:ln>
                        <a:solidFill>
                          <a:srgbClr val="000000"/>
                        </a:solidFill>
                        <a:effectLst/>
                        <a:latin typeface="Times New Roman" pitchFamily="18" charset="0"/>
                        <a:ea typeface="宋体"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EEF1"/>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800" b="0" i="0" u="none" strike="noStrike" cap="none" normalizeH="0" baseline="0" dirty="0">
                        <a:ln>
                          <a:noFill/>
                        </a:ln>
                        <a:solidFill>
                          <a:srgbClr val="000000"/>
                        </a:solidFill>
                        <a:effectLst/>
                        <a:latin typeface="Times New Roman" pitchFamily="18" charset="0"/>
                        <a:ea typeface="宋体"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EEF1"/>
                    </a:solidFill>
                  </a:tcPr>
                </a:tc>
                <a:extLst>
                  <a:ext uri="{0D108BD9-81ED-4DB2-BD59-A6C34878D82A}">
                    <a16:row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10001"/>
                  </a:ext>
                </a:extLst>
              </a:tr>
              <a:tr h="1890713">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rgbClr val="000000"/>
                          </a:solidFill>
                          <a:effectLst/>
                          <a:latin typeface="华文细黑"/>
                          <a:ea typeface="华文细黑"/>
                          <a:cs typeface="华文细黑"/>
                        </a:rPr>
                        <a:t>Design</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7F8"/>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7F8"/>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dirty="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7F8"/>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dirty="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7F8"/>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dirty="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7F8"/>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dirty="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7F8"/>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dirty="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7F8"/>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dirty="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7F8"/>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dirty="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7F8"/>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dirty="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7F8"/>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dirty="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7F8"/>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dirty="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7F8"/>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dirty="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7F8"/>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dirty="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7F8"/>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dirty="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7F8"/>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dirty="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7F8"/>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dirty="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7F8"/>
                    </a:solidFill>
                  </a:tcPr>
                </a:tc>
                <a:extLst>
                  <a:ext uri="{0D108BD9-81ED-4DB2-BD59-A6C34878D82A}">
                    <a16:row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10002"/>
                  </a:ext>
                </a:extLst>
              </a:tr>
              <a:tr h="1009650">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rgbClr val="000000"/>
                          </a:solidFill>
                          <a:effectLst/>
                          <a:latin typeface="华文细黑"/>
                          <a:ea typeface="华文细黑"/>
                          <a:cs typeface="华文细黑"/>
                        </a:rPr>
                        <a:t>Construction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rgbClr val="000000"/>
                          </a:solidFill>
                          <a:effectLst/>
                          <a:latin typeface="华文细黑"/>
                          <a:ea typeface="华文细黑"/>
                          <a:cs typeface="华文细黑"/>
                        </a:rPr>
                        <a:t>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rgbClr val="000000"/>
                          </a:solidFill>
                          <a:effectLst/>
                          <a:latin typeface="华文细黑"/>
                          <a:ea typeface="华文细黑"/>
                          <a:cs typeface="华文细黑"/>
                        </a:rPr>
                        <a:t>Installation</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EEF1"/>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EEF1"/>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EEF1"/>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EEF1"/>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EEF1"/>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EEF1"/>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EEF1"/>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EEF1"/>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dirty="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EEF1"/>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dirty="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EEF1"/>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dirty="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EEF1"/>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dirty="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EEF1"/>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dirty="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EEF1"/>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dirty="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EEF1"/>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dirty="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EEF1"/>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dirty="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EEF1"/>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dirty="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EEF1"/>
                    </a:solidFill>
                  </a:tcPr>
                </a:tc>
                <a:extLst>
                  <a:ext uri="{0D108BD9-81ED-4DB2-BD59-A6C34878D82A}">
                    <a16:row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10003"/>
                  </a:ext>
                </a:extLst>
              </a:tr>
              <a:tr h="912813">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rgbClr val="000000"/>
                          </a:solidFill>
                          <a:effectLst/>
                          <a:latin typeface="华文细黑"/>
                          <a:ea typeface="华文细黑"/>
                          <a:cs typeface="华文细黑"/>
                        </a:rPr>
                        <a:t>Commissioning</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7F8"/>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dirty="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7F8"/>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7F8"/>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7F8"/>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7F8"/>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7F8"/>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7F8"/>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dirty="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7F8"/>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7F8"/>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dirty="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7F8"/>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dirty="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7F8"/>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dirty="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7F8"/>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dirty="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7F8"/>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dirty="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7F8"/>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dirty="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7F8"/>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dirty="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7F8"/>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CN" altLang="en-US" sz="1600" b="1" i="0" u="none" strike="noStrike" cap="none" normalizeH="0" baseline="0" dirty="0">
                        <a:ln>
                          <a:noFill/>
                        </a:ln>
                        <a:solidFill>
                          <a:srgbClr val="000000"/>
                        </a:solidFill>
                        <a:effectLst/>
                        <a:latin typeface="Times New Roman" pitchFamily="18" charset="0"/>
                        <a:ea typeface="黑体" pitchFamily="2"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7F8"/>
                    </a:solidFill>
                  </a:tcPr>
                </a:tc>
                <a:extLst>
                  <a:ext uri="{0D108BD9-81ED-4DB2-BD59-A6C34878D82A}">
                    <a16:row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10004"/>
                  </a:ext>
                </a:extLst>
              </a:tr>
            </a:tbl>
          </a:graphicData>
        </a:graphic>
      </p:graphicFrame>
      <p:sp>
        <p:nvSpPr>
          <p:cNvPr id="42" name="圆角矩形 4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AE335A3-2515-4F74-9D94-5929068C8DD1}"/>
              </a:ext>
            </a:extLst>
          </p:cNvPr>
          <p:cNvSpPr/>
          <p:nvPr/>
        </p:nvSpPr>
        <p:spPr>
          <a:xfrm>
            <a:off x="1987532" y="2335411"/>
            <a:ext cx="1224000" cy="72000"/>
          </a:xfrm>
          <a:prstGeom prst="roundRect">
            <a:avLst/>
          </a:prstGeom>
          <a:solidFill>
            <a:srgbClr val="92D050"/>
          </a:solidFill>
          <a:ln w="25400" cap="flat" cmpd="sng" algn="ctr">
            <a:noFill/>
            <a:prstDash val="solid"/>
          </a:ln>
          <a:effectLst/>
        </p:spPr>
        <p:txBody>
          <a:bodyPr anchor="ctr"/>
          <a:lstStyle/>
          <a:p>
            <a:pPr fontAlgn="auto">
              <a:spcBef>
                <a:spcPts val="0"/>
              </a:spcBef>
              <a:spcAft>
                <a:spcPts val="0"/>
              </a:spcAft>
              <a:defRPr/>
            </a:pPr>
            <a:endParaRPr lang="zh-CN" altLang="en-US" kern="0">
              <a:solidFill>
                <a:srgbClr val="FFFFFF"/>
              </a:solidFill>
              <a:latin typeface="Arial"/>
              <a:ea typeface="宋体"/>
            </a:endParaRPr>
          </a:p>
        </p:txBody>
      </p:sp>
      <p:sp>
        <p:nvSpPr>
          <p:cNvPr id="43" name="TextBox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5EDD4AA-CAFD-4603-85BE-904B0399571C}"/>
              </a:ext>
            </a:extLst>
          </p:cNvPr>
          <p:cNvSpPr txBox="1">
            <a:spLocks noChangeArrowheads="1"/>
          </p:cNvSpPr>
          <p:nvPr/>
        </p:nvSpPr>
        <p:spPr bwMode="auto">
          <a:xfrm>
            <a:off x="3199099" y="2204864"/>
            <a:ext cx="2088232" cy="307777"/>
          </a:xfrm>
          <a:prstGeom prst="rect">
            <a:avLst/>
          </a:prstGeom>
          <a:noFill/>
          <a:ln w="9525">
            <a:noFill/>
            <a:miter lim="800000"/>
            <a:headEnd/>
            <a:tailEnd/>
          </a:ln>
        </p:spPr>
        <p:txBody>
          <a:bodyPr wrap="square">
            <a:spAutoFit/>
          </a:bodyPr>
          <a:lstStyle/>
          <a:p>
            <a:pPr algn="l">
              <a:defRPr/>
            </a:pPr>
            <a:r>
              <a:rPr lang="en-US" altLang="zh-CN" sz="1400" dirty="0">
                <a:solidFill>
                  <a:srgbClr val="003366"/>
                </a:solidFill>
                <a:latin typeface="Arial" panose="020B0604020202020204" pitchFamily="34" charset="0"/>
                <a:ea typeface="宋体" pitchFamily="2" charset="-122"/>
                <a:cs typeface="Arial" panose="020B0604020202020204" pitchFamily="34" charset="0"/>
              </a:rPr>
              <a:t>Preliminary design</a:t>
            </a:r>
          </a:p>
        </p:txBody>
      </p:sp>
      <p:sp>
        <p:nvSpPr>
          <p:cNvPr id="44" name="圆角矩形 47">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B38BBDF-9EE5-414E-98BE-7A1451FAF655}"/>
              </a:ext>
            </a:extLst>
          </p:cNvPr>
          <p:cNvSpPr/>
          <p:nvPr/>
        </p:nvSpPr>
        <p:spPr>
          <a:xfrm>
            <a:off x="3127374" y="2544822"/>
            <a:ext cx="1404000" cy="72000"/>
          </a:xfrm>
          <a:prstGeom prst="roundRect">
            <a:avLst/>
          </a:prstGeom>
          <a:solidFill>
            <a:srgbClr val="FFC000"/>
          </a:solidFill>
          <a:ln w="25400" cap="flat" cmpd="sng" algn="ctr">
            <a:noFill/>
            <a:prstDash val="solid"/>
          </a:ln>
          <a:effectLst/>
        </p:spPr>
        <p:txBody>
          <a:bodyPr anchor="ctr"/>
          <a:lstStyle/>
          <a:p>
            <a:pPr fontAlgn="auto">
              <a:spcBef>
                <a:spcPts val="0"/>
              </a:spcBef>
              <a:spcAft>
                <a:spcPts val="0"/>
              </a:spcAft>
              <a:defRPr/>
            </a:pPr>
            <a:endParaRPr lang="zh-CN" altLang="en-US" kern="0">
              <a:solidFill>
                <a:srgbClr val="FFFFFF"/>
              </a:solidFill>
              <a:latin typeface="Arial"/>
              <a:ea typeface="宋体"/>
            </a:endParaRPr>
          </a:p>
        </p:txBody>
      </p:sp>
      <p:sp>
        <p:nvSpPr>
          <p:cNvPr id="45" name="TextBox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1ED5F8C-6947-4FA8-8F2B-F56CE03172DF}"/>
              </a:ext>
            </a:extLst>
          </p:cNvPr>
          <p:cNvSpPr txBox="1">
            <a:spLocks noChangeArrowheads="1"/>
          </p:cNvSpPr>
          <p:nvPr/>
        </p:nvSpPr>
        <p:spPr bwMode="auto">
          <a:xfrm>
            <a:off x="4499158" y="2407987"/>
            <a:ext cx="1834096" cy="307777"/>
          </a:xfrm>
          <a:prstGeom prst="rect">
            <a:avLst/>
          </a:prstGeom>
          <a:noFill/>
          <a:ln w="9525">
            <a:noFill/>
            <a:miter lim="800000"/>
            <a:headEnd/>
            <a:tailEnd/>
          </a:ln>
        </p:spPr>
        <p:txBody>
          <a:bodyPr wrap="square">
            <a:spAutoFit/>
          </a:bodyPr>
          <a:lstStyle/>
          <a:p>
            <a:pPr algn="l">
              <a:defRPr/>
            </a:pPr>
            <a:r>
              <a:rPr lang="en-US" altLang="zh-CN" sz="1400" dirty="0">
                <a:solidFill>
                  <a:srgbClr val="003366"/>
                </a:solidFill>
                <a:latin typeface="Arial" panose="020B0604020202020204" pitchFamily="34" charset="0"/>
                <a:ea typeface="宋体" pitchFamily="2" charset="-122"/>
                <a:cs typeface="Arial" panose="020B0604020202020204" pitchFamily="34" charset="0"/>
              </a:rPr>
              <a:t>Conceptual design</a:t>
            </a:r>
          </a:p>
        </p:txBody>
      </p:sp>
      <p:sp>
        <p:nvSpPr>
          <p:cNvPr id="47" name="TextBox 8">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8988311-03FB-4271-B826-91A978CFE83A}"/>
              </a:ext>
            </a:extLst>
          </p:cNvPr>
          <p:cNvSpPr txBox="1">
            <a:spLocks noChangeArrowheads="1"/>
          </p:cNvSpPr>
          <p:nvPr/>
        </p:nvSpPr>
        <p:spPr bwMode="auto">
          <a:xfrm>
            <a:off x="5836486" y="1982669"/>
            <a:ext cx="2259865" cy="307777"/>
          </a:xfrm>
          <a:prstGeom prst="rect">
            <a:avLst/>
          </a:prstGeom>
          <a:noFill/>
          <a:ln w="9525">
            <a:noFill/>
            <a:miter lim="800000"/>
            <a:headEnd/>
            <a:tailEnd/>
          </a:ln>
        </p:spPr>
        <p:txBody>
          <a:bodyPr wrap="square">
            <a:spAutoFit/>
          </a:bodyPr>
          <a:lstStyle/>
          <a:p>
            <a:pPr algn="l">
              <a:defRPr/>
            </a:pPr>
            <a:r>
              <a:rPr lang="en-US" altLang="zh-CN" sz="1400" dirty="0">
                <a:solidFill>
                  <a:srgbClr val="003366"/>
                </a:solidFill>
                <a:latin typeface="Arial" panose="020B0604020202020204" pitchFamily="34" charset="0"/>
                <a:ea typeface="宋体" pitchFamily="2" charset="-122"/>
                <a:cs typeface="Arial" panose="020B0604020202020204" pitchFamily="34" charset="0"/>
              </a:rPr>
              <a:t>Key technology R&amp;D</a:t>
            </a:r>
          </a:p>
        </p:txBody>
      </p:sp>
      <p:sp>
        <p:nvSpPr>
          <p:cNvPr id="48" name="圆角矩形 5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B448F81-5711-450E-9275-46A5DE367E98}"/>
              </a:ext>
            </a:extLst>
          </p:cNvPr>
          <p:cNvSpPr/>
          <p:nvPr/>
        </p:nvSpPr>
        <p:spPr>
          <a:xfrm>
            <a:off x="4389294" y="2860232"/>
            <a:ext cx="479427" cy="72000"/>
          </a:xfrm>
          <a:prstGeom prst="roundRect">
            <a:avLst/>
          </a:prstGeom>
          <a:solidFill>
            <a:srgbClr val="C00000"/>
          </a:solidFill>
          <a:ln w="25400" cap="flat" cmpd="sng" algn="ctr">
            <a:noFill/>
            <a:prstDash val="solid"/>
          </a:ln>
          <a:effectLst/>
        </p:spPr>
        <p:txBody>
          <a:bodyPr anchor="ctr"/>
          <a:lstStyle/>
          <a:p>
            <a:pPr fontAlgn="auto">
              <a:spcBef>
                <a:spcPts val="0"/>
              </a:spcBef>
              <a:spcAft>
                <a:spcPts val="0"/>
              </a:spcAft>
              <a:defRPr/>
            </a:pPr>
            <a:endParaRPr lang="zh-CN" altLang="en-US" kern="0">
              <a:solidFill>
                <a:srgbClr val="FFFFFF"/>
              </a:solidFill>
              <a:latin typeface="Arial"/>
              <a:ea typeface="宋体"/>
            </a:endParaRPr>
          </a:p>
        </p:txBody>
      </p:sp>
      <p:sp>
        <p:nvSpPr>
          <p:cNvPr id="49" name="TextBox 10">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45DE94E-46FD-472D-A2A0-D6815A6DDC80}"/>
              </a:ext>
            </a:extLst>
          </p:cNvPr>
          <p:cNvSpPr txBox="1">
            <a:spLocks noChangeArrowheads="1"/>
          </p:cNvSpPr>
          <p:nvPr/>
        </p:nvSpPr>
        <p:spPr bwMode="auto">
          <a:xfrm>
            <a:off x="3523763" y="2717320"/>
            <a:ext cx="1155700" cy="307777"/>
          </a:xfrm>
          <a:prstGeom prst="rect">
            <a:avLst/>
          </a:prstGeom>
          <a:noFill/>
          <a:ln w="9525">
            <a:noFill/>
            <a:miter lim="800000"/>
            <a:headEnd/>
            <a:tailEnd/>
          </a:ln>
        </p:spPr>
        <p:txBody>
          <a:bodyPr>
            <a:spAutoFit/>
          </a:bodyPr>
          <a:lstStyle/>
          <a:p>
            <a:pPr algn="l">
              <a:defRPr/>
            </a:pPr>
            <a:r>
              <a:rPr lang="en-US" altLang="zh-CN" sz="1400" dirty="0">
                <a:solidFill>
                  <a:srgbClr val="003366"/>
                </a:solidFill>
                <a:latin typeface="Arial" panose="020B0604020202020204" pitchFamily="34" charset="0"/>
                <a:ea typeface="宋体" pitchFamily="2" charset="-122"/>
                <a:cs typeface="Arial" panose="020B0604020202020204" pitchFamily="34" charset="0"/>
              </a:rPr>
              <a:t>Approval</a:t>
            </a:r>
          </a:p>
        </p:txBody>
      </p:sp>
      <p:sp>
        <p:nvSpPr>
          <p:cNvPr id="50" name="圆角矩形 5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FC67BF9-B8E3-4453-A3FA-F41E15D6D706}"/>
              </a:ext>
            </a:extLst>
          </p:cNvPr>
          <p:cNvSpPr/>
          <p:nvPr/>
        </p:nvSpPr>
        <p:spPr>
          <a:xfrm>
            <a:off x="4767263" y="3087245"/>
            <a:ext cx="1080000" cy="72000"/>
          </a:xfrm>
          <a:prstGeom prst="roundRect">
            <a:avLst/>
          </a:prstGeom>
          <a:solidFill>
            <a:srgbClr val="000000">
              <a:lumMod val="60000"/>
              <a:lumOff val="40000"/>
            </a:srgbClr>
          </a:solidFill>
          <a:ln w="25400" cap="flat" cmpd="sng" algn="ctr">
            <a:noFill/>
            <a:prstDash val="solid"/>
          </a:ln>
          <a:effectLst/>
        </p:spPr>
        <p:txBody>
          <a:bodyPr anchor="ctr"/>
          <a:lstStyle/>
          <a:p>
            <a:pPr fontAlgn="auto">
              <a:spcBef>
                <a:spcPts val="0"/>
              </a:spcBef>
              <a:spcAft>
                <a:spcPts val="0"/>
              </a:spcAft>
              <a:defRPr/>
            </a:pPr>
            <a:endParaRPr lang="zh-CN" altLang="en-US" kern="0">
              <a:solidFill>
                <a:srgbClr val="FFFFFF"/>
              </a:solidFill>
              <a:latin typeface="Arial"/>
              <a:ea typeface="宋体"/>
            </a:endParaRPr>
          </a:p>
        </p:txBody>
      </p:sp>
      <p:sp>
        <p:nvSpPr>
          <p:cNvPr id="51" name="TextBox 1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C0A1E44-6ACC-44D2-80C9-E4E8EAB1FBB5}"/>
              </a:ext>
            </a:extLst>
          </p:cNvPr>
          <p:cNvSpPr txBox="1">
            <a:spLocks noChangeArrowheads="1"/>
          </p:cNvSpPr>
          <p:nvPr/>
        </p:nvSpPr>
        <p:spPr bwMode="auto">
          <a:xfrm>
            <a:off x="5821396" y="2948797"/>
            <a:ext cx="2700000" cy="307777"/>
          </a:xfrm>
          <a:prstGeom prst="rect">
            <a:avLst/>
          </a:prstGeom>
          <a:noFill/>
          <a:ln w="9525">
            <a:noFill/>
            <a:miter lim="800000"/>
            <a:headEnd/>
            <a:tailEnd/>
          </a:ln>
        </p:spPr>
        <p:txBody>
          <a:bodyPr wrap="square">
            <a:spAutoFit/>
          </a:bodyPr>
          <a:lstStyle/>
          <a:p>
            <a:pPr algn="l">
              <a:defRPr/>
            </a:pPr>
            <a:r>
              <a:rPr lang="en-US" altLang="zh-CN" sz="1400" dirty="0">
                <a:solidFill>
                  <a:srgbClr val="003366"/>
                </a:solidFill>
                <a:latin typeface="Arial" panose="020B0604020202020204" pitchFamily="34" charset="0"/>
                <a:ea typeface="宋体" pitchFamily="2" charset="-122"/>
                <a:cs typeface="Arial" panose="020B0604020202020204" pitchFamily="34" charset="0"/>
              </a:rPr>
              <a:t>Detailed design &amp; prototype</a:t>
            </a:r>
          </a:p>
        </p:txBody>
      </p:sp>
      <p:sp>
        <p:nvSpPr>
          <p:cNvPr id="52" name="圆角矩形 5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4A1FD10-374B-4172-B87C-B4F83DBC73F2}"/>
              </a:ext>
            </a:extLst>
          </p:cNvPr>
          <p:cNvSpPr/>
          <p:nvPr/>
        </p:nvSpPr>
        <p:spPr>
          <a:xfrm>
            <a:off x="5264150" y="3891988"/>
            <a:ext cx="1620000" cy="73476"/>
          </a:xfrm>
          <a:prstGeom prst="roundRect">
            <a:avLst/>
          </a:prstGeom>
          <a:solidFill>
            <a:srgbClr val="4EABBE"/>
          </a:solidFill>
          <a:ln w="25400" cap="flat" cmpd="sng" algn="ctr">
            <a:noFill/>
            <a:prstDash val="solid"/>
          </a:ln>
          <a:effectLst/>
        </p:spPr>
        <p:txBody>
          <a:bodyPr anchor="ctr"/>
          <a:lstStyle/>
          <a:p>
            <a:pPr fontAlgn="auto">
              <a:spcBef>
                <a:spcPts val="0"/>
              </a:spcBef>
              <a:spcAft>
                <a:spcPts val="0"/>
              </a:spcAft>
              <a:defRPr/>
            </a:pPr>
            <a:endParaRPr lang="zh-CN" altLang="en-US" kern="0">
              <a:solidFill>
                <a:srgbClr val="FFFFFF"/>
              </a:solidFill>
              <a:latin typeface="Arial"/>
              <a:ea typeface="宋体"/>
            </a:endParaRPr>
          </a:p>
        </p:txBody>
      </p:sp>
      <p:sp>
        <p:nvSpPr>
          <p:cNvPr id="53" name="TextBox 1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AD3720C-2AF4-489E-AC88-B9EBED29D40F}"/>
              </a:ext>
            </a:extLst>
          </p:cNvPr>
          <p:cNvSpPr txBox="1">
            <a:spLocks noChangeArrowheads="1"/>
          </p:cNvSpPr>
          <p:nvPr/>
        </p:nvSpPr>
        <p:spPr bwMode="auto">
          <a:xfrm>
            <a:off x="3769312" y="3766847"/>
            <a:ext cx="1943150" cy="307777"/>
          </a:xfrm>
          <a:prstGeom prst="rect">
            <a:avLst/>
          </a:prstGeom>
          <a:noFill/>
          <a:ln w="9525">
            <a:noFill/>
            <a:miter lim="800000"/>
            <a:headEnd/>
            <a:tailEnd/>
          </a:ln>
        </p:spPr>
        <p:txBody>
          <a:bodyPr wrap="square">
            <a:spAutoFit/>
          </a:bodyPr>
          <a:lstStyle/>
          <a:p>
            <a:pPr algn="l">
              <a:defRPr/>
            </a:pPr>
            <a:r>
              <a:rPr lang="en-US" altLang="zh-CN" sz="1400" dirty="0">
                <a:solidFill>
                  <a:srgbClr val="003366"/>
                </a:solidFill>
                <a:latin typeface="Arial" panose="020B0604020202020204" pitchFamily="34" charset="0"/>
                <a:ea typeface="宋体" pitchFamily="2" charset="-122"/>
                <a:cs typeface="Arial" panose="020B0604020202020204" pitchFamily="34" charset="0"/>
              </a:rPr>
              <a:t>Civil construction</a:t>
            </a:r>
          </a:p>
        </p:txBody>
      </p:sp>
      <p:sp>
        <p:nvSpPr>
          <p:cNvPr id="54" name="圆角矩形 57">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06D1096-4F93-468A-8362-80C47058BB3C}"/>
              </a:ext>
            </a:extLst>
          </p:cNvPr>
          <p:cNvSpPr/>
          <p:nvPr/>
        </p:nvSpPr>
        <p:spPr>
          <a:xfrm>
            <a:off x="5264150" y="4184207"/>
            <a:ext cx="2700000" cy="72000"/>
          </a:xfrm>
          <a:prstGeom prst="roundRect">
            <a:avLst/>
          </a:prstGeom>
          <a:solidFill>
            <a:srgbClr val="FFFF00"/>
          </a:solidFill>
          <a:ln w="25400" cap="flat" cmpd="sng" algn="ctr">
            <a:noFill/>
            <a:prstDash val="solid"/>
          </a:ln>
          <a:effectLst/>
        </p:spPr>
        <p:txBody>
          <a:bodyPr anchor="ctr"/>
          <a:lstStyle/>
          <a:p>
            <a:pPr fontAlgn="auto">
              <a:spcBef>
                <a:spcPts val="0"/>
              </a:spcBef>
              <a:spcAft>
                <a:spcPts val="0"/>
              </a:spcAft>
              <a:defRPr/>
            </a:pPr>
            <a:endParaRPr lang="zh-CN" altLang="en-US" kern="0">
              <a:solidFill>
                <a:srgbClr val="FFFFFF"/>
              </a:solidFill>
              <a:latin typeface="Arial"/>
              <a:ea typeface="宋体"/>
            </a:endParaRPr>
          </a:p>
        </p:txBody>
      </p:sp>
      <p:sp>
        <p:nvSpPr>
          <p:cNvPr id="55" name="TextBox 1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8EDE1A2-3CF7-41B4-9A27-D05FAF8EE70D}"/>
              </a:ext>
            </a:extLst>
          </p:cNvPr>
          <p:cNvSpPr txBox="1">
            <a:spLocks noChangeArrowheads="1"/>
          </p:cNvSpPr>
          <p:nvPr/>
        </p:nvSpPr>
        <p:spPr bwMode="auto">
          <a:xfrm>
            <a:off x="4227494" y="4036763"/>
            <a:ext cx="2971800" cy="307777"/>
          </a:xfrm>
          <a:prstGeom prst="rect">
            <a:avLst/>
          </a:prstGeom>
          <a:noFill/>
          <a:ln w="9525">
            <a:noFill/>
            <a:miter lim="800000"/>
            <a:headEnd/>
            <a:tailEnd/>
          </a:ln>
        </p:spPr>
        <p:txBody>
          <a:bodyPr>
            <a:spAutoFit/>
          </a:bodyPr>
          <a:lstStyle/>
          <a:p>
            <a:pPr algn="l">
              <a:defRPr/>
            </a:pPr>
            <a:r>
              <a:rPr lang="en-US" altLang="zh-CN" sz="1400" dirty="0">
                <a:solidFill>
                  <a:srgbClr val="003366"/>
                </a:solidFill>
                <a:latin typeface="Arial" panose="020B0604020202020204" pitchFamily="34" charset="0"/>
                <a:ea typeface="宋体" pitchFamily="2" charset="-122"/>
                <a:cs typeface="Arial" panose="020B0604020202020204" pitchFamily="34" charset="0"/>
              </a:rPr>
              <a:t>Fabrication</a:t>
            </a:r>
          </a:p>
        </p:txBody>
      </p:sp>
      <p:sp>
        <p:nvSpPr>
          <p:cNvPr id="56" name="圆角矩形 59">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A581342-83C2-4EC1-93A1-322828A77E87}"/>
              </a:ext>
            </a:extLst>
          </p:cNvPr>
          <p:cNvSpPr/>
          <p:nvPr/>
        </p:nvSpPr>
        <p:spPr>
          <a:xfrm>
            <a:off x="6185514" y="4503798"/>
            <a:ext cx="2160000" cy="72000"/>
          </a:xfrm>
          <a:prstGeom prst="roundRect">
            <a:avLst/>
          </a:prstGeom>
          <a:solidFill>
            <a:srgbClr val="4B4CFF"/>
          </a:solidFill>
          <a:ln w="25400" cap="flat" cmpd="sng" algn="ctr">
            <a:noFill/>
            <a:prstDash val="solid"/>
          </a:ln>
          <a:effectLst/>
        </p:spPr>
        <p:txBody>
          <a:bodyPr anchor="ctr"/>
          <a:lstStyle/>
          <a:p>
            <a:pPr fontAlgn="auto">
              <a:spcBef>
                <a:spcPts val="0"/>
              </a:spcBef>
              <a:spcAft>
                <a:spcPts val="0"/>
              </a:spcAft>
              <a:defRPr/>
            </a:pPr>
            <a:endParaRPr lang="zh-CN" altLang="en-US" kern="0">
              <a:solidFill>
                <a:srgbClr val="FFFFFF"/>
              </a:solidFill>
              <a:latin typeface="Arial"/>
              <a:ea typeface="宋体"/>
            </a:endParaRPr>
          </a:p>
        </p:txBody>
      </p:sp>
      <p:sp>
        <p:nvSpPr>
          <p:cNvPr id="57" name="TextBox 18">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99F7725-F8FF-40E0-BB84-4A9DAF5CB814}"/>
              </a:ext>
            </a:extLst>
          </p:cNvPr>
          <p:cNvSpPr txBox="1">
            <a:spLocks noChangeArrowheads="1"/>
          </p:cNvSpPr>
          <p:nvPr/>
        </p:nvSpPr>
        <p:spPr bwMode="auto">
          <a:xfrm>
            <a:off x="5198527" y="4366825"/>
            <a:ext cx="1150733" cy="307777"/>
          </a:xfrm>
          <a:prstGeom prst="rect">
            <a:avLst/>
          </a:prstGeom>
          <a:noFill/>
          <a:ln w="9525">
            <a:noFill/>
            <a:miter lim="800000"/>
            <a:headEnd/>
            <a:tailEnd/>
          </a:ln>
        </p:spPr>
        <p:txBody>
          <a:bodyPr wrap="square">
            <a:spAutoFit/>
          </a:bodyPr>
          <a:lstStyle/>
          <a:p>
            <a:pPr algn="l">
              <a:defRPr/>
            </a:pPr>
            <a:r>
              <a:rPr lang="en-US" altLang="zh-CN" sz="1400" dirty="0">
                <a:solidFill>
                  <a:srgbClr val="003366"/>
                </a:solidFill>
                <a:latin typeface="Arial" panose="020B0604020202020204" pitchFamily="34" charset="0"/>
                <a:ea typeface="宋体" pitchFamily="2" charset="-122"/>
                <a:cs typeface="Arial" panose="020B0604020202020204" pitchFamily="34" charset="0"/>
              </a:rPr>
              <a:t>Installation</a:t>
            </a:r>
          </a:p>
        </p:txBody>
      </p:sp>
      <p:sp>
        <p:nvSpPr>
          <p:cNvPr id="58" name="圆角矩形 6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69F6A66-AE3C-43AA-967A-0E6C00E6F673}"/>
              </a:ext>
            </a:extLst>
          </p:cNvPr>
          <p:cNvSpPr/>
          <p:nvPr/>
        </p:nvSpPr>
        <p:spPr>
          <a:xfrm>
            <a:off x="7627018" y="4915097"/>
            <a:ext cx="990600" cy="72000"/>
          </a:xfrm>
          <a:prstGeom prst="roundRect">
            <a:avLst/>
          </a:prstGeom>
          <a:solidFill>
            <a:srgbClr val="FF00FF"/>
          </a:solidFill>
          <a:ln w="25400" cap="flat" cmpd="sng" algn="ctr">
            <a:noFill/>
            <a:prstDash val="solid"/>
          </a:ln>
          <a:effectLst/>
        </p:spPr>
        <p:txBody>
          <a:bodyPr anchor="ctr"/>
          <a:lstStyle/>
          <a:p>
            <a:pPr fontAlgn="auto">
              <a:spcBef>
                <a:spcPts val="0"/>
              </a:spcBef>
              <a:spcAft>
                <a:spcPts val="0"/>
              </a:spcAft>
              <a:defRPr/>
            </a:pPr>
            <a:endParaRPr lang="zh-CN" altLang="en-US" kern="0">
              <a:solidFill>
                <a:srgbClr val="FFFFFF"/>
              </a:solidFill>
              <a:latin typeface="Arial"/>
              <a:ea typeface="宋体"/>
            </a:endParaRPr>
          </a:p>
        </p:txBody>
      </p:sp>
      <p:sp>
        <p:nvSpPr>
          <p:cNvPr id="59" name="TextBox 20">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9CEDF87-4508-4C84-B4C4-891189FF9469}"/>
              </a:ext>
            </a:extLst>
          </p:cNvPr>
          <p:cNvSpPr txBox="1">
            <a:spLocks noChangeArrowheads="1"/>
          </p:cNvSpPr>
          <p:nvPr/>
        </p:nvSpPr>
        <p:spPr bwMode="auto">
          <a:xfrm>
            <a:off x="5279340" y="4779766"/>
            <a:ext cx="3464634" cy="307777"/>
          </a:xfrm>
          <a:prstGeom prst="rect">
            <a:avLst/>
          </a:prstGeom>
          <a:noFill/>
          <a:ln w="9525">
            <a:noFill/>
            <a:miter lim="800000"/>
            <a:headEnd/>
            <a:tailEnd/>
          </a:ln>
        </p:spPr>
        <p:txBody>
          <a:bodyPr wrap="square">
            <a:spAutoFit/>
          </a:bodyPr>
          <a:lstStyle/>
          <a:p>
            <a:pPr algn="l">
              <a:defRPr/>
            </a:pPr>
            <a:r>
              <a:rPr lang="en-US" altLang="zh-CN" sz="1400" dirty="0">
                <a:solidFill>
                  <a:srgbClr val="003366"/>
                </a:solidFill>
                <a:latin typeface="Arial" panose="020B0604020202020204" pitchFamily="34" charset="0"/>
                <a:ea typeface="宋体" pitchFamily="2" charset="-122"/>
                <a:cs typeface="Arial" panose="020B0604020202020204" pitchFamily="34" charset="0"/>
              </a:rPr>
              <a:t>Sub-system commissioning</a:t>
            </a:r>
          </a:p>
        </p:txBody>
      </p:sp>
      <p:sp>
        <p:nvSpPr>
          <p:cNvPr id="60" name="圆角矩形 6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8EC7495-FD64-4AA5-96F7-0F8D02838E26}"/>
              </a:ext>
            </a:extLst>
          </p:cNvPr>
          <p:cNvSpPr/>
          <p:nvPr/>
        </p:nvSpPr>
        <p:spPr>
          <a:xfrm>
            <a:off x="7959736" y="5151498"/>
            <a:ext cx="648000" cy="72000"/>
          </a:xfrm>
          <a:prstGeom prst="roundRect">
            <a:avLst/>
          </a:prstGeom>
          <a:solidFill>
            <a:srgbClr val="7030A0"/>
          </a:solidFill>
          <a:ln w="25400" cap="flat" cmpd="sng" algn="ctr">
            <a:noFill/>
            <a:prstDash val="solid"/>
          </a:ln>
          <a:effectLst/>
        </p:spPr>
        <p:txBody>
          <a:bodyPr anchor="ctr"/>
          <a:lstStyle/>
          <a:p>
            <a:pPr fontAlgn="auto">
              <a:spcBef>
                <a:spcPts val="0"/>
              </a:spcBef>
              <a:spcAft>
                <a:spcPts val="0"/>
              </a:spcAft>
              <a:defRPr/>
            </a:pPr>
            <a:endParaRPr lang="zh-CN" altLang="en-US" kern="0">
              <a:solidFill>
                <a:srgbClr val="FFFFFF"/>
              </a:solidFill>
              <a:latin typeface="Arial"/>
              <a:ea typeface="宋体"/>
            </a:endParaRPr>
          </a:p>
        </p:txBody>
      </p:sp>
      <p:sp>
        <p:nvSpPr>
          <p:cNvPr id="61" name="圆角矩形 6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885379E-B17A-4F2C-9F0B-E78F8D4A6675}"/>
              </a:ext>
            </a:extLst>
          </p:cNvPr>
          <p:cNvSpPr/>
          <p:nvPr/>
        </p:nvSpPr>
        <p:spPr>
          <a:xfrm>
            <a:off x="8591748" y="5449325"/>
            <a:ext cx="468000" cy="73471"/>
          </a:xfrm>
          <a:prstGeom prst="roundRect">
            <a:avLst/>
          </a:prstGeom>
          <a:solidFill>
            <a:srgbClr val="FF0000"/>
          </a:solidFill>
          <a:ln w="25400" cap="flat" cmpd="sng" algn="ctr">
            <a:noFill/>
            <a:prstDash val="solid"/>
          </a:ln>
          <a:effectLst/>
        </p:spPr>
        <p:txBody>
          <a:bodyPr anchor="ctr"/>
          <a:lstStyle/>
          <a:p>
            <a:pPr fontAlgn="auto">
              <a:spcBef>
                <a:spcPts val="0"/>
              </a:spcBef>
              <a:spcAft>
                <a:spcPts val="0"/>
              </a:spcAft>
              <a:defRPr/>
            </a:pPr>
            <a:endParaRPr lang="zh-CN" altLang="en-US" kern="0">
              <a:solidFill>
                <a:srgbClr val="FFFFFF"/>
              </a:solidFill>
              <a:latin typeface="Arial"/>
              <a:ea typeface="宋体"/>
            </a:endParaRPr>
          </a:p>
        </p:txBody>
      </p:sp>
      <p:sp>
        <p:nvSpPr>
          <p:cNvPr id="62" name="TextBox 2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F38A0F0-07AA-4C91-B7FE-2D4791540925}"/>
              </a:ext>
            </a:extLst>
          </p:cNvPr>
          <p:cNvSpPr txBox="1">
            <a:spLocks noChangeArrowheads="1"/>
          </p:cNvSpPr>
          <p:nvPr/>
        </p:nvSpPr>
        <p:spPr bwMode="auto">
          <a:xfrm>
            <a:off x="6001401" y="5016085"/>
            <a:ext cx="2340000" cy="307777"/>
          </a:xfrm>
          <a:prstGeom prst="rect">
            <a:avLst/>
          </a:prstGeom>
          <a:noFill/>
          <a:ln w="9525">
            <a:noFill/>
            <a:miter lim="800000"/>
            <a:headEnd/>
            <a:tailEnd/>
          </a:ln>
        </p:spPr>
        <p:txBody>
          <a:bodyPr wrap="square">
            <a:spAutoFit/>
          </a:bodyPr>
          <a:lstStyle/>
          <a:p>
            <a:pPr algn="l">
              <a:defRPr/>
            </a:pPr>
            <a:r>
              <a:rPr lang="en-US" altLang="zh-CN" sz="1400" dirty="0">
                <a:solidFill>
                  <a:srgbClr val="003366"/>
                </a:solidFill>
                <a:latin typeface="Arial" panose="020B0604020202020204" pitchFamily="34" charset="0"/>
                <a:ea typeface="宋体" pitchFamily="2" charset="-122"/>
                <a:cs typeface="Arial" panose="020B0604020202020204" pitchFamily="34" charset="0"/>
              </a:rPr>
              <a:t>Facility commissioning</a:t>
            </a:r>
          </a:p>
        </p:txBody>
      </p:sp>
      <p:sp>
        <p:nvSpPr>
          <p:cNvPr id="63" name="TextBox 2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F93494E-F16D-42FF-905D-7823A66CA1F1}"/>
              </a:ext>
            </a:extLst>
          </p:cNvPr>
          <p:cNvSpPr txBox="1">
            <a:spLocks noChangeArrowheads="1"/>
          </p:cNvSpPr>
          <p:nvPr/>
        </p:nvSpPr>
        <p:spPr bwMode="auto">
          <a:xfrm>
            <a:off x="7652345" y="5317332"/>
            <a:ext cx="1403350" cy="307777"/>
          </a:xfrm>
          <a:prstGeom prst="rect">
            <a:avLst/>
          </a:prstGeom>
          <a:noFill/>
          <a:ln w="9525">
            <a:noFill/>
            <a:miter lim="800000"/>
            <a:headEnd/>
            <a:tailEnd/>
          </a:ln>
        </p:spPr>
        <p:txBody>
          <a:bodyPr>
            <a:spAutoFit/>
          </a:bodyPr>
          <a:lstStyle/>
          <a:p>
            <a:pPr algn="l">
              <a:defRPr/>
            </a:pPr>
            <a:r>
              <a:rPr lang="en-US" altLang="zh-CN" sz="1400" dirty="0">
                <a:solidFill>
                  <a:srgbClr val="FF0000"/>
                </a:solidFill>
                <a:latin typeface="Arial" panose="020B0604020202020204" pitchFamily="34" charset="0"/>
                <a:ea typeface="宋体" pitchFamily="2" charset="-122"/>
                <a:cs typeface="Arial" panose="020B0604020202020204" pitchFamily="34" charset="0"/>
              </a:rPr>
              <a:t>Operation</a:t>
            </a:r>
          </a:p>
        </p:txBody>
      </p:sp>
      <p:sp>
        <p:nvSpPr>
          <p:cNvPr id="64" name="等腰三角形 6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828A1C4-8470-45F6-A7CC-062E6684B0B9}"/>
              </a:ext>
            </a:extLst>
          </p:cNvPr>
          <p:cNvSpPr>
            <a:spLocks noChangeArrowheads="1"/>
          </p:cNvSpPr>
          <p:nvPr/>
        </p:nvSpPr>
        <p:spPr bwMode="auto">
          <a:xfrm flipV="1">
            <a:off x="1880222" y="1221524"/>
            <a:ext cx="165100" cy="131198"/>
          </a:xfrm>
          <a:prstGeom prst="triangle">
            <a:avLst>
              <a:gd name="adj" fmla="val 50000"/>
            </a:avLst>
          </a:prstGeom>
          <a:solidFill>
            <a:srgbClr val="FF0000"/>
          </a:solidFill>
          <a:ln w="25400" algn="ctr">
            <a:solidFill>
              <a:srgbClr val="FF0000"/>
            </a:solidFill>
            <a:miter lim="800000"/>
            <a:headEnd/>
            <a:tailEnd/>
          </a:ln>
        </p:spPr>
        <p:txBody>
          <a:bodyPr rot="10800000" anchor="ctr"/>
          <a:lstStyle/>
          <a:p>
            <a:pPr fontAlgn="auto">
              <a:spcBef>
                <a:spcPts val="0"/>
              </a:spcBef>
              <a:spcAft>
                <a:spcPts val="0"/>
              </a:spcAft>
              <a:defRPr/>
            </a:pPr>
            <a:endParaRPr lang="zh-CN" altLang="en-US">
              <a:solidFill>
                <a:srgbClr val="FFFFFF"/>
              </a:solidFill>
              <a:latin typeface="Arial"/>
              <a:ea typeface="宋体"/>
            </a:endParaRPr>
          </a:p>
        </p:txBody>
      </p:sp>
      <p:sp>
        <p:nvSpPr>
          <p:cNvPr id="65" name="TextBox 2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1192AC1-2928-4C80-B099-E576C99D3C35}"/>
              </a:ext>
            </a:extLst>
          </p:cNvPr>
          <p:cNvSpPr txBox="1">
            <a:spLocks noChangeArrowheads="1"/>
          </p:cNvSpPr>
          <p:nvPr/>
        </p:nvSpPr>
        <p:spPr bwMode="auto">
          <a:xfrm>
            <a:off x="1694588" y="1380433"/>
            <a:ext cx="660400" cy="307777"/>
          </a:xfrm>
          <a:prstGeom prst="rect">
            <a:avLst/>
          </a:prstGeom>
          <a:noFill/>
          <a:ln w="9525">
            <a:noFill/>
            <a:miter lim="800000"/>
            <a:headEnd/>
            <a:tailEnd/>
          </a:ln>
        </p:spPr>
        <p:txBody>
          <a:bodyPr>
            <a:spAutoFit/>
          </a:bodyPr>
          <a:lstStyle/>
          <a:p>
            <a:pPr algn="l">
              <a:defRPr/>
            </a:pPr>
            <a:r>
              <a:rPr lang="en-US" altLang="zh-CN" sz="1400" dirty="0">
                <a:solidFill>
                  <a:srgbClr val="003366"/>
                </a:solidFill>
                <a:latin typeface="Arial" panose="020B0604020202020204" pitchFamily="34" charset="0"/>
                <a:ea typeface="宋体" pitchFamily="2" charset="-122"/>
                <a:cs typeface="Arial" panose="020B0604020202020204" pitchFamily="34" charset="0"/>
              </a:rPr>
              <a:t>Plan</a:t>
            </a:r>
          </a:p>
        </p:txBody>
      </p:sp>
      <p:sp>
        <p:nvSpPr>
          <p:cNvPr id="66" name="等腰三角形 6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4890D4F-ADFE-419A-BFCD-FE04610A0D8D}"/>
              </a:ext>
            </a:extLst>
          </p:cNvPr>
          <p:cNvSpPr>
            <a:spLocks noChangeArrowheads="1"/>
          </p:cNvSpPr>
          <p:nvPr/>
        </p:nvSpPr>
        <p:spPr bwMode="auto">
          <a:xfrm flipV="1">
            <a:off x="4737105" y="1212136"/>
            <a:ext cx="165100" cy="131198"/>
          </a:xfrm>
          <a:prstGeom prst="triangle">
            <a:avLst>
              <a:gd name="adj" fmla="val 50000"/>
            </a:avLst>
          </a:prstGeom>
          <a:solidFill>
            <a:srgbClr val="FF0000"/>
          </a:solidFill>
          <a:ln w="25400" algn="ctr">
            <a:solidFill>
              <a:srgbClr val="FF0000"/>
            </a:solidFill>
            <a:miter lim="800000"/>
            <a:headEnd/>
            <a:tailEnd/>
          </a:ln>
        </p:spPr>
        <p:txBody>
          <a:bodyPr rot="10800000" anchor="ctr"/>
          <a:lstStyle/>
          <a:p>
            <a:pPr fontAlgn="auto">
              <a:spcBef>
                <a:spcPts val="0"/>
              </a:spcBef>
              <a:spcAft>
                <a:spcPts val="0"/>
              </a:spcAft>
              <a:defRPr/>
            </a:pPr>
            <a:endParaRPr lang="zh-CN" altLang="en-US">
              <a:solidFill>
                <a:srgbClr val="FFFFFF"/>
              </a:solidFill>
              <a:latin typeface="Arial"/>
              <a:ea typeface="宋体"/>
            </a:endParaRPr>
          </a:p>
        </p:txBody>
      </p:sp>
      <p:sp>
        <p:nvSpPr>
          <p:cNvPr id="67" name="TextBox 28">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9CC7E55-5752-477D-BF1B-5B6E98C73B0E}"/>
              </a:ext>
            </a:extLst>
          </p:cNvPr>
          <p:cNvSpPr txBox="1">
            <a:spLocks noChangeArrowheads="1"/>
          </p:cNvSpPr>
          <p:nvPr/>
        </p:nvSpPr>
        <p:spPr bwMode="auto">
          <a:xfrm>
            <a:off x="4311655" y="1342880"/>
            <a:ext cx="962025" cy="307777"/>
          </a:xfrm>
          <a:prstGeom prst="rect">
            <a:avLst/>
          </a:prstGeom>
          <a:noFill/>
          <a:ln w="9525">
            <a:noFill/>
            <a:miter lim="800000"/>
            <a:headEnd/>
            <a:tailEnd/>
          </a:ln>
        </p:spPr>
        <p:txBody>
          <a:bodyPr>
            <a:spAutoFit/>
          </a:bodyPr>
          <a:lstStyle/>
          <a:p>
            <a:pPr algn="l">
              <a:defRPr/>
            </a:pPr>
            <a:r>
              <a:rPr lang="en-US" altLang="zh-CN" sz="1400" dirty="0">
                <a:solidFill>
                  <a:srgbClr val="003366"/>
                </a:solidFill>
                <a:latin typeface="Arial" panose="020B0604020202020204" pitchFamily="34" charset="0"/>
                <a:ea typeface="宋体" pitchFamily="2" charset="-122"/>
                <a:cs typeface="Arial" panose="020B0604020202020204" pitchFamily="34" charset="0"/>
              </a:rPr>
              <a:t>Approval</a:t>
            </a:r>
          </a:p>
        </p:txBody>
      </p:sp>
      <p:sp>
        <p:nvSpPr>
          <p:cNvPr id="68" name="等腰三角形 67">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CFDD906-5DE9-411D-9412-BE173B0ACABA}"/>
              </a:ext>
            </a:extLst>
          </p:cNvPr>
          <p:cNvSpPr>
            <a:spLocks noChangeArrowheads="1"/>
          </p:cNvSpPr>
          <p:nvPr/>
        </p:nvSpPr>
        <p:spPr bwMode="auto">
          <a:xfrm flipV="1">
            <a:off x="6122257" y="1217937"/>
            <a:ext cx="165100" cy="131198"/>
          </a:xfrm>
          <a:prstGeom prst="triangle">
            <a:avLst>
              <a:gd name="adj" fmla="val 50000"/>
            </a:avLst>
          </a:prstGeom>
          <a:solidFill>
            <a:srgbClr val="FF0000"/>
          </a:solidFill>
          <a:ln w="25400" algn="ctr">
            <a:solidFill>
              <a:srgbClr val="FF0000"/>
            </a:solidFill>
            <a:miter lim="800000"/>
            <a:headEnd/>
            <a:tailEnd/>
          </a:ln>
        </p:spPr>
        <p:txBody>
          <a:bodyPr rot="10800000" anchor="ctr"/>
          <a:lstStyle/>
          <a:p>
            <a:pPr fontAlgn="auto">
              <a:spcBef>
                <a:spcPts val="0"/>
              </a:spcBef>
              <a:spcAft>
                <a:spcPts val="0"/>
              </a:spcAft>
              <a:defRPr/>
            </a:pPr>
            <a:endParaRPr lang="zh-CN" altLang="en-US">
              <a:solidFill>
                <a:srgbClr val="FFFFFF"/>
              </a:solidFill>
              <a:latin typeface="Arial"/>
              <a:ea typeface="宋体"/>
            </a:endParaRPr>
          </a:p>
        </p:txBody>
      </p:sp>
      <p:sp>
        <p:nvSpPr>
          <p:cNvPr id="69" name="TextBox 30">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EFDC55D-7987-4771-9BBF-DDD55BE9C25E}"/>
              </a:ext>
            </a:extLst>
          </p:cNvPr>
          <p:cNvSpPr txBox="1">
            <a:spLocks noChangeArrowheads="1"/>
          </p:cNvSpPr>
          <p:nvPr/>
        </p:nvSpPr>
        <p:spPr bwMode="auto">
          <a:xfrm>
            <a:off x="5616319" y="1362034"/>
            <a:ext cx="1355915" cy="297517"/>
          </a:xfrm>
          <a:prstGeom prst="rect">
            <a:avLst/>
          </a:prstGeom>
          <a:noFill/>
          <a:ln w="9525">
            <a:noFill/>
            <a:miter lim="800000"/>
            <a:headEnd/>
            <a:tailEnd/>
          </a:ln>
        </p:spPr>
        <p:txBody>
          <a:bodyPr wrap="square">
            <a:spAutoFit/>
          </a:bodyPr>
          <a:lstStyle/>
          <a:p>
            <a:pPr>
              <a:lnSpc>
                <a:spcPts val="1600"/>
              </a:lnSpc>
              <a:defRPr/>
            </a:pPr>
            <a:r>
              <a:rPr lang="en-US" altLang="zh-CN" sz="1400" dirty="0">
                <a:solidFill>
                  <a:srgbClr val="FF0000"/>
                </a:solidFill>
                <a:latin typeface="Arial" panose="020B0604020202020204" pitchFamily="34" charset="0"/>
                <a:ea typeface="宋体" pitchFamily="2" charset="-122"/>
                <a:cs typeface="Arial" panose="020B0604020202020204" pitchFamily="34" charset="0"/>
              </a:rPr>
              <a:t>Construction</a:t>
            </a:r>
          </a:p>
        </p:txBody>
      </p:sp>
      <p:sp>
        <p:nvSpPr>
          <p:cNvPr id="70" name="等腰三角形 69">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65FEC95-161F-4277-93BE-A292BCA3B6A8}"/>
              </a:ext>
            </a:extLst>
          </p:cNvPr>
          <p:cNvSpPr>
            <a:spLocks noChangeArrowheads="1"/>
          </p:cNvSpPr>
          <p:nvPr/>
        </p:nvSpPr>
        <p:spPr bwMode="auto">
          <a:xfrm flipV="1">
            <a:off x="8053870" y="1207572"/>
            <a:ext cx="166687" cy="129886"/>
          </a:xfrm>
          <a:prstGeom prst="triangle">
            <a:avLst>
              <a:gd name="adj" fmla="val 50000"/>
            </a:avLst>
          </a:prstGeom>
          <a:solidFill>
            <a:srgbClr val="FF0000"/>
          </a:solidFill>
          <a:ln w="25400" algn="ctr">
            <a:solidFill>
              <a:srgbClr val="FF0000"/>
            </a:solidFill>
            <a:miter lim="800000"/>
            <a:headEnd/>
            <a:tailEnd/>
          </a:ln>
        </p:spPr>
        <p:txBody>
          <a:bodyPr rot="10800000" anchor="ctr"/>
          <a:lstStyle/>
          <a:p>
            <a:pPr fontAlgn="auto">
              <a:spcBef>
                <a:spcPts val="0"/>
              </a:spcBef>
              <a:spcAft>
                <a:spcPts val="0"/>
              </a:spcAft>
              <a:defRPr/>
            </a:pPr>
            <a:endParaRPr lang="zh-CN" altLang="en-US">
              <a:solidFill>
                <a:srgbClr val="FFFFFF"/>
              </a:solidFill>
              <a:latin typeface="Arial"/>
              <a:ea typeface="宋体"/>
            </a:endParaRPr>
          </a:p>
        </p:txBody>
      </p:sp>
      <p:sp>
        <p:nvSpPr>
          <p:cNvPr id="71" name="TextBox 3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A5FF063-1801-4FA7-B098-21796A2E5413}"/>
              </a:ext>
            </a:extLst>
          </p:cNvPr>
          <p:cNvSpPr txBox="1">
            <a:spLocks noChangeArrowheads="1"/>
          </p:cNvSpPr>
          <p:nvPr/>
        </p:nvSpPr>
        <p:spPr bwMode="auto">
          <a:xfrm>
            <a:off x="7273945" y="1340914"/>
            <a:ext cx="1426780" cy="307777"/>
          </a:xfrm>
          <a:prstGeom prst="rect">
            <a:avLst/>
          </a:prstGeom>
          <a:noFill/>
          <a:ln w="9525">
            <a:noFill/>
            <a:miter lim="800000"/>
            <a:headEnd/>
            <a:tailEnd/>
          </a:ln>
        </p:spPr>
        <p:txBody>
          <a:bodyPr wrap="square">
            <a:spAutoFit/>
          </a:bodyPr>
          <a:lstStyle/>
          <a:p>
            <a:pPr algn="l">
              <a:defRPr/>
            </a:pPr>
            <a:r>
              <a:rPr lang="en-US" altLang="zh-CN" sz="1400" dirty="0">
                <a:solidFill>
                  <a:srgbClr val="003366"/>
                </a:solidFill>
                <a:latin typeface="Arial" panose="020B0604020202020204" pitchFamily="34" charset="0"/>
                <a:ea typeface="宋体" pitchFamily="2" charset="-122"/>
                <a:cs typeface="Arial" panose="020B0604020202020204" pitchFamily="34" charset="0"/>
              </a:rPr>
              <a:t>Commissioning</a:t>
            </a:r>
          </a:p>
        </p:txBody>
      </p:sp>
      <p:sp>
        <p:nvSpPr>
          <p:cNvPr id="72" name="等腰三角形 7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9B785C1-D41C-4209-AE48-4F69571B58F0}"/>
              </a:ext>
            </a:extLst>
          </p:cNvPr>
          <p:cNvSpPr>
            <a:spLocks noChangeArrowheads="1"/>
          </p:cNvSpPr>
          <p:nvPr/>
        </p:nvSpPr>
        <p:spPr bwMode="auto">
          <a:xfrm flipV="1">
            <a:off x="8807772" y="1199161"/>
            <a:ext cx="166687" cy="129886"/>
          </a:xfrm>
          <a:prstGeom prst="triangle">
            <a:avLst>
              <a:gd name="adj" fmla="val 50000"/>
            </a:avLst>
          </a:prstGeom>
          <a:solidFill>
            <a:srgbClr val="FF0000"/>
          </a:solidFill>
          <a:ln w="25400" algn="ctr">
            <a:solidFill>
              <a:srgbClr val="FF0000"/>
            </a:solidFill>
            <a:miter lim="800000"/>
            <a:headEnd/>
            <a:tailEnd/>
          </a:ln>
        </p:spPr>
        <p:txBody>
          <a:bodyPr rot="10800000" anchor="ctr"/>
          <a:lstStyle/>
          <a:p>
            <a:pPr fontAlgn="auto">
              <a:spcBef>
                <a:spcPts val="0"/>
              </a:spcBef>
              <a:spcAft>
                <a:spcPts val="0"/>
              </a:spcAft>
              <a:defRPr/>
            </a:pPr>
            <a:endParaRPr lang="zh-CN" altLang="en-US">
              <a:solidFill>
                <a:srgbClr val="FFFFFF"/>
              </a:solidFill>
              <a:latin typeface="Arial"/>
              <a:ea typeface="宋体"/>
            </a:endParaRPr>
          </a:p>
        </p:txBody>
      </p:sp>
      <p:sp>
        <p:nvSpPr>
          <p:cNvPr id="73" name="TextBox 3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21AACC7-2C97-43C5-B374-4FDA050BF732}"/>
              </a:ext>
            </a:extLst>
          </p:cNvPr>
          <p:cNvSpPr txBox="1">
            <a:spLocks noChangeArrowheads="1"/>
          </p:cNvSpPr>
          <p:nvPr/>
        </p:nvSpPr>
        <p:spPr bwMode="auto">
          <a:xfrm>
            <a:off x="8168741" y="1589007"/>
            <a:ext cx="1176337" cy="307777"/>
          </a:xfrm>
          <a:prstGeom prst="rect">
            <a:avLst/>
          </a:prstGeom>
          <a:noFill/>
          <a:ln w="9525">
            <a:noFill/>
            <a:miter lim="800000"/>
            <a:headEnd/>
            <a:tailEnd/>
          </a:ln>
        </p:spPr>
        <p:txBody>
          <a:bodyPr>
            <a:spAutoFit/>
          </a:bodyPr>
          <a:lstStyle/>
          <a:p>
            <a:pPr algn="l">
              <a:defRPr/>
            </a:pPr>
            <a:r>
              <a:rPr lang="en-US" altLang="zh-CN" sz="1400" dirty="0">
                <a:solidFill>
                  <a:srgbClr val="003366"/>
                </a:solidFill>
                <a:latin typeface="Arial" panose="020B0604020202020204" pitchFamily="34" charset="0"/>
                <a:ea typeface="宋体" pitchFamily="2" charset="-122"/>
                <a:cs typeface="Arial" panose="020B0604020202020204" pitchFamily="34" charset="0"/>
              </a:rPr>
              <a:t>Operation</a:t>
            </a:r>
          </a:p>
        </p:txBody>
      </p:sp>
      <p:sp>
        <p:nvSpPr>
          <p:cNvPr id="78" name="圆角矩形 4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033EEDE-ADA0-4322-AEA4-906A835D1DED}"/>
              </a:ext>
            </a:extLst>
          </p:cNvPr>
          <p:cNvSpPr/>
          <p:nvPr/>
        </p:nvSpPr>
        <p:spPr>
          <a:xfrm>
            <a:off x="2602162" y="2105802"/>
            <a:ext cx="3240000" cy="72000"/>
          </a:xfrm>
          <a:prstGeom prst="roundRect">
            <a:avLst/>
          </a:prstGeom>
          <a:solidFill>
            <a:schemeClr val="accent6"/>
          </a:solidFill>
          <a:ln w="25400" cap="flat" cmpd="sng" algn="ctr">
            <a:noFill/>
            <a:prstDash val="solid"/>
          </a:ln>
          <a:effectLst/>
        </p:spPr>
        <p:txBody>
          <a:bodyPr anchor="ctr"/>
          <a:lstStyle/>
          <a:p>
            <a:pPr fontAlgn="auto">
              <a:spcBef>
                <a:spcPts val="0"/>
              </a:spcBef>
              <a:spcAft>
                <a:spcPts val="0"/>
              </a:spcAft>
              <a:defRPr/>
            </a:pPr>
            <a:endParaRPr lang="zh-CN" altLang="en-US" kern="0">
              <a:solidFill>
                <a:srgbClr val="FFFFFF"/>
              </a:solidFill>
              <a:latin typeface="Arial"/>
              <a:ea typeface="宋体"/>
            </a:endParaRPr>
          </a:p>
        </p:txBody>
      </p:sp>
      <p:sp>
        <p:nvSpPr>
          <p:cNvPr id="46" name="TextBox 45"/>
          <p:cNvSpPr txBox="1"/>
          <p:nvPr/>
        </p:nvSpPr>
        <p:spPr>
          <a:xfrm>
            <a:off x="688785" y="-12700"/>
            <a:ext cx="8213916" cy="646331"/>
          </a:xfrm>
          <a:prstGeom prst="rect">
            <a:avLst/>
          </a:prstGeom>
          <a:noFill/>
        </p:spPr>
        <p:txBody>
          <a:bodyPr wrap="square" rtlCol="0">
            <a:spAutoFit/>
          </a:bodyPr>
          <a:lstStyle/>
          <a:p>
            <a:pPr algn="ctr"/>
            <a:r>
              <a:rPr lang="en-US" sz="3600" dirty="0" smtClean="0">
                <a:latin typeface="华文细黑"/>
                <a:ea typeface="华文细黑"/>
                <a:cs typeface="华文细黑"/>
              </a:rPr>
              <a:t>HIAF Timetable</a:t>
            </a:r>
            <a:endParaRPr lang="en-US" sz="3600" dirty="0">
              <a:latin typeface="华文细黑"/>
              <a:ea typeface="华文细黑"/>
              <a:cs typeface="华文细黑"/>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51376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6" name="图片 25"/>
          <p:cNvPicPr>
            <a:picLocks noChangeAspect="1"/>
          </p:cNvPicPr>
          <p:nvPr/>
        </p:nvPicPr>
        <p:blipFill>
          <a:blip r:embed="rId2"/>
          <a:srcRect/>
          <a:stretch>
            <a:fillRect/>
          </a:stretch>
        </p:blipFill>
        <p:spPr bwMode="auto">
          <a:xfrm>
            <a:off x="98425" y="952500"/>
            <a:ext cx="8856663" cy="4530725"/>
          </a:xfrm>
          <a:prstGeom prst="rect">
            <a:avLst/>
          </a:prstGeom>
          <a:noFill/>
          <a:ln w="9525">
            <a:noFill/>
            <a:miter lim="800000"/>
            <a:headEnd/>
            <a:tailEnd/>
          </a:ln>
        </p:spPr>
      </p:pic>
      <p:sp>
        <p:nvSpPr>
          <p:cNvPr id="4" name="圆角矩形 3"/>
          <p:cNvSpPr/>
          <p:nvPr/>
        </p:nvSpPr>
        <p:spPr>
          <a:xfrm>
            <a:off x="827088" y="1876425"/>
            <a:ext cx="865187" cy="2889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rIns="0" anchor="ctr">
            <a:prstTxWarp prst="textNoShape">
              <a:avLst/>
            </a:prstTxWarp>
          </a:bodyPr>
          <a:lstStyle/>
          <a:p>
            <a:pPr algn="ctr"/>
            <a:r>
              <a:rPr lang="en-US" altLang="zh-CN" sz="1700" b="1">
                <a:solidFill>
                  <a:srgbClr val="000000"/>
                </a:solidFill>
                <a:latin typeface="Times New Roman" pitchFamily="-106" charset="0"/>
                <a:ea typeface="Times New Roman" pitchFamily="-106" charset="0"/>
                <a:cs typeface="Times New Roman" pitchFamily="-106" charset="0"/>
              </a:rPr>
              <a:t>EicC-II</a:t>
            </a:r>
            <a:endParaRPr lang="zh-CN" altLang="en-US" sz="1700" b="1">
              <a:solidFill>
                <a:srgbClr val="000000"/>
              </a:solidFill>
              <a:latin typeface="Times New Roman" pitchFamily="-106" charset="0"/>
              <a:ea typeface="Times New Roman" pitchFamily="-106" charset="0"/>
              <a:cs typeface="Times New Roman" pitchFamily="-106" charset="0"/>
            </a:endParaRPr>
          </a:p>
        </p:txBody>
      </p:sp>
      <p:sp>
        <p:nvSpPr>
          <p:cNvPr id="5" name="圆角矩形 4"/>
          <p:cNvSpPr/>
          <p:nvPr/>
        </p:nvSpPr>
        <p:spPr>
          <a:xfrm>
            <a:off x="7383462" y="2781301"/>
            <a:ext cx="1016649" cy="5969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rIns="0" anchor="ctr">
            <a:prstTxWarp prst="textNoShape">
              <a:avLst/>
            </a:prstTxWarp>
          </a:bodyPr>
          <a:lstStyle/>
          <a:p>
            <a:pPr algn="ctr"/>
            <a:r>
              <a:rPr lang="en-US" altLang="zh-CN" sz="2000" b="1" dirty="0" err="1">
                <a:solidFill>
                  <a:srgbClr val="000000"/>
                </a:solidFill>
                <a:latin typeface="华文细黑"/>
                <a:ea typeface="华文细黑"/>
                <a:cs typeface="华文细黑"/>
              </a:rPr>
              <a:t>EicC</a:t>
            </a:r>
            <a:r>
              <a:rPr lang="en-US" altLang="zh-CN" sz="2000" b="1" dirty="0">
                <a:solidFill>
                  <a:srgbClr val="000000"/>
                </a:solidFill>
                <a:latin typeface="华文细黑"/>
                <a:ea typeface="华文细黑"/>
                <a:cs typeface="华文细黑"/>
              </a:rPr>
              <a:t>-I</a:t>
            </a:r>
            <a:endParaRPr lang="zh-CN" altLang="en-US" sz="2000" b="1" dirty="0">
              <a:solidFill>
                <a:srgbClr val="000000"/>
              </a:solidFill>
              <a:latin typeface="华文细黑"/>
              <a:ea typeface="华文细黑"/>
              <a:cs typeface="华文细黑"/>
            </a:endParaRPr>
          </a:p>
        </p:txBody>
      </p:sp>
      <p:sp>
        <p:nvSpPr>
          <p:cNvPr id="6" name="圆角矩形 5"/>
          <p:cNvSpPr/>
          <p:nvPr/>
        </p:nvSpPr>
        <p:spPr>
          <a:xfrm>
            <a:off x="6418263" y="4286250"/>
            <a:ext cx="936625" cy="3175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rIns="0" anchor="ctr">
            <a:prstTxWarp prst="textNoShape">
              <a:avLst/>
            </a:prstTxWarp>
          </a:bodyPr>
          <a:lstStyle/>
          <a:p>
            <a:pPr algn="ctr"/>
            <a:r>
              <a:rPr lang="en-US" altLang="zh-CN" sz="1700" b="1">
                <a:solidFill>
                  <a:srgbClr val="000000"/>
                </a:solidFill>
                <a:latin typeface="Times New Roman" pitchFamily="-106" charset="0"/>
                <a:ea typeface="Times New Roman" pitchFamily="-106" charset="0"/>
                <a:cs typeface="Times New Roman" pitchFamily="-106" charset="0"/>
              </a:rPr>
              <a:t>HIAF-II</a:t>
            </a:r>
            <a:endParaRPr lang="zh-CN" altLang="en-US" sz="1700" b="1">
              <a:solidFill>
                <a:srgbClr val="000000"/>
              </a:solidFill>
              <a:latin typeface="Times New Roman" pitchFamily="-106" charset="0"/>
              <a:ea typeface="Times New Roman" pitchFamily="-106" charset="0"/>
              <a:cs typeface="Times New Roman" pitchFamily="-106" charset="0"/>
            </a:endParaRPr>
          </a:p>
        </p:txBody>
      </p:sp>
      <p:sp>
        <p:nvSpPr>
          <p:cNvPr id="7" name="圆角矩形 6"/>
          <p:cNvSpPr/>
          <p:nvPr/>
        </p:nvSpPr>
        <p:spPr>
          <a:xfrm>
            <a:off x="5316538" y="5605463"/>
            <a:ext cx="863600" cy="2889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rIns="0" anchor="ctr">
            <a:prstTxWarp prst="textNoShape">
              <a:avLst/>
            </a:prstTxWarp>
          </a:bodyPr>
          <a:lstStyle/>
          <a:p>
            <a:pPr algn="ctr"/>
            <a:r>
              <a:rPr lang="en-US" altLang="zh-CN" sz="1700" b="1">
                <a:solidFill>
                  <a:srgbClr val="000000"/>
                </a:solidFill>
                <a:latin typeface="Times New Roman" pitchFamily="-106" charset="0"/>
                <a:ea typeface="Times New Roman" pitchFamily="-106" charset="0"/>
                <a:cs typeface="Times New Roman" pitchFamily="-106" charset="0"/>
              </a:rPr>
              <a:t>HIAF-I</a:t>
            </a:r>
            <a:endParaRPr lang="zh-CN" altLang="en-US" sz="1700" b="1">
              <a:solidFill>
                <a:srgbClr val="000000"/>
              </a:solidFill>
              <a:latin typeface="Times New Roman" pitchFamily="-106" charset="0"/>
              <a:ea typeface="Times New Roman" pitchFamily="-106" charset="0"/>
              <a:cs typeface="Times New Roman" pitchFamily="-106" charset="0"/>
            </a:endParaRPr>
          </a:p>
        </p:txBody>
      </p:sp>
      <p:sp>
        <p:nvSpPr>
          <p:cNvPr id="16391" name="文本框 8"/>
          <p:cNvSpPr txBox="1">
            <a:spLocks noChangeArrowheads="1"/>
          </p:cNvSpPr>
          <p:nvPr/>
        </p:nvSpPr>
        <p:spPr bwMode="auto">
          <a:xfrm>
            <a:off x="2676525" y="1379538"/>
            <a:ext cx="1071563" cy="754062"/>
          </a:xfrm>
          <a:prstGeom prst="rect">
            <a:avLst/>
          </a:prstGeom>
          <a:noFill/>
          <a:ln w="9525">
            <a:noFill/>
            <a:miter lim="800000"/>
            <a:headEnd/>
            <a:tailEnd/>
          </a:ln>
        </p:spPr>
        <p:txBody>
          <a:bodyPr wrap="none">
            <a:prstTxWarp prst="textNoShape">
              <a:avLst/>
            </a:prstTxWarp>
            <a:spAutoFit/>
          </a:bodyPr>
          <a:lstStyle/>
          <a:p>
            <a:pPr algn="ctr"/>
            <a:r>
              <a:rPr lang="en-US" altLang="zh-CN" sz="1400" b="1">
                <a:solidFill>
                  <a:srgbClr val="000000"/>
                </a:solidFill>
                <a:latin typeface="Times New Roman" pitchFamily="-106" charset="0"/>
                <a:ea typeface="微软雅黑" charset="0"/>
                <a:cs typeface="Times New Roman" pitchFamily="-106" charset="0"/>
              </a:rPr>
              <a:t>HERing</a:t>
            </a:r>
          </a:p>
          <a:p>
            <a:pPr algn="ctr">
              <a:spcBef>
                <a:spcPts val="600"/>
              </a:spcBef>
            </a:pPr>
            <a:r>
              <a:rPr lang="en-US" altLang="zh-CN" sz="1200" b="1">
                <a:solidFill>
                  <a:srgbClr val="000000"/>
                </a:solidFill>
                <a:latin typeface="Times New Roman" pitchFamily="-106" charset="0"/>
                <a:ea typeface="微软雅黑" charset="0"/>
                <a:cs typeface="Times New Roman" pitchFamily="-106" charset="0"/>
              </a:rPr>
              <a:t>5-10 GeV</a:t>
            </a:r>
          </a:p>
          <a:p>
            <a:pPr algn="ctr"/>
            <a:r>
              <a:rPr lang="en-US" altLang="zh-CN" sz="1200" b="1">
                <a:solidFill>
                  <a:srgbClr val="000000"/>
                </a:solidFill>
                <a:latin typeface="Times New Roman" pitchFamily="-106" charset="0"/>
                <a:ea typeface="微软雅黑" charset="0"/>
                <a:cs typeface="Times New Roman" pitchFamily="-106" charset="0"/>
              </a:rPr>
              <a:t>C: 1.5-2.0 km</a:t>
            </a:r>
            <a:endParaRPr lang="zh-CN" altLang="en-US" sz="1200" b="1">
              <a:solidFill>
                <a:srgbClr val="000000"/>
              </a:solidFill>
              <a:latin typeface="Times New Roman" pitchFamily="-106" charset="0"/>
              <a:ea typeface="微软雅黑" charset="0"/>
              <a:cs typeface="Times New Roman" pitchFamily="-106" charset="0"/>
            </a:endParaRPr>
          </a:p>
        </p:txBody>
      </p:sp>
      <p:sp>
        <p:nvSpPr>
          <p:cNvPr id="16392" name="文本框 9"/>
          <p:cNvSpPr txBox="1">
            <a:spLocks noChangeArrowheads="1"/>
          </p:cNvSpPr>
          <p:nvPr/>
        </p:nvSpPr>
        <p:spPr bwMode="auto">
          <a:xfrm>
            <a:off x="579438" y="3573463"/>
            <a:ext cx="1073150" cy="754062"/>
          </a:xfrm>
          <a:prstGeom prst="rect">
            <a:avLst/>
          </a:prstGeom>
          <a:noFill/>
          <a:ln w="9525">
            <a:noFill/>
            <a:miter lim="800000"/>
            <a:headEnd/>
            <a:tailEnd/>
          </a:ln>
        </p:spPr>
        <p:txBody>
          <a:bodyPr wrap="none">
            <a:prstTxWarp prst="textNoShape">
              <a:avLst/>
            </a:prstTxWarp>
            <a:spAutoFit/>
          </a:bodyPr>
          <a:lstStyle/>
          <a:p>
            <a:pPr algn="ctr"/>
            <a:r>
              <a:rPr lang="en-US" altLang="zh-CN" sz="1400" b="1">
                <a:solidFill>
                  <a:srgbClr val="000000"/>
                </a:solidFill>
                <a:latin typeface="Times New Roman" pitchFamily="-106" charset="0"/>
                <a:ea typeface="微软雅黑" charset="0"/>
                <a:cs typeface="Times New Roman" pitchFamily="-106" charset="0"/>
              </a:rPr>
              <a:t>HPRing</a:t>
            </a:r>
          </a:p>
          <a:p>
            <a:pPr algn="ctr">
              <a:spcBef>
                <a:spcPts val="600"/>
              </a:spcBef>
            </a:pPr>
            <a:r>
              <a:rPr lang="en-US" altLang="zh-CN" sz="1200" b="1">
                <a:solidFill>
                  <a:srgbClr val="000000"/>
                </a:solidFill>
                <a:latin typeface="Times New Roman" pitchFamily="-106" charset="0"/>
                <a:ea typeface="微软雅黑" charset="0"/>
                <a:cs typeface="Times New Roman" pitchFamily="-106" charset="0"/>
              </a:rPr>
              <a:t>60-100 GeV</a:t>
            </a:r>
          </a:p>
          <a:p>
            <a:pPr algn="ctr"/>
            <a:r>
              <a:rPr lang="en-US" altLang="zh-CN" sz="1200" b="1">
                <a:solidFill>
                  <a:srgbClr val="000000"/>
                </a:solidFill>
                <a:latin typeface="Times New Roman" pitchFamily="-106" charset="0"/>
                <a:ea typeface="微软雅黑" charset="0"/>
                <a:cs typeface="Times New Roman" pitchFamily="-106" charset="0"/>
              </a:rPr>
              <a:t>C: 1.5-2.0 km</a:t>
            </a:r>
            <a:endParaRPr lang="zh-CN" altLang="en-US" sz="1200" b="1">
              <a:solidFill>
                <a:srgbClr val="000000"/>
              </a:solidFill>
              <a:latin typeface="Times New Roman" pitchFamily="-106" charset="0"/>
              <a:ea typeface="微软雅黑" charset="0"/>
              <a:cs typeface="Times New Roman" pitchFamily="-106" charset="0"/>
            </a:endParaRPr>
          </a:p>
        </p:txBody>
      </p:sp>
      <p:sp>
        <p:nvSpPr>
          <p:cNvPr id="16393" name="文本框 11"/>
          <p:cNvSpPr txBox="1">
            <a:spLocks noChangeArrowheads="1"/>
          </p:cNvSpPr>
          <p:nvPr/>
        </p:nvSpPr>
        <p:spPr bwMode="auto">
          <a:xfrm>
            <a:off x="4398963" y="3727450"/>
            <a:ext cx="763587" cy="376238"/>
          </a:xfrm>
          <a:prstGeom prst="rect">
            <a:avLst/>
          </a:prstGeom>
          <a:noFill/>
          <a:ln w="9525">
            <a:noFill/>
            <a:miter lim="800000"/>
            <a:headEnd/>
            <a:tailEnd/>
          </a:ln>
        </p:spPr>
        <p:txBody>
          <a:bodyPr wrap="none">
            <a:prstTxWarp prst="textNoShape">
              <a:avLst/>
            </a:prstTxWarp>
            <a:spAutoFit/>
          </a:bodyPr>
          <a:lstStyle/>
          <a:p>
            <a:pPr algn="ctr">
              <a:lnSpc>
                <a:spcPct val="150000"/>
              </a:lnSpc>
            </a:pPr>
            <a:r>
              <a:rPr lang="en-US" altLang="zh-CN" sz="1400" b="1">
                <a:solidFill>
                  <a:srgbClr val="000000"/>
                </a:solidFill>
                <a:latin typeface="Times New Roman" pitchFamily="-106" charset="0"/>
                <a:ea typeface="微软雅黑" charset="0"/>
                <a:cs typeface="Times New Roman" pitchFamily="-106" charset="0"/>
              </a:rPr>
              <a:t>BRing1</a:t>
            </a:r>
          </a:p>
        </p:txBody>
      </p:sp>
      <p:sp>
        <p:nvSpPr>
          <p:cNvPr id="16394" name="文本框 12"/>
          <p:cNvSpPr txBox="1">
            <a:spLocks noChangeArrowheads="1"/>
          </p:cNvSpPr>
          <p:nvPr/>
        </p:nvSpPr>
        <p:spPr bwMode="auto">
          <a:xfrm>
            <a:off x="5000625" y="3173413"/>
            <a:ext cx="763588" cy="376237"/>
          </a:xfrm>
          <a:prstGeom prst="rect">
            <a:avLst/>
          </a:prstGeom>
          <a:noFill/>
          <a:ln w="9525">
            <a:noFill/>
            <a:miter lim="800000"/>
            <a:headEnd/>
            <a:tailEnd/>
          </a:ln>
        </p:spPr>
        <p:txBody>
          <a:bodyPr wrap="none">
            <a:prstTxWarp prst="textNoShape">
              <a:avLst/>
            </a:prstTxWarp>
            <a:spAutoFit/>
          </a:bodyPr>
          <a:lstStyle/>
          <a:p>
            <a:pPr algn="ctr">
              <a:lnSpc>
                <a:spcPct val="150000"/>
              </a:lnSpc>
            </a:pPr>
            <a:r>
              <a:rPr lang="en-US" altLang="zh-CN" sz="1400" b="1">
                <a:solidFill>
                  <a:srgbClr val="000000"/>
                </a:solidFill>
                <a:latin typeface="Times New Roman" pitchFamily="-106" charset="0"/>
                <a:ea typeface="微软雅黑" charset="0"/>
                <a:cs typeface="Times New Roman" pitchFamily="-106" charset="0"/>
              </a:rPr>
              <a:t>BRing2</a:t>
            </a:r>
          </a:p>
        </p:txBody>
      </p:sp>
      <p:sp>
        <p:nvSpPr>
          <p:cNvPr id="16395" name="文本框 13"/>
          <p:cNvSpPr txBox="1">
            <a:spLocks noChangeArrowheads="1"/>
          </p:cNvSpPr>
          <p:nvPr/>
        </p:nvSpPr>
        <p:spPr bwMode="auto">
          <a:xfrm>
            <a:off x="6170613" y="3265488"/>
            <a:ext cx="620712" cy="293687"/>
          </a:xfrm>
          <a:prstGeom prst="rect">
            <a:avLst/>
          </a:prstGeom>
          <a:noFill/>
          <a:ln w="9525">
            <a:noFill/>
            <a:miter lim="800000"/>
            <a:headEnd/>
            <a:tailEnd/>
          </a:ln>
        </p:spPr>
        <p:txBody>
          <a:bodyPr wrap="none">
            <a:prstTxWarp prst="textNoShape">
              <a:avLst/>
            </a:prstTxWarp>
            <a:spAutoFit/>
          </a:bodyPr>
          <a:lstStyle/>
          <a:p>
            <a:pPr algn="ctr"/>
            <a:r>
              <a:rPr lang="en-US" altLang="zh-CN" sz="1300" b="1">
                <a:solidFill>
                  <a:srgbClr val="000000"/>
                </a:solidFill>
                <a:latin typeface="Times New Roman" pitchFamily="-106" charset="0"/>
                <a:ea typeface="微软雅黑" charset="0"/>
                <a:cs typeface="Times New Roman" pitchFamily="-106" charset="0"/>
              </a:rPr>
              <a:t>SRing</a:t>
            </a:r>
          </a:p>
        </p:txBody>
      </p:sp>
      <p:sp>
        <p:nvSpPr>
          <p:cNvPr id="16396" name="文本框 15"/>
          <p:cNvSpPr txBox="1">
            <a:spLocks noChangeArrowheads="1"/>
          </p:cNvSpPr>
          <p:nvPr/>
        </p:nvSpPr>
        <p:spPr bwMode="auto">
          <a:xfrm>
            <a:off x="6132513" y="3746500"/>
            <a:ext cx="685800" cy="292100"/>
          </a:xfrm>
          <a:prstGeom prst="rect">
            <a:avLst/>
          </a:prstGeom>
          <a:noFill/>
          <a:ln w="9525">
            <a:noFill/>
            <a:miter lim="800000"/>
            <a:headEnd/>
            <a:tailEnd/>
          </a:ln>
        </p:spPr>
        <p:txBody>
          <a:bodyPr wrap="none">
            <a:prstTxWarp prst="textNoShape">
              <a:avLst/>
            </a:prstTxWarp>
            <a:spAutoFit/>
          </a:bodyPr>
          <a:lstStyle/>
          <a:p>
            <a:pPr algn="ctr"/>
            <a:r>
              <a:rPr lang="en-US" altLang="zh-CN" sz="1300" b="1">
                <a:solidFill>
                  <a:srgbClr val="000000"/>
                </a:solidFill>
                <a:latin typeface="Times New Roman" pitchFamily="-106" charset="0"/>
                <a:ea typeface="微软雅黑" charset="0"/>
                <a:cs typeface="Times New Roman" pitchFamily="-106" charset="0"/>
              </a:rPr>
              <a:t>MRing</a:t>
            </a:r>
          </a:p>
        </p:txBody>
      </p:sp>
      <p:sp>
        <p:nvSpPr>
          <p:cNvPr id="16397" name="文本框 16"/>
          <p:cNvSpPr txBox="1">
            <a:spLocks noChangeArrowheads="1"/>
          </p:cNvSpPr>
          <p:nvPr/>
        </p:nvSpPr>
        <p:spPr bwMode="auto">
          <a:xfrm>
            <a:off x="6956425" y="3638550"/>
            <a:ext cx="633413" cy="307975"/>
          </a:xfrm>
          <a:prstGeom prst="rect">
            <a:avLst/>
          </a:prstGeom>
          <a:noFill/>
          <a:ln w="9525">
            <a:noFill/>
            <a:miter lim="800000"/>
            <a:headEnd/>
            <a:tailEnd/>
          </a:ln>
        </p:spPr>
        <p:txBody>
          <a:bodyPr wrap="none">
            <a:prstTxWarp prst="textNoShape">
              <a:avLst/>
            </a:prstTxWarp>
            <a:spAutoFit/>
          </a:bodyPr>
          <a:lstStyle/>
          <a:p>
            <a:pPr algn="ctr"/>
            <a:r>
              <a:rPr lang="en-US" altLang="zh-CN" sz="1400" b="1">
                <a:solidFill>
                  <a:srgbClr val="000000"/>
                </a:solidFill>
                <a:latin typeface="Times New Roman" pitchFamily="-106" charset="0"/>
                <a:ea typeface="微软雅黑" charset="0"/>
                <a:cs typeface="Times New Roman" pitchFamily="-106" charset="0"/>
              </a:rPr>
              <a:t>eRing</a:t>
            </a:r>
          </a:p>
        </p:txBody>
      </p:sp>
      <p:sp>
        <p:nvSpPr>
          <p:cNvPr id="18" name="圆角矩形 17"/>
          <p:cNvSpPr/>
          <p:nvPr/>
        </p:nvSpPr>
        <p:spPr>
          <a:xfrm>
            <a:off x="534988" y="5588000"/>
            <a:ext cx="2655887" cy="719138"/>
          </a:xfrm>
          <a:prstGeom prst="roundRect">
            <a:avLst/>
          </a:prstGeom>
          <a:ln w="12700">
            <a:noFill/>
          </a:ln>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r>
              <a:rPr lang="en-US" altLang="zh-CN" sz="1200" b="1">
                <a:solidFill>
                  <a:srgbClr val="000000"/>
                </a:solidFill>
                <a:latin typeface="Times New Roman" pitchFamily="-106" charset="0"/>
                <a:ea typeface="Times New Roman" pitchFamily="-106" charset="0"/>
                <a:cs typeface="Times New Roman" pitchFamily="-106" charset="0"/>
              </a:rPr>
              <a:t>Collider Ring (2 km):</a:t>
            </a:r>
          </a:p>
          <a:p>
            <a:r>
              <a:rPr lang="en-US" altLang="zh-CN" sz="1200" b="1">
                <a:solidFill>
                  <a:srgbClr val="00B050"/>
                </a:solidFill>
                <a:latin typeface="Times New Roman" pitchFamily="-106" charset="0"/>
                <a:ea typeface="Times New Roman" pitchFamily="-106" charset="0"/>
                <a:cs typeface="Times New Roman" pitchFamily="-106" charset="0"/>
              </a:rPr>
              <a:t>Up: Polarized electron</a:t>
            </a:r>
            <a:r>
              <a:rPr lang="en-US" altLang="zh-CN" sz="1200" b="1">
                <a:solidFill>
                  <a:srgbClr val="000000"/>
                </a:solidFill>
                <a:latin typeface="Times New Roman" pitchFamily="-106" charset="0"/>
                <a:ea typeface="Times New Roman" pitchFamily="-106" charset="0"/>
                <a:cs typeface="Times New Roman" pitchFamily="-106" charset="0"/>
              </a:rPr>
              <a:t>, 10 GeV</a:t>
            </a:r>
          </a:p>
          <a:p>
            <a:r>
              <a:rPr lang="en-US" altLang="zh-CN" sz="1200" b="1">
                <a:solidFill>
                  <a:srgbClr val="C00000"/>
                </a:solidFill>
                <a:latin typeface="Times New Roman" pitchFamily="-106" charset="0"/>
                <a:ea typeface="Times New Roman" pitchFamily="-106" charset="0"/>
                <a:cs typeface="Times New Roman" pitchFamily="-106" charset="0"/>
              </a:rPr>
              <a:t>Down: Polarized proton</a:t>
            </a:r>
            <a:r>
              <a:rPr lang="en-US" altLang="zh-CN" sz="1200" b="1">
                <a:solidFill>
                  <a:srgbClr val="000000"/>
                </a:solidFill>
                <a:latin typeface="Times New Roman" pitchFamily="-106" charset="0"/>
                <a:ea typeface="Times New Roman" pitchFamily="-106" charset="0"/>
                <a:cs typeface="Times New Roman" pitchFamily="-106" charset="0"/>
              </a:rPr>
              <a:t>, 60-100GeV</a:t>
            </a:r>
            <a:endParaRPr lang="zh-CN" altLang="en-US" sz="1200" b="1">
              <a:solidFill>
                <a:srgbClr val="000000"/>
              </a:solidFill>
              <a:latin typeface="Times New Roman" pitchFamily="-106" charset="0"/>
              <a:ea typeface="Times New Roman" pitchFamily="-106" charset="0"/>
              <a:cs typeface="Times New Roman" pitchFamily="-106" charset="0"/>
            </a:endParaRPr>
          </a:p>
        </p:txBody>
      </p:sp>
      <p:sp>
        <p:nvSpPr>
          <p:cNvPr id="16399" name="文本框 18"/>
          <p:cNvSpPr txBox="1">
            <a:spLocks noChangeArrowheads="1"/>
          </p:cNvSpPr>
          <p:nvPr/>
        </p:nvSpPr>
        <p:spPr bwMode="auto">
          <a:xfrm>
            <a:off x="7534275" y="4881563"/>
            <a:ext cx="1484313" cy="646112"/>
          </a:xfrm>
          <a:prstGeom prst="rect">
            <a:avLst/>
          </a:prstGeom>
          <a:noFill/>
          <a:ln w="9525">
            <a:noFill/>
            <a:miter lim="800000"/>
            <a:headEnd/>
            <a:tailEnd/>
          </a:ln>
        </p:spPr>
        <p:txBody>
          <a:bodyPr>
            <a:prstTxWarp prst="textNoShape">
              <a:avLst/>
            </a:prstTxWarp>
            <a:spAutoFit/>
          </a:bodyPr>
          <a:lstStyle/>
          <a:p>
            <a:r>
              <a:rPr lang="en-US" altLang="zh-CN" sz="1200" b="1">
                <a:solidFill>
                  <a:srgbClr val="000000"/>
                </a:solidFill>
                <a:latin typeface="Times New Roman" pitchFamily="-106" charset="0"/>
                <a:ea typeface="Times New Roman" pitchFamily="-106" charset="0"/>
                <a:cs typeface="Times New Roman" pitchFamily="-106" charset="0"/>
              </a:rPr>
              <a:t>1-2.5 MW</a:t>
            </a:r>
            <a:r>
              <a:rPr lang="zh-CN" altLang="en-US" sz="1200" b="1">
                <a:solidFill>
                  <a:srgbClr val="000000"/>
                </a:solidFill>
                <a:latin typeface="Times New Roman" pitchFamily="-106" charset="0"/>
                <a:ea typeface="Times New Roman" pitchFamily="-106" charset="0"/>
                <a:cs typeface="Times New Roman" pitchFamily="-106" charset="0"/>
              </a:rPr>
              <a:t> </a:t>
            </a:r>
            <a:r>
              <a:rPr lang="en-US" altLang="zh-CN" sz="1200" b="1">
                <a:solidFill>
                  <a:srgbClr val="000000"/>
                </a:solidFill>
                <a:latin typeface="Times New Roman" pitchFamily="-106" charset="0"/>
                <a:ea typeface="Times New Roman" pitchFamily="-106" charset="0"/>
                <a:cs typeface="Times New Roman" pitchFamily="-106" charset="0"/>
              </a:rPr>
              <a:t>primary proton beam from CiADS-linac</a:t>
            </a:r>
            <a:endParaRPr lang="zh-CN" altLang="en-US" sz="1200" b="1">
              <a:solidFill>
                <a:srgbClr val="000000"/>
              </a:solidFill>
              <a:latin typeface="Times New Roman" pitchFamily="-106" charset="0"/>
              <a:ea typeface="Times New Roman" pitchFamily="-106" charset="0"/>
              <a:cs typeface="Times New Roman" pitchFamily="-106" charset="0"/>
            </a:endParaRPr>
          </a:p>
        </p:txBody>
      </p:sp>
      <p:sp>
        <p:nvSpPr>
          <p:cNvPr id="20" name="圆角矩形 19"/>
          <p:cNvSpPr/>
          <p:nvPr/>
        </p:nvSpPr>
        <p:spPr>
          <a:xfrm>
            <a:off x="6659563" y="4970463"/>
            <a:ext cx="193675" cy="182562"/>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zh-CN" altLang="en-US">
              <a:solidFill>
                <a:srgbClr val="FFFFFF"/>
              </a:solidFill>
              <a:latin typeface="Times New Roman" pitchFamily="-106" charset="0"/>
              <a:ea typeface="Times New Roman" pitchFamily="-106" charset="0"/>
              <a:cs typeface="Times New Roman" pitchFamily="-106" charset="0"/>
            </a:endParaRPr>
          </a:p>
        </p:txBody>
      </p:sp>
      <p:sp>
        <p:nvSpPr>
          <p:cNvPr id="16401" name="文本框 20"/>
          <p:cNvSpPr txBox="1">
            <a:spLocks noChangeArrowheads="1"/>
          </p:cNvSpPr>
          <p:nvPr/>
        </p:nvSpPr>
        <p:spPr bwMode="auto">
          <a:xfrm>
            <a:off x="6267450" y="5122863"/>
            <a:ext cx="1009650" cy="277812"/>
          </a:xfrm>
          <a:prstGeom prst="rect">
            <a:avLst/>
          </a:prstGeom>
          <a:noFill/>
          <a:ln w="9525">
            <a:noFill/>
            <a:miter lim="800000"/>
            <a:headEnd/>
            <a:tailEnd/>
          </a:ln>
        </p:spPr>
        <p:txBody>
          <a:bodyPr wrap="none">
            <a:prstTxWarp prst="textNoShape">
              <a:avLst/>
            </a:prstTxWarp>
            <a:spAutoFit/>
          </a:bodyPr>
          <a:lstStyle/>
          <a:p>
            <a:r>
              <a:rPr lang="en-US" altLang="zh-CN" sz="1200" b="1">
                <a:solidFill>
                  <a:srgbClr val="000000"/>
                </a:solidFill>
                <a:latin typeface="Times New Roman" pitchFamily="-106" charset="0"/>
                <a:ea typeface="微软雅黑" charset="0"/>
                <a:cs typeface="Times New Roman" pitchFamily="-106" charset="0"/>
              </a:rPr>
              <a:t>ISOL Target</a:t>
            </a:r>
            <a:endParaRPr lang="zh-CN" altLang="en-US" sz="1200" b="1">
              <a:solidFill>
                <a:srgbClr val="000000"/>
              </a:solidFill>
              <a:latin typeface="Times New Roman" pitchFamily="-106" charset="0"/>
              <a:ea typeface="微软雅黑" charset="0"/>
              <a:cs typeface="Times New Roman" pitchFamily="-106" charset="0"/>
            </a:endParaRPr>
          </a:p>
        </p:txBody>
      </p:sp>
      <p:sp>
        <p:nvSpPr>
          <p:cNvPr id="22" name="圆角矩形 21"/>
          <p:cNvSpPr/>
          <p:nvPr/>
        </p:nvSpPr>
        <p:spPr>
          <a:xfrm>
            <a:off x="3213100" y="5846763"/>
            <a:ext cx="2060575" cy="415925"/>
          </a:xfrm>
          <a:prstGeom prst="roundRect">
            <a:avLst/>
          </a:prstGeom>
          <a:ln w="12700">
            <a:noFill/>
          </a:ln>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r>
              <a:rPr lang="en-US" altLang="zh-CN" sz="1200" b="1">
                <a:solidFill>
                  <a:srgbClr val="000000"/>
                </a:solidFill>
                <a:latin typeface="Times New Roman" pitchFamily="-106" charset="0"/>
                <a:ea typeface="Times New Roman" pitchFamily="-106" charset="0"/>
                <a:cs typeface="Times New Roman" pitchFamily="-106" charset="0"/>
              </a:rPr>
              <a:t>Electron injector:</a:t>
            </a:r>
          </a:p>
          <a:p>
            <a:r>
              <a:rPr lang="en-US" altLang="zh-CN" sz="1200" b="1">
                <a:solidFill>
                  <a:srgbClr val="00B050"/>
                </a:solidFill>
                <a:latin typeface="Times New Roman" pitchFamily="-106" charset="0"/>
                <a:ea typeface="Times New Roman" pitchFamily="-106" charset="0"/>
                <a:cs typeface="Times New Roman" pitchFamily="-106" charset="0"/>
              </a:rPr>
              <a:t>SRF Linac-ring, 3.5-10GeV</a:t>
            </a:r>
            <a:endParaRPr lang="zh-CN" altLang="en-US" sz="1200" b="1">
              <a:solidFill>
                <a:srgbClr val="000000"/>
              </a:solidFill>
              <a:latin typeface="Times New Roman" pitchFamily="-106" charset="0"/>
              <a:ea typeface="Times New Roman" pitchFamily="-106" charset="0"/>
              <a:cs typeface="Times New Roman" pitchFamily="-106" charset="0"/>
            </a:endParaRPr>
          </a:p>
        </p:txBody>
      </p:sp>
      <p:sp>
        <p:nvSpPr>
          <p:cNvPr id="25" name="圆角矩形 24"/>
          <p:cNvSpPr/>
          <p:nvPr/>
        </p:nvSpPr>
        <p:spPr>
          <a:xfrm>
            <a:off x="6864350" y="3881438"/>
            <a:ext cx="1141413" cy="304800"/>
          </a:xfrm>
          <a:prstGeom prst="roundRect">
            <a:avLst/>
          </a:prstGeom>
          <a:noFill/>
          <a:ln w="12700">
            <a:noFill/>
          </a:ln>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r>
              <a:rPr lang="en-US" altLang="zh-CN" sz="1400" b="1">
                <a:solidFill>
                  <a:srgbClr val="000000"/>
                </a:solidFill>
                <a:latin typeface="Times New Roman" pitchFamily="-106" charset="0"/>
                <a:ea typeface="Times New Roman" pitchFamily="-106" charset="0"/>
                <a:cs typeface="Times New Roman" pitchFamily="-106" charset="0"/>
              </a:rPr>
              <a:t>e: 3-5 GeV</a:t>
            </a:r>
            <a:endParaRPr lang="zh-CN" altLang="en-US" sz="1400" b="1">
              <a:solidFill>
                <a:srgbClr val="000000"/>
              </a:solidFill>
              <a:latin typeface="Times New Roman" pitchFamily="-106" charset="0"/>
              <a:ea typeface="Times New Roman" pitchFamily="-106" charset="0"/>
              <a:cs typeface="Times New Roman" pitchFamily="-106" charset="0"/>
            </a:endParaRPr>
          </a:p>
        </p:txBody>
      </p:sp>
      <p:sp>
        <p:nvSpPr>
          <p:cNvPr id="16405" name="文本框 26"/>
          <p:cNvSpPr txBox="1">
            <a:spLocks noChangeArrowheads="1"/>
          </p:cNvSpPr>
          <p:nvPr/>
        </p:nvSpPr>
        <p:spPr bwMode="auto">
          <a:xfrm>
            <a:off x="4281488" y="4076700"/>
            <a:ext cx="998537" cy="523875"/>
          </a:xfrm>
          <a:prstGeom prst="rect">
            <a:avLst/>
          </a:prstGeom>
          <a:noFill/>
          <a:ln w="9525">
            <a:noFill/>
            <a:miter lim="800000"/>
            <a:headEnd/>
            <a:tailEnd/>
          </a:ln>
        </p:spPr>
        <p:txBody>
          <a:bodyPr wrap="none">
            <a:prstTxWarp prst="textNoShape">
              <a:avLst/>
            </a:prstTxWarp>
            <a:spAutoFit/>
          </a:bodyPr>
          <a:lstStyle/>
          <a:p>
            <a:pPr algn="ctr"/>
            <a:r>
              <a:rPr lang="en-US" altLang="zh-CN" sz="1400" b="1">
                <a:solidFill>
                  <a:srgbClr val="000000"/>
                </a:solidFill>
                <a:latin typeface="Times New Roman" pitchFamily="-106" charset="0"/>
                <a:ea typeface="微软雅黑" charset="0"/>
                <a:cs typeface="Times New Roman" pitchFamily="-106" charset="0"/>
              </a:rPr>
              <a:t>1-3 GeV/A</a:t>
            </a:r>
          </a:p>
          <a:p>
            <a:pPr algn="ctr"/>
            <a:r>
              <a:rPr lang="en-US" altLang="zh-CN" sz="1400" b="1">
                <a:solidFill>
                  <a:srgbClr val="000000"/>
                </a:solidFill>
                <a:latin typeface="Times New Roman" pitchFamily="-106" charset="0"/>
                <a:ea typeface="微软雅黑" charset="0"/>
                <a:cs typeface="Times New Roman" pitchFamily="-106" charset="0"/>
              </a:rPr>
              <a:t>C: 600 m</a:t>
            </a:r>
          </a:p>
        </p:txBody>
      </p:sp>
      <p:sp>
        <p:nvSpPr>
          <p:cNvPr id="16406" name="文本框 27"/>
          <p:cNvSpPr txBox="1">
            <a:spLocks noChangeArrowheads="1"/>
          </p:cNvSpPr>
          <p:nvPr/>
        </p:nvSpPr>
        <p:spPr bwMode="auto">
          <a:xfrm>
            <a:off x="5176838" y="3471863"/>
            <a:ext cx="954087" cy="523875"/>
          </a:xfrm>
          <a:prstGeom prst="rect">
            <a:avLst/>
          </a:prstGeom>
          <a:noFill/>
          <a:ln w="9525">
            <a:noFill/>
            <a:miter lim="800000"/>
            <a:headEnd/>
            <a:tailEnd/>
          </a:ln>
        </p:spPr>
        <p:txBody>
          <a:bodyPr wrap="none">
            <a:prstTxWarp prst="textNoShape">
              <a:avLst/>
            </a:prstTxWarp>
            <a:spAutoFit/>
          </a:bodyPr>
          <a:lstStyle/>
          <a:p>
            <a:pPr algn="ctr"/>
            <a:r>
              <a:rPr lang="en-US" altLang="zh-CN" sz="1400" b="1">
                <a:solidFill>
                  <a:srgbClr val="000000"/>
                </a:solidFill>
                <a:latin typeface="Times New Roman" pitchFamily="-106" charset="0"/>
                <a:ea typeface="微软雅黑" charset="0"/>
                <a:cs typeface="Times New Roman" pitchFamily="-106" charset="0"/>
              </a:rPr>
              <a:t>3-5GeV/A</a:t>
            </a:r>
          </a:p>
          <a:p>
            <a:pPr algn="ctr"/>
            <a:r>
              <a:rPr lang="en-US" altLang="zh-CN" sz="1400" b="1">
                <a:solidFill>
                  <a:srgbClr val="000000"/>
                </a:solidFill>
                <a:latin typeface="Times New Roman" pitchFamily="-106" charset="0"/>
                <a:ea typeface="微软雅黑" charset="0"/>
                <a:cs typeface="Times New Roman" pitchFamily="-106" charset="0"/>
              </a:rPr>
              <a:t>C: 600 m</a:t>
            </a:r>
          </a:p>
        </p:txBody>
      </p:sp>
      <p:sp>
        <p:nvSpPr>
          <p:cNvPr id="16407" name="文本框 28"/>
          <p:cNvSpPr txBox="1">
            <a:spLocks noChangeArrowheads="1"/>
          </p:cNvSpPr>
          <p:nvPr/>
        </p:nvSpPr>
        <p:spPr bwMode="auto">
          <a:xfrm>
            <a:off x="4813300" y="5048250"/>
            <a:ext cx="1298575" cy="523875"/>
          </a:xfrm>
          <a:prstGeom prst="rect">
            <a:avLst/>
          </a:prstGeom>
          <a:noFill/>
          <a:ln w="9525">
            <a:noFill/>
            <a:miter lim="800000"/>
            <a:headEnd/>
            <a:tailEnd/>
          </a:ln>
        </p:spPr>
        <p:txBody>
          <a:bodyPr wrap="none">
            <a:prstTxWarp prst="textNoShape">
              <a:avLst/>
            </a:prstTxWarp>
            <a:spAutoFit/>
          </a:bodyPr>
          <a:lstStyle/>
          <a:p>
            <a:pPr algn="ctr"/>
            <a:r>
              <a:rPr lang="en-US" altLang="zh-CN" sz="1400" b="1">
                <a:solidFill>
                  <a:srgbClr val="000000"/>
                </a:solidFill>
                <a:latin typeface="Times New Roman" pitchFamily="-106" charset="0"/>
                <a:ea typeface="微软雅黑" charset="0"/>
                <a:cs typeface="Times New Roman" pitchFamily="-106" charset="0"/>
              </a:rPr>
              <a:t>iLinac </a:t>
            </a:r>
          </a:p>
          <a:p>
            <a:pPr algn="ctr"/>
            <a:r>
              <a:rPr lang="en-US" altLang="zh-CN" sz="1400" b="1">
                <a:solidFill>
                  <a:srgbClr val="000000"/>
                </a:solidFill>
                <a:latin typeface="Times New Roman" pitchFamily="-106" charset="0"/>
                <a:ea typeface="微软雅黑" charset="0"/>
                <a:cs typeface="Times New Roman" pitchFamily="-106" charset="0"/>
              </a:rPr>
              <a:t>25-200 MeV/A</a:t>
            </a:r>
          </a:p>
        </p:txBody>
      </p:sp>
      <p:sp>
        <p:nvSpPr>
          <p:cNvPr id="2" name="圆角矩形标注 1"/>
          <p:cNvSpPr/>
          <p:nvPr/>
        </p:nvSpPr>
        <p:spPr>
          <a:xfrm>
            <a:off x="590550" y="5653088"/>
            <a:ext cx="2447925" cy="671512"/>
          </a:xfrm>
          <a:prstGeom prst="wedgeRoundRectCallout">
            <a:avLst>
              <a:gd name="adj1" fmla="val -45000"/>
              <a:gd name="adj2" fmla="val -14302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zh-CN" altLang="en-US">
              <a:solidFill>
                <a:srgbClr val="FFFFFF"/>
              </a:solidFill>
              <a:ea typeface="宋体" pitchFamily="-106" charset="-122"/>
              <a:cs typeface="宋体" pitchFamily="-106" charset="-122"/>
            </a:endParaRPr>
          </a:p>
        </p:txBody>
      </p:sp>
      <p:sp>
        <p:nvSpPr>
          <p:cNvPr id="3" name="圆角矩形标注 2"/>
          <p:cNvSpPr/>
          <p:nvPr/>
        </p:nvSpPr>
        <p:spPr>
          <a:xfrm>
            <a:off x="3208338" y="5846763"/>
            <a:ext cx="1981200" cy="471487"/>
          </a:xfrm>
          <a:prstGeom prst="wedgeRoundRectCallout">
            <a:avLst>
              <a:gd name="adj1" fmla="val -26606"/>
              <a:gd name="adj2" fmla="val -16004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zh-CN" altLang="en-US">
              <a:solidFill>
                <a:srgbClr val="FFFFFF"/>
              </a:solidFill>
              <a:ea typeface="宋体" pitchFamily="-106" charset="-122"/>
              <a:cs typeface="宋体" pitchFamily="-106" charset="-122"/>
            </a:endParaRPr>
          </a:p>
        </p:txBody>
      </p:sp>
      <p:sp>
        <p:nvSpPr>
          <p:cNvPr id="16410" name="矩形 29"/>
          <p:cNvSpPr>
            <a:spLocks noChangeArrowheads="1"/>
          </p:cNvSpPr>
          <p:nvPr/>
        </p:nvSpPr>
        <p:spPr bwMode="auto">
          <a:xfrm>
            <a:off x="5684838" y="1706563"/>
            <a:ext cx="1936047" cy="646331"/>
          </a:xfrm>
          <a:prstGeom prst="rect">
            <a:avLst/>
          </a:prstGeom>
          <a:noFill/>
          <a:ln w="9525">
            <a:noFill/>
            <a:miter lim="800000"/>
            <a:headEnd/>
            <a:tailEnd/>
          </a:ln>
        </p:spPr>
        <p:txBody>
          <a:bodyPr wrap="none">
            <a:prstTxWarp prst="textNoShape">
              <a:avLst/>
            </a:prstTxWarp>
            <a:spAutoFit/>
          </a:bodyPr>
          <a:lstStyle/>
          <a:p>
            <a:r>
              <a:rPr lang="en-US" altLang="zh-CN" dirty="0">
                <a:solidFill>
                  <a:srgbClr val="000000"/>
                </a:solidFill>
                <a:latin typeface="Arial"/>
                <a:cs typeface="Arial"/>
              </a:rPr>
              <a:t>L:</a:t>
            </a:r>
            <a:r>
              <a:rPr lang="en-US" altLang="zh-CN" dirty="0" smtClean="0">
                <a:solidFill>
                  <a:srgbClr val="000000"/>
                </a:solidFill>
                <a:latin typeface="Arial"/>
                <a:cs typeface="Arial"/>
              </a:rPr>
              <a:t> ~1 </a:t>
            </a:r>
            <a:r>
              <a:rPr lang="en-US" altLang="zh-CN" dirty="0">
                <a:solidFill>
                  <a:srgbClr val="000000"/>
                </a:solidFill>
                <a:latin typeface="Arial"/>
                <a:cs typeface="Arial"/>
              </a:rPr>
              <a:t>x10</a:t>
            </a:r>
            <a:r>
              <a:rPr lang="en-US" altLang="zh-CN" baseline="30000" dirty="0">
                <a:solidFill>
                  <a:srgbClr val="000000"/>
                </a:solidFill>
                <a:latin typeface="Arial"/>
                <a:cs typeface="Arial"/>
              </a:rPr>
              <a:t>33</a:t>
            </a:r>
            <a:r>
              <a:rPr lang="en-US" altLang="zh-CN" dirty="0">
                <a:solidFill>
                  <a:srgbClr val="000000"/>
                </a:solidFill>
                <a:latin typeface="Arial"/>
                <a:cs typeface="Arial"/>
              </a:rPr>
              <a:t>cm</a:t>
            </a:r>
            <a:r>
              <a:rPr lang="en-US" altLang="zh-CN" baseline="30000" dirty="0">
                <a:solidFill>
                  <a:srgbClr val="000000"/>
                </a:solidFill>
                <a:latin typeface="Arial"/>
                <a:cs typeface="Arial"/>
              </a:rPr>
              <a:t>-</a:t>
            </a:r>
            <a:r>
              <a:rPr lang="en-US" altLang="zh-CN" baseline="30000" dirty="0" smtClean="0">
                <a:solidFill>
                  <a:srgbClr val="000000"/>
                </a:solidFill>
                <a:latin typeface="Arial"/>
                <a:cs typeface="Arial"/>
              </a:rPr>
              <a:t>2</a:t>
            </a:r>
            <a:r>
              <a:rPr lang="en-US" altLang="zh-CN" dirty="0" smtClean="0">
                <a:solidFill>
                  <a:srgbClr val="000000"/>
                </a:solidFill>
                <a:latin typeface="Arial"/>
                <a:cs typeface="Arial"/>
              </a:rPr>
              <a:t>/s </a:t>
            </a:r>
            <a:endParaRPr lang="en-US" altLang="zh-CN" dirty="0">
              <a:solidFill>
                <a:srgbClr val="000000"/>
              </a:solidFill>
              <a:latin typeface="Arial"/>
              <a:cs typeface="Arial"/>
            </a:endParaRPr>
          </a:p>
          <a:p>
            <a:r>
              <a:rPr lang="en-US" altLang="zh-CN" dirty="0" err="1">
                <a:solidFill>
                  <a:srgbClr val="000000"/>
                </a:solidFill>
                <a:latin typeface="Arial"/>
                <a:cs typeface="Arial"/>
              </a:rPr>
              <a:t>p/e</a:t>
            </a:r>
            <a:r>
              <a:rPr lang="en-US" altLang="zh-CN" dirty="0">
                <a:solidFill>
                  <a:srgbClr val="000000"/>
                </a:solidFill>
                <a:latin typeface="Arial"/>
                <a:cs typeface="Arial"/>
              </a:rPr>
              <a:t>, polarized</a:t>
            </a:r>
            <a:endParaRPr lang="zh-CN" altLang="en-US" dirty="0">
              <a:solidFill>
                <a:srgbClr val="000000"/>
              </a:solidFill>
              <a:latin typeface="Arial"/>
              <a:cs typeface="Arial"/>
            </a:endParaRPr>
          </a:p>
        </p:txBody>
      </p:sp>
      <p:sp>
        <p:nvSpPr>
          <p:cNvPr id="16411" name="标题 1"/>
          <p:cNvSpPr txBox="1">
            <a:spLocks/>
          </p:cNvSpPr>
          <p:nvPr/>
        </p:nvSpPr>
        <p:spPr bwMode="auto">
          <a:xfrm>
            <a:off x="296862" y="-63500"/>
            <a:ext cx="8683625" cy="782638"/>
          </a:xfrm>
          <a:prstGeom prst="rect">
            <a:avLst/>
          </a:prstGeom>
          <a:noFill/>
          <a:ln w="9525">
            <a:noFill/>
            <a:miter lim="800000"/>
            <a:headEnd/>
            <a:tailEnd/>
          </a:ln>
        </p:spPr>
        <p:txBody>
          <a:bodyPr>
            <a:prstTxWarp prst="textNoShape">
              <a:avLst/>
            </a:prstTxWarp>
          </a:bodyPr>
          <a:lstStyle/>
          <a:p>
            <a:pPr algn="ctr" defTabSz="685800"/>
            <a:r>
              <a:rPr lang="en-US" altLang="zh-CN" sz="3600" b="1" i="1" dirty="0" err="1" smtClean="0">
                <a:solidFill>
                  <a:srgbClr val="800000"/>
                </a:solidFill>
                <a:latin typeface="Arial"/>
                <a:cs typeface="Arial"/>
              </a:rPr>
              <a:t>EicC</a:t>
            </a:r>
            <a:r>
              <a:rPr lang="en-US" altLang="zh-CN" sz="3600" dirty="0" smtClean="0">
                <a:solidFill>
                  <a:srgbClr val="000000"/>
                </a:solidFill>
                <a:latin typeface="Arial"/>
                <a:cs typeface="Arial"/>
              </a:rPr>
              <a:t> Conceptual Design</a:t>
            </a:r>
            <a:endParaRPr lang="zh-CN" altLang="en-US" sz="3600" dirty="0">
              <a:solidFill>
                <a:srgbClr val="000000"/>
              </a:solidFill>
              <a:latin typeface="Arial"/>
              <a:cs typeface="Arial"/>
            </a:endParaRPr>
          </a:p>
        </p:txBody>
      </p:sp>
      <p:sp>
        <p:nvSpPr>
          <p:cNvPr id="16412" name="矩形 31"/>
          <p:cNvSpPr>
            <a:spLocks noChangeArrowheads="1"/>
          </p:cNvSpPr>
          <p:nvPr/>
        </p:nvSpPr>
        <p:spPr bwMode="auto">
          <a:xfrm>
            <a:off x="344488" y="835025"/>
            <a:ext cx="1936047" cy="646331"/>
          </a:xfrm>
          <a:prstGeom prst="rect">
            <a:avLst/>
          </a:prstGeom>
          <a:noFill/>
          <a:ln w="9525">
            <a:noFill/>
            <a:miter lim="800000"/>
            <a:headEnd/>
            <a:tailEnd/>
          </a:ln>
        </p:spPr>
        <p:txBody>
          <a:bodyPr wrap="none">
            <a:prstTxWarp prst="textNoShape">
              <a:avLst/>
            </a:prstTxWarp>
            <a:spAutoFit/>
          </a:bodyPr>
          <a:lstStyle/>
          <a:p>
            <a:r>
              <a:rPr lang="en-US" altLang="zh-CN" dirty="0">
                <a:solidFill>
                  <a:srgbClr val="000000"/>
                </a:solidFill>
                <a:latin typeface="Arial"/>
                <a:cs typeface="Arial"/>
              </a:rPr>
              <a:t>L:</a:t>
            </a:r>
            <a:r>
              <a:rPr lang="en-US" altLang="zh-CN" dirty="0" smtClean="0">
                <a:solidFill>
                  <a:srgbClr val="000000"/>
                </a:solidFill>
                <a:latin typeface="Arial"/>
                <a:cs typeface="Arial"/>
              </a:rPr>
              <a:t> ~1 </a:t>
            </a:r>
            <a:r>
              <a:rPr lang="en-US" altLang="zh-CN" dirty="0">
                <a:solidFill>
                  <a:srgbClr val="000000"/>
                </a:solidFill>
                <a:latin typeface="Arial"/>
                <a:cs typeface="Arial"/>
              </a:rPr>
              <a:t>x10</a:t>
            </a:r>
            <a:r>
              <a:rPr lang="en-US" altLang="zh-CN" baseline="30000" dirty="0">
                <a:solidFill>
                  <a:srgbClr val="000000"/>
                </a:solidFill>
                <a:latin typeface="Arial"/>
                <a:cs typeface="Arial"/>
              </a:rPr>
              <a:t>35</a:t>
            </a:r>
            <a:r>
              <a:rPr lang="en-US" altLang="zh-CN" dirty="0">
                <a:solidFill>
                  <a:srgbClr val="000000"/>
                </a:solidFill>
                <a:latin typeface="Arial"/>
                <a:cs typeface="Arial"/>
              </a:rPr>
              <a:t>cm</a:t>
            </a:r>
            <a:r>
              <a:rPr lang="en-US" altLang="zh-CN" baseline="30000" dirty="0">
                <a:solidFill>
                  <a:srgbClr val="000000"/>
                </a:solidFill>
                <a:latin typeface="Arial"/>
                <a:cs typeface="Arial"/>
              </a:rPr>
              <a:t>-</a:t>
            </a:r>
            <a:r>
              <a:rPr lang="en-US" altLang="zh-CN" baseline="30000" dirty="0" smtClean="0">
                <a:solidFill>
                  <a:srgbClr val="000000"/>
                </a:solidFill>
                <a:latin typeface="Arial"/>
                <a:cs typeface="Arial"/>
              </a:rPr>
              <a:t>2</a:t>
            </a:r>
            <a:r>
              <a:rPr lang="en-US" altLang="zh-CN" dirty="0" smtClean="0">
                <a:solidFill>
                  <a:srgbClr val="000000"/>
                </a:solidFill>
                <a:latin typeface="Arial"/>
                <a:cs typeface="Arial"/>
              </a:rPr>
              <a:t>/s </a:t>
            </a:r>
            <a:endParaRPr lang="en-US" altLang="zh-CN" dirty="0">
              <a:solidFill>
                <a:srgbClr val="000000"/>
              </a:solidFill>
              <a:latin typeface="Arial"/>
              <a:cs typeface="Arial"/>
            </a:endParaRPr>
          </a:p>
          <a:p>
            <a:r>
              <a:rPr lang="en-US" altLang="zh-CN" dirty="0" err="1">
                <a:solidFill>
                  <a:srgbClr val="000000"/>
                </a:solidFill>
                <a:latin typeface="Arial"/>
                <a:cs typeface="Arial"/>
              </a:rPr>
              <a:t>p/e</a:t>
            </a:r>
            <a:r>
              <a:rPr lang="en-US" altLang="zh-CN" dirty="0">
                <a:solidFill>
                  <a:srgbClr val="000000"/>
                </a:solidFill>
                <a:latin typeface="Arial"/>
                <a:cs typeface="Arial"/>
              </a:rPr>
              <a:t>, polarized</a:t>
            </a:r>
            <a:endParaRPr lang="zh-CN" altLang="en-US" dirty="0">
              <a:solidFill>
                <a:srgbClr val="000000"/>
              </a:solidFill>
              <a:latin typeface="Arial"/>
              <a:cs typeface="Arial"/>
            </a:endParaRPr>
          </a:p>
        </p:txBody>
      </p:sp>
      <p:sp>
        <p:nvSpPr>
          <p:cNvPr id="34" name="矩形 33"/>
          <p:cNvSpPr/>
          <p:nvPr/>
        </p:nvSpPr>
        <p:spPr>
          <a:xfrm>
            <a:off x="5156200" y="977900"/>
            <a:ext cx="3078812" cy="702756"/>
          </a:xfrm>
          <a:prstGeom prst="rect">
            <a:avLst/>
          </a:prstGeom>
        </p:spPr>
        <p:txBody>
          <a:bodyPr wrap="none">
            <a:spAutoFit/>
          </a:bodyPr>
          <a:lstStyle/>
          <a:p>
            <a:pPr>
              <a:lnSpc>
                <a:spcPct val="150000"/>
              </a:lnSpc>
              <a:defRPr/>
            </a:pPr>
            <a:r>
              <a:rPr lang="en-US" altLang="zh-CN" sz="2800" dirty="0" err="1">
                <a:solidFill>
                  <a:srgbClr val="000000"/>
                </a:solidFill>
                <a:latin typeface="Arial"/>
                <a:ea typeface="宋体" pitchFamily="2" charset="-122"/>
                <a:cs typeface="Arial"/>
              </a:rPr>
              <a:t>EicC</a:t>
            </a:r>
            <a:r>
              <a:rPr lang="en-US" altLang="zh-CN" sz="2800" dirty="0">
                <a:solidFill>
                  <a:srgbClr val="000000"/>
                </a:solidFill>
                <a:latin typeface="Arial"/>
                <a:ea typeface="宋体" pitchFamily="2" charset="-122"/>
                <a:cs typeface="Arial"/>
              </a:rPr>
              <a:t>-I: 2028-2035</a:t>
            </a:r>
          </a:p>
        </p:txBody>
      </p:sp>
      <p:sp>
        <p:nvSpPr>
          <p:cNvPr id="29" name="TextBox 28"/>
          <p:cNvSpPr txBox="1"/>
          <p:nvPr/>
        </p:nvSpPr>
        <p:spPr>
          <a:xfrm>
            <a:off x="5738813" y="6122988"/>
            <a:ext cx="3196746" cy="369332"/>
          </a:xfrm>
          <a:prstGeom prst="rect">
            <a:avLst/>
          </a:prstGeom>
          <a:noFill/>
        </p:spPr>
        <p:txBody>
          <a:bodyPr wrap="none" rtlCol="0">
            <a:spAutoFit/>
          </a:bodyPr>
          <a:lstStyle/>
          <a:p>
            <a:r>
              <a:rPr lang="en-US" dirty="0" smtClean="0">
                <a:solidFill>
                  <a:srgbClr val="FF0000"/>
                </a:solidFill>
                <a:latin typeface="华文细黑"/>
                <a:ea typeface="华文细黑"/>
                <a:cs typeface="华文细黑"/>
              </a:rPr>
              <a:t>July 27: Machine discussion</a:t>
            </a:r>
            <a:endParaRPr lang="en-US" dirty="0">
              <a:solidFill>
                <a:srgbClr val="FF0000"/>
              </a:solidFill>
              <a:latin typeface="华文细黑"/>
              <a:ea typeface="华文细黑"/>
              <a:cs typeface="华文细黑"/>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571499" y="-63500"/>
            <a:ext cx="8343901" cy="646331"/>
          </a:xfrm>
          <a:prstGeom prst="rect">
            <a:avLst/>
          </a:prstGeom>
          <a:noFill/>
        </p:spPr>
        <p:txBody>
          <a:bodyPr wrap="square" rtlCol="0">
            <a:spAutoFit/>
          </a:bodyPr>
          <a:lstStyle/>
          <a:p>
            <a:pPr algn="ctr"/>
            <a:r>
              <a:rPr lang="en-US" sz="3600" dirty="0" smtClean="0">
                <a:latin typeface="华文细黑"/>
                <a:ea typeface="华文细黑"/>
                <a:cs typeface="华文细黑"/>
              </a:rPr>
              <a:t>Designed Energy and </a:t>
            </a:r>
            <a:r>
              <a:rPr lang="en-US" sz="3600" dirty="0" smtClean="0">
                <a:latin typeface="华文细黑"/>
                <a:ea typeface="华文细黑"/>
                <a:cs typeface="华文细黑"/>
              </a:rPr>
              <a:t>Luminosity </a:t>
            </a:r>
            <a:endParaRPr lang="en-US" sz="3600" dirty="0">
              <a:latin typeface="华文细黑"/>
              <a:ea typeface="华文细黑"/>
              <a:cs typeface="华文细黑"/>
            </a:endParaRPr>
          </a:p>
        </p:txBody>
      </p:sp>
      <p:pic>
        <p:nvPicPr>
          <p:cNvPr id="5" name="Picture 4" descr="lvskinematics_july2018.eps"/>
          <p:cNvPicPr>
            <a:picLocks noChangeAspect="1"/>
          </p:cNvPicPr>
          <p:nvPr/>
        </p:nvPicPr>
        <mc:AlternateContent>
          <mc:Choice xmlns:ma="http://schemas.microsoft.com/office/mac/drawingml/2008/main" Requires="ma">
            <p:blipFill>
              <a:blip r:embed="rId2"/>
              <a:srcRect l="2668" t="5492" r="1702" b="5898"/>
              <a:stretch>
                <a:fillRect/>
              </a:stretch>
            </p:blipFill>
          </mc:Choice>
          <mc:Fallback>
            <p:blipFill>
              <a:blip r:embed="rId3"/>
              <a:srcRect l="2668" t="5492" r="1702" b="5898"/>
              <a:stretch>
                <a:fillRect/>
              </a:stretch>
            </p:blipFill>
          </mc:Fallback>
        </mc:AlternateContent>
        <p:spPr>
          <a:xfrm>
            <a:off x="1066800" y="593097"/>
            <a:ext cx="7023100" cy="4917089"/>
          </a:xfrm>
          <a:prstGeom prst="rect">
            <a:avLst/>
          </a:prstGeom>
        </p:spPr>
      </p:pic>
      <p:sp>
        <p:nvSpPr>
          <p:cNvPr id="6" name="TextBox 5"/>
          <p:cNvSpPr txBox="1"/>
          <p:nvPr/>
        </p:nvSpPr>
        <p:spPr>
          <a:xfrm>
            <a:off x="1338680" y="5511800"/>
            <a:ext cx="6725820" cy="1077218"/>
          </a:xfrm>
          <a:prstGeom prst="rect">
            <a:avLst/>
          </a:prstGeom>
          <a:solidFill>
            <a:srgbClr val="FFFF00"/>
          </a:solidFill>
        </p:spPr>
        <p:txBody>
          <a:bodyPr wrap="none" rtlCol="0">
            <a:spAutoFit/>
          </a:bodyPr>
          <a:lstStyle/>
          <a:p>
            <a:pPr marL="457200" indent="-457200"/>
            <a:r>
              <a:rPr lang="en-US" sz="2400" dirty="0" err="1" smtClean="0">
                <a:latin typeface="Arial"/>
                <a:cs typeface="Arial"/>
              </a:rPr>
              <a:t>EicC</a:t>
            </a:r>
            <a:r>
              <a:rPr lang="en-US" sz="2400" dirty="0" smtClean="0">
                <a:latin typeface="Arial"/>
                <a:cs typeface="Arial"/>
              </a:rPr>
              <a:t>-I: will be constructed at √</a:t>
            </a:r>
            <a:r>
              <a:rPr lang="en-US" sz="2400" dirty="0" err="1" smtClean="0">
                <a:latin typeface="Arial"/>
                <a:cs typeface="Arial"/>
              </a:rPr>
              <a:t>s</a:t>
            </a:r>
            <a:r>
              <a:rPr lang="en-US" sz="2400" dirty="0" smtClean="0">
                <a:latin typeface="Arial"/>
                <a:cs typeface="Arial"/>
              </a:rPr>
              <a:t> ~ 15GeV region</a:t>
            </a:r>
          </a:p>
          <a:p>
            <a:pPr marL="1371600" indent="-457200">
              <a:buAutoNum type="arabicParenR"/>
            </a:pPr>
            <a:r>
              <a:rPr lang="en-US" sz="2000" dirty="0" smtClean="0">
                <a:latin typeface="Arial"/>
                <a:cs typeface="Arial"/>
              </a:rPr>
              <a:t>Focus on nuclear physics problems</a:t>
            </a:r>
          </a:p>
          <a:p>
            <a:pPr marL="1371600" indent="-457200">
              <a:buAutoNum type="arabicParenR"/>
            </a:pPr>
            <a:r>
              <a:rPr lang="en-US" sz="2000" dirty="0" smtClean="0">
                <a:latin typeface="Arial"/>
                <a:cs typeface="Arial"/>
              </a:rPr>
              <a:t>B-quark hadron production</a:t>
            </a:r>
            <a:endParaRPr lang="en-US" sz="2000" dirty="0">
              <a:latin typeface="Arial"/>
              <a:cs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103277</TotalTime>
  <Words>1347</Words>
  <Application>Microsoft Macintosh PowerPoint</Application>
  <PresentationFormat>On-screen Show (4:3)</PresentationFormat>
  <Paragraphs>274</Paragraphs>
  <Slides>22</Slides>
  <Notes>7</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Microsoft Equation</vt:lpstr>
      <vt:lpstr>                 On EicC (Electron-Ion Collider at China) March 30 – April 1, 2018      Nu Xu Institute of Modern Physics                                               </vt:lpstr>
      <vt:lpstr>Outline</vt:lpstr>
      <vt:lpstr>Slide 3</vt:lpstr>
      <vt:lpstr>Slide 4</vt:lpstr>
      <vt:lpstr>Slide 5</vt:lpstr>
      <vt:lpstr>Slide 6</vt:lpstr>
      <vt:lpstr>Slide 7</vt:lpstr>
      <vt:lpstr>Slide 8</vt:lpstr>
      <vt:lpstr>Slide 9</vt:lpstr>
      <vt:lpstr>Slide 10</vt:lpstr>
      <vt:lpstr>Slide 11</vt:lpstr>
      <vt:lpstr>EicC Timetable</vt:lpstr>
      <vt:lpstr>EicC-I Working Groups</vt:lpstr>
      <vt:lpstr>Slide 14</vt:lpstr>
      <vt:lpstr>Slide 15</vt:lpstr>
      <vt:lpstr>(2) Sea-quark Distributions</vt:lpstr>
      <vt:lpstr>(3) TMD Collins asymmetry uncertainly for Pions </vt:lpstr>
      <vt:lpstr>(3) TMD Collins asymmetry uncertainly for Kaons </vt:lpstr>
      <vt:lpstr>EicC-I Discussions in July 27 Afternoon</vt:lpstr>
      <vt:lpstr>Summary</vt:lpstr>
      <vt:lpstr> The 3rd EicC Discussion Meeting</vt:lpstr>
      <vt:lpstr>Thank you!</vt:lpstr>
    </vt:vector>
  </TitlesOfParts>
  <Manager/>
  <Company>LBNL</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Nu/Xu</dc:creator>
  <cp:keywords/>
  <dc:description/>
  <cp:lastModifiedBy>Nu/Xu</cp:lastModifiedBy>
  <cp:revision>651</cp:revision>
  <cp:lastPrinted>2018-03-30T03:41:28Z</cp:lastPrinted>
  <dcterms:created xsi:type="dcterms:W3CDTF">2018-07-25T00:03:24Z</dcterms:created>
  <dcterms:modified xsi:type="dcterms:W3CDTF">2018-07-26T02:35:10Z</dcterms:modified>
  <cp:category/>
</cp:coreProperties>
</file>