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CC88-C94B-4FDC-B0C6-20BF55573C72}" type="datetimeFigureOut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B8CA-5146-46BC-B85A-A2371D3AA3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02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B8CA-5146-46BC-B85A-A2371D3AA3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3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B8CA-5146-46BC-B85A-A2371D3AA3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7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D93-C778-4E83-8A29-BD7835A729DD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A72-42E7-4E5D-AC66-D17F099F5577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3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896F-E289-4AB5-B47A-9ACAF8CFDB69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9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4F2-70C8-4071-BBED-7C48A6FFEE92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6D31-C6DA-4E75-B748-45429F954001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4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BC5-7AF5-47A1-8202-2B412D14FE7F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3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D733-4E6E-4A1F-B2E3-157DF250134C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6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390-AFAF-49ED-850B-3CB5C4208D32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02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4E-046B-45DC-BFB5-013C2801A71F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08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7F4-0637-45A4-A9A4-FEC1F0B10881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287F-3DED-481F-A581-F2FEDA6308B5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0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9B11-FBF4-4B15-A064-8F820122B64C}" type="datetime1">
              <a:rPr lang="zh-CN" altLang="en-US" smtClean="0"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B4D6-FF84-46BB-8C1A-ABB58857A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5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工作报告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苗楠楠</a:t>
            </a:r>
            <a:endParaRPr lang="en-US" altLang="zh-CN" dirty="0" smtClean="0"/>
          </a:p>
          <a:p>
            <a:r>
              <a:rPr lang="en-US" altLang="zh-CN" dirty="0" smtClean="0"/>
              <a:t>2018.01.11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74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0751" y="384168"/>
            <a:ext cx="719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GEM </a:t>
            </a:r>
            <a:r>
              <a:rPr lang="zh-CN" altLang="en-US" sz="2400" b="1" dirty="0" smtClean="0"/>
              <a:t>膜孔内及其附近的电场分布（</a:t>
            </a:r>
            <a:r>
              <a:rPr lang="en-US" altLang="zh-CN" sz="2400" b="1" dirty="0" smtClean="0"/>
              <a:t>XY</a:t>
            </a:r>
            <a:r>
              <a:rPr lang="zh-CN" altLang="en-US" sz="2400" b="1" dirty="0" smtClean="0"/>
              <a:t>方向） </a:t>
            </a:r>
            <a:endParaRPr lang="zh-CN" altLang="en-US" sz="2400" b="1" dirty="0"/>
          </a:p>
        </p:txBody>
      </p:sp>
      <p:sp>
        <p:nvSpPr>
          <p:cNvPr id="79" name="文本框 78"/>
          <p:cNvSpPr txBox="1"/>
          <p:nvPr/>
        </p:nvSpPr>
        <p:spPr>
          <a:xfrm>
            <a:off x="935575" y="4598391"/>
            <a:ext cx="205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疑问：为什么</a:t>
            </a:r>
            <a:r>
              <a:rPr lang="en-US" altLang="zh-CN" dirty="0" smtClean="0"/>
              <a:t>GEM1</a:t>
            </a:r>
            <a:r>
              <a:rPr lang="zh-CN" altLang="en-US" dirty="0" smtClean="0"/>
              <a:t>的电场与</a:t>
            </a:r>
            <a:r>
              <a:rPr lang="en-US" altLang="zh-CN" dirty="0" smtClean="0"/>
              <a:t>GEM2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GEM3</a:t>
            </a:r>
            <a:r>
              <a:rPr lang="zh-CN" altLang="en-US" dirty="0" smtClean="0"/>
              <a:t>的不一样？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9189" r="1832" b="4245"/>
          <a:stretch/>
        </p:blipFill>
        <p:spPr>
          <a:xfrm>
            <a:off x="18163" y="1297102"/>
            <a:ext cx="3459512" cy="2513128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/>
          <a:srcRect l="894" t="20028" r="2302" b="3742"/>
          <a:stretch/>
        </p:blipFill>
        <p:spPr>
          <a:xfrm>
            <a:off x="3511657" y="1352185"/>
            <a:ext cx="3351387" cy="2458045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/>
          <a:srcRect l="1989" t="20364" r="2458" b="4580"/>
          <a:stretch/>
        </p:blipFill>
        <p:spPr>
          <a:xfrm>
            <a:off x="3471878" y="4142171"/>
            <a:ext cx="3442769" cy="2518687"/>
          </a:xfrm>
          <a:prstGeom prst="rect">
            <a:avLst/>
          </a:prstGeom>
        </p:spPr>
      </p:pic>
      <p:sp>
        <p:nvSpPr>
          <p:cNvPr id="84" name="文本框 83"/>
          <p:cNvSpPr txBox="1"/>
          <p:nvPr/>
        </p:nvSpPr>
        <p:spPr>
          <a:xfrm>
            <a:off x="1307844" y="1096094"/>
            <a:ext cx="12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GEM1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4827118" y="3870421"/>
            <a:ext cx="12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GEM3</a:t>
            </a:r>
            <a:endParaRPr lang="zh-CN" altLang="en-US" dirty="0"/>
          </a:p>
        </p:txBody>
      </p:sp>
      <p:sp>
        <p:nvSpPr>
          <p:cNvPr id="86" name="文本框 85"/>
          <p:cNvSpPr txBox="1"/>
          <p:nvPr/>
        </p:nvSpPr>
        <p:spPr>
          <a:xfrm>
            <a:off x="4747361" y="1107328"/>
            <a:ext cx="12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GEM2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596963" y="3995282"/>
            <a:ext cx="3591253" cy="2809102"/>
            <a:chOff x="7373815" y="1132300"/>
            <a:chExt cx="3886200" cy="3092339"/>
          </a:xfrm>
        </p:grpSpPr>
        <p:sp>
          <p:nvSpPr>
            <p:cNvPr id="11" name="矩形 10"/>
            <p:cNvSpPr/>
            <p:nvPr/>
          </p:nvSpPr>
          <p:spPr>
            <a:xfrm>
              <a:off x="7373815" y="1149423"/>
              <a:ext cx="310661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/>
                <a:t>MSHKEY,0</a:t>
              </a:r>
            </a:p>
            <a:p>
              <a:r>
                <a:rPr lang="zh-CN" altLang="en-US" dirty="0" smtClean="0"/>
                <a:t>SMRT,1</a:t>
              </a:r>
            </a:p>
            <a:p>
              <a:r>
                <a:rPr lang="zh-CN" altLang="en-US" dirty="0" smtClean="0"/>
                <a:t>VSEL,S,VOLU,,1,3,2</a:t>
              </a:r>
            </a:p>
            <a:p>
              <a:r>
                <a:rPr lang="zh-CN" altLang="en-US" dirty="0" smtClean="0"/>
                <a:t>ASLV,S</a:t>
              </a:r>
            </a:p>
            <a:p>
              <a:r>
                <a:rPr lang="zh-CN" altLang="en-US" dirty="0" smtClean="0"/>
                <a:t>VMESH,ALL</a:t>
              </a:r>
            </a:p>
            <a:p>
              <a:r>
                <a:rPr lang="zh-CN" altLang="en-US" dirty="0" smtClean="0"/>
                <a:t>VSEL,S,VOLU,,6,19,13</a:t>
              </a:r>
            </a:p>
            <a:p>
              <a:r>
                <a:rPr lang="zh-CN" altLang="en-US" dirty="0" smtClean="0"/>
                <a:t>ASLV,S</a:t>
              </a:r>
            </a:p>
            <a:p>
              <a:r>
                <a:rPr lang="zh-CN" altLang="en-US" dirty="0" smtClean="0"/>
                <a:t>VMESH,ALL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28691" y="1132300"/>
              <a:ext cx="1312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GEM2</a:t>
              </a:r>
              <a:r>
                <a:rPr lang="zh-CN" altLang="en-US" sz="1600" dirty="0" smtClean="0"/>
                <a:t>的</a:t>
              </a:r>
              <a:r>
                <a:rPr lang="en-US" altLang="zh-CN" sz="1600" dirty="0" err="1" smtClean="0"/>
                <a:t>Kapton</a:t>
              </a:r>
              <a:r>
                <a:rPr lang="zh-CN" altLang="en-US" sz="1600" dirty="0" smtClean="0"/>
                <a:t>编号</a:t>
              </a:r>
              <a:endParaRPr lang="zh-CN" altLang="en-US" sz="1600" dirty="0"/>
            </a:p>
          </p:txBody>
        </p:sp>
        <p:cxnSp>
          <p:nvCxnSpPr>
            <p:cNvPr id="13" name="直接箭头连接符 12"/>
            <p:cNvCxnSpPr>
              <a:endCxn id="12" idx="1"/>
            </p:cNvCxnSpPr>
            <p:nvPr/>
          </p:nvCxnSpPr>
          <p:spPr>
            <a:xfrm flipV="1">
              <a:off x="8927123" y="1424688"/>
              <a:ext cx="601569" cy="4184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9167653" y="2025291"/>
              <a:ext cx="486300" cy="4482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630507" y="2159802"/>
              <a:ext cx="1312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GEM3</a:t>
              </a:r>
              <a:r>
                <a:rPr lang="zh-CN" altLang="en-US" sz="1600" dirty="0" smtClean="0"/>
                <a:t>的</a:t>
              </a:r>
              <a:r>
                <a:rPr lang="en-US" altLang="zh-CN" sz="1600" dirty="0" err="1" smtClean="0"/>
                <a:t>Kapton</a:t>
              </a:r>
              <a:r>
                <a:rPr lang="zh-CN" altLang="en-US" sz="1600" dirty="0" smtClean="0"/>
                <a:t>编号</a:t>
              </a:r>
              <a:endParaRPr lang="zh-CN" altLang="en-US" sz="1600" dirty="0"/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H="1">
              <a:off x="8733694" y="3039520"/>
              <a:ext cx="134898" cy="56868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8294077" y="3639864"/>
              <a:ext cx="1312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GEM1</a:t>
              </a:r>
              <a:r>
                <a:rPr lang="zh-CN" altLang="en-US" sz="1600" dirty="0" smtClean="0"/>
                <a:t>的</a:t>
              </a:r>
              <a:r>
                <a:rPr lang="en-US" altLang="zh-CN" sz="1600" dirty="0" err="1" smtClean="0"/>
                <a:t>Kapton</a:t>
              </a:r>
              <a:r>
                <a:rPr lang="zh-CN" altLang="en-US" sz="1600" dirty="0" smtClean="0"/>
                <a:t>编号</a:t>
              </a:r>
              <a:endParaRPr lang="zh-CN" altLang="en-US" sz="1600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9203476" y="2969942"/>
              <a:ext cx="737694" cy="38285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9947031" y="3165359"/>
              <a:ext cx="1312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GAS</a:t>
              </a:r>
              <a:r>
                <a:rPr lang="zh-CN" altLang="en-US" sz="1600" dirty="0" smtClean="0"/>
                <a:t>编号</a:t>
              </a:r>
              <a:endParaRPr lang="zh-CN" altLang="en-US" sz="1600" dirty="0"/>
            </a:p>
          </p:txBody>
        </p:sp>
      </p:grpSp>
      <p:sp>
        <p:nvSpPr>
          <p:cNvPr id="95" name="灯片编号占位符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7446336" y="3640458"/>
            <a:ext cx="232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ANSYS</a:t>
            </a:r>
            <a:r>
              <a:rPr lang="zh-CN" altLang="en-US" b="1" dirty="0" smtClean="0"/>
              <a:t>网格划分方式：</a:t>
            </a:r>
            <a:endParaRPr lang="zh-CN" altLang="en-US" b="1" dirty="0"/>
          </a:p>
        </p:txBody>
      </p:sp>
      <p:grpSp>
        <p:nvGrpSpPr>
          <p:cNvPr id="97" name="组合 96"/>
          <p:cNvGrpSpPr/>
          <p:nvPr/>
        </p:nvGrpSpPr>
        <p:grpSpPr>
          <a:xfrm>
            <a:off x="7633119" y="1025745"/>
            <a:ext cx="3168352" cy="2617794"/>
            <a:chOff x="5868144" y="2996953"/>
            <a:chExt cx="3168352" cy="2617794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36079" b="36168"/>
            <a:stretch>
              <a:fillRect/>
            </a:stretch>
          </p:blipFill>
          <p:spPr bwMode="auto">
            <a:xfrm rot="5400000">
              <a:off x="6304610" y="3568598"/>
              <a:ext cx="2617794" cy="147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9" name="直接连接符 98"/>
            <p:cNvCxnSpPr/>
            <p:nvPr/>
          </p:nvCxnSpPr>
          <p:spPr>
            <a:xfrm>
              <a:off x="6156176" y="3356992"/>
              <a:ext cx="432048" cy="0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6156176" y="4005064"/>
              <a:ext cx="432048" cy="0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6156176" y="4414627"/>
              <a:ext cx="432048" cy="0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6156176" y="4797152"/>
              <a:ext cx="432048" cy="0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6156176" y="5191725"/>
              <a:ext cx="432048" cy="0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/>
            <p:cNvCxnSpPr/>
            <p:nvPr/>
          </p:nvCxnSpPr>
          <p:spPr>
            <a:xfrm>
              <a:off x="6372200" y="3356992"/>
              <a:ext cx="0" cy="648072"/>
            </a:xfrm>
            <a:prstGeom prst="straightConnector1">
              <a:avLst/>
            </a:prstGeom>
            <a:ln w="12700">
              <a:solidFill>
                <a:srgbClr val="0066CC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/>
            <p:cNvCxnSpPr/>
            <p:nvPr/>
          </p:nvCxnSpPr>
          <p:spPr>
            <a:xfrm>
              <a:off x="6372200" y="4005064"/>
              <a:ext cx="0" cy="396000"/>
            </a:xfrm>
            <a:prstGeom prst="straightConnector1">
              <a:avLst/>
            </a:prstGeom>
            <a:ln w="12700">
              <a:solidFill>
                <a:srgbClr val="0066CC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/>
          </p:nvCxnSpPr>
          <p:spPr>
            <a:xfrm>
              <a:off x="6372200" y="4395084"/>
              <a:ext cx="0" cy="396000"/>
            </a:xfrm>
            <a:prstGeom prst="straightConnector1">
              <a:avLst/>
            </a:prstGeom>
            <a:ln w="12700">
              <a:solidFill>
                <a:srgbClr val="0066CC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/>
            <p:cNvCxnSpPr/>
            <p:nvPr/>
          </p:nvCxnSpPr>
          <p:spPr>
            <a:xfrm>
              <a:off x="6372200" y="4797152"/>
              <a:ext cx="0" cy="396000"/>
            </a:xfrm>
            <a:prstGeom prst="straightConnector1">
              <a:avLst/>
            </a:prstGeom>
            <a:ln w="12700">
              <a:solidFill>
                <a:srgbClr val="0066CC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矩形 107"/>
            <p:cNvSpPr/>
            <p:nvPr/>
          </p:nvSpPr>
          <p:spPr>
            <a:xfrm>
              <a:off x="5868144" y="3573016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/>
                <a:t>5mm</a:t>
              </a:r>
              <a:endParaRPr lang="en-US" altLang="zh-CN" sz="1200" dirty="0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5868144" y="4077072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/>
                <a:t>2mm</a:t>
              </a:r>
              <a:endParaRPr lang="en-US" altLang="zh-CN" sz="1200" dirty="0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5868144" y="4437112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/>
                <a:t>2mm</a:t>
              </a:r>
              <a:endParaRPr lang="en-US" altLang="zh-CN" sz="1200" dirty="0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5868144" y="4869160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/>
                <a:t>2mm</a:t>
              </a:r>
              <a:endParaRPr lang="en-US" altLang="zh-CN" sz="1200" dirty="0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7524328" y="3068960"/>
              <a:ext cx="7633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/>
                <a:t>Cathode</a:t>
              </a:r>
              <a:endParaRPr lang="zh-CN" altLang="en-US" sz="1200" dirty="0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7740352" y="5229200"/>
              <a:ext cx="6270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/>
                <a:t>Anode</a:t>
              </a:r>
              <a:endParaRPr lang="zh-CN" altLang="en-US" sz="1200" dirty="0"/>
            </a:p>
          </p:txBody>
        </p:sp>
        <p:sp>
          <p:nvSpPr>
            <p:cNvPr id="114" name="TextBox 99"/>
            <p:cNvSpPr txBox="1"/>
            <p:nvPr/>
          </p:nvSpPr>
          <p:spPr>
            <a:xfrm>
              <a:off x="8049912" y="3814818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Gem foil 1</a:t>
              </a:r>
              <a:endParaRPr lang="zh-CN" altLang="en-US" sz="1200" dirty="0"/>
            </a:p>
          </p:txBody>
        </p:sp>
        <p:sp>
          <p:nvSpPr>
            <p:cNvPr id="115" name="TextBox 100"/>
            <p:cNvSpPr txBox="1"/>
            <p:nvPr/>
          </p:nvSpPr>
          <p:spPr>
            <a:xfrm>
              <a:off x="8100392" y="4221088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Gem foil 2</a:t>
              </a:r>
              <a:endParaRPr lang="zh-CN" altLang="en-US" sz="1200" dirty="0"/>
            </a:p>
          </p:txBody>
        </p:sp>
        <p:sp>
          <p:nvSpPr>
            <p:cNvPr id="116" name="TextBox 101"/>
            <p:cNvSpPr txBox="1"/>
            <p:nvPr/>
          </p:nvSpPr>
          <p:spPr>
            <a:xfrm>
              <a:off x="8100392" y="465313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Gem foil 3</a:t>
              </a:r>
              <a:endParaRPr lang="zh-CN" altLang="en-US" sz="1200" dirty="0"/>
            </a:p>
          </p:txBody>
        </p:sp>
        <p:sp>
          <p:nvSpPr>
            <p:cNvPr id="117" name="TextBox 102"/>
            <p:cNvSpPr txBox="1"/>
            <p:nvPr/>
          </p:nvSpPr>
          <p:spPr>
            <a:xfrm>
              <a:off x="6588224" y="357301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1.5kV/cm</a:t>
              </a:r>
              <a:endParaRPr lang="zh-CN" altLang="en-US" sz="1200" dirty="0"/>
            </a:p>
          </p:txBody>
        </p:sp>
        <p:sp>
          <p:nvSpPr>
            <p:cNvPr id="118" name="TextBox 103"/>
            <p:cNvSpPr txBox="1"/>
            <p:nvPr/>
          </p:nvSpPr>
          <p:spPr>
            <a:xfrm>
              <a:off x="6660232" y="4077072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3kV/cm</a:t>
              </a:r>
              <a:endParaRPr lang="zh-CN" altLang="en-US" sz="1200" dirty="0"/>
            </a:p>
          </p:txBody>
        </p:sp>
        <p:sp>
          <p:nvSpPr>
            <p:cNvPr id="119" name="TextBox 104"/>
            <p:cNvSpPr txBox="1"/>
            <p:nvPr/>
          </p:nvSpPr>
          <p:spPr>
            <a:xfrm>
              <a:off x="6660232" y="4509120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3kV/cm</a:t>
              </a:r>
              <a:endParaRPr lang="zh-CN" altLang="en-US" sz="1200" dirty="0"/>
            </a:p>
          </p:txBody>
        </p:sp>
        <p:sp>
          <p:nvSpPr>
            <p:cNvPr id="120" name="TextBox 105"/>
            <p:cNvSpPr txBox="1"/>
            <p:nvPr/>
          </p:nvSpPr>
          <p:spPr>
            <a:xfrm>
              <a:off x="6660232" y="4869160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5kV/cm</a:t>
              </a:r>
              <a:endParaRPr lang="zh-CN" altLang="en-US" sz="1200" dirty="0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0769367" y="1218572"/>
            <a:ext cx="776980" cy="2246288"/>
            <a:chOff x="11320567" y="3805513"/>
            <a:chExt cx="776980" cy="2246288"/>
          </a:xfrm>
        </p:grpSpPr>
        <p:sp>
          <p:nvSpPr>
            <p:cNvPr id="122" name="TextBox 99"/>
            <p:cNvSpPr txBox="1"/>
            <p:nvPr/>
          </p:nvSpPr>
          <p:spPr>
            <a:xfrm>
              <a:off x="11366517" y="3805513"/>
              <a:ext cx="474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0V</a:t>
              </a:r>
              <a:endParaRPr lang="zh-CN" altLang="en-US" sz="1200" dirty="0"/>
            </a:p>
          </p:txBody>
        </p:sp>
        <p:sp>
          <p:nvSpPr>
            <p:cNvPr id="123" name="TextBox 99"/>
            <p:cNvSpPr txBox="1"/>
            <p:nvPr/>
          </p:nvSpPr>
          <p:spPr>
            <a:xfrm>
              <a:off x="11345731" y="4357741"/>
              <a:ext cx="61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750V</a:t>
              </a:r>
              <a:endParaRPr lang="zh-CN" altLang="en-US" sz="1200" dirty="0"/>
            </a:p>
          </p:txBody>
        </p:sp>
        <p:sp>
          <p:nvSpPr>
            <p:cNvPr id="124" name="TextBox 99"/>
            <p:cNvSpPr txBox="1"/>
            <p:nvPr/>
          </p:nvSpPr>
          <p:spPr>
            <a:xfrm>
              <a:off x="11333999" y="4508093"/>
              <a:ext cx="61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1020V</a:t>
              </a:r>
              <a:endParaRPr lang="zh-CN" altLang="en-US" sz="1200" dirty="0"/>
            </a:p>
          </p:txBody>
        </p:sp>
        <p:sp>
          <p:nvSpPr>
            <p:cNvPr id="125" name="TextBox 99"/>
            <p:cNvSpPr txBox="1"/>
            <p:nvPr/>
          </p:nvSpPr>
          <p:spPr>
            <a:xfrm>
              <a:off x="11331866" y="4774646"/>
              <a:ext cx="61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1620V</a:t>
              </a:r>
              <a:endParaRPr lang="zh-CN" altLang="en-US" sz="1200" dirty="0"/>
            </a:p>
          </p:txBody>
        </p:sp>
        <p:sp>
          <p:nvSpPr>
            <p:cNvPr id="126" name="TextBox 99"/>
            <p:cNvSpPr txBox="1"/>
            <p:nvPr/>
          </p:nvSpPr>
          <p:spPr>
            <a:xfrm>
              <a:off x="11320567" y="4940864"/>
              <a:ext cx="61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1890V</a:t>
              </a:r>
              <a:endParaRPr lang="zh-CN" altLang="en-US" sz="1200" dirty="0"/>
            </a:p>
          </p:txBody>
        </p:sp>
        <p:sp>
          <p:nvSpPr>
            <p:cNvPr id="127" name="TextBox 99"/>
            <p:cNvSpPr txBox="1"/>
            <p:nvPr/>
          </p:nvSpPr>
          <p:spPr>
            <a:xfrm>
              <a:off x="11345730" y="5235135"/>
              <a:ext cx="61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2490V</a:t>
              </a:r>
              <a:endParaRPr lang="zh-CN" altLang="en-US" sz="1200" dirty="0"/>
            </a:p>
          </p:txBody>
        </p:sp>
        <p:sp>
          <p:nvSpPr>
            <p:cNvPr id="128" name="TextBox 99"/>
            <p:cNvSpPr txBox="1"/>
            <p:nvPr/>
          </p:nvSpPr>
          <p:spPr>
            <a:xfrm>
              <a:off x="11345730" y="5403277"/>
              <a:ext cx="61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2760V</a:t>
              </a:r>
              <a:endParaRPr lang="zh-CN" altLang="en-US" sz="1200" dirty="0"/>
            </a:p>
          </p:txBody>
        </p:sp>
        <p:sp>
          <p:nvSpPr>
            <p:cNvPr id="129" name="TextBox 99"/>
            <p:cNvSpPr txBox="1"/>
            <p:nvPr/>
          </p:nvSpPr>
          <p:spPr>
            <a:xfrm>
              <a:off x="11354804" y="5774802"/>
              <a:ext cx="742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3760V</a:t>
              </a:r>
              <a:endParaRPr lang="zh-CN" altLang="en-US" sz="1200" dirty="0"/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9133854" y="1846834"/>
            <a:ext cx="5268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270V</a:t>
            </a:r>
            <a:endParaRPr lang="zh-CN" altLang="en-US" sz="1050" dirty="0"/>
          </a:p>
        </p:txBody>
      </p:sp>
      <p:sp>
        <p:nvSpPr>
          <p:cNvPr id="131" name="文本框 130"/>
          <p:cNvSpPr txBox="1"/>
          <p:nvPr/>
        </p:nvSpPr>
        <p:spPr>
          <a:xfrm>
            <a:off x="9135562" y="2240086"/>
            <a:ext cx="5268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270V</a:t>
            </a:r>
            <a:endParaRPr lang="zh-CN" altLang="en-US" sz="1050" dirty="0"/>
          </a:p>
        </p:txBody>
      </p:sp>
      <p:sp>
        <p:nvSpPr>
          <p:cNvPr id="132" name="文本框 131"/>
          <p:cNvSpPr txBox="1"/>
          <p:nvPr/>
        </p:nvSpPr>
        <p:spPr>
          <a:xfrm>
            <a:off x="9155520" y="2656801"/>
            <a:ext cx="5268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270V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55249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344047" y="1645688"/>
            <a:ext cx="20292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MSHKEY,0</a:t>
            </a:r>
          </a:p>
          <a:p>
            <a:r>
              <a:rPr lang="zh-CN" altLang="en-US" dirty="0"/>
              <a:t>SMRT,1</a:t>
            </a:r>
          </a:p>
          <a:p>
            <a:r>
              <a:rPr lang="zh-CN" altLang="en-US" dirty="0"/>
              <a:t>VSEL,S,VOLU,,1,3,2</a:t>
            </a:r>
          </a:p>
          <a:p>
            <a:r>
              <a:rPr lang="zh-CN" altLang="en-US" dirty="0"/>
              <a:t>ASLV,S</a:t>
            </a:r>
          </a:p>
          <a:p>
            <a:r>
              <a:rPr lang="zh-CN" altLang="en-US" dirty="0"/>
              <a:t>VMESH,ALL</a:t>
            </a:r>
          </a:p>
          <a:p>
            <a:r>
              <a:rPr lang="zh-CN" altLang="en-US" dirty="0"/>
              <a:t>VSEL,S,VOLU,,6</a:t>
            </a:r>
          </a:p>
          <a:p>
            <a:r>
              <a:rPr lang="zh-CN" altLang="en-US" dirty="0"/>
              <a:t>ASLV,S</a:t>
            </a:r>
          </a:p>
          <a:p>
            <a:r>
              <a:rPr lang="zh-CN" altLang="en-US" dirty="0"/>
              <a:t>VMESH,ALL</a:t>
            </a:r>
          </a:p>
          <a:p>
            <a:r>
              <a:rPr lang="zh-CN" altLang="en-US" dirty="0"/>
              <a:t>VSEL,S,VOLU,,19</a:t>
            </a:r>
          </a:p>
          <a:p>
            <a:r>
              <a:rPr lang="zh-CN" altLang="en-US" dirty="0"/>
              <a:t>ASLV,S</a:t>
            </a:r>
          </a:p>
          <a:p>
            <a:r>
              <a:rPr lang="zh-CN" altLang="en-US" dirty="0"/>
              <a:t>VMESH,ALL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461296" y="161895"/>
            <a:ext cx="2877850" cy="3055715"/>
            <a:chOff x="7373815" y="715108"/>
            <a:chExt cx="3886200" cy="3523313"/>
          </a:xfrm>
        </p:grpSpPr>
        <p:sp>
          <p:nvSpPr>
            <p:cNvPr id="16" name="矩形 15"/>
            <p:cNvSpPr/>
            <p:nvPr/>
          </p:nvSpPr>
          <p:spPr>
            <a:xfrm>
              <a:off x="7373815" y="1149423"/>
              <a:ext cx="3106616" cy="2093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MSHKEY,0</a:t>
              </a:r>
            </a:p>
            <a:p>
              <a:r>
                <a:rPr lang="zh-CN" altLang="en-US" sz="1400" dirty="0" smtClean="0"/>
                <a:t>SMRT,1</a:t>
              </a:r>
            </a:p>
            <a:p>
              <a:r>
                <a:rPr lang="zh-CN" altLang="en-US" sz="1400" dirty="0" smtClean="0"/>
                <a:t>VSEL,S,VOLU,,1,3,2</a:t>
              </a:r>
            </a:p>
            <a:p>
              <a:r>
                <a:rPr lang="zh-CN" altLang="en-US" sz="1400" dirty="0" smtClean="0"/>
                <a:t>ASLV,S</a:t>
              </a:r>
            </a:p>
            <a:p>
              <a:r>
                <a:rPr lang="zh-CN" altLang="en-US" sz="1400" dirty="0" smtClean="0"/>
                <a:t>VMESH,ALL</a:t>
              </a:r>
            </a:p>
            <a:p>
              <a:r>
                <a:rPr lang="zh-CN" altLang="en-US" sz="1400" dirty="0" smtClean="0"/>
                <a:t>VSEL,S,VOLU,,6,19,13</a:t>
              </a:r>
            </a:p>
            <a:p>
              <a:r>
                <a:rPr lang="zh-CN" altLang="en-US" sz="1400" dirty="0" smtClean="0"/>
                <a:t>ASLV,S</a:t>
              </a:r>
            </a:p>
            <a:p>
              <a:r>
                <a:rPr lang="zh-CN" altLang="en-US" sz="1400" dirty="0" smtClean="0"/>
                <a:t>VMESH,ALL</a:t>
              </a:r>
              <a:endParaRPr lang="zh-CN" altLang="en-US" sz="14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437077" y="715108"/>
              <a:ext cx="1312984" cy="5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GEM2</a:t>
              </a:r>
              <a:r>
                <a:rPr lang="zh-CN" altLang="en-US" sz="1200" dirty="0" smtClean="0"/>
                <a:t>的</a:t>
              </a:r>
              <a:r>
                <a:rPr lang="en-US" altLang="zh-CN" sz="1200" dirty="0" err="1" smtClean="0"/>
                <a:t>Kapton</a:t>
              </a:r>
              <a:r>
                <a:rPr lang="zh-CN" altLang="en-US" sz="1200" dirty="0" smtClean="0"/>
                <a:t>编号</a:t>
              </a:r>
              <a:endParaRPr lang="zh-CN" altLang="en-US" sz="1200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8827477" y="1299883"/>
              <a:ext cx="703385" cy="4572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9085384" y="1907542"/>
              <a:ext cx="568571" cy="56602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9630506" y="2159802"/>
              <a:ext cx="1312984" cy="5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GEM3</a:t>
              </a:r>
              <a:r>
                <a:rPr lang="zh-CN" altLang="en-US" sz="1200" dirty="0" smtClean="0"/>
                <a:t>的</a:t>
              </a:r>
              <a:r>
                <a:rPr lang="en-US" altLang="zh-CN" sz="1200" dirty="0" err="1" smtClean="0"/>
                <a:t>Kapton</a:t>
              </a:r>
              <a:r>
                <a:rPr lang="zh-CN" altLang="en-US" sz="1200" dirty="0" smtClean="0"/>
                <a:t>编号</a:t>
              </a:r>
              <a:endParaRPr lang="zh-CN" altLang="en-US" sz="1200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8927123" y="2663535"/>
              <a:ext cx="252046" cy="104257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8733693" y="3706110"/>
              <a:ext cx="1312984" cy="5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GEM1</a:t>
              </a:r>
              <a:r>
                <a:rPr lang="zh-CN" altLang="en-US" sz="1200" dirty="0" smtClean="0"/>
                <a:t>的</a:t>
              </a:r>
              <a:r>
                <a:rPr lang="en-US" altLang="zh-CN" sz="1200" dirty="0" err="1" smtClean="0"/>
                <a:t>Kapton</a:t>
              </a:r>
              <a:r>
                <a:rPr lang="zh-CN" altLang="en-US" sz="1200" dirty="0" smtClean="0"/>
                <a:t>编号</a:t>
              </a:r>
              <a:endParaRPr lang="zh-CN" altLang="en-US" sz="1200" dirty="0"/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9179169" y="2663535"/>
              <a:ext cx="762000" cy="68926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9947031" y="3165359"/>
              <a:ext cx="1312984" cy="31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GAS</a:t>
              </a:r>
              <a:r>
                <a:rPr lang="zh-CN" altLang="en-US" sz="1200" dirty="0" smtClean="0"/>
                <a:t>编号</a:t>
              </a:r>
              <a:endParaRPr lang="zh-CN" altLang="en-US" sz="1200" dirty="0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rcRect l="927" t="20909" r="2469" b="4726"/>
          <a:stretch/>
        </p:blipFill>
        <p:spPr>
          <a:xfrm>
            <a:off x="126125" y="679706"/>
            <a:ext cx="3381456" cy="242444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213438" y="371332"/>
            <a:ext cx="12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GEM1</a:t>
            </a:r>
            <a:endParaRPr lang="zh-CN" altLang="en-US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/>
          <a:srcRect l="1768" t="21661" r="2328" b="4274"/>
          <a:stretch/>
        </p:blipFill>
        <p:spPr>
          <a:xfrm>
            <a:off x="3570539" y="669196"/>
            <a:ext cx="3385175" cy="24349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/>
          <a:srcRect l="2189" t="20758" r="2750" b="3973"/>
          <a:stretch/>
        </p:blipFill>
        <p:spPr>
          <a:xfrm>
            <a:off x="3585886" y="3684450"/>
            <a:ext cx="3369828" cy="2485122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806334" y="371332"/>
            <a:ext cx="12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GEM2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4806333" y="3402010"/>
            <a:ext cx="12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GEM3</a:t>
            </a:r>
            <a:endParaRPr lang="zh-CN" altLang="en-US" dirty="0"/>
          </a:p>
        </p:txBody>
      </p:sp>
      <p:sp>
        <p:nvSpPr>
          <p:cNvPr id="36" name="下箭头 35"/>
          <p:cNvSpPr/>
          <p:nvPr/>
        </p:nvSpPr>
        <p:spPr>
          <a:xfrm rot="2744986">
            <a:off x="8835505" y="1121769"/>
            <a:ext cx="213003" cy="996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68906" y="4003681"/>
            <a:ext cx="205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改变网格划分方式之后，三层的电场看起来比较一致。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8504607" y="1407443"/>
            <a:ext cx="100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网格划分改变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80422"/>
              </p:ext>
            </p:extLst>
          </p:nvPr>
        </p:nvGraphicFramePr>
        <p:xfrm>
          <a:off x="1899397" y="1894921"/>
          <a:ext cx="5200193" cy="19251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57350"/>
                <a:gridCol w="1657350"/>
                <a:gridCol w="1885493"/>
              </a:tblGrid>
              <a:tr h="452174"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Effective Gain(G</a:t>
                      </a:r>
                      <a:r>
                        <a:rPr lang="en-US" altLang="zh-CN" sz="10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Transparency </a:t>
                      </a:r>
                      <a:r>
                        <a:rPr lang="el-GR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98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27.07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86.43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79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04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20.77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62.45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07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27.80</a:t>
                      </a:r>
                      <a:endParaRPr lang="zh-CN" altLang="zh-CN" sz="1600" b="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61.91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7649721" y="235896"/>
            <a:ext cx="4347979" cy="2679840"/>
            <a:chOff x="7727875" y="862463"/>
            <a:chExt cx="4347979" cy="2679840"/>
          </a:xfrm>
        </p:grpSpPr>
        <p:grpSp>
          <p:nvGrpSpPr>
            <p:cNvPr id="6" name="组合 5"/>
            <p:cNvGrpSpPr/>
            <p:nvPr/>
          </p:nvGrpSpPr>
          <p:grpSpPr>
            <a:xfrm>
              <a:off x="7727875" y="937312"/>
              <a:ext cx="2808313" cy="2282770"/>
              <a:chOff x="5929350" y="3645024"/>
              <a:chExt cx="2387066" cy="2003546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5940152" y="5373216"/>
                <a:ext cx="1799568" cy="7495"/>
              </a:xfrm>
              <a:prstGeom prst="line">
                <a:avLst/>
              </a:prstGeom>
              <a:ln w="12700">
                <a:solidFill>
                  <a:srgbClr val="0066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940152" y="4437112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940152" y="4797152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516216" y="4437112"/>
                <a:ext cx="144016" cy="2160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6516216" y="4653136"/>
                <a:ext cx="144016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组合 14"/>
              <p:cNvGrpSpPr/>
              <p:nvPr/>
            </p:nvGrpSpPr>
            <p:grpSpPr>
              <a:xfrm flipH="1">
                <a:off x="6948264" y="4437112"/>
                <a:ext cx="720080" cy="360040"/>
                <a:chOff x="7236296" y="4437112"/>
                <a:chExt cx="720080" cy="360040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7236296" y="4437112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7236296" y="4797152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7812360" y="4437112"/>
                  <a:ext cx="144016" cy="2160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H="1">
                  <a:off x="7812360" y="4653136"/>
                  <a:ext cx="144016" cy="1440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箭头连接符 15"/>
              <p:cNvCxnSpPr/>
              <p:nvPr/>
            </p:nvCxnSpPr>
            <p:spPr>
              <a:xfrm>
                <a:off x="6588224" y="3861048"/>
                <a:ext cx="144016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H="1">
                <a:off x="6948264" y="3861048"/>
                <a:ext cx="144016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6804248" y="3861048"/>
                <a:ext cx="72008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H="1">
                <a:off x="7164288" y="3861048"/>
                <a:ext cx="72008" cy="5760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6444208" y="3933056"/>
                <a:ext cx="72008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 flipH="1">
                <a:off x="6444208" y="4941168"/>
                <a:ext cx="216024" cy="432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H="1">
                <a:off x="6660232" y="4941168"/>
                <a:ext cx="72008" cy="432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>
                <a:off x="6804248" y="4869160"/>
                <a:ext cx="0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6876256" y="4869160"/>
                <a:ext cx="72008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6948264" y="4941168"/>
                <a:ext cx="144016" cy="432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6948264" y="4869160"/>
                <a:ext cx="288032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>
                <a:off x="6588224" y="4869160"/>
                <a:ext cx="144016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7596336" y="4797152"/>
                <a:ext cx="0" cy="576064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21"/>
              <p:cNvSpPr txBox="1"/>
              <p:nvPr/>
            </p:nvSpPr>
            <p:spPr>
              <a:xfrm>
                <a:off x="7596336" y="4941168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150</a:t>
                </a: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ymbol" pitchFamily="18" charset="2"/>
                    <a:ea typeface="Verdana" pitchFamily="34" charset="0"/>
                    <a:cs typeface="Verdana" pitchFamily="34" charset="0"/>
                  </a:rPr>
                  <a:t>m</a:t>
                </a: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TextBox 129"/>
              <p:cNvSpPr txBox="1"/>
              <p:nvPr/>
            </p:nvSpPr>
            <p:spPr>
              <a:xfrm>
                <a:off x="5929350" y="3645024"/>
                <a:ext cx="720080" cy="297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</a:t>
                </a:r>
                <a:r>
                  <a:rPr kumimoji="0" lang="en-US" altLang="zh-CN" sz="16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Orig</a:t>
                </a:r>
                <a:endParaRPr kumimoji="0" lang="zh-CN" alt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1" name="TextBox 131"/>
              <p:cNvSpPr txBox="1"/>
              <p:nvPr/>
            </p:nvSpPr>
            <p:spPr>
              <a:xfrm>
                <a:off x="6112971" y="5351427"/>
                <a:ext cx="720080" cy="297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</a:t>
                </a:r>
                <a:r>
                  <a:rPr kumimoji="0" lang="en-US" altLang="zh-CN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</a:t>
                </a:r>
                <a:endParaRPr kumimoji="0" lang="zh-CN" alt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6419004" y="4797152"/>
                <a:ext cx="213159" cy="238275"/>
              </a:xfrm>
              <a:custGeom>
                <a:avLst/>
                <a:gdLst>
                  <a:gd name="connsiteX0" fmla="*/ 316787 w 323299"/>
                  <a:gd name="connsiteY0" fmla="*/ 37475 h 179882"/>
                  <a:gd name="connsiteX1" fmla="*/ 301797 w 323299"/>
                  <a:gd name="connsiteY1" fmla="*/ 89941 h 179882"/>
                  <a:gd name="connsiteX2" fmla="*/ 294302 w 323299"/>
                  <a:gd name="connsiteY2" fmla="*/ 119921 h 179882"/>
                  <a:gd name="connsiteX3" fmla="*/ 271817 w 323299"/>
                  <a:gd name="connsiteY3" fmla="*/ 134911 h 179882"/>
                  <a:gd name="connsiteX4" fmla="*/ 256827 w 323299"/>
                  <a:gd name="connsiteY4" fmla="*/ 149902 h 179882"/>
                  <a:gd name="connsiteX5" fmla="*/ 211856 w 323299"/>
                  <a:gd name="connsiteY5" fmla="*/ 164892 h 179882"/>
                  <a:gd name="connsiteX6" fmla="*/ 159391 w 323299"/>
                  <a:gd name="connsiteY6" fmla="*/ 179882 h 179882"/>
                  <a:gd name="connsiteX7" fmla="*/ 54460 w 323299"/>
                  <a:gd name="connsiteY7" fmla="*/ 164892 h 179882"/>
                  <a:gd name="connsiteX8" fmla="*/ 31974 w 323299"/>
                  <a:gd name="connsiteY8" fmla="*/ 157397 h 179882"/>
                  <a:gd name="connsiteX9" fmla="*/ 24479 w 323299"/>
                  <a:gd name="connsiteY9" fmla="*/ 134911 h 179882"/>
                  <a:gd name="connsiteX10" fmla="*/ 1994 w 323299"/>
                  <a:gd name="connsiteY10" fmla="*/ 89941 h 179882"/>
                  <a:gd name="connsiteX11" fmla="*/ 1994 w 323299"/>
                  <a:gd name="connsiteY11" fmla="*/ 0 h 17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299" h="179882">
                    <a:moveTo>
                      <a:pt x="316787" y="37475"/>
                    </a:moveTo>
                    <a:cubicBezTo>
                      <a:pt x="293360" y="131188"/>
                      <a:pt x="323299" y="14683"/>
                      <a:pt x="301797" y="89941"/>
                    </a:cubicBezTo>
                    <a:cubicBezTo>
                      <a:pt x="298967" y="99846"/>
                      <a:pt x="300016" y="111350"/>
                      <a:pt x="294302" y="119921"/>
                    </a:cubicBezTo>
                    <a:cubicBezTo>
                      <a:pt x="289305" y="127416"/>
                      <a:pt x="278851" y="129284"/>
                      <a:pt x="271817" y="134911"/>
                    </a:cubicBezTo>
                    <a:cubicBezTo>
                      <a:pt x="266299" y="139326"/>
                      <a:pt x="263148" y="146742"/>
                      <a:pt x="256827" y="149902"/>
                    </a:cubicBezTo>
                    <a:cubicBezTo>
                      <a:pt x="242694" y="156969"/>
                      <a:pt x="226846" y="159895"/>
                      <a:pt x="211856" y="164892"/>
                    </a:cubicBezTo>
                    <a:cubicBezTo>
                      <a:pt x="179597" y="175645"/>
                      <a:pt x="197038" y="170470"/>
                      <a:pt x="159391" y="179882"/>
                    </a:cubicBezTo>
                    <a:cubicBezTo>
                      <a:pt x="124414" y="174885"/>
                      <a:pt x="89254" y="171032"/>
                      <a:pt x="54460" y="164892"/>
                    </a:cubicBezTo>
                    <a:cubicBezTo>
                      <a:pt x="46679" y="163519"/>
                      <a:pt x="37561" y="162984"/>
                      <a:pt x="31974" y="157397"/>
                    </a:cubicBezTo>
                    <a:cubicBezTo>
                      <a:pt x="26387" y="151810"/>
                      <a:pt x="28012" y="141978"/>
                      <a:pt x="24479" y="134911"/>
                    </a:cubicBezTo>
                    <a:cubicBezTo>
                      <a:pt x="15248" y="116448"/>
                      <a:pt x="3443" y="111679"/>
                      <a:pt x="1994" y="89941"/>
                    </a:cubicBezTo>
                    <a:cubicBezTo>
                      <a:pt x="0" y="60027"/>
                      <a:pt x="1994" y="29980"/>
                      <a:pt x="199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7022892" y="4810809"/>
                <a:ext cx="130982" cy="179882"/>
              </a:xfrm>
              <a:custGeom>
                <a:avLst/>
                <a:gdLst>
                  <a:gd name="connsiteX0" fmla="*/ 0 w 130982"/>
                  <a:gd name="connsiteY0" fmla="*/ 82446 h 179882"/>
                  <a:gd name="connsiteX1" fmla="*/ 14990 w 130982"/>
                  <a:gd name="connsiteY1" fmla="*/ 112427 h 179882"/>
                  <a:gd name="connsiteX2" fmla="*/ 22485 w 130982"/>
                  <a:gd name="connsiteY2" fmla="*/ 149902 h 179882"/>
                  <a:gd name="connsiteX3" fmla="*/ 29980 w 130982"/>
                  <a:gd name="connsiteY3" fmla="*/ 172387 h 179882"/>
                  <a:gd name="connsiteX4" fmla="*/ 52465 w 130982"/>
                  <a:gd name="connsiteY4" fmla="*/ 179882 h 179882"/>
                  <a:gd name="connsiteX5" fmla="*/ 74951 w 130982"/>
                  <a:gd name="connsiteY5" fmla="*/ 164892 h 179882"/>
                  <a:gd name="connsiteX6" fmla="*/ 97436 w 130982"/>
                  <a:gd name="connsiteY6" fmla="*/ 157397 h 179882"/>
                  <a:gd name="connsiteX7" fmla="*/ 112426 w 130982"/>
                  <a:gd name="connsiteY7" fmla="*/ 127417 h 179882"/>
                  <a:gd name="connsiteX8" fmla="*/ 119921 w 130982"/>
                  <a:gd name="connsiteY8" fmla="*/ 0 h 17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982" h="179882">
                    <a:moveTo>
                      <a:pt x="0" y="82446"/>
                    </a:moveTo>
                    <a:cubicBezTo>
                      <a:pt x="4997" y="92440"/>
                      <a:pt x="11457" y="101827"/>
                      <a:pt x="14990" y="112427"/>
                    </a:cubicBezTo>
                    <a:cubicBezTo>
                      <a:pt x="19018" y="124512"/>
                      <a:pt x="19395" y="137543"/>
                      <a:pt x="22485" y="149902"/>
                    </a:cubicBezTo>
                    <a:cubicBezTo>
                      <a:pt x="24401" y="157567"/>
                      <a:pt x="24394" y="166801"/>
                      <a:pt x="29980" y="172387"/>
                    </a:cubicBezTo>
                    <a:cubicBezTo>
                      <a:pt x="35566" y="177973"/>
                      <a:pt x="44970" y="177384"/>
                      <a:pt x="52465" y="179882"/>
                    </a:cubicBezTo>
                    <a:cubicBezTo>
                      <a:pt x="59960" y="174885"/>
                      <a:pt x="66894" y="168920"/>
                      <a:pt x="74951" y="164892"/>
                    </a:cubicBezTo>
                    <a:cubicBezTo>
                      <a:pt x="82017" y="161359"/>
                      <a:pt x="91850" y="162983"/>
                      <a:pt x="97436" y="157397"/>
                    </a:cubicBezTo>
                    <a:cubicBezTo>
                      <a:pt x="105336" y="149497"/>
                      <a:pt x="108025" y="137687"/>
                      <a:pt x="112426" y="127417"/>
                    </a:cubicBezTo>
                    <a:cubicBezTo>
                      <a:pt x="130982" y="84120"/>
                      <a:pt x="119921" y="58065"/>
                      <a:pt x="119921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0197326" y="1671915"/>
              <a:ext cx="1878528" cy="64633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C00000"/>
                  </a:solidFill>
                  <a:latin typeface="Symbol" pitchFamily="18" charset="2"/>
                </a:rPr>
                <a:t>t</a:t>
              </a:r>
              <a:r>
                <a:rPr lang="en-US" altLang="zh-CN" sz="2400" dirty="0" smtClean="0">
                  <a:solidFill>
                    <a:srgbClr val="C00000"/>
                  </a:solidFill>
                </a:rPr>
                <a:t> = N</a:t>
              </a:r>
              <a:r>
                <a:rPr lang="en-US" altLang="zh-CN" sz="2400" baseline="-25000" dirty="0" smtClean="0">
                  <a:solidFill>
                    <a:srgbClr val="C00000"/>
                  </a:solidFill>
                </a:rPr>
                <a:t>T</a:t>
              </a:r>
              <a:r>
                <a:rPr lang="en-US" altLang="zh-CN" sz="2400" dirty="0" smtClean="0">
                  <a:solidFill>
                    <a:srgbClr val="C00000"/>
                  </a:solidFill>
                </a:rPr>
                <a:t> / </a:t>
              </a:r>
              <a:r>
                <a:rPr lang="en-US" altLang="zh-CN" sz="2400" dirty="0" err="1" smtClean="0">
                  <a:solidFill>
                    <a:srgbClr val="C00000"/>
                  </a:solidFill>
                </a:rPr>
                <a:t>N</a:t>
              </a:r>
              <a:r>
                <a:rPr lang="en-US" altLang="zh-CN" sz="2400" baseline="-25000" dirty="0" err="1" smtClean="0">
                  <a:solidFill>
                    <a:srgbClr val="C00000"/>
                  </a:solidFill>
                </a:rPr>
                <a:t>Orig</a:t>
              </a:r>
              <a:endParaRPr lang="en-US" altLang="zh-CN" sz="2400" baseline="-25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117126" y="862463"/>
              <a:ext cx="3383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number of original </a:t>
              </a:r>
              <a:r>
                <a:rPr lang="en-US" altLang="zh-CN" dirty="0" smtClean="0"/>
                <a:t>electrons (20k)</a:t>
              </a:r>
              <a:endParaRPr lang="en-US" altLang="zh-CN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8256088" y="2895972"/>
              <a:ext cx="32695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CN" dirty="0"/>
                <a:t>number of multiplied electrons which can leave the gem foil 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09901" y="2427794"/>
            <a:ext cx="13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</a:t>
            </a:r>
            <a:r>
              <a:rPr lang="zh-CN" altLang="en-US" dirty="0"/>
              <a:t>二</a:t>
            </a:r>
            <a:r>
              <a:rPr lang="zh-CN" altLang="en-US" dirty="0" smtClean="0"/>
              <a:t>页</a:t>
            </a:r>
            <a:r>
              <a:rPr lang="zh-CN" altLang="en-US" dirty="0" smtClean="0"/>
              <a:t>网格划分方式</a:t>
            </a:r>
            <a:endParaRPr lang="zh-CN" altLang="en-US" dirty="0"/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39036"/>
              </p:ext>
            </p:extLst>
          </p:nvPr>
        </p:nvGraphicFramePr>
        <p:xfrm>
          <a:off x="1981182" y="4417421"/>
          <a:ext cx="5200193" cy="19251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57350"/>
                <a:gridCol w="1657350"/>
                <a:gridCol w="1885493"/>
              </a:tblGrid>
              <a:tr h="452174"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Effective Gain(G</a:t>
                      </a:r>
                      <a:r>
                        <a:rPr lang="en-US" altLang="zh-CN" sz="10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Transparency </a:t>
                      </a:r>
                      <a:r>
                        <a:rPr lang="el-GR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98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27.15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86.35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79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04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20.61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60.41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07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26.54</a:t>
                      </a:r>
                      <a:endParaRPr lang="zh-CN" altLang="zh-CN" sz="1600" b="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61.74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3" name="文本框 42"/>
          <p:cNvSpPr txBox="1"/>
          <p:nvPr/>
        </p:nvSpPr>
        <p:spPr>
          <a:xfrm>
            <a:off x="409901" y="4916072"/>
            <a:ext cx="147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更改后的</a:t>
            </a:r>
            <a:r>
              <a:rPr lang="en-US" altLang="zh-CN" dirty="0" smtClean="0"/>
              <a:t>Lia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ANSYS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grpSp>
        <p:nvGrpSpPr>
          <p:cNvPr id="88" name="组合 87"/>
          <p:cNvGrpSpPr/>
          <p:nvPr/>
        </p:nvGrpSpPr>
        <p:grpSpPr>
          <a:xfrm>
            <a:off x="7418821" y="3509241"/>
            <a:ext cx="4787824" cy="2707103"/>
            <a:chOff x="7471988" y="3572381"/>
            <a:chExt cx="4787824" cy="2707103"/>
          </a:xfrm>
        </p:grpSpPr>
        <p:grpSp>
          <p:nvGrpSpPr>
            <p:cNvPr id="44" name="组合 43"/>
            <p:cNvGrpSpPr/>
            <p:nvPr/>
          </p:nvGrpSpPr>
          <p:grpSpPr>
            <a:xfrm>
              <a:off x="7471988" y="3661690"/>
              <a:ext cx="3168352" cy="2617794"/>
              <a:chOff x="5868144" y="2996953"/>
              <a:chExt cx="3168352" cy="2617794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6079" b="36168"/>
              <a:stretch>
                <a:fillRect/>
              </a:stretch>
            </p:blipFill>
            <p:spPr bwMode="auto">
              <a:xfrm rot="5400000">
                <a:off x="6304610" y="3568598"/>
                <a:ext cx="2617794" cy="1474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6" name="直接连接符 45"/>
              <p:cNvCxnSpPr/>
              <p:nvPr/>
            </p:nvCxnSpPr>
            <p:spPr>
              <a:xfrm>
                <a:off x="6156176" y="3356992"/>
                <a:ext cx="432048" cy="0"/>
              </a:xfrm>
              <a:prstGeom prst="line">
                <a:avLst/>
              </a:prstGeom>
              <a:ln w="1270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6156176" y="4005064"/>
                <a:ext cx="432048" cy="0"/>
              </a:xfrm>
              <a:prstGeom prst="line">
                <a:avLst/>
              </a:prstGeom>
              <a:ln w="1270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156176" y="4414627"/>
                <a:ext cx="432048" cy="0"/>
              </a:xfrm>
              <a:prstGeom prst="line">
                <a:avLst/>
              </a:prstGeom>
              <a:ln w="1270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6156176" y="4797152"/>
                <a:ext cx="432048" cy="0"/>
              </a:xfrm>
              <a:prstGeom prst="line">
                <a:avLst/>
              </a:prstGeom>
              <a:ln w="1270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6156176" y="5191725"/>
                <a:ext cx="432048" cy="0"/>
              </a:xfrm>
              <a:prstGeom prst="line">
                <a:avLst/>
              </a:prstGeom>
              <a:ln w="1270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/>
              <p:nvPr/>
            </p:nvCxnSpPr>
            <p:spPr>
              <a:xfrm>
                <a:off x="6372200" y="3356992"/>
                <a:ext cx="0" cy="648072"/>
              </a:xfrm>
              <a:prstGeom prst="straightConnector1">
                <a:avLst/>
              </a:prstGeom>
              <a:ln w="12700">
                <a:solidFill>
                  <a:srgbClr val="0066CC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/>
              <p:nvPr/>
            </p:nvCxnSpPr>
            <p:spPr>
              <a:xfrm>
                <a:off x="6372200" y="4005064"/>
                <a:ext cx="0" cy="396000"/>
              </a:xfrm>
              <a:prstGeom prst="straightConnector1">
                <a:avLst/>
              </a:prstGeom>
              <a:ln w="12700">
                <a:solidFill>
                  <a:srgbClr val="0066CC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>
                <a:off x="6372200" y="4395084"/>
                <a:ext cx="0" cy="396000"/>
              </a:xfrm>
              <a:prstGeom prst="straightConnector1">
                <a:avLst/>
              </a:prstGeom>
              <a:ln w="12700">
                <a:solidFill>
                  <a:srgbClr val="0066CC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>
                <a:off x="6372200" y="4797152"/>
                <a:ext cx="0" cy="396000"/>
              </a:xfrm>
              <a:prstGeom prst="straightConnector1">
                <a:avLst/>
              </a:prstGeom>
              <a:ln w="12700">
                <a:solidFill>
                  <a:srgbClr val="0066CC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5868144" y="3573016"/>
                <a:ext cx="526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/>
                  <a:t>5mm</a:t>
                </a:r>
                <a:endParaRPr lang="en-US" altLang="zh-CN" sz="1200" dirty="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868144" y="4077072"/>
                <a:ext cx="526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/>
                  <a:t>2mm</a:t>
                </a:r>
                <a:endParaRPr lang="en-US" altLang="zh-CN" sz="1200" dirty="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868144" y="4437112"/>
                <a:ext cx="526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/>
                  <a:t>2mm</a:t>
                </a:r>
                <a:endParaRPr lang="en-US" altLang="zh-CN" sz="1200" dirty="0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5868144" y="4869160"/>
                <a:ext cx="526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/>
                  <a:t>2mm</a:t>
                </a:r>
                <a:endParaRPr lang="en-US" altLang="zh-CN" sz="1200" dirty="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524328" y="3068960"/>
                <a:ext cx="7633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/>
                  <a:t>Cathode</a:t>
                </a:r>
                <a:endParaRPr lang="zh-CN" altLang="en-US" sz="1200" dirty="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740352" y="5229200"/>
                <a:ext cx="6270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/>
                  <a:t>Anode</a:t>
                </a:r>
                <a:endParaRPr lang="zh-CN" altLang="en-US" sz="1200" dirty="0"/>
              </a:p>
            </p:txBody>
          </p:sp>
          <p:sp>
            <p:nvSpPr>
              <p:cNvPr id="61" name="TextBox 99"/>
              <p:cNvSpPr txBox="1"/>
              <p:nvPr/>
            </p:nvSpPr>
            <p:spPr>
              <a:xfrm>
                <a:off x="8049912" y="3814818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Gem foil 1</a:t>
                </a:r>
                <a:endParaRPr lang="zh-CN" altLang="en-US" sz="1200" dirty="0"/>
              </a:p>
            </p:txBody>
          </p:sp>
          <p:sp>
            <p:nvSpPr>
              <p:cNvPr id="62" name="TextBox 100"/>
              <p:cNvSpPr txBox="1"/>
              <p:nvPr/>
            </p:nvSpPr>
            <p:spPr>
              <a:xfrm>
                <a:off x="8100392" y="4221088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Gem foil 2</a:t>
                </a:r>
                <a:endParaRPr lang="zh-CN" altLang="en-US" sz="1200" dirty="0"/>
              </a:p>
            </p:txBody>
          </p:sp>
          <p:sp>
            <p:nvSpPr>
              <p:cNvPr id="63" name="TextBox 101"/>
              <p:cNvSpPr txBox="1"/>
              <p:nvPr/>
            </p:nvSpPr>
            <p:spPr>
              <a:xfrm>
                <a:off x="8100392" y="4653136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Gem foil 3</a:t>
                </a:r>
                <a:endParaRPr lang="zh-CN" altLang="en-US" sz="1200" dirty="0"/>
              </a:p>
            </p:txBody>
          </p:sp>
          <p:sp>
            <p:nvSpPr>
              <p:cNvPr id="64" name="TextBox 102"/>
              <p:cNvSpPr txBox="1"/>
              <p:nvPr/>
            </p:nvSpPr>
            <p:spPr>
              <a:xfrm>
                <a:off x="6588224" y="357301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1.5kV/cm</a:t>
                </a:r>
                <a:endParaRPr lang="zh-CN" altLang="en-US" sz="1200" dirty="0"/>
              </a:p>
            </p:txBody>
          </p:sp>
          <p:sp>
            <p:nvSpPr>
              <p:cNvPr id="65" name="TextBox 103"/>
              <p:cNvSpPr txBox="1"/>
              <p:nvPr/>
            </p:nvSpPr>
            <p:spPr>
              <a:xfrm>
                <a:off x="6660232" y="407707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3kV/cm</a:t>
                </a:r>
                <a:endParaRPr lang="zh-CN" altLang="en-US" sz="1200" dirty="0"/>
              </a:p>
            </p:txBody>
          </p:sp>
          <p:sp>
            <p:nvSpPr>
              <p:cNvPr id="66" name="TextBox 104"/>
              <p:cNvSpPr txBox="1"/>
              <p:nvPr/>
            </p:nvSpPr>
            <p:spPr>
              <a:xfrm>
                <a:off x="6660232" y="450912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3kV/cm</a:t>
                </a:r>
                <a:endParaRPr lang="zh-CN" altLang="en-US" sz="1200" dirty="0"/>
              </a:p>
            </p:txBody>
          </p:sp>
          <p:sp>
            <p:nvSpPr>
              <p:cNvPr id="67" name="TextBox 105"/>
              <p:cNvSpPr txBox="1"/>
              <p:nvPr/>
            </p:nvSpPr>
            <p:spPr>
              <a:xfrm>
                <a:off x="6660232" y="486916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5kV/cm</a:t>
                </a:r>
                <a:endParaRPr lang="zh-CN" altLang="en-US" sz="1200" dirty="0"/>
              </a:p>
            </p:txBody>
          </p:sp>
        </p:grpSp>
        <p:sp>
          <p:nvSpPr>
            <p:cNvPr id="68" name="TextBox 99"/>
            <p:cNvSpPr txBox="1"/>
            <p:nvPr/>
          </p:nvSpPr>
          <p:spPr>
            <a:xfrm>
              <a:off x="10458657" y="3805514"/>
              <a:ext cx="474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0V</a:t>
              </a:r>
              <a:endParaRPr lang="zh-CN" altLang="en-US" sz="1200" dirty="0"/>
            </a:p>
          </p:txBody>
        </p:sp>
        <p:sp>
          <p:nvSpPr>
            <p:cNvPr id="69" name="TextBox 99"/>
            <p:cNvSpPr txBox="1"/>
            <p:nvPr/>
          </p:nvSpPr>
          <p:spPr>
            <a:xfrm>
              <a:off x="10436608" y="5780286"/>
              <a:ext cx="742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3760V</a:t>
              </a:r>
              <a:endParaRPr lang="zh-CN" altLang="en-US" sz="1200" dirty="0"/>
            </a:p>
          </p:txBody>
        </p:sp>
        <p:sp>
          <p:nvSpPr>
            <p:cNvPr id="70" name="TextBox 99"/>
            <p:cNvSpPr txBox="1"/>
            <p:nvPr/>
          </p:nvSpPr>
          <p:spPr>
            <a:xfrm>
              <a:off x="10433127" y="5244086"/>
              <a:ext cx="7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2740V</a:t>
              </a:r>
              <a:endParaRPr lang="zh-CN" altLang="en-US" sz="1200" dirty="0"/>
            </a:p>
          </p:txBody>
        </p:sp>
        <p:sp>
          <p:nvSpPr>
            <p:cNvPr id="71" name="TextBox 99"/>
            <p:cNvSpPr txBox="1"/>
            <p:nvPr/>
          </p:nvSpPr>
          <p:spPr>
            <a:xfrm>
              <a:off x="10433126" y="5399135"/>
              <a:ext cx="7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3130V</a:t>
              </a:r>
              <a:endParaRPr lang="zh-CN" altLang="en-US" sz="1200" dirty="0"/>
            </a:p>
          </p:txBody>
        </p:sp>
        <p:sp>
          <p:nvSpPr>
            <p:cNvPr id="72" name="TextBox 99"/>
            <p:cNvSpPr txBox="1"/>
            <p:nvPr/>
          </p:nvSpPr>
          <p:spPr>
            <a:xfrm>
              <a:off x="10433126" y="4956054"/>
              <a:ext cx="7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2140V</a:t>
              </a:r>
              <a:endParaRPr lang="zh-CN" altLang="en-US" sz="1200" dirty="0"/>
            </a:p>
          </p:txBody>
        </p:sp>
        <p:sp>
          <p:nvSpPr>
            <p:cNvPr id="73" name="TextBox 99"/>
            <p:cNvSpPr txBox="1"/>
            <p:nvPr/>
          </p:nvSpPr>
          <p:spPr>
            <a:xfrm>
              <a:off x="10417382" y="4779278"/>
              <a:ext cx="7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1870V</a:t>
              </a:r>
              <a:endParaRPr lang="zh-CN" altLang="en-US" sz="1200" dirty="0"/>
            </a:p>
          </p:txBody>
        </p:sp>
        <p:sp>
          <p:nvSpPr>
            <p:cNvPr id="74" name="TextBox 99"/>
            <p:cNvSpPr txBox="1"/>
            <p:nvPr/>
          </p:nvSpPr>
          <p:spPr>
            <a:xfrm>
              <a:off x="10393918" y="4523234"/>
              <a:ext cx="7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1270V</a:t>
              </a:r>
              <a:endParaRPr lang="zh-CN" altLang="en-US" sz="1200" dirty="0"/>
            </a:p>
          </p:txBody>
        </p:sp>
        <p:sp>
          <p:nvSpPr>
            <p:cNvPr id="75" name="TextBox 99"/>
            <p:cNvSpPr txBox="1"/>
            <p:nvPr/>
          </p:nvSpPr>
          <p:spPr>
            <a:xfrm>
              <a:off x="10405650" y="4358263"/>
              <a:ext cx="7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1000V</a:t>
              </a:r>
              <a:endParaRPr lang="zh-CN" altLang="en-US" sz="1200" dirty="0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1320567" y="3805513"/>
              <a:ext cx="776980" cy="2246288"/>
              <a:chOff x="11320567" y="3805513"/>
              <a:chExt cx="776980" cy="2246288"/>
            </a:xfrm>
          </p:grpSpPr>
          <p:sp>
            <p:nvSpPr>
              <p:cNvPr id="76" name="TextBox 99"/>
              <p:cNvSpPr txBox="1"/>
              <p:nvPr/>
            </p:nvSpPr>
            <p:spPr>
              <a:xfrm>
                <a:off x="11366517" y="3805513"/>
                <a:ext cx="4747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0V</a:t>
                </a:r>
                <a:endParaRPr lang="zh-CN" altLang="en-US" sz="1200" dirty="0"/>
              </a:p>
            </p:txBody>
          </p:sp>
          <p:sp>
            <p:nvSpPr>
              <p:cNvPr id="77" name="TextBox 99"/>
              <p:cNvSpPr txBox="1"/>
              <p:nvPr/>
            </p:nvSpPr>
            <p:spPr>
              <a:xfrm>
                <a:off x="11345731" y="4357741"/>
                <a:ext cx="619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750V</a:t>
                </a:r>
                <a:endParaRPr lang="zh-CN" altLang="en-US" sz="1200" dirty="0"/>
              </a:p>
            </p:txBody>
          </p:sp>
          <p:sp>
            <p:nvSpPr>
              <p:cNvPr id="78" name="TextBox 99"/>
              <p:cNvSpPr txBox="1"/>
              <p:nvPr/>
            </p:nvSpPr>
            <p:spPr>
              <a:xfrm>
                <a:off x="11333999" y="4508093"/>
                <a:ext cx="619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1020V</a:t>
                </a:r>
                <a:endParaRPr lang="zh-CN" altLang="en-US" sz="1200" dirty="0"/>
              </a:p>
            </p:txBody>
          </p:sp>
          <p:sp>
            <p:nvSpPr>
              <p:cNvPr id="79" name="TextBox 99"/>
              <p:cNvSpPr txBox="1"/>
              <p:nvPr/>
            </p:nvSpPr>
            <p:spPr>
              <a:xfrm>
                <a:off x="11331866" y="4774646"/>
                <a:ext cx="619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1620V</a:t>
                </a:r>
                <a:endParaRPr lang="zh-CN" altLang="en-US" sz="1200" dirty="0"/>
              </a:p>
            </p:txBody>
          </p:sp>
          <p:sp>
            <p:nvSpPr>
              <p:cNvPr id="80" name="TextBox 99"/>
              <p:cNvSpPr txBox="1"/>
              <p:nvPr/>
            </p:nvSpPr>
            <p:spPr>
              <a:xfrm>
                <a:off x="11320567" y="4940864"/>
                <a:ext cx="619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1890V</a:t>
                </a:r>
                <a:endParaRPr lang="zh-CN" altLang="en-US" sz="1200" dirty="0"/>
              </a:p>
            </p:txBody>
          </p:sp>
          <p:sp>
            <p:nvSpPr>
              <p:cNvPr id="81" name="TextBox 99"/>
              <p:cNvSpPr txBox="1"/>
              <p:nvPr/>
            </p:nvSpPr>
            <p:spPr>
              <a:xfrm>
                <a:off x="11345730" y="5235135"/>
                <a:ext cx="619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2490V</a:t>
                </a:r>
                <a:endParaRPr lang="zh-CN" altLang="en-US" sz="1200" dirty="0"/>
              </a:p>
            </p:txBody>
          </p:sp>
          <p:sp>
            <p:nvSpPr>
              <p:cNvPr id="82" name="TextBox 99"/>
              <p:cNvSpPr txBox="1"/>
              <p:nvPr/>
            </p:nvSpPr>
            <p:spPr>
              <a:xfrm>
                <a:off x="11345730" y="5403277"/>
                <a:ext cx="619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2760V</a:t>
                </a:r>
                <a:endParaRPr lang="zh-CN" altLang="en-US" sz="1200" dirty="0"/>
              </a:p>
            </p:txBody>
          </p:sp>
          <p:sp>
            <p:nvSpPr>
              <p:cNvPr id="83" name="TextBox 99"/>
              <p:cNvSpPr txBox="1"/>
              <p:nvPr/>
            </p:nvSpPr>
            <p:spPr>
              <a:xfrm>
                <a:off x="11354804" y="5774802"/>
                <a:ext cx="74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3760V</a:t>
                </a:r>
                <a:endParaRPr lang="zh-CN" altLang="en-US" sz="1200" dirty="0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9976687" y="3579296"/>
              <a:ext cx="11590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/>
                <a:t>Lia</a:t>
              </a:r>
              <a:r>
                <a:rPr lang="zh-CN" altLang="en-US" sz="1050" dirty="0" smtClean="0"/>
                <a:t>的电压设置</a:t>
              </a:r>
              <a:endParaRPr lang="zh-CN" altLang="en-US" sz="1050" dirty="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0975666" y="3572381"/>
              <a:ext cx="1284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/>
                <a:t>更改后的电压设置</a:t>
              </a:r>
              <a:endParaRPr lang="zh-CN" altLang="en-US" sz="1000" dirty="0"/>
            </a:p>
          </p:txBody>
        </p:sp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938" y="978348"/>
            <a:ext cx="3563228" cy="57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矩形 88"/>
          <p:cNvSpPr/>
          <p:nvPr/>
        </p:nvSpPr>
        <p:spPr>
          <a:xfrm>
            <a:off x="1744714" y="420562"/>
            <a:ext cx="2492990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NimbusRomNo9L-Regu"/>
              </a:rPr>
              <a:t>Polya</a:t>
            </a:r>
            <a:r>
              <a:rPr lang="en-US" altLang="zh-CN" dirty="0" smtClean="0">
                <a:latin typeface="NimbusRomNo9L-Regu"/>
              </a:rPr>
              <a:t> Distribution </a:t>
            </a:r>
            <a:r>
              <a:rPr lang="en-US" altLang="zh-CN" dirty="0">
                <a:latin typeface="NimbusRomNo9L-Regu"/>
              </a:rPr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4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45908"/>
              </p:ext>
            </p:extLst>
          </p:nvPr>
        </p:nvGraphicFramePr>
        <p:xfrm>
          <a:off x="2238734" y="1140577"/>
          <a:ext cx="5200193" cy="19251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57350"/>
                <a:gridCol w="1657350"/>
                <a:gridCol w="1885493"/>
              </a:tblGrid>
              <a:tr h="452174"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Effective Gain(G</a:t>
                      </a:r>
                      <a:r>
                        <a:rPr lang="en-US" altLang="zh-CN" sz="10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Transparency </a:t>
                      </a:r>
                      <a:r>
                        <a:rPr lang="el-GR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98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27.07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86.43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79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04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20.77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62.45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07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27.80</a:t>
                      </a:r>
                      <a:endParaRPr lang="zh-CN" altLang="zh-CN" sz="1600" b="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61.91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6797"/>
              </p:ext>
            </p:extLst>
          </p:nvPr>
        </p:nvGraphicFramePr>
        <p:xfrm>
          <a:off x="2284990" y="3869245"/>
          <a:ext cx="5200193" cy="19251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57350"/>
                <a:gridCol w="1657350"/>
                <a:gridCol w="1885493"/>
              </a:tblGrid>
              <a:tr h="452174"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Effective Gain(G</a:t>
                      </a:r>
                      <a:r>
                        <a:rPr lang="en-US" altLang="zh-CN" sz="10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Transparency </a:t>
                      </a:r>
                      <a:r>
                        <a:rPr lang="el-GR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98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19.59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79.94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79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04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20.75</a:t>
                      </a:r>
                      <a:endParaRPr lang="zh-CN" altLang="zh-CN" sz="1600" b="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62.06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07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27.78</a:t>
                      </a:r>
                      <a:endParaRPr lang="zh-CN" altLang="zh-CN" sz="1600" b="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62.09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445072" y="1669469"/>
            <a:ext cx="13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第二页</a:t>
            </a:r>
            <a:r>
              <a:rPr lang="zh-CN" altLang="en-US" dirty="0" smtClean="0"/>
              <a:t>网格划分方式</a:t>
            </a:r>
            <a:endParaRPr lang="zh-CN" altLang="en-US" dirty="0"/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4D6-FF84-46BB-8C1A-ABB58857A2A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45072" y="4508632"/>
            <a:ext cx="13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第三页网格划分方式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07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413</Words>
  <Application>Microsoft Office PowerPoint</Application>
  <PresentationFormat>宽屏</PresentationFormat>
  <Paragraphs>170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NimbusRomNo9L-Regu</vt:lpstr>
      <vt:lpstr>宋体</vt:lpstr>
      <vt:lpstr>Arial</vt:lpstr>
      <vt:lpstr>Calibri</vt:lpstr>
      <vt:lpstr>Calibri Light</vt:lpstr>
      <vt:lpstr>Symbol</vt:lpstr>
      <vt:lpstr>Times New Roman</vt:lpstr>
      <vt:lpstr>Verdana</vt:lpstr>
      <vt:lpstr>Office 主题</vt:lpstr>
      <vt:lpstr>工作报告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29</cp:revision>
  <dcterms:created xsi:type="dcterms:W3CDTF">2018-01-11T02:57:00Z</dcterms:created>
  <dcterms:modified xsi:type="dcterms:W3CDTF">2018-01-11T06:24:52Z</dcterms:modified>
</cp:coreProperties>
</file>