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4" r:id="rId4"/>
    <p:sldId id="298" r:id="rId5"/>
    <p:sldId id="285" r:id="rId6"/>
    <p:sldId id="299" r:id="rId7"/>
    <p:sldId id="293" r:id="rId8"/>
    <p:sldId id="294" r:id="rId9"/>
    <p:sldId id="286" r:id="rId10"/>
    <p:sldId id="270" r:id="rId11"/>
    <p:sldId id="300" r:id="rId12"/>
    <p:sldId id="301" r:id="rId13"/>
    <p:sldId id="302" r:id="rId14"/>
    <p:sldId id="290" r:id="rId15"/>
    <p:sldId id="296" r:id="rId16"/>
    <p:sldId id="275" r:id="rId17"/>
    <p:sldId id="291" r:id="rId18"/>
    <p:sldId id="26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04" autoAdjust="0"/>
  </p:normalViewPr>
  <p:slideViewPr>
    <p:cSldViewPr>
      <p:cViewPr>
        <p:scale>
          <a:sx n="75" d="100"/>
          <a:sy n="75" d="100"/>
        </p:scale>
        <p:origin x="-18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9EFC0-6638-497E-8AFF-46E2CB6DE328}" type="datetimeFigureOut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E7AFE-7E74-474E-B7FF-55F6F9185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79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29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71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930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960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5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83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75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16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565-F00A-4510-B4EF-07201D28E33C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E2FE-03B4-4585-9907-F63ADA58496E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9295-3F2F-4766-9C9E-73DEB29F8693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8157-65A8-4578-83D3-5AC84823A942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2FA5-6627-41FB-8F23-396FBA216FC9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7DD7-06A4-4BB0-B146-00B100964827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DB4-AA10-47DC-8E53-D00BF6A1D067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8B12-F225-4011-8A13-C5BE84CDEDCE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DCD9-7361-40D9-B459-B6CDA5A4F14F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C267-4766-404B-8917-8980E0DC8B92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D3E-DC1E-4C99-8C35-C634BA658A7F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A9B0-B4A0-40D1-BD30-B07823AC8BA3}" type="datetime1">
              <a:rPr lang="zh-CN" altLang="en-US" smtClean="0"/>
              <a:t>2018/6/17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ork\Document\HSOC\大屏幕显示\已观测源和下周观测源显示\src\HXMTY000-1_0-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6" b="10906"/>
          <a:stretch/>
        </p:blipFill>
        <p:spPr bwMode="auto">
          <a:xfrm>
            <a:off x="31189" y="14125"/>
            <a:ext cx="2668603" cy="19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231901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i="1" dirty="0" smtClean="0">
                <a:latin typeface="Times New Roman" pitchFamily="18" charset="0"/>
                <a:ea typeface="Adobe 明體 Std L" pitchFamily="18" charset="-128"/>
                <a:cs typeface="Times New Roman" pitchFamily="18" charset="0"/>
              </a:rPr>
              <a:t>Insight</a:t>
            </a:r>
            <a:r>
              <a:rPr lang="en-US" altLang="zh-CN" sz="3200" b="1" dirty="0" smtClean="0">
                <a:latin typeface="Times New Roman" pitchFamily="18" charset="0"/>
                <a:ea typeface="Adobe 明體 Std L" pitchFamily="18" charset="-128"/>
                <a:cs typeface="Times New Roman" pitchFamily="18" charset="0"/>
              </a:rPr>
              <a:t>-HXMT Observations of the new Black Hole Candidate MAXI </a:t>
            </a:r>
            <a:r>
              <a:rPr lang="en-US" altLang="zh-CN" sz="3200" b="1" dirty="0">
                <a:latin typeface="Times New Roman" pitchFamily="18" charset="0"/>
                <a:ea typeface="Adobe 明體 Std L" pitchFamily="18" charset="-128"/>
                <a:cs typeface="Times New Roman" pitchFamily="18" charset="0"/>
              </a:rPr>
              <a:t>J1535-571: </a:t>
            </a:r>
            <a:r>
              <a:rPr lang="en-US" altLang="zh-CN" sz="3200" b="1" dirty="0" smtClean="0">
                <a:latin typeface="Times New Roman" pitchFamily="18" charset="0"/>
                <a:ea typeface="Adobe 明體 Std L" pitchFamily="18" charset="-128"/>
                <a:cs typeface="Times New Roman" pitchFamily="18" charset="0"/>
              </a:rPr>
              <a:t/>
            </a:r>
            <a:br>
              <a:rPr lang="en-US" altLang="zh-CN" sz="3200" b="1" dirty="0" smtClean="0">
                <a:latin typeface="Times New Roman" pitchFamily="18" charset="0"/>
                <a:ea typeface="Adobe 明體 Std L" pitchFamily="18" charset="-128"/>
                <a:cs typeface="Times New Roman" pitchFamily="18" charset="0"/>
              </a:rPr>
            </a:br>
            <a:r>
              <a:rPr lang="en-US" altLang="zh-CN" sz="3200" b="1" dirty="0" smtClean="0">
                <a:latin typeface="Times New Roman" pitchFamily="18" charset="0"/>
                <a:ea typeface="Adobe 明體 Std L" pitchFamily="18" charset="-128"/>
                <a:cs typeface="Times New Roman" pitchFamily="18" charset="0"/>
              </a:rPr>
              <a:t>TIMING ANALYSIS</a:t>
            </a:r>
            <a:endParaRPr lang="zh-CN" altLang="en-US" sz="3600" b="1" dirty="0">
              <a:latin typeface="Times New Roman" pitchFamily="18" charset="0"/>
              <a:ea typeface="Adobe 明體 Std L" pitchFamily="18" charset="-128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65490" y="450911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HUANG </a:t>
            </a:r>
            <a:r>
              <a:rPr lang="en-US" altLang="zh-CN" sz="2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Yue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(IHEP)</a:t>
            </a:r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 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behalf of the </a:t>
            </a:r>
            <a:r>
              <a:rPr lang="en-US" altLang="zh-CN" sz="2000" i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Insight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-HXMT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team</a:t>
            </a:r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2018-06-18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551312" y="386672"/>
            <a:ext cx="5306627" cy="756000"/>
            <a:chOff x="2483767" y="501923"/>
            <a:chExt cx="5306627" cy="756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7" y="519923"/>
              <a:ext cx="731676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 descr="C:\Users\PC\Pictures\400046302D0A0B66C54AEDAA033495C5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5" r="13052"/>
            <a:stretch/>
          </p:blipFill>
          <p:spPr bwMode="auto">
            <a:xfrm>
              <a:off x="3280162" y="591923"/>
              <a:ext cx="1071910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89" b="20142"/>
            <a:stretch/>
          </p:blipFill>
          <p:spPr bwMode="auto">
            <a:xfrm>
              <a:off x="4416791" y="735923"/>
              <a:ext cx="92097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485" y="501923"/>
              <a:ext cx="800469" cy="7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673" y="519923"/>
              <a:ext cx="738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394" y="519923"/>
              <a:ext cx="720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85459" y="6414551"/>
            <a:ext cx="3985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</a:rPr>
              <a:t>The 3</a:t>
            </a:r>
            <a:r>
              <a:rPr lang="en-US" altLang="zh-CN" sz="1400" baseline="300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</a:rPr>
              <a:t>rd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</a:rPr>
              <a:t> PANDA Symposium  2018-06  Chengdu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67" y="5733255"/>
            <a:ext cx="2145170" cy="110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753796" y="116632"/>
            <a:ext cx="4068453" cy="854968"/>
          </a:xfrm>
        </p:spPr>
        <p:txBody>
          <a:bodyPr>
            <a:normAutofit/>
          </a:bodyPr>
          <a:lstStyle/>
          <a:p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-HXMT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 descr="图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931096" cy="308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46066"/>
              </p:ext>
            </p:extLst>
          </p:nvPr>
        </p:nvGraphicFramePr>
        <p:xfrm>
          <a:off x="788783" y="980728"/>
          <a:ext cx="7743657" cy="237626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33863"/>
                <a:gridCol w="1572943"/>
                <a:gridCol w="1700937"/>
                <a:gridCol w="1935914"/>
              </a:tblGrid>
              <a:tr h="475253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Instrument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HE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ME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LE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Detector</a:t>
                      </a:r>
                      <a:r>
                        <a:rPr lang="en-US" altLang="zh-CN" sz="2000" baseline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type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NaI</a:t>
                      </a:r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/</a:t>
                      </a:r>
                      <a:r>
                        <a:rPr lang="en-US" altLang="zh-CN" sz="2000" dirty="0" err="1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CsI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Si-PIN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SCD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Energy range</a:t>
                      </a:r>
                      <a:r>
                        <a:rPr lang="en-US" altLang="zh-CN" sz="2000" baseline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(</a:t>
                      </a:r>
                      <a:r>
                        <a:rPr lang="en-US" altLang="zh-CN" sz="2000" baseline="0" dirty="0" err="1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keV</a:t>
                      </a:r>
                      <a:r>
                        <a:rPr lang="en-US" altLang="zh-CN" sz="2000" baseline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)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20-250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5-30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1-15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en-US" altLang="zh-CN" sz="2000" kern="1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Detection</a:t>
                      </a:r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area (cm</a:t>
                      </a:r>
                      <a:r>
                        <a:rPr lang="en-US" altLang="zh-CN" sz="2000" baseline="30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)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5000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952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384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Time resolution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25 </a:t>
                      </a:r>
                      <a:r>
                        <a:rPr lang="el-GR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μ</a:t>
                      </a:r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200</a:t>
                      </a:r>
                      <a:r>
                        <a:rPr lang="el-GR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μ</a:t>
                      </a:r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1ms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62176" y="4012146"/>
            <a:ext cx="522007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Broad energy 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band (1-250 </a:t>
            </a:r>
            <a:r>
              <a:rPr lang="en-US" altLang="zh-CN" sz="2400" dirty="0" err="1" smtClean="0">
                <a:solidFill>
                  <a:srgbClr val="0000FF"/>
                </a:solidFill>
                <a:latin typeface="Arial Unicode MS" pitchFamily="34" charset="-122"/>
              </a:rPr>
              <a:t>keV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)</a:t>
            </a:r>
            <a:endParaRPr lang="en-US" altLang="zh-CN" sz="2400" dirty="0" smtClean="0">
              <a:solidFill>
                <a:srgbClr val="0000FF"/>
              </a:solidFill>
              <a:latin typeface="Arial Unicode MS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zh-CN" sz="2400" dirty="0">
                <a:solidFill>
                  <a:srgbClr val="0000FF"/>
                </a:solidFill>
                <a:latin typeface="Arial Unicode MS" pitchFamily="34" charset="-122"/>
              </a:rPr>
              <a:t>microsecond 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time resolution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Large effective 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Area</a:t>
            </a:r>
            <a:endParaRPr lang="en-US" altLang="zh-CN" sz="2400" dirty="0" smtClean="0">
              <a:solidFill>
                <a:srgbClr val="0000FF"/>
              </a:solidFill>
              <a:latin typeface="Arial Unicode MS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No pileup</a:t>
            </a:r>
            <a:endParaRPr lang="zh-CN" altLang="en-US" sz="2400" dirty="0">
              <a:solidFill>
                <a:srgbClr val="0000FF"/>
              </a:solidFill>
              <a:latin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9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Outburst Evolution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1844824"/>
            <a:ext cx="4766592" cy="3960440"/>
            <a:chOff x="4053880" y="1916832"/>
            <a:chExt cx="4766592" cy="396044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2" r="5717"/>
            <a:stretch/>
          </p:blipFill>
          <p:spPr bwMode="auto">
            <a:xfrm>
              <a:off x="4053880" y="1916832"/>
              <a:ext cx="4766592" cy="3960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48264" y="2348880"/>
              <a:ext cx="1368152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HID</a:t>
              </a:r>
              <a:endParaRPr lang="zh-CN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2667" y="4797152"/>
              <a:ext cx="1368152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HRD</a:t>
              </a:r>
              <a:endParaRPr lang="zh-CN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r="5303"/>
          <a:stretch/>
        </p:blipFill>
        <p:spPr bwMode="auto">
          <a:xfrm>
            <a:off x="4644008" y="1700808"/>
            <a:ext cx="4392488" cy="406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48264" y="4325034"/>
            <a:ext cx="136815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</a:t>
            </a:r>
          </a:p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HID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771800" y="3068960"/>
            <a:ext cx="576064" cy="6627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1619672" y="4925199"/>
            <a:ext cx="576064" cy="200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LFQPOs Evolution with Time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5136"/>
            <a:ext cx="3960440" cy="54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5"/>
            <a:ext cx="2550864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45" y="1458130"/>
            <a:ext cx="2523207" cy="170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69" y="3272777"/>
            <a:ext cx="2562933" cy="166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13" y="3310638"/>
            <a:ext cx="2452070" cy="169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62624" y="55172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LHS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HIMSSIMS</a:t>
            </a:r>
            <a:endParaRPr lang="zh-CN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483768" y="1484783"/>
            <a:ext cx="72008" cy="1440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3347864" y="1484783"/>
            <a:ext cx="72008" cy="1440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1594800" y="1484783"/>
            <a:ext cx="0" cy="5040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339752" y="1443594"/>
            <a:ext cx="0" cy="3292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3240000" y="1443594"/>
            <a:ext cx="0" cy="5040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690000" y="1520787"/>
            <a:ext cx="0" cy="5040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100324" y="5517232"/>
            <a:ext cx="2550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</a:rPr>
              <a:t>open circles: no QPOs</a:t>
            </a:r>
            <a:endParaRPr lang="en-US" altLang="zh-CN" sz="1200" dirty="0">
              <a:solidFill>
                <a:srgbClr val="0000FF"/>
              </a:solidFill>
            </a:endParaRPr>
          </a:p>
          <a:p>
            <a:r>
              <a:rPr lang="en-US" altLang="zh-CN" sz="1200" dirty="0">
                <a:solidFill>
                  <a:srgbClr val="0000FF"/>
                </a:solidFill>
              </a:rPr>
              <a:t>filled </a:t>
            </a:r>
            <a:r>
              <a:rPr lang="en-US" altLang="zh-CN" sz="1200" dirty="0" smtClean="0">
                <a:solidFill>
                  <a:srgbClr val="0000FF"/>
                </a:solidFill>
              </a:rPr>
              <a:t>circles: type-C </a:t>
            </a:r>
            <a:r>
              <a:rPr lang="en-US" altLang="zh-CN" sz="1200" dirty="0">
                <a:solidFill>
                  <a:srgbClr val="0000FF"/>
                </a:solidFill>
              </a:rPr>
              <a:t>QPOs</a:t>
            </a:r>
            <a:endParaRPr lang="en-US" altLang="zh-CN" sz="1200" dirty="0" smtClean="0">
              <a:solidFill>
                <a:srgbClr val="0000FF"/>
              </a:solidFill>
            </a:endParaRPr>
          </a:p>
          <a:p>
            <a:r>
              <a:rPr lang="en-US" altLang="zh-CN" sz="1200" dirty="0" smtClean="0">
                <a:solidFill>
                  <a:srgbClr val="0000FF"/>
                </a:solidFill>
              </a:rPr>
              <a:t>open triangles: type-B </a:t>
            </a:r>
            <a:r>
              <a:rPr lang="en-US" altLang="zh-CN" sz="1200" dirty="0">
                <a:solidFill>
                  <a:srgbClr val="0000FF"/>
                </a:solidFill>
              </a:rPr>
              <a:t>QPOs </a:t>
            </a:r>
            <a:endParaRPr lang="en-US" altLang="zh-CN" sz="1200" dirty="0" smtClean="0">
              <a:solidFill>
                <a:srgbClr val="0000FF"/>
              </a:solidFill>
            </a:endParaRPr>
          </a:p>
          <a:p>
            <a:r>
              <a:rPr lang="en-US" altLang="zh-CN" sz="1200" dirty="0" smtClean="0">
                <a:solidFill>
                  <a:srgbClr val="0000FF"/>
                </a:solidFill>
              </a:rPr>
              <a:t>filled triangles: type-A QPOs</a:t>
            </a: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132856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6-38 </a:t>
            </a:r>
            <a:r>
              <a:rPr lang="en-US" altLang="zh-CN" dirty="0" err="1" smtClean="0"/>
              <a:t>keV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95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Rapid transition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75656" y="1230681"/>
            <a:ext cx="6043249" cy="5202835"/>
            <a:chOff x="-936907" y="1439802"/>
            <a:chExt cx="6043249" cy="5202835"/>
          </a:xfrm>
        </p:grpSpPr>
        <p:sp>
          <p:nvSpPr>
            <p:cNvPr id="7" name="矩形 6"/>
            <p:cNvSpPr/>
            <p:nvPr/>
          </p:nvSpPr>
          <p:spPr>
            <a:xfrm>
              <a:off x="1160929" y="6180972"/>
              <a:ext cx="23903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state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transition ?</a:t>
              </a:r>
              <a:endPara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6907" y="1439802"/>
              <a:ext cx="6043249" cy="4862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2915816" y="4725144"/>
            <a:ext cx="250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Dynamical PDS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5778" y="1628800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6-38 </a:t>
            </a:r>
            <a:r>
              <a:rPr lang="en-US" altLang="zh-CN" dirty="0" err="1" smtClean="0"/>
              <a:t>keV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3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Energy Dependence of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Type-C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QPOs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53366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6084585"/>
            <a:ext cx="24482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~ 100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keV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72" y="1844824"/>
            <a:ext cx="4571996" cy="415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27584" y="1340768"/>
            <a:ext cx="33843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RMS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Energy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1270501"/>
            <a:ext cx="42839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Energy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Energy Dependence of Type-C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QPOs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57012" y="1324799"/>
            <a:ext cx="8635646" cy="4891027"/>
            <a:chOff x="5254926" y="1351665"/>
            <a:chExt cx="8635646" cy="489102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8014" y="2610098"/>
              <a:ext cx="3816424" cy="28045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926" y="2324836"/>
              <a:ext cx="4211184" cy="33881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7669714" y="5904138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Rodriguez et al. 2004</a:t>
              </a:r>
              <a:endParaRPr lang="zh-CN" alt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214172" y="5690553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YADAV et al. 2016</a:t>
              </a:r>
              <a:endParaRPr lang="zh-CN" alt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38006" y="1351665"/>
              <a:ext cx="1922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GRS 1915+105</a:t>
              </a:r>
              <a:endParaRPr lang="zh-CN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21706" y="1862310"/>
              <a:ext cx="2932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AstroSat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/LAXPC</a:t>
              </a:r>
              <a:endPara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2746" y="1862310"/>
              <a:ext cx="195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RXTE/PCA</a:t>
              </a:r>
              <a:endPara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32040" y="6039375"/>
            <a:ext cx="177406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~30 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keV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024244" y="2610683"/>
            <a:ext cx="3508196" cy="3770645"/>
            <a:chOff x="5024245" y="2446312"/>
            <a:chExt cx="3236785" cy="3770645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245" y="2756174"/>
              <a:ext cx="3236784" cy="3460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5494828" y="2446312"/>
              <a:ext cx="27662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rgbClr val="0000FF"/>
                  </a:solidFill>
                  <a:latin typeface="Arial Unicode MS" pitchFamily="34" charset="-122"/>
                </a:rPr>
                <a:t>RXTE/PCA GRS 1915+105</a:t>
              </a:r>
              <a:endParaRPr lang="zh-CN" altLang="en-US" sz="1600" dirty="0">
                <a:solidFill>
                  <a:srgbClr val="0000FF"/>
                </a:solidFill>
                <a:latin typeface="Arial Unicode MS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7106255" y="6330806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Arial Unicode MS" pitchFamily="34" charset="-122"/>
              </a:rPr>
              <a:t>Zhang. </a:t>
            </a:r>
            <a:r>
              <a:rPr lang="en-US" altLang="zh-CN" sz="1600" dirty="0">
                <a:latin typeface="Arial Unicode MS" pitchFamily="34" charset="-122"/>
              </a:rPr>
              <a:t>et </a:t>
            </a:r>
            <a:r>
              <a:rPr lang="en-US" altLang="zh-CN" sz="1600" dirty="0" smtClean="0">
                <a:latin typeface="Arial Unicode MS" pitchFamily="34" charset="-122"/>
              </a:rPr>
              <a:t>al. 2017</a:t>
            </a:r>
            <a:endParaRPr lang="zh-CN" altLang="en-US" sz="1600" dirty="0">
              <a:latin typeface="Arial Unicode MS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93434" y="1387168"/>
            <a:ext cx="4459875" cy="105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zh-CN" sz="2400" dirty="0" smtClean="0">
                <a:latin typeface="Arial Unicode MS" pitchFamily="34" charset="-122"/>
              </a:rPr>
              <a:t>Fundamental QPO: 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</a:rPr>
              <a:t>soft lag</a:t>
            </a:r>
          </a:p>
          <a:p>
            <a:pPr marL="457200" indent="-457200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zh-CN" sz="2400" dirty="0" smtClean="0">
                <a:latin typeface="Arial Unicode MS" pitchFamily="34" charset="-122"/>
              </a:rPr>
              <a:t>Harmonic: 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</a:rPr>
              <a:t>hard lag</a:t>
            </a:r>
            <a:endParaRPr lang="zh-CN" altLang="en-US" sz="2400" dirty="0">
              <a:solidFill>
                <a:srgbClr val="FF0000"/>
              </a:solidFill>
              <a:latin typeface="Arial Unicode MS" pitchFamily="34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18709" y="332656"/>
            <a:ext cx="328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TIME LAG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72000" y="5108400"/>
            <a:ext cx="29160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95536" y="1124744"/>
            <a:ext cx="3849633" cy="5443799"/>
            <a:chOff x="395536" y="1124744"/>
            <a:chExt cx="3849633" cy="5443799"/>
          </a:xfrm>
        </p:grpSpPr>
        <p:grpSp>
          <p:nvGrpSpPr>
            <p:cNvPr id="21" name="组合 20"/>
            <p:cNvGrpSpPr/>
            <p:nvPr/>
          </p:nvGrpSpPr>
          <p:grpSpPr>
            <a:xfrm>
              <a:off x="395536" y="1124744"/>
              <a:ext cx="3849633" cy="5443799"/>
              <a:chOff x="434335" y="433473"/>
              <a:chExt cx="3849633" cy="5443799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34335" y="433473"/>
                <a:ext cx="3849633" cy="5443799"/>
                <a:chOff x="4032129" y="116632"/>
                <a:chExt cx="4644327" cy="6567583"/>
              </a:xfrm>
            </p:grpSpPr>
            <p:pic>
              <p:nvPicPr>
                <p:cNvPr id="12292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563"/>
                <a:stretch/>
              </p:blipFill>
              <p:spPr bwMode="auto">
                <a:xfrm>
                  <a:off x="4032129" y="5056840"/>
                  <a:ext cx="4644000" cy="1627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3" name="组合 12"/>
                <p:cNvGrpSpPr/>
                <p:nvPr/>
              </p:nvGrpSpPr>
              <p:grpSpPr>
                <a:xfrm>
                  <a:off x="4067944" y="116632"/>
                  <a:ext cx="4608512" cy="6277311"/>
                  <a:chOff x="4067944" y="908720"/>
                  <a:chExt cx="4608512" cy="6277311"/>
                </a:xfrm>
              </p:grpSpPr>
              <p:grpSp>
                <p:nvGrpSpPr>
                  <p:cNvPr id="5" name="组合 4"/>
                  <p:cNvGrpSpPr/>
                  <p:nvPr/>
                </p:nvGrpSpPr>
                <p:grpSpPr>
                  <a:xfrm>
                    <a:off x="4067944" y="908720"/>
                    <a:ext cx="4608512" cy="4940208"/>
                    <a:chOff x="2241885" y="389310"/>
                    <a:chExt cx="4215051" cy="4518427"/>
                  </a:xfrm>
                </p:grpSpPr>
                <p:pic>
                  <p:nvPicPr>
                    <p:cNvPr id="1229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41885" y="389310"/>
                      <a:ext cx="4212000" cy="18679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" name="Picture 5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692" b="9869"/>
                    <a:stretch/>
                  </p:blipFill>
                  <p:spPr bwMode="auto">
                    <a:xfrm>
                      <a:off x="2244936" y="3589469"/>
                      <a:ext cx="4212000" cy="13182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" name="Picture 4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888" b="12036"/>
                    <a:stretch/>
                  </p:blipFill>
                  <p:spPr bwMode="auto">
                    <a:xfrm>
                      <a:off x="2244936" y="2028825"/>
                      <a:ext cx="4212000" cy="15017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2" name="矩形 1"/>
                    <p:cNvSpPr/>
                    <p:nvPr/>
                  </p:nvSpPr>
                  <p:spPr>
                    <a:xfrm>
                      <a:off x="2483768" y="3429000"/>
                      <a:ext cx="288032" cy="2160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7812360" y="1052736"/>
                    <a:ext cx="0" cy="612068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直接连接符 6"/>
                  <p:cNvCxnSpPr/>
                  <p:nvPr/>
                </p:nvCxnSpPr>
                <p:spPr>
                  <a:xfrm>
                    <a:off x="7344497" y="1065351"/>
                    <a:ext cx="0" cy="612068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" name="矩形 18"/>
              <p:cNvSpPr/>
              <p:nvPr/>
            </p:nvSpPr>
            <p:spPr>
              <a:xfrm>
                <a:off x="611560" y="4528359"/>
                <a:ext cx="332705" cy="4848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11560" y="5236482"/>
                <a:ext cx="332705" cy="4848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972000" y="5805264"/>
              <a:ext cx="2916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755576" y="2132856"/>
              <a:ext cx="18261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PDS: 1-7 </a:t>
              </a:r>
              <a:r>
                <a:rPr lang="en-US" altLang="zh-CN" dirty="0" err="1">
                  <a:latin typeface="Times New Roman" pitchFamily="18" charset="0"/>
                  <a:cs typeface="Times New Roman" pitchFamily="18" charset="0"/>
                </a:rPr>
                <a:t>keV</a:t>
              </a:r>
              <a:endParaRPr lang="en-US" altLang="zh-CN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43608" y="3356992"/>
              <a:ext cx="117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Coherence</a:t>
              </a:r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35107" y="4797152"/>
              <a:ext cx="1080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Time Lag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827584" y="5949280"/>
              <a:ext cx="1486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Phase Lag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043608" y="3573016"/>
              <a:ext cx="20113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1-3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keV</a:t>
              </a:r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3-7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keV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6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Time lag &amp; Inclination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图片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7991"/>
            <a:ext cx="3240360" cy="2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067944" y="1772816"/>
            <a:ext cx="4860540" cy="3312368"/>
            <a:chOff x="4067944" y="1772816"/>
            <a:chExt cx="4860540" cy="331236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772816"/>
              <a:ext cx="4512196" cy="2946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84268" y="471585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/>
                <a:t>Eijnden</a:t>
              </a:r>
              <a:r>
                <a:rPr lang="en-US" altLang="zh-CN" dirty="0" smtClean="0"/>
                <a:t> et al. 2017</a:t>
              </a:r>
              <a:endParaRPr lang="zh-CN" alt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46936" y="148478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MAXI J1535-571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60032" y="1372706"/>
            <a:ext cx="3510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Galactic black hole binaries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43608" y="5279032"/>
                <a:ext cx="3171812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 smtClean="0"/>
                  <a:t>NuSTAR</a:t>
                </a:r>
                <a:r>
                  <a:rPr lang="en-US" altLang="zh-CN" sz="2400" dirty="0" smtClean="0"/>
                  <a:t>: 57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°</m:t>
                    </m:r>
                  </m:oMath>
                </a14:m>
                <a:r>
                  <a:rPr lang="en-US" altLang="zh-CN" sz="2400" dirty="0" smtClean="0"/>
                  <a:t> or 75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°</m:t>
                    </m:r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NICER: 27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°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279032"/>
                <a:ext cx="3171812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2677" t="-5072"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76672"/>
            <a:ext cx="218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560" y="1484784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source exhibits state transitions from 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LHS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HIMS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and then 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SIMS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presented an 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energy dependence of the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QPO fractional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frequency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up to 100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which was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unexplored by previous satellites. While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energy dependence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is similar to other black hole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binaries observed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by RXTE,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Insight-HXMT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reveals that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frequency-energy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relation changes dramatically.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assuming a geometric origin of type-C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QPO, MAXI J1535-571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is consistent with being 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high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inclination source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OUTLINE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64" y="116632"/>
            <a:ext cx="1566650" cy="128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/>
              <a:t>2</a:t>
            </a:fld>
            <a:endParaRPr lang="zh-CN" altLang="en-US" sz="16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Introduction</a:t>
            </a:r>
            <a:endParaRPr lang="zh-CN" altLang="zh-CN" sz="3600" dirty="0">
              <a:solidFill>
                <a:srgbClr val="0000FF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Insight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-HXMT 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observations</a:t>
            </a:r>
            <a:endParaRPr lang="zh-CN" altLang="en-US" sz="3600" dirty="0">
              <a:solidFill>
                <a:srgbClr val="0000FF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Results</a:t>
            </a:r>
            <a:endParaRPr lang="zh-CN" altLang="en-US" sz="3600" dirty="0">
              <a:solidFill>
                <a:srgbClr val="0000FF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Summary</a:t>
            </a:r>
            <a:endParaRPr lang="zh-CN" altLang="en-US" sz="3600" dirty="0">
              <a:solidFill>
                <a:srgbClr val="0000FF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76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ole Binaries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1" y="1384176"/>
            <a:ext cx="3653260" cy="1036712"/>
          </a:xfrm>
        </p:spPr>
        <p:txBody>
          <a:bodyPr/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fundamental diagrams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067944" y="1448895"/>
            <a:ext cx="4883615" cy="5220465"/>
            <a:chOff x="35496" y="1628800"/>
            <a:chExt cx="4883615" cy="522046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" t="2667"/>
            <a:stretch/>
          </p:blipFill>
          <p:spPr bwMode="auto">
            <a:xfrm>
              <a:off x="35496" y="1628800"/>
              <a:ext cx="4883615" cy="5220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27784" y="1880713"/>
              <a:ext cx="108012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HID</a:t>
              </a:r>
              <a:endPara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7784" y="5840581"/>
              <a:ext cx="108012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HRD</a:t>
              </a:r>
              <a:endPara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365228" cy="264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00971" y="6380596"/>
            <a:ext cx="1543029" cy="395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Belloni</a:t>
            </a:r>
            <a:r>
              <a:rPr lang="en-US" altLang="zh-CN" dirty="0" smtClean="0"/>
              <a:t> 2010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6" t="19169" r="19042" b="59881"/>
          <a:stretch/>
        </p:blipFill>
        <p:spPr bwMode="auto">
          <a:xfrm>
            <a:off x="107504" y="2420888"/>
            <a:ext cx="39412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4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Hard and Soft State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34010" r="39245" b="6473"/>
          <a:stretch/>
        </p:blipFill>
        <p:spPr bwMode="auto">
          <a:xfrm>
            <a:off x="4572001" y="1844824"/>
            <a:ext cx="4392487" cy="378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" y="2224185"/>
            <a:ext cx="452200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Fast time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variability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QPOs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mHz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~10 Hz)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058594" y="1292352"/>
            <a:ext cx="3977902" cy="3720824"/>
            <a:chOff x="3232338" y="1513906"/>
            <a:chExt cx="5648620" cy="528356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0"/>
            <a:stretch/>
          </p:blipFill>
          <p:spPr bwMode="auto">
            <a:xfrm>
              <a:off x="3232338" y="1513906"/>
              <a:ext cx="5084078" cy="4874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955994" y="6273024"/>
              <a:ext cx="2924964" cy="524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Casella et al. 2004</a:t>
              </a:r>
              <a:endParaRPr lang="zh-CN" altLang="en-US" dirty="0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7872"/>
            <a:ext cx="4591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100186" y="4430256"/>
            <a:ext cx="7856190" cy="2455128"/>
            <a:chOff x="244202" y="4541093"/>
            <a:chExt cx="7856190" cy="22002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02" y="4541093"/>
              <a:ext cx="5695950" cy="2200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28184" y="623731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Motta 2016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3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Models For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LFQPOs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Instabilities: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(e.g.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accretion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rate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fluctuations)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Geometrical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23528" y="2980983"/>
            <a:ext cx="4720105" cy="3146681"/>
            <a:chOff x="1043608" y="2980983"/>
            <a:chExt cx="4720105" cy="3146681"/>
          </a:xfrm>
        </p:grpSpPr>
        <p:grpSp>
          <p:nvGrpSpPr>
            <p:cNvPr id="7" name="组合 6"/>
            <p:cNvGrpSpPr/>
            <p:nvPr/>
          </p:nvGrpSpPr>
          <p:grpSpPr>
            <a:xfrm>
              <a:off x="1043608" y="2980983"/>
              <a:ext cx="4720105" cy="3146681"/>
              <a:chOff x="2987148" y="4143850"/>
              <a:chExt cx="4742334" cy="314668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813811" y="6921199"/>
                <a:ext cx="1915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Ingram et al. 2009</a:t>
                </a:r>
                <a:endParaRPr lang="zh-CN" alt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987148" y="4143850"/>
                <a:ext cx="29324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Lense-Thirring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precession</a:t>
                </a:r>
                <a:endParaRPr lang="zh-CN" alt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5"/>
            <a:stretch/>
          </p:blipFill>
          <p:spPr bwMode="auto">
            <a:xfrm>
              <a:off x="1187624" y="3645024"/>
              <a:ext cx="4464496" cy="2097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4788024" y="2968463"/>
            <a:ext cx="4536504" cy="3159201"/>
            <a:chOff x="4788024" y="2968463"/>
            <a:chExt cx="4536504" cy="31592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968463"/>
              <a:ext cx="4320480" cy="269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72200" y="5758332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J. Van der </a:t>
              </a:r>
              <a:r>
                <a:rPr lang="en-US" altLang="zh-CN" dirty="0" err="1" smtClean="0"/>
                <a:t>Eijnden</a:t>
              </a:r>
              <a:r>
                <a:rPr lang="en-US" altLang="zh-CN" dirty="0" smtClean="0"/>
                <a:t> et al. 2017</a:t>
              </a:r>
              <a:endParaRPr lang="zh-CN" altLang="en-US" dirty="0"/>
            </a:p>
          </p:txBody>
        </p:sp>
      </p:grpSp>
      <p:sp>
        <p:nvSpPr>
          <p:cNvPr id="12" name="矩形 11"/>
          <p:cNvSpPr/>
          <p:nvPr/>
        </p:nvSpPr>
        <p:spPr>
          <a:xfrm>
            <a:off x="5796136" y="2455277"/>
            <a:ext cx="2781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Inclination dependence of 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type-C QPO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phase lags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MAXI J1535-571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Detected by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MAXI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Swift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September 02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ATel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#10699 &amp; 10700)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(R.A., Dec) = (233.83, -57.23)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BHB Candidate </a:t>
            </a:r>
            <a:endParaRPr lang="en-US" altLang="zh-C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MAXI: &gt;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400" baseline="-25000" dirty="0" err="1">
                <a:latin typeface="Times New Roman" pitchFamily="18" charset="0"/>
                <a:cs typeface="Times New Roman" pitchFamily="18" charset="0"/>
              </a:rPr>
              <a:t>Edd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of NS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ATel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#10708)</a:t>
            </a: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ATCA: radio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ATel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#10711)</a:t>
            </a: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44008" y="5301208"/>
            <a:ext cx="3984515" cy="299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http://134.160.243.88/nakahira/1535monitor/</a:t>
            </a:r>
            <a:endParaRPr lang="zh-CN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22" y="2543432"/>
            <a:ext cx="5113782" cy="282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20141" y="197832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~5 Crab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MAXI J1535-571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Swift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/XRT: 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LFQPOs </a:t>
                </a:r>
                <a:r>
                  <a:rPr lang="en-US" altLang="zh-CN" dirty="0" smtClean="0">
                    <a:latin typeface="Times New Roman" pitchFamily="18" charset="0"/>
                  </a:rPr>
                  <a:t>1.87 Hz </a:t>
                </a:r>
                <a:r>
                  <a:rPr lang="en-US" altLang="zh-CN" dirty="0">
                    <a:latin typeface="Times New Roman" pitchFamily="18" charset="0"/>
                  </a:rPr>
                  <a:t>&amp; 3.87 Hz (</a:t>
                </a:r>
                <a:r>
                  <a:rPr lang="en-US" altLang="zh-CN" dirty="0" err="1">
                    <a:latin typeface="Times New Roman" pitchFamily="18" charset="0"/>
                  </a:rPr>
                  <a:t>ATel</a:t>
                </a:r>
                <a:r>
                  <a:rPr lang="en-US" altLang="zh-CN" dirty="0">
                    <a:latin typeface="Times New Roman" pitchFamily="18" charset="0"/>
                  </a:rPr>
                  <a:t> #10734</a:t>
                </a:r>
                <a:r>
                  <a:rPr lang="en-US" altLang="zh-CN" dirty="0" smtClean="0">
                    <a:latin typeface="Times New Roman" pitchFamily="18" charset="0"/>
                  </a:rPr>
                  <a:t>)</a:t>
                </a:r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NICER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altLang="zh-CN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altLang="zh-CN" dirty="0">
                    <a:latin typeface="Times New Roman" pitchFamily="18" charset="0"/>
                  </a:rPr>
                  <a:t>(</a:t>
                </a:r>
                <a:r>
                  <a:rPr lang="en-US" altLang="zh-CN" dirty="0" err="1">
                    <a:latin typeface="Times New Roman" pitchFamily="18" charset="0"/>
                  </a:rPr>
                  <a:t>ATel</a:t>
                </a:r>
                <a:r>
                  <a:rPr lang="en-US" altLang="zh-CN" dirty="0">
                    <a:latin typeface="Times New Roman" pitchFamily="18" charset="0"/>
                  </a:rPr>
                  <a:t> #10768</a:t>
                </a:r>
                <a:r>
                  <a:rPr lang="en-US" altLang="zh-CN" dirty="0" smtClean="0">
                    <a:latin typeface="Times New Roman" pitchFamily="18" charset="0"/>
                  </a:rPr>
                  <a:t>)</a:t>
                </a:r>
              </a:p>
              <a:p>
                <a:pPr lvl="1"/>
                <a:r>
                  <a:rPr lang="en-US" altLang="zh-CN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dirty="0" err="1" smtClean="0">
                    <a:latin typeface="Times New Roman" pitchFamily="18" charset="0"/>
                    <a:cs typeface="Times New Roman" pitchFamily="18" charset="0"/>
                  </a:rPr>
                  <a:t>babs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*(</a:t>
                </a:r>
                <a:r>
                  <a:rPr lang="en-US" altLang="zh-CN" dirty="0" err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CN" dirty="0" err="1" smtClean="0">
                    <a:latin typeface="Times New Roman" pitchFamily="18" charset="0"/>
                    <a:cs typeface="Times New Roman" pitchFamily="18" charset="0"/>
                  </a:rPr>
                  <a:t>iskbb+relxill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1"/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a=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0.88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−0.2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+0.1</m:t>
                        </m:r>
                      </m:sup>
                    </m:sSubSup>
                  </m:oMath>
                </a14:m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𝑖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27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−5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+1</m:t>
                        </m:r>
                      </m:sup>
                    </m:sSubSup>
                    <m:r>
                      <a:rPr lang="en-US" altLang="zh-CN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altLang="zh-C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LFQPOs: 1.9--2.8 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Hz</a:t>
                </a:r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NuSTAR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altLang="zh-CN" dirty="0">
                    <a:latin typeface="Times New Roman" pitchFamily="18" charset="0"/>
                  </a:rPr>
                  <a:t>(</a:t>
                </a:r>
                <a:r>
                  <a:rPr lang="en-US" altLang="zh-CN" dirty="0" err="1">
                    <a:latin typeface="Times New Roman" pitchFamily="18" charset="0"/>
                  </a:rPr>
                  <a:t>Xu</a:t>
                </a:r>
                <a:r>
                  <a:rPr lang="en-US" altLang="zh-CN" dirty="0">
                    <a:latin typeface="Times New Roman" pitchFamily="18" charset="0"/>
                  </a:rPr>
                  <a:t> et al. </a:t>
                </a:r>
                <a:r>
                  <a:rPr lang="en-US" altLang="zh-CN" dirty="0" smtClean="0">
                    <a:latin typeface="Times New Roman" pitchFamily="18" charset="0"/>
                  </a:rPr>
                  <a:t>2018)</a:t>
                </a:r>
              </a:p>
              <a:p>
                <a:pPr lvl="1"/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 Fe Kα line and a 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Compton</a:t>
                </a:r>
              </a:p>
              <a:p>
                <a:pPr marL="457200" lvl="1" indent="0">
                  <a:buNone/>
                </a:pP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hump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𝑎</m:t>
                    </m:r>
                    <m:r>
                      <a:rPr lang="en-US" altLang="zh-CN" i="1">
                        <a:latin typeface="Cambria Math"/>
                      </a:rPr>
                      <m:t>&gt;0.84</m:t>
                    </m:r>
                    <m:r>
                      <a:rPr lang="zh-CN" altLang="en-US" i="1">
                        <a:latin typeface="Cambria Math"/>
                      </a:rPr>
                      <m:t>，</m:t>
                    </m:r>
                    <m:r>
                      <a:rPr lang="en-US" altLang="zh-CN" i="1">
                        <a:latin typeface="Cambria Math"/>
                      </a:rPr>
                      <m:t>𝑖</m:t>
                    </m:r>
                    <m:r>
                      <a:rPr lang="en-US" altLang="zh-CN" i="1">
                        <a:latin typeface="Cambria Math"/>
                      </a:rPr>
                      <m:t>=57°/75°</m:t>
                    </m:r>
                  </m:oMath>
                </a14:m>
                <a:endParaRPr lang="zh-CN" altLang="en-US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35730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NuSTAR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 2018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-HXMT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observations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10899" r="54079" b="14337"/>
          <a:stretch/>
        </p:blipFill>
        <p:spPr bwMode="auto">
          <a:xfrm>
            <a:off x="4644008" y="1196752"/>
            <a:ext cx="3960440" cy="521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76646"/>
              </p:ext>
            </p:extLst>
          </p:nvPr>
        </p:nvGraphicFramePr>
        <p:xfrm>
          <a:off x="683568" y="1844824"/>
          <a:ext cx="3779812" cy="367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431"/>
                <a:gridCol w="1839243"/>
                <a:gridCol w="1392138"/>
              </a:tblGrid>
              <a:tr h="4080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Start Time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Exposure 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(</a:t>
                      </a:r>
                      <a:r>
                        <a:rPr lang="en-US" sz="2000" kern="100" dirty="0" err="1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ks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)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 1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2017/09/06 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07:37:21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100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2017/09/14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04:56:05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3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2017/09/15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04:48:01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alt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4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2017/09/16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06:15:31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alt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5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2017/09/17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06:07:39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alt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6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2017/09/18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02:48:56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alt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7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2017/09/19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23:22:47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alt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2017/09/21 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02:26:27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150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直接箭头连接符 11"/>
          <p:cNvCxnSpPr/>
          <p:nvPr/>
        </p:nvCxnSpPr>
        <p:spPr>
          <a:xfrm>
            <a:off x="5436096" y="2276872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32240" y="4725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4-20/2-4 </a:t>
            </a:r>
            <a:r>
              <a:rPr lang="en-US" altLang="zh-CN" dirty="0" err="1" smtClean="0"/>
              <a:t>keV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86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18013</TotalTime>
  <Words>587</Words>
  <Application>Microsoft Office PowerPoint</Application>
  <PresentationFormat>全屏显示(4:3)</PresentationFormat>
  <Paragraphs>176</Paragraphs>
  <Slides>18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Insight-HXMT Observations of the new Black Hole Candidate MAXI J1535-571:  TIMING ANALYSIS</vt:lpstr>
      <vt:lpstr>OUTLINE</vt:lpstr>
      <vt:lpstr>Black Hole Binaries</vt:lpstr>
      <vt:lpstr>Hard and Soft State</vt:lpstr>
      <vt:lpstr>Fast time variability</vt:lpstr>
      <vt:lpstr>Models For LFQPOs</vt:lpstr>
      <vt:lpstr>MAXI J1535-571</vt:lpstr>
      <vt:lpstr>MAXI J1535-571</vt:lpstr>
      <vt:lpstr>Insight-HXMT observations</vt:lpstr>
      <vt:lpstr>Insight-HXMT</vt:lpstr>
      <vt:lpstr>The Outburst Evolution</vt:lpstr>
      <vt:lpstr>LFQPOs Evolution with Time</vt:lpstr>
      <vt:lpstr>Rapid transition</vt:lpstr>
      <vt:lpstr>Energy Dependence of Type-C QPOs</vt:lpstr>
      <vt:lpstr>Energy Dependence of Type-C QPOs</vt:lpstr>
      <vt:lpstr>PowerPoint 演示文稿</vt:lpstr>
      <vt:lpstr>Time lag &amp; Inclination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huangyue</dc:creator>
  <cp:lastModifiedBy>HuangY</cp:lastModifiedBy>
  <cp:revision>956</cp:revision>
  <dcterms:created xsi:type="dcterms:W3CDTF">2017-10-30T02:08:49Z</dcterms:created>
  <dcterms:modified xsi:type="dcterms:W3CDTF">2018-06-17T16:35:40Z</dcterms:modified>
</cp:coreProperties>
</file>