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316" r:id="rId4"/>
    <p:sldId id="258" r:id="rId5"/>
    <p:sldId id="282" r:id="rId6"/>
    <p:sldId id="300" r:id="rId7"/>
    <p:sldId id="284" r:id="rId8"/>
    <p:sldId id="280" r:id="rId9"/>
    <p:sldId id="287" r:id="rId10"/>
    <p:sldId id="272" r:id="rId11"/>
    <p:sldId id="298" r:id="rId12"/>
    <p:sldId id="306" r:id="rId14"/>
    <p:sldId id="309" r:id="rId15"/>
    <p:sldId id="310" r:id="rId16"/>
    <p:sldId id="312" r:id="rId17"/>
    <p:sldId id="314" r:id="rId18"/>
    <p:sldId id="311" r:id="rId19"/>
    <p:sldId id="273" r:id="rId20"/>
    <p:sldId id="275" r:id="rId21"/>
    <p:sldId id="315" r:id="rId22"/>
    <p:sldId id="321" r:id="rId23"/>
    <p:sldId id="319" r:id="rId24"/>
    <p:sldId id="289" r:id="rId25"/>
    <p:sldId id="291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50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-864" y="-7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61FF1-8C27-47A2-9712-9E39C5365D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D9DFE-88C0-4A85-BF50-7EF13B7F65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D9DFE-88C0-4A85-BF50-7EF13B7F65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FF642A-51F8-408F-9510-AB563439D03B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en-US" dirty="0" smtClean="0"/>
              <a:t>信号数较少</a:t>
            </a:r>
            <a:endParaRPr lang="zh-CN" altLang="en-US" dirty="0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FF642A-51F8-408F-9510-AB563439D03B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FF642A-51F8-408F-9510-AB563439D03B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7DEA-5E31-49C0-9E61-C0AEA1A672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196B-CF80-4ADF-930A-A83546C4B3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7DEA-5E31-49C0-9E61-C0AEA1A672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196B-CF80-4ADF-930A-A83546C4B3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7DEA-5E31-49C0-9E61-C0AEA1A672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196B-CF80-4ADF-930A-A83546C4B3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7DEA-5E31-49C0-9E61-C0AEA1A672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196B-CF80-4ADF-930A-A83546C4B3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7DEA-5E31-49C0-9E61-C0AEA1A672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196B-CF80-4ADF-930A-A83546C4B3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7DEA-5E31-49C0-9E61-C0AEA1A672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196B-CF80-4ADF-930A-A83546C4B3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7DEA-5E31-49C0-9E61-C0AEA1A672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196B-CF80-4ADF-930A-A83546C4B3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7DEA-5E31-49C0-9E61-C0AEA1A672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196B-CF80-4ADF-930A-A83546C4B3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7DEA-5E31-49C0-9E61-C0AEA1A672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196B-CF80-4ADF-930A-A83546C4B3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7DEA-5E31-49C0-9E61-C0AEA1A672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196B-CF80-4ADF-930A-A83546C4B3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7DEA-5E31-49C0-9E61-C0AEA1A672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196B-CF80-4ADF-930A-A83546C4B3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67DEA-5E31-49C0-9E61-C0AEA1A672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4196B-CF80-4ADF-930A-A83546C4B3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e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28.emf"/><Relationship Id="rId1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emf"/><Relationship Id="rId4" Type="http://schemas.openxmlformats.org/officeDocument/2006/relationships/oleObject" Target="../embeddings/oleObject3.bin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3" Type="http://schemas.openxmlformats.org/officeDocument/2006/relationships/image" Target="../media/image18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GIF"/><Relationship Id="rId1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" y="0"/>
            <a:ext cx="12341634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12348" y="434358"/>
            <a:ext cx="10112375" cy="1953859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  <a:latin typeface="Comic Sans MS" panose="030F0702030302020204"/>
                <a:cs typeface="Comic Sans MS" panose="030F0702030302020204"/>
              </a:rPr>
              <a:t>WCDA</a:t>
            </a:r>
            <a:r>
              <a:rPr lang="zh-CN" altLang="en-US" b="1" dirty="0" smtClean="0">
                <a:solidFill>
                  <a:schemeClr val="bg1"/>
                </a:solidFill>
                <a:latin typeface="Comic Sans MS" panose="030F0702030302020204"/>
                <a:cs typeface="Comic Sans MS" panose="030F0702030302020204"/>
              </a:rPr>
              <a:t>模拟重建软件现状</a:t>
            </a:r>
            <a:endParaRPr lang="zh-CN" altLang="en-US" b="1" dirty="0">
              <a:solidFill>
                <a:schemeClr val="bg1"/>
              </a:solidFill>
              <a:latin typeface="Comic Sans MS" panose="030F0702030302020204"/>
              <a:cs typeface="Comic Sans MS" panose="030F0702030302020204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3595555"/>
          </a:xfrm>
        </p:spPr>
        <p:txBody>
          <a:bodyPr>
            <a:normAutofit/>
          </a:bodyPr>
          <a:lstStyle/>
          <a:p>
            <a:r>
              <a:rPr kumimoji="1" lang="zh-CN" altLang="en-US" dirty="0" smtClean="0">
                <a:solidFill>
                  <a:schemeClr val="bg1"/>
                </a:solidFill>
              </a:rPr>
              <a:t>吴含容、姚志国、李会财、王晓洁、查敏</a:t>
            </a:r>
            <a:endParaRPr kumimoji="1" lang="en-US" altLang="zh-CN" dirty="0" smtClean="0">
              <a:solidFill>
                <a:schemeClr val="bg1"/>
              </a:solidFill>
            </a:endParaRPr>
          </a:p>
          <a:p>
            <a:endParaRPr lang="en-US" altLang="zh-CN" b="1" dirty="0" smtClean="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+mn-ea"/>
              </a:rPr>
              <a:t>曹鑫坤</a:t>
            </a:r>
            <a:r>
              <a:rPr lang="zh-CN" altLang="en-US" dirty="0">
                <a:solidFill>
                  <a:schemeClr val="bg1"/>
                </a:solidFill>
                <a:latin typeface="+mn-ea"/>
              </a:rPr>
              <a:t>、潘思杨、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</a:rPr>
              <a:t>赵衍运</a:t>
            </a:r>
            <a:endParaRPr lang="en-US" altLang="zh-CN" dirty="0" smtClean="0">
              <a:solidFill>
                <a:schemeClr val="bg1"/>
              </a:solidFill>
              <a:latin typeface="+mn-ea"/>
            </a:endParaRPr>
          </a:p>
          <a:p>
            <a:endParaRPr lang="en-US" altLang="zh-CN" dirty="0" smtClean="0">
              <a:solidFill>
                <a:schemeClr val="bg1"/>
              </a:solidFill>
              <a:latin typeface="+mn-ea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+mn-ea"/>
              </a:rPr>
              <a:t>高能所、北京邮电大学</a:t>
            </a:r>
            <a:endParaRPr lang="en-US" altLang="zh-CN" dirty="0" smtClean="0">
              <a:solidFill>
                <a:schemeClr val="bg1"/>
              </a:solidFill>
              <a:latin typeface="+mn-ea"/>
            </a:endParaRPr>
          </a:p>
          <a:p>
            <a:r>
              <a:rPr lang="zh-CN" altLang="zh-CN" dirty="0" smtClean="0">
                <a:solidFill>
                  <a:schemeClr val="bg1"/>
                </a:solidFill>
                <a:latin typeface="+mn-ea"/>
              </a:rPr>
              <a:t>2</a:t>
            </a:r>
            <a:r>
              <a:rPr lang="en-US" altLang="zh-CN" dirty="0" smtClean="0">
                <a:solidFill>
                  <a:schemeClr val="bg1"/>
                </a:solidFill>
                <a:latin typeface="+mn-ea"/>
              </a:rPr>
              <a:t>018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</a:rPr>
              <a:t>年</a:t>
            </a:r>
            <a:r>
              <a:rPr lang="en-US" altLang="zh-CN" dirty="0" smtClean="0">
                <a:solidFill>
                  <a:schemeClr val="bg1"/>
                </a:solidFill>
                <a:latin typeface="+mn-ea"/>
              </a:rPr>
              <a:t>LHAASO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</a:rPr>
              <a:t>峨眉合作组会</a:t>
            </a:r>
            <a:endParaRPr lang="en-US" altLang="zh-CN" dirty="0" smtClean="0">
              <a:solidFill>
                <a:schemeClr val="bg1"/>
              </a:solidFill>
              <a:latin typeface="+mn-ea"/>
            </a:endParaRPr>
          </a:p>
          <a:p>
            <a:endParaRPr lang="zh-CN" altLang="en-US" dirty="0" smtClean="0">
              <a:latin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25434" y="192271"/>
            <a:ext cx="4390469" cy="735541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 smtClean="0">
                <a:solidFill>
                  <a:srgbClr val="2E75B6"/>
                </a:solidFill>
                <a:latin typeface="+mn-ea"/>
                <a:ea typeface="+mn-ea"/>
              </a:rPr>
              <a:t>快速遍举法</a:t>
            </a:r>
            <a:endParaRPr lang="en-US" dirty="0">
              <a:latin typeface="+mn-ea"/>
              <a:ea typeface="+mn-ea"/>
              <a:cs typeface="Comic Sans MS" panose="030F0702030302020204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05" y="3797124"/>
            <a:ext cx="6668073" cy="2813094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51" y="734589"/>
            <a:ext cx="6749187" cy="2847313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9628" y="1061498"/>
            <a:ext cx="33115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内容占位符 2"/>
          <p:cNvSpPr txBox="1"/>
          <p:nvPr/>
        </p:nvSpPr>
        <p:spPr>
          <a:xfrm>
            <a:off x="7284334" y="3444201"/>
            <a:ext cx="4673967" cy="341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2400" dirty="0" smtClean="0">
              <a:solidFill>
                <a:schemeClr val="accent5">
                  <a:lumMod val="75000"/>
                </a:schemeClr>
              </a:solidFill>
              <a:sym typeface="Symbol" panose="05050102010706020507" pitchFamily="18" charset="2"/>
            </a:endParaRPr>
          </a:p>
          <a:p>
            <a:r>
              <a:rPr lang="en-US" altLang="zh-CN" sz="2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/>
                <a:cs typeface="Comic Sans MS" panose="030F0702030302020204"/>
                <a:sym typeface="Symbol" panose="05050102010706020507" pitchFamily="18" charset="2"/>
              </a:rPr>
              <a:t>Noise </a:t>
            </a: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/>
                <a:cs typeface="Comic Sans MS" panose="030F0702030302020204"/>
                <a:sym typeface="Symbol" panose="05050102010706020507" pitchFamily="18" charset="2"/>
              </a:rPr>
              <a:t>trigger can be depressed to a level of &lt;3.5 </a:t>
            </a:r>
            <a:r>
              <a:rPr lang="en-US" altLang="zh-CN" sz="2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/>
                <a:cs typeface="Comic Sans MS" panose="030F0702030302020204"/>
                <a:sym typeface="Symbol" panose="05050102010706020507" pitchFamily="18" charset="2"/>
              </a:rPr>
              <a:t>kHz.</a:t>
            </a:r>
            <a:r>
              <a:rPr lang="zh-CN" altLang="en-US" sz="2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/>
                <a:cs typeface="Comic Sans MS" panose="030F0702030302020204"/>
                <a:sym typeface="Symbol" panose="05050102010706020507" pitchFamily="18" charset="2"/>
              </a:rPr>
              <a:t> </a:t>
            </a:r>
            <a:endParaRPr lang="en-US" altLang="zh-CN" sz="2400" dirty="0">
              <a:solidFill>
                <a:schemeClr val="accent5">
                  <a:lumMod val="75000"/>
                </a:schemeClr>
              </a:solidFill>
              <a:latin typeface="Comic Sans MS" panose="030F0702030302020204"/>
              <a:cs typeface="Comic Sans MS" panose="030F0702030302020204"/>
              <a:sym typeface="Symbol" panose="05050102010706020507" pitchFamily="18" charset="2"/>
            </a:endParaRPr>
          </a:p>
          <a:p>
            <a:r>
              <a:rPr lang="en-US" altLang="zh-CN" sz="2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/>
                <a:cs typeface="Comic Sans MS" panose="030F0702030302020204"/>
                <a:sym typeface="Symbol" panose="05050102010706020507" pitchFamily="18" charset="2"/>
              </a:rPr>
              <a:t>Noise</a:t>
            </a:r>
            <a:r>
              <a:rPr lang="zh-CN" altLang="en-US" sz="2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/>
                <a:cs typeface="Comic Sans MS" panose="030F0702030302020204"/>
                <a:sym typeface="Symbol" panose="05050102010706020507" pitchFamily="18" charset="2"/>
              </a:rPr>
              <a:t> </a:t>
            </a:r>
            <a:r>
              <a:rPr lang="en-US" altLang="zh-CN" sz="2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/>
                <a:cs typeface="Comic Sans MS" panose="030F0702030302020204"/>
                <a:sym typeface="Symbol" panose="05050102010706020507" pitchFamily="18" charset="2"/>
              </a:rPr>
              <a:t>can</a:t>
            </a:r>
            <a:r>
              <a:rPr lang="zh-CN" altLang="en-US" sz="2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/>
                <a:cs typeface="Comic Sans MS" panose="030F0702030302020204"/>
                <a:sym typeface="Symbol" panose="05050102010706020507" pitchFamily="18" charset="2"/>
              </a:rPr>
              <a:t> </a:t>
            </a:r>
            <a:r>
              <a:rPr lang="en-US" altLang="zh-CN" sz="2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/>
                <a:cs typeface="Comic Sans MS" panose="030F0702030302020204"/>
                <a:sym typeface="Symbol" panose="05050102010706020507" pitchFamily="18" charset="2"/>
              </a:rPr>
              <a:t>be</a:t>
            </a:r>
            <a:r>
              <a:rPr lang="zh-CN" altLang="en-US" sz="2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/>
                <a:cs typeface="Comic Sans MS" panose="030F0702030302020204"/>
                <a:sym typeface="Symbol" panose="05050102010706020507" pitchFamily="18" charset="2"/>
              </a:rPr>
              <a:t> </a:t>
            </a:r>
            <a:r>
              <a:rPr lang="en-US" altLang="zh-CN" sz="2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/>
                <a:cs typeface="Comic Sans MS" panose="030F0702030302020204"/>
                <a:sym typeface="Symbol" panose="05050102010706020507" pitchFamily="18" charset="2"/>
              </a:rPr>
              <a:t>depress</a:t>
            </a:r>
            <a:r>
              <a:rPr lang="zh-CN" altLang="en-US" sz="2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/>
                <a:cs typeface="Comic Sans MS" panose="030F0702030302020204"/>
                <a:sym typeface="Symbol" panose="05050102010706020507" pitchFamily="18" charset="2"/>
              </a:rPr>
              <a:t> </a:t>
            </a:r>
            <a:r>
              <a:rPr lang="en-US" altLang="zh-CN" sz="2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/>
                <a:cs typeface="Comic Sans MS" panose="030F0702030302020204"/>
                <a:sym typeface="Symbol" panose="05050102010706020507" pitchFamily="18" charset="2"/>
              </a:rPr>
              <a:t>to</a:t>
            </a:r>
            <a:r>
              <a:rPr lang="zh-CN" altLang="en-US" sz="2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/>
                <a:cs typeface="Comic Sans MS" panose="030F0702030302020204"/>
                <a:sym typeface="Symbol" panose="05050102010706020507" pitchFamily="18" charset="2"/>
              </a:rPr>
              <a:t> </a:t>
            </a:r>
            <a:r>
              <a:rPr lang="en-US" altLang="zh-CN" sz="2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/>
                <a:cs typeface="Comic Sans MS" panose="030F0702030302020204"/>
                <a:sym typeface="Symbol" panose="05050102010706020507" pitchFamily="18" charset="2"/>
              </a:rPr>
              <a:t>40/event</a:t>
            </a:r>
            <a:endParaRPr kumimoji="1" lang="en-US" altLang="zh-CN" sz="2400" dirty="0">
              <a:latin typeface="Comic Sans MS" panose="030F0702030302020204"/>
              <a:cs typeface="Comic Sans MS" panose="030F0702030302020204"/>
            </a:endParaRPr>
          </a:p>
          <a:p>
            <a:endParaRPr lang="en-US" altLang="zh-CN" sz="2400" dirty="0">
              <a:solidFill>
                <a:schemeClr val="accent5">
                  <a:lumMod val="75000"/>
                </a:schemeClr>
              </a:solidFill>
              <a:sym typeface="Symbol" panose="05050102010706020507" pitchFamily="18" charset="2"/>
            </a:endParaRPr>
          </a:p>
          <a:p>
            <a:endParaRPr kumimoji="1" lang="zh-CN" altLang="en-US" sz="2400" dirty="0">
              <a:latin typeface="Comic Sans MS" panose="030F0702030302020204"/>
              <a:cs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half" idx="4294967295"/>
          </p:nvPr>
        </p:nvSpPr>
        <p:spPr>
          <a:xfrm>
            <a:off x="141111" y="1107420"/>
            <a:ext cx="6314255" cy="5750580"/>
          </a:xfrm>
        </p:spPr>
        <p:txBody>
          <a:bodyPr>
            <a:noAutofit/>
          </a:bodyPr>
          <a:lstStyle/>
          <a:p>
            <a:pPr marL="228600" lvl="1">
              <a:spcBef>
                <a:spcPts val="1000"/>
              </a:spcBef>
            </a:pPr>
            <a:r>
              <a:rPr lang="en-US" altLang="zh-CN" sz="2000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CNN</a:t>
            </a:r>
            <a:r>
              <a:rPr lang="zh-CN" altLang="en-US" sz="2000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是一种数据驱动的算法，数据和计算力是</a:t>
            </a:r>
            <a:r>
              <a:rPr lang="en-US" altLang="zh-CN" sz="2000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CNN</a:t>
            </a:r>
            <a:r>
              <a:rPr lang="zh-CN" altLang="en-US" sz="2000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的关键。基于大量数据，</a:t>
            </a:r>
            <a:r>
              <a:rPr lang="en-US" altLang="zh-CN" sz="2000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CNN</a:t>
            </a:r>
            <a:r>
              <a:rPr lang="zh-CN" altLang="en-US" sz="2000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利用反向传播算法优化网络中的参数，自动学习到输入数据的特征表达，避免了显示地设计和提取特征的过程</a:t>
            </a:r>
            <a:r>
              <a:rPr lang="zh-CN" altLang="en-US" sz="2000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</a:t>
            </a:r>
            <a:endParaRPr lang="en-US" altLang="zh-CN" sz="20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228600" lvl="1">
              <a:spcBef>
                <a:spcPts val="1000"/>
              </a:spcBef>
            </a:pPr>
            <a:endParaRPr lang="en-US" altLang="zh-CN" sz="20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228600" lvl="1">
              <a:spcBef>
                <a:spcPts val="1000"/>
              </a:spcBef>
            </a:pPr>
            <a:r>
              <a:rPr lang="en-US" altLang="zh-CN" sz="20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15757</a:t>
            </a:r>
            <a:r>
              <a:rPr lang="zh-CN" altLang="en-US" sz="20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个事例，随机选取</a:t>
            </a:r>
            <a:r>
              <a:rPr lang="en-US" altLang="zh-CN" sz="20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10000</a:t>
            </a:r>
            <a:r>
              <a:rPr lang="zh-CN" altLang="en-US" sz="20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个事例进行实验，按照</a:t>
            </a:r>
            <a:r>
              <a:rPr lang="en-US" altLang="zh-CN" sz="20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8:1:1</a:t>
            </a:r>
            <a:r>
              <a:rPr lang="zh-CN" altLang="en-US" sz="20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的比例分为训练集、验证集和测试集</a:t>
            </a:r>
            <a:r>
              <a:rPr lang="zh-CN" altLang="en-US" sz="20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</a:t>
            </a:r>
            <a:endParaRPr lang="en-US" altLang="zh-CN" sz="20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en-US" altLang="zh-CN" sz="20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0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在</a:t>
            </a:r>
            <a:r>
              <a:rPr lang="zh-CN" altLang="en-US" sz="20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(</a:t>
            </a:r>
            <a:r>
              <a:rPr lang="en-US" altLang="zh-CN" sz="2000" dirty="0" err="1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x,y,t</a:t>
            </a:r>
            <a:r>
              <a:rPr lang="en-US" altLang="zh-CN" sz="20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)</a:t>
            </a:r>
            <a:r>
              <a:rPr lang="zh-CN" altLang="en-US" sz="20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三维坐标</a:t>
            </a:r>
            <a:r>
              <a:rPr lang="zh-CN" altLang="en-US" sz="20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系下，借鉴图像实例分割的思路，通过粒子邻域内的空间结构，对粒子类别进行判断</a:t>
            </a:r>
            <a:r>
              <a:rPr lang="zh-CN" altLang="en-US" sz="20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</a:t>
            </a:r>
            <a:endParaRPr lang="en-US" altLang="zh-CN" sz="20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en-US" altLang="zh-CN" sz="20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0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共训练了</a:t>
            </a:r>
            <a:r>
              <a:rPr lang="en-US" altLang="zh-CN" sz="20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50</a:t>
            </a:r>
            <a:r>
              <a:rPr lang="zh-CN" altLang="en-US" sz="20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轮次，总共</a:t>
            </a:r>
            <a:r>
              <a:rPr lang="en-US" altLang="zh-CN" sz="20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19</a:t>
            </a:r>
            <a:r>
              <a:rPr lang="zh-CN" altLang="en-US" sz="20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个小时。橙色曲线为训练集</a:t>
            </a:r>
            <a:r>
              <a:rPr lang="en-US" altLang="zh-CN" sz="20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Accuracy</a:t>
            </a:r>
            <a:r>
              <a:rPr lang="zh-CN" altLang="en-US" sz="20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，灰色曲线为验证集</a:t>
            </a:r>
            <a:r>
              <a:rPr lang="en-US" altLang="zh-CN" sz="20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Accuracy</a:t>
            </a:r>
            <a:r>
              <a:rPr lang="zh-CN" altLang="en-US" sz="20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，可以发现模型很快</a:t>
            </a:r>
            <a:r>
              <a:rPr lang="zh-CN" altLang="en-US" sz="20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收敛</a:t>
            </a:r>
            <a:r>
              <a:rPr lang="zh-CN" altLang="en-US" sz="20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</a:t>
            </a:r>
            <a:endParaRPr lang="en-US" altLang="zh-CN" sz="20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0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选择在验证集</a:t>
            </a:r>
            <a:r>
              <a:rPr lang="en-US" altLang="zh-CN" sz="20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Accuracy</a:t>
            </a:r>
            <a:r>
              <a:rPr lang="zh-CN" altLang="en-US" sz="20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最高的模型，对测试集中</a:t>
            </a:r>
            <a:r>
              <a:rPr lang="en-US" altLang="zh-CN" sz="20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1000</a:t>
            </a:r>
            <a:r>
              <a:rPr lang="zh-CN" altLang="en-US" sz="20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个事例进行测试，总共需要</a:t>
            </a:r>
            <a:r>
              <a:rPr lang="en-US" altLang="zh-CN" sz="20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11s</a:t>
            </a:r>
            <a:r>
              <a:rPr lang="zh-CN" altLang="en-US" sz="20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左右</a:t>
            </a:r>
            <a:r>
              <a:rPr lang="en-US" altLang="zh-CN" sz="20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,</a:t>
            </a:r>
            <a:r>
              <a:rPr lang="zh-CN" altLang="en-US" sz="20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平均每秒处理</a:t>
            </a:r>
            <a:r>
              <a:rPr lang="en-US" altLang="zh-CN" sz="20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91</a:t>
            </a:r>
            <a:r>
              <a:rPr lang="zh-CN" altLang="en-US" sz="20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个事件</a:t>
            </a:r>
            <a:r>
              <a:rPr lang="zh-CN" altLang="en-US" sz="20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</a:t>
            </a:r>
            <a:endParaRPr lang="en-US" altLang="zh-CN" sz="20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0" y="43934"/>
            <a:ext cx="184666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4941" y="1072017"/>
            <a:ext cx="4883758" cy="3056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6698032" y="4375025"/>
          <a:ext cx="5264679" cy="1283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835"/>
                <a:gridCol w="3320844"/>
              </a:tblGrid>
              <a:tr h="305878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实验机器配置信息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cPr anchor="ctr"/>
                </a:tc>
              </a:tr>
              <a:tr h="30587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CPU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altLang="zh-CN" sz="1400" dirty="0" smtClean="0"/>
                        <a:t>Intel(R) Core(TM) i7-4790K CPU @ 4.00GHz</a:t>
                      </a:r>
                      <a:endParaRPr lang="zh-CN" altLang="en-US" sz="1400" dirty="0"/>
                    </a:p>
                  </a:txBody>
                  <a:tcPr anchor="ctr"/>
                </a:tc>
              </a:tr>
              <a:tr h="30587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内存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32G</a:t>
                      </a:r>
                      <a:endParaRPr lang="zh-CN" altLang="en-US" sz="1400" dirty="0"/>
                    </a:p>
                  </a:txBody>
                  <a:tcPr anchor="ctr"/>
                </a:tc>
              </a:tr>
              <a:tr h="30587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GPU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GeForce GTX</a:t>
                      </a:r>
                      <a:r>
                        <a:rPr lang="en-US" altLang="zh-CN" sz="1400" baseline="0" dirty="0" smtClean="0"/>
                        <a:t> TITAN</a:t>
                      </a:r>
                      <a:endParaRPr lang="zh-CN" alt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5" name="Group 31"/>
          <p:cNvGrpSpPr/>
          <p:nvPr/>
        </p:nvGrpSpPr>
        <p:grpSpPr bwMode="auto">
          <a:xfrm>
            <a:off x="543993" y="0"/>
            <a:ext cx="10973368" cy="1090266"/>
            <a:chOff x="657" y="142"/>
            <a:chExt cx="4536" cy="499"/>
          </a:xfrm>
        </p:grpSpPr>
        <p:sp>
          <p:nvSpPr>
            <p:cNvPr id="16" name="AutoShape 32"/>
            <p:cNvSpPr>
              <a:spLocks noChangeArrowheads="1"/>
            </p:cNvSpPr>
            <p:nvPr/>
          </p:nvSpPr>
          <p:spPr bwMode="gray">
            <a:xfrm>
              <a:off x="843" y="142"/>
              <a:ext cx="3992" cy="499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7" name="Rectangle 33"/>
            <p:cNvSpPr>
              <a:spLocks noChangeArrowheads="1"/>
            </p:cNvSpPr>
            <p:nvPr/>
          </p:nvSpPr>
          <p:spPr bwMode="auto">
            <a:xfrm>
              <a:off x="657" y="210"/>
              <a:ext cx="4536" cy="3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dirty="0" smtClean="0">
                  <a:solidFill>
                    <a:srgbClr val="FF6600"/>
                  </a:solidFill>
                  <a:latin typeface="+mn-ea"/>
                </a:rPr>
                <a:t>WCDA</a:t>
              </a:r>
              <a:r>
                <a:rPr lang="zh-CN" altLang="en-US" sz="3600" dirty="0">
                  <a:solidFill>
                    <a:srgbClr val="FF6600"/>
                  </a:solidFill>
                  <a:latin typeface="+mn-ea"/>
                </a:rPr>
                <a:t>信号监测</a:t>
              </a:r>
              <a:r>
                <a:rPr lang="en-US" altLang="zh-CN" sz="3600" dirty="0">
                  <a:solidFill>
                    <a:srgbClr val="FF6600"/>
                  </a:solidFill>
                  <a:latin typeface="+mn-ea"/>
                </a:rPr>
                <a:t>--</a:t>
              </a:r>
              <a:r>
                <a:rPr lang="zh-CN" altLang="en-US" sz="3600" dirty="0">
                  <a:solidFill>
                    <a:srgbClr val="FF6600"/>
                  </a:solidFill>
                  <a:latin typeface="+mn-ea"/>
                </a:rPr>
                <a:t>基于</a:t>
              </a:r>
              <a:r>
                <a:rPr lang="en-US" altLang="zh-CN" sz="3600" dirty="0">
                  <a:solidFill>
                    <a:srgbClr val="FF6600"/>
                  </a:solidFill>
                  <a:latin typeface="+mn-ea"/>
                </a:rPr>
                <a:t>CNN</a:t>
              </a:r>
              <a:r>
                <a:rPr lang="zh-CN" altLang="en-US" sz="3600" dirty="0">
                  <a:solidFill>
                    <a:srgbClr val="FF6600"/>
                  </a:solidFill>
                  <a:latin typeface="+mn-ea"/>
                </a:rPr>
                <a:t>的分割方法概述</a:t>
              </a:r>
              <a:endParaRPr lang="zh-CN" altLang="en-US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31"/>
          <p:cNvGrpSpPr/>
          <p:nvPr/>
        </p:nvGrpSpPr>
        <p:grpSpPr bwMode="auto">
          <a:xfrm>
            <a:off x="685095" y="262821"/>
            <a:ext cx="9601200" cy="792163"/>
            <a:chOff x="657" y="142"/>
            <a:chExt cx="4536" cy="499"/>
          </a:xfrm>
        </p:grpSpPr>
        <p:sp>
          <p:nvSpPr>
            <p:cNvPr id="43040" name="AutoShape 32"/>
            <p:cNvSpPr>
              <a:spLocks noChangeArrowheads="1"/>
            </p:cNvSpPr>
            <p:nvPr/>
          </p:nvSpPr>
          <p:spPr bwMode="gray">
            <a:xfrm>
              <a:off x="843" y="142"/>
              <a:ext cx="3992" cy="499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3041" name="Rectangle 33"/>
            <p:cNvSpPr>
              <a:spLocks noChangeArrowheads="1"/>
            </p:cNvSpPr>
            <p:nvPr/>
          </p:nvSpPr>
          <p:spPr bwMode="auto">
            <a:xfrm>
              <a:off x="657" y="210"/>
              <a:ext cx="4536" cy="3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zh-CN" altLang="en-US" sz="4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结果</a:t>
              </a:r>
              <a:endParaRPr lang="zh-CN" alt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8" name="内容占位符 7"/>
          <p:cNvPicPr>
            <a:picLocks noGrp="1" noChangeAspect="1"/>
          </p:cNvPicPr>
          <p:nvPr>
            <p:ph sz="half" idx="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358" y="1188964"/>
            <a:ext cx="3840000" cy="2880000"/>
          </a:xfr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78" y="1139639"/>
            <a:ext cx="3840000" cy="288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9" y="3819230"/>
            <a:ext cx="3840000" cy="2880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590" y="1076631"/>
            <a:ext cx="3840000" cy="288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925" y="3978000"/>
            <a:ext cx="3840000" cy="2880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9852" y="4026542"/>
            <a:ext cx="4163803" cy="288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half" idx="2"/>
          </p:nvPr>
        </p:nvSpPr>
        <p:spPr>
          <a:xfrm>
            <a:off x="236583" y="307622"/>
            <a:ext cx="11425269" cy="1301045"/>
          </a:xfrm>
        </p:spPr>
        <p:txBody>
          <a:bodyPr/>
          <a:lstStyle/>
          <a:p>
            <a:pPr lvl="0"/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测试集所有粒子统计结果</a:t>
            </a:r>
            <a:endParaRPr lang="en-US" altLang="zh-CN" sz="3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en-US" altLang="zh-CN" sz="3200" dirty="0"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3200" dirty="0" smtClean="0"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ccuracy=96.27%</a:t>
            </a:r>
            <a:r>
              <a:rPr lang="zh-CN" altLang="en-US" sz="3200" dirty="0" smtClean="0"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3200" dirty="0" smtClean="0"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Precision=96.94%</a:t>
            </a:r>
            <a:r>
              <a:rPr lang="zh-CN" altLang="en-US" sz="3200" dirty="0" smtClean="0"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3200" dirty="0" smtClean="0"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Recall=97.07%</a:t>
            </a:r>
            <a:endParaRPr lang="en-US" altLang="zh-CN" sz="3200" dirty="0" smtClean="0">
              <a:latin typeface="Times New Roman" panose="02020603050405020304" pitchFamily="18" charset="0"/>
              <a:ea typeface="隶书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3095937" y="6122459"/>
            <a:ext cx="5850467" cy="735541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latin typeface="Comic Sans MS" panose="030F0702030302020204"/>
                <a:cs typeface="Comic Sans MS" panose="030F0702030302020204"/>
              </a:rPr>
              <a:t>噪声去除和真实信号保留</a:t>
            </a:r>
            <a:endParaRPr lang="en-US" sz="3600" dirty="0">
              <a:latin typeface="Comic Sans MS" panose="030F0702030302020204"/>
              <a:cs typeface="Comic Sans MS" panose="030F0702030302020204"/>
            </a:endParaRPr>
          </a:p>
        </p:txBody>
      </p:sp>
      <p:pic>
        <p:nvPicPr>
          <p:cNvPr id="6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88" y="1733816"/>
            <a:ext cx="5492174" cy="3946637"/>
          </a:xfrm>
        </p:spPr>
      </p:pic>
      <p:pic>
        <p:nvPicPr>
          <p:cNvPr id="7" name="内容占位符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38" y="1822022"/>
            <a:ext cx="5614920" cy="403484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1377971" y="186434"/>
            <a:ext cx="9063496" cy="889678"/>
          </a:xfrm>
        </p:spPr>
        <p:txBody>
          <a:bodyPr>
            <a:normAutofit/>
          </a:bodyPr>
          <a:lstStyle/>
          <a:p>
            <a:r>
              <a:rPr lang="en-US" altLang="en-US" sz="3600" dirty="0" smtClean="0">
                <a:latin typeface="Comic Sans MS" panose="030F0702030302020204"/>
                <a:cs typeface="Comic Sans MS" panose="030F0702030302020204"/>
              </a:rPr>
              <a:t>Direction reconstruction</a:t>
            </a:r>
            <a:r>
              <a:rPr lang="zh-CN" altLang="en-US" sz="3600" dirty="0" smtClean="0"/>
              <a:t>： 前锋面拟合</a:t>
            </a:r>
            <a:endParaRPr lang="zh-CN" altLang="en-US" sz="3600" dirty="0"/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>
          <a:xfrm>
            <a:off x="8712981" y="3730985"/>
            <a:ext cx="3479019" cy="2549265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簇射前锋面到达阵列时，</a:t>
            </a:r>
            <a:endParaRPr lang="en-US" altLang="zh-CN" sz="2400" dirty="0" smtClean="0"/>
          </a:p>
          <a:p>
            <a:r>
              <a:rPr lang="zh-CN" altLang="en-US" sz="2400" dirty="0" smtClean="0"/>
              <a:t>第</a:t>
            </a:r>
            <a:r>
              <a:rPr lang="en-US" altLang="zh-CN" sz="2400" dirty="0" err="1" smtClean="0"/>
              <a:t>i</a:t>
            </a:r>
            <a:r>
              <a:rPr lang="zh-CN" altLang="en-US" sz="2400" dirty="0" smtClean="0"/>
              <a:t>个</a:t>
            </a:r>
            <a:r>
              <a:rPr lang="en-US" altLang="zh-CN" sz="2400" dirty="0" smtClean="0"/>
              <a:t>fired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PMT</a:t>
            </a:r>
            <a:r>
              <a:rPr lang="zh-CN" altLang="en-US" sz="2400" dirty="0" smtClean="0"/>
              <a:t> 的坐标为</a:t>
            </a:r>
            <a:r>
              <a:rPr lang="en-US" altLang="zh-CN" sz="2400" dirty="0" smtClean="0"/>
              <a:t>(x</a:t>
            </a:r>
            <a:r>
              <a:rPr lang="en-US" altLang="zh-CN" sz="2400" baseline="-25000" dirty="0" smtClean="0"/>
              <a:t>i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y</a:t>
            </a:r>
            <a:r>
              <a:rPr lang="en-US" altLang="zh-CN" sz="2400" baseline="-25000" dirty="0" err="1" smtClean="0"/>
              <a:t>i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t</a:t>
            </a:r>
            <a:r>
              <a:rPr lang="en-US" altLang="zh-CN" sz="2400" baseline="-25000" dirty="0" err="1" smtClean="0"/>
              <a:t>i</a:t>
            </a:r>
            <a:r>
              <a:rPr lang="en-US" altLang="zh-CN" sz="2400" dirty="0" smtClean="0"/>
              <a:t>)</a:t>
            </a:r>
            <a:endParaRPr lang="en-US" altLang="zh-CN" sz="2400" dirty="0" smtClean="0"/>
          </a:p>
          <a:p>
            <a:r>
              <a:rPr lang="zh-CN" altLang="en-US" sz="2400" dirty="0" smtClean="0"/>
              <a:t>未知参量</a:t>
            </a:r>
            <a:r>
              <a:rPr lang="zh-CN" altLang="en-US" sz="2400" dirty="0"/>
              <a:t>(</a:t>
            </a:r>
            <a:r>
              <a:rPr lang="en-US" altLang="zh-CN" sz="2400" dirty="0" smtClean="0"/>
              <a:t>L,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M,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</a:t>
            </a:r>
            <a:r>
              <a:rPr lang="en-US" altLang="zh-CN" sz="2400" baseline="-25000" dirty="0" smtClean="0"/>
              <a:t>0</a:t>
            </a:r>
            <a:r>
              <a:rPr lang="en-US" altLang="zh-CN" sz="2400" dirty="0" smtClean="0"/>
              <a:t>)</a:t>
            </a:r>
            <a:r>
              <a:rPr lang="zh-CN" altLang="en-US" sz="2400" baseline="-25000" dirty="0" smtClean="0"/>
              <a:t>  </a:t>
            </a:r>
            <a:r>
              <a:rPr lang="en-US" altLang="zh-CN" sz="2400" dirty="0" smtClean="0"/>
              <a:t>L=</a:t>
            </a:r>
            <a:r>
              <a:rPr lang="en-US" altLang="zh-CN" sz="2400" dirty="0"/>
              <a:t>sin</a:t>
            </a:r>
            <a:r>
              <a:rPr lang="el-GR" altLang="zh-CN" sz="2400" dirty="0"/>
              <a:t>θ</a:t>
            </a:r>
            <a:r>
              <a:rPr lang="en-US" altLang="zh-CN" sz="2400" dirty="0" err="1"/>
              <a:t>cos</a:t>
            </a:r>
            <a:r>
              <a:rPr lang="el-GR" altLang="zh-CN" sz="2400" dirty="0"/>
              <a:t>φ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M=</a:t>
            </a:r>
            <a:r>
              <a:rPr lang="en-US" altLang="zh-CN" sz="2400" dirty="0"/>
              <a:t>sin</a:t>
            </a:r>
            <a:r>
              <a:rPr lang="el-GR" altLang="zh-CN" sz="2400" dirty="0"/>
              <a:t>θ</a:t>
            </a:r>
            <a:r>
              <a:rPr lang="en-US" altLang="zh-CN" sz="2400" dirty="0"/>
              <a:t>sin</a:t>
            </a:r>
            <a:r>
              <a:rPr lang="el-GR" altLang="zh-CN" sz="2400" dirty="0"/>
              <a:t>φ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 </a:t>
            </a:r>
            <a:endParaRPr lang="en-US" altLang="zh-CN" sz="2400" dirty="0"/>
          </a:p>
          <a:p>
            <a:endParaRPr lang="en-US" altLang="zh-CN" sz="2400" dirty="0" smtClean="0"/>
          </a:p>
          <a:p>
            <a:pPr>
              <a:buNone/>
            </a:pPr>
            <a:endParaRPr lang="en-US" altLang="zh-CN" sz="2400" dirty="0"/>
          </a:p>
          <a:p>
            <a:pPr>
              <a:buNone/>
            </a:pPr>
            <a:endParaRPr lang="zh-CN" altLang="en-US" sz="24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1111171" y="1431218"/>
            <a:ext cx="2343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/>
                <a:cs typeface="Comic Sans MS" panose="030F0702030302020204"/>
              </a:rPr>
              <a:t>Plana</a:t>
            </a:r>
            <a:r>
              <a:rPr lang="zh-CN" altLang="en-US" sz="2800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sz="2800" dirty="0" smtClean="0">
                <a:latin typeface="Comic Sans MS" panose="030F0702030302020204"/>
                <a:cs typeface="Comic Sans MS" panose="030F0702030302020204"/>
              </a:rPr>
              <a:t>fitting</a:t>
            </a:r>
            <a:r>
              <a:rPr lang="zh-CN" altLang="en-US" sz="2800" dirty="0" smtClean="0"/>
              <a:t>：</a:t>
            </a:r>
            <a:endParaRPr lang="zh-CN" alt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199358" y="2364436"/>
            <a:ext cx="1993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/>
                <a:cs typeface="Comic Sans MS" panose="030F0702030302020204"/>
              </a:rPr>
              <a:t>Conical</a:t>
            </a:r>
            <a:r>
              <a:rPr lang="zh-CN" altLang="en-US" sz="2800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sz="2800" dirty="0" smtClean="0">
                <a:latin typeface="Comic Sans MS" panose="030F0702030302020204"/>
                <a:cs typeface="Comic Sans MS" panose="030F0702030302020204"/>
              </a:rPr>
              <a:t>fit</a:t>
            </a:r>
            <a:r>
              <a:rPr lang="zh-CN" altLang="en-US" sz="2800" dirty="0" smtClean="0"/>
              <a:t>：</a:t>
            </a:r>
            <a:endParaRPr lang="zh-CN" altLang="en-US" sz="2800" dirty="0"/>
          </a:p>
        </p:txBody>
      </p:sp>
      <p:graphicFrame>
        <p:nvGraphicFramePr>
          <p:cNvPr id="22" name="内容占位符 3"/>
          <p:cNvGraphicFramePr>
            <a:graphicFrameLocks noChangeAspect="1"/>
          </p:cNvGraphicFramePr>
          <p:nvPr/>
        </p:nvGraphicFramePr>
        <p:xfrm>
          <a:off x="4056652" y="1481857"/>
          <a:ext cx="5326099" cy="635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" name="公式" r:id="rId1" imgW="2294890" imgH="365760" progId="Equation.3">
                  <p:embed/>
                </p:oleObj>
              </mc:Choice>
              <mc:Fallback>
                <p:oleObj name="公式" r:id="rId1" imgW="2294890" imgH="365760" progId="Equation.3">
                  <p:embed/>
                  <p:pic>
                    <p:nvPicPr>
                      <p:cNvPr id="0" name="图片 1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6652" y="1481857"/>
                        <a:ext cx="5326099" cy="6350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内容占位符 3"/>
          <p:cNvGraphicFramePr>
            <a:graphicFrameLocks noChangeAspect="1"/>
          </p:cNvGraphicFramePr>
          <p:nvPr/>
        </p:nvGraphicFramePr>
        <p:xfrm>
          <a:off x="3924642" y="2358286"/>
          <a:ext cx="67087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" name="公式" r:id="rId3" imgW="2889250" imgH="365760" progId="Equation.3">
                  <p:embed/>
                </p:oleObj>
              </mc:Choice>
              <mc:Fallback>
                <p:oleObj name="公式" r:id="rId3" imgW="2889250" imgH="365760" progId="Equation.3">
                  <p:embed/>
                  <p:pic>
                    <p:nvPicPr>
                      <p:cNvPr id="0" name="图片 1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642" y="2358286"/>
                        <a:ext cx="6708775" cy="635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42364"/>
            <a:ext cx="4022038" cy="344507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6261" y="3296362"/>
            <a:ext cx="4779794" cy="3420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6485" y="1"/>
            <a:ext cx="10515600" cy="1005546"/>
          </a:xfrm>
        </p:spPr>
        <p:txBody>
          <a:bodyPr>
            <a:normAutofit/>
          </a:bodyPr>
          <a:lstStyle/>
          <a:p>
            <a:r>
              <a:rPr kumimoji="1" lang="en-US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Core</a:t>
            </a:r>
            <a:r>
              <a:rPr kumimoji="1" lang="zh-CN" altLang="en-US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reconstruction</a:t>
            </a:r>
            <a:endParaRPr kumimoji="1" lang="zh-CN" altLang="en-US" dirty="0">
              <a:solidFill>
                <a:srgbClr val="2E75B6"/>
              </a:solidFill>
              <a:latin typeface="Comic Sans MS" panose="030F0702030302020204"/>
              <a:cs typeface="Comic Sans MS" panose="030F0702030302020204"/>
            </a:endParaRPr>
          </a:p>
        </p:txBody>
      </p:sp>
      <p:sp>
        <p:nvSpPr>
          <p:cNvPr id="16" name="内容占位符 15"/>
          <p:cNvSpPr>
            <a:spLocks noGrp="1"/>
          </p:cNvSpPr>
          <p:nvPr>
            <p:ph sz="quarter" idx="4"/>
          </p:nvPr>
        </p:nvSpPr>
        <p:spPr>
          <a:xfrm>
            <a:off x="6209556" y="224087"/>
            <a:ext cx="5768464" cy="6189664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Center</a:t>
            </a:r>
            <a:r>
              <a:rPr kumimoji="1" lang="zh-CN" altLang="en-US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of</a:t>
            </a:r>
            <a:r>
              <a:rPr kumimoji="1" lang="zh-CN" altLang="en-US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Gravity</a:t>
            </a:r>
            <a:r>
              <a:rPr kumimoji="1" lang="zh-CN" altLang="en-US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is</a:t>
            </a:r>
            <a:r>
              <a:rPr kumimoji="1" lang="zh-CN" altLang="en-US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initial</a:t>
            </a:r>
            <a:r>
              <a:rPr kumimoji="1" lang="zh-CN" altLang="en-US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seed;</a:t>
            </a:r>
            <a:endParaRPr kumimoji="1" lang="en-US" altLang="zh-CN" dirty="0" smtClean="0">
              <a:solidFill>
                <a:srgbClr val="2E75B6"/>
              </a:solidFill>
              <a:latin typeface="Comic Sans MS" panose="030F0702030302020204"/>
              <a:cs typeface="Comic Sans MS" panose="030F0702030302020204"/>
            </a:endParaRPr>
          </a:p>
          <a:p>
            <a:endParaRPr kumimoji="1" lang="en-US" altLang="zh-CN" dirty="0" smtClean="0">
              <a:solidFill>
                <a:srgbClr val="2E75B6"/>
              </a:solidFill>
              <a:latin typeface="Comic Sans MS" panose="030F0702030302020204"/>
              <a:cs typeface="Comic Sans MS" panose="030F0702030302020204"/>
            </a:endParaRPr>
          </a:p>
          <a:p>
            <a:r>
              <a:rPr kumimoji="1" lang="en-US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NKG</a:t>
            </a:r>
            <a:r>
              <a:rPr kumimoji="1" lang="zh-CN" altLang="en-US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function</a:t>
            </a:r>
            <a:r>
              <a:rPr kumimoji="1" lang="zh-CN" altLang="en-US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is</a:t>
            </a:r>
            <a:r>
              <a:rPr kumimoji="1" lang="zh-CN" altLang="en-US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analytical</a:t>
            </a:r>
            <a:r>
              <a:rPr kumimoji="1" lang="zh-CN" altLang="en-US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function,</a:t>
            </a:r>
            <a:r>
              <a:rPr kumimoji="1" lang="zh-CN" altLang="en-US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in</a:t>
            </a:r>
            <a:r>
              <a:rPr kumimoji="1" lang="zh-CN" altLang="en-US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principle</a:t>
            </a:r>
            <a:r>
              <a:rPr kumimoji="1" lang="zh-CN" altLang="en-US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it</a:t>
            </a:r>
            <a:r>
              <a:rPr kumimoji="1" lang="zh-CN" altLang="en-US" dirty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is</a:t>
            </a:r>
            <a:r>
              <a:rPr kumimoji="1" lang="zh-CN" altLang="en-US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closely</a:t>
            </a:r>
            <a:r>
              <a:rPr kumimoji="1" lang="zh-CN" altLang="en-US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related</a:t>
            </a:r>
            <a:r>
              <a:rPr kumimoji="1" lang="zh-CN" altLang="en-US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with</a:t>
            </a:r>
            <a:r>
              <a:rPr kumimoji="1" lang="zh-CN" altLang="en-US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direction.(x</a:t>
            </a:r>
            <a:r>
              <a:rPr kumimoji="1" lang="en-US" altLang="zh-CN" baseline="-25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c</a:t>
            </a:r>
            <a:r>
              <a:rPr kumimoji="1" lang="en-US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,</a:t>
            </a:r>
            <a:r>
              <a:rPr kumimoji="1" lang="zh-CN" altLang="en-US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dirty="0" err="1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y</a:t>
            </a:r>
            <a:r>
              <a:rPr kumimoji="1" lang="en-US" altLang="zh-CN" baseline="-25000" dirty="0" err="1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c</a:t>
            </a:r>
            <a:r>
              <a:rPr kumimoji="1" lang="en-US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,</a:t>
            </a:r>
            <a:r>
              <a:rPr kumimoji="1" lang="zh-CN" altLang="en-US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lang="el-GR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θ</a:t>
            </a:r>
            <a:r>
              <a:rPr lang="en-US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,</a:t>
            </a:r>
            <a:r>
              <a:rPr lang="el-GR" altLang="zh-CN" dirty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lang="el-GR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φ</a:t>
            </a:r>
            <a:r>
              <a:rPr lang="en-US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)</a:t>
            </a:r>
            <a:endParaRPr kumimoji="1" lang="en-US" altLang="zh-CN" dirty="0" smtClean="0">
              <a:solidFill>
                <a:srgbClr val="2E75B6"/>
              </a:solidFill>
              <a:latin typeface="Comic Sans MS" panose="030F0702030302020204"/>
              <a:cs typeface="Comic Sans MS" panose="030F0702030302020204"/>
            </a:endParaRPr>
          </a:p>
          <a:p>
            <a:endParaRPr kumimoji="1" lang="en-US" altLang="zh-CN" dirty="0">
              <a:solidFill>
                <a:srgbClr val="2E75B6"/>
              </a:solidFill>
              <a:latin typeface="Comic Sans MS" panose="030F0702030302020204"/>
              <a:cs typeface="Comic Sans MS" panose="030F0702030302020204"/>
            </a:endParaRPr>
          </a:p>
          <a:p>
            <a:endParaRPr kumimoji="1" lang="en-US" altLang="zh-CN" dirty="0" smtClean="0">
              <a:solidFill>
                <a:srgbClr val="2E75B6"/>
              </a:solidFill>
              <a:latin typeface="Comic Sans MS" panose="030F0702030302020204"/>
              <a:cs typeface="Comic Sans MS" panose="030F0702030302020204"/>
            </a:endParaRPr>
          </a:p>
          <a:p>
            <a:r>
              <a:rPr kumimoji="1" lang="en-US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different</a:t>
            </a:r>
            <a:r>
              <a:rPr kumimoji="1" lang="zh-CN" altLang="en-US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experiments</a:t>
            </a:r>
            <a:r>
              <a:rPr kumimoji="1" lang="zh-CN" altLang="en-US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use</a:t>
            </a:r>
            <a:r>
              <a:rPr kumimoji="1" lang="zh-CN" altLang="en-US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different</a:t>
            </a:r>
            <a:r>
              <a:rPr kumimoji="1" lang="zh-CN" altLang="en-US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NKG</a:t>
            </a:r>
            <a:r>
              <a:rPr kumimoji="1" lang="zh-CN" altLang="en-US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-</a:t>
            </a:r>
            <a:r>
              <a:rPr kumimoji="1" lang="en-US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like</a:t>
            </a:r>
            <a:r>
              <a:rPr kumimoji="1" lang="zh-CN" altLang="en-US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or</a:t>
            </a:r>
            <a:r>
              <a:rPr kumimoji="1" lang="zh-CN" altLang="en-US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dirty="0" err="1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nkg</a:t>
            </a:r>
            <a:r>
              <a:rPr kumimoji="1" lang="en-US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-modified</a:t>
            </a:r>
            <a:r>
              <a:rPr kumimoji="1" lang="zh-CN" altLang="en-US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functions;</a:t>
            </a:r>
            <a:endParaRPr kumimoji="1" lang="en-US" altLang="zh-CN" dirty="0" smtClean="0">
              <a:solidFill>
                <a:srgbClr val="2E75B6"/>
              </a:solidFill>
              <a:latin typeface="Comic Sans MS" panose="030F0702030302020204"/>
              <a:cs typeface="Comic Sans MS" panose="030F0702030302020204"/>
            </a:endParaRPr>
          </a:p>
          <a:p>
            <a:r>
              <a:rPr kumimoji="1" lang="en-US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AGASA</a:t>
            </a:r>
            <a:endParaRPr kumimoji="1" lang="en-US" altLang="zh-CN" dirty="0" smtClean="0">
              <a:solidFill>
                <a:srgbClr val="2E75B6"/>
              </a:solidFill>
              <a:latin typeface="Comic Sans MS" panose="030F0702030302020204"/>
              <a:cs typeface="Comic Sans MS" panose="030F0702030302020204"/>
            </a:endParaRPr>
          </a:p>
          <a:p>
            <a:endParaRPr kumimoji="1" lang="en-US" altLang="zh-CN" dirty="0" smtClean="0">
              <a:solidFill>
                <a:srgbClr val="2E75B6"/>
              </a:solidFill>
              <a:latin typeface="Comic Sans MS" panose="030F0702030302020204"/>
              <a:cs typeface="Comic Sans MS" panose="030F0702030302020204"/>
            </a:endParaRPr>
          </a:p>
          <a:p>
            <a:endParaRPr kumimoji="1" lang="en-US" altLang="zh-CN" dirty="0">
              <a:solidFill>
                <a:srgbClr val="2E75B6"/>
              </a:solidFill>
              <a:latin typeface="Comic Sans MS" panose="030F0702030302020204"/>
              <a:cs typeface="Comic Sans MS" panose="030F0702030302020204"/>
            </a:endParaRPr>
          </a:p>
          <a:p>
            <a:r>
              <a:rPr kumimoji="1" lang="en-US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AGRO-YBJ</a:t>
            </a:r>
            <a:r>
              <a:rPr kumimoji="1" lang="zh-CN" altLang="en-US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dirty="0" err="1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BigPad</a:t>
            </a:r>
            <a:r>
              <a:rPr kumimoji="1" lang="zh-CN" altLang="en-US" dirty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data</a:t>
            </a:r>
            <a:endParaRPr kumimoji="1" lang="en-US" altLang="zh-CN" dirty="0">
              <a:solidFill>
                <a:srgbClr val="2E75B6"/>
              </a:solidFill>
              <a:latin typeface="Comic Sans MS" panose="030F0702030302020204"/>
              <a:cs typeface="Comic Sans MS" panose="030F0702030302020204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6928" y="1451188"/>
            <a:ext cx="5778500" cy="43307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641" y="2259782"/>
            <a:ext cx="3289300" cy="6096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094" y="4582779"/>
            <a:ext cx="4864100" cy="7493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770" y="6070600"/>
            <a:ext cx="2971800" cy="78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41867" y="195792"/>
            <a:ext cx="10515600" cy="820208"/>
          </a:xfrm>
        </p:spPr>
        <p:txBody>
          <a:bodyPr>
            <a:normAutofit/>
          </a:bodyPr>
          <a:lstStyle/>
          <a:p>
            <a:r>
              <a:rPr kumimoji="1" lang="en-US" altLang="zh-CN" sz="4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Reality:</a:t>
            </a:r>
            <a:r>
              <a:rPr kumimoji="1" lang="zh-CN" altLang="en-US" sz="4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sz="4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approximation</a:t>
            </a:r>
            <a:r>
              <a:rPr kumimoji="1" lang="zh-CN" altLang="en-US" sz="4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sz="4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in</a:t>
            </a:r>
            <a:r>
              <a:rPr kumimoji="1" lang="zh-CN" altLang="en-US" sz="4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sz="4000" dirty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d</a:t>
            </a:r>
            <a:r>
              <a:rPr kumimoji="1" lang="en-US" altLang="zh-CN" sz="4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etector</a:t>
            </a:r>
            <a:r>
              <a:rPr kumimoji="1" lang="zh-CN" altLang="en-US" sz="4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sz="4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plane</a:t>
            </a:r>
            <a:endParaRPr kumimoji="1" lang="zh-CN" altLang="en-US" sz="4000" dirty="0">
              <a:solidFill>
                <a:srgbClr val="2E75B6"/>
              </a:solidFill>
              <a:latin typeface="Comic Sans MS" panose="030F0702030302020204"/>
              <a:cs typeface="Comic Sans MS" panose="030F07020303020202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58653" y="1477063"/>
            <a:ext cx="3633347" cy="2822969"/>
          </a:xfrm>
          <a:prstGeom prst="rect">
            <a:avLst/>
          </a:prstGeom>
        </p:spPr>
      </p:pic>
      <p:pic>
        <p:nvPicPr>
          <p:cNvPr id="9" name="内容占位符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62" y="1333342"/>
            <a:ext cx="3981655" cy="30416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904" y="4864344"/>
            <a:ext cx="6667500" cy="9271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414747" y="5909788"/>
            <a:ext cx="5626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4m</a:t>
            </a:r>
            <a:r>
              <a:rPr kumimoji="1" lang="zh-CN" altLang="en-US" sz="2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sz="2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for</a:t>
            </a:r>
            <a:r>
              <a:rPr kumimoji="1" lang="zh-CN" altLang="en-US" sz="2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sz="2000" dirty="0" err="1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Emedian</a:t>
            </a:r>
            <a:r>
              <a:rPr kumimoji="1" lang="zh-CN" altLang="en-US" sz="2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sz="2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around</a:t>
            </a:r>
            <a:r>
              <a:rPr kumimoji="1" lang="zh-CN" altLang="en-US" sz="2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sz="2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1-2</a:t>
            </a:r>
            <a:r>
              <a:rPr kumimoji="1" lang="zh-CN" altLang="en-US" sz="2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sz="2000" dirty="0" err="1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TeV</a:t>
            </a:r>
            <a:endParaRPr kumimoji="1" lang="zh-CN" altLang="en-US" sz="2000" dirty="0">
              <a:solidFill>
                <a:srgbClr val="2E75B6"/>
              </a:solidFill>
              <a:latin typeface="Comic Sans MS" panose="030F0702030302020204"/>
              <a:cs typeface="Comic Sans MS" panose="030F0702030302020204"/>
            </a:endParaRPr>
          </a:p>
        </p:txBody>
      </p:sp>
      <p:graphicFrame>
        <p:nvGraphicFramePr>
          <p:cNvPr id="8" name="内容占位符 3"/>
          <p:cNvGraphicFramePr>
            <a:graphicFrameLocks noChangeAspect="1"/>
          </p:cNvGraphicFramePr>
          <p:nvPr/>
        </p:nvGraphicFramePr>
        <p:xfrm>
          <a:off x="223190" y="5028246"/>
          <a:ext cx="48736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公式" r:id="rId4" imgW="1801495" imgH="438785" progId="Equation.3">
                  <p:embed/>
                </p:oleObj>
              </mc:Choice>
              <mc:Fallback>
                <p:oleObj name="公式" r:id="rId4" imgW="1801495" imgH="438785" progId="Equation.3">
                  <p:embed/>
                  <p:pic>
                    <p:nvPicPr>
                      <p:cNvPr id="0" name="图片 3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90" y="5028246"/>
                        <a:ext cx="4873625" cy="763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501" y="1142224"/>
            <a:ext cx="3746500" cy="34671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8578" y="5945070"/>
            <a:ext cx="454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(A,B,C,D)</a:t>
            </a:r>
            <a:r>
              <a:rPr kumimoji="1" lang="zh-CN" altLang="en-US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optimize</a:t>
            </a:r>
            <a:r>
              <a:rPr kumimoji="1" lang="zh-CN" altLang="en-US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for</a:t>
            </a:r>
            <a:r>
              <a:rPr kumimoji="1" lang="zh-CN" altLang="en-US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Gamma</a:t>
            </a:r>
            <a:r>
              <a:rPr kumimoji="1" lang="zh-CN" altLang="en-US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showers;</a:t>
            </a:r>
            <a:endParaRPr kumimoji="1" lang="en-US" altLang="zh-CN" dirty="0" smtClean="0">
              <a:solidFill>
                <a:srgbClr val="2E75B6"/>
              </a:solidFill>
              <a:latin typeface="Comic Sans MS" panose="030F0702030302020204"/>
              <a:cs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7588"/>
            <a:ext cx="10515600" cy="746268"/>
          </a:xfrm>
        </p:spPr>
        <p:txBody>
          <a:bodyPr/>
          <a:lstStyle/>
          <a:p>
            <a:pPr algn="ctr"/>
            <a:r>
              <a:rPr lang="zh-CN" altLang="en-US" dirty="0" smtClean="0"/>
              <a:t>芯位和方向重建精度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58096" y="5486400"/>
            <a:ext cx="8695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/>
              <a:buChar char="•"/>
            </a:pPr>
            <a:r>
              <a:rPr kumimoji="1" lang="en-US" altLang="zh-CN" sz="2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Principle:</a:t>
            </a:r>
            <a:r>
              <a:rPr kumimoji="1" lang="zh-CN" altLang="en-US" sz="2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sz="2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different</a:t>
            </a:r>
            <a:r>
              <a:rPr kumimoji="1" lang="zh-CN" altLang="en-US" sz="2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sz="2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weight</a:t>
            </a:r>
            <a:r>
              <a:rPr kumimoji="1" lang="zh-CN" altLang="en-US" sz="2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sz="2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according</a:t>
            </a:r>
            <a:r>
              <a:rPr kumimoji="1" lang="zh-CN" altLang="en-US" sz="2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sz="2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(PE,R)</a:t>
            </a:r>
            <a:endParaRPr kumimoji="1" lang="en-US" altLang="zh-CN" sz="2000" dirty="0" smtClean="0">
              <a:solidFill>
                <a:srgbClr val="2E75B6"/>
              </a:solidFill>
              <a:latin typeface="Comic Sans MS" panose="030F0702030302020204"/>
              <a:cs typeface="Comic Sans MS" panose="030F0702030302020204"/>
            </a:endParaRPr>
          </a:p>
          <a:p>
            <a:pPr marL="342900" indent="-342900">
              <a:buFont typeface="Arial" panose="020B0604020202020204"/>
              <a:buChar char="•"/>
            </a:pPr>
            <a:r>
              <a:rPr kumimoji="1" lang="en-US" altLang="zh-CN" sz="2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Problem:</a:t>
            </a:r>
            <a:r>
              <a:rPr kumimoji="1" lang="zh-CN" altLang="en-US" sz="2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sz="2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A</a:t>
            </a:r>
            <a:r>
              <a:rPr kumimoji="1" lang="zh-CN" altLang="en-US" sz="2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sz="2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balance</a:t>
            </a:r>
            <a:r>
              <a:rPr kumimoji="1" lang="zh-CN" altLang="en-US" sz="2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sz="2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between</a:t>
            </a:r>
            <a:r>
              <a:rPr kumimoji="1" lang="zh-CN" altLang="en-US" sz="2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sz="2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the</a:t>
            </a:r>
            <a:r>
              <a:rPr kumimoji="1" lang="zh-CN" altLang="en-US" sz="2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sz="2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resolution</a:t>
            </a:r>
            <a:r>
              <a:rPr kumimoji="1" lang="zh-CN" altLang="en-US" sz="2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sz="2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and</a:t>
            </a:r>
            <a:r>
              <a:rPr kumimoji="1" lang="zh-CN" altLang="en-US" sz="2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sz="2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Q</a:t>
            </a:r>
            <a:r>
              <a:rPr kumimoji="1" lang="zh-CN" altLang="en-US" sz="2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sz="2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?</a:t>
            </a:r>
            <a:r>
              <a:rPr kumimoji="1" lang="zh-CN" altLang="en-US" sz="2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  </a:t>
            </a:r>
            <a:endParaRPr kumimoji="1" lang="zh-CN" altLang="en-US" sz="2000" dirty="0">
              <a:solidFill>
                <a:srgbClr val="2E75B6"/>
              </a:solidFill>
              <a:latin typeface="Comic Sans MS" panose="030F0702030302020204"/>
              <a:cs typeface="Comic Sans MS" panose="030F0702030302020204"/>
            </a:endParaRPr>
          </a:p>
        </p:txBody>
      </p:sp>
      <p:pic>
        <p:nvPicPr>
          <p:cNvPr id="6" name="图片 5" descr="draw_68.pdf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896620"/>
            <a:ext cx="11772900" cy="3972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7889" y="-28222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outlook</a:t>
            </a:r>
            <a:endParaRPr lang="zh-CN" altLang="en-US" dirty="0">
              <a:solidFill>
                <a:srgbClr val="2E75B6"/>
              </a:solidFill>
              <a:latin typeface="Comic Sans MS" panose="030F0702030302020204"/>
              <a:cs typeface="Comic Sans MS" panose="030F0702030302020204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11" y="1114777"/>
            <a:ext cx="11637278" cy="511255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9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Standard-alone</a:t>
            </a:r>
            <a:r>
              <a:rPr lang="zh-CN" altLang="en-US" sz="9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基于</a:t>
            </a:r>
            <a:r>
              <a:rPr lang="en-US" altLang="zh-CN" sz="9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GEANT4</a:t>
            </a:r>
            <a:r>
              <a:rPr lang="zh-CN" altLang="en-US" sz="9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.</a:t>
            </a:r>
            <a:r>
              <a:rPr lang="en-US" altLang="zh-CN" sz="9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90</a:t>
            </a:r>
            <a:r>
              <a:rPr lang="zh-CN" altLang="en-US" sz="9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sz="9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G4wcda</a:t>
            </a:r>
            <a:r>
              <a:rPr lang="zh-CN" altLang="en-US" sz="9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全模拟软件已在小组内发布并使用</a:t>
            </a:r>
            <a:r>
              <a:rPr lang="en-US" altLang="zh-CN" sz="9000" dirty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。</a:t>
            </a:r>
            <a:endParaRPr lang="en-US" altLang="zh-CN" sz="9000" dirty="0" smtClean="0">
              <a:solidFill>
                <a:srgbClr val="2E75B6"/>
              </a:solidFill>
              <a:latin typeface="Comic Sans MS" panose="030F0702030302020204"/>
              <a:cs typeface="Comic Sans MS" panose="030F0702030302020204"/>
            </a:endParaRPr>
          </a:p>
          <a:p>
            <a:pPr>
              <a:lnSpc>
                <a:spcPct val="150000"/>
              </a:lnSpc>
            </a:pPr>
            <a:r>
              <a:rPr lang="zh-CN" altLang="en-US" sz="9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当前的工作状态是正在升级到</a:t>
            </a:r>
            <a:r>
              <a:rPr lang="en-US" altLang="zh-CN" sz="9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GEANT4.10</a:t>
            </a:r>
            <a:r>
              <a:rPr lang="zh-CN" altLang="en-US" sz="9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版本和软件框架的移植。（吴含荣）</a:t>
            </a:r>
            <a:endParaRPr lang="en-US" altLang="zh-CN" sz="9000" dirty="0" smtClean="0">
              <a:solidFill>
                <a:srgbClr val="2E75B6"/>
              </a:solidFill>
              <a:latin typeface="Comic Sans MS" panose="030F0702030302020204"/>
              <a:cs typeface="Comic Sans MS" panose="030F0702030302020204"/>
            </a:endParaRPr>
          </a:p>
          <a:p>
            <a:pPr>
              <a:lnSpc>
                <a:spcPct val="150000"/>
              </a:lnSpc>
            </a:pPr>
            <a:r>
              <a:rPr lang="en-US" altLang="zh-CN" sz="9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Mass production of MC data for G4WCDA with 8’’ PMT </a:t>
            </a:r>
            <a:r>
              <a:rPr lang="zh-CN" altLang="en-US" sz="9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（</a:t>
            </a:r>
            <a:r>
              <a:rPr lang="en-US" altLang="zh-CN" sz="9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20’’ PMT</a:t>
            </a:r>
            <a:r>
              <a:rPr lang="zh-CN" altLang="en-US" sz="9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）</a:t>
            </a:r>
            <a:r>
              <a:rPr lang="en-US" altLang="zh-CN" sz="9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;</a:t>
            </a:r>
            <a:r>
              <a:rPr lang="zh-CN" altLang="en-US" sz="9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（吴含荣）</a:t>
            </a:r>
            <a:endParaRPr lang="en-US" altLang="zh-CN" sz="9000" dirty="0" smtClean="0">
              <a:solidFill>
                <a:srgbClr val="2E75B6"/>
              </a:solidFill>
              <a:latin typeface="Comic Sans MS" panose="030F0702030302020204"/>
              <a:cs typeface="Comic Sans MS" panose="030F0702030302020204"/>
            </a:endParaRPr>
          </a:p>
          <a:p>
            <a:pPr>
              <a:lnSpc>
                <a:spcPct val="150000"/>
              </a:lnSpc>
            </a:pPr>
            <a:r>
              <a:rPr lang="en-US" altLang="zh-CN" sz="9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Standard-alone</a:t>
            </a:r>
            <a:r>
              <a:rPr lang="zh-CN" altLang="en-US" sz="9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 重建软件也基本完成，正在优化高噪声下的</a:t>
            </a:r>
            <a:r>
              <a:rPr lang="en-US" altLang="zh-CN" sz="9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G/P</a:t>
            </a:r>
            <a:r>
              <a:rPr lang="zh-CN" altLang="en-US" sz="9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区分。（查敏、王晓洁）</a:t>
            </a:r>
            <a:endParaRPr lang="en-US" altLang="zh-CN" sz="9000" dirty="0" smtClean="0">
              <a:solidFill>
                <a:srgbClr val="2E75B6"/>
              </a:solidFill>
              <a:latin typeface="Comic Sans MS" panose="030F0702030302020204"/>
              <a:cs typeface="Comic Sans MS" panose="030F0702030302020204"/>
            </a:endParaRPr>
          </a:p>
          <a:p>
            <a:pPr>
              <a:lnSpc>
                <a:spcPct val="150000"/>
              </a:lnSpc>
            </a:pPr>
            <a:r>
              <a:rPr lang="zh-CN" altLang="en-US" sz="9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重建下一步的工作主要包括形成一个统一的程序、算法的更新，软件框架的移植。（查敏、王晓洁）</a:t>
            </a:r>
            <a:endParaRPr lang="en-US" altLang="zh-CN" sz="9000" dirty="0" smtClean="0">
              <a:solidFill>
                <a:srgbClr val="2E75B6"/>
              </a:solidFill>
              <a:latin typeface="Comic Sans MS" panose="030F0702030302020204"/>
              <a:cs typeface="Comic Sans MS" panose="030F0702030302020204"/>
            </a:endParaRPr>
          </a:p>
          <a:p>
            <a:pPr>
              <a:lnSpc>
                <a:spcPct val="150000"/>
              </a:lnSpc>
            </a:pPr>
            <a:r>
              <a:rPr lang="en-US" altLang="zh-CN" sz="9000" dirty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¼</a:t>
            </a:r>
            <a:r>
              <a:rPr lang="zh-CN" altLang="en-US" sz="9000" dirty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阵列数据</a:t>
            </a:r>
            <a:r>
              <a:rPr lang="zh-CN" altLang="en-US" sz="9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的离线触发和噪声过滤的实验数据实现（姚志国、王晓洁）</a:t>
            </a:r>
            <a:endParaRPr lang="en-US" altLang="zh-CN" sz="9000" dirty="0" smtClean="0">
              <a:solidFill>
                <a:srgbClr val="2E75B6"/>
              </a:solidFill>
              <a:latin typeface="Comic Sans MS" panose="030F0702030302020204"/>
              <a:cs typeface="Comic Sans MS" panose="030F0702030302020204"/>
            </a:endParaRPr>
          </a:p>
          <a:p>
            <a:pPr>
              <a:lnSpc>
                <a:spcPct val="150000"/>
              </a:lnSpc>
            </a:pPr>
            <a:r>
              <a:rPr lang="en-US" altLang="zh-CN" sz="9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¼</a:t>
            </a:r>
            <a:r>
              <a:rPr lang="zh-CN" altLang="en-US" sz="9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阵列数据的重建分析、开展模拟和数据的计较，基于</a:t>
            </a:r>
            <a:r>
              <a:rPr lang="en-US" altLang="zh-CN" sz="9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CRAB</a:t>
            </a:r>
            <a:r>
              <a:rPr lang="zh-CN" altLang="en-US" sz="9000" dirty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，</a:t>
            </a:r>
            <a:r>
              <a:rPr lang="zh-CN" altLang="en-US" sz="9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月影研究理解探测器的性能。（王岩谨，高博</a:t>
            </a:r>
            <a:r>
              <a:rPr lang="is-IS" altLang="zh-CN" sz="9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…</a:t>
            </a:r>
            <a:r>
              <a:rPr lang="en-US" altLang="zh-CN" sz="9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.</a:t>
            </a:r>
            <a:r>
              <a:rPr lang="zh-CN" altLang="en-US" sz="9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）</a:t>
            </a:r>
            <a:endParaRPr lang="en-US" altLang="zh-CN" sz="9000" dirty="0" smtClean="0">
              <a:solidFill>
                <a:srgbClr val="2E75B6"/>
              </a:solidFill>
              <a:latin typeface="Comic Sans MS" panose="030F0702030302020204"/>
              <a:cs typeface="Comic Sans MS" panose="030F0702030302020204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9000" dirty="0" smtClean="0"/>
          </a:p>
          <a:p>
            <a:pPr>
              <a:lnSpc>
                <a:spcPct val="150000"/>
              </a:lnSpc>
            </a:pPr>
            <a:endParaRPr lang="en-US" altLang="zh-CN" sz="8600" dirty="0" smtClean="0"/>
          </a:p>
          <a:p>
            <a:pPr>
              <a:lnSpc>
                <a:spcPct val="150000"/>
              </a:lnSpc>
            </a:pPr>
            <a:endParaRPr lang="en-US" altLang="zh-CN" sz="4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557455" y="299899"/>
            <a:ext cx="3165538" cy="781550"/>
          </a:xfrm>
        </p:spPr>
        <p:txBody>
          <a:bodyPr/>
          <a:lstStyle/>
          <a:p>
            <a:r>
              <a:rPr kumimoji="1" lang="en-US" altLang="zh-CN" dirty="0" smtClean="0">
                <a:latin typeface="Comic Sans MS" panose="030F0702030302020204"/>
                <a:cs typeface="Comic Sans MS" panose="030F0702030302020204"/>
              </a:rPr>
              <a:t>backup</a:t>
            </a:r>
            <a:endParaRPr kumimoji="1" lang="zh-CN" altLang="en-US" dirty="0">
              <a:latin typeface="Comic Sans MS" panose="030F0702030302020204"/>
              <a:cs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内容</a:t>
            </a:r>
            <a:endParaRPr kumimoji="1" lang="zh-CN" altLang="en-US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sz="4000" dirty="0" smtClean="0">
                <a:latin typeface="Comic Sans MS" panose="030F0702030302020204"/>
                <a:cs typeface="Comic Sans MS" panose="030F0702030302020204"/>
              </a:rPr>
              <a:t>G4wcda</a:t>
            </a:r>
            <a:r>
              <a:rPr lang="zh-CN" altLang="en-US" sz="4000" dirty="0">
                <a:latin typeface="Comic Sans MS" panose="030F0702030302020204"/>
                <a:cs typeface="Comic Sans MS" panose="030F0702030302020204"/>
              </a:rPr>
              <a:t>全模拟现状</a:t>
            </a:r>
            <a:endParaRPr lang="en-US" altLang="zh-CN" sz="4000" dirty="0">
              <a:latin typeface="Comic Sans MS" panose="030F0702030302020204"/>
              <a:cs typeface="Comic Sans MS" panose="030F0702030302020204"/>
            </a:endParaRPr>
          </a:p>
          <a:p>
            <a:pPr marL="0" indent="0">
              <a:buNone/>
            </a:pPr>
            <a:endParaRPr lang="en-US" altLang="zh-CN" sz="4000" dirty="0">
              <a:latin typeface="Comic Sans MS" panose="030F0702030302020204"/>
              <a:cs typeface="Comic Sans MS" panose="030F0702030302020204"/>
            </a:endParaRPr>
          </a:p>
          <a:p>
            <a:r>
              <a:rPr lang="en-US" altLang="zh-CN" sz="4000" dirty="0">
                <a:latin typeface="Comic Sans MS" panose="030F0702030302020204"/>
                <a:cs typeface="Comic Sans MS" panose="030F0702030302020204"/>
              </a:rPr>
              <a:t>WCDA</a:t>
            </a:r>
            <a:r>
              <a:rPr lang="zh-CN" altLang="en-US" sz="4000" dirty="0">
                <a:latin typeface="Comic Sans MS" panose="030F0702030302020204"/>
                <a:cs typeface="Comic Sans MS" panose="030F0702030302020204"/>
              </a:rPr>
              <a:t>重建进展</a:t>
            </a:r>
            <a:endParaRPr lang="en-US" altLang="zh-CN" sz="4000" dirty="0">
              <a:latin typeface="Comic Sans MS" panose="030F0702030302020204"/>
              <a:cs typeface="Comic Sans MS" panose="030F0702030302020204"/>
            </a:endParaRPr>
          </a:p>
          <a:p>
            <a:endParaRPr lang="en-US" altLang="zh-CN" sz="4000" dirty="0"/>
          </a:p>
          <a:p>
            <a:r>
              <a:rPr lang="zh-CN" altLang="en-US" sz="4000" dirty="0" smtClean="0"/>
              <a:t>下一步计划</a:t>
            </a:r>
            <a:endParaRPr lang="en-US" altLang="zh-CN" sz="4000" dirty="0" smtClean="0"/>
          </a:p>
          <a:p>
            <a:pPr marL="0" indent="0">
              <a:buNone/>
            </a:pPr>
            <a:endParaRPr lang="en-US" altLang="zh-CN" sz="4000" dirty="0" smtClean="0"/>
          </a:p>
          <a:p>
            <a:endParaRPr lang="en-US" altLang="zh-CN" sz="4000" dirty="0">
              <a:solidFill>
                <a:srgbClr val="FFFFFF"/>
              </a:solidFill>
            </a:endParaRPr>
          </a:p>
          <a:p>
            <a:r>
              <a:rPr lang="zh-CN" altLang="en-US" sz="4000" dirty="0" smtClean="0">
                <a:solidFill>
                  <a:srgbClr val="FFFFFF"/>
                </a:solidFill>
              </a:rPr>
              <a:t>下一步计划</a:t>
            </a:r>
            <a:endParaRPr lang="zh-CN" altLang="en-US" sz="4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nfit_nhit_energy.pdf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645" y="775335"/>
            <a:ext cx="7056120" cy="5518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0" y="0"/>
            <a:ext cx="6952821" cy="6221890"/>
            <a:chOff x="2265478" y="580296"/>
            <a:chExt cx="6952821" cy="6221890"/>
          </a:xfrm>
        </p:grpSpPr>
        <p:sp>
          <p:nvSpPr>
            <p:cNvPr id="2" name="矩形 1"/>
            <p:cNvSpPr/>
            <p:nvPr/>
          </p:nvSpPr>
          <p:spPr>
            <a:xfrm>
              <a:off x="2653376" y="1890217"/>
              <a:ext cx="6564923" cy="49119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箭头连接符 3"/>
            <p:cNvCxnSpPr/>
            <p:nvPr/>
          </p:nvCxnSpPr>
          <p:spPr>
            <a:xfrm flipV="1">
              <a:off x="2265478" y="580296"/>
              <a:ext cx="35170" cy="17467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/>
          </p:nvSpPr>
          <p:spPr>
            <a:xfrm>
              <a:off x="2300648" y="580296"/>
              <a:ext cx="820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Z</a:t>
              </a:r>
              <a:endParaRPr lang="zh-CN" altLang="en-US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4337538" y="3927232"/>
              <a:ext cx="3622431" cy="14184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4337538" y="3669323"/>
              <a:ext cx="0" cy="25790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7959975" y="3692770"/>
              <a:ext cx="0" cy="25790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4337538" y="3059723"/>
              <a:ext cx="1758462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6107723" y="3071446"/>
              <a:ext cx="1852246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6096000" y="5345724"/>
              <a:ext cx="11723" cy="562707"/>
            </a:xfrm>
            <a:prstGeom prst="line">
              <a:avLst/>
            </a:prstGeom>
            <a:ln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6148753" y="5498123"/>
              <a:ext cx="1811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 </a:t>
              </a:r>
              <a:r>
                <a:rPr lang="en-US" altLang="zh-CN" dirty="0" smtClean="0"/>
                <a:t>20cm concrete</a:t>
              </a:r>
              <a:endParaRPr lang="zh-CN" altLang="en-US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645877" y="3774833"/>
              <a:ext cx="1207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Z=0</a:t>
              </a:r>
              <a:endParaRPr lang="zh-CN" altLang="en-US" dirty="0"/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8000999" y="3927232"/>
              <a:ext cx="11957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096000" y="3059723"/>
              <a:ext cx="0" cy="867509"/>
            </a:xfrm>
            <a:prstGeom prst="line">
              <a:avLst/>
            </a:prstGeom>
            <a:ln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5029192" y="3431906"/>
              <a:ext cx="2684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7.3m(small) or 5.7m(big)</a:t>
              </a:r>
              <a:endParaRPr lang="zh-CN" altLang="en-US" dirty="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387355" y="3622434"/>
              <a:ext cx="7883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1.3m</a:t>
              </a:r>
              <a:endParaRPr lang="zh-CN" altLang="en-US" dirty="0"/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4337538" y="4243754"/>
              <a:ext cx="3663461" cy="11723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5175736" y="4255477"/>
              <a:ext cx="0" cy="1090247"/>
            </a:xfrm>
            <a:prstGeom prst="line">
              <a:avLst/>
            </a:prstGeom>
            <a:ln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/>
            <p:cNvSpPr txBox="1"/>
            <p:nvPr/>
          </p:nvSpPr>
          <p:spPr>
            <a:xfrm>
              <a:off x="5216769" y="4636478"/>
              <a:ext cx="8792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4.4m</a:t>
              </a:r>
              <a:endParaRPr lang="zh-CN" altLang="en-US" dirty="0"/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7349652" y="3274815"/>
            <a:ext cx="4360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World:  350m X 300m X 25m</a:t>
            </a:r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8075364" y="4255477"/>
            <a:ext cx="6279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7733841" y="4255477"/>
            <a:ext cx="341523" cy="1090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731375" y="5345724"/>
            <a:ext cx="971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8703325" y="4255477"/>
            <a:ext cx="0" cy="1090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9033831" y="4144165"/>
            <a:ext cx="1905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挡</a:t>
            </a:r>
            <a:r>
              <a:rPr lang="zh-CN" altLang="en-US" dirty="0" smtClean="0"/>
              <a:t>水层：</a:t>
            </a:r>
            <a:endParaRPr lang="en-US" altLang="zh-CN" dirty="0" smtClean="0"/>
          </a:p>
          <a:p>
            <a:r>
              <a:rPr lang="en-US" altLang="zh-CN" dirty="0" smtClean="0"/>
              <a:t>30cm</a:t>
            </a:r>
            <a:r>
              <a:rPr lang="zh-CN" altLang="en-US" dirty="0" smtClean="0"/>
              <a:t>（上底</a:t>
            </a:r>
            <a:r>
              <a:rPr lang="zh-CN" altLang="en-US" dirty="0"/>
              <a:t>）</a:t>
            </a:r>
            <a:endParaRPr lang="en-US" altLang="zh-CN" dirty="0" smtClean="0"/>
          </a:p>
          <a:p>
            <a:r>
              <a:rPr lang="en-US" altLang="zh-CN" dirty="0" smtClean="0"/>
              <a:t>60cm</a:t>
            </a:r>
            <a:r>
              <a:rPr lang="zh-CN" altLang="en-US" dirty="0" smtClean="0"/>
              <a:t>（下底）</a:t>
            </a:r>
            <a:endParaRPr lang="en-US" altLang="zh-CN" dirty="0" smtClean="0"/>
          </a:p>
          <a:p>
            <a:r>
              <a:rPr lang="zh-CN" altLang="en-US" dirty="0"/>
              <a:t>程序</a:t>
            </a:r>
            <a:r>
              <a:rPr lang="zh-CN" altLang="en-US" dirty="0" smtClean="0"/>
              <a:t>中：</a:t>
            </a:r>
            <a:r>
              <a:rPr lang="en-US" altLang="zh-CN" dirty="0" smtClean="0"/>
              <a:t>60cm</a:t>
            </a:r>
            <a:r>
              <a:rPr lang="zh-CN" altLang="en-US" dirty="0" smtClean="0"/>
              <a:t>宽</a:t>
            </a: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7380215" y="336688"/>
            <a:ext cx="43586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地面以上外墙的高度（地面以上，大、小水池）均是</a:t>
            </a:r>
            <a:r>
              <a:rPr lang="en-US" altLang="zh-CN" dirty="0"/>
              <a:t>1.3</a:t>
            </a:r>
            <a:r>
              <a:rPr lang="zh-CN" altLang="en-US" dirty="0"/>
              <a:t>米，厚度</a:t>
            </a:r>
            <a:r>
              <a:rPr lang="en-US" altLang="zh-CN" dirty="0"/>
              <a:t>30cm,</a:t>
            </a:r>
            <a:r>
              <a:rPr lang="zh-CN" altLang="en-US" dirty="0"/>
              <a:t>几何设置为</a:t>
            </a:r>
            <a:r>
              <a:rPr lang="en-US" altLang="zh-CN" dirty="0"/>
              <a:t>Box</a:t>
            </a:r>
            <a:r>
              <a:rPr lang="zh-CN" altLang="en-US" dirty="0"/>
              <a:t>，材料为混凝土</a:t>
            </a:r>
            <a:r>
              <a:rPr lang="en-US" altLang="zh-CN" dirty="0"/>
              <a:t>Concrete</a:t>
            </a:r>
            <a:r>
              <a:rPr lang="zh-CN" altLang="en-US" dirty="0"/>
              <a:t>，地面到屋顶的距离分别为</a:t>
            </a:r>
            <a:r>
              <a:rPr lang="en-US" altLang="zh-CN" dirty="0"/>
              <a:t>7.3</a:t>
            </a:r>
            <a:r>
              <a:rPr lang="zh-CN" altLang="en-US" dirty="0"/>
              <a:t>米（小水池）、</a:t>
            </a:r>
            <a:r>
              <a:rPr lang="en-US" altLang="zh-CN" dirty="0"/>
              <a:t>5.7</a:t>
            </a:r>
            <a:r>
              <a:rPr lang="zh-CN" altLang="en-US" dirty="0"/>
              <a:t>米（大水池）。</a:t>
            </a:r>
            <a:endParaRPr lang="zh-CN" altLang="en-US" dirty="0"/>
          </a:p>
          <a:p>
            <a:r>
              <a:rPr lang="zh-CN" altLang="en-US" dirty="0"/>
              <a:t>    挡水层（地面以下）</a:t>
            </a:r>
            <a:r>
              <a:rPr lang="en-US" altLang="zh-CN" dirty="0"/>
              <a:t>5</a:t>
            </a:r>
            <a:r>
              <a:rPr lang="zh-CN" altLang="en-US" dirty="0"/>
              <a:t>米高，几何设置为梯形台，下底（</a:t>
            </a:r>
            <a:r>
              <a:rPr lang="en-US" altLang="zh-CN" dirty="0"/>
              <a:t>60cm</a:t>
            </a:r>
            <a:r>
              <a:rPr lang="zh-CN" altLang="en-US" dirty="0"/>
              <a:t>厚）、上底（</a:t>
            </a:r>
            <a:r>
              <a:rPr lang="en-US" altLang="zh-CN" dirty="0"/>
              <a:t>30cm</a:t>
            </a:r>
            <a:r>
              <a:rPr lang="zh-CN" altLang="en-US" dirty="0"/>
              <a:t>厚），材料为混凝土</a:t>
            </a:r>
            <a:r>
              <a:rPr lang="en-US" altLang="zh-CN" dirty="0"/>
              <a:t>Concrete</a:t>
            </a:r>
            <a:r>
              <a:rPr lang="zh-CN" altLang="en-US" dirty="0"/>
              <a:t>。</a:t>
            </a:r>
            <a:endParaRPr lang="zh-CN" altLang="en-US" dirty="0"/>
          </a:p>
          <a:p>
            <a:r>
              <a:rPr lang="zh-CN" altLang="en-US" dirty="0"/>
              <a:t>    池间距设置为</a:t>
            </a:r>
            <a:r>
              <a:rPr lang="en-US" altLang="zh-CN" dirty="0"/>
              <a:t>2</a:t>
            </a:r>
            <a:r>
              <a:rPr lang="zh-CN" altLang="en-US" dirty="0"/>
              <a:t>米。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1"/>
          <p:cNvSpPr>
            <a:spLocks noGrp="1"/>
          </p:cNvSpPr>
          <p:nvPr>
            <p:ph type="title" idx="4294967295"/>
          </p:nvPr>
        </p:nvSpPr>
        <p:spPr>
          <a:xfrm>
            <a:off x="623392" y="21880"/>
            <a:ext cx="10972800" cy="846584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ea typeface="黑体" panose="02010609060101010101" pitchFamily="49" charset="-122"/>
              </a:rPr>
              <a:t>在线快速重建方法的研究</a:t>
            </a:r>
            <a:endParaRPr lang="zh-CN" altLang="en-US" dirty="0" smtClean="0">
              <a:ea typeface="黑体" panose="02010609060101010101" pitchFamily="49" charset="-122"/>
            </a:endParaRPr>
          </a:p>
        </p:txBody>
      </p:sp>
      <p:sp>
        <p:nvSpPr>
          <p:cNvPr id="27650" name="内容占位符 2"/>
          <p:cNvSpPr>
            <a:spLocks noGrp="1"/>
          </p:cNvSpPr>
          <p:nvPr>
            <p:ph idx="4294967295"/>
          </p:nvPr>
        </p:nvSpPr>
        <p:spPr>
          <a:xfrm>
            <a:off x="623392" y="1052736"/>
            <a:ext cx="4132052" cy="2167154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solidFill>
                  <a:srgbClr val="2E75B6"/>
                </a:solidFill>
                <a:ea typeface="黑体" panose="02010609060101010101" pitchFamily="49" charset="-122"/>
              </a:rPr>
              <a:t>快速遍举法：</a:t>
            </a:r>
            <a:endParaRPr lang="en-US" altLang="zh-CN" dirty="0" smtClean="0">
              <a:solidFill>
                <a:srgbClr val="2E75B6"/>
              </a:solidFill>
              <a:ea typeface="黑体" panose="02010609060101010101" pitchFamily="49" charset="-122"/>
            </a:endParaRPr>
          </a:p>
          <a:p>
            <a:pPr marL="0" indent="0" eaLnBrk="1" hangingPunct="1">
              <a:buNone/>
            </a:pPr>
            <a:endParaRPr lang="zh-CN" altLang="en-US" dirty="0" smtClean="0"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 txBox="1">
            <a:spLocks noGrp="1"/>
          </p:cNvSpPr>
          <p:nvPr/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2D123D9-8467-47C5-992F-8B2CAAD343FF}" type="slidenum">
              <a:rPr lang="en-US" sz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</a:fld>
            <a:endParaRPr lang="en-US" sz="1200">
              <a:solidFill>
                <a:schemeClr val="tx1">
                  <a:tint val="75000"/>
                </a:schemeClr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27653" name="图片 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35359" y="3217333"/>
            <a:ext cx="5386628" cy="294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81000" y="4441560"/>
            <a:ext cx="1715000" cy="615105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noFill/>
                <a:latin typeface="+mn-lt"/>
                <a:ea typeface="+mn-ea"/>
              </a:rPr>
              <a:t> </a:t>
            </a:r>
            <a:endParaRPr lang="zh-CN" altLang="en-US">
              <a:noFill/>
              <a:latin typeface="+mn-lt"/>
              <a:ea typeface="+mn-ea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230507-FBE8-4CF9-8571-837CB7A44BC6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90" y="3429000"/>
            <a:ext cx="5689679" cy="2893888"/>
          </a:xfrm>
          <a:prstGeom prst="rect">
            <a:avLst/>
          </a:prstGeom>
        </p:spPr>
      </p:pic>
      <p:graphicFrame>
        <p:nvGraphicFramePr>
          <p:cNvPr id="9" name="内容占位符 10"/>
          <p:cNvGraphicFramePr/>
          <p:nvPr/>
        </p:nvGraphicFramePr>
        <p:xfrm>
          <a:off x="8922146" y="479779"/>
          <a:ext cx="3044076" cy="256350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61019"/>
                <a:gridCol w="761019"/>
                <a:gridCol w="761019"/>
                <a:gridCol w="761019"/>
              </a:tblGrid>
              <a:tr h="64087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640876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64087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640876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25687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6132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2E75B6"/>
                </a:solidFill>
                <a:latin typeface="Comic Sans MS" panose="030F0702030302020204"/>
                <a:cs typeface="Comic Sans MS" panose="030F0702030302020204"/>
              </a:rPr>
              <a:t>Trigger Clusters &amp; Trigger Pattern</a:t>
            </a:r>
            <a:endParaRPr lang="en-US" sz="4000" dirty="0">
              <a:solidFill>
                <a:srgbClr val="2E75B6"/>
              </a:solidFill>
              <a:latin typeface="Comic Sans MS" panose="030F0702030302020204"/>
              <a:cs typeface="Comic Sans MS" panose="030F0702030302020204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sz="quarter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9" y="1298430"/>
            <a:ext cx="7491167" cy="2036832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3" y="3284984"/>
            <a:ext cx="5885091" cy="3486916"/>
          </a:xfrm>
          <a:prstGeom prst="rect">
            <a:avLst/>
          </a:prstGeom>
        </p:spPr>
      </p:pic>
      <p:sp>
        <p:nvSpPr>
          <p:cNvPr id="6" name="内容占位符 2"/>
          <p:cNvSpPr txBox="1"/>
          <p:nvPr/>
        </p:nvSpPr>
        <p:spPr>
          <a:xfrm>
            <a:off x="7344139" y="1412776"/>
            <a:ext cx="4704523" cy="4968552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u"/>
              <a:defRPr kumimoji="0" sz="2600" kern="120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ahoma" panose="020B0604030504040204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spcAft>
                <a:spcPts val="200"/>
              </a:spcAft>
              <a:buClr>
                <a:schemeClr val="accent2"/>
              </a:buClr>
              <a:buSzPct val="76000"/>
              <a:buFont typeface="Wingdings" panose="05000000000000000000" pitchFamily="2" charset="2"/>
              <a:buChar char="n"/>
              <a:defRPr kumimoji="0" sz="2300" kern="120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spcAft>
                <a:spcPts val="200"/>
              </a:spcAft>
              <a:buClr>
                <a:schemeClr val="bg1">
                  <a:shade val="50000"/>
                </a:schemeClr>
              </a:buClr>
              <a:buSzPct val="76000"/>
              <a:buFont typeface="Wingdings 3" panose="05040102010807070707" pitchFamily="18" charset="2"/>
              <a:buChar char="}"/>
              <a:defRPr kumimoji="0" sz="2000" kern="120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spcAft>
                <a:spcPts val="200"/>
              </a:spcAft>
              <a:buClr>
                <a:schemeClr val="accent2">
                  <a:shade val="75000"/>
                </a:schemeClr>
              </a:buClr>
              <a:buSzPct val="70000"/>
              <a:buFont typeface="Wingdings" panose="05000000000000000000"/>
              <a:buChar char=""/>
              <a:defRPr kumimoji="0" sz="1800" kern="120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spcAft>
                <a:spcPts val="200"/>
              </a:spcAft>
              <a:buClr>
                <a:schemeClr val="accent2"/>
              </a:buClr>
              <a:buSzPct val="70000"/>
              <a:buFont typeface="Wingdings" panose="05000000000000000000"/>
              <a:buChar char=""/>
              <a:defRPr kumimoji="0" sz="1600" kern="120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 panose="05040102010807070707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 panose="05040102010807070707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 panose="05040102010807070707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 panose="05040102010807070707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Subdivided into 81</a:t>
            </a: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half-overlapped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“trigger clusters”;</a:t>
            </a:r>
            <a:endParaRPr lang="en-US" altLang="zh-CN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</a:rPr>
              <a:t>Each trigger cluster governs 6</a:t>
            </a:r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64 =144</a:t>
            </a:r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</a:rPr>
              <a:t> cells;</a:t>
            </a:r>
            <a:endParaRPr lang="en-US" altLang="zh-CN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When number of fired PMTs in any trigger cluster 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sym typeface="Symbol" panose="05050102010706020507" pitchFamily="18" charset="2"/>
              </a:rPr>
              <a:t>12 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  <a:sym typeface="Symbol" panose="05050102010706020507" pitchFamily="18" charset="2"/>
              </a:rPr>
              <a:t> during any 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250 ns, the array is triggered;</a:t>
            </a:r>
            <a:endParaRPr lang="en-US" altLang="zh-CN" dirty="0" smtClean="0">
              <a:solidFill>
                <a:schemeClr val="accent2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Noise trigger can be depressed to a level of &lt;3.5 kHz.</a:t>
            </a:r>
            <a:endParaRPr lang="en-US" altLang="zh-CN" dirty="0">
              <a:solidFill>
                <a:schemeClr val="accent5">
                  <a:lumMod val="75000"/>
                </a:schemeClr>
              </a:solidFill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  <a:sym typeface="Symbol" panose="05050102010706020507" pitchFamily="18" charset="2"/>
              </a:rPr>
              <a:t>This scheme has many advantages such as  scalability.</a:t>
            </a:r>
            <a:endParaRPr lang="en-US" altLang="zh-CN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4755" y="238125"/>
            <a:ext cx="6330244" cy="904875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latin typeface="Comic Sans MS" panose="030F0702030302020204"/>
                <a:cs typeface="Comic Sans MS" panose="030F0702030302020204"/>
              </a:rPr>
              <a:t>WCDA</a:t>
            </a:r>
            <a:r>
              <a:rPr lang="zh-CN" altLang="en-US" sz="3600" dirty="0" smtClean="0">
                <a:latin typeface="Comic Sans MS" panose="030F0702030302020204"/>
                <a:cs typeface="Comic Sans MS" panose="030F0702030302020204"/>
              </a:rPr>
              <a:t>模拟软件</a:t>
            </a:r>
            <a:r>
              <a:rPr lang="en-US" altLang="en-US" sz="3600" dirty="0" smtClean="0">
                <a:latin typeface="Comic Sans MS" panose="030F0702030302020204"/>
                <a:cs typeface="Comic Sans MS" panose="030F0702030302020204"/>
              </a:rPr>
              <a:t>:</a:t>
            </a:r>
            <a:r>
              <a:rPr lang="zh-CN" altLang="en-US" sz="3600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en-US" sz="3600" dirty="0" smtClean="0">
                <a:latin typeface="Comic Sans MS" panose="030F0702030302020204"/>
                <a:cs typeface="Comic Sans MS" panose="030F0702030302020204"/>
              </a:rPr>
              <a:t>G4WCDA</a:t>
            </a:r>
            <a:endParaRPr lang="zh-CN" altLang="en-US" sz="3600" dirty="0">
              <a:latin typeface="Comic Sans MS" panose="030F0702030302020204"/>
              <a:cs typeface="Comic Sans MS" panose="030F0702030302020204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5311" y="1382889"/>
            <a:ext cx="6824133" cy="461063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Based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on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Geant4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code</a:t>
            </a:r>
            <a:endParaRPr lang="en-US" altLang="zh-CN" dirty="0" smtClean="0">
              <a:latin typeface="Comic Sans MS" panose="030F0702030302020204"/>
              <a:cs typeface="Comic Sans MS" panose="030F0702030302020204"/>
            </a:endParaRPr>
          </a:p>
          <a:p>
            <a:r>
              <a:rPr lang="en-US" altLang="zh-CN" sz="2600" dirty="0" smtClean="0">
                <a:latin typeface="Comic Sans MS" panose="030F0702030302020204"/>
                <a:cs typeface="Comic Sans MS" panose="030F0702030302020204"/>
              </a:rPr>
              <a:t>Version 1. </a:t>
            </a:r>
            <a:r>
              <a:rPr lang="en-US" altLang="zh-CN" sz="2600" dirty="0" smtClean="0">
                <a:latin typeface="Comic Sans MS" panose="030F0702030302020204"/>
                <a:cs typeface="Comic Sans MS" panose="030F0702030302020204"/>
                <a:sym typeface="Wingdings" panose="05000000000000000000"/>
              </a:rPr>
              <a:t> version 2.</a:t>
            </a:r>
            <a:endParaRPr lang="en-US" altLang="zh-CN" sz="2600" dirty="0">
              <a:latin typeface="Comic Sans MS" panose="030F0702030302020204"/>
              <a:cs typeface="Comic Sans MS" panose="030F0702030302020204"/>
            </a:endParaRPr>
          </a:p>
          <a:p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Geometry</a:t>
            </a:r>
            <a:endParaRPr lang="en-US" altLang="zh-CN" dirty="0" smtClean="0">
              <a:latin typeface="Comic Sans MS" panose="030F0702030302020204"/>
              <a:cs typeface="Comic Sans MS" panose="030F0702030302020204"/>
            </a:endParaRPr>
          </a:p>
          <a:p>
            <a:pPr lvl="1"/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WCDA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experimental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hall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+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detector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setting</a:t>
            </a:r>
            <a:endParaRPr lang="en-US" altLang="zh-CN" dirty="0" smtClean="0">
              <a:latin typeface="Comic Sans MS" panose="030F0702030302020204"/>
              <a:cs typeface="Comic Sans MS" panose="030F0702030302020204"/>
            </a:endParaRPr>
          </a:p>
          <a:p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Physics</a:t>
            </a:r>
            <a:endParaRPr lang="en-US" altLang="zh-CN" dirty="0" smtClean="0">
              <a:latin typeface="Comic Sans MS" panose="030F0702030302020204"/>
              <a:cs typeface="Comic Sans MS" panose="030F0702030302020204"/>
            </a:endParaRPr>
          </a:p>
          <a:p>
            <a:pPr lvl="1"/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Defined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particles: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e+,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e-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,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gamma,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err="1" smtClean="0">
                <a:latin typeface="Comic Sans MS" panose="030F0702030302020204"/>
                <a:cs typeface="Comic Sans MS" panose="030F0702030302020204"/>
              </a:rPr>
              <a:t>muon</a:t>
            </a:r>
            <a:r>
              <a:rPr lang="zh-CN" altLang="zh-CN" dirty="0" smtClean="0">
                <a:latin typeface="Comic Sans MS" panose="030F0702030302020204"/>
                <a:cs typeface="Comic Sans MS" panose="030F0702030302020204"/>
              </a:rPr>
              <a:t>+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,</a:t>
            </a:r>
            <a:r>
              <a:rPr lang="zh-CN" altLang="en-US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is-IS" altLang="zh-CN" dirty="0" smtClean="0">
                <a:latin typeface="Comic Sans MS" panose="030F0702030302020204"/>
                <a:cs typeface="Comic Sans MS" panose="030F0702030302020204"/>
              </a:rPr>
              <a:t>…</a:t>
            </a:r>
            <a:endParaRPr lang="is-IS" altLang="zh-CN" dirty="0" smtClean="0">
              <a:latin typeface="Comic Sans MS" panose="030F0702030302020204"/>
              <a:cs typeface="Comic Sans MS" panose="030F0702030302020204"/>
            </a:endParaRPr>
          </a:p>
          <a:p>
            <a:pPr lvl="1"/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Interaction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process: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EM</a:t>
            </a:r>
            <a:r>
              <a:rPr lang="zh-CN" altLang="en-US" dirty="0">
                <a:latin typeface="Comic Sans MS" panose="030F0702030302020204"/>
                <a:cs typeface="Comic Sans MS" panose="030F0702030302020204"/>
              </a:rPr>
              <a:t>,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Cherenkov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light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endParaRPr lang="en-US" altLang="zh-CN" dirty="0" smtClean="0">
              <a:latin typeface="Comic Sans MS" panose="030F0702030302020204"/>
              <a:cs typeface="Comic Sans MS" panose="030F0702030302020204"/>
            </a:endParaRPr>
          </a:p>
          <a:p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Analysis</a:t>
            </a:r>
            <a:endParaRPr lang="en-US" altLang="zh-CN" dirty="0" smtClean="0">
              <a:latin typeface="Comic Sans MS" panose="030F0702030302020204"/>
              <a:cs typeface="Comic Sans MS" panose="030F0702030302020204"/>
            </a:endParaRPr>
          </a:p>
          <a:p>
            <a:pPr lvl="1"/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The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user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can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calculate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the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PE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signal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in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PMT</a:t>
            </a:r>
            <a:endParaRPr lang="en-US" altLang="zh-CN" dirty="0" smtClean="0">
              <a:latin typeface="Comic Sans MS" panose="030F0702030302020204"/>
              <a:cs typeface="Comic Sans MS" panose="030F0702030302020204"/>
            </a:endParaRPr>
          </a:p>
          <a:p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Visualization</a:t>
            </a:r>
            <a:endParaRPr lang="en-US" altLang="zh-CN" dirty="0" smtClean="0">
              <a:latin typeface="Comic Sans MS" panose="030F0702030302020204"/>
              <a:cs typeface="Comic Sans MS" panose="030F0702030302020204"/>
            </a:endParaRPr>
          </a:p>
          <a:p>
            <a:pPr lvl="1"/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The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user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can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be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able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to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visualize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the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geometry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and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the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track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of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the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particles.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endParaRPr lang="en-US" altLang="zh-CN" dirty="0">
              <a:latin typeface="Comic Sans MS" panose="030F0702030302020204"/>
              <a:cs typeface="Comic Sans MS" panose="030F0702030302020204"/>
            </a:endParaRPr>
          </a:p>
        </p:txBody>
      </p:sp>
      <p:pic>
        <p:nvPicPr>
          <p:cNvPr id="11" name="Picture 2" descr="D:\Users\yaozg\Desktop\waterc_detection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711" y="4099571"/>
            <a:ext cx="2644796" cy="2583699"/>
          </a:xfrm>
          <a:prstGeom prst="rect">
            <a:avLst/>
          </a:prstGeom>
          <a:noFill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966" y="127000"/>
            <a:ext cx="4183034" cy="3733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/>
        <p:txBody>
          <a:bodyPr vert="horz" wrap="square" lIns="91440" tIns="45720" rIns="91440" bIns="45720" numCol="1" rtlCol="0" anchor="ctr" anchorCtr="0" compatLnSpc="1"/>
          <a:lstStyle/>
          <a:p>
            <a:pPr>
              <a:defRPr/>
            </a:pPr>
            <a:fld id="{61074FAE-3743-4734-AAA4-3671BE11112B}" type="slidenum">
              <a:rPr lang="zh-CN" altLang="en-US" smtClean="0">
                <a:latin typeface="Comic Sans MS" panose="030F0702030302020204" pitchFamily="66" charset="0"/>
                <a:ea typeface="宋体" panose="02010600030101010101" pitchFamily="2" charset="-122"/>
              </a:rPr>
            </a:fld>
            <a:endParaRPr lang="zh-CN" altLang="en-US" smtClean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35843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58" y="1124480"/>
            <a:ext cx="4893147" cy="3010075"/>
          </a:xfrm>
          <a:prstGeom prst="rect">
            <a:avLst/>
          </a:prstGeom>
          <a:noFill/>
          <a:ln>
            <a:noFill/>
          </a:ln>
        </p:spPr>
      </p:pic>
      <p:sp>
        <p:nvSpPr>
          <p:cNvPr id="35845" name="标题 1"/>
          <p:cNvSpPr>
            <a:spLocks noGrp="1" noChangeArrowheads="1"/>
          </p:cNvSpPr>
          <p:nvPr/>
        </p:nvSpPr>
        <p:spPr bwMode="auto">
          <a:xfrm>
            <a:off x="1713089" y="0"/>
            <a:ext cx="9451520" cy="6399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sz="3200" b="1" dirty="0" smtClean="0">
              <a:solidFill>
                <a:srgbClr val="3E5D78"/>
              </a:solidFill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 eaLnBrk="1" hangingPunct="1"/>
            <a:endParaRPr lang="en-US" altLang="zh-CN" sz="3200" dirty="0">
              <a:latin typeface="+mn-ea"/>
              <a:ea typeface="+mn-ea"/>
              <a:sym typeface="Arial" panose="020B0604020202020204" pitchFamily="34" charset="0"/>
            </a:endParaRPr>
          </a:p>
          <a:p>
            <a:pPr eaLnBrk="1" hangingPunct="1"/>
            <a:r>
              <a:rPr lang="zh-CN" altLang="en-US" sz="3200" dirty="0" smtClean="0">
                <a:latin typeface="+mn-ea"/>
                <a:ea typeface="+mn-ea"/>
                <a:sym typeface="Arial" panose="020B0604020202020204" pitchFamily="34" charset="0"/>
              </a:rPr>
              <a:t>工程阵列模拟检验</a:t>
            </a:r>
            <a:r>
              <a:rPr lang="en-US" altLang="zh-CN" sz="3200" dirty="0" smtClean="0">
                <a:latin typeface="+mn-ea"/>
                <a:ea typeface="+mn-ea"/>
                <a:sym typeface="Arial" panose="020B0604020202020204" pitchFamily="34" charset="0"/>
              </a:rPr>
              <a:t>---</a:t>
            </a:r>
            <a:r>
              <a:rPr lang="zh-CN" altLang="en-US" sz="3200" dirty="0" smtClean="0">
                <a:latin typeface="+mn-ea"/>
                <a:ea typeface="+mn-ea"/>
                <a:sym typeface="Arial" panose="020B0604020202020204" pitchFamily="34" charset="0"/>
              </a:rPr>
              <a:t>单路计数率模拟</a:t>
            </a:r>
            <a:r>
              <a:rPr lang="zh-CN" altLang="zh-CN" sz="3200" dirty="0" smtClean="0">
                <a:latin typeface="+mn-ea"/>
                <a:ea typeface="+mn-ea"/>
                <a:sym typeface="Arial" panose="020B0604020202020204" pitchFamily="34" charset="0"/>
              </a:rPr>
              <a:t>结果</a:t>
            </a:r>
            <a:r>
              <a:rPr lang="zh-CN" altLang="en-US" sz="3200" dirty="0" smtClean="0">
                <a:latin typeface="+mn-ea"/>
                <a:ea typeface="+mn-ea"/>
                <a:sym typeface="Arial" panose="020B0604020202020204" pitchFamily="34" charset="0"/>
              </a:rPr>
              <a:t>   </a:t>
            </a:r>
            <a:endParaRPr lang="zh-CN" altLang="zh-CN" sz="3200" dirty="0">
              <a:latin typeface="+mn-ea"/>
              <a:ea typeface="+mn-ea"/>
              <a:sym typeface="Arial" panose="020B0604020202020204" pitchFamily="34" charset="0"/>
            </a:endParaRPr>
          </a:p>
        </p:txBody>
      </p:sp>
      <p:pic>
        <p:nvPicPr>
          <p:cNvPr id="35846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289" y="4115153"/>
            <a:ext cx="4657725" cy="2332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内容占位符 4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78" y="3714962"/>
            <a:ext cx="4487334" cy="3143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D:\Users\yaozg\Desktop\WCDAEA\wcdaea20120507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576" y="653377"/>
            <a:ext cx="4104456" cy="3196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8108"/>
            <a:ext cx="4436782" cy="652233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18961" y="0"/>
            <a:ext cx="4070557" cy="735542"/>
          </a:xfrm>
        </p:spPr>
        <p:txBody>
          <a:bodyPr>
            <a:noAutofit/>
          </a:bodyPr>
          <a:lstStyle/>
          <a:p>
            <a:r>
              <a:rPr kumimoji="1" lang="en-US" altLang="zh-CN" sz="2800" dirty="0" smtClean="0">
                <a:latin typeface="Comic Sans MS" panose="030F0702030302020204"/>
                <a:cs typeface="Comic Sans MS" panose="030F0702030302020204"/>
              </a:rPr>
              <a:t>Update:</a:t>
            </a:r>
            <a:r>
              <a:rPr kumimoji="1" lang="zh-CN" altLang="en-US" sz="2800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sz="2800" dirty="0" smtClean="0">
                <a:latin typeface="Comic Sans MS" panose="030F0702030302020204"/>
                <a:cs typeface="Comic Sans MS" panose="030F0702030302020204"/>
              </a:rPr>
              <a:t>Hits</a:t>
            </a:r>
            <a:r>
              <a:rPr kumimoji="1" lang="zh-CN" altLang="en-US" sz="2800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sz="2800" dirty="0" smtClean="0">
                <a:latin typeface="Comic Sans MS" panose="030F0702030302020204"/>
                <a:cs typeface="Comic Sans MS" panose="030F0702030302020204"/>
              </a:rPr>
              <a:t>Stream</a:t>
            </a:r>
            <a:endParaRPr kumimoji="1" lang="zh-CN" altLang="en-US" sz="2800" dirty="0">
              <a:latin typeface="Comic Sans MS" panose="030F0702030302020204"/>
              <a:cs typeface="Comic Sans MS" panose="030F0702030302020204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>
          <a:xfrm>
            <a:off x="4547321" y="2094889"/>
            <a:ext cx="4078109" cy="3021047"/>
          </a:xfrm>
        </p:spPr>
        <p:txBody>
          <a:bodyPr>
            <a:normAutofit fontScale="25000" lnSpcReduction="20000"/>
          </a:bodyPr>
          <a:lstStyle/>
          <a:p>
            <a:pPr marL="0" lvl="0" indent="0" fontAlgn="ctr">
              <a:buNone/>
            </a:pPr>
            <a:endParaRPr lang="en-US" altLang="zh-CN" sz="1900" dirty="0" smtClean="0">
              <a:latin typeface="Comic Sans MS" panose="030F0702030302020204"/>
              <a:cs typeface="Comic Sans MS" panose="030F0702030302020204"/>
            </a:endParaRPr>
          </a:p>
          <a:p>
            <a:r>
              <a:rPr lang="en-US" altLang="zh-CN" sz="6200" dirty="0" smtClean="0">
                <a:solidFill>
                  <a:srgbClr val="FF6600"/>
                </a:solidFill>
                <a:latin typeface="Comic Sans MS" panose="030F0702030302020204"/>
                <a:cs typeface="Comic Sans MS" panose="030F0702030302020204"/>
              </a:rPr>
              <a:t>4 kinds of hits:</a:t>
            </a:r>
            <a:endParaRPr lang="en-US" altLang="zh-CN" sz="6200" dirty="0" smtClean="0">
              <a:solidFill>
                <a:srgbClr val="FF6600"/>
              </a:solidFill>
              <a:latin typeface="Comic Sans MS" panose="030F0702030302020204"/>
              <a:cs typeface="Comic Sans MS" panose="030F0702030302020204"/>
            </a:endParaRPr>
          </a:p>
          <a:p>
            <a:pPr lvl="1"/>
            <a:r>
              <a:rPr lang="en-US" altLang="zh-CN" sz="6200" dirty="0" err="1" smtClean="0">
                <a:solidFill>
                  <a:srgbClr val="FF6600"/>
                </a:solidFill>
                <a:latin typeface="Comic Sans MS" panose="030F0702030302020204"/>
                <a:cs typeface="Comic Sans MS" panose="030F0702030302020204"/>
              </a:rPr>
              <a:t>Ghit</a:t>
            </a:r>
            <a:r>
              <a:rPr lang="en-US" altLang="zh-CN" sz="6200" dirty="0" smtClean="0">
                <a:solidFill>
                  <a:srgbClr val="FF6600"/>
                </a:solidFill>
                <a:latin typeface="Comic Sans MS" panose="030F0702030302020204"/>
                <a:cs typeface="Comic Sans MS" panose="030F0702030302020204"/>
              </a:rPr>
              <a:t>: generator hit;</a:t>
            </a:r>
            <a:endParaRPr lang="en-US" altLang="zh-CN" sz="6200" dirty="0" smtClean="0">
              <a:solidFill>
                <a:srgbClr val="FF6600"/>
              </a:solidFill>
              <a:latin typeface="Comic Sans MS" panose="030F0702030302020204"/>
              <a:cs typeface="Comic Sans MS" panose="030F0702030302020204"/>
            </a:endParaRPr>
          </a:p>
          <a:p>
            <a:pPr lvl="1"/>
            <a:r>
              <a:rPr lang="en-US" altLang="zh-CN" sz="6200" dirty="0" smtClean="0">
                <a:solidFill>
                  <a:srgbClr val="FF6600"/>
                </a:solidFill>
                <a:latin typeface="Comic Sans MS" panose="030F0702030302020204"/>
                <a:cs typeface="Comic Sans MS" panose="030F0702030302020204"/>
              </a:rPr>
              <a:t>Chit: cell hit;</a:t>
            </a:r>
            <a:endParaRPr lang="en-US" altLang="zh-CN" sz="6200" dirty="0" smtClean="0">
              <a:solidFill>
                <a:srgbClr val="FF6600"/>
              </a:solidFill>
              <a:latin typeface="Comic Sans MS" panose="030F0702030302020204"/>
              <a:cs typeface="Comic Sans MS" panose="030F0702030302020204"/>
            </a:endParaRPr>
          </a:p>
          <a:p>
            <a:pPr lvl="1"/>
            <a:r>
              <a:rPr lang="en-US" altLang="zh-CN" sz="6200" dirty="0" err="1" smtClean="0">
                <a:solidFill>
                  <a:srgbClr val="FF6600"/>
                </a:solidFill>
                <a:latin typeface="Comic Sans MS" panose="030F0702030302020204"/>
                <a:cs typeface="Comic Sans MS" panose="030F0702030302020204"/>
              </a:rPr>
              <a:t>Dhit</a:t>
            </a:r>
            <a:r>
              <a:rPr lang="en-US" altLang="zh-CN" sz="6200" dirty="0" smtClean="0">
                <a:solidFill>
                  <a:srgbClr val="FF6600"/>
                </a:solidFill>
                <a:latin typeface="Comic Sans MS" panose="030F0702030302020204"/>
                <a:cs typeface="Comic Sans MS" panose="030F0702030302020204"/>
              </a:rPr>
              <a:t>: detector hit;</a:t>
            </a:r>
            <a:endParaRPr lang="en-US" altLang="zh-CN" sz="6200" dirty="0" smtClean="0">
              <a:solidFill>
                <a:srgbClr val="FF6600"/>
              </a:solidFill>
              <a:latin typeface="Comic Sans MS" panose="030F0702030302020204"/>
              <a:cs typeface="Comic Sans MS" panose="030F0702030302020204"/>
            </a:endParaRPr>
          </a:p>
          <a:p>
            <a:pPr lvl="1"/>
            <a:r>
              <a:rPr lang="en-US" altLang="zh-CN" sz="6200" dirty="0" err="1" smtClean="0">
                <a:solidFill>
                  <a:srgbClr val="FF6600"/>
                </a:solidFill>
                <a:latin typeface="Comic Sans MS" panose="030F0702030302020204"/>
                <a:cs typeface="Comic Sans MS" panose="030F0702030302020204"/>
              </a:rPr>
              <a:t>Fhit</a:t>
            </a:r>
            <a:r>
              <a:rPr lang="en-US" altLang="zh-CN" sz="6200" dirty="0" smtClean="0">
                <a:solidFill>
                  <a:srgbClr val="FF6600"/>
                </a:solidFill>
                <a:latin typeface="Comic Sans MS" panose="030F0702030302020204"/>
                <a:cs typeface="Comic Sans MS" panose="030F0702030302020204"/>
              </a:rPr>
              <a:t>: final hit.</a:t>
            </a:r>
            <a:endParaRPr lang="en-US" altLang="zh-CN" sz="6200" dirty="0" smtClean="0">
              <a:solidFill>
                <a:srgbClr val="FF6600"/>
              </a:solidFill>
              <a:latin typeface="Comic Sans MS" panose="030F0702030302020204"/>
              <a:cs typeface="Comic Sans MS" panose="030F0702030302020204"/>
            </a:endParaRPr>
          </a:p>
          <a:p>
            <a:r>
              <a:rPr lang="en-US" altLang="zh-CN" sz="6200" dirty="0" smtClean="0">
                <a:solidFill>
                  <a:srgbClr val="FF6600"/>
                </a:solidFill>
                <a:latin typeface="Comic Sans MS" panose="030F0702030302020204"/>
                <a:cs typeface="Comic Sans MS" panose="030F0702030302020204"/>
              </a:rPr>
              <a:t>Hit </a:t>
            </a:r>
            <a:r>
              <a:rPr lang="en-US" altLang="zh-CN" sz="6200" dirty="0">
                <a:solidFill>
                  <a:srgbClr val="FF6600"/>
                </a:solidFill>
                <a:latin typeface="Comic Sans MS" panose="030F0702030302020204"/>
                <a:cs typeface="Comic Sans MS" panose="030F0702030302020204"/>
              </a:rPr>
              <a:t>stream:</a:t>
            </a:r>
            <a:endParaRPr lang="en-US" altLang="zh-CN" sz="6200" dirty="0">
              <a:solidFill>
                <a:srgbClr val="FF6600"/>
              </a:solidFill>
              <a:latin typeface="Comic Sans MS" panose="030F0702030302020204"/>
              <a:cs typeface="Comic Sans MS" panose="030F0702030302020204"/>
            </a:endParaRPr>
          </a:p>
          <a:p>
            <a:pPr lvl="1"/>
            <a:r>
              <a:rPr lang="en-US" altLang="zh-CN" sz="6200" dirty="0">
                <a:solidFill>
                  <a:srgbClr val="FF6600"/>
                </a:solidFill>
                <a:latin typeface="Comic Sans MS" panose="030F0702030302020204"/>
                <a:cs typeface="Comic Sans MS" panose="030F0702030302020204"/>
              </a:rPr>
              <a:t>In: a batch of hits;</a:t>
            </a:r>
            <a:endParaRPr lang="en-US" altLang="zh-CN" sz="6200" dirty="0">
              <a:solidFill>
                <a:srgbClr val="FF6600"/>
              </a:solidFill>
              <a:latin typeface="Comic Sans MS" panose="030F0702030302020204"/>
              <a:cs typeface="Comic Sans MS" panose="030F0702030302020204"/>
            </a:endParaRPr>
          </a:p>
          <a:p>
            <a:pPr lvl="1"/>
            <a:r>
              <a:rPr lang="en-US" altLang="zh-CN" sz="6200" dirty="0">
                <a:solidFill>
                  <a:srgbClr val="FF6600"/>
                </a:solidFill>
                <a:latin typeface="Comic Sans MS" panose="030F0702030302020204"/>
                <a:cs typeface="Comic Sans MS" panose="030F0702030302020204"/>
              </a:rPr>
              <a:t>Out: a hit.</a:t>
            </a:r>
            <a:endParaRPr lang="en-US" altLang="zh-CN" sz="6200" dirty="0">
              <a:solidFill>
                <a:srgbClr val="FF6600"/>
              </a:solidFill>
              <a:latin typeface="Comic Sans MS" panose="030F0702030302020204"/>
              <a:cs typeface="Comic Sans MS" panose="030F0702030302020204"/>
            </a:endParaRPr>
          </a:p>
          <a:p>
            <a:r>
              <a:rPr lang="en-US" altLang="zh-CN" sz="6200" dirty="0" smtClean="0">
                <a:solidFill>
                  <a:srgbClr val="FF6600"/>
                </a:solidFill>
                <a:latin typeface="Comic Sans MS" panose="030F0702030302020204"/>
                <a:cs typeface="Comic Sans MS" panose="030F0702030302020204"/>
              </a:rPr>
              <a:t>Storage &amp; buffering:</a:t>
            </a:r>
            <a:endParaRPr lang="en-US" altLang="zh-CN" sz="6200" dirty="0" smtClean="0">
              <a:solidFill>
                <a:srgbClr val="FF6600"/>
              </a:solidFill>
              <a:latin typeface="Comic Sans MS" panose="030F0702030302020204"/>
              <a:cs typeface="Comic Sans MS" panose="030F0702030302020204"/>
            </a:endParaRPr>
          </a:p>
          <a:p>
            <a:pPr lvl="1"/>
            <a:r>
              <a:rPr lang="en-US" altLang="zh-CN" sz="6200" dirty="0" smtClean="0">
                <a:solidFill>
                  <a:srgbClr val="FF6600"/>
                </a:solidFill>
                <a:latin typeface="Comic Sans MS" panose="030F0702030302020204"/>
                <a:cs typeface="Comic Sans MS" panose="030F0702030302020204"/>
              </a:rPr>
              <a:t>ROOT tree</a:t>
            </a:r>
            <a:endParaRPr lang="en-US" altLang="zh-CN" sz="6200" dirty="0" smtClean="0">
              <a:solidFill>
                <a:srgbClr val="FF6600"/>
              </a:solidFill>
              <a:latin typeface="Comic Sans MS" panose="030F0702030302020204"/>
              <a:cs typeface="Comic Sans MS" panose="030F0702030302020204"/>
            </a:endParaRPr>
          </a:p>
        </p:txBody>
      </p:sp>
      <p:pic>
        <p:nvPicPr>
          <p:cNvPr id="7" name="Picture 2" descr="D:\Users\yaozg\Desktop\waterc_detec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788" y="4897565"/>
            <a:ext cx="1010101" cy="986767"/>
          </a:xfrm>
          <a:prstGeom prst="rect">
            <a:avLst/>
          </a:prstGeom>
          <a:noFill/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0463" y="95856"/>
            <a:ext cx="3132667" cy="67621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29" y="1908851"/>
            <a:ext cx="1209059" cy="927482"/>
          </a:xfrm>
          <a:prstGeom prst="rect">
            <a:avLst/>
          </a:prstGeom>
        </p:spPr>
      </p:pic>
      <p:sp>
        <p:nvSpPr>
          <p:cNvPr id="10" name="内容占位符 5"/>
          <p:cNvSpPr>
            <a:spLocks noGrp="1"/>
          </p:cNvSpPr>
          <p:nvPr>
            <p:ph sz="half" idx="2"/>
          </p:nvPr>
        </p:nvSpPr>
        <p:spPr>
          <a:xfrm>
            <a:off x="4364605" y="670364"/>
            <a:ext cx="5177344" cy="1693551"/>
          </a:xfrm>
        </p:spPr>
        <p:txBody>
          <a:bodyPr>
            <a:normAutofit/>
          </a:bodyPr>
          <a:lstStyle/>
          <a:p>
            <a:r>
              <a:rPr lang="en-US" altLang="zh-CN" sz="1800" dirty="0" err="1" smtClean="0">
                <a:solidFill>
                  <a:schemeClr val="accent1">
                    <a:lumMod val="75000"/>
                  </a:schemeClr>
                </a:solidFill>
              </a:rPr>
              <a:t>Corsika</a:t>
            </a:r>
            <a:r>
              <a:rPr lang="zh-CN" altLang="en-US" sz="1800" dirty="0">
                <a:solidFill>
                  <a:schemeClr val="accent1">
                    <a:lumMod val="75000"/>
                  </a:schemeClr>
                </a:solidFill>
              </a:rPr>
              <a:t>数据</a:t>
            </a:r>
            <a:r>
              <a:rPr lang="zh-CN" altLang="en-US" sz="1800" dirty="0" smtClean="0">
                <a:solidFill>
                  <a:schemeClr val="accent1">
                    <a:lumMod val="75000"/>
                  </a:schemeClr>
                </a:solidFill>
              </a:rPr>
              <a:t>的随机读取程（</a:t>
            </a:r>
            <a:r>
              <a:rPr lang="en-US" altLang="zh-CN" sz="1800" dirty="0" err="1">
                <a:solidFill>
                  <a:schemeClr val="accent1">
                    <a:lumMod val="75000"/>
                  </a:schemeClr>
                </a:solidFill>
              </a:rPr>
              <a:t>CorsikaReader</a:t>
            </a:r>
            <a:r>
              <a:rPr lang="zh-CN" altLang="en-US" sz="1800" dirty="0" smtClean="0">
                <a:solidFill>
                  <a:schemeClr val="accent1">
                    <a:lumMod val="75000"/>
                  </a:schemeClr>
                </a:solidFill>
              </a:rPr>
              <a:t>）</a:t>
            </a:r>
            <a:endParaRPr lang="en-US" altLang="zh-CN" sz="1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</a:rPr>
              <a:t>Hit</a:t>
            </a:r>
            <a:r>
              <a:rPr lang="zh-CN" altLang="en-US" sz="1800" dirty="0">
                <a:solidFill>
                  <a:schemeClr val="accent1">
                    <a:lumMod val="75000"/>
                  </a:schemeClr>
                </a:solidFill>
              </a:rPr>
              <a:t>流处理程序包（</a:t>
            </a:r>
            <a:r>
              <a:rPr lang="en-US" altLang="zh-CN" sz="1800" dirty="0" err="1">
                <a:solidFill>
                  <a:schemeClr val="accent1">
                    <a:lumMod val="75000"/>
                  </a:schemeClr>
                </a:solidFill>
              </a:rPr>
              <a:t>HitsReader</a:t>
            </a:r>
            <a:r>
              <a:rPr lang="zh-CN" altLang="en-US" sz="1800" dirty="0">
                <a:solidFill>
                  <a:schemeClr val="accent1">
                    <a:lumMod val="75000"/>
                  </a:schemeClr>
                </a:solidFill>
              </a:rPr>
              <a:t>）</a:t>
            </a:r>
            <a:r>
              <a:rPr lang="zh-CN" altLang="en-US" sz="1800" dirty="0" smtClean="0">
                <a:solidFill>
                  <a:schemeClr val="accent1">
                    <a:lumMod val="75000"/>
                  </a:schemeClr>
                </a:solidFill>
              </a:rPr>
              <a:t>；</a:t>
            </a:r>
            <a:endParaRPr lang="en-US" altLang="zh-CN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CN" altLang="en-US" sz="1800" dirty="0" smtClean="0">
                <a:solidFill>
                  <a:schemeClr val="accent1">
                    <a:lumMod val="75000"/>
                  </a:schemeClr>
                </a:solidFill>
              </a:rPr>
              <a:t>命令</a:t>
            </a:r>
            <a:r>
              <a:rPr lang="zh-CN" altLang="en-US" sz="1800" dirty="0">
                <a:solidFill>
                  <a:schemeClr val="accent1">
                    <a:lumMod val="75000"/>
                  </a:schemeClr>
                </a:solidFill>
              </a:rPr>
              <a:t>行解析</a:t>
            </a:r>
            <a:r>
              <a:rPr lang="zh-CN" altLang="en-US" sz="1800" dirty="0" smtClean="0">
                <a:solidFill>
                  <a:schemeClr val="accent1">
                    <a:lumMod val="75000"/>
                  </a:schemeClr>
                </a:solidFill>
              </a:rPr>
              <a:t>、控制参数和数据库调用程序</a:t>
            </a:r>
            <a:r>
              <a:rPr lang="zh-CN" altLang="en-US" sz="1800" dirty="0">
                <a:solidFill>
                  <a:schemeClr val="accent1">
                    <a:lumMod val="75000"/>
                  </a:schemeClr>
                </a:solidFill>
              </a:rPr>
              <a:t>包（</a:t>
            </a:r>
            <a:r>
              <a:rPr lang="en-US" altLang="zh-CN" sz="1800" dirty="0" err="1">
                <a:solidFill>
                  <a:schemeClr val="accent1">
                    <a:lumMod val="75000"/>
                  </a:schemeClr>
                </a:solidFill>
              </a:rPr>
              <a:t>OptParser</a:t>
            </a:r>
            <a:r>
              <a:rPr lang="zh-CN" altLang="en-US" sz="1800" dirty="0">
                <a:solidFill>
                  <a:schemeClr val="accent1">
                    <a:lumMod val="75000"/>
                  </a:schemeClr>
                </a:solidFill>
              </a:rPr>
              <a:t>）</a:t>
            </a:r>
            <a:r>
              <a:rPr lang="zh-CN" altLang="en-US" sz="1800" dirty="0" smtClean="0">
                <a:solidFill>
                  <a:schemeClr val="accent1">
                    <a:lumMod val="75000"/>
                  </a:schemeClr>
                </a:solidFill>
              </a:rPr>
              <a:t>。</a:t>
            </a:r>
            <a:endParaRPr lang="en-US" altLang="zh-CN" sz="1800" dirty="0" smtClean="0">
              <a:solidFill>
                <a:schemeClr val="accent1">
                  <a:lumMod val="75000"/>
                </a:schemeClr>
              </a:solidFill>
              <a:latin typeface="Comic Sans MS" panose="030F0702030302020204"/>
              <a:cs typeface="Comic Sans MS" panose="030F0702030302020204"/>
            </a:endParaRPr>
          </a:p>
        </p:txBody>
      </p:sp>
      <p:sp>
        <p:nvSpPr>
          <p:cNvPr id="12" name="内容占位符 5"/>
          <p:cNvSpPr>
            <a:spLocks noGrp="1"/>
          </p:cNvSpPr>
          <p:nvPr>
            <p:ph sz="half" idx="2"/>
          </p:nvPr>
        </p:nvSpPr>
        <p:spPr>
          <a:xfrm>
            <a:off x="4728656" y="4992447"/>
            <a:ext cx="4136724" cy="1742064"/>
          </a:xfrm>
        </p:spPr>
        <p:txBody>
          <a:bodyPr>
            <a:normAutofit fontScale="92500" lnSpcReduction="10000"/>
          </a:bodyPr>
          <a:lstStyle/>
          <a:p>
            <a:pPr marL="285750" lvl="0" indent="-285750" fontAlgn="ctr">
              <a:buFont typeface="Arial" panose="020B0604020202020204"/>
              <a:buChar char="•"/>
            </a:pPr>
            <a:r>
              <a:rPr lang="zh-CN" altLang="en-US" sz="1900" dirty="0" smtClean="0">
                <a:solidFill>
                  <a:srgbClr val="660066"/>
                </a:solidFill>
                <a:latin typeface="Comic Sans MS" panose="030F0702030302020204"/>
                <a:cs typeface="Comic Sans MS" panose="030F0702030302020204"/>
              </a:rPr>
              <a:t>解决了内存耗尽</a:t>
            </a:r>
            <a:endParaRPr lang="en-US" altLang="zh-CN" sz="1900" dirty="0" smtClean="0">
              <a:solidFill>
                <a:srgbClr val="660066"/>
              </a:solidFill>
              <a:latin typeface="Comic Sans MS" panose="030F0702030302020204"/>
              <a:cs typeface="Comic Sans MS" panose="030F0702030302020204"/>
            </a:endParaRPr>
          </a:p>
          <a:p>
            <a:pPr marL="285750" lvl="0" indent="-285750" fontAlgn="ctr">
              <a:buFont typeface="Arial" panose="020B0604020202020204"/>
              <a:buChar char="•"/>
            </a:pPr>
            <a:r>
              <a:rPr lang="zh-CN" altLang="en-US" sz="1900" dirty="0" smtClean="0">
                <a:solidFill>
                  <a:srgbClr val="660066"/>
                </a:solidFill>
                <a:latin typeface="Comic Sans MS" panose="030F0702030302020204"/>
                <a:cs typeface="Comic Sans MS" panose="030F0702030302020204"/>
              </a:rPr>
              <a:t>优化中间结果的存储</a:t>
            </a:r>
            <a:endParaRPr lang="zh-CN" altLang="zh-CN" sz="1900" dirty="0">
              <a:solidFill>
                <a:srgbClr val="660066"/>
              </a:solidFill>
              <a:latin typeface="Comic Sans MS" panose="030F0702030302020204"/>
              <a:cs typeface="Comic Sans MS" panose="030F0702030302020204"/>
            </a:endParaRPr>
          </a:p>
          <a:p>
            <a:pPr marL="285750" lvl="0" indent="-285750" fontAlgn="ctr">
              <a:buFont typeface="Arial" panose="020B0604020202020204"/>
              <a:buChar char="•"/>
            </a:pPr>
            <a:r>
              <a:rPr lang="zh-CN" altLang="en-US" sz="1900" dirty="0" smtClean="0">
                <a:solidFill>
                  <a:srgbClr val="660066"/>
                </a:solidFill>
                <a:latin typeface="Comic Sans MS" panose="030F0702030302020204"/>
                <a:cs typeface="Comic Sans MS" panose="030F0702030302020204"/>
              </a:rPr>
              <a:t>易于探测器真实化</a:t>
            </a:r>
            <a:endParaRPr lang="zh-CN" altLang="zh-CN" sz="1900" dirty="0">
              <a:solidFill>
                <a:srgbClr val="660066"/>
              </a:solidFill>
              <a:latin typeface="Comic Sans MS" panose="030F0702030302020204"/>
              <a:cs typeface="Comic Sans MS" panose="030F0702030302020204"/>
            </a:endParaRPr>
          </a:p>
          <a:p>
            <a:pPr marL="285750" lvl="0" indent="-285750" fontAlgn="ctr">
              <a:buFont typeface="Arial" panose="020B0604020202020204"/>
              <a:buChar char="•"/>
            </a:pPr>
            <a:r>
              <a:rPr lang="zh-CN" altLang="en-US" sz="1900" dirty="0" smtClean="0">
                <a:solidFill>
                  <a:srgbClr val="660066"/>
                </a:solidFill>
                <a:latin typeface="Comic Sans MS" panose="030F0702030302020204"/>
                <a:cs typeface="Comic Sans MS" panose="030F0702030302020204"/>
              </a:rPr>
              <a:t>简化各类探测器的统一模拟。</a:t>
            </a:r>
            <a:endParaRPr lang="en-US" altLang="zh-CN" sz="1900" dirty="0" smtClean="0">
              <a:solidFill>
                <a:srgbClr val="660066"/>
              </a:solidFill>
              <a:latin typeface="Comic Sans MS" panose="030F0702030302020204"/>
              <a:cs typeface="Comic Sans MS" panose="030F0702030302020204"/>
            </a:endParaRPr>
          </a:p>
          <a:p>
            <a:pPr marL="285750" lvl="0" indent="-285750" fontAlgn="ctr">
              <a:buFont typeface="Arial" panose="020B0604020202020204"/>
              <a:buChar char="•"/>
            </a:pPr>
            <a:r>
              <a:rPr lang="en-US" altLang="zh-CN" sz="1900" dirty="0" smtClean="0">
                <a:solidFill>
                  <a:srgbClr val="660066"/>
                </a:solidFill>
                <a:latin typeface="Comic Sans MS" panose="030F0702030302020204"/>
                <a:cs typeface="Comic Sans MS" panose="030F0702030302020204"/>
              </a:rPr>
              <a:t>Example:</a:t>
            </a:r>
            <a:r>
              <a:rPr lang="zh-CN" altLang="en-US" sz="1900" dirty="0" smtClean="0">
                <a:solidFill>
                  <a:srgbClr val="66006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lang="zh-CN" altLang="zh-CN" sz="1900" dirty="0">
                <a:solidFill>
                  <a:srgbClr val="66006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sz="1900" dirty="0" smtClean="0">
                <a:solidFill>
                  <a:srgbClr val="660066"/>
                </a:solidFill>
                <a:latin typeface="Comic Sans MS" panose="030F0702030302020204"/>
                <a:cs typeface="Comic Sans MS" panose="030F0702030302020204"/>
              </a:rPr>
              <a:t>version</a:t>
            </a:r>
            <a:r>
              <a:rPr lang="zh-CN" altLang="en-US" sz="1900" dirty="0" smtClean="0">
                <a:solidFill>
                  <a:srgbClr val="66006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sz="1900" dirty="0" smtClean="0">
                <a:solidFill>
                  <a:srgbClr val="660066"/>
                </a:solidFill>
                <a:latin typeface="Comic Sans MS" panose="030F0702030302020204"/>
                <a:cs typeface="Comic Sans MS" panose="030F0702030302020204"/>
              </a:rPr>
              <a:t>&gt;2.0</a:t>
            </a:r>
            <a:endParaRPr lang="en-US" altLang="zh-CN" sz="1900" dirty="0" smtClean="0">
              <a:solidFill>
                <a:srgbClr val="660066"/>
              </a:solidFill>
              <a:latin typeface="Comic Sans MS" panose="030F0702030302020204"/>
              <a:cs typeface="Comic Sans MS" panose="030F0702030302020204"/>
            </a:endParaRPr>
          </a:p>
          <a:p>
            <a:endParaRPr lang="en-US" altLang="zh-CN" sz="1900" dirty="0" smtClean="0">
              <a:latin typeface="Comic Sans MS" panose="030F0702030302020204"/>
              <a:cs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341" y="973666"/>
            <a:ext cx="7888111" cy="5305778"/>
          </a:xfrm>
          <a:prstGeom prst="rect">
            <a:avLst/>
          </a:prstGeom>
        </p:spPr>
      </p:pic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7995" y="17640"/>
            <a:ext cx="6513196" cy="599799"/>
          </a:xfrm>
        </p:spPr>
        <p:txBody>
          <a:bodyPr>
            <a:noAutofit/>
          </a:bodyPr>
          <a:lstStyle/>
          <a:p>
            <a:r>
              <a:rPr kumimoji="1" lang="en-US" altLang="zh-CN" sz="3600" dirty="0" smtClean="0">
                <a:latin typeface="Comic Sans MS" panose="030F0702030302020204"/>
                <a:cs typeface="Comic Sans MS" panose="030F0702030302020204"/>
              </a:rPr>
              <a:t>User: how</a:t>
            </a:r>
            <a:r>
              <a:rPr kumimoji="1" lang="zh-CN" altLang="en-US" sz="3600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sz="3600" dirty="0" smtClean="0">
                <a:latin typeface="Comic Sans MS" panose="030F0702030302020204"/>
                <a:cs typeface="Comic Sans MS" panose="030F0702030302020204"/>
              </a:rPr>
              <a:t>to</a:t>
            </a:r>
            <a:r>
              <a:rPr kumimoji="1" lang="zh-CN" altLang="en-US" sz="3600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sz="3600" dirty="0" smtClean="0">
                <a:latin typeface="Comic Sans MS" panose="030F0702030302020204"/>
                <a:cs typeface="Comic Sans MS" panose="030F0702030302020204"/>
              </a:rPr>
              <a:t>r</a:t>
            </a:r>
            <a:r>
              <a:rPr kumimoji="1" lang="en-US" altLang="en-US" sz="3600" dirty="0" smtClean="0">
                <a:latin typeface="Comic Sans MS" panose="030F0702030302020204"/>
                <a:cs typeface="Comic Sans MS" panose="030F0702030302020204"/>
              </a:rPr>
              <a:t>un</a:t>
            </a:r>
            <a:r>
              <a:rPr kumimoji="1" lang="zh-CN" altLang="en-US" sz="3600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sz="3600" dirty="0" smtClean="0">
                <a:latin typeface="Comic Sans MS" panose="030F0702030302020204"/>
                <a:cs typeface="Comic Sans MS" panose="030F0702030302020204"/>
              </a:rPr>
              <a:t>and</a:t>
            </a:r>
            <a:r>
              <a:rPr kumimoji="1" lang="zh-CN" altLang="en-US" sz="3600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kumimoji="1" lang="en-US" altLang="zh-CN" sz="3600" dirty="0" smtClean="0">
                <a:latin typeface="Comic Sans MS" panose="030F0702030302020204"/>
                <a:cs typeface="Comic Sans MS" panose="030F0702030302020204"/>
              </a:rPr>
              <a:t>output</a:t>
            </a:r>
            <a:endParaRPr kumimoji="1" lang="zh-CN" altLang="en-US" sz="3600" dirty="0">
              <a:latin typeface="Comic Sans MS" panose="030F0702030302020204"/>
              <a:cs typeface="Comic Sans MS" panose="030F0702030302020204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75400" y="106615"/>
            <a:ext cx="546382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kern="1200" dirty="0">
                <a:latin typeface="Courier New" panose="02070309020205020404" pitchFamily="49" charset="0"/>
                <a:cs typeface="Courier New" panose="02070309020205020404" pitchFamily="49" charset="0"/>
              </a:rPr>
              <a:t> KEY: </a:t>
            </a:r>
            <a:r>
              <a:rPr lang="en-US" sz="1600" kern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TTree</a:t>
            </a:r>
            <a:r>
              <a:rPr lang="en-US" sz="1600" kern="1200" dirty="0">
                <a:latin typeface="Courier New" panose="02070309020205020404" pitchFamily="49" charset="0"/>
                <a:cs typeface="Courier New" panose="02070309020205020404" pitchFamily="49" charset="0"/>
              </a:rPr>
              <a:t>	t_runh;1	Run Header</a:t>
            </a:r>
            <a:endParaRPr lang="en-US" sz="1600" kern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kern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kern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KEY</a:t>
            </a:r>
            <a:r>
              <a:rPr lang="en-US" sz="1600" kern="12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kern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TTree</a:t>
            </a:r>
            <a:r>
              <a:rPr lang="en-US" sz="1600" kern="1200" dirty="0">
                <a:latin typeface="Courier New" panose="02070309020205020404" pitchFamily="49" charset="0"/>
                <a:cs typeface="Courier New" panose="02070309020205020404" pitchFamily="49" charset="0"/>
              </a:rPr>
              <a:t>	t_evth;1	Event Header</a:t>
            </a:r>
            <a:endParaRPr lang="en-US" sz="1600" kern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kern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kern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KEY</a:t>
            </a:r>
            <a:r>
              <a:rPr lang="en-US" sz="1600" kern="12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kern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TTree</a:t>
            </a:r>
            <a:r>
              <a:rPr lang="en-US" sz="1600" kern="1200" dirty="0">
                <a:latin typeface="Courier New" panose="02070309020205020404" pitchFamily="49" charset="0"/>
                <a:cs typeface="Courier New" panose="02070309020205020404" pitchFamily="49" charset="0"/>
              </a:rPr>
              <a:t>	t_hits;1	Hits</a:t>
            </a:r>
            <a:endParaRPr lang="en-US" sz="1600" kern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92333" y="1005549"/>
            <a:ext cx="5446889" cy="1600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*******************************************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*Tree    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t_hits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: Hits                                                  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********************************************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*Br    0 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iddet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: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iddet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/I                                             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Br    1 :v         : v[4]/F                                              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Br    2 :weight    :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weight/F</a:t>
            </a: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*******************************************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70713" y="4563338"/>
            <a:ext cx="3158066" cy="1600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altLang="zh-CN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is-IS" altLang="zh-CN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s-IS" altLang="zh-CN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altLang="zh-CN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zh-CN" altLang="zh-CN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altLang="zh-CN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atchSize</a:t>
            </a:r>
            <a:r>
              <a:rPr lang="zh-CN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zh-CN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”5000”</a:t>
            </a:r>
            <a:endParaRPr lang="en-US" altLang="zh-CN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CN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WorldX</a:t>
            </a:r>
            <a:r>
              <a:rPr lang="zh-CN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zh-CN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”180|</a:t>
            </a:r>
            <a:r>
              <a:rPr lang="zh-CN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unit=m”</a:t>
            </a:r>
            <a:endParaRPr lang="en-US" altLang="zh-CN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zh-CN" altLang="zh-CN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altLang="zh-CN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orldY</a:t>
            </a:r>
            <a:r>
              <a:rPr lang="zh-CN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zh-CN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”180</a:t>
            </a:r>
            <a:r>
              <a:rPr lang="zh-CN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altLang="zh-CN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unit=m”</a:t>
            </a:r>
            <a:endParaRPr lang="en-US" altLang="zh-CN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s-IS" altLang="zh-CN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is-IS" altLang="zh-CN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s-IS" altLang="zh-CN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is-IS" altLang="zh-CN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06445" y="2707347"/>
            <a:ext cx="5432778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User</a:t>
            </a:r>
            <a:r>
              <a:rPr lang="zh-CN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attentation</a:t>
            </a:r>
            <a:r>
              <a:rPr lang="en-US" altLang="zh-CN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14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/>
              </a:rPr>
              <a:t> </a:t>
            </a:r>
            <a:r>
              <a:rPr lang="en-US" altLang="zh-CN" sz="14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/>
              </a:rPr>
              <a:t>setting.conf</a:t>
            </a:r>
            <a:endParaRPr lang="en-US" altLang="zh-CN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altLang="zh-CN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zh-CN" altLang="zh-CN" sz="1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altLang="zh-CN" sz="1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include</a:t>
            </a:r>
            <a:r>
              <a:rPr lang="zh-CN" altLang="en-US" sz="1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“g4setting.config”</a:t>
            </a:r>
            <a:endParaRPr lang="en-US" altLang="zh-CN" sz="1400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zh-CN" altLang="zh-CN" sz="1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altLang="zh-CN" sz="1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include</a:t>
            </a:r>
            <a:r>
              <a:rPr lang="zh-CN" altLang="en-US" sz="1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1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US" altLang="zh-CN" sz="14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geom.conf</a:t>
            </a:r>
            <a:r>
              <a:rPr lang="en-US" altLang="zh-CN" sz="1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endParaRPr lang="en-US" altLang="zh-CN" sz="1400" b="1" dirty="0" smtClean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11" y="1006371"/>
            <a:ext cx="11542889" cy="474292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99807" y="137979"/>
            <a:ext cx="6524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latin typeface="Comic Sans MS" panose="030F0702030302020204"/>
                <a:cs typeface="Comic Sans MS" panose="030F0702030302020204"/>
              </a:rPr>
              <a:t>G4wcda_v.1</a:t>
            </a:r>
            <a:r>
              <a:rPr lang="zh-CN" altLang="en-US" sz="3600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sz="3600" dirty="0" smtClean="0">
                <a:latin typeface="Comic Sans MS" panose="030F0702030302020204"/>
                <a:cs typeface="Comic Sans MS" panose="030F0702030302020204"/>
              </a:rPr>
              <a:t>.vs.</a:t>
            </a:r>
            <a:r>
              <a:rPr lang="zh-CN" altLang="en-US" sz="3600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sz="3600" dirty="0" smtClean="0">
                <a:latin typeface="Comic Sans MS" panose="030F0702030302020204"/>
                <a:cs typeface="Comic Sans MS" panose="030F0702030302020204"/>
              </a:rPr>
              <a:t>G4wcda</a:t>
            </a:r>
            <a:r>
              <a:rPr lang="zh-CN" altLang="en-US" sz="3600" dirty="0" smtClean="0">
                <a:latin typeface="Comic Sans MS" panose="030F0702030302020204"/>
                <a:cs typeface="Comic Sans MS" panose="030F0702030302020204"/>
              </a:rPr>
              <a:t>_</a:t>
            </a:r>
            <a:r>
              <a:rPr lang="en-US" altLang="zh-CN" sz="3600" dirty="0" smtClean="0">
                <a:latin typeface="Comic Sans MS" panose="030F0702030302020204"/>
                <a:cs typeface="Comic Sans MS" panose="030F0702030302020204"/>
              </a:rPr>
              <a:t>v.2</a:t>
            </a:r>
            <a:endParaRPr lang="en-US" altLang="zh-CN" sz="3600" dirty="0" smtClean="0">
              <a:latin typeface="Comic Sans MS" panose="030F0702030302020204"/>
              <a:cs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cda_full3.gif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843" y="2690421"/>
            <a:ext cx="5207416" cy="4030859"/>
          </a:xfrm>
          <a:prstGeom prst="rect">
            <a:avLst/>
          </a:prstGeom>
        </p:spPr>
      </p:pic>
      <p:pic>
        <p:nvPicPr>
          <p:cNvPr id="6" name="图片 5" descr="wcda_full-wuh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66" y="2690091"/>
            <a:ext cx="5167821" cy="4167909"/>
          </a:xfrm>
          <a:prstGeom prst="rect">
            <a:avLst/>
          </a:prstGeom>
        </p:spPr>
      </p:pic>
      <p:sp>
        <p:nvSpPr>
          <p:cNvPr id="7" name="内容占位符 2"/>
          <p:cNvSpPr txBox="1"/>
          <p:nvPr/>
        </p:nvSpPr>
        <p:spPr>
          <a:xfrm>
            <a:off x="268111" y="197556"/>
            <a:ext cx="11372714" cy="246415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Status:</a:t>
            </a:r>
            <a:endParaRPr lang="en-US" altLang="zh-CN" dirty="0" smtClean="0">
              <a:latin typeface="Comic Sans MS" panose="030F0702030302020204"/>
              <a:cs typeface="Comic Sans MS" panose="030F0702030302020204"/>
            </a:endParaRPr>
          </a:p>
          <a:p>
            <a:pPr lvl="1"/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Geant4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version</a:t>
            </a:r>
            <a:r>
              <a:rPr lang="zh-CN" altLang="en-US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update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to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4.10.3.3</a:t>
            </a:r>
            <a:r>
              <a:rPr lang="zh-CN" altLang="zh-CN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(done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@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14/01/2018)</a:t>
            </a:r>
            <a:endParaRPr lang="en-US" altLang="zh-CN" dirty="0" smtClean="0">
              <a:latin typeface="Comic Sans MS" panose="030F0702030302020204"/>
              <a:cs typeface="Comic Sans MS" panose="030F0702030302020204"/>
            </a:endParaRPr>
          </a:p>
          <a:p>
            <a:pPr lvl="1"/>
            <a:r>
              <a:rPr lang="en-US" altLang="zh-CN" dirty="0" smtClean="0">
                <a:solidFill>
                  <a:srgbClr val="FF0000"/>
                </a:solidFill>
                <a:latin typeface="Comic Sans MS" panose="030F0702030302020204"/>
                <a:cs typeface="Comic Sans MS" panose="030F0702030302020204"/>
              </a:rPr>
              <a:t>/</a:t>
            </a:r>
            <a:r>
              <a:rPr lang="en-US" altLang="zh-CN" dirty="0" err="1" smtClean="0">
                <a:solidFill>
                  <a:srgbClr val="FF0000"/>
                </a:solidFill>
                <a:latin typeface="Comic Sans MS" panose="030F0702030302020204"/>
                <a:cs typeface="Comic Sans MS" panose="030F0702030302020204"/>
              </a:rPr>
              <a:t>afs</a:t>
            </a:r>
            <a:r>
              <a:rPr lang="en-US" altLang="zh-CN" dirty="0" smtClean="0">
                <a:solidFill>
                  <a:srgbClr val="FF0000"/>
                </a:solidFill>
                <a:latin typeface="Comic Sans MS" panose="030F0702030302020204"/>
                <a:cs typeface="Comic Sans MS" panose="030F0702030302020204"/>
              </a:rPr>
              <a:t>/</a:t>
            </a:r>
            <a:r>
              <a:rPr lang="en-US" altLang="zh-CN" dirty="0" err="1" smtClean="0">
                <a:solidFill>
                  <a:srgbClr val="FF0000"/>
                </a:solidFill>
                <a:latin typeface="Comic Sans MS" panose="030F0702030302020204"/>
                <a:cs typeface="Comic Sans MS" panose="030F0702030302020204"/>
              </a:rPr>
              <a:t>ihep.ac.cn</a:t>
            </a:r>
            <a:r>
              <a:rPr lang="en-US" altLang="zh-CN" dirty="0" smtClean="0">
                <a:solidFill>
                  <a:srgbClr val="FF0000"/>
                </a:solidFill>
                <a:latin typeface="Comic Sans MS" panose="030F0702030302020204"/>
                <a:cs typeface="Comic Sans MS" panose="030F0702030302020204"/>
              </a:rPr>
              <a:t>/users/y/</a:t>
            </a:r>
            <a:r>
              <a:rPr lang="en-US" altLang="zh-CN" dirty="0" err="1" smtClean="0">
                <a:solidFill>
                  <a:srgbClr val="FF0000"/>
                </a:solidFill>
                <a:latin typeface="Comic Sans MS" panose="030F0702030302020204"/>
                <a:cs typeface="Comic Sans MS" panose="030F0702030302020204"/>
              </a:rPr>
              <a:t>ybjx</a:t>
            </a:r>
            <a:r>
              <a:rPr lang="en-US" altLang="zh-CN" dirty="0" smtClean="0">
                <a:solidFill>
                  <a:srgbClr val="FF0000"/>
                </a:solidFill>
                <a:latin typeface="Comic Sans MS" panose="030F0702030302020204"/>
                <a:cs typeface="Comic Sans MS" panose="030F0702030302020204"/>
              </a:rPr>
              <a:t>/</a:t>
            </a:r>
            <a:r>
              <a:rPr lang="en-US" altLang="zh-CN" dirty="0" err="1" smtClean="0">
                <a:solidFill>
                  <a:srgbClr val="FF0000"/>
                </a:solidFill>
                <a:latin typeface="Comic Sans MS" panose="030F0702030302020204"/>
                <a:cs typeface="Comic Sans MS" panose="030F0702030302020204"/>
              </a:rPr>
              <a:t>anysw</a:t>
            </a:r>
            <a:r>
              <a:rPr lang="en-US" altLang="zh-CN" dirty="0" smtClean="0">
                <a:solidFill>
                  <a:srgbClr val="FF0000"/>
                </a:solidFill>
                <a:latin typeface="Comic Sans MS" panose="030F0702030302020204"/>
                <a:cs typeface="Comic Sans MS" panose="030F0702030302020204"/>
              </a:rPr>
              <a:t>/sl5_ia64_gcc48/external/</a:t>
            </a:r>
            <a:r>
              <a:rPr lang="en-US" altLang="zh-CN" dirty="0" err="1" smtClean="0">
                <a:solidFill>
                  <a:srgbClr val="FF0000"/>
                </a:solidFill>
                <a:latin typeface="Comic Sans MS" panose="030F0702030302020204"/>
                <a:cs typeface="Comic Sans MS" panose="030F0702030302020204"/>
              </a:rPr>
              <a:t>enva.sh</a:t>
            </a:r>
            <a:endParaRPr lang="en-US" altLang="zh-CN" dirty="0" smtClean="0">
              <a:solidFill>
                <a:srgbClr val="FF0000"/>
              </a:solidFill>
              <a:latin typeface="Comic Sans MS" panose="030F0702030302020204"/>
              <a:cs typeface="Comic Sans MS" panose="030F0702030302020204"/>
            </a:endParaRPr>
          </a:p>
          <a:p>
            <a:pPr marL="0" indent="0">
              <a:buNone/>
            </a:pPr>
            <a:endParaRPr lang="en-US" altLang="zh-CN" dirty="0" smtClean="0">
              <a:latin typeface="Comic Sans MS" panose="030F0702030302020204"/>
              <a:cs typeface="Comic Sans MS" panose="030F0702030302020204"/>
            </a:endParaRPr>
          </a:p>
          <a:p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WCDA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 实验新几何的更新 （完成）</a:t>
            </a:r>
            <a:endParaRPr lang="en-US" altLang="zh-CN" dirty="0">
              <a:latin typeface="Comic Sans MS" panose="030F0702030302020204"/>
              <a:cs typeface="Comic Sans MS" panose="030F0702030302020204"/>
            </a:endParaRPr>
          </a:p>
          <a:p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Geant4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中的一些具体调用过程的的更新 （正在进行中）</a:t>
            </a:r>
            <a:endParaRPr lang="en-US" altLang="zh-CN" dirty="0" smtClean="0">
              <a:latin typeface="Comic Sans MS" panose="030F0702030302020204"/>
              <a:cs typeface="Comic Sans MS" panose="030F0702030302020204"/>
            </a:endParaRPr>
          </a:p>
          <a:p>
            <a:endParaRPr lang="zh-CN" alt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6514" y="194052"/>
            <a:ext cx="7125595" cy="92268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 </a:t>
            </a:r>
            <a:r>
              <a:rPr lang="en-US" altLang="zh-CN" dirty="0" smtClean="0">
                <a:latin typeface="Comic Sans MS" panose="030F0702030302020204"/>
                <a:cs typeface="Comic Sans MS" panose="030F0702030302020204"/>
              </a:rPr>
              <a:t>WCDA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的预处理，重建软</a:t>
            </a:r>
            <a:r>
              <a:rPr lang="zh-CN" altLang="en-US" dirty="0" smtClean="0"/>
              <a:t>件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439975" y="1031773"/>
            <a:ext cx="6544519" cy="514263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latin typeface="Comic Sans MS" panose="030F0702030302020204"/>
                <a:cs typeface="Comic Sans MS" panose="030F0702030302020204"/>
              </a:rPr>
              <a:t>On line Pre-reconstruction:</a:t>
            </a:r>
            <a:endParaRPr lang="en-US" altLang="zh-CN" dirty="0">
              <a:latin typeface="Comic Sans MS" panose="030F0702030302020204"/>
              <a:cs typeface="Comic Sans MS" panose="030F0702030302020204"/>
            </a:endParaRPr>
          </a:p>
          <a:p>
            <a:pPr lvl="1">
              <a:lnSpc>
                <a:spcPct val="120000"/>
              </a:lnSpc>
            </a:pP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/>
                <a:cs typeface="Comic Sans MS" panose="030F0702030302020204"/>
              </a:rPr>
              <a:t>Npmt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/>
                <a:cs typeface="Comic Sans MS" panose="030F0702030302020204"/>
                <a:sym typeface="Symbol" panose="05050102010706020507" pitchFamily="18" charset="2"/>
              </a:rPr>
              <a:t>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Comic Sans MS" panose="030F0702030302020204"/>
                <a:cs typeface="Comic Sans MS" panose="030F0702030302020204"/>
                <a:sym typeface="Symbol" panose="05050102010706020507" pitchFamily="18" charset="2"/>
              </a:rPr>
              <a:t>12  during any 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Comic Sans MS" panose="030F0702030302020204"/>
                <a:cs typeface="Comic Sans MS" panose="030F0702030302020204"/>
              </a:rPr>
              <a:t>250 ns, the array is triggered;</a:t>
            </a:r>
            <a:endParaRPr lang="en-US" altLang="zh-CN" dirty="0">
              <a:solidFill>
                <a:schemeClr val="accent2">
                  <a:lumMod val="50000"/>
                </a:schemeClr>
              </a:solidFill>
              <a:latin typeface="Comic Sans MS" panose="030F0702030302020204"/>
              <a:cs typeface="Comic Sans MS" panose="030F0702030302020204"/>
              <a:sym typeface="Symbol" panose="05050102010706020507" pitchFamily="18" charset="2"/>
            </a:endParaRPr>
          </a:p>
          <a:p>
            <a:pPr lvl="1">
              <a:lnSpc>
                <a:spcPct val="120000"/>
              </a:lnSpc>
            </a:pP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Comic Sans MS" panose="030F0702030302020204"/>
                <a:cs typeface="Comic Sans MS" panose="030F0702030302020204"/>
                <a:sym typeface="Symbol" panose="05050102010706020507" pitchFamily="18" charset="2"/>
              </a:rPr>
              <a:t>Noise trigger can be depressed to a level of &lt;3.5 </a:t>
            </a:r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/>
                <a:cs typeface="Comic Sans MS" panose="030F0702030302020204"/>
                <a:sym typeface="Symbol" panose="05050102010706020507" pitchFamily="18" charset="2"/>
              </a:rPr>
              <a:t>kHz</a:t>
            </a:r>
            <a:r>
              <a:rPr lang="zh-CN" altLang="zh-CN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/>
                <a:cs typeface="Comic Sans MS" panose="030F0702030302020204"/>
                <a:sym typeface="Symbol" panose="05050102010706020507" pitchFamily="18" charset="2"/>
              </a:rPr>
              <a:t>.</a:t>
            </a:r>
            <a:r>
              <a:rPr lang="zh-CN" altLang="en-US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/>
                <a:cs typeface="Comic Sans MS" panose="030F0702030302020204"/>
                <a:sym typeface="Symbol" panose="05050102010706020507" pitchFamily="18" charset="2"/>
              </a:rPr>
              <a:t> </a:t>
            </a:r>
            <a:endParaRPr lang="en-US" altLang="zh-CN" dirty="0" smtClean="0">
              <a:solidFill>
                <a:schemeClr val="accent5">
                  <a:lumMod val="75000"/>
                </a:schemeClr>
              </a:solidFill>
              <a:latin typeface="Comic Sans MS" panose="030F0702030302020204"/>
              <a:cs typeface="Comic Sans MS" panose="030F0702030302020204"/>
              <a:sym typeface="Symbol" panose="05050102010706020507" pitchFamily="18" charset="2"/>
            </a:endParaRPr>
          </a:p>
          <a:p>
            <a:pPr lvl="1">
              <a:lnSpc>
                <a:spcPct val="120000"/>
              </a:lnSpc>
            </a:pPr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/>
                <a:cs typeface="Comic Sans MS" panose="030F0702030302020204"/>
                <a:sym typeface="Symbol" panose="05050102010706020507" pitchFamily="18" charset="2"/>
              </a:rPr>
              <a:t>Noise</a:t>
            </a:r>
            <a:r>
              <a:rPr lang="zh-CN" altLang="en-US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/>
                <a:cs typeface="Comic Sans MS" panose="030F0702030302020204"/>
                <a:sym typeface="Symbol" panose="05050102010706020507" pitchFamily="18" charset="2"/>
              </a:rPr>
              <a:t> </a:t>
            </a:r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/>
                <a:cs typeface="Comic Sans MS" panose="030F0702030302020204"/>
                <a:sym typeface="Symbol" panose="05050102010706020507" pitchFamily="18" charset="2"/>
              </a:rPr>
              <a:t>filtering;</a:t>
            </a:r>
            <a:endParaRPr lang="en-US" altLang="zh-CN" dirty="0">
              <a:solidFill>
                <a:srgbClr val="1504EC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latin typeface="Comic Sans MS" panose="030F0702030302020204"/>
                <a:cs typeface="Comic Sans MS" panose="030F0702030302020204"/>
              </a:rPr>
              <a:t>Reconstruction</a:t>
            </a:r>
            <a:r>
              <a:rPr lang="zh-CN" altLang="en-US" dirty="0">
                <a:latin typeface="Comic Sans MS" panose="030F0702030302020204"/>
                <a:cs typeface="Comic Sans MS" panose="030F0702030302020204"/>
              </a:rPr>
              <a:t>:</a:t>
            </a:r>
            <a:endParaRPr lang="en-US" altLang="zh-CN" dirty="0">
              <a:latin typeface="Comic Sans MS" panose="030F0702030302020204"/>
              <a:cs typeface="Comic Sans MS" panose="030F0702030302020204"/>
            </a:endParaRPr>
          </a:p>
          <a:p>
            <a:pPr lvl="1">
              <a:lnSpc>
                <a:spcPct val="100000"/>
              </a:lnSpc>
            </a:pPr>
            <a:r>
              <a:rPr lang="en-US" altLang="zh-CN" dirty="0" smtClean="0">
                <a:solidFill>
                  <a:srgbClr val="1504EC"/>
                </a:solidFill>
                <a:latin typeface="Comic Sans MS" panose="030F0702030302020204"/>
                <a:cs typeface="Comic Sans MS" panose="030F0702030302020204"/>
              </a:rPr>
              <a:t>Core</a:t>
            </a:r>
            <a:r>
              <a:rPr lang="zh-CN" altLang="en-US" dirty="0" smtClean="0">
                <a:solidFill>
                  <a:srgbClr val="1504EC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solidFill>
                  <a:srgbClr val="1504EC"/>
                </a:solidFill>
                <a:latin typeface="Comic Sans MS" panose="030F0702030302020204"/>
                <a:cs typeface="Comic Sans MS" panose="030F0702030302020204"/>
              </a:rPr>
              <a:t>reconstruction</a:t>
            </a:r>
            <a:r>
              <a:rPr lang="zh-CN" altLang="en-US" dirty="0" smtClean="0">
                <a:solidFill>
                  <a:srgbClr val="1504EC"/>
                </a:solidFill>
                <a:latin typeface="Comic Sans MS" panose="030F0702030302020204"/>
                <a:cs typeface="Comic Sans MS" panose="030F0702030302020204"/>
              </a:rPr>
              <a:t>:重心法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、分区法、高斯</a:t>
            </a:r>
            <a:r>
              <a:rPr lang="zh-CN" altLang="en-US" dirty="0">
                <a:latin typeface="Comic Sans MS" panose="030F0702030302020204"/>
                <a:cs typeface="Comic Sans MS" panose="030F0702030302020204"/>
              </a:rPr>
              <a:t>分布法，</a:t>
            </a:r>
            <a:endParaRPr lang="en-US" altLang="zh-CN" dirty="0">
              <a:latin typeface="Comic Sans MS" panose="030F0702030302020204"/>
              <a:cs typeface="Comic Sans MS" panose="030F0702030302020204"/>
            </a:endParaRPr>
          </a:p>
          <a:p>
            <a:pPr lvl="1">
              <a:lnSpc>
                <a:spcPct val="100000"/>
              </a:lnSpc>
            </a:pPr>
            <a:r>
              <a:rPr lang="en-US" altLang="zh-CN" dirty="0" smtClean="0">
                <a:solidFill>
                  <a:srgbClr val="1504EC"/>
                </a:solidFill>
                <a:latin typeface="Comic Sans MS" panose="030F0702030302020204"/>
                <a:cs typeface="Comic Sans MS" panose="030F0702030302020204"/>
              </a:rPr>
              <a:t>Direction</a:t>
            </a:r>
            <a:r>
              <a:rPr lang="zh-CN" altLang="en-US" dirty="0" smtClean="0">
                <a:solidFill>
                  <a:srgbClr val="1504EC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lang="en-US" altLang="zh-CN" dirty="0" smtClean="0">
                <a:solidFill>
                  <a:srgbClr val="1504EC"/>
                </a:solidFill>
                <a:latin typeface="Comic Sans MS" panose="030F0702030302020204"/>
                <a:cs typeface="Comic Sans MS" panose="030F0702030302020204"/>
              </a:rPr>
              <a:t>reconstruction</a:t>
            </a:r>
            <a:r>
              <a:rPr lang="zh-CN" altLang="en-US" dirty="0" smtClean="0">
                <a:solidFill>
                  <a:srgbClr val="1504EC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lang="zh-CN" altLang="en-US" dirty="0" smtClean="0">
                <a:latin typeface="Comic Sans MS" panose="030F0702030302020204"/>
                <a:cs typeface="Comic Sans MS" panose="030F0702030302020204"/>
              </a:rPr>
              <a:t>：</a:t>
            </a:r>
            <a:r>
              <a:rPr lang="zh-CN" altLang="en-US" dirty="0">
                <a:latin typeface="Comic Sans MS" panose="030F0702030302020204"/>
                <a:cs typeface="Comic Sans MS" panose="030F0702030302020204"/>
              </a:rPr>
              <a:t>锥面修正后的平面拟合</a:t>
            </a:r>
            <a:endParaRPr lang="en-US" altLang="zh-CN" dirty="0">
              <a:solidFill>
                <a:srgbClr val="FF0000"/>
              </a:solidFill>
              <a:latin typeface="Comic Sans MS" panose="030F0702030302020204"/>
              <a:cs typeface="Comic Sans MS" panose="030F0702030302020204"/>
            </a:endParaRPr>
          </a:p>
          <a:p>
            <a:pPr lvl="1">
              <a:lnSpc>
                <a:spcPct val="100000"/>
              </a:lnSpc>
            </a:pPr>
            <a:r>
              <a:rPr lang="zh-CN" altLang="en-US" dirty="0">
                <a:solidFill>
                  <a:srgbClr val="1504EC"/>
                </a:solidFill>
                <a:latin typeface="Comic Sans MS" panose="030F0702030302020204"/>
                <a:cs typeface="Comic Sans MS" panose="030F0702030302020204"/>
              </a:rPr>
              <a:t>输出参量</a:t>
            </a:r>
            <a:r>
              <a:rPr lang="zh-CN" altLang="zh-CN" dirty="0">
                <a:latin typeface="Comic Sans MS" panose="030F0702030302020204"/>
                <a:cs typeface="Comic Sans MS" panose="030F0702030302020204"/>
              </a:rPr>
              <a:t>：</a:t>
            </a:r>
            <a:r>
              <a:rPr lang="zh-CN" altLang="en-US" dirty="0">
                <a:latin typeface="Comic Sans MS" panose="030F0702030302020204"/>
                <a:cs typeface="Comic Sans MS" panose="030F0702030302020204"/>
              </a:rPr>
              <a:t>方向，能量、成分相关参量。</a:t>
            </a:r>
            <a:endParaRPr lang="en-US" altLang="zh-CN" dirty="0">
              <a:latin typeface="Comic Sans MS" panose="030F0702030302020204"/>
              <a:cs typeface="Comic Sans MS" panose="030F0702030302020204"/>
            </a:endParaRPr>
          </a:p>
          <a:p>
            <a:endParaRPr kumimoji="1" lang="zh-CN" altLang="en-US" dirty="0"/>
          </a:p>
        </p:txBody>
      </p:sp>
      <p:pic>
        <p:nvPicPr>
          <p:cNvPr id="3" name="图片 2" descr="pf0042600_2_0000203_timedis_reccomp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657" y="1534781"/>
            <a:ext cx="5139343" cy="4004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4056</Words>
  <Application>WPS 演示</Application>
  <PresentationFormat>自定义</PresentationFormat>
  <Paragraphs>247</Paragraphs>
  <Slides>23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47" baseType="lpstr">
      <vt:lpstr>Arial</vt:lpstr>
      <vt:lpstr>宋体</vt:lpstr>
      <vt:lpstr>Wingdings</vt:lpstr>
      <vt:lpstr>Comic Sans MS</vt:lpstr>
      <vt:lpstr>隶书</vt:lpstr>
      <vt:lpstr>Wingdings</vt:lpstr>
      <vt:lpstr>Comic Sans MS</vt:lpstr>
      <vt:lpstr>黑体</vt:lpstr>
      <vt:lpstr>Arial</vt:lpstr>
      <vt:lpstr>Courier New</vt:lpstr>
      <vt:lpstr>Symbol</vt:lpstr>
      <vt:lpstr>Calibri</vt:lpstr>
      <vt:lpstr>微软雅黑</vt:lpstr>
      <vt:lpstr>Arial Unicode MS</vt:lpstr>
      <vt:lpstr>Calibri Light</vt:lpstr>
      <vt:lpstr>仿宋</vt:lpstr>
      <vt:lpstr>Times New Roman</vt:lpstr>
      <vt:lpstr>Tahoma</vt:lpstr>
      <vt:lpstr>Wingdings 3</vt:lpstr>
      <vt:lpstr>Wingdings 3</vt:lpstr>
      <vt:lpstr>Office 主题</vt:lpstr>
      <vt:lpstr>Equation.3</vt:lpstr>
      <vt:lpstr>Equation.3</vt:lpstr>
      <vt:lpstr>Equation.3</vt:lpstr>
      <vt:lpstr>WCDA模拟重建软件现状</vt:lpstr>
      <vt:lpstr>内容</vt:lpstr>
      <vt:lpstr>WCDA模拟软件: G4WCDA</vt:lpstr>
      <vt:lpstr>PowerPoint 演示文稿</vt:lpstr>
      <vt:lpstr>Update: Hits Stream</vt:lpstr>
      <vt:lpstr>User: how to run and output</vt:lpstr>
      <vt:lpstr>PowerPoint 演示文稿</vt:lpstr>
      <vt:lpstr>PowerPoint 演示文稿</vt:lpstr>
      <vt:lpstr> WCDA的预处理，重建软件</vt:lpstr>
      <vt:lpstr>快速遍举法</vt:lpstr>
      <vt:lpstr>PowerPoint 演示文稿</vt:lpstr>
      <vt:lpstr>PowerPoint 演示文稿</vt:lpstr>
      <vt:lpstr>噪声去除和真实信号保留</vt:lpstr>
      <vt:lpstr>Direction reconstruction： 前锋面拟合</vt:lpstr>
      <vt:lpstr>Core reconstruction</vt:lpstr>
      <vt:lpstr>Reality: approximation in detector plane</vt:lpstr>
      <vt:lpstr>芯位和方向重建精度</vt:lpstr>
      <vt:lpstr>outlook</vt:lpstr>
      <vt:lpstr>backup</vt:lpstr>
      <vt:lpstr>PowerPoint 演示文稿</vt:lpstr>
      <vt:lpstr>PowerPoint 演示文稿</vt:lpstr>
      <vt:lpstr>在线快速重建方法的研究</vt:lpstr>
      <vt:lpstr>Trigger Clusters &amp; Trigger Pattern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KM2A模拟和重建软件进展</dc:title>
  <dc:creator>陈松战</dc:creator>
  <cp:lastModifiedBy>Administrator</cp:lastModifiedBy>
  <cp:revision>204</cp:revision>
  <dcterms:created xsi:type="dcterms:W3CDTF">2017-11-08T09:02:00Z</dcterms:created>
  <dcterms:modified xsi:type="dcterms:W3CDTF">2018-03-23T05:49:33Z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