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0" r:id="rId4"/>
  </p:sldMasterIdLst>
  <p:notesMasterIdLst>
    <p:notesMasterId r:id="rId35"/>
  </p:notesMasterIdLst>
  <p:handoutMasterIdLst>
    <p:handoutMasterId r:id="rId36"/>
  </p:handoutMasterIdLst>
  <p:sldIdLst>
    <p:sldId id="256" r:id="rId5"/>
    <p:sldId id="279" r:id="rId6"/>
    <p:sldId id="319" r:id="rId7"/>
    <p:sldId id="317" r:id="rId8"/>
    <p:sldId id="357" r:id="rId9"/>
    <p:sldId id="358" r:id="rId10"/>
    <p:sldId id="344" r:id="rId11"/>
    <p:sldId id="346" r:id="rId12"/>
    <p:sldId id="345" r:id="rId13"/>
    <p:sldId id="355" r:id="rId14"/>
    <p:sldId id="321" r:id="rId15"/>
    <p:sldId id="318" r:id="rId16"/>
    <p:sldId id="354" r:id="rId17"/>
    <p:sldId id="352" r:id="rId18"/>
    <p:sldId id="323" r:id="rId19"/>
    <p:sldId id="356" r:id="rId20"/>
    <p:sldId id="348" r:id="rId21"/>
    <p:sldId id="324" r:id="rId22"/>
    <p:sldId id="337" r:id="rId23"/>
    <p:sldId id="332" r:id="rId24"/>
    <p:sldId id="334" r:id="rId25"/>
    <p:sldId id="335" r:id="rId26"/>
    <p:sldId id="336" r:id="rId27"/>
    <p:sldId id="339" r:id="rId28"/>
    <p:sldId id="340" r:id="rId29"/>
    <p:sldId id="349" r:id="rId30"/>
    <p:sldId id="343" r:id="rId31"/>
    <p:sldId id="285" r:id="rId32"/>
    <p:sldId id="342" r:id="rId33"/>
    <p:sldId id="350" r:id="rId34"/>
  </p:sldIdLst>
  <p:sldSz cx="12192000" cy="6858000"/>
  <p:notesSz cx="7023100" cy="93091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0" autoAdjust="0"/>
    <p:restoredTop sz="94667" autoAdjust="0"/>
  </p:normalViewPr>
  <p:slideViewPr>
    <p:cSldViewPr snapToGrid="0" showGuides="1">
      <p:cViewPr varScale="1">
        <p:scale>
          <a:sx n="84" d="100"/>
          <a:sy n="84" d="100"/>
        </p:scale>
        <p:origin x="71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8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CN" sz="1200"/>
            </a:lvl1pPr>
          </a:lstStyle>
          <a:p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CN" sz="1200"/>
            </a:lvl1pPr>
          </a:lstStyle>
          <a:p>
            <a:fld id="{E574AC39-44E6-425E-AF49-CF7D189F346F}" type="datetimeFigureOut">
              <a:rPr lang="en-US" altLang="zh-CN" smtClean="0">
                <a:ea typeface="Microsoft YaHei UI" panose="020B0503020204020204" pitchFamily="34" charset="-122"/>
              </a:rPr>
              <a:t>3/23/2018</a:t>
            </a:fld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CN" sz="1200"/>
            </a:lvl1pPr>
          </a:lstStyle>
          <a:p>
            <a:endParaRPr lang="zh-CN" dirty="0">
              <a:ea typeface="Microsoft YaHei UI" panose="020B0503020204020204" pitchFamily="34" charset="-122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CN" sz="1200"/>
            </a:lvl1pPr>
          </a:lstStyle>
          <a:p>
            <a:fld id="{6320F472-929B-459B-8D82-2FABCC5B32A0}" type="slidenum">
              <a:rPr lang="zh-CN" smtClean="0">
                <a:ea typeface="Microsoft YaHei UI" panose="020B0503020204020204" pitchFamily="34" charset="-122"/>
              </a:rPr>
              <a:t>‹#›</a:t>
            </a:fld>
            <a:endParaRPr lang="zh-CN" dirty="0"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2264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latinLnBrk="0">
              <a:defRPr lang="zh-CN" sz="1200"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latinLnBrk="0">
              <a:defRPr lang="zh-CN" sz="1200">
                <a:ea typeface="Microsoft YaHei UI" panose="020B0503020204020204" pitchFamily="34" charset="-122"/>
              </a:defRPr>
            </a:lvl1pPr>
          </a:lstStyle>
          <a:p>
            <a:fld id="{DF2775BC-6312-42C7-B7C5-EA6783C2D9CA}" type="datetimeFigureOut">
              <a:rPr lang="en-US" altLang="zh-CN" smtClean="0"/>
              <a:pPr/>
              <a:t>3/23/2018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zh-CN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zh-CN" dirty="0"/>
              <a:t>单击此处编辑母版文本样式</a:t>
            </a:r>
          </a:p>
          <a:p>
            <a:pPr lvl="1"/>
            <a:r>
              <a:rPr lang="zh-CN" dirty="0"/>
              <a:t>第二级</a:t>
            </a:r>
          </a:p>
          <a:p>
            <a:pPr lvl="2"/>
            <a:r>
              <a:rPr lang="zh-CN" dirty="0"/>
              <a:t>第三级</a:t>
            </a:r>
          </a:p>
          <a:p>
            <a:pPr lvl="3"/>
            <a:r>
              <a:rPr lang="zh-CN" dirty="0"/>
              <a:t>第四级</a:t>
            </a:r>
          </a:p>
          <a:p>
            <a:pPr lvl="4"/>
            <a:r>
              <a:rPr lang="zh-CN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latinLnBrk="0">
              <a:defRPr lang="zh-CN" sz="1200"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latinLnBrk="0">
              <a:defRPr lang="zh-CN" sz="1200">
                <a:ea typeface="Microsoft YaHei UI" panose="020B0503020204020204" pitchFamily="34" charset="-122"/>
              </a:defRPr>
            </a:lvl1pPr>
          </a:lstStyle>
          <a:p>
            <a:fld id="{67F715A1-4ADC-44E0-9587-804FF39D6B22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72984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1pPr>
    <a:lvl2pPr marL="457189" algn="l" defTabSz="914377" rtl="0" eaLnBrk="1" latinLnBrk="0" hangingPunct="1"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2pPr>
    <a:lvl3pPr marL="914377" algn="l" defTabSz="914377" rtl="0" eaLnBrk="1" latinLnBrk="0" hangingPunct="1"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3pPr>
    <a:lvl4pPr marL="1371566" algn="l" defTabSz="914377" rtl="0" eaLnBrk="1" latinLnBrk="0" hangingPunct="1"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4pPr>
    <a:lvl5pPr marL="1828754" algn="l" defTabSz="914377" rtl="0" eaLnBrk="1" latinLnBrk="0" hangingPunct="1">
      <a:defRPr lang="zh-CN" sz="1200" kern="1200">
        <a:solidFill>
          <a:schemeClr val="tx1"/>
        </a:solidFill>
        <a:latin typeface="+mn-lt"/>
        <a:ea typeface="Microsoft YaHei UI" panose="020B0503020204020204" pitchFamily="34" charset="-122"/>
        <a:cs typeface="+mn-cs"/>
      </a:defRPr>
    </a:lvl5pPr>
    <a:lvl6pPr marL="2285943" algn="l" defTabSz="914377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lang="zh-C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F3EAB-7849-4D1F-BC45-C2032C6F8670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1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715A1-4ADC-44E0-9587-804FF39D6B22}" type="slidenum">
              <a:rPr lang="en-US" altLang="zh-CN" smtClean="0"/>
              <a:pPr/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01130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F3EAB-7849-4D1F-BC45-C2032C6F867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7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715A1-4ADC-44E0-9587-804FF39D6B22}" type="slidenum">
              <a:rPr lang="en-US" altLang="zh-CN" smtClean="0"/>
              <a:pPr/>
              <a:t>10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49644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F3EAB-7849-4D1F-BC45-C2032C6F8670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97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F3EAB-7849-4D1F-BC45-C2032C6F8670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715A1-4ADC-44E0-9587-804FF39D6B22}" type="slidenum">
              <a:rPr lang="en-US" altLang="zh-CN" smtClean="0"/>
              <a:pPr/>
              <a:t>27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56508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9" cy="3329581"/>
          </a:xfrm>
        </p:spPr>
        <p:txBody>
          <a:bodyPr anchor="b"/>
          <a:lstStyle>
            <a:lvl1pPr latinLnBrk="0">
              <a:defRPr lang="zh-CN" sz="7200"/>
            </a:lvl1pPr>
          </a:lstStyle>
          <a:p>
            <a:r>
              <a:rPr lang="zh-CN" altLang="en-US" smtClean="0"/>
              <a:t>单击此处编辑母版标题样式</a:t>
            </a:r>
            <a:endParaRPr 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54955" y="4777381"/>
            <a:ext cx="8825659" cy="861420"/>
          </a:xfrm>
        </p:spPr>
        <p:txBody>
          <a:bodyPr anchor="t"/>
          <a:lstStyle>
            <a:lvl1pPr marL="0" indent="0" algn="l" latinLnBrk="0">
              <a:buNone/>
              <a:defRPr lang="zh-CN" cap="all">
                <a:solidFill>
                  <a:schemeClr val="accent1"/>
                </a:solidFill>
              </a:defRPr>
            </a:lvl1pPr>
            <a:lvl2pPr marL="457189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 latinLnBrk="0">
              <a:buNone/>
              <a:defRPr lang="zh-CN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45BBE-6C10-4A5D-B810-BFD6C522A397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94089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全景图片与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4957" y="4800587"/>
            <a:ext cx="8825657" cy="566739"/>
          </a:xfrm>
        </p:spPr>
        <p:txBody>
          <a:bodyPr anchor="b">
            <a:normAutofit/>
          </a:bodyPr>
          <a:lstStyle>
            <a:lvl1pPr algn="l" latinLnBrk="0">
              <a:defRPr lang="zh-CN"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 latinLnBrk="0">
              <a:buNone/>
              <a:defRPr lang="zh-CN" sz="1600"/>
            </a:lvl1pPr>
            <a:lvl2pPr marL="457189" indent="0" latinLnBrk="0">
              <a:buNone/>
              <a:defRPr lang="zh-CN" sz="2800"/>
            </a:lvl2pPr>
            <a:lvl3pPr marL="914377" indent="0" latinLnBrk="0">
              <a:buNone/>
              <a:defRPr lang="zh-CN" sz="2400"/>
            </a:lvl3pPr>
            <a:lvl4pPr marL="1371566" indent="0" latinLnBrk="0">
              <a:buNone/>
              <a:defRPr lang="zh-CN" sz="2000"/>
            </a:lvl4pPr>
            <a:lvl5pPr marL="1828754" indent="0" latinLnBrk="0">
              <a:buNone/>
              <a:defRPr lang="zh-CN" sz="2000"/>
            </a:lvl5pPr>
            <a:lvl6pPr marL="2285943" indent="0" latinLnBrk="0">
              <a:buNone/>
              <a:defRPr lang="zh-CN" sz="2000"/>
            </a:lvl6pPr>
            <a:lvl7pPr marL="2743131" indent="0" latinLnBrk="0">
              <a:buNone/>
              <a:defRPr lang="zh-CN" sz="2000"/>
            </a:lvl7pPr>
            <a:lvl8pPr marL="3200320" indent="0" latinLnBrk="0">
              <a:buNone/>
              <a:defRPr lang="zh-CN" sz="2000"/>
            </a:lvl8pPr>
            <a:lvl9pPr marL="3657509" indent="0" latinLnBrk="0">
              <a:buNone/>
              <a:defRPr lang="zh-CN" sz="2000"/>
            </a:lvl9pPr>
          </a:lstStyle>
          <a:p>
            <a:r>
              <a:rPr lang="zh-CN" altLang="en-US" smtClean="0"/>
              <a:t>单击图标添加图片</a:t>
            </a: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 latinLnBrk="0">
              <a:buNone/>
              <a:defRPr lang="zh-CN" sz="12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E4861-81AA-4E8F-A290-72DCFEEDA2DA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58139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9" cy="1981200"/>
          </a:xfrm>
        </p:spPr>
        <p:txBody>
          <a:bodyPr/>
          <a:lstStyle>
            <a:lvl1pPr latinLnBrk="0">
              <a:defRPr lang="zh-CN"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0AE6-EB1F-4FD8-8D71-167D6DE05CE4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8825659" cy="23622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zh-CN" sz="18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4091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与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74801" y="1447801"/>
            <a:ext cx="7999315" cy="2323375"/>
          </a:xfrm>
        </p:spPr>
        <p:txBody>
          <a:bodyPr/>
          <a:lstStyle>
            <a:lvl1pPr latinLnBrk="0">
              <a:defRPr lang="zh-CN"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EDC4-9DB7-4E1A-BB15-434FC96EB6D5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  <p:sp>
        <p:nvSpPr>
          <p:cNvPr id="10" name="文本占位符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 latinLnBrk="0">
              <a:buNone/>
              <a:defRPr lang="zh-CN" sz="18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文本占位符 3"/>
          <p:cNvSpPr>
            <a:spLocks noGrp="1"/>
          </p:cNvSpPr>
          <p:nvPr>
            <p:ph type="body" sz="half" idx="13"/>
          </p:nvPr>
        </p:nvSpPr>
        <p:spPr>
          <a:xfrm>
            <a:off x="1930401" y="3771174"/>
            <a:ext cx="7385828" cy="342175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zh-CN" sz="1400" b="0" kern="1200" cap="small">
                <a:solidFill>
                  <a:schemeClr val="accent1"/>
                </a:solidFill>
                <a:latin typeface="+mj-lt"/>
                <a:ea typeface="Microsoft YaHei UI" panose="020B0503020204020204" pitchFamily="34" charset="-122"/>
                <a:cs typeface="+mj-cs"/>
              </a:defRPr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 latinLnBrk="0">
              <a:defRPr lang="zh-CN" sz="12200" b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zh-CN" altLang="en-US" sz="12200" dirty="0">
                <a:ea typeface="Microsoft YaHei UI" panose="020B0503020204020204" pitchFamily="34" charset="-122"/>
              </a:rPr>
              <a:t>“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330491" y="2613788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 latinLnBrk="0">
              <a:defRPr lang="zh-CN" sz="12200" b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zh-CN" altLang="en-US" sz="12200" dirty="0">
                <a:ea typeface="Microsoft YaHei UI" panose="020B0503020204020204" pitchFamily="34" charset="-12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7621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4955" y="3124202"/>
            <a:ext cx="8825659" cy="1653180"/>
          </a:xfrm>
        </p:spPr>
        <p:txBody>
          <a:bodyPr anchor="b"/>
          <a:lstStyle>
            <a:lvl1pPr algn="l" latinLnBrk="0">
              <a:defRPr lang="zh-CN"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 latinLnBrk="0">
              <a:buNone/>
              <a:defRPr lang="zh-CN" sz="2000" cap="none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CN"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 latinLnBrk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4A6DF-C56F-40EE-B5D8-4D73AFC4EEC4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049460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言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3163027"/>
          </a:xfrm>
        </p:spPr>
        <p:txBody>
          <a:bodyPr/>
          <a:lstStyle>
            <a:lvl1pPr latinLnBrk="0">
              <a:defRPr lang="zh-CN"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702BD-F769-44C2-ACEB-3426E7B4DD78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2"/>
          </p:nvPr>
        </p:nvSpPr>
        <p:spPr>
          <a:xfrm>
            <a:off x="1574801" y="4953001"/>
            <a:ext cx="7999315" cy="1074057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zh-CN" sz="1800" b="0" kern="1200">
                <a:solidFill>
                  <a:schemeClr val="accent1"/>
                </a:solidFill>
                <a:latin typeface="+mj-lt"/>
                <a:ea typeface="Microsoft YaHei UI" panose="020B0503020204020204" pitchFamily="34" charset="-122"/>
                <a:cs typeface="+mj-cs"/>
              </a:defRPr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334033" y="331651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 latinLnBrk="0">
              <a:defRPr lang="zh-CN" sz="12200" b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zh-CN" altLang="en-US" sz="12200" dirty="0">
                <a:ea typeface="Microsoft YaHei UI" panose="020B0503020204020204" pitchFamily="34" charset="-122"/>
              </a:rPr>
              <a:t>”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r" latinLnBrk="0">
              <a:defRPr lang="zh-CN" sz="12200" b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zh-CN" altLang="en-US" sz="12200" dirty="0">
                <a:ea typeface="Microsoft YaHei UI" panose="020B0503020204020204" pitchFamily="34" charset="-122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6458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或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9" cy="1981200"/>
          </a:xfrm>
        </p:spPr>
        <p:txBody>
          <a:bodyPr/>
          <a:lstStyle>
            <a:lvl1pPr latinLnBrk="0">
              <a:defRPr lang="zh-CN" sz="4800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79036-B07B-4526-9D20-7C7E9B7D1CBF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  <p:sp>
        <p:nvSpPr>
          <p:cNvPr id="10" name="文本占位符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zh-CN" sz="18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3" name="文本占位符 3"/>
          <p:cNvSpPr>
            <a:spLocks noGrp="1"/>
          </p:cNvSpPr>
          <p:nvPr>
            <p:ph type="body" sz="half" idx="13"/>
          </p:nvPr>
        </p:nvSpPr>
        <p:spPr>
          <a:xfrm>
            <a:off x="1154953" y="3848611"/>
            <a:ext cx="8825659" cy="588517"/>
          </a:xfrm>
        </p:spPr>
        <p:txBody>
          <a:bodyPr anchor="b">
            <a:normAutofit/>
          </a:bodyPr>
          <a:lstStyle>
            <a:lvl1pPr marL="0" indent="0" algn="l" defTabSz="457189" rtl="0" eaLnBrk="1" latinLnBrk="0" hangingPunct="1">
              <a:buNone/>
              <a:defRPr lang="zh-CN" sz="3600" b="0" kern="1200" cap="none">
                <a:solidFill>
                  <a:schemeClr val="accent1"/>
                </a:solidFill>
                <a:latin typeface="+mj-lt"/>
                <a:ea typeface="Microsoft YaHei UI" panose="020B0503020204020204" pitchFamily="34" charset="-122"/>
                <a:cs typeface="+mj-cs"/>
              </a:defRPr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2226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CN" sz="4000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2947" y="1981201"/>
            <a:ext cx="2946867" cy="576263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zh-CN" sz="2400" b="0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CN" sz="2000" b="1"/>
            </a:lvl2pPr>
            <a:lvl3pPr marL="914377" indent="0" latinLnBrk="0">
              <a:buNone/>
              <a:defRPr lang="zh-CN" sz="1800" b="1"/>
            </a:lvl3pPr>
            <a:lvl4pPr marL="1371566" indent="0" latinLnBrk="0">
              <a:buNone/>
              <a:defRPr lang="zh-CN" sz="1600" b="1"/>
            </a:lvl4pPr>
            <a:lvl5pPr marL="1828754" indent="0" latinLnBrk="0">
              <a:buNone/>
              <a:defRPr lang="zh-CN" sz="1600" b="1"/>
            </a:lvl5pPr>
            <a:lvl6pPr marL="2285943" indent="0" latinLnBrk="0">
              <a:buNone/>
              <a:defRPr lang="zh-CN" sz="1600" b="1"/>
            </a:lvl6pPr>
            <a:lvl7pPr marL="2743131" indent="0" latinLnBrk="0">
              <a:buNone/>
              <a:defRPr lang="zh-CN" sz="1600" b="1"/>
            </a:lvl7pPr>
            <a:lvl8pPr marL="3200320" indent="0" latinLnBrk="0">
              <a:buNone/>
              <a:defRPr lang="zh-CN" sz="1600" b="1"/>
            </a:lvl8pPr>
            <a:lvl9pPr marL="3657509" indent="0" latinLnBrk="0">
              <a:buNone/>
              <a:defRPr lang="zh-CN"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883661" y="1981201"/>
            <a:ext cx="2936241" cy="576263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zh-CN" sz="2400" b="0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CN" sz="2000" b="1"/>
            </a:lvl2pPr>
            <a:lvl3pPr marL="914377" indent="0" latinLnBrk="0">
              <a:buNone/>
              <a:defRPr lang="zh-CN" sz="1800" b="1"/>
            </a:lvl3pPr>
            <a:lvl4pPr marL="1371566" indent="0" latinLnBrk="0">
              <a:buNone/>
              <a:defRPr lang="zh-CN" sz="1600" b="1"/>
            </a:lvl4pPr>
            <a:lvl5pPr marL="1828754" indent="0" latinLnBrk="0">
              <a:buNone/>
              <a:defRPr lang="zh-CN" sz="1600" b="1"/>
            </a:lvl5pPr>
            <a:lvl6pPr marL="2285943" indent="0" latinLnBrk="0">
              <a:buNone/>
              <a:defRPr lang="zh-CN" sz="1600" b="1"/>
            </a:lvl6pPr>
            <a:lvl7pPr marL="2743131" indent="0" latinLnBrk="0">
              <a:buNone/>
              <a:defRPr lang="zh-CN" sz="1600" b="1"/>
            </a:lvl7pPr>
            <a:lvl8pPr marL="3200320" indent="0" latinLnBrk="0">
              <a:buNone/>
              <a:defRPr lang="zh-CN" sz="1600" b="1"/>
            </a:lvl8pPr>
            <a:lvl9pPr marL="3657509" indent="0" latinLnBrk="0">
              <a:buNone/>
              <a:defRPr lang="zh-CN"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7124701" y="1981201"/>
            <a:ext cx="2932113" cy="576263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zh-CN" sz="2400" b="0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CN" sz="2000" b="1"/>
            </a:lvl2pPr>
            <a:lvl3pPr marL="914377" indent="0" latinLnBrk="0">
              <a:buNone/>
              <a:defRPr lang="zh-CN" sz="1800" b="1"/>
            </a:lvl3pPr>
            <a:lvl4pPr marL="1371566" indent="0" latinLnBrk="0">
              <a:buNone/>
              <a:defRPr lang="zh-CN" sz="1600" b="1"/>
            </a:lvl4pPr>
            <a:lvl5pPr marL="1828754" indent="0" latinLnBrk="0">
              <a:buNone/>
              <a:defRPr lang="zh-CN" sz="1600" b="1"/>
            </a:lvl5pPr>
            <a:lvl6pPr marL="2285943" indent="0" latinLnBrk="0">
              <a:buNone/>
              <a:defRPr lang="zh-CN" sz="1600" b="1"/>
            </a:lvl6pPr>
            <a:lvl7pPr marL="2743131" indent="0" latinLnBrk="0">
              <a:buNone/>
              <a:defRPr lang="zh-CN" sz="1600" b="1"/>
            </a:lvl7pPr>
            <a:lvl8pPr marL="3200320" indent="0" latinLnBrk="0">
              <a:buNone/>
              <a:defRPr lang="zh-CN" sz="1600" b="1"/>
            </a:lvl8pPr>
            <a:lvl9pPr marL="3657509" indent="0" latinLnBrk="0">
              <a:buNone/>
              <a:defRPr lang="zh-CN"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cxnSp>
        <p:nvCxnSpPr>
          <p:cNvPr id="17" name="直线连接线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线 17"/>
          <p:cNvCxnSpPr/>
          <p:nvPr/>
        </p:nvCxnSpPr>
        <p:spPr>
          <a:xfrm>
            <a:off x="6962227" y="2133600"/>
            <a:ext cx="0" cy="396688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占位符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1" cy="3589339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zh-CN" sz="14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9" name="文本占位符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9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zh-CN" sz="14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0" name="文本占位符 3"/>
          <p:cNvSpPr>
            <a:spLocks noGrp="1"/>
          </p:cNvSpPr>
          <p:nvPr>
            <p:ph type="body" sz="half" idx="17"/>
          </p:nvPr>
        </p:nvSpPr>
        <p:spPr>
          <a:xfrm>
            <a:off x="7124701" y="2667000"/>
            <a:ext cx="2932113" cy="3589339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zh-CN" sz="14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7C0C-E296-421D-8754-8C39439F2246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06494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CN" sz="4000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52463" y="4250950"/>
            <a:ext cx="2940051" cy="576263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zh-CN" sz="2400" b="0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CN" sz="2000" b="1"/>
            </a:lvl2pPr>
            <a:lvl3pPr marL="914377" indent="0" latinLnBrk="0">
              <a:buNone/>
              <a:defRPr lang="zh-CN" sz="1800" b="1"/>
            </a:lvl3pPr>
            <a:lvl4pPr marL="1371566" indent="0" latinLnBrk="0">
              <a:buNone/>
              <a:defRPr lang="zh-CN" sz="1600" b="1"/>
            </a:lvl4pPr>
            <a:lvl5pPr marL="1828754" indent="0" latinLnBrk="0">
              <a:buNone/>
              <a:defRPr lang="zh-CN" sz="1600" b="1"/>
            </a:lvl5pPr>
            <a:lvl6pPr marL="2285943" indent="0" latinLnBrk="0">
              <a:buNone/>
              <a:defRPr lang="zh-CN" sz="1600" b="1"/>
            </a:lvl6pPr>
            <a:lvl7pPr marL="2743131" indent="0" latinLnBrk="0">
              <a:buNone/>
              <a:defRPr lang="zh-CN" sz="1600" b="1"/>
            </a:lvl7pPr>
            <a:lvl8pPr marL="3200320" indent="0" latinLnBrk="0">
              <a:buNone/>
              <a:defRPr lang="zh-CN" sz="1600" b="1"/>
            </a:lvl8pPr>
            <a:lvl9pPr marL="3657509" indent="0" latinLnBrk="0">
              <a:buNone/>
              <a:defRPr lang="zh-CN"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3889376" y="4250950"/>
            <a:ext cx="2930525" cy="576263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zh-CN" sz="2400" b="0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CN" sz="2000" b="1"/>
            </a:lvl2pPr>
            <a:lvl3pPr marL="914377" indent="0" latinLnBrk="0">
              <a:buNone/>
              <a:defRPr lang="zh-CN" sz="1800" b="1"/>
            </a:lvl3pPr>
            <a:lvl4pPr marL="1371566" indent="0" latinLnBrk="0">
              <a:buNone/>
              <a:defRPr lang="zh-CN" sz="1600" b="1"/>
            </a:lvl4pPr>
            <a:lvl5pPr marL="1828754" indent="0" latinLnBrk="0">
              <a:buNone/>
              <a:defRPr lang="zh-CN" sz="1600" b="1"/>
            </a:lvl5pPr>
            <a:lvl6pPr marL="2285943" indent="0" latinLnBrk="0">
              <a:buNone/>
              <a:defRPr lang="zh-CN" sz="1600" b="1"/>
            </a:lvl6pPr>
            <a:lvl7pPr marL="2743131" indent="0" latinLnBrk="0">
              <a:buNone/>
              <a:defRPr lang="zh-CN" sz="1600" b="1"/>
            </a:lvl7pPr>
            <a:lvl8pPr marL="3200320" indent="0" latinLnBrk="0">
              <a:buNone/>
              <a:defRPr lang="zh-CN" sz="1600" b="1"/>
            </a:lvl8pPr>
            <a:lvl9pPr marL="3657509" indent="0" latinLnBrk="0">
              <a:buNone/>
              <a:defRPr lang="zh-CN"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7124701" y="4250950"/>
            <a:ext cx="2932113" cy="576263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zh-CN" sz="2400" b="0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CN" sz="2000" b="1"/>
            </a:lvl2pPr>
            <a:lvl3pPr marL="914377" indent="0" latinLnBrk="0">
              <a:buNone/>
              <a:defRPr lang="zh-CN" sz="1800" b="1"/>
            </a:lvl3pPr>
            <a:lvl4pPr marL="1371566" indent="0" latinLnBrk="0">
              <a:buNone/>
              <a:defRPr lang="zh-CN" sz="1600" b="1"/>
            </a:lvl4pPr>
            <a:lvl5pPr marL="1828754" indent="0" latinLnBrk="0">
              <a:buNone/>
              <a:defRPr lang="zh-CN" sz="1600" b="1"/>
            </a:lvl5pPr>
            <a:lvl6pPr marL="2285943" indent="0" latinLnBrk="0">
              <a:buNone/>
              <a:defRPr lang="zh-CN" sz="1600" b="1"/>
            </a:lvl6pPr>
            <a:lvl7pPr marL="2743131" indent="0" latinLnBrk="0">
              <a:buNone/>
              <a:defRPr lang="zh-CN" sz="1600" b="1"/>
            </a:lvl7pPr>
            <a:lvl8pPr marL="3200320" indent="0" latinLnBrk="0">
              <a:buNone/>
              <a:defRPr lang="zh-CN" sz="1600" b="1"/>
            </a:lvl8pPr>
            <a:lvl9pPr marL="3657509" indent="0" latinLnBrk="0">
              <a:buNone/>
              <a:defRPr lang="zh-CN"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2" name="文本占位符 3"/>
          <p:cNvSpPr>
            <a:spLocks noGrp="1"/>
          </p:cNvSpPr>
          <p:nvPr>
            <p:ph type="body" sz="half" idx="18"/>
          </p:nvPr>
        </p:nvSpPr>
        <p:spPr>
          <a:xfrm>
            <a:off x="652463" y="4827212"/>
            <a:ext cx="2940051" cy="659189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zh-CN" sz="14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3" name="文本占位符 3"/>
          <p:cNvSpPr>
            <a:spLocks noGrp="1"/>
          </p:cNvSpPr>
          <p:nvPr>
            <p:ph type="body" sz="half" idx="19"/>
          </p:nvPr>
        </p:nvSpPr>
        <p:spPr>
          <a:xfrm>
            <a:off x="3888022" y="4827211"/>
            <a:ext cx="2934407" cy="659189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zh-CN" sz="14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4" name="文本占位符 3"/>
          <p:cNvSpPr>
            <a:spLocks noGrp="1"/>
          </p:cNvSpPr>
          <p:nvPr>
            <p:ph type="body" sz="half" idx="20"/>
          </p:nvPr>
        </p:nvSpPr>
        <p:spPr>
          <a:xfrm>
            <a:off x="7124576" y="4827208"/>
            <a:ext cx="2935997" cy="659189"/>
          </a:xfrm>
        </p:spPr>
        <p:txBody>
          <a:bodyPr anchor="t">
            <a:normAutofit/>
          </a:bodyPr>
          <a:lstStyle>
            <a:lvl1pPr marL="0" indent="0" latinLnBrk="0">
              <a:buNone/>
              <a:defRPr lang="zh-CN" sz="14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9" name="图片占位符 2"/>
          <p:cNvSpPr>
            <a:spLocks noGrp="1"/>
          </p:cNvSpPr>
          <p:nvPr>
            <p:ph type="pic" idx="15"/>
          </p:nvPr>
        </p:nvSpPr>
        <p:spPr>
          <a:xfrm>
            <a:off x="652463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 latinLnBrk="0">
              <a:buNone/>
              <a:defRPr lang="zh-CN" sz="1600"/>
            </a:lvl1pPr>
            <a:lvl2pPr marL="457189" indent="0" latinLnBrk="0">
              <a:buNone/>
              <a:defRPr lang="zh-CN" sz="2800"/>
            </a:lvl2pPr>
            <a:lvl3pPr marL="914377" indent="0" latinLnBrk="0">
              <a:buNone/>
              <a:defRPr lang="zh-CN" sz="2400"/>
            </a:lvl3pPr>
            <a:lvl4pPr marL="1371566" indent="0" latinLnBrk="0">
              <a:buNone/>
              <a:defRPr lang="zh-CN" sz="2000"/>
            </a:lvl4pPr>
            <a:lvl5pPr marL="1828754" indent="0" latinLnBrk="0">
              <a:buNone/>
              <a:defRPr lang="zh-CN" sz="2000"/>
            </a:lvl5pPr>
            <a:lvl6pPr marL="2285943" indent="0" latinLnBrk="0">
              <a:buNone/>
              <a:defRPr lang="zh-CN" sz="2000"/>
            </a:lvl6pPr>
            <a:lvl7pPr marL="2743131" indent="0" latinLnBrk="0">
              <a:buNone/>
              <a:defRPr lang="zh-CN" sz="2000"/>
            </a:lvl7pPr>
            <a:lvl8pPr marL="3200320" indent="0" latinLnBrk="0">
              <a:buNone/>
              <a:defRPr lang="zh-CN" sz="2000"/>
            </a:lvl8pPr>
            <a:lvl9pPr marL="3657509" indent="0" latinLnBrk="0">
              <a:buNone/>
              <a:defRPr lang="zh-CN" sz="2000"/>
            </a:lvl9pPr>
          </a:lstStyle>
          <a:p>
            <a:r>
              <a:rPr lang="zh-CN" altLang="en-US" smtClean="0"/>
              <a:t>单击图标添加图片</a:t>
            </a:r>
            <a:endParaRPr lang="zh-CN"/>
          </a:p>
        </p:txBody>
      </p:sp>
      <p:sp>
        <p:nvSpPr>
          <p:cNvPr id="30" name="图片占位符 2"/>
          <p:cNvSpPr>
            <a:spLocks noGrp="1"/>
          </p:cNvSpPr>
          <p:nvPr>
            <p:ph type="pic" idx="21"/>
          </p:nvPr>
        </p:nvSpPr>
        <p:spPr>
          <a:xfrm>
            <a:off x="3889375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 latinLnBrk="0">
              <a:buNone/>
              <a:defRPr lang="zh-CN" sz="1600"/>
            </a:lvl1pPr>
            <a:lvl2pPr marL="457189" indent="0" latinLnBrk="0">
              <a:buNone/>
              <a:defRPr lang="zh-CN" sz="2800"/>
            </a:lvl2pPr>
            <a:lvl3pPr marL="914377" indent="0" latinLnBrk="0">
              <a:buNone/>
              <a:defRPr lang="zh-CN" sz="2400"/>
            </a:lvl3pPr>
            <a:lvl4pPr marL="1371566" indent="0" latinLnBrk="0">
              <a:buNone/>
              <a:defRPr lang="zh-CN" sz="2000"/>
            </a:lvl4pPr>
            <a:lvl5pPr marL="1828754" indent="0" latinLnBrk="0">
              <a:buNone/>
              <a:defRPr lang="zh-CN" sz="2000"/>
            </a:lvl5pPr>
            <a:lvl6pPr marL="2285943" indent="0" latinLnBrk="0">
              <a:buNone/>
              <a:defRPr lang="zh-CN" sz="2000"/>
            </a:lvl6pPr>
            <a:lvl7pPr marL="2743131" indent="0" latinLnBrk="0">
              <a:buNone/>
              <a:defRPr lang="zh-CN" sz="2000"/>
            </a:lvl7pPr>
            <a:lvl8pPr marL="3200320" indent="0" latinLnBrk="0">
              <a:buNone/>
              <a:defRPr lang="zh-CN" sz="2000"/>
            </a:lvl8pPr>
            <a:lvl9pPr marL="3657509" indent="0" latinLnBrk="0">
              <a:buNone/>
              <a:defRPr lang="zh-CN" sz="2000"/>
            </a:lvl9pPr>
          </a:lstStyle>
          <a:p>
            <a:r>
              <a:rPr lang="zh-CN" altLang="en-US" smtClean="0"/>
              <a:t>单击图标添加图片</a:t>
            </a:r>
            <a:endParaRPr lang="zh-CN"/>
          </a:p>
        </p:txBody>
      </p:sp>
      <p:sp>
        <p:nvSpPr>
          <p:cNvPr id="31" name="图片占位符 2"/>
          <p:cNvSpPr>
            <a:spLocks noGrp="1"/>
          </p:cNvSpPr>
          <p:nvPr>
            <p:ph type="pic" idx="22"/>
          </p:nvPr>
        </p:nvSpPr>
        <p:spPr>
          <a:xfrm>
            <a:off x="7124701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 latinLnBrk="0">
              <a:buNone/>
              <a:defRPr lang="zh-CN" sz="1600"/>
            </a:lvl1pPr>
            <a:lvl2pPr marL="457189" indent="0" latinLnBrk="0">
              <a:buNone/>
              <a:defRPr lang="zh-CN" sz="2800"/>
            </a:lvl2pPr>
            <a:lvl3pPr marL="914377" indent="0" latinLnBrk="0">
              <a:buNone/>
              <a:defRPr lang="zh-CN" sz="2400"/>
            </a:lvl3pPr>
            <a:lvl4pPr marL="1371566" indent="0" latinLnBrk="0">
              <a:buNone/>
              <a:defRPr lang="zh-CN" sz="2000"/>
            </a:lvl4pPr>
            <a:lvl5pPr marL="1828754" indent="0" latinLnBrk="0">
              <a:buNone/>
              <a:defRPr lang="zh-CN" sz="2000"/>
            </a:lvl5pPr>
            <a:lvl6pPr marL="2285943" indent="0" latinLnBrk="0">
              <a:buNone/>
              <a:defRPr lang="zh-CN" sz="2000"/>
            </a:lvl6pPr>
            <a:lvl7pPr marL="2743131" indent="0" latinLnBrk="0">
              <a:buNone/>
              <a:defRPr lang="zh-CN" sz="2000"/>
            </a:lvl7pPr>
            <a:lvl8pPr marL="3200320" indent="0" latinLnBrk="0">
              <a:buNone/>
              <a:defRPr lang="zh-CN" sz="2000"/>
            </a:lvl8pPr>
            <a:lvl9pPr marL="3657509" indent="0" latinLnBrk="0">
              <a:buNone/>
              <a:defRPr lang="zh-CN" sz="2000"/>
            </a:lvl9pPr>
          </a:lstStyle>
          <a:p>
            <a:r>
              <a:rPr lang="zh-CN" altLang="en-US" smtClean="0"/>
              <a:t>单击图标添加图片</a:t>
            </a:r>
            <a:endParaRPr lang="zh-CN"/>
          </a:p>
        </p:txBody>
      </p:sp>
      <p:cxnSp>
        <p:nvCxnSpPr>
          <p:cNvPr id="17" name="直线连接线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线 17"/>
          <p:cNvCxnSpPr/>
          <p:nvPr/>
        </p:nvCxnSpPr>
        <p:spPr>
          <a:xfrm>
            <a:off x="6962227" y="2133600"/>
            <a:ext cx="0" cy="3966883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4884B-A6C3-4E75-8D8E-9B14A2BB34E0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03355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A609E-F825-4EC6-BEAF-2DAAE98B72B6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65098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164152" y="1447800"/>
            <a:ext cx="1409965" cy="4413251"/>
          </a:xfrm>
        </p:spPr>
        <p:txBody>
          <a:bodyPr vert="eaVert" anchor="b" anchorCtr="0"/>
          <a:lstStyle/>
          <a:p>
            <a:r>
              <a:rPr lang="zh-CN" altLang="en-US" smtClean="0"/>
              <a:t>单击此处编辑母版标题样式</a:t>
            </a:r>
            <a:endParaRPr lang="zh-CN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4954" y="1447800"/>
            <a:ext cx="6776631" cy="44132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E7A5E-DD48-4D87-9ED4-E69BB87CEB8C}" type="datetime1">
              <a:rPr lang="zh-CN" altLang="en-US" smtClean="0"/>
              <a:t>2018-3-23</a:t>
            </a:fld>
            <a:endParaRPr lang="zh-CN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38900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471FE-EFFF-42B4-9461-A5BB56087C8F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522446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未标题-7-01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6" r="11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009906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33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4018384" y="0"/>
            <a:ext cx="4155232" cy="6466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solidFill>
                <a:srgbClr val="FFFF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528458" y="81165"/>
            <a:ext cx="3135087" cy="480131"/>
          </a:xfrm>
        </p:spPr>
        <p:txBody>
          <a:bodyPr wrap="none">
            <a:noAutofit/>
          </a:bodyPr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输入标题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710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未标题-7-01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6" r="11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322976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未标题-7-01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6" r="11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445459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未标题-7-01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6" r="11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5873725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未标题-7-01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6" r="11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820784"/>
      </p:ext>
    </p:extLst>
  </p:cSld>
  <p:clrMapOvr>
    <a:masterClrMapping/>
  </p:clrMapOvr>
  <p:transition spd="slow" advTm="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4957" y="2861734"/>
            <a:ext cx="8825657" cy="1915647"/>
          </a:xfrm>
        </p:spPr>
        <p:txBody>
          <a:bodyPr anchor="b"/>
          <a:lstStyle>
            <a:lvl1pPr algn="l" latinLnBrk="0">
              <a:defRPr lang="zh-CN"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 latinLnBrk="0">
              <a:buNone/>
              <a:defRPr lang="zh-CN" sz="2000" cap="all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CN"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 latinLnBrk="0">
              <a:buNone/>
              <a:defRPr lang="zh-CN"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latinLnBrk="0">
              <a:buNone/>
              <a:defRPr lang="zh-CN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5C517-35DA-4A81-908E-1582ECEFC079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36299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03313" y="2060576"/>
            <a:ext cx="4396339" cy="4195763"/>
          </a:xfrm>
        </p:spPr>
        <p:txBody>
          <a:bodyPr>
            <a:normAutofit/>
          </a:bodyPr>
          <a:lstStyle>
            <a:lvl1pPr latinLnBrk="0">
              <a:defRPr lang="zh-CN" sz="1800"/>
            </a:lvl1pPr>
            <a:lvl2pPr latinLnBrk="0">
              <a:defRPr lang="zh-CN" sz="1600"/>
            </a:lvl2pPr>
            <a:lvl3pPr latinLnBrk="0">
              <a:defRPr lang="zh-CN" sz="1400"/>
            </a:lvl3pPr>
            <a:lvl4pPr latinLnBrk="0">
              <a:defRPr lang="zh-CN" sz="1200"/>
            </a:lvl4pPr>
            <a:lvl5pPr latinLnBrk="0">
              <a:defRPr lang="zh-CN" sz="1200"/>
            </a:lvl5pPr>
            <a:lvl6pPr latinLnBrk="0">
              <a:defRPr lang="zh-CN" sz="1200"/>
            </a:lvl6pPr>
            <a:lvl7pPr latinLnBrk="0">
              <a:defRPr lang="zh-CN" sz="1200"/>
            </a:lvl7pPr>
            <a:lvl8pPr latinLnBrk="0">
              <a:defRPr lang="zh-CN" sz="1200"/>
            </a:lvl8pPr>
            <a:lvl9pPr latinLnBrk="0">
              <a:defRPr lang="zh-CN"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654494" y="2056092"/>
            <a:ext cx="4396341" cy="4200245"/>
          </a:xfrm>
        </p:spPr>
        <p:txBody>
          <a:bodyPr>
            <a:normAutofit/>
          </a:bodyPr>
          <a:lstStyle>
            <a:lvl1pPr latinLnBrk="0">
              <a:defRPr lang="zh-CN" sz="1800"/>
            </a:lvl1pPr>
            <a:lvl2pPr latinLnBrk="0">
              <a:defRPr lang="zh-CN" sz="1600"/>
            </a:lvl2pPr>
            <a:lvl3pPr latinLnBrk="0">
              <a:defRPr lang="zh-CN" sz="1400"/>
            </a:lvl3pPr>
            <a:lvl4pPr latinLnBrk="0">
              <a:defRPr lang="zh-CN" sz="1200"/>
            </a:lvl4pPr>
            <a:lvl5pPr latinLnBrk="0">
              <a:defRPr lang="zh-CN" sz="1200"/>
            </a:lvl5pPr>
            <a:lvl6pPr latinLnBrk="0">
              <a:defRPr lang="zh-CN" sz="1200"/>
            </a:lvl6pPr>
            <a:lvl7pPr latinLnBrk="0">
              <a:defRPr lang="zh-CN" sz="1200"/>
            </a:lvl7pPr>
            <a:lvl8pPr latinLnBrk="0">
              <a:defRPr lang="zh-CN" sz="1200"/>
            </a:lvl8pPr>
            <a:lvl9pPr latinLnBrk="0">
              <a:defRPr lang="zh-CN"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4B70-6059-40F9-B545-B0FF42895A70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61220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zh-CN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3313" y="1905001"/>
            <a:ext cx="4396339" cy="576263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zh-CN" sz="2400" b="0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CN" sz="2000" b="1"/>
            </a:lvl2pPr>
            <a:lvl3pPr marL="914377" indent="0" latinLnBrk="0">
              <a:buNone/>
              <a:defRPr lang="zh-CN" sz="1800" b="1"/>
            </a:lvl3pPr>
            <a:lvl4pPr marL="1371566" indent="0" latinLnBrk="0">
              <a:buNone/>
              <a:defRPr lang="zh-CN" sz="1600" b="1"/>
            </a:lvl4pPr>
            <a:lvl5pPr marL="1828754" indent="0" latinLnBrk="0">
              <a:buNone/>
              <a:defRPr lang="zh-CN" sz="1600" b="1"/>
            </a:lvl5pPr>
            <a:lvl6pPr marL="2285943" indent="0" latinLnBrk="0">
              <a:buNone/>
              <a:defRPr lang="zh-CN" sz="1600" b="1"/>
            </a:lvl6pPr>
            <a:lvl7pPr marL="2743131" indent="0" latinLnBrk="0">
              <a:buNone/>
              <a:defRPr lang="zh-CN" sz="1600" b="1"/>
            </a:lvl7pPr>
            <a:lvl8pPr marL="3200320" indent="0" latinLnBrk="0">
              <a:buNone/>
              <a:defRPr lang="zh-CN" sz="1600" b="1"/>
            </a:lvl8pPr>
            <a:lvl9pPr marL="3657509" indent="0" latinLnBrk="0">
              <a:buNone/>
              <a:defRPr lang="zh-CN"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9"/>
          </a:xfrm>
        </p:spPr>
        <p:txBody>
          <a:bodyPr>
            <a:normAutofit/>
          </a:bodyPr>
          <a:lstStyle>
            <a:lvl1pPr latinLnBrk="0">
              <a:defRPr lang="zh-CN" sz="1800"/>
            </a:lvl1pPr>
            <a:lvl2pPr latinLnBrk="0">
              <a:defRPr lang="zh-CN" sz="1600"/>
            </a:lvl2pPr>
            <a:lvl3pPr latinLnBrk="0">
              <a:defRPr lang="zh-CN" sz="1400"/>
            </a:lvl3pPr>
            <a:lvl4pPr latinLnBrk="0">
              <a:defRPr lang="zh-CN" sz="1200"/>
            </a:lvl4pPr>
            <a:lvl5pPr latinLnBrk="0">
              <a:defRPr lang="zh-CN" sz="1200"/>
            </a:lvl5pPr>
            <a:lvl6pPr latinLnBrk="0">
              <a:defRPr lang="zh-CN" sz="1200"/>
            </a:lvl6pPr>
            <a:lvl7pPr latinLnBrk="0">
              <a:defRPr lang="zh-CN" sz="1200"/>
            </a:lvl7pPr>
            <a:lvl8pPr latinLnBrk="0">
              <a:defRPr lang="zh-CN" sz="1200"/>
            </a:lvl8pPr>
            <a:lvl9pPr latinLnBrk="0">
              <a:defRPr lang="zh-CN"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654496" y="1905001"/>
            <a:ext cx="4396339" cy="576263"/>
          </a:xfrm>
        </p:spPr>
        <p:txBody>
          <a:bodyPr anchor="b">
            <a:noAutofit/>
          </a:bodyPr>
          <a:lstStyle>
            <a:lvl1pPr marL="0" indent="0" latinLnBrk="0">
              <a:buNone/>
              <a:defRPr lang="zh-CN" sz="2400" b="0">
                <a:solidFill>
                  <a:schemeClr val="accent1"/>
                </a:solidFill>
              </a:defRPr>
            </a:lvl1pPr>
            <a:lvl2pPr marL="457189" indent="0" latinLnBrk="0">
              <a:buNone/>
              <a:defRPr lang="zh-CN" sz="2000" b="1"/>
            </a:lvl2pPr>
            <a:lvl3pPr marL="914377" indent="0" latinLnBrk="0">
              <a:buNone/>
              <a:defRPr lang="zh-CN" sz="1800" b="1"/>
            </a:lvl3pPr>
            <a:lvl4pPr marL="1371566" indent="0" latinLnBrk="0">
              <a:buNone/>
              <a:defRPr lang="zh-CN" sz="1600" b="1"/>
            </a:lvl4pPr>
            <a:lvl5pPr marL="1828754" indent="0" latinLnBrk="0">
              <a:buNone/>
              <a:defRPr lang="zh-CN" sz="1600" b="1"/>
            </a:lvl5pPr>
            <a:lvl6pPr marL="2285943" indent="0" latinLnBrk="0">
              <a:buNone/>
              <a:defRPr lang="zh-CN" sz="1600" b="1"/>
            </a:lvl6pPr>
            <a:lvl7pPr marL="2743131" indent="0" latinLnBrk="0">
              <a:buNone/>
              <a:defRPr lang="zh-CN" sz="1600" b="1"/>
            </a:lvl7pPr>
            <a:lvl8pPr marL="3200320" indent="0" latinLnBrk="0">
              <a:buNone/>
              <a:defRPr lang="zh-CN" sz="1600" b="1"/>
            </a:lvl8pPr>
            <a:lvl9pPr marL="3657509" indent="0" latinLnBrk="0">
              <a:buNone/>
              <a:defRPr lang="zh-CN"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654496" y="2514600"/>
            <a:ext cx="4396339" cy="3741739"/>
          </a:xfrm>
        </p:spPr>
        <p:txBody>
          <a:bodyPr>
            <a:normAutofit/>
          </a:bodyPr>
          <a:lstStyle>
            <a:lvl1pPr latinLnBrk="0">
              <a:defRPr lang="zh-CN" sz="1800"/>
            </a:lvl1pPr>
            <a:lvl2pPr latinLnBrk="0">
              <a:defRPr lang="zh-CN" sz="1600"/>
            </a:lvl2pPr>
            <a:lvl3pPr latinLnBrk="0">
              <a:defRPr lang="zh-CN" sz="1400"/>
            </a:lvl3pPr>
            <a:lvl4pPr latinLnBrk="0">
              <a:defRPr lang="zh-CN" sz="1200"/>
            </a:lvl4pPr>
            <a:lvl5pPr latinLnBrk="0">
              <a:defRPr lang="zh-CN" sz="1200"/>
            </a:lvl5pPr>
            <a:lvl6pPr latinLnBrk="0">
              <a:defRPr lang="zh-CN" sz="1200"/>
            </a:lvl6pPr>
            <a:lvl7pPr latinLnBrk="0">
              <a:defRPr lang="zh-CN" sz="1200"/>
            </a:lvl7pPr>
            <a:lvl8pPr latinLnBrk="0">
              <a:defRPr lang="zh-CN" sz="1200"/>
            </a:lvl8pPr>
            <a:lvl9pPr latinLnBrk="0">
              <a:defRPr lang="zh-CN"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EF621-88F0-4B54-8803-7E8B6DF8AB36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18220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7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557AD-AFA0-49A2-B2EA-E14530BC9C11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35912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EBAA7-FCA0-43F1-AE5B-3A9B5F854828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515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4955" y="1447800"/>
            <a:ext cx="3401064" cy="1447800"/>
          </a:xfrm>
        </p:spPr>
        <p:txBody>
          <a:bodyPr anchor="b"/>
          <a:lstStyle>
            <a:lvl1pPr algn="l" latinLnBrk="0">
              <a:defRPr lang="zh-CN"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 latinLnBrk="0">
              <a:defRPr lang="zh-CN" sz="2000"/>
            </a:lvl1pPr>
            <a:lvl2pPr latinLnBrk="0">
              <a:defRPr lang="zh-CN" sz="1800"/>
            </a:lvl2pPr>
            <a:lvl3pPr latinLnBrk="0">
              <a:defRPr lang="zh-CN" sz="1600"/>
            </a:lvl3pPr>
            <a:lvl4pPr latinLnBrk="0">
              <a:defRPr lang="zh-CN" sz="1400"/>
            </a:lvl4pPr>
            <a:lvl5pPr latinLnBrk="0">
              <a:defRPr lang="zh-CN" sz="1400"/>
            </a:lvl5pPr>
            <a:lvl6pPr latinLnBrk="0">
              <a:defRPr lang="zh-CN" sz="1400"/>
            </a:lvl6pPr>
            <a:lvl7pPr latinLnBrk="0">
              <a:defRPr lang="zh-CN" sz="1400"/>
            </a:lvl7pPr>
            <a:lvl8pPr latinLnBrk="0">
              <a:defRPr lang="zh-CN" sz="1400"/>
            </a:lvl8pPr>
            <a:lvl9pPr latinLnBrk="0">
              <a:defRPr lang="zh-CN"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4955" y="3129282"/>
            <a:ext cx="3401063" cy="2895599"/>
          </a:xfrm>
        </p:spPr>
        <p:txBody>
          <a:bodyPr/>
          <a:lstStyle>
            <a:lvl1pPr marL="0" indent="0" latinLnBrk="0">
              <a:buNone/>
              <a:defRPr lang="zh-CN" sz="14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7094-4C34-48BC-AED3-C2C498FEDD53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75798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7" cy="1574808"/>
          </a:xfrm>
        </p:spPr>
        <p:txBody>
          <a:bodyPr anchor="b">
            <a:normAutofit/>
          </a:bodyPr>
          <a:lstStyle>
            <a:lvl1pPr algn="l" latinLnBrk="0">
              <a:defRPr lang="zh-CN" sz="3600" b="0"/>
            </a:lvl1pPr>
          </a:lstStyle>
          <a:p>
            <a:r>
              <a:rPr lang="zh-CN" altLang="en-US" smtClean="0"/>
              <a:t>单击此处编辑母版标题样式</a:t>
            </a:r>
            <a:endParaRPr lang="zh-CN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 latinLnBrk="0">
              <a:buNone/>
              <a:defRPr lang="zh-CN" sz="1600"/>
            </a:lvl1pPr>
            <a:lvl2pPr marL="457189" indent="0" latinLnBrk="0">
              <a:buNone/>
              <a:defRPr lang="zh-CN" sz="2800"/>
            </a:lvl2pPr>
            <a:lvl3pPr marL="914377" indent="0" latinLnBrk="0">
              <a:buNone/>
              <a:defRPr lang="zh-CN" sz="2400"/>
            </a:lvl3pPr>
            <a:lvl4pPr marL="1371566" indent="0" latinLnBrk="0">
              <a:buNone/>
              <a:defRPr lang="zh-CN" sz="2000"/>
            </a:lvl4pPr>
            <a:lvl5pPr marL="1828754" indent="0" latinLnBrk="0">
              <a:buNone/>
              <a:defRPr lang="zh-CN" sz="2000"/>
            </a:lvl5pPr>
            <a:lvl6pPr marL="2285943" indent="0" latinLnBrk="0">
              <a:buNone/>
              <a:defRPr lang="zh-CN" sz="2000"/>
            </a:lvl6pPr>
            <a:lvl7pPr marL="2743131" indent="0" latinLnBrk="0">
              <a:buNone/>
              <a:defRPr lang="zh-CN" sz="2000"/>
            </a:lvl7pPr>
            <a:lvl8pPr marL="3200320" indent="0" latinLnBrk="0">
              <a:buNone/>
              <a:defRPr lang="zh-CN" sz="2000"/>
            </a:lvl8pPr>
            <a:lvl9pPr marL="3657509" indent="0" latinLnBrk="0">
              <a:buNone/>
              <a:defRPr lang="zh-CN" sz="2000"/>
            </a:lvl9pPr>
          </a:lstStyle>
          <a:p>
            <a:r>
              <a:rPr lang="zh-CN" altLang="en-US" smtClean="0"/>
              <a:t>单击图标添加图片</a:t>
            </a:r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5084979" cy="1371600"/>
          </a:xfrm>
        </p:spPr>
        <p:txBody>
          <a:bodyPr>
            <a:normAutofit/>
          </a:bodyPr>
          <a:lstStyle>
            <a:lvl1pPr marL="0" indent="0" latinLnBrk="0">
              <a:buNone/>
              <a:defRPr lang="zh-CN" sz="1400"/>
            </a:lvl1pPr>
            <a:lvl2pPr marL="457189" indent="0" latinLnBrk="0">
              <a:buNone/>
              <a:defRPr lang="zh-CN" sz="1200"/>
            </a:lvl2pPr>
            <a:lvl3pPr marL="914377" indent="0" latinLnBrk="0">
              <a:buNone/>
              <a:defRPr lang="zh-CN" sz="1000"/>
            </a:lvl3pPr>
            <a:lvl4pPr marL="1371566" indent="0" latinLnBrk="0">
              <a:buNone/>
              <a:defRPr lang="zh-CN" sz="900"/>
            </a:lvl4pPr>
            <a:lvl5pPr marL="1828754" indent="0" latinLnBrk="0">
              <a:buNone/>
              <a:defRPr lang="zh-CN" sz="900"/>
            </a:lvl5pPr>
            <a:lvl6pPr marL="2285943" indent="0" latinLnBrk="0">
              <a:buNone/>
              <a:defRPr lang="zh-CN" sz="900"/>
            </a:lvl6pPr>
            <a:lvl7pPr marL="2743131" indent="0" latinLnBrk="0">
              <a:buNone/>
              <a:defRPr lang="zh-CN" sz="900"/>
            </a:lvl7pPr>
            <a:lvl8pPr marL="3200320" indent="0" latinLnBrk="0">
              <a:buNone/>
              <a:defRPr lang="zh-CN" sz="900"/>
            </a:lvl8pPr>
            <a:lvl9pPr marL="3657509" indent="0" latinLnBrk="0">
              <a:buNone/>
              <a:defRPr lang="zh-CN"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5F8FF-2450-4333-8913-2263E2537336}" type="datetime1">
              <a:rPr lang="zh-CN" altLang="en-US" smtClean="0"/>
              <a:t>2018-3-23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66908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ea typeface="Microsoft YaHei UI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ea typeface="Microsoft YaHei UI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ea typeface="Microsoft YaHei UI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99941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ea typeface="Microsoft YaHei UI" panose="020B0503020204020204" pitchFamily="3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0901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ea typeface="Microsoft YaHei UI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ea typeface="Microsoft YaHei UI" panose="020B0503020204020204" pitchFamily="34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46112" y="452717"/>
            <a:ext cx="9404723" cy="14005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3312" y="2052920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dirty="0"/>
              <a:t>单击此处编辑母版文本样式</a:t>
            </a:r>
          </a:p>
          <a:p>
            <a:pPr lvl="1"/>
            <a:r>
              <a:rPr lang="zh-CN" dirty="0"/>
              <a:t>第二级</a:t>
            </a:r>
          </a:p>
          <a:p>
            <a:pPr lvl="2"/>
            <a:r>
              <a:rPr lang="zh-CN" dirty="0"/>
              <a:t>第三级</a:t>
            </a:r>
          </a:p>
          <a:p>
            <a:pPr lvl="3"/>
            <a:r>
              <a:rPr lang="zh-CN" dirty="0"/>
              <a:t>第四级</a:t>
            </a:r>
          </a:p>
          <a:p>
            <a:pPr lvl="4"/>
            <a:r>
              <a:rPr lang="zh-CN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 rot="5400000">
            <a:off x="10155641" y="1790702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latinLnBrk="0">
              <a:defRPr lang="zh-CN" sz="1100" b="0">
                <a:solidFill>
                  <a:schemeClr val="tx1">
                    <a:tint val="75000"/>
                    <a:alpha val="60000"/>
                  </a:schemeClr>
                </a:solidFill>
                <a:ea typeface="Microsoft YaHei UI" panose="020B0503020204020204" pitchFamily="34" charset="-122"/>
              </a:defRPr>
            </a:lvl1pPr>
          </a:lstStyle>
          <a:p>
            <a:fld id="{F7E5423F-DF6E-4A62-9E90-DB68B591501E}" type="datetime1">
              <a:rPr lang="zh-CN" altLang="en-US" smtClean="0"/>
              <a:t>2018-3-23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CN" sz="1100" b="0">
                <a:solidFill>
                  <a:schemeClr val="tx1">
                    <a:tint val="75000"/>
                    <a:alpha val="60000"/>
                  </a:schemeClr>
                </a:solidFill>
                <a:ea typeface="Microsoft YaHei U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352542" y="295730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latinLnBrk="0">
              <a:defRPr lang="zh-CN" sz="2800" b="0">
                <a:solidFill>
                  <a:schemeClr val="tx1">
                    <a:tint val="75000"/>
                  </a:schemeClr>
                </a:solidFill>
                <a:ea typeface="Microsoft YaHei UI" panose="020B0503020204020204" pitchFamily="34" charset="-122"/>
              </a:defRPr>
            </a:lvl1pPr>
          </a:lstStyle>
          <a:p>
            <a:fld id="{BA875541-8164-4CC7-9F2F-6F0C49BB858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634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15" r:id="rId20"/>
    <p:sldLayoutId id="2147483702" r:id="rId21"/>
    <p:sldLayoutId id="2147483703" r:id="rId22"/>
    <p:sldLayoutId id="2147483711" r:id="rId23"/>
    <p:sldLayoutId id="2147483712" r:id="rId24"/>
    <p:sldLayoutId id="2147483713" r:id="rId25"/>
    <p:sldLayoutId id="2147483714" r:id="rId2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189" rtl="0" eaLnBrk="1" latinLnBrk="0" hangingPunct="1">
        <a:spcBef>
          <a:spcPct val="0"/>
        </a:spcBef>
        <a:buNone/>
        <a:defRPr lang="zh-CN" sz="4200" b="0" kern="1200">
          <a:solidFill>
            <a:schemeClr val="tx2"/>
          </a:solidFill>
          <a:latin typeface="+mj-lt"/>
          <a:ea typeface="Microsoft YaHei UI" panose="020B0503020204020204" pitchFamily="34" charset="-122"/>
          <a:cs typeface="+mj-cs"/>
        </a:defRPr>
      </a:lvl1pPr>
      <a:lvl2pPr eaLnBrk="1" latinLnBrk="0" hangingPunct="1">
        <a:defRPr lang="zh-CN">
          <a:solidFill>
            <a:schemeClr val="tx2"/>
          </a:solidFill>
        </a:defRPr>
      </a:lvl2pPr>
      <a:lvl3pPr eaLnBrk="1" latinLnBrk="0" hangingPunct="1">
        <a:defRPr lang="zh-CN">
          <a:solidFill>
            <a:schemeClr val="tx2"/>
          </a:solidFill>
        </a:defRPr>
      </a:lvl3pPr>
      <a:lvl4pPr eaLnBrk="1" latinLnBrk="0" hangingPunct="1">
        <a:defRPr lang="zh-CN">
          <a:solidFill>
            <a:schemeClr val="tx2"/>
          </a:solidFill>
        </a:defRPr>
      </a:lvl4pPr>
      <a:lvl5pPr eaLnBrk="1" latinLnBrk="0" hangingPunct="1">
        <a:defRPr lang="zh-CN">
          <a:solidFill>
            <a:schemeClr val="tx2"/>
          </a:solidFill>
        </a:defRPr>
      </a:lvl5pPr>
      <a:lvl6pPr eaLnBrk="1" latinLnBrk="0" hangingPunct="1">
        <a:defRPr lang="zh-CN">
          <a:solidFill>
            <a:schemeClr val="tx2"/>
          </a:solidFill>
        </a:defRPr>
      </a:lvl6pPr>
      <a:lvl7pPr eaLnBrk="1" latinLnBrk="0" hangingPunct="1">
        <a:defRPr lang="zh-CN">
          <a:solidFill>
            <a:schemeClr val="tx2"/>
          </a:solidFill>
        </a:defRPr>
      </a:lvl7pPr>
      <a:lvl8pPr eaLnBrk="1" latinLnBrk="0" hangingPunct="1">
        <a:defRPr lang="zh-CN">
          <a:solidFill>
            <a:schemeClr val="tx2"/>
          </a:solidFill>
        </a:defRPr>
      </a:lvl8pPr>
      <a:lvl9pPr eaLnBrk="1" latinLnBrk="0" hangingPunct="1">
        <a:defRPr lang="zh-CN"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lang="zh-CN" sz="2000" b="0" kern="1200">
          <a:solidFill>
            <a:schemeClr val="tx1"/>
          </a:solidFill>
          <a:latin typeface="+mj-lt"/>
          <a:ea typeface="Microsoft YaHei UI" panose="020B0503020204020204" pitchFamily="34" charset="-122"/>
          <a:cs typeface="+mj-cs"/>
        </a:defRPr>
      </a:lvl1pPr>
      <a:lvl2pPr marL="742932" indent="-28574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lang="zh-CN" sz="1800" b="0" kern="1200">
          <a:solidFill>
            <a:schemeClr val="tx1"/>
          </a:solidFill>
          <a:latin typeface="+mj-lt"/>
          <a:ea typeface="Microsoft YaHei UI" panose="020B0503020204020204" pitchFamily="34" charset="-122"/>
          <a:cs typeface="+mj-cs"/>
        </a:defRPr>
      </a:lvl2pPr>
      <a:lvl3pPr marL="1142971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lang="zh-CN" sz="1600" b="0" kern="1200">
          <a:solidFill>
            <a:schemeClr val="tx1"/>
          </a:solidFill>
          <a:latin typeface="+mj-lt"/>
          <a:ea typeface="Microsoft YaHei UI" panose="020B0503020204020204" pitchFamily="34" charset="-122"/>
          <a:cs typeface="+mj-cs"/>
        </a:defRPr>
      </a:lvl3pPr>
      <a:lvl4pPr marL="1600160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lang="zh-CN" sz="1400" b="0" kern="1200">
          <a:solidFill>
            <a:schemeClr val="tx1"/>
          </a:solidFill>
          <a:latin typeface="+mj-lt"/>
          <a:ea typeface="Microsoft YaHei UI" panose="020B0503020204020204" pitchFamily="34" charset="-122"/>
          <a:cs typeface="+mj-cs"/>
        </a:defRPr>
      </a:lvl4pPr>
      <a:lvl5pPr marL="2057349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lang="zh-CN" sz="1400" b="0" kern="1200">
          <a:solidFill>
            <a:schemeClr val="tx1"/>
          </a:solidFill>
          <a:latin typeface="+mj-lt"/>
          <a:ea typeface="Microsoft YaHei UI" panose="020B0503020204020204" pitchFamily="34" charset="-122"/>
          <a:cs typeface="+mj-cs"/>
        </a:defRPr>
      </a:lvl5pPr>
      <a:lvl6pPr marL="2514537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lang="zh-CN" sz="1200" b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726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lang="zh-CN" sz="1200" b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8914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lang="zh-CN" sz="1200" b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103" indent="-228594" algn="l" defTabSz="457189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lang="zh-CN" sz="1200" b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zh-CN"/>
      </a:defPPr>
      <a:lvl1pPr marL="0" algn="l" defTabSz="457189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lang="zh-C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2.jpeg"/><Relationship Id="rId7" Type="http://schemas.openxmlformats.org/officeDocument/2006/relationships/image" Target="../media/image25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microsoft.com/office/2007/relationships/hdphoto" Target="../media/hdphoto13.wdp"/><Relationship Id="rId10" Type="http://schemas.openxmlformats.org/officeDocument/2006/relationships/image" Target="../media/image41.tmp"/><Relationship Id="rId4" Type="http://schemas.openxmlformats.org/officeDocument/2006/relationships/image" Target="../media/image38.png"/><Relationship Id="rId9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mp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54955" y="1987295"/>
            <a:ext cx="8825659" cy="3329581"/>
          </a:xfrm>
          <a:gradFill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  <p:txBody>
          <a:bodyPr/>
          <a:lstStyle/>
          <a:p>
            <a:pPr algn="r"/>
            <a:r>
              <a:rPr lang="en-US" altLang="zh-CN" dirty="0" smtClean="0">
                <a:solidFill>
                  <a:srgbClr val="C00000"/>
                </a:solidFill>
              </a:rPr>
              <a:t>WCDA</a:t>
            </a:r>
            <a:r>
              <a:rPr lang="zh-CN" altLang="en-US" dirty="0" smtClean="0">
                <a:solidFill>
                  <a:srgbClr val="C00000"/>
                </a:solidFill>
              </a:rPr>
              <a:t>实验工作进展</a:t>
            </a:r>
            <a:r>
              <a:rPr lang="en-US" altLang="zh-CN" dirty="0" smtClean="0">
                <a:solidFill>
                  <a:srgbClr val="C00000"/>
                </a:solidFill>
              </a:rPr>
              <a:t/>
            </a:r>
            <a:br>
              <a:rPr lang="en-US" altLang="zh-CN" dirty="0" smtClean="0">
                <a:solidFill>
                  <a:srgbClr val="C00000"/>
                </a:solidFill>
              </a:rPr>
            </a:br>
            <a:r>
              <a:rPr lang="en-US" altLang="zh-CN" sz="4400" b="1" dirty="0">
                <a:solidFill>
                  <a:srgbClr val="FF0000"/>
                </a:solidFill>
              </a:rPr>
              <a:t>(2017.9-2018.3</a:t>
            </a:r>
            <a:r>
              <a:rPr lang="en-US" altLang="zh-CN" sz="4400" b="1" dirty="0" smtClean="0">
                <a:solidFill>
                  <a:srgbClr val="FF0000"/>
                </a:solidFill>
              </a:rPr>
              <a:t>)</a:t>
            </a:r>
            <a:endParaRPr lang="zh-CN" dirty="0">
              <a:solidFill>
                <a:srgbClr val="C0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54955" y="5316876"/>
            <a:ext cx="8825659" cy="1989179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</a:rPr>
              <a:t>陈明君 </a:t>
            </a:r>
            <a:r>
              <a:rPr lang="zh-CN" b="1" dirty="0" smtClean="0">
                <a:solidFill>
                  <a:schemeClr val="tx1"/>
                </a:solidFill>
              </a:rPr>
              <a:t>| </a:t>
            </a:r>
            <a:r>
              <a:rPr lang="en-US" altLang="zh-CN" b="1" dirty="0" err="1" smtClean="0">
                <a:solidFill>
                  <a:schemeClr val="tx1"/>
                </a:solidFill>
              </a:rPr>
              <a:t>mjchen</a:t>
            </a:r>
            <a:r>
              <a:rPr lang="en-US" altLang="zh-CN" b="1" dirty="0" smtClean="0">
                <a:solidFill>
                  <a:schemeClr val="tx1"/>
                </a:solidFill>
              </a:rPr>
              <a:t>@</a:t>
            </a:r>
          </a:p>
          <a:p>
            <a:r>
              <a:rPr lang="zh-CN" altLang="en-US" b="1" dirty="0" smtClean="0">
                <a:solidFill>
                  <a:schemeClr val="tx1"/>
                </a:solidFill>
              </a:rPr>
              <a:t>四川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峨眉山</a:t>
            </a:r>
            <a:r>
              <a:rPr lang="en-US" altLang="zh-CN" b="1" dirty="0" smtClean="0">
                <a:solidFill>
                  <a:schemeClr val="tx1"/>
                </a:solidFill>
              </a:rPr>
              <a:t>  2018</a:t>
            </a:r>
            <a:r>
              <a:rPr lang="zh-CN" altLang="en-US" b="1" dirty="0" smtClean="0">
                <a:solidFill>
                  <a:schemeClr val="tx1"/>
                </a:solidFill>
              </a:rPr>
              <a:t>年</a:t>
            </a:r>
            <a:r>
              <a:rPr lang="en-US" altLang="zh-CN" b="1" dirty="0" smtClean="0">
                <a:solidFill>
                  <a:schemeClr val="tx1"/>
                </a:solidFill>
              </a:rPr>
              <a:t>3</a:t>
            </a:r>
            <a:r>
              <a:rPr lang="zh-CN" altLang="en-US" b="1" dirty="0" smtClean="0">
                <a:solidFill>
                  <a:schemeClr val="tx1"/>
                </a:solidFill>
              </a:rPr>
              <a:t>月</a:t>
            </a:r>
            <a:r>
              <a:rPr lang="en-US" altLang="zh-CN" b="1" dirty="0" smtClean="0">
                <a:solidFill>
                  <a:schemeClr val="tx1"/>
                </a:solidFill>
              </a:rPr>
              <a:t>23</a:t>
            </a:r>
            <a:r>
              <a:rPr lang="zh-CN" altLang="en-US" b="1" dirty="0" smtClean="0">
                <a:solidFill>
                  <a:schemeClr val="tx1"/>
                </a:solidFill>
              </a:rPr>
              <a:t>日</a:t>
            </a:r>
            <a:endParaRPr lang="zh-CN" b="1" dirty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46" y="105603"/>
            <a:ext cx="2565629" cy="1527048"/>
          </a:xfrm>
          <a:prstGeom prst="rect">
            <a:avLst/>
          </a:prstGeom>
        </p:spPr>
      </p:pic>
      <p:pic>
        <p:nvPicPr>
          <p:cNvPr id="1026" name="Picture 2" descr="http://www.ihep.cas.cn/images/logo_main2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6875" y="202062"/>
            <a:ext cx="6811422" cy="153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0614" y="-1"/>
            <a:ext cx="1687130" cy="173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3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587490" cy="4940618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30240" y="857250"/>
            <a:ext cx="6858000" cy="5143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17136"/>
            <a:ext cx="3121152" cy="23408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152" y="4249956"/>
            <a:ext cx="3477392" cy="260804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948714" y="860594"/>
            <a:ext cx="35125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3200" dirty="0" smtClean="0"/>
              <a:t>PMT</a:t>
            </a:r>
            <a:r>
              <a:rPr lang="zh-CN" altLang="en-US" sz="3200" dirty="0" smtClean="0"/>
              <a:t>批量测试平台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526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72" y="3608662"/>
            <a:ext cx="2247900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977" y="2762699"/>
            <a:ext cx="2436812" cy="333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4947" y="306965"/>
            <a:ext cx="3814956" cy="1074706"/>
          </a:xfrm>
        </p:spPr>
        <p:txBody>
          <a:bodyPr/>
          <a:lstStyle/>
          <a:p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电子学系统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4947" y="1292322"/>
            <a:ext cx="4063102" cy="131890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1600" dirty="0" smtClean="0"/>
              <a:t>2017</a:t>
            </a:r>
            <a:r>
              <a:rPr lang="zh-CN" altLang="en-US" sz="1600" dirty="0" smtClean="0"/>
              <a:t>年</a:t>
            </a:r>
            <a:r>
              <a:rPr lang="en-US" altLang="zh-CN" sz="1600" dirty="0" smtClean="0"/>
              <a:t>10</a:t>
            </a:r>
            <a:r>
              <a:rPr lang="zh-CN" altLang="en-US" sz="1600" dirty="0" smtClean="0"/>
              <a:t>月，完成与科大商务条款谈判。</a:t>
            </a:r>
            <a:endParaRPr lang="en-US" altLang="zh-CN" sz="1600" dirty="0" smtClean="0"/>
          </a:p>
          <a:p>
            <a:pPr marL="0" indent="0">
              <a:buNone/>
            </a:pPr>
            <a:r>
              <a:rPr lang="en-US" altLang="zh-CN" sz="1600" dirty="0" smtClean="0"/>
              <a:t>2018</a:t>
            </a:r>
            <a:r>
              <a:rPr lang="zh-CN" altLang="en-US" sz="1600" dirty="0" smtClean="0"/>
              <a:t>年</a:t>
            </a:r>
            <a:r>
              <a:rPr lang="en-US" altLang="zh-CN" sz="1600" dirty="0"/>
              <a:t>1</a:t>
            </a:r>
            <a:r>
              <a:rPr lang="zh-CN" altLang="en-US" sz="1600" dirty="0" smtClean="0"/>
              <a:t>月，已完成工程</a:t>
            </a:r>
            <a:r>
              <a:rPr lang="zh-CN" altLang="en-US" sz="1600" dirty="0" smtClean="0"/>
              <a:t>样机鉴定件的验收，</a:t>
            </a:r>
            <a:endParaRPr lang="en-US" altLang="zh-CN" sz="1600" dirty="0" smtClean="0"/>
          </a:p>
          <a:p>
            <a:pPr marL="0" indent="0">
              <a:buNone/>
            </a:pPr>
            <a:r>
              <a:rPr lang="zh-CN" altLang="en-US" sz="1600" dirty="0" smtClean="0"/>
              <a:t>并开始批量生产。</a:t>
            </a:r>
            <a:endParaRPr lang="zh-CN" altLang="en-US" sz="1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/>
              <a:t>11</a:t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21153" y="5713823"/>
            <a:ext cx="180049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前端电子学样板</a:t>
            </a:r>
            <a:endParaRPr lang="zh-CN" altLang="en-US" dirty="0"/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0428" y="270225"/>
            <a:ext cx="3840163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807" y="467524"/>
            <a:ext cx="3070894" cy="246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942" y="3278609"/>
            <a:ext cx="3769982" cy="30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2934" y="3278609"/>
            <a:ext cx="3493317" cy="280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内容占位符 1"/>
          <p:cNvSpPr txBox="1">
            <a:spLocks/>
          </p:cNvSpPr>
          <p:nvPr/>
        </p:nvSpPr>
        <p:spPr>
          <a:xfrm>
            <a:off x="5250426" y="6306343"/>
            <a:ext cx="6434275" cy="40905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500" dirty="0" smtClean="0">
                <a:solidFill>
                  <a:schemeClr val="accent5">
                    <a:lumMod val="75000"/>
                  </a:schemeClr>
                </a:solidFill>
              </a:rPr>
              <a:t>S.PE</a:t>
            </a:r>
            <a:r>
              <a:rPr lang="zh-CN" altLang="en-US" sz="2500" dirty="0" smtClean="0">
                <a:solidFill>
                  <a:schemeClr val="accent5">
                    <a:lumMod val="75000"/>
                  </a:schemeClr>
                </a:solidFill>
              </a:rPr>
              <a:t>分辨率：</a:t>
            </a:r>
            <a:r>
              <a:rPr lang="en-US" altLang="zh-CN" sz="2500" dirty="0" smtClean="0">
                <a:solidFill>
                  <a:schemeClr val="accent5">
                    <a:lumMod val="75000"/>
                  </a:schemeClr>
                </a:solidFill>
              </a:rPr>
              <a:t>&lt;50%  4000 PE</a:t>
            </a:r>
            <a:r>
              <a:rPr lang="zh-CN" altLang="en-US" sz="2500" dirty="0" smtClean="0">
                <a:solidFill>
                  <a:schemeClr val="accent5">
                    <a:lumMod val="75000"/>
                  </a:schemeClr>
                </a:solidFill>
              </a:rPr>
              <a:t>分辨率：</a:t>
            </a:r>
            <a:r>
              <a:rPr lang="en-US" altLang="zh-CN" sz="2500" dirty="0" smtClean="0">
                <a:solidFill>
                  <a:schemeClr val="accent5">
                    <a:lumMod val="75000"/>
                  </a:schemeClr>
                </a:solidFill>
              </a:rPr>
              <a:t>&lt;5%</a:t>
            </a:r>
          </a:p>
        </p:txBody>
      </p:sp>
      <p:sp>
        <p:nvSpPr>
          <p:cNvPr id="15" name="矩形 14"/>
          <p:cNvSpPr/>
          <p:nvPr/>
        </p:nvSpPr>
        <p:spPr>
          <a:xfrm>
            <a:off x="8286424" y="212350"/>
            <a:ext cx="3725660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/>
              <a:t>0.5 PE</a:t>
            </a:r>
            <a:r>
              <a:rPr lang="zh-CN" altLang="en-US" sz="1600" dirty="0"/>
              <a:t>处时间分辨率好于：</a:t>
            </a:r>
            <a:r>
              <a:rPr lang="en-US" altLang="zh-CN" sz="1600" dirty="0"/>
              <a:t>0.5 ns RMS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799189" y="2909277"/>
            <a:ext cx="28055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电子学板</a:t>
            </a:r>
            <a:r>
              <a:rPr lang="en-US" altLang="zh-CN" dirty="0" smtClean="0"/>
              <a:t>+PMT</a:t>
            </a:r>
            <a:r>
              <a:rPr lang="zh-CN" altLang="en-US" dirty="0" smtClean="0"/>
              <a:t>，联合调试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9479840" y="1185149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时间分辨率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5813791" y="2724611"/>
            <a:ext cx="133882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高低温测试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110845" y="6429080"/>
            <a:ext cx="165942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*</a:t>
            </a:r>
            <a:r>
              <a:rPr lang="zh-CN" altLang="en-US" dirty="0" smtClean="0">
                <a:solidFill>
                  <a:srgbClr val="FF0000"/>
                </a:solidFill>
              </a:rPr>
              <a:t>详见赵雷报告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5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高压电源系统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846316" y="1354833"/>
            <a:ext cx="8736595" cy="185471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CN" altLang="en-US" dirty="0"/>
              <a:t>高压电源系统，采用集中供电方式</a:t>
            </a:r>
            <a:r>
              <a:rPr lang="zh-CN" altLang="en-US" dirty="0" smtClean="0"/>
              <a:t>。具有</a:t>
            </a:r>
            <a:r>
              <a:rPr lang="zh-CN" altLang="en-US" dirty="0"/>
              <a:t>远程控制，独立调节监控等</a:t>
            </a:r>
            <a:r>
              <a:rPr lang="zh-CN" altLang="en-US" dirty="0" smtClean="0"/>
              <a:t>功能。</a:t>
            </a:r>
            <a:endParaRPr lang="en-US" altLang="zh-CN" dirty="0" smtClean="0"/>
          </a:p>
          <a:p>
            <a:r>
              <a:rPr lang="zh-CN" altLang="en-US" dirty="0" smtClean="0"/>
              <a:t>一路高压通道给</a:t>
            </a:r>
            <a:r>
              <a:rPr lang="en-US" altLang="zh-CN" dirty="0" smtClean="0"/>
              <a:t>3</a:t>
            </a:r>
            <a:r>
              <a:rPr lang="zh-CN" altLang="en-US" dirty="0" smtClean="0"/>
              <a:t>个</a:t>
            </a:r>
            <a:r>
              <a:rPr lang="en-US" altLang="zh-CN" dirty="0" smtClean="0"/>
              <a:t>PMT</a:t>
            </a:r>
            <a:r>
              <a:rPr lang="zh-CN" altLang="en-US" dirty="0" smtClean="0"/>
              <a:t>同时供电</a:t>
            </a:r>
            <a:r>
              <a:rPr lang="zh-CN" altLang="en-US" dirty="0" smtClean="0"/>
              <a:t>。共</a:t>
            </a:r>
            <a:r>
              <a:rPr lang="en-US" altLang="zh-CN" dirty="0" smtClean="0"/>
              <a:t>600</a:t>
            </a:r>
            <a:r>
              <a:rPr lang="zh-CN" altLang="en-US" dirty="0" smtClean="0"/>
              <a:t>路。</a:t>
            </a:r>
            <a:endParaRPr lang="en-US" altLang="zh-CN" dirty="0" smtClean="0"/>
          </a:p>
          <a:p>
            <a:r>
              <a:rPr lang="en-US" altLang="zh-CN" dirty="0" smtClean="0"/>
              <a:t>2017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月开标。</a:t>
            </a:r>
            <a:r>
              <a:rPr lang="en-US" altLang="zh-CN" dirty="0" smtClean="0"/>
              <a:t>3</a:t>
            </a:r>
            <a:r>
              <a:rPr lang="zh-CN" altLang="en-US" dirty="0" smtClean="0"/>
              <a:t>月份完成合同签订。</a:t>
            </a:r>
            <a:r>
              <a:rPr lang="en-US" altLang="zh-CN" dirty="0" smtClean="0"/>
              <a:t>6</a:t>
            </a:r>
            <a:r>
              <a:rPr lang="zh-CN" altLang="en-US" dirty="0" smtClean="0"/>
              <a:t>月份开始供货。</a:t>
            </a:r>
            <a:endParaRPr lang="en-US" altLang="zh-CN" dirty="0" smtClean="0"/>
          </a:p>
          <a:p>
            <a:r>
              <a:rPr lang="zh-CN" altLang="en-US" dirty="0" smtClean="0"/>
              <a:t>德国</a:t>
            </a:r>
            <a:r>
              <a:rPr lang="en-US" altLang="zh-CN" dirty="0" smtClean="0"/>
              <a:t>ISEG</a:t>
            </a:r>
            <a:r>
              <a:rPr lang="zh-CN" altLang="en-US" dirty="0" smtClean="0"/>
              <a:t>品牌的</a:t>
            </a:r>
            <a:r>
              <a:rPr lang="zh-CN" altLang="en-US" dirty="0" smtClean="0"/>
              <a:t>电源中标</a:t>
            </a:r>
            <a:endParaRPr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12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323" y="3429000"/>
            <a:ext cx="1160469" cy="3429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125" y="3429000"/>
            <a:ext cx="4287198" cy="340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PMT</a:t>
            </a:r>
            <a:r>
              <a:rPr lang="zh-CN" altLang="en-US" dirty="0" smtClean="0"/>
              <a:t>线缆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13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6112" y="1321581"/>
            <a:ext cx="6197748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PMT</a:t>
            </a:r>
            <a:r>
              <a:rPr lang="zh-CN" altLang="en-US" dirty="0" smtClean="0"/>
              <a:t>的信号线缆：采用</a:t>
            </a:r>
            <a:r>
              <a:rPr lang="en-US" altLang="zh-CN" dirty="0" smtClean="0"/>
              <a:t>LMR-240</a:t>
            </a:r>
            <a:r>
              <a:rPr lang="zh-CN" altLang="en-US" dirty="0" smtClean="0"/>
              <a:t>型号</a:t>
            </a:r>
            <a:endParaRPr lang="en-US" altLang="zh-CN" dirty="0" smtClean="0"/>
          </a:p>
          <a:p>
            <a:pPr marL="742939" lvl="1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Flexible </a:t>
            </a:r>
            <a:r>
              <a:rPr lang="en-US" altLang="zh-CN" dirty="0"/>
              <a:t>Low Loss Communications </a:t>
            </a:r>
            <a:r>
              <a:rPr lang="en-US" altLang="zh-CN" dirty="0" smtClean="0"/>
              <a:t>Coax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742939" lvl="1" indent="-285750">
              <a:buFont typeface="Wingdings" panose="05000000000000000000" pitchFamily="2" charset="2"/>
              <a:buChar char="Ø"/>
            </a:pPr>
            <a:r>
              <a:rPr lang="zh-CN" altLang="en-US" dirty="0" smtClean="0"/>
              <a:t>经过</a:t>
            </a:r>
            <a:r>
              <a:rPr lang="en-US" altLang="zh-CN" dirty="0" smtClean="0"/>
              <a:t>30</a:t>
            </a:r>
            <a:r>
              <a:rPr lang="zh-CN" altLang="en-US" dirty="0" smtClean="0"/>
              <a:t>米线缆，幅度衰减</a:t>
            </a:r>
            <a:r>
              <a:rPr lang="en-US" altLang="zh-CN" dirty="0" smtClean="0"/>
              <a:t>~17%</a:t>
            </a:r>
            <a:r>
              <a:rPr lang="zh-CN" altLang="en-US" dirty="0" smtClean="0"/>
              <a:t>，电荷损失</a:t>
            </a:r>
            <a:r>
              <a:rPr lang="en-US" altLang="zh-CN" dirty="0" smtClean="0"/>
              <a:t>~4%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marL="742939" lvl="1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PMT</a:t>
            </a:r>
            <a:r>
              <a:rPr lang="zh-CN" altLang="en-US" dirty="0" smtClean="0"/>
              <a:t>需要两根信号线缆和一根高压线。为减少防水封装工作和安装工作等，将三根线复合，外套一个大护套。</a:t>
            </a:r>
            <a:endParaRPr lang="en-US" altLang="zh-CN" dirty="0" smtClean="0"/>
          </a:p>
          <a:p>
            <a:pPr marL="742939" lvl="1" indent="-285750">
              <a:buFont typeface="Wingdings" panose="05000000000000000000" pitchFamily="2" charset="2"/>
              <a:buChar char="Ø"/>
            </a:pPr>
            <a:r>
              <a:rPr lang="zh-CN" altLang="en-US" dirty="0" smtClean="0"/>
              <a:t>由中山泛亚线缆公司中标，</a:t>
            </a:r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</a:t>
            </a:r>
            <a:r>
              <a:rPr lang="zh-CN" altLang="en-US" dirty="0" smtClean="0"/>
              <a:t>月份开始提供。</a:t>
            </a:r>
            <a:endParaRPr lang="zh-CN" altLang="en-US" dirty="0"/>
          </a:p>
        </p:txBody>
      </p:sp>
      <p:pic>
        <p:nvPicPr>
          <p:cNvPr id="1026" name="Picture 2" descr="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336" y="3953164"/>
            <a:ext cx="2876550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a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1164" y="3576956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>
            <a:lum bright="39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028" y="1246964"/>
            <a:ext cx="4033494" cy="537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9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时间刻度系统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6378" y="1853248"/>
            <a:ext cx="4657408" cy="191557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2</a:t>
            </a:r>
            <a:r>
              <a:rPr lang="zh-CN" altLang="en-US" dirty="0" smtClean="0"/>
              <a:t>月初，完成招标光纤束工作。</a:t>
            </a:r>
            <a:endParaRPr lang="en-US" altLang="zh-CN" dirty="0" smtClean="0"/>
          </a:p>
          <a:p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3</a:t>
            </a:r>
            <a:r>
              <a:rPr lang="zh-CN" altLang="en-US" dirty="0" smtClean="0"/>
              <a:t>月初，提供第一套光纤束。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/>
              <a:t>详见：高博的专题报告。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14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8551" y="2967786"/>
            <a:ext cx="2563737" cy="3418316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349" y="1578692"/>
            <a:ext cx="3611330" cy="1586417"/>
          </a:xfrm>
          <a:prstGeom prst="rect">
            <a:avLst/>
          </a:prstGeom>
        </p:spPr>
      </p:pic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5357" y="1583766"/>
            <a:ext cx="2209992" cy="1729890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5238" y="3206949"/>
            <a:ext cx="2428010" cy="1717029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379" y="5004850"/>
            <a:ext cx="2399838" cy="13818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960353" y="4614801"/>
            <a:ext cx="295465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刻度系统的光纤束测量装置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6282185" y="2164370"/>
            <a:ext cx="133882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光纤束成品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9014305" y="2660967"/>
            <a:ext cx="146065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 smtClean="0"/>
              <a:t>LED</a:t>
            </a:r>
            <a:r>
              <a:rPr lang="zh-CN" altLang="en-US" dirty="0" smtClean="0"/>
              <a:t>驱动装置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28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975" y="73805"/>
            <a:ext cx="10515600" cy="1325563"/>
          </a:xfrm>
        </p:spPr>
        <p:txBody>
          <a:bodyPr/>
          <a:lstStyle/>
          <a:p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现场工作：</a:t>
            </a: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号水池的绝对位置标定工作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1" name="Picture 3" descr="IMG_20171105_11394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0396" y="1311965"/>
            <a:ext cx="2145633" cy="2860844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15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2" name="Picture 4" descr="IMG_20171105_133934"/>
          <p:cNvPicPr>
            <a:picLocks noChangeAspect="1" noChangeArrowheads="1"/>
          </p:cNvPicPr>
          <p:nvPr/>
        </p:nvPicPr>
        <p:blipFill>
          <a:blip r:embed="rId4" cstate="print">
            <a:lum bright="1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95729" y="1311965"/>
            <a:ext cx="2145633" cy="2860844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396" y="4255792"/>
            <a:ext cx="2271138" cy="30281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256" y="1339410"/>
            <a:ext cx="2287368" cy="300618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56161" y="4522535"/>
            <a:ext cx="249299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dirty="0" smtClean="0"/>
              <a:t>探测器组在做位置测量</a:t>
            </a:r>
            <a:endParaRPr lang="zh-CN" altLang="en-US" dirty="0"/>
          </a:p>
        </p:txBody>
      </p:sp>
      <p:pic>
        <p:nvPicPr>
          <p:cNvPr id="10" name="图片 9" descr="屏幕剪辑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349" y="1266779"/>
            <a:ext cx="3457580" cy="3255756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8337224" y="2475909"/>
            <a:ext cx="1011677" cy="803396"/>
          </a:xfrm>
          <a:prstGeom prst="ellipse">
            <a:avLst/>
          </a:pr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10358773" y="2069084"/>
            <a:ext cx="1011677" cy="803396"/>
          </a:xfrm>
          <a:prstGeom prst="ellipse">
            <a:avLst/>
          </a:prstGeom>
          <a:noFill/>
          <a:ln w="666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50349" y="4891867"/>
            <a:ext cx="314272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 smtClean="0"/>
              <a:t>2017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月份，在</a:t>
            </a:r>
            <a:r>
              <a:rPr lang="en-US" altLang="zh-CN" dirty="0" smtClean="0"/>
              <a:t>1</a:t>
            </a:r>
            <a:r>
              <a:rPr lang="zh-CN" altLang="en-US" dirty="0" smtClean="0"/>
              <a:t>号水池，</a:t>
            </a:r>
            <a:endParaRPr lang="en-US" altLang="zh-CN" dirty="0" smtClean="0"/>
          </a:p>
          <a:p>
            <a:r>
              <a:rPr lang="zh-CN" altLang="en-US" dirty="0" smtClean="0"/>
              <a:t>标记出七个绝对位置点。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36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其它一些工作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03313" y="2052921"/>
            <a:ext cx="8717344" cy="3442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zh-CN" altLang="en-US" dirty="0" smtClean="0"/>
              <a:t>慢控制系统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由中科院空间中心承担，进展顺利。</a:t>
            </a:r>
            <a:endParaRPr lang="en-US" altLang="zh-CN" dirty="0" smtClean="0"/>
          </a:p>
          <a:p>
            <a:pPr lvl="1"/>
            <a:endParaRPr lang="en-US" altLang="zh-CN" dirty="0"/>
          </a:p>
          <a:p>
            <a:r>
              <a:rPr lang="zh-CN" altLang="en-US" dirty="0" smtClean="0"/>
              <a:t>电子学防潮机箱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由廊坊宏胜机电公司中标，第一个机箱已经制作完成，将进行鉴定验收。</a:t>
            </a:r>
            <a:endParaRPr lang="en-US" altLang="zh-CN" dirty="0" smtClean="0"/>
          </a:p>
          <a:p>
            <a:pPr lvl="1"/>
            <a:endParaRPr lang="en-US" altLang="zh-CN" dirty="0"/>
          </a:p>
          <a:p>
            <a:r>
              <a:rPr lang="zh-CN" altLang="en-US" dirty="0" smtClean="0"/>
              <a:t>池内防渗漏工程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有高能时代公司中标，现场工作进展顺利。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16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4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直接连接符 41"/>
          <p:cNvCxnSpPr/>
          <p:nvPr/>
        </p:nvCxnSpPr>
        <p:spPr>
          <a:xfrm flipV="1">
            <a:off x="5584271" y="1788461"/>
            <a:ext cx="0" cy="319817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6086147" y="2297860"/>
            <a:ext cx="23579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000" dirty="0"/>
              <a:t>  </a:t>
            </a:r>
            <a:r>
              <a:rPr lang="en-US" altLang="zh-CN" sz="1200" dirty="0" smtClean="0"/>
              <a:t>WCDA</a:t>
            </a:r>
            <a:r>
              <a:rPr lang="zh-CN" altLang="en-US" sz="1200" dirty="0" smtClean="0"/>
              <a:t>项目</a:t>
            </a:r>
            <a:endParaRPr lang="zh-CN" altLang="en-US" sz="2800" dirty="0"/>
          </a:p>
        </p:txBody>
      </p:sp>
      <p:sp>
        <p:nvSpPr>
          <p:cNvPr id="58" name="文本框 57"/>
          <p:cNvSpPr txBox="1"/>
          <p:nvPr/>
        </p:nvSpPr>
        <p:spPr>
          <a:xfrm>
            <a:off x="6086147" y="3018041"/>
            <a:ext cx="20079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351" dirty="0">
                <a:solidFill>
                  <a:srgbClr val="000000"/>
                </a:solidFill>
              </a:rPr>
              <a:t> </a:t>
            </a:r>
            <a:r>
              <a:rPr lang="zh-CN" altLang="en-US" sz="1400" dirty="0"/>
              <a:t>工作进展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999708" y="4420059"/>
            <a:ext cx="2148841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l"/>
            </a:pPr>
            <a:r>
              <a:rPr lang="zh-CN" altLang="en-US" sz="1351" dirty="0" smtClean="0">
                <a:solidFill>
                  <a:srgbClr val="000000"/>
                </a:solidFill>
              </a:rPr>
              <a:t>总结展望</a:t>
            </a:r>
            <a:endParaRPr lang="zh-CN" altLang="en-US" sz="1351" dirty="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13" y="1758804"/>
            <a:ext cx="4721857" cy="32278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86147" y="3719050"/>
            <a:ext cx="20079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351" dirty="0">
                <a:solidFill>
                  <a:srgbClr val="00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20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吋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PMT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9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468" y="2934598"/>
            <a:ext cx="1511300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626B74"/>
                  </a:outerShdw>
                </a:effectLst>
              </a14:hiddenEffects>
            </a:ext>
          </a:extLst>
        </p:spPr>
      </p:pic>
      <p:sp>
        <p:nvSpPr>
          <p:cNvPr id="11" name="Text Box 14"/>
          <p:cNvSpPr txBox="1">
            <a:spLocks noChangeAspect="1" noChangeArrowheads="1"/>
          </p:cNvSpPr>
          <p:nvPr/>
        </p:nvSpPr>
        <p:spPr bwMode="auto">
          <a:xfrm>
            <a:off x="3575427" y="1553568"/>
            <a:ext cx="3529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微通道板型倍增极</a:t>
            </a:r>
            <a:endParaRPr lang="en-US" altLang="zh-CN" sz="2000" b="1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spect="1" noChangeArrowheads="1"/>
          </p:cNvSpPr>
          <p:nvPr/>
        </p:nvSpPr>
        <p:spPr bwMode="auto">
          <a:xfrm>
            <a:off x="478248" y="1760815"/>
            <a:ext cx="293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rgbClr val="0000CC"/>
                </a:solidFill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打拿极型倍增极（传统）</a:t>
            </a:r>
            <a:endParaRPr lang="en-US" altLang="zh-CN" sz="2000" b="1" dirty="0">
              <a:solidFill>
                <a:srgbClr val="0000CC"/>
              </a:solidFill>
              <a:latin typeface="微软雅黑" pitchFamily="34" charset="-122"/>
              <a:ea typeface="微软雅黑" pitchFamily="34" charset="-122"/>
              <a:cs typeface="Times New Roman" pitchFamily="18" charset="0"/>
            </a:endParaRPr>
          </a:p>
        </p:txBody>
      </p:sp>
      <p:grpSp>
        <p:nvGrpSpPr>
          <p:cNvPr id="3078" name="组合 4"/>
          <p:cNvGrpSpPr>
            <a:grpSpLocks/>
          </p:cNvGrpSpPr>
          <p:nvPr/>
        </p:nvGrpSpPr>
        <p:grpSpPr bwMode="auto">
          <a:xfrm>
            <a:off x="618790" y="2236713"/>
            <a:ext cx="2338698" cy="2137257"/>
            <a:chOff x="250825" y="1736725"/>
            <a:chExt cx="3771900" cy="3488063"/>
          </a:xfrm>
        </p:grpSpPr>
        <p:pic>
          <p:nvPicPr>
            <p:cNvPr id="15" name="Picture 2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0825" y="2061573"/>
              <a:ext cx="3771900" cy="3034593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3093" name="闪电形 44"/>
            <p:cNvSpPr>
              <a:spLocks noChangeArrowheads="1"/>
            </p:cNvSpPr>
            <p:nvPr/>
          </p:nvSpPr>
          <p:spPr bwMode="auto">
            <a:xfrm>
              <a:off x="690564" y="1925639"/>
              <a:ext cx="944561" cy="3299149"/>
            </a:xfrm>
            <a:prstGeom prst="lightningBol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endParaRPr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3094" name="直接箭头连接符 17"/>
            <p:cNvCxnSpPr>
              <a:cxnSpLocks noChangeShapeType="1"/>
            </p:cNvCxnSpPr>
            <p:nvPr/>
          </p:nvCxnSpPr>
          <p:spPr bwMode="auto">
            <a:xfrm>
              <a:off x="830263" y="2386013"/>
              <a:ext cx="36512" cy="1258887"/>
            </a:xfrm>
            <a:prstGeom prst="straightConnector1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5" name="直接箭头连接符 22"/>
            <p:cNvCxnSpPr>
              <a:cxnSpLocks noChangeShapeType="1"/>
            </p:cNvCxnSpPr>
            <p:nvPr/>
          </p:nvCxnSpPr>
          <p:spPr bwMode="auto">
            <a:xfrm>
              <a:off x="903288" y="2386013"/>
              <a:ext cx="971550" cy="1042987"/>
            </a:xfrm>
            <a:prstGeom prst="straightConnector1">
              <a:avLst/>
            </a:prstGeom>
            <a:noFill/>
            <a:ln w="19050" algn="ctr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6" name="直接箭头连接符 24"/>
            <p:cNvCxnSpPr>
              <a:cxnSpLocks noChangeShapeType="1"/>
            </p:cNvCxnSpPr>
            <p:nvPr/>
          </p:nvCxnSpPr>
          <p:spPr bwMode="auto">
            <a:xfrm flipV="1">
              <a:off x="858838" y="3271838"/>
              <a:ext cx="584200" cy="349250"/>
            </a:xfrm>
            <a:prstGeom prst="straightConnector1">
              <a:avLst/>
            </a:prstGeom>
            <a:noFill/>
            <a:ln w="19050" algn="ctr">
              <a:solidFill>
                <a:srgbClr val="FF6600"/>
              </a:solidFill>
              <a:prstDash val="sys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097" name="组合 54"/>
            <p:cNvGrpSpPr>
              <a:grpSpLocks/>
            </p:cNvGrpSpPr>
            <p:nvPr/>
          </p:nvGrpSpPr>
          <p:grpSpPr bwMode="auto">
            <a:xfrm>
              <a:off x="1506538" y="3429000"/>
              <a:ext cx="365125" cy="1008063"/>
              <a:chOff x="2220301" y="5021372"/>
              <a:chExt cx="364880" cy="1007946"/>
            </a:xfrm>
          </p:grpSpPr>
          <p:cxnSp>
            <p:nvCxnSpPr>
              <p:cNvPr id="3100" name="直接箭头连接符 55"/>
              <p:cNvCxnSpPr>
                <a:cxnSpLocks noChangeShapeType="1"/>
              </p:cNvCxnSpPr>
              <p:nvPr/>
            </p:nvCxnSpPr>
            <p:spPr bwMode="auto">
              <a:xfrm flipH="1">
                <a:off x="2234879" y="5021372"/>
                <a:ext cx="315239" cy="122335"/>
              </a:xfrm>
              <a:prstGeom prst="straightConnector1">
                <a:avLst/>
              </a:prstGeom>
              <a:noFill/>
              <a:ln w="12700" algn="ctr">
                <a:solidFill>
                  <a:srgbClr val="FF6600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01" name="直接箭头连接符 56"/>
              <p:cNvCxnSpPr>
                <a:cxnSpLocks noChangeShapeType="1"/>
              </p:cNvCxnSpPr>
              <p:nvPr/>
            </p:nvCxnSpPr>
            <p:spPr bwMode="auto">
              <a:xfrm>
                <a:off x="2253535" y="5143707"/>
                <a:ext cx="331646" cy="58841"/>
              </a:xfrm>
              <a:prstGeom prst="straightConnector1">
                <a:avLst/>
              </a:prstGeom>
              <a:noFill/>
              <a:ln w="15875" algn="ctr">
                <a:solidFill>
                  <a:srgbClr val="FF6600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02" name="直接箭头连接符 57"/>
              <p:cNvCxnSpPr>
                <a:cxnSpLocks noChangeShapeType="1"/>
              </p:cNvCxnSpPr>
              <p:nvPr/>
            </p:nvCxnSpPr>
            <p:spPr bwMode="auto">
              <a:xfrm flipH="1">
                <a:off x="2234879" y="5202548"/>
                <a:ext cx="349142" cy="148224"/>
              </a:xfrm>
              <a:prstGeom prst="straightConnector1">
                <a:avLst/>
              </a:prstGeom>
              <a:noFill/>
              <a:ln w="19050" algn="ctr">
                <a:solidFill>
                  <a:srgbClr val="FF6600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03" name="直接箭头连接符 58"/>
              <p:cNvCxnSpPr>
                <a:cxnSpLocks noChangeShapeType="1"/>
              </p:cNvCxnSpPr>
              <p:nvPr/>
            </p:nvCxnSpPr>
            <p:spPr bwMode="auto">
              <a:xfrm>
                <a:off x="2253535" y="5344186"/>
                <a:ext cx="330486" cy="52401"/>
              </a:xfrm>
              <a:prstGeom prst="straightConnector1">
                <a:avLst/>
              </a:prstGeom>
              <a:noFill/>
              <a:ln w="22225" algn="ctr">
                <a:solidFill>
                  <a:srgbClr val="FF6600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04" name="直接箭头连接符 59"/>
              <p:cNvCxnSpPr>
                <a:cxnSpLocks noChangeShapeType="1"/>
              </p:cNvCxnSpPr>
              <p:nvPr/>
            </p:nvCxnSpPr>
            <p:spPr bwMode="auto">
              <a:xfrm flipH="1">
                <a:off x="2234879" y="5396587"/>
                <a:ext cx="348045" cy="117828"/>
              </a:xfrm>
              <a:prstGeom prst="straightConnector1">
                <a:avLst/>
              </a:prstGeom>
              <a:noFill/>
              <a:ln w="25400" algn="ctr">
                <a:solidFill>
                  <a:srgbClr val="FF6600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05" name="直接箭头连接符 60"/>
              <p:cNvCxnSpPr>
                <a:cxnSpLocks noChangeShapeType="1"/>
              </p:cNvCxnSpPr>
              <p:nvPr/>
            </p:nvCxnSpPr>
            <p:spPr bwMode="auto">
              <a:xfrm>
                <a:off x="2233783" y="5513532"/>
                <a:ext cx="339425" cy="84664"/>
              </a:xfrm>
              <a:prstGeom prst="straightConnector1">
                <a:avLst/>
              </a:prstGeom>
              <a:noFill/>
              <a:ln w="28575" algn="ctr">
                <a:solidFill>
                  <a:srgbClr val="FF6600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06" name="直接箭头连接符 61"/>
              <p:cNvCxnSpPr>
                <a:cxnSpLocks noChangeShapeType="1"/>
              </p:cNvCxnSpPr>
              <p:nvPr/>
            </p:nvCxnSpPr>
            <p:spPr bwMode="auto">
              <a:xfrm flipH="1">
                <a:off x="2224067" y="5598196"/>
                <a:ext cx="330912" cy="132608"/>
              </a:xfrm>
              <a:prstGeom prst="straightConnector1">
                <a:avLst/>
              </a:prstGeom>
              <a:noFill/>
              <a:ln w="31750" algn="ctr">
                <a:solidFill>
                  <a:srgbClr val="FF6600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07" name="直接箭头连接符 62"/>
              <p:cNvCxnSpPr>
                <a:cxnSpLocks noChangeShapeType="1"/>
              </p:cNvCxnSpPr>
              <p:nvPr/>
            </p:nvCxnSpPr>
            <p:spPr bwMode="auto">
              <a:xfrm>
                <a:off x="2220301" y="5734421"/>
                <a:ext cx="323158" cy="52998"/>
              </a:xfrm>
              <a:prstGeom prst="straightConnector1">
                <a:avLst/>
              </a:prstGeom>
              <a:noFill/>
              <a:ln w="34925" algn="ctr">
                <a:solidFill>
                  <a:srgbClr val="FF6600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108" name="直接箭头连接符 63"/>
              <p:cNvCxnSpPr>
                <a:cxnSpLocks noChangeShapeType="1"/>
              </p:cNvCxnSpPr>
              <p:nvPr/>
            </p:nvCxnSpPr>
            <p:spPr bwMode="auto">
              <a:xfrm flipH="1">
                <a:off x="2336904" y="5787419"/>
                <a:ext cx="201220" cy="241899"/>
              </a:xfrm>
              <a:prstGeom prst="straightConnector1">
                <a:avLst/>
              </a:prstGeom>
              <a:noFill/>
              <a:ln w="38100" algn="ctr">
                <a:solidFill>
                  <a:srgbClr val="FF6600"/>
                </a:solidFill>
                <a:round/>
                <a:headEnd/>
                <a:tailEnd type="stealth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098" name="直接箭头连接符 40"/>
            <p:cNvCxnSpPr>
              <a:cxnSpLocks noChangeShapeType="1"/>
            </p:cNvCxnSpPr>
            <p:nvPr/>
          </p:nvCxnSpPr>
          <p:spPr bwMode="auto">
            <a:xfrm flipH="1">
              <a:off x="830263" y="1846263"/>
              <a:ext cx="573087" cy="473075"/>
            </a:xfrm>
            <a:prstGeom prst="straightConnector1">
              <a:avLst/>
            </a:prstGeom>
            <a:noFill/>
            <a:ln w="349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99" name="文本框 104"/>
            <p:cNvSpPr txBox="1">
              <a:spLocks noChangeArrowheads="1"/>
            </p:cNvSpPr>
            <p:nvPr/>
          </p:nvSpPr>
          <p:spPr bwMode="auto">
            <a:xfrm>
              <a:off x="1335089" y="1736725"/>
              <a:ext cx="858837" cy="75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b="1">
                  <a:solidFill>
                    <a:srgbClr val="0000FF"/>
                  </a:solidFill>
                  <a:ea typeface="仿宋_GB2312"/>
                  <a:cs typeface="Times New Roman" panose="02020603050405020304" pitchFamily="18" charset="0"/>
                </a:rPr>
                <a:t>入射光子</a:t>
              </a:r>
            </a:p>
          </p:txBody>
        </p:sp>
      </p:grpSp>
      <p:grpSp>
        <p:nvGrpSpPr>
          <p:cNvPr id="3079" name="组合 1"/>
          <p:cNvGrpSpPr>
            <a:grpSpLocks noChangeAspect="1"/>
          </p:cNvGrpSpPr>
          <p:nvPr/>
        </p:nvGrpSpPr>
        <p:grpSpPr bwMode="auto">
          <a:xfrm>
            <a:off x="3412646" y="1869316"/>
            <a:ext cx="2700338" cy="3463702"/>
            <a:chOff x="5004630" y="1844576"/>
            <a:chExt cx="2476500" cy="3176961"/>
          </a:xfrm>
        </p:grpSpPr>
        <p:pic>
          <p:nvPicPr>
            <p:cNvPr id="33" name="Picture 2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630" y="2204023"/>
              <a:ext cx="2476500" cy="2817514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cxnSp>
          <p:nvCxnSpPr>
            <p:cNvPr id="3087" name="直接箭头连接符 33"/>
            <p:cNvCxnSpPr>
              <a:cxnSpLocks noChangeShapeType="1"/>
            </p:cNvCxnSpPr>
            <p:nvPr/>
          </p:nvCxnSpPr>
          <p:spPr bwMode="auto">
            <a:xfrm flipH="1">
              <a:off x="5441900" y="2122388"/>
              <a:ext cx="573087" cy="473075"/>
            </a:xfrm>
            <a:prstGeom prst="straightConnector1">
              <a:avLst/>
            </a:prstGeom>
            <a:noFill/>
            <a:ln w="34925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88" name="直接箭头连接符 34"/>
            <p:cNvCxnSpPr>
              <a:cxnSpLocks noChangeShapeType="1"/>
            </p:cNvCxnSpPr>
            <p:nvPr/>
          </p:nvCxnSpPr>
          <p:spPr bwMode="auto">
            <a:xfrm flipH="1">
              <a:off x="5435550" y="2525613"/>
              <a:ext cx="34925" cy="992188"/>
            </a:xfrm>
            <a:prstGeom prst="straightConnector1">
              <a:avLst/>
            </a:prstGeom>
            <a:noFill/>
            <a:ln w="25400" algn="ctr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89" name="文本框 104"/>
            <p:cNvSpPr txBox="1">
              <a:spLocks noChangeArrowheads="1"/>
            </p:cNvSpPr>
            <p:nvPr/>
          </p:nvSpPr>
          <p:spPr bwMode="auto">
            <a:xfrm>
              <a:off x="6080075" y="1844576"/>
              <a:ext cx="858837" cy="254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200" b="1">
                  <a:solidFill>
                    <a:srgbClr val="0000FF"/>
                  </a:solidFill>
                  <a:ea typeface="仿宋_GB2312"/>
                  <a:cs typeface="Times New Roman" panose="02020603050405020304" pitchFamily="18" charset="0"/>
                </a:rPr>
                <a:t>入射光子</a:t>
              </a:r>
            </a:p>
          </p:txBody>
        </p:sp>
        <p:cxnSp>
          <p:nvCxnSpPr>
            <p:cNvPr id="3090" name="直接箭头连接符 36"/>
            <p:cNvCxnSpPr>
              <a:cxnSpLocks noChangeShapeType="1"/>
            </p:cNvCxnSpPr>
            <p:nvPr/>
          </p:nvCxnSpPr>
          <p:spPr bwMode="auto">
            <a:xfrm>
              <a:off x="5470475" y="2525613"/>
              <a:ext cx="936625" cy="1000125"/>
            </a:xfrm>
            <a:prstGeom prst="straightConnector1">
              <a:avLst/>
            </a:prstGeom>
            <a:noFill/>
            <a:ln w="19050" algn="ctr">
              <a:solidFill>
                <a:srgbClr val="FF66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91" name="直接箭头连接符 37"/>
            <p:cNvCxnSpPr>
              <a:cxnSpLocks noChangeShapeType="1"/>
            </p:cNvCxnSpPr>
            <p:nvPr/>
          </p:nvCxnSpPr>
          <p:spPr bwMode="auto">
            <a:xfrm flipV="1">
              <a:off x="5453012" y="3459063"/>
              <a:ext cx="985838" cy="41275"/>
            </a:xfrm>
            <a:prstGeom prst="straightConnector1">
              <a:avLst/>
            </a:prstGeom>
            <a:noFill/>
            <a:ln w="19050" algn="ctr">
              <a:solidFill>
                <a:srgbClr val="FF6600"/>
              </a:solidFill>
              <a:prstDash val="sysDash"/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6" name="剪去单角的矩形 35"/>
          <p:cNvSpPr/>
          <p:nvPr/>
        </p:nvSpPr>
        <p:spPr bwMode="auto">
          <a:xfrm>
            <a:off x="692133" y="871466"/>
            <a:ext cx="1730375" cy="500062"/>
          </a:xfrm>
          <a:prstGeom prst="snip1Rect">
            <a:avLst>
              <a:gd name="adj" fmla="val 40418"/>
            </a:avLst>
          </a:prstGeom>
          <a:solidFill>
            <a:srgbClr val="FFC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en-US" b="1" dirty="0">
                <a:latin typeface="华文楷体" pitchFamily="2" charset="-122"/>
                <a:ea typeface="华文楷体" pitchFamily="2" charset="-122"/>
              </a:rPr>
              <a:t>工作原理</a:t>
            </a:r>
          </a:p>
        </p:txBody>
      </p:sp>
      <p:sp>
        <p:nvSpPr>
          <p:cNvPr id="3081" name="椭圆 5"/>
          <p:cNvSpPr>
            <a:spLocks noChangeArrowheads="1"/>
          </p:cNvSpPr>
          <p:nvPr/>
        </p:nvSpPr>
        <p:spPr bwMode="auto">
          <a:xfrm>
            <a:off x="4411591" y="3655083"/>
            <a:ext cx="720090" cy="327025"/>
          </a:xfrm>
          <a:prstGeom prst="ellipse">
            <a:avLst/>
          </a:prstGeom>
          <a:noFill/>
          <a:ln w="38100" cap="sq" algn="ctr">
            <a:solidFill>
              <a:srgbClr val="C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3083" name="Picture 41" descr="http://www.hqew.com/file/tech2/doc/2010/0102/testing092541m220110509164245610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553" y="846206"/>
            <a:ext cx="2158314" cy="174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Box 1"/>
          <p:cNvSpPr txBox="1">
            <a:spLocks noChangeArrowheads="1"/>
          </p:cNvSpPr>
          <p:nvPr/>
        </p:nvSpPr>
        <p:spPr bwMode="auto">
          <a:xfrm>
            <a:off x="3938109" y="5476180"/>
            <a:ext cx="1649413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微通道板单通道电子倍增示意图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784" y="4063543"/>
            <a:ext cx="2121083" cy="948111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18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5084982" y="2593700"/>
            <a:ext cx="1497871" cy="1107866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8422436" y="2221880"/>
            <a:ext cx="3689607" cy="286232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/>
              <a:t>1</a:t>
            </a:r>
            <a:r>
              <a:rPr lang="zh-CN" altLang="en-US" sz="2400" b="1" dirty="0"/>
              <a:t>，高探测效率：</a:t>
            </a:r>
            <a:endParaRPr lang="en-US" altLang="zh-C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下半球有镀铝反射</a:t>
            </a:r>
            <a:r>
              <a:rPr lang="zh-CN" altLang="en-US" dirty="0" smtClean="0"/>
              <a:t>膜；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MCP</a:t>
            </a:r>
            <a:r>
              <a:rPr lang="zh-CN" altLang="en-US" dirty="0"/>
              <a:t>上有</a:t>
            </a:r>
            <a:r>
              <a:rPr lang="en-US" altLang="zh-CN" dirty="0"/>
              <a:t>ALD</a:t>
            </a:r>
            <a:r>
              <a:rPr lang="zh-CN" altLang="en-US" dirty="0" smtClean="0"/>
              <a:t>处理。</a:t>
            </a:r>
            <a:endParaRPr lang="en-US" altLang="zh-CN" dirty="0" smtClean="0"/>
          </a:p>
          <a:p>
            <a:r>
              <a:rPr lang="en-US" altLang="zh-CN" sz="2400" b="1" dirty="0"/>
              <a:t>2</a:t>
            </a:r>
            <a:r>
              <a:rPr lang="zh-CN" altLang="en-US" sz="2400" b="1" dirty="0"/>
              <a:t>，单光子探测能力：</a:t>
            </a:r>
            <a:endParaRPr lang="en-US" altLang="zh-C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使用两块</a:t>
            </a:r>
            <a:r>
              <a:rPr lang="en-US" altLang="zh-CN" dirty="0"/>
              <a:t>50mm</a:t>
            </a:r>
            <a:r>
              <a:rPr lang="zh-CN" altLang="en-US" dirty="0"/>
              <a:t>直径的</a:t>
            </a:r>
            <a:r>
              <a:rPr lang="en-US" altLang="zh-CN" dirty="0"/>
              <a:t>MCP</a:t>
            </a:r>
            <a:r>
              <a:rPr lang="zh-CN" altLang="en-US" dirty="0" smtClean="0"/>
              <a:t>叠加；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使得正常工作增益到</a:t>
            </a:r>
            <a:r>
              <a:rPr lang="en-US" altLang="zh-CN" dirty="0"/>
              <a:t>10**</a:t>
            </a:r>
            <a:r>
              <a:rPr lang="en-US" altLang="zh-CN" dirty="0" smtClean="0"/>
              <a:t>7</a:t>
            </a:r>
            <a:r>
              <a:rPr lang="zh-CN" altLang="en-US" dirty="0"/>
              <a:t>。</a:t>
            </a:r>
          </a:p>
          <a:p>
            <a:r>
              <a:rPr lang="en-US" altLang="zh-CN" sz="2400" b="1" dirty="0" smtClean="0"/>
              <a:t>3</a:t>
            </a:r>
            <a:r>
              <a:rPr lang="zh-CN" altLang="en-US" sz="2400" b="1" dirty="0" smtClean="0"/>
              <a:t>，</a:t>
            </a:r>
            <a:r>
              <a:rPr lang="zh-CN" altLang="en-US" sz="2400" b="1" dirty="0"/>
              <a:t>低成本：</a:t>
            </a:r>
            <a:endParaRPr lang="en-US" altLang="zh-CN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北方夜视本身生产</a:t>
            </a:r>
            <a:r>
              <a:rPr lang="en-US" altLang="zh-CN" dirty="0" smtClean="0"/>
              <a:t>MCP</a:t>
            </a:r>
            <a:r>
              <a:rPr lang="zh-CN" altLang="en-US" dirty="0" smtClean="0"/>
              <a:t>；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有降低成本的优势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08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10"/>
    </mc:Choice>
    <mc:Fallback xmlns="">
      <p:transition spd="slow" advTm="7311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在</a:t>
            </a:r>
            <a:r>
              <a:rPr lang="en-US" altLang="zh-CN" dirty="0" smtClean="0"/>
              <a:t>WCDA</a:t>
            </a:r>
            <a:r>
              <a:rPr lang="zh-CN" altLang="en-US" dirty="0" smtClean="0"/>
              <a:t>应用的</a:t>
            </a:r>
            <a:r>
              <a:rPr lang="zh-CN" altLang="en-US" dirty="0"/>
              <a:t>可行性探讨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0646" y="1449809"/>
            <a:ext cx="7729370" cy="461405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201168" lvl="1" indent="0">
              <a:buNone/>
            </a:pPr>
            <a:r>
              <a:rPr lang="zh-CN" altLang="en-US" sz="3300" b="1" dirty="0">
                <a:solidFill>
                  <a:srgbClr val="FF0000"/>
                </a:solidFill>
              </a:rPr>
              <a:t>设想</a:t>
            </a:r>
            <a:r>
              <a:rPr lang="zh-CN" altLang="en-US" b="1" dirty="0" smtClean="0">
                <a:solidFill>
                  <a:srgbClr val="C00000"/>
                </a:solidFill>
              </a:rPr>
              <a:t>在</a:t>
            </a:r>
            <a:r>
              <a:rPr lang="en-US" altLang="zh-CN" b="1" dirty="0" smtClean="0">
                <a:solidFill>
                  <a:srgbClr val="C00000"/>
                </a:solidFill>
              </a:rPr>
              <a:t>2</a:t>
            </a:r>
            <a:r>
              <a:rPr lang="zh-CN" altLang="en-US" b="1" dirty="0" smtClean="0">
                <a:solidFill>
                  <a:srgbClr val="C00000"/>
                </a:solidFill>
              </a:rPr>
              <a:t>号和</a:t>
            </a:r>
            <a:r>
              <a:rPr lang="en-US" altLang="zh-CN" b="1" dirty="0" smtClean="0">
                <a:solidFill>
                  <a:srgbClr val="C00000"/>
                </a:solidFill>
              </a:rPr>
              <a:t>3</a:t>
            </a:r>
            <a:r>
              <a:rPr lang="zh-CN" altLang="en-US" b="1" dirty="0" smtClean="0">
                <a:solidFill>
                  <a:srgbClr val="C00000"/>
                </a:solidFill>
              </a:rPr>
              <a:t>号水池里：</a:t>
            </a:r>
            <a:endParaRPr lang="en-US" altLang="zh-CN" b="1" dirty="0" smtClean="0">
              <a:solidFill>
                <a:srgbClr val="C00000"/>
              </a:solidFill>
            </a:endParaRPr>
          </a:p>
          <a:p>
            <a:pPr lvl="1"/>
            <a:r>
              <a:rPr lang="zh-CN" altLang="en-US" dirty="0" smtClean="0"/>
              <a:t>采用</a:t>
            </a:r>
            <a:r>
              <a:rPr lang="en-US" altLang="zh-CN" dirty="0" smtClean="0"/>
              <a:t>20</a:t>
            </a:r>
            <a:r>
              <a:rPr lang="zh-CN" altLang="en-US" dirty="0" smtClean="0"/>
              <a:t>吋</a:t>
            </a:r>
            <a:r>
              <a:rPr lang="en-US" altLang="zh-CN" dirty="0" smtClean="0"/>
              <a:t>MCP-PMT</a:t>
            </a:r>
            <a:r>
              <a:rPr lang="zh-CN" altLang="en-US" dirty="0" smtClean="0"/>
              <a:t>替代现有的</a:t>
            </a:r>
            <a:r>
              <a:rPr lang="en-US" altLang="zh-CN" dirty="0" smtClean="0"/>
              <a:t>8-in PMT</a:t>
            </a:r>
            <a:r>
              <a:rPr lang="zh-CN" altLang="en-US" dirty="0"/>
              <a:t>；</a:t>
            </a:r>
            <a:endParaRPr lang="en-US" altLang="zh-CN" dirty="0" smtClean="0"/>
          </a:p>
          <a:p>
            <a:pPr lvl="1"/>
            <a:r>
              <a:rPr lang="zh-CN" altLang="en-US" dirty="0"/>
              <a:t>提高</a:t>
            </a:r>
            <a:r>
              <a:rPr lang="zh-CN" altLang="en-US" dirty="0" smtClean="0"/>
              <a:t>低能端</a:t>
            </a:r>
            <a:r>
              <a:rPr lang="en-US" altLang="zh-CN" dirty="0" smtClean="0"/>
              <a:t>(30GeV-200GeV)</a:t>
            </a:r>
            <a:r>
              <a:rPr lang="zh-CN" altLang="en-US" dirty="0" smtClean="0"/>
              <a:t>的</a:t>
            </a:r>
            <a:r>
              <a:rPr lang="zh-CN" altLang="en-US" dirty="0" smtClean="0">
                <a:sym typeface="Comic Sans MS" panose="030F0702030302020204" pitchFamily="66" charset="0"/>
              </a:rPr>
              <a:t>微分灵敏度（增加</a:t>
            </a:r>
            <a:r>
              <a:rPr lang="en-US" altLang="zh-CN" dirty="0" smtClean="0">
                <a:sym typeface="Comic Sans MS" panose="030F0702030302020204" pitchFamily="66" charset="0"/>
              </a:rPr>
              <a:t>AGN</a:t>
            </a:r>
            <a:r>
              <a:rPr lang="zh-CN" altLang="en-US" dirty="0" smtClean="0">
                <a:sym typeface="Comic Sans MS" panose="030F0702030302020204" pitchFamily="66" charset="0"/>
              </a:rPr>
              <a:t>与</a:t>
            </a:r>
            <a:r>
              <a:rPr lang="en-US" altLang="zh-CN" dirty="0" smtClean="0">
                <a:sym typeface="Comic Sans MS" panose="030F0702030302020204" pitchFamily="66" charset="0"/>
              </a:rPr>
              <a:t>GRB</a:t>
            </a:r>
            <a:r>
              <a:rPr lang="zh-CN" altLang="en-US" dirty="0" smtClean="0">
                <a:sym typeface="Comic Sans MS" panose="030F0702030302020204" pitchFamily="66" charset="0"/>
              </a:rPr>
              <a:t>的测量能力）；</a:t>
            </a:r>
            <a:endParaRPr lang="en-US" altLang="zh-CN" dirty="0" smtClean="0">
              <a:sym typeface="Comic Sans MS" panose="030F0702030302020204" pitchFamily="66" charset="0"/>
            </a:endParaRPr>
          </a:p>
          <a:p>
            <a:pPr lvl="1"/>
            <a:r>
              <a:rPr lang="zh-CN" altLang="en-US" dirty="0" smtClean="0">
                <a:sym typeface="Comic Sans MS" panose="030F0702030302020204" pitchFamily="66" charset="0"/>
              </a:rPr>
              <a:t>明显增加与</a:t>
            </a:r>
            <a:r>
              <a:rPr lang="en-US" altLang="zh-CN" dirty="0" smtClean="0">
                <a:sym typeface="Comic Sans MS" panose="030F0702030302020204" pitchFamily="66" charset="0"/>
              </a:rPr>
              <a:t>HAWC</a:t>
            </a:r>
            <a:r>
              <a:rPr lang="zh-CN" altLang="en-US" dirty="0" smtClean="0">
                <a:sym typeface="Comic Sans MS" panose="030F0702030302020204" pitchFamily="66" charset="0"/>
              </a:rPr>
              <a:t>的竞争优势。</a:t>
            </a:r>
            <a:endParaRPr lang="en-US" altLang="zh-CN" dirty="0" smtClean="0">
              <a:sym typeface="Comic Sans MS" panose="030F0702030302020204" pitchFamily="66" charset="0"/>
            </a:endParaRPr>
          </a:p>
          <a:p>
            <a:pPr lvl="1"/>
            <a:endParaRPr lang="zh-CN" altLang="en-US" dirty="0">
              <a:sym typeface="Comic Sans MS" panose="030F0702030302020204" pitchFamily="66" charset="0"/>
            </a:endParaRPr>
          </a:p>
          <a:p>
            <a:pPr lvl="1"/>
            <a:r>
              <a:rPr lang="zh-CN" altLang="en-US" dirty="0" smtClean="0"/>
              <a:t>增加一个</a:t>
            </a:r>
            <a:r>
              <a:rPr lang="en-US" altLang="zh-CN" dirty="0" smtClean="0"/>
              <a:t>3in PMT</a:t>
            </a:r>
            <a:r>
              <a:rPr lang="zh-CN" altLang="en-US" dirty="0" smtClean="0"/>
              <a:t>，已保证探测器原有的动态范围，并扩展。</a:t>
            </a:r>
            <a:endParaRPr lang="en-US" altLang="zh-CN" dirty="0" smtClean="0"/>
          </a:p>
          <a:p>
            <a:pPr marL="201168" lvl="1" indent="0">
              <a:buNone/>
            </a:pPr>
            <a:r>
              <a:rPr lang="zh-CN" altLang="en-US" b="1" dirty="0" smtClean="0">
                <a:solidFill>
                  <a:srgbClr val="0070C0"/>
                </a:solidFill>
              </a:rPr>
              <a:t>存在的困难：</a:t>
            </a:r>
            <a:endParaRPr lang="en-US" altLang="zh-CN" b="1" dirty="0">
              <a:solidFill>
                <a:srgbClr val="0070C0"/>
              </a:solidFill>
            </a:endParaRPr>
          </a:p>
          <a:p>
            <a:pPr lvl="1"/>
            <a:r>
              <a:rPr lang="zh-CN" altLang="en-US" dirty="0" smtClean="0"/>
              <a:t>预期拿到较低的</a:t>
            </a:r>
            <a:r>
              <a:rPr lang="en-US" altLang="zh-CN" dirty="0" smtClean="0"/>
              <a:t>20</a:t>
            </a:r>
            <a:r>
              <a:rPr lang="zh-CN" altLang="en-US" dirty="0" smtClean="0"/>
              <a:t>吋</a:t>
            </a:r>
            <a:r>
              <a:rPr lang="en-US" altLang="zh-CN" dirty="0" smtClean="0"/>
              <a:t>PMT</a:t>
            </a:r>
            <a:r>
              <a:rPr lang="zh-CN" altLang="en-US" dirty="0" smtClean="0"/>
              <a:t>的采购价格，预算会有一个适当的增加；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PMT</a:t>
            </a:r>
            <a:r>
              <a:rPr lang="zh-CN" altLang="en-US" dirty="0" smtClean="0"/>
              <a:t>防水封装</a:t>
            </a:r>
            <a:r>
              <a:rPr lang="en-US" altLang="zh-CN" dirty="0" smtClean="0"/>
              <a:t>+</a:t>
            </a:r>
            <a:r>
              <a:rPr lang="zh-CN" altLang="en-US" dirty="0" smtClean="0"/>
              <a:t>批量</a:t>
            </a:r>
            <a:r>
              <a:rPr lang="zh-CN" altLang="en-US" dirty="0" smtClean="0"/>
              <a:t>测试工作；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读出电子学系统会</a:t>
            </a:r>
            <a:r>
              <a:rPr lang="zh-CN" altLang="en-US" dirty="0" smtClean="0"/>
              <a:t>有些改变；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探测器的安装</a:t>
            </a:r>
            <a:r>
              <a:rPr lang="zh-CN" altLang="en-US" dirty="0" smtClean="0"/>
              <a:t>也会</a:t>
            </a:r>
            <a:r>
              <a:rPr lang="zh-CN" altLang="en-US" dirty="0" smtClean="0"/>
              <a:t>增加难度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lvl="1"/>
            <a:endParaRPr lang="en-US" altLang="zh-CN" dirty="0"/>
          </a:p>
          <a:p>
            <a:pPr marL="201168" lvl="1" indent="0">
              <a:buNone/>
            </a:pPr>
            <a:r>
              <a:rPr lang="zh-CN" altLang="en-US" sz="2600" b="1" dirty="0"/>
              <a:t>计划：</a:t>
            </a:r>
            <a:r>
              <a:rPr lang="zh-CN" altLang="en-US" dirty="0" smtClean="0"/>
              <a:t>预计在</a:t>
            </a:r>
            <a:r>
              <a:rPr lang="en-US" altLang="zh-CN" dirty="0" smtClean="0"/>
              <a:t>4</a:t>
            </a:r>
            <a:r>
              <a:rPr lang="zh-CN" altLang="en-US" dirty="0" smtClean="0"/>
              <a:t>月份，确定方案。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19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24"/>
    </mc:Choice>
    <mc:Fallback xmlns="">
      <p:transition spd="slow" advTm="8662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直接连接符 41"/>
          <p:cNvCxnSpPr/>
          <p:nvPr/>
        </p:nvCxnSpPr>
        <p:spPr>
          <a:xfrm flipV="1">
            <a:off x="5584271" y="1788461"/>
            <a:ext cx="0" cy="319817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5999708" y="1926247"/>
            <a:ext cx="23579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351" dirty="0">
                <a:solidFill>
                  <a:srgbClr val="FF0000"/>
                </a:solidFill>
              </a:rPr>
              <a:t> 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WCDA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项目</a:t>
            </a:r>
            <a:endParaRPr lang="zh-CN" altLang="en-US" sz="5400" b="1" dirty="0">
              <a:solidFill>
                <a:srgbClr val="FF0000"/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086147" y="3018041"/>
            <a:ext cx="2007940" cy="207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351" dirty="0">
                <a:solidFill>
                  <a:srgbClr val="000000"/>
                </a:solidFill>
              </a:rPr>
              <a:t> 工作进展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999708" y="4420059"/>
            <a:ext cx="2148841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l"/>
            </a:pPr>
            <a:r>
              <a:rPr lang="zh-CN" altLang="en-US" sz="1351" dirty="0" smtClean="0">
                <a:solidFill>
                  <a:srgbClr val="000000"/>
                </a:solidFill>
              </a:rPr>
              <a:t>总结展望</a:t>
            </a:r>
            <a:endParaRPr lang="zh-CN" altLang="en-US" sz="1351" dirty="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13" y="1758804"/>
            <a:ext cx="4721857" cy="32278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86147" y="3719050"/>
            <a:ext cx="2007940" cy="207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351" dirty="0">
                <a:solidFill>
                  <a:srgbClr val="000000"/>
                </a:solidFill>
              </a:rPr>
              <a:t> </a:t>
            </a:r>
            <a:r>
              <a:rPr lang="en-US" altLang="zh-CN" sz="1351" dirty="0" smtClean="0">
                <a:solidFill>
                  <a:srgbClr val="000000"/>
                </a:solidFill>
              </a:rPr>
              <a:t>20</a:t>
            </a:r>
            <a:r>
              <a:rPr lang="zh-CN" altLang="en-US" sz="1351" dirty="0" smtClean="0">
                <a:solidFill>
                  <a:srgbClr val="000000"/>
                </a:solidFill>
              </a:rPr>
              <a:t>吋 </a:t>
            </a:r>
            <a:r>
              <a:rPr lang="en-US" altLang="zh-CN" sz="1351" dirty="0" smtClean="0">
                <a:solidFill>
                  <a:srgbClr val="000000"/>
                </a:solidFill>
              </a:rPr>
              <a:t>PMT</a:t>
            </a:r>
            <a:endParaRPr lang="zh-CN" altLang="en-US" sz="135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5130" y="1063417"/>
            <a:ext cx="9404723" cy="1400531"/>
          </a:xfrm>
        </p:spPr>
        <p:txBody>
          <a:bodyPr/>
          <a:lstStyle/>
          <a:p>
            <a:r>
              <a:rPr lang="en-US" altLang="zh-CN" dirty="0" smtClean="0"/>
              <a:t>20in PMT</a:t>
            </a:r>
            <a:r>
              <a:rPr lang="zh-CN" altLang="en-US" dirty="0" smtClean="0"/>
              <a:t>针对</a:t>
            </a:r>
            <a:r>
              <a:rPr lang="en-US" altLang="zh-CN" dirty="0" smtClean="0"/>
              <a:t>WCDA</a:t>
            </a:r>
            <a:r>
              <a:rPr lang="zh-CN" altLang="en-US" dirty="0" smtClean="0"/>
              <a:t>的探测器改进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03313" y="2052921"/>
            <a:ext cx="7930960" cy="354320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zh-CN" dirty="0" smtClean="0"/>
              <a:t>20</a:t>
            </a:r>
            <a:r>
              <a:rPr lang="zh-CN" altLang="en-US" dirty="0" smtClean="0"/>
              <a:t>吋</a:t>
            </a:r>
            <a:r>
              <a:rPr lang="en-US" altLang="zh-CN" dirty="0" smtClean="0"/>
              <a:t>MCP-PMT</a:t>
            </a:r>
            <a:r>
              <a:rPr lang="zh-CN" altLang="en-US" dirty="0" smtClean="0"/>
              <a:t>区别于</a:t>
            </a:r>
            <a:r>
              <a:rPr lang="en-US" altLang="zh-CN" dirty="0" smtClean="0"/>
              <a:t>JUNO</a:t>
            </a:r>
            <a:r>
              <a:rPr lang="zh-CN" altLang="en-US" dirty="0" smtClean="0"/>
              <a:t>的需求：</a:t>
            </a:r>
            <a:endParaRPr lang="en-US" altLang="zh-CN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 smtClean="0"/>
              <a:t>高时间性能：</a:t>
            </a:r>
            <a:r>
              <a:rPr lang="en-US" altLang="zh-CN" dirty="0" smtClean="0"/>
              <a:t>TTS&lt;7ns</a:t>
            </a:r>
            <a:r>
              <a:rPr lang="zh-CN" altLang="en-US" dirty="0" smtClean="0"/>
              <a:t>，</a:t>
            </a:r>
            <a:r>
              <a:rPr lang="en-US" altLang="zh-CN" dirty="0" smtClean="0"/>
              <a:t>CTTD&lt;2ns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 smtClean="0"/>
              <a:t>低噪声：</a:t>
            </a:r>
            <a:endParaRPr lang="en-US" altLang="zh-CN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zh-CN" altLang="en-US" dirty="0" smtClean="0"/>
              <a:t>要求</a:t>
            </a:r>
            <a:r>
              <a:rPr lang="en-US" altLang="zh-CN" dirty="0" smtClean="0"/>
              <a:t>PMT</a:t>
            </a:r>
            <a:r>
              <a:rPr lang="zh-CN" altLang="en-US" dirty="0" smtClean="0"/>
              <a:t>本身暗噪声低于</a:t>
            </a:r>
            <a:r>
              <a:rPr lang="en-US" altLang="zh-CN" dirty="0" smtClean="0"/>
              <a:t>10KHz</a:t>
            </a:r>
            <a:r>
              <a:rPr lang="zh-CN" altLang="en-US" dirty="0" smtClean="0"/>
              <a:t>以下。</a:t>
            </a:r>
            <a:endParaRPr lang="en-US" altLang="zh-CN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zh-CN" altLang="en-US" dirty="0" smtClean="0"/>
              <a:t>探测器环境温度：小于</a:t>
            </a:r>
            <a:r>
              <a:rPr lang="en-US" altLang="zh-CN" dirty="0" smtClean="0"/>
              <a:t>10</a:t>
            </a:r>
            <a:r>
              <a:rPr lang="zh-CN" altLang="en-US" dirty="0" smtClean="0"/>
              <a:t>摄氏度。</a:t>
            </a:r>
            <a:endParaRPr lang="en-US" altLang="zh-CN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 smtClean="0"/>
              <a:t>长期稳定性：</a:t>
            </a:r>
            <a:endParaRPr lang="en-US" altLang="zh-CN" dirty="0" smtClean="0"/>
          </a:p>
          <a:p>
            <a:pPr lvl="2">
              <a:buFont typeface="Wingdings" panose="05000000000000000000" pitchFamily="2" charset="2"/>
              <a:buChar char="Ø"/>
            </a:pPr>
            <a:r>
              <a:rPr lang="zh-CN" altLang="en-US" dirty="0" smtClean="0"/>
              <a:t>预期曝光量为</a:t>
            </a:r>
            <a:r>
              <a:rPr lang="en-US" altLang="zh-CN" dirty="0" smtClean="0"/>
              <a:t>50</a:t>
            </a:r>
            <a:r>
              <a:rPr lang="zh-CN" altLang="en-US" dirty="0" smtClean="0"/>
              <a:t>库伦，</a:t>
            </a:r>
            <a:r>
              <a:rPr lang="en-US" altLang="zh-CN" dirty="0" smtClean="0"/>
              <a:t>JUNO</a:t>
            </a:r>
            <a:r>
              <a:rPr lang="zh-CN" altLang="en-US" dirty="0" smtClean="0"/>
              <a:t>为</a:t>
            </a:r>
            <a:r>
              <a:rPr lang="en-US" altLang="zh-CN" dirty="0" smtClean="0"/>
              <a:t>5</a:t>
            </a:r>
            <a:r>
              <a:rPr lang="zh-CN" altLang="en-US" dirty="0" smtClean="0"/>
              <a:t>库伦。</a:t>
            </a:r>
            <a:endParaRPr lang="en-US" altLang="zh-CN" dirty="0" smtClean="0"/>
          </a:p>
          <a:p>
            <a:pPr lvl="2">
              <a:buFont typeface="Wingdings" panose="05000000000000000000" pitchFamily="2" charset="2"/>
              <a:buChar char="Ø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dirty="0" smtClean="0"/>
              <a:t>降低电源成本：</a:t>
            </a:r>
            <a:r>
              <a:rPr lang="en-US" altLang="zh-CN" dirty="0" smtClean="0"/>
              <a:t>200uA</a:t>
            </a:r>
            <a:r>
              <a:rPr lang="zh-CN" altLang="en-US" dirty="0" smtClean="0"/>
              <a:t>的工作电流，降低体电阻。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20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6"/>
    </mc:Choice>
    <mc:Fallback xmlns="">
      <p:transition spd="slow" advTm="6247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屏幕剪辑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940" y="0"/>
            <a:ext cx="9175638" cy="6858000"/>
          </a:xfr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21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lum bright="2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592" y="0"/>
            <a:ext cx="2472985" cy="32973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184190" y="2573730"/>
            <a:ext cx="3168352" cy="5400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zh-CN" dirty="0">
                <a:latin typeface="微软雅黑" pitchFamily="34" charset="-122"/>
                <a:ea typeface="微软雅黑" pitchFamily="34" charset="-122"/>
              </a:rPr>
              <a:t>无干涉有缝莲花座聚焦极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677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64"/>
    </mc:Choice>
    <mc:Fallback xmlns="">
      <p:transition spd="slow" advTm="5616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4000" y="899337"/>
            <a:ext cx="9404723" cy="1400531"/>
          </a:xfrm>
        </p:spPr>
        <p:txBody>
          <a:bodyPr/>
          <a:lstStyle/>
          <a:p>
            <a:r>
              <a:rPr lang="zh-CN" altLang="en-US" dirty="0" smtClean="0"/>
              <a:t>增益稳定性</a:t>
            </a:r>
            <a:endParaRPr lang="zh-CN" altLang="en-US" dirty="0"/>
          </a:p>
        </p:txBody>
      </p:sp>
      <p:pic>
        <p:nvPicPr>
          <p:cNvPr id="5" name="内容占位符 4" descr="屏幕剪辑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99868"/>
            <a:ext cx="8920990" cy="3121987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22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4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0"/>
    </mc:Choice>
    <mc:Fallback xmlns="">
      <p:transition spd="slow" advTm="2605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9304" y="781901"/>
            <a:ext cx="9404723" cy="1400531"/>
          </a:xfrm>
        </p:spPr>
        <p:txBody>
          <a:bodyPr/>
          <a:lstStyle/>
          <a:p>
            <a:r>
              <a:rPr lang="zh-CN" altLang="en-US" dirty="0" smtClean="0"/>
              <a:t>已提供了</a:t>
            </a:r>
            <a:r>
              <a:rPr lang="en-US" altLang="zh-CN" dirty="0" smtClean="0"/>
              <a:t>10</a:t>
            </a:r>
            <a:r>
              <a:rPr lang="zh-CN" altLang="en-US" dirty="0" smtClean="0"/>
              <a:t>只样管数据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67968" y="1671998"/>
            <a:ext cx="5749963" cy="364066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n-US" altLang="zh-CN" sz="2800" dirty="0"/>
              <a:t>5</a:t>
            </a:r>
            <a:r>
              <a:rPr lang="zh-CN" altLang="en-US" sz="2800" dirty="0"/>
              <a:t>*</a:t>
            </a:r>
            <a:r>
              <a:rPr lang="en-US" altLang="zh-CN" sz="2800" dirty="0"/>
              <a:t>10</a:t>
            </a:r>
            <a:r>
              <a:rPr lang="en-US" altLang="zh-CN" sz="2800" baseline="30000" dirty="0"/>
              <a:t>6</a:t>
            </a:r>
            <a:r>
              <a:rPr lang="zh-CN" altLang="en-US" sz="2800" dirty="0"/>
              <a:t>增益下测量，平均性能指标：</a:t>
            </a:r>
            <a:endParaRPr lang="en-US" altLang="zh-CN" sz="2800" dirty="0"/>
          </a:p>
          <a:p>
            <a:pPr lvl="1"/>
            <a:r>
              <a:rPr lang="zh-CN" altLang="en-US" sz="2400" dirty="0"/>
              <a:t>中心点的</a:t>
            </a:r>
            <a:r>
              <a:rPr lang="en-US" altLang="zh-CN" sz="2400" dirty="0"/>
              <a:t>TTS</a:t>
            </a:r>
            <a:r>
              <a:rPr lang="zh-CN" altLang="zh-CN" sz="2400" dirty="0"/>
              <a:t>：</a:t>
            </a:r>
            <a:r>
              <a:rPr lang="en-US" altLang="zh-CN" sz="2400" dirty="0"/>
              <a:t>6.1ns</a:t>
            </a:r>
            <a:endParaRPr lang="zh-CN" altLang="zh-CN" sz="2400" dirty="0"/>
          </a:p>
          <a:p>
            <a:pPr lvl="1"/>
            <a:r>
              <a:rPr lang="zh-CN" altLang="en-US" sz="2400" dirty="0"/>
              <a:t>峰谷比</a:t>
            </a:r>
            <a:r>
              <a:rPr lang="en-US" altLang="zh-CN" sz="2400" dirty="0" smtClean="0"/>
              <a:t>: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&gt;2</a:t>
            </a:r>
            <a:endParaRPr lang="en-US" altLang="zh-CN" sz="2400" dirty="0"/>
          </a:p>
          <a:p>
            <a:pPr lvl="1"/>
            <a:r>
              <a:rPr lang="zh-CN" altLang="en-US" sz="2400" dirty="0"/>
              <a:t>量子效率</a:t>
            </a:r>
            <a:r>
              <a:rPr lang="zh-CN" altLang="zh-CN" sz="2400" dirty="0"/>
              <a:t>：</a:t>
            </a:r>
            <a:r>
              <a:rPr lang="en-US" altLang="zh-CN" sz="2400" dirty="0"/>
              <a:t>27%</a:t>
            </a:r>
            <a:endParaRPr lang="zh-CN" altLang="zh-CN" sz="2400" dirty="0"/>
          </a:p>
          <a:p>
            <a:pPr lvl="1"/>
            <a:r>
              <a:rPr lang="zh-CN" altLang="en-US" sz="2400" dirty="0"/>
              <a:t>后脉冲比率：</a:t>
            </a:r>
            <a:r>
              <a:rPr lang="en-US" altLang="zh-CN" sz="2400" dirty="0"/>
              <a:t>  0.21</a:t>
            </a:r>
            <a:r>
              <a:rPr lang="zh-CN" altLang="zh-CN" sz="2400" dirty="0"/>
              <a:t>％</a:t>
            </a:r>
          </a:p>
          <a:p>
            <a:pPr lvl="1"/>
            <a:r>
              <a:rPr lang="zh-CN" altLang="en-US" sz="2400" dirty="0"/>
              <a:t>上升时间</a:t>
            </a:r>
            <a:r>
              <a:rPr lang="en-US" altLang="zh-CN" sz="2400" dirty="0"/>
              <a:t>:  </a:t>
            </a:r>
            <a:r>
              <a:rPr lang="en-US" altLang="zh-CN" sz="2400" dirty="0" smtClean="0"/>
              <a:t>~2ns</a:t>
            </a:r>
            <a:endParaRPr lang="en-US" altLang="zh-CN" sz="2400" dirty="0"/>
          </a:p>
          <a:p>
            <a:pPr lvl="1"/>
            <a:r>
              <a:rPr lang="zh-CN" altLang="en-US" sz="2400" dirty="0"/>
              <a:t>暗噪声率：</a:t>
            </a:r>
            <a:r>
              <a:rPr lang="en-US" altLang="zh-CN" sz="2400" dirty="0"/>
              <a:t>~11KHz@22</a:t>
            </a:r>
            <a:r>
              <a:rPr lang="zh-CN" altLang="en-US" sz="2400" dirty="0"/>
              <a:t>摄氏度</a:t>
            </a:r>
            <a:endParaRPr lang="en-US" altLang="zh-CN" sz="2400" dirty="0"/>
          </a:p>
          <a:p>
            <a:endParaRPr lang="zh-CN" altLang="en-US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23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10"/>
    </mc:Choice>
    <mc:Fallback xmlns="">
      <p:transition spd="slow" advTm="2731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预期的性能改善</a:t>
            </a:r>
          </a:p>
        </p:txBody>
      </p:sp>
      <p:pic>
        <p:nvPicPr>
          <p:cNvPr id="6" name="内容占位符 2" descr="gatx5tz4theta8in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464" y="1658499"/>
            <a:ext cx="4788512" cy="2704837"/>
          </a:xfrm>
          <a:ln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24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2553" y="1655110"/>
            <a:ext cx="4693491" cy="274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2190562" y="5245952"/>
            <a:ext cx="5888736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探测效率对比：</a:t>
            </a:r>
            <a:endParaRPr lang="en-US" altLang="zh-CN" dirty="0">
              <a:solidFill>
                <a:schemeClr val="tx2"/>
              </a:solidFill>
              <a:latin typeface="Comic Sans MS" panose="030F0702030302020204" pitchFamily="66" charset="0"/>
              <a:sym typeface="Arial" panose="020B0604020202020204" pitchFamily="34" charset="0"/>
            </a:endParaRPr>
          </a:p>
          <a:p>
            <a:r>
              <a:rPr lang="en-US" altLang="zh-CN" dirty="0" smtClean="0">
                <a:solidFill>
                  <a:schemeClr val="tx2"/>
                </a:solidFill>
              </a:rPr>
              <a:t>γ  </a:t>
            </a:r>
            <a:r>
              <a:rPr lang="en-US" altLang="zh-CN" dirty="0" smtClean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100GeV</a:t>
            </a:r>
            <a:r>
              <a:rPr lang="en-US" altLang="zh-CN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时</a:t>
            </a:r>
            <a:r>
              <a:rPr lang="zh-CN" altLang="en-US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8inch  </a:t>
            </a:r>
            <a:r>
              <a:rPr lang="en-US" altLang="zh-CN" dirty="0" err="1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eff</a:t>
            </a:r>
            <a:r>
              <a:rPr lang="en-US" altLang="zh-CN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=1.7% ；20inch  </a:t>
            </a:r>
            <a:r>
              <a:rPr lang="en-US" altLang="zh-CN" dirty="0" err="1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eff</a:t>
            </a:r>
            <a:r>
              <a:rPr lang="en-US" altLang="zh-CN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=10.</a:t>
            </a:r>
            <a:r>
              <a:rPr lang="zh-CN" altLang="en-US" dirty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5</a:t>
            </a:r>
            <a:r>
              <a:rPr lang="en-US" altLang="zh-CN" dirty="0" smtClean="0">
                <a:solidFill>
                  <a:schemeClr val="tx2"/>
                </a:solidFill>
                <a:latin typeface="Comic Sans MS" panose="030F0702030302020204" pitchFamily="66" charset="0"/>
                <a:sym typeface="Arial" panose="020B0604020202020204" pitchFamily="34" charset="0"/>
              </a:rPr>
              <a:t>% </a:t>
            </a:r>
            <a:endParaRPr lang="en-US" altLang="zh-CN" dirty="0">
              <a:solidFill>
                <a:schemeClr val="tx2"/>
              </a:solidFill>
              <a:latin typeface="Comic Sans MS" panose="030F0702030302020204" pitchFamily="66" charset="0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23614" y="4471654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8-in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691560" y="4471654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20-in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004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87"/>
    </mc:Choice>
    <mc:Fallback xmlns="">
      <p:transition spd="slow" advTm="51387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3952" y="1492278"/>
            <a:ext cx="9404723" cy="1400531"/>
          </a:xfrm>
        </p:spPr>
        <p:txBody>
          <a:bodyPr/>
          <a:lstStyle/>
          <a:p>
            <a:r>
              <a:rPr lang="zh-CN" altLang="en-US" dirty="0" smtClean="0"/>
              <a:t>预期</a:t>
            </a:r>
            <a:r>
              <a:rPr lang="zh-CN" altLang="en-US" dirty="0"/>
              <a:t>的性能改善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25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227" y="2227979"/>
            <a:ext cx="4752975" cy="343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552184" y="572676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微分灵敏度曲线</a:t>
            </a:r>
          </a:p>
        </p:txBody>
      </p:sp>
      <p:graphicFrame>
        <p:nvGraphicFramePr>
          <p:cNvPr id="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769754"/>
              </p:ext>
            </p:extLst>
          </p:nvPr>
        </p:nvGraphicFramePr>
        <p:xfrm>
          <a:off x="6033982" y="2647725"/>
          <a:ext cx="4347129" cy="2901699"/>
        </p:xfrm>
        <a:graphic>
          <a:graphicData uri="http://schemas.openxmlformats.org/drawingml/2006/table">
            <a:tbl>
              <a:tblPr/>
              <a:tblGrid>
                <a:gridCol w="509202"/>
                <a:gridCol w="811212"/>
                <a:gridCol w="625103"/>
                <a:gridCol w="760004"/>
                <a:gridCol w="975654"/>
                <a:gridCol w="665954"/>
              </a:tblGrid>
              <a:tr h="580339"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PMT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E(GeV)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N</a:t>
                      </a:r>
                      <a:r>
                        <a:rPr kumimoji="0" lang="en-US" altLang="zh-CN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bg</a:t>
                      </a:r>
                      <a:r>
                        <a:rPr kumimoji="0" lang="en-US" altLang="zh-CN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[s</a:t>
                      </a:r>
                      <a:r>
                        <a:rPr kumimoji="0" lang="en-US" altLang="zh-CN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-1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]</a:t>
                      </a:r>
                      <a:endParaRPr kumimoji="0" lang="en-US" altLang="zh-CN" sz="1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N</a:t>
                      </a:r>
                      <a:r>
                        <a:rPr kumimoji="0" lang="en-US" altLang="zh-CN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 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[s</a:t>
                      </a:r>
                      <a:r>
                        <a:rPr kumimoji="0" lang="en-US" altLang="zh-CN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-1</a:t>
                      </a: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]</a:t>
                      </a:r>
                      <a:endParaRPr kumimoji="0" lang="en-US" altLang="zh-CN" sz="1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Sigma(Year)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20''/8''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70">
                <a:tc rowSpan="4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20”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154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0.0159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</a:t>
                      </a: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5.71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70">
                <a:tc vMerge="1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178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0.0588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.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38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6.07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70">
                <a:tc vMerge="1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177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0.0628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.</a:t>
                      </a: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</a:t>
                      </a:r>
                      <a:r>
                        <a:rPr kumimoji="0" lang="zh-CN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56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70">
                <a:tc vMerge="1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155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0.0526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11.86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CN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2.21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70">
                <a:tc rowSpan="4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8”</a:t>
                      </a: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62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0.0018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0.63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70">
                <a:tc vMerge="1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77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0.0063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2.04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70">
                <a:tc vMerge="1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65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0.0106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3.71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170">
                <a:tc vMerge="1"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zh-CN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59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0.0147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5.37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" panose="05000000000000000000" pitchFamily="2" charset="2"/>
                        <a:defRPr sz="22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1pPr>
                      <a:lvl2pPr indent="-182563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" panose="05000000000000000000" pitchFamily="2" charset="2"/>
                        <a:defRPr sz="2100">
                          <a:solidFill>
                            <a:schemeClr val="tx2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2pPr>
                      <a:lvl3pPr indent="-320675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anose="05040102010807070707" pitchFamily="18" charset="2"/>
                        <a:defRPr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3pPr>
                      <a:lvl4pPr indent="-503238">
                        <a:spcBef>
                          <a:spcPts val="400"/>
                        </a:spcBef>
                        <a:buClr>
                          <a:srgbClr val="8BA2B4"/>
                        </a:buClr>
                        <a:buSzPct val="70000"/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4pPr>
                      <a:lvl5pPr indent="-68580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5pPr>
                      <a:lvl6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6pPr>
                      <a:lvl7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7pPr>
                      <a:lvl8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8pPr>
                      <a:lvl9pPr indent="-68580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140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</a:p>
                  </a:txBody>
                  <a:tcPr marL="0" marR="0" marT="0" marB="0"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文本框 8"/>
          <p:cNvSpPr txBox="1"/>
          <p:nvPr/>
        </p:nvSpPr>
        <p:spPr>
          <a:xfrm>
            <a:off x="7753994" y="568442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显著性对比表</a:t>
            </a:r>
          </a:p>
        </p:txBody>
      </p:sp>
      <p:sp>
        <p:nvSpPr>
          <p:cNvPr id="6" name="矩形 5"/>
          <p:cNvSpPr/>
          <p:nvPr/>
        </p:nvSpPr>
        <p:spPr>
          <a:xfrm>
            <a:off x="1993524" y="645978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spcAft>
                <a:spcPts val="200"/>
              </a:spcAft>
            </a:pPr>
            <a:r>
              <a:rPr lang="en-US" altLang="zh-CN" sz="1200" dirty="0">
                <a:sym typeface="宋体" panose="02010600030101010101" pitchFamily="2" charset="-122"/>
              </a:rPr>
              <a:t>200GeV</a:t>
            </a:r>
            <a:r>
              <a:rPr lang="zh-CN" altLang="en-US" sz="1200" dirty="0">
                <a:sym typeface="宋体" panose="02010600030101010101" pitchFamily="2" charset="-122"/>
              </a:rPr>
              <a:t>以下，只考虑角分辨和探测效率的影响，未考虑</a:t>
            </a:r>
            <a:r>
              <a:rPr lang="en-US" altLang="zh-CN" sz="1200" dirty="0">
                <a:sym typeface="宋体" panose="02010600030101010101" pitchFamily="2" charset="-122"/>
              </a:rPr>
              <a:t>Q</a:t>
            </a:r>
            <a:r>
              <a:rPr lang="zh-CN" altLang="en-US" sz="1200" dirty="0">
                <a:sym typeface="宋体" panose="02010600030101010101" pitchFamily="2" charset="-122"/>
              </a:rPr>
              <a:t>因子。</a:t>
            </a:r>
          </a:p>
        </p:txBody>
      </p:sp>
    </p:spTree>
    <p:extLst>
      <p:ext uri="{BB962C8B-B14F-4D97-AF65-F5344CB8AC3E}">
        <p14:creationId xmlns:p14="http://schemas.microsoft.com/office/powerpoint/2010/main" val="10426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03"/>
    </mc:Choice>
    <mc:Fallback xmlns="">
      <p:transition spd="slow" advTm="4020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直接连接符 41"/>
          <p:cNvCxnSpPr/>
          <p:nvPr/>
        </p:nvCxnSpPr>
        <p:spPr>
          <a:xfrm flipV="1">
            <a:off x="5584271" y="1788461"/>
            <a:ext cx="0" cy="319817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6086147" y="2297860"/>
            <a:ext cx="23579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000" dirty="0"/>
              <a:t>  </a:t>
            </a:r>
            <a:r>
              <a:rPr lang="en-US" altLang="zh-CN" sz="1200" dirty="0" smtClean="0"/>
              <a:t>WCDA</a:t>
            </a:r>
            <a:r>
              <a:rPr lang="zh-CN" altLang="en-US" sz="1200" dirty="0" smtClean="0"/>
              <a:t>项目</a:t>
            </a:r>
            <a:endParaRPr lang="zh-CN" altLang="en-US" sz="2800" dirty="0"/>
          </a:p>
        </p:txBody>
      </p:sp>
      <p:sp>
        <p:nvSpPr>
          <p:cNvPr id="58" name="文本框 57"/>
          <p:cNvSpPr txBox="1"/>
          <p:nvPr/>
        </p:nvSpPr>
        <p:spPr>
          <a:xfrm>
            <a:off x="6086147" y="3018041"/>
            <a:ext cx="20079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351" dirty="0">
                <a:solidFill>
                  <a:srgbClr val="000000"/>
                </a:solidFill>
              </a:rPr>
              <a:t> </a:t>
            </a:r>
            <a:r>
              <a:rPr lang="zh-CN" altLang="en-US" sz="1400" dirty="0"/>
              <a:t>工作进展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999708" y="4420059"/>
            <a:ext cx="2148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solidFill>
                  <a:srgbClr val="FF0000"/>
                </a:solidFill>
              </a:rPr>
              <a:t>总结</a:t>
            </a:r>
            <a:r>
              <a:rPr lang="zh-CN" altLang="en-US" sz="2000" dirty="0">
                <a:solidFill>
                  <a:srgbClr val="FF0000"/>
                </a:solidFill>
              </a:rPr>
              <a:t>展望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13" y="1758804"/>
            <a:ext cx="4721857" cy="32278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86147" y="3719050"/>
            <a:ext cx="20079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351" dirty="0">
                <a:solidFill>
                  <a:srgbClr val="000000"/>
                </a:solidFill>
              </a:rPr>
              <a:t> </a:t>
            </a:r>
            <a:r>
              <a:rPr lang="en-US" altLang="zh-CN" sz="1400" dirty="0" smtClean="0"/>
              <a:t>20</a:t>
            </a:r>
            <a:r>
              <a:rPr lang="zh-CN" altLang="en-US" sz="1400" dirty="0" smtClean="0"/>
              <a:t>吋 </a:t>
            </a:r>
            <a:r>
              <a:rPr lang="en-US" altLang="zh-CN" sz="1400" dirty="0" smtClean="0"/>
              <a:t>PMT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1450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号水池的安装计划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035219" y="1487489"/>
            <a:ext cx="5795350" cy="33405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zh-CN" dirty="0" smtClean="0"/>
              <a:t>6</a:t>
            </a:r>
            <a:r>
              <a:rPr lang="zh-CN" altLang="en-US" dirty="0" smtClean="0"/>
              <a:t>月</a:t>
            </a:r>
            <a:r>
              <a:rPr lang="en-US" altLang="zh-CN" dirty="0" smtClean="0"/>
              <a:t>1</a:t>
            </a:r>
            <a:r>
              <a:rPr lang="zh-CN" altLang="en-US" dirty="0" smtClean="0"/>
              <a:t>日</a:t>
            </a:r>
            <a:r>
              <a:rPr lang="en-US" altLang="zh-CN" dirty="0" smtClean="0"/>
              <a:t>-6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20</a:t>
            </a:r>
            <a:r>
              <a:rPr lang="zh-CN" altLang="en-US" dirty="0" smtClean="0"/>
              <a:t>日：水池清洁和闭水实验。</a:t>
            </a:r>
            <a:endParaRPr lang="en-US" altLang="zh-CN" dirty="0" smtClean="0"/>
          </a:p>
          <a:p>
            <a:r>
              <a:rPr lang="en-US" altLang="zh-CN" dirty="0" smtClean="0"/>
              <a:t>6</a:t>
            </a:r>
            <a:r>
              <a:rPr lang="zh-CN" altLang="en-US" dirty="0" smtClean="0"/>
              <a:t>月</a:t>
            </a:r>
            <a:r>
              <a:rPr lang="en-US" altLang="zh-CN" dirty="0" smtClean="0"/>
              <a:t>21</a:t>
            </a:r>
            <a:r>
              <a:rPr lang="zh-CN" altLang="en-US" dirty="0" smtClean="0"/>
              <a:t>日</a:t>
            </a:r>
            <a:r>
              <a:rPr lang="en-US" altLang="zh-CN" dirty="0" smtClean="0"/>
              <a:t>-9</a:t>
            </a:r>
            <a:r>
              <a:rPr lang="zh-CN" altLang="en-US" dirty="0" smtClean="0"/>
              <a:t>月初：探测器安装和联合调试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PMT</a:t>
            </a:r>
            <a:r>
              <a:rPr lang="zh-CN" altLang="en-US" dirty="0" smtClean="0"/>
              <a:t>、线缆和高压电源；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电子学系统；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时间刻度系统；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慢控制系统；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探测器定位，水池清洁等。</a:t>
            </a:r>
            <a:endParaRPr lang="en-US" altLang="zh-CN" dirty="0" smtClean="0"/>
          </a:p>
          <a:p>
            <a:r>
              <a:rPr lang="en-US" altLang="zh-CN" dirty="0" smtClean="0"/>
              <a:t>9</a:t>
            </a:r>
            <a:r>
              <a:rPr lang="zh-CN" altLang="en-US" dirty="0" smtClean="0"/>
              <a:t>月中旬开始：一个月注水。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18" y="4929082"/>
            <a:ext cx="10058400" cy="1788658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27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201" y="1221203"/>
            <a:ext cx="9404723" cy="1400531"/>
          </a:xfrm>
        </p:spPr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号水池，存在的一些问题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04295" y="2442025"/>
            <a:ext cx="6119466" cy="359301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zh-CN" altLang="en-US" sz="1800" dirty="0" smtClean="0"/>
              <a:t>工期：</a:t>
            </a:r>
            <a:endParaRPr lang="en-US" altLang="zh-CN" sz="1800" dirty="0" smtClean="0"/>
          </a:p>
          <a:p>
            <a:pPr lvl="1"/>
            <a:r>
              <a:rPr lang="zh-CN" altLang="en-US" sz="1600" dirty="0" smtClean="0"/>
              <a:t>从</a:t>
            </a:r>
            <a:r>
              <a:rPr lang="en-US" altLang="zh-CN" sz="1600" dirty="0" smtClean="0"/>
              <a:t>17</a:t>
            </a:r>
            <a:r>
              <a:rPr lang="zh-CN" altLang="en-US" sz="1600" dirty="0" smtClean="0"/>
              <a:t>年</a:t>
            </a:r>
            <a:r>
              <a:rPr lang="en-US" altLang="zh-CN" sz="1600" dirty="0" smtClean="0"/>
              <a:t>12</a:t>
            </a:r>
            <a:r>
              <a:rPr lang="zh-CN" altLang="en-US" sz="1600" dirty="0" smtClean="0"/>
              <a:t>月底算，</a:t>
            </a:r>
            <a:r>
              <a:rPr lang="zh-CN" altLang="en-US" sz="1600" dirty="0"/>
              <a:t>基建工程</a:t>
            </a:r>
            <a:r>
              <a:rPr lang="zh-CN" altLang="en-US" sz="1600" dirty="0" smtClean="0"/>
              <a:t>拖期三个月以上。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增加一次闭</a:t>
            </a:r>
            <a:r>
              <a:rPr lang="zh-CN" altLang="en-US" sz="1600" dirty="0"/>
              <a:t>水</a:t>
            </a:r>
            <a:r>
              <a:rPr lang="zh-CN" altLang="en-US" sz="1600" dirty="0" smtClean="0"/>
              <a:t>试验，会有半个月时间以上的工期。</a:t>
            </a:r>
            <a:endParaRPr lang="en-US" altLang="zh-CN" sz="1600" dirty="0" smtClean="0"/>
          </a:p>
          <a:p>
            <a:endParaRPr lang="en-US" altLang="zh-CN" sz="1800" dirty="0"/>
          </a:p>
          <a:p>
            <a:r>
              <a:rPr lang="zh-CN" altLang="en-US" sz="1800" dirty="0" smtClean="0"/>
              <a:t>十来个任务要盯进度，</a:t>
            </a:r>
            <a:r>
              <a:rPr lang="zh-CN" altLang="en-US" sz="1600" dirty="0" smtClean="0"/>
              <a:t>确保质量和工期：</a:t>
            </a:r>
            <a:endParaRPr lang="en-US" altLang="zh-CN" sz="1600" dirty="0" smtClean="0"/>
          </a:p>
          <a:p>
            <a:pPr lvl="1"/>
            <a:r>
              <a:rPr lang="zh-CN" altLang="en-US" sz="1600" dirty="0"/>
              <a:t>池</a:t>
            </a:r>
            <a:r>
              <a:rPr lang="zh-CN" altLang="en-US" sz="1600" dirty="0" smtClean="0"/>
              <a:t>内防渗工程，水质问题。</a:t>
            </a:r>
            <a:endParaRPr lang="en-US" altLang="zh-CN" sz="1600" dirty="0" smtClean="0"/>
          </a:p>
          <a:p>
            <a:pPr lvl="1"/>
            <a:r>
              <a:rPr lang="en-US" altLang="zh-CN" sz="1600" dirty="0" smtClean="0"/>
              <a:t>PMT</a:t>
            </a:r>
            <a:r>
              <a:rPr lang="zh-CN" altLang="en-US" sz="1600" dirty="0" smtClean="0"/>
              <a:t>和电子学系统供货非常紧张。</a:t>
            </a:r>
            <a:endParaRPr lang="en-US" altLang="zh-CN" sz="1600" dirty="0" smtClean="0"/>
          </a:p>
          <a:p>
            <a:endParaRPr lang="en-US" altLang="zh-CN" sz="1800" dirty="0"/>
          </a:p>
          <a:p>
            <a:r>
              <a:rPr lang="zh-CN" altLang="en-US" sz="1800" dirty="0" smtClean="0"/>
              <a:t>团队上山安装，需要磨合，会有意外。</a:t>
            </a:r>
            <a:endParaRPr lang="en-US" altLang="zh-CN" dirty="0"/>
          </a:p>
          <a:p>
            <a:pPr marL="114297" indent="0">
              <a:buNone/>
            </a:pP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28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30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202" y="527134"/>
            <a:ext cx="9404723" cy="1400531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而今迈步从头越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75202" y="1576265"/>
            <a:ext cx="9110046" cy="334320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积极</a:t>
            </a:r>
            <a:r>
              <a:rPr lang="zh-CN" altLang="en-US" dirty="0" smtClean="0"/>
              <a:t>推进各项合同工</a:t>
            </a:r>
            <a:r>
              <a:rPr lang="zh-CN" altLang="en-US" dirty="0"/>
              <a:t>作</a:t>
            </a:r>
            <a:r>
              <a:rPr lang="zh-CN" altLang="en-US" dirty="0" smtClean="0"/>
              <a:t>，发现</a:t>
            </a:r>
            <a:r>
              <a:rPr lang="zh-CN" altLang="en-US" dirty="0"/>
              <a:t>问题，</a:t>
            </a:r>
            <a:r>
              <a:rPr lang="zh-CN" altLang="en-US" dirty="0" smtClean="0"/>
              <a:t>解决问题，抓质量，抓进度。力争今年完成</a:t>
            </a:r>
            <a:r>
              <a:rPr lang="en-US" altLang="zh-CN" dirty="0" smtClean="0"/>
              <a:t>1</a:t>
            </a:r>
            <a:r>
              <a:rPr lang="zh-CN" altLang="en-US" dirty="0" smtClean="0"/>
              <a:t>号水池的探测器任务。</a:t>
            </a:r>
            <a:endParaRPr lang="en-US" altLang="zh-CN" dirty="0" smtClean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 smtClean="0"/>
              <a:t>不懈怠：积极推进</a:t>
            </a:r>
            <a:r>
              <a:rPr lang="en-US" altLang="zh-CN" dirty="0" smtClean="0"/>
              <a:t>20</a:t>
            </a:r>
            <a:r>
              <a:rPr lang="zh-CN" altLang="en-US" dirty="0" smtClean="0"/>
              <a:t>吋</a:t>
            </a:r>
            <a:r>
              <a:rPr lang="en-US" altLang="zh-CN" dirty="0" smtClean="0"/>
              <a:t>MCP-PMT</a:t>
            </a:r>
            <a:r>
              <a:rPr lang="zh-CN" altLang="en-US" dirty="0" smtClean="0"/>
              <a:t>的预研工作，及早落实</a:t>
            </a:r>
            <a:r>
              <a:rPr lang="en-US" altLang="zh-CN" dirty="0" smtClean="0"/>
              <a:t>2</a:t>
            </a:r>
            <a:r>
              <a:rPr lang="zh-CN" altLang="en-US" dirty="0" smtClean="0"/>
              <a:t>号</a:t>
            </a:r>
            <a:r>
              <a:rPr lang="en-US" altLang="zh-CN" dirty="0" smtClean="0"/>
              <a:t>3</a:t>
            </a:r>
            <a:r>
              <a:rPr lang="zh-CN" altLang="en-US" dirty="0" smtClean="0"/>
              <a:t>号水池的探测器定型工作。</a:t>
            </a:r>
            <a:endParaRPr lang="en-US" altLang="zh-CN" dirty="0" smtClean="0"/>
          </a:p>
          <a:p>
            <a:pPr marL="457200" indent="-457200">
              <a:buFont typeface="+mj-lt"/>
              <a:buAutoNum type="arabicPeriod"/>
            </a:pP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 smtClean="0"/>
              <a:t>再来一遍：</a:t>
            </a:r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4</a:t>
            </a:r>
            <a:r>
              <a:rPr lang="zh-CN" altLang="en-US" dirty="0" smtClean="0"/>
              <a:t>月</a:t>
            </a:r>
            <a:r>
              <a:rPr lang="en-US" altLang="zh-CN" dirty="0" smtClean="0"/>
              <a:t>-7</a:t>
            </a:r>
            <a:r>
              <a:rPr lang="zh-CN" altLang="en-US" dirty="0" smtClean="0"/>
              <a:t>月，发布</a:t>
            </a:r>
            <a:r>
              <a:rPr lang="en-US" altLang="zh-CN" dirty="0" smtClean="0"/>
              <a:t>2</a:t>
            </a:r>
            <a:r>
              <a:rPr lang="zh-CN" altLang="en-US" dirty="0" smtClean="0"/>
              <a:t>号</a:t>
            </a:r>
            <a:r>
              <a:rPr lang="zh-CN" altLang="en-US" dirty="0"/>
              <a:t>、</a:t>
            </a:r>
            <a:r>
              <a:rPr lang="en-US" altLang="zh-CN" dirty="0" smtClean="0"/>
              <a:t>3</a:t>
            </a:r>
            <a:r>
              <a:rPr lang="zh-CN" altLang="en-US" dirty="0" smtClean="0"/>
              <a:t>号水池的</a:t>
            </a:r>
            <a:r>
              <a:rPr lang="en-US" altLang="zh-CN" dirty="0" smtClean="0"/>
              <a:t>PMT</a:t>
            </a:r>
            <a:r>
              <a:rPr lang="zh-CN" altLang="en-US" dirty="0" smtClean="0"/>
              <a:t>、防水封装</a:t>
            </a:r>
            <a:r>
              <a:rPr lang="zh-CN" altLang="en-US" dirty="0"/>
              <a:t>、</a:t>
            </a:r>
            <a:r>
              <a:rPr lang="zh-CN" altLang="en-US" dirty="0" smtClean="0"/>
              <a:t>批量测试、线缆，高压电源，安装等各项工作的标书。</a:t>
            </a:r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8B289-D79C-4702-83BE-CFAED4F70D96}" type="slidenum">
              <a:rPr lang="zh-CN" altLang="en-US" smtClean="0">
                <a:solidFill>
                  <a:schemeClr val="bg1"/>
                </a:solidFill>
              </a:rPr>
              <a:t>29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28927" y="519728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zh-CN" dirty="0"/>
          </a:p>
          <a:p>
            <a:r>
              <a:rPr lang="zh-CN" altLang="en-US" sz="3600" b="1" dirty="0"/>
              <a:t>与各位同事共勉！</a:t>
            </a:r>
          </a:p>
        </p:txBody>
      </p:sp>
    </p:spTree>
    <p:extLst>
      <p:ext uri="{BB962C8B-B14F-4D97-AF65-F5344CB8AC3E}">
        <p14:creationId xmlns:p14="http://schemas.microsoft.com/office/powerpoint/2010/main" val="18284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319"/>
    </mc:Choice>
    <mc:Fallback xmlns="">
      <p:transition advTm="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屏幕剪辑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448" y="1584391"/>
            <a:ext cx="7380585" cy="157814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403" y="227668"/>
            <a:ext cx="10515600" cy="1325563"/>
          </a:xfrm>
        </p:spPr>
        <p:txBody>
          <a:bodyPr/>
          <a:lstStyle/>
          <a:p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水切伦科夫探测器阵列</a:t>
            </a:r>
            <a:r>
              <a:rPr lang="zh-CN" altLang="en-US" dirty="0" smtClean="0"/>
              <a:t>（</a:t>
            </a:r>
            <a:r>
              <a:rPr lang="en-US" altLang="zh-CN" b="1" dirty="0" smtClean="0"/>
              <a:t>WCDA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pic>
        <p:nvPicPr>
          <p:cNvPr id="12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740" y="3651725"/>
            <a:ext cx="3547872" cy="2426208"/>
          </a:xfr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3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371" y="3293212"/>
            <a:ext cx="3425850" cy="31432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870003" y="1641815"/>
            <a:ext cx="2172390" cy="3077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1400" dirty="0" smtClean="0"/>
              <a:t>1</a:t>
            </a:r>
            <a:r>
              <a:rPr lang="zh-CN" altLang="en-US" sz="1400" dirty="0" smtClean="0"/>
              <a:t>号水池，</a:t>
            </a:r>
            <a:r>
              <a:rPr lang="en-US" altLang="zh-CN" sz="1400" dirty="0" smtClean="0"/>
              <a:t>2018</a:t>
            </a:r>
            <a:r>
              <a:rPr lang="zh-CN" altLang="en-US" sz="1400" dirty="0" smtClean="0"/>
              <a:t>年</a:t>
            </a:r>
            <a:r>
              <a:rPr lang="en-US" altLang="zh-CN" sz="1400" dirty="0" smtClean="0"/>
              <a:t>1</a:t>
            </a:r>
            <a:r>
              <a:rPr lang="zh-CN" altLang="en-US" sz="1400" dirty="0" smtClean="0"/>
              <a:t>月</a:t>
            </a:r>
            <a:r>
              <a:rPr lang="en-US" altLang="zh-CN" sz="1400" dirty="0" smtClean="0"/>
              <a:t>15</a:t>
            </a:r>
            <a:r>
              <a:rPr lang="zh-CN" altLang="en-US" sz="1400" dirty="0" smtClean="0"/>
              <a:t>日</a:t>
            </a:r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202844" y="3293212"/>
            <a:ext cx="4339972" cy="113877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三个</a:t>
            </a:r>
            <a:r>
              <a:rPr lang="zh-CN" altLang="en-US" dirty="0"/>
              <a:t>水池：</a:t>
            </a:r>
            <a:endParaRPr lang="en-US" altLang="zh-CN" dirty="0"/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/>
              <a:t>单元的</a:t>
            </a:r>
            <a:r>
              <a:rPr lang="zh-CN" altLang="en-US" sz="1600" dirty="0"/>
              <a:t>面积为</a:t>
            </a:r>
            <a:r>
              <a:rPr lang="en-US" altLang="zh-CN" sz="1600" dirty="0"/>
              <a:t>5m</a:t>
            </a:r>
            <a:r>
              <a:rPr lang="zh-CN" altLang="en-US" sz="1600" dirty="0"/>
              <a:t>*</a:t>
            </a:r>
            <a:r>
              <a:rPr lang="en-US" altLang="zh-CN" sz="1600" dirty="0" smtClean="0"/>
              <a:t>5m</a:t>
            </a:r>
            <a:r>
              <a:rPr lang="zh-CN" altLang="en-US" sz="1600" dirty="0" smtClean="0"/>
              <a:t>，共</a:t>
            </a:r>
            <a:r>
              <a:rPr lang="en-US" altLang="zh-CN" sz="1600" dirty="0" smtClean="0"/>
              <a:t>3120</a:t>
            </a:r>
            <a:r>
              <a:rPr lang="zh-CN" altLang="en-US" sz="1600" dirty="0"/>
              <a:t>个</a:t>
            </a:r>
            <a:r>
              <a:rPr lang="zh-CN" altLang="en-US" sz="1600" dirty="0" smtClean="0"/>
              <a:t>单元；</a:t>
            </a:r>
            <a:endParaRPr lang="en-US" altLang="zh-CN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 smtClean="0"/>
              <a:t>每单元中心放置朝上看</a:t>
            </a:r>
            <a:r>
              <a:rPr lang="en-US" altLang="zh-CN" sz="1600" dirty="0" smtClean="0"/>
              <a:t>8</a:t>
            </a:r>
            <a:r>
              <a:rPr lang="zh-CN" altLang="en-US" sz="1600" dirty="0" smtClean="0"/>
              <a:t>寸</a:t>
            </a:r>
            <a:r>
              <a:rPr lang="en-US" altLang="zh-CN" sz="1600" dirty="0" smtClean="0"/>
              <a:t>PMT CR365</a:t>
            </a:r>
            <a:r>
              <a:rPr lang="zh-CN" altLang="en-US" sz="1600" dirty="0" smtClean="0"/>
              <a:t>；</a:t>
            </a:r>
            <a:endParaRPr lang="en-US" altLang="zh-CN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zh-CN" altLang="en-US" sz="1600" dirty="0"/>
              <a:t>有效</a:t>
            </a:r>
            <a:r>
              <a:rPr lang="zh-CN" altLang="en-US" sz="1600" dirty="0" smtClean="0"/>
              <a:t>水深</a:t>
            </a:r>
            <a:r>
              <a:rPr lang="zh-CN" altLang="en-US" sz="1600" dirty="0"/>
              <a:t>为</a:t>
            </a:r>
            <a:r>
              <a:rPr lang="en-US" altLang="zh-CN" sz="1600" dirty="0" smtClean="0"/>
              <a:t>4m</a:t>
            </a:r>
            <a:r>
              <a:rPr lang="zh-CN" altLang="en-US" sz="1600" dirty="0" smtClean="0"/>
              <a:t>。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202843" y="1553230"/>
            <a:ext cx="4339973" cy="14922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2"/>
            <a:r>
              <a:rPr lang="zh-CN" altLang="en-US" b="1" dirty="0" smtClean="0">
                <a:latin typeface="宋体" pitchFamily="2" charset="-122"/>
                <a:sym typeface="Wingdings" pitchFamily="2" charset="2"/>
              </a:rPr>
              <a:t>探测器工作原理</a:t>
            </a:r>
            <a:r>
              <a:rPr lang="zh-CN" altLang="en-US" dirty="0" smtClean="0">
                <a:latin typeface="宋体" pitchFamily="2" charset="-122"/>
                <a:sym typeface="Wingdings" pitchFamily="2" charset="2"/>
              </a:rPr>
              <a:t>：利用光电倍增管</a:t>
            </a:r>
            <a:r>
              <a:rPr lang="en-US" altLang="zh-CN" dirty="0" smtClean="0">
                <a:latin typeface="宋体" pitchFamily="2" charset="-122"/>
                <a:sym typeface="Wingdings" pitchFamily="2" charset="2"/>
              </a:rPr>
              <a:t>(PMT)</a:t>
            </a:r>
            <a:r>
              <a:rPr lang="zh-CN" altLang="en-US" dirty="0" smtClean="0">
                <a:latin typeface="宋体" pitchFamily="2" charset="-122"/>
                <a:sym typeface="Wingdings" pitchFamily="2" charset="2"/>
              </a:rPr>
              <a:t>，</a:t>
            </a:r>
            <a:r>
              <a:rPr lang="zh-CN" altLang="zh-CN" dirty="0"/>
              <a:t>对进入</a:t>
            </a:r>
            <a:r>
              <a:rPr lang="zh-CN" altLang="en-US" dirty="0"/>
              <a:t>水中</a:t>
            </a:r>
            <a:r>
              <a:rPr lang="zh-CN" altLang="zh-CN" dirty="0"/>
              <a:t>的宇宙线</a:t>
            </a:r>
            <a:r>
              <a:rPr lang="zh-CN" altLang="en-US" dirty="0"/>
              <a:t>、</a:t>
            </a:r>
            <a:r>
              <a:rPr lang="el-GR" altLang="zh-CN" dirty="0">
                <a:latin typeface="宋体" pitchFamily="2" charset="-122"/>
              </a:rPr>
              <a:t>γ</a:t>
            </a:r>
            <a:r>
              <a:rPr lang="zh-CN" altLang="en-US" dirty="0">
                <a:latin typeface="宋体" pitchFamily="2" charset="-122"/>
              </a:rPr>
              <a:t>射线</a:t>
            </a:r>
            <a:r>
              <a:rPr lang="zh-CN" altLang="en-US" dirty="0"/>
              <a:t>簇射的</a:t>
            </a:r>
            <a:r>
              <a:rPr lang="zh-CN" altLang="zh-CN" dirty="0"/>
              <a:t>次级粒子产生的</a:t>
            </a:r>
            <a:r>
              <a:rPr lang="zh-CN" altLang="en-US" dirty="0"/>
              <a:t>切</a:t>
            </a:r>
            <a:r>
              <a:rPr lang="zh-CN" altLang="zh-CN" dirty="0"/>
              <a:t>伦科夫光进行收集，测量光信号的幅度以及时间信息，从而对簇射事例进行方向重建以及能量重建</a:t>
            </a:r>
            <a:r>
              <a:rPr lang="zh-CN" altLang="en-US" dirty="0" smtClean="0"/>
              <a:t>。</a:t>
            </a:r>
            <a:endParaRPr lang="zh-CN" altLang="en-US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181954" y="4707212"/>
            <a:ext cx="4360862" cy="14773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总体工程进度安排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号水池开始探测器安装；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2018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号水池开始试运行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2019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月，</a:t>
            </a: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号水池开始运行；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2020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月，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全阵列运行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44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0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9641" y="878238"/>
            <a:ext cx="9404723" cy="1400531"/>
          </a:xfrm>
        </p:spPr>
        <p:txBody>
          <a:bodyPr>
            <a:normAutofit/>
          </a:bodyPr>
          <a:lstStyle/>
          <a:p>
            <a:pPr algn="l"/>
            <a:r>
              <a:rPr lang="en-US" altLang="zh-CN" sz="4000" b="1" dirty="0" smtClean="0"/>
              <a:t>WCDA</a:t>
            </a:r>
            <a:r>
              <a:rPr lang="zh-CN" altLang="en-US" sz="4000" b="1" dirty="0" smtClean="0"/>
              <a:t>性能指标：</a:t>
            </a:r>
            <a:endParaRPr lang="zh-CN" altLang="en-US" sz="4000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chemeClr val="bg1"/>
                </a:solidFill>
              </a:rPr>
              <a:t>4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879079"/>
              </p:ext>
            </p:extLst>
          </p:nvPr>
        </p:nvGraphicFramePr>
        <p:xfrm>
          <a:off x="1303339" y="1578504"/>
          <a:ext cx="5264727" cy="41833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3283527"/>
              </a:tblGrid>
              <a:tr h="374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200" dirty="0">
                          <a:effectLst/>
                        </a:rPr>
                        <a:t>指标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200">
                          <a:effectLst/>
                        </a:rPr>
                        <a:t>数值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</a:tr>
              <a:tr h="374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200">
                          <a:effectLst/>
                        </a:rPr>
                        <a:t>总面积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>
                          <a:effectLst/>
                        </a:rPr>
                        <a:t>78,000m</a:t>
                      </a:r>
                      <a:r>
                        <a:rPr lang="en-US" sz="1300" kern="1200" baseline="30000">
                          <a:effectLst/>
                        </a:rPr>
                        <a:t>2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</a:tr>
              <a:tr h="374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200">
                          <a:effectLst/>
                        </a:rPr>
                        <a:t>总单元数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 dirty="0" smtClean="0">
                          <a:effectLst/>
                        </a:rPr>
                        <a:t>3,120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</a:tr>
              <a:tr h="374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阵列指向精度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&lt;0.1</a:t>
                      </a:r>
                      <a:r>
                        <a:rPr lang="en-US" sz="1300" kern="100">
                          <a:effectLst/>
                          <a:sym typeface="Symbol" panose="05050102010706020507" pitchFamily="18" charset="2"/>
                        </a:rPr>
                        <a:t>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</a:tr>
              <a:tr h="374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角分辨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>
                          <a:effectLst/>
                        </a:rPr>
                        <a:t>&lt;0.4</a:t>
                      </a:r>
                      <a:r>
                        <a:rPr lang="en-US" sz="1300" kern="100">
                          <a:effectLst/>
                          <a:sym typeface="Symbol" panose="05050102010706020507" pitchFamily="18" charset="2"/>
                        </a:rPr>
                        <a:t></a:t>
                      </a:r>
                      <a:r>
                        <a:rPr lang="zh-CN" sz="1300" kern="100">
                          <a:effectLst/>
                        </a:rPr>
                        <a:t>（</a:t>
                      </a:r>
                      <a:r>
                        <a:rPr lang="en-US" sz="1300" kern="100">
                          <a:effectLst/>
                        </a:rPr>
                        <a:t>2 TeV</a:t>
                      </a:r>
                      <a:r>
                        <a:rPr lang="zh-CN" sz="1300" kern="100">
                          <a:effectLst/>
                        </a:rPr>
                        <a:t>）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</a:tr>
              <a:tr h="374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200">
                          <a:effectLst/>
                        </a:rPr>
                        <a:t>单元面积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>
                          <a:effectLst/>
                        </a:rPr>
                        <a:t>25 m</a:t>
                      </a:r>
                      <a:r>
                        <a:rPr lang="en-US" sz="1300" kern="1200" baseline="30000">
                          <a:effectLst/>
                        </a:rPr>
                        <a:t>2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</a:tr>
              <a:tr h="374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200">
                          <a:effectLst/>
                        </a:rPr>
                        <a:t>有效水深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>
                          <a:effectLst/>
                        </a:rPr>
                        <a:t>4 m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</a:tr>
              <a:tr h="374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200">
                          <a:effectLst/>
                        </a:rPr>
                        <a:t>水衰减长度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effectLst/>
                        </a:rPr>
                        <a:t>&gt; 15 m (400 nm)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</a:tr>
              <a:tr h="374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200">
                          <a:effectLst/>
                        </a:rPr>
                        <a:t>电荷分辨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>
                          <a:effectLst/>
                        </a:rPr>
                        <a:t>40% @ 1 PE  5% @ 4000 PEs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</a:tr>
              <a:tr h="374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200">
                          <a:effectLst/>
                        </a:rPr>
                        <a:t>电荷标定精度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>
                          <a:effectLst/>
                        </a:rPr>
                        <a:t>&lt;2%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</a:tr>
              <a:tr h="3740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300" kern="1200">
                          <a:effectLst/>
                        </a:rPr>
                        <a:t>时间标定精度</a:t>
                      </a:r>
                      <a:endParaRPr lang="zh-CN" sz="11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effectLst/>
                        </a:rPr>
                        <a:t>&lt;0.2 ns</a:t>
                      </a:r>
                      <a:endParaRPr lang="zh-CN" sz="11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83127" marR="83127" marT="41564" marB="4156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49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293643" cy="4195762"/>
          </a:xfr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5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903" y="2122602"/>
            <a:ext cx="7103097" cy="473539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5926" y="5269584"/>
            <a:ext cx="100110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 smtClean="0"/>
              <a:t>2017.11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925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6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8730" y="310241"/>
            <a:ext cx="88998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 smtClean="0"/>
              <a:t>2018.3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screen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41482"/>
            <a:ext cx="4955357" cy="3716518"/>
          </a:xfrm>
          <a:prstGeom prst="rect">
            <a:avLst/>
          </a:prstGeom>
        </p:spPr>
      </p:pic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4">
            <a:lum brigh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983"/>
            <a:ext cx="4572000" cy="2813538"/>
          </a:xfr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lum brigh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647" y="838983"/>
            <a:ext cx="8025353" cy="60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直接连接符 41"/>
          <p:cNvCxnSpPr/>
          <p:nvPr/>
        </p:nvCxnSpPr>
        <p:spPr>
          <a:xfrm flipV="1">
            <a:off x="5584271" y="1788461"/>
            <a:ext cx="0" cy="319817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文本框 55"/>
          <p:cNvSpPr txBox="1"/>
          <p:nvPr/>
        </p:nvSpPr>
        <p:spPr>
          <a:xfrm>
            <a:off x="6086147" y="2297860"/>
            <a:ext cx="23579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000" dirty="0"/>
              <a:t>  </a:t>
            </a:r>
            <a:r>
              <a:rPr lang="en-US" altLang="zh-CN" sz="1200" dirty="0" smtClean="0"/>
              <a:t>WCDA</a:t>
            </a:r>
            <a:r>
              <a:rPr lang="zh-CN" altLang="en-US" sz="1200" dirty="0" smtClean="0"/>
              <a:t>项目</a:t>
            </a:r>
            <a:endParaRPr lang="zh-CN" altLang="en-US" sz="2800" dirty="0"/>
          </a:p>
        </p:txBody>
      </p:sp>
      <p:sp>
        <p:nvSpPr>
          <p:cNvPr id="58" name="文本框 57"/>
          <p:cNvSpPr txBox="1"/>
          <p:nvPr/>
        </p:nvSpPr>
        <p:spPr>
          <a:xfrm>
            <a:off x="6086147" y="3018041"/>
            <a:ext cx="20079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351" dirty="0">
                <a:solidFill>
                  <a:srgbClr val="000000"/>
                </a:solidFill>
              </a:rPr>
              <a:t> </a:t>
            </a:r>
            <a:r>
              <a:rPr lang="zh-CN" altLang="en-US" b="1" dirty="0">
                <a:solidFill>
                  <a:srgbClr val="FF0000"/>
                </a:solidFill>
              </a:rPr>
              <a:t>工作进展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999708" y="4420059"/>
            <a:ext cx="2148841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anose="05000000000000000000" pitchFamily="2" charset="2"/>
              <a:buChar char="l"/>
            </a:pPr>
            <a:r>
              <a:rPr lang="zh-CN" altLang="en-US" sz="1351" dirty="0" smtClean="0">
                <a:solidFill>
                  <a:srgbClr val="000000"/>
                </a:solidFill>
              </a:rPr>
              <a:t>总结展望</a:t>
            </a:r>
            <a:endParaRPr lang="zh-CN" altLang="en-US" sz="1351" dirty="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13" y="1758804"/>
            <a:ext cx="4721857" cy="322783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86147" y="3719050"/>
            <a:ext cx="2007940" cy="207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46" lvl="1" indent="-171446">
              <a:buFont typeface="Wingdings" pitchFamily="2" charset="2"/>
              <a:buChar char="l"/>
            </a:pPr>
            <a:r>
              <a:rPr lang="zh-CN" altLang="en-US" sz="1351" dirty="0">
                <a:solidFill>
                  <a:srgbClr val="000000"/>
                </a:solidFill>
              </a:rPr>
              <a:t> </a:t>
            </a:r>
            <a:r>
              <a:rPr lang="en-US" altLang="zh-CN" sz="1351" dirty="0" smtClean="0">
                <a:solidFill>
                  <a:srgbClr val="000000"/>
                </a:solidFill>
              </a:rPr>
              <a:t>20</a:t>
            </a:r>
            <a:r>
              <a:rPr lang="zh-CN" altLang="en-US" sz="1351" dirty="0" smtClean="0">
                <a:solidFill>
                  <a:srgbClr val="000000"/>
                </a:solidFill>
              </a:rPr>
              <a:t>吋 </a:t>
            </a:r>
            <a:r>
              <a:rPr lang="en-US" altLang="zh-CN" sz="1351" dirty="0" smtClean="0">
                <a:solidFill>
                  <a:srgbClr val="000000"/>
                </a:solidFill>
              </a:rPr>
              <a:t>PMT</a:t>
            </a:r>
            <a:endParaRPr lang="zh-CN" altLang="en-US" sz="135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8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675920"/>
              </p:ext>
            </p:extLst>
          </p:nvPr>
        </p:nvGraphicFramePr>
        <p:xfrm>
          <a:off x="1360900" y="1236323"/>
          <a:ext cx="5504687" cy="444829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06062"/>
                <a:gridCol w="2913600"/>
                <a:gridCol w="1885025"/>
              </a:tblGrid>
              <a:tr h="38753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No.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 smtClean="0"/>
                        <a:t>合同条目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承担单位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/</a:t>
                      </a:r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公司</a:t>
                      </a:r>
                      <a:endParaRPr lang="zh-CN" altLang="en-US" sz="1600" dirty="0">
                        <a:solidFill>
                          <a:srgbClr val="FF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/>
                </a:tc>
              </a:tr>
              <a:tr h="71641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1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>
                          <a:solidFill>
                            <a:srgbClr val="FF0000"/>
                          </a:solidFill>
                        </a:rPr>
                        <a:t>大尺寸光敏器件</a:t>
                      </a:r>
                      <a:endParaRPr lang="en-US" altLang="zh-CN" sz="18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l"/>
                      <a:r>
                        <a:rPr lang="zh-CN" altLang="en-US" sz="1800" dirty="0" smtClean="0">
                          <a:solidFill>
                            <a:srgbClr val="FF0000"/>
                          </a:solidFill>
                        </a:rPr>
                        <a:t>（含防水封装）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/>
                        <a:t>中国科大</a:t>
                      </a:r>
                      <a:endParaRPr lang="en-US" altLang="zh-CN" sz="1800" dirty="0" smtClean="0"/>
                    </a:p>
                    <a:p>
                      <a:pPr algn="l"/>
                      <a:r>
                        <a:rPr lang="zh-CN" altLang="en-US" sz="1800" dirty="0" smtClean="0"/>
                        <a:t>（北京滨松）</a:t>
                      </a:r>
                      <a:endParaRPr lang="zh-CN" altLang="en-US" sz="1800" dirty="0"/>
                    </a:p>
                  </a:txBody>
                  <a:tcPr/>
                </a:tc>
              </a:tr>
              <a:tr h="46316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2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读出电子学系统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中国科大</a:t>
                      </a:r>
                      <a:endParaRPr lang="zh-CN" altLang="en-US" sz="1800" dirty="0"/>
                    </a:p>
                  </a:txBody>
                  <a:tcPr/>
                </a:tc>
              </a:tr>
              <a:tr h="48463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3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刻度系统的光纤束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>
                          <a:solidFill>
                            <a:schemeClr val="tx1"/>
                          </a:solidFill>
                        </a:rPr>
                        <a:t>南京春晖公司</a:t>
                      </a:r>
                      <a:endParaRPr lang="zh-CN" alt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9961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4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>
                          <a:solidFill>
                            <a:srgbClr val="FF0000"/>
                          </a:solidFill>
                        </a:rPr>
                        <a:t>探测器线缆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/>
                        <a:t>中山泛亚公司</a:t>
                      </a:r>
                      <a:endParaRPr lang="zh-CN" altLang="en-US" sz="1800" dirty="0"/>
                    </a:p>
                  </a:txBody>
                  <a:tcPr/>
                </a:tc>
              </a:tr>
              <a:tr h="3940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5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动态范围扩展系统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四川大学等</a:t>
                      </a:r>
                      <a:endParaRPr lang="zh-CN" altLang="en-US" sz="1800" dirty="0"/>
                    </a:p>
                  </a:txBody>
                  <a:tcPr/>
                </a:tc>
              </a:tr>
              <a:tr h="40814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6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隔光帘和支撑结构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/>
                        <a:t>中电二公司</a:t>
                      </a:r>
                      <a:endParaRPr lang="zh-CN" altLang="en-US" sz="1800" dirty="0"/>
                    </a:p>
                  </a:txBody>
                  <a:tcPr/>
                </a:tc>
              </a:tr>
              <a:tr h="4632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7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慢控制系统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/>
                        <a:t>中科院空间中心</a:t>
                      </a:r>
                      <a:endParaRPr lang="zh-CN" altLang="en-US" sz="1800" dirty="0"/>
                    </a:p>
                  </a:txBody>
                  <a:tcPr/>
                </a:tc>
              </a:tr>
              <a:tr h="2839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8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机械工作</a:t>
                      </a:r>
                      <a:endParaRPr lang="zh-CN" altLang="en-US" sz="18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 smtClean="0"/>
                        <a:t>廊坊宏胜公司等</a:t>
                      </a:r>
                      <a:endParaRPr lang="zh-CN" altLang="en-US" sz="1800" dirty="0"/>
                    </a:p>
                  </a:txBody>
                  <a:tcPr/>
                </a:tc>
              </a:tr>
              <a:tr h="28397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/>
                        <a:t>9</a:t>
                      </a:r>
                      <a:endParaRPr lang="zh-CN" altLang="en-US" sz="18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>
                          <a:solidFill>
                            <a:srgbClr val="FF0000"/>
                          </a:solidFill>
                        </a:rPr>
                        <a:t>高压电源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b="0" dirty="0" smtClean="0"/>
                        <a:t>德国</a:t>
                      </a:r>
                      <a:r>
                        <a:rPr lang="en-US" altLang="zh-CN" sz="1800" b="0" dirty="0" smtClean="0"/>
                        <a:t>ISEG</a:t>
                      </a:r>
                      <a:r>
                        <a:rPr lang="zh-CN" altLang="en-US" sz="1800" b="0" dirty="0" smtClean="0"/>
                        <a:t>公司</a:t>
                      </a:r>
                      <a:endParaRPr lang="zh-CN" altLang="en-US" sz="18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261872" y="713103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/>
              <a:t>探测器组承担的合同招标完成情况：</a:t>
            </a:r>
            <a:endParaRPr lang="zh-CN" altLang="en-US" sz="28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3766054" y="6023170"/>
            <a:ext cx="309953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 smtClean="0"/>
              <a:t>红色</a:t>
            </a:r>
            <a:r>
              <a:rPr lang="zh-CN" altLang="en-US" dirty="0" smtClean="0"/>
              <a:t>字体仅</a:t>
            </a:r>
            <a:r>
              <a:rPr lang="zh-CN" altLang="en-US" dirty="0" smtClean="0"/>
              <a:t>含</a:t>
            </a:r>
            <a:r>
              <a:rPr lang="en-US" altLang="zh-CN" dirty="0" smtClean="0"/>
              <a:t>1</a:t>
            </a:r>
            <a:r>
              <a:rPr lang="zh-CN" altLang="en-US" dirty="0" smtClean="0"/>
              <a:t>号水池的工作。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526380" y="3930290"/>
            <a:ext cx="3659976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b="1" dirty="0" smtClean="0"/>
              <a:t>其它组为</a:t>
            </a:r>
            <a:r>
              <a:rPr lang="en-US" altLang="zh-CN" b="1" dirty="0" smtClean="0"/>
              <a:t>WCDA</a:t>
            </a:r>
            <a:r>
              <a:rPr lang="zh-CN" altLang="en-US" b="1" dirty="0" smtClean="0"/>
              <a:t>承担的合同任务：</a:t>
            </a:r>
            <a:endParaRPr lang="en-US" altLang="zh-CN" b="1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基建工程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通用</a:t>
            </a:r>
            <a:r>
              <a:rPr lang="zh-CN" altLang="en-US" dirty="0"/>
              <a:t>水电</a:t>
            </a:r>
            <a:r>
              <a:rPr lang="zh-CN" altLang="en-US" dirty="0" smtClean="0"/>
              <a:t>系统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CN" dirty="0" smtClean="0"/>
              <a:t>WR</a:t>
            </a:r>
            <a:r>
              <a:rPr lang="zh-CN" altLang="en-US" dirty="0" smtClean="0"/>
              <a:t>交换机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/>
              <a:t>运输任务</a:t>
            </a:r>
            <a:endParaRPr lang="en-US" altLang="zh-CN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CN" dirty="0" smtClean="0"/>
              <a:t>DAQ</a:t>
            </a:r>
            <a:r>
              <a:rPr lang="zh-CN" altLang="en-US" dirty="0" smtClean="0"/>
              <a:t>、数据存储等。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8</a:t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55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9482" y="284154"/>
            <a:ext cx="9404723" cy="1400531"/>
          </a:xfrm>
        </p:spPr>
        <p:txBody>
          <a:bodyPr/>
          <a:lstStyle/>
          <a:p>
            <a:r>
              <a:rPr lang="en-US" altLang="zh-CN" dirty="0" smtClean="0"/>
              <a:t>PMT</a:t>
            </a:r>
            <a:r>
              <a:rPr lang="zh-CN" altLang="en-US" dirty="0" smtClean="0"/>
              <a:t>工作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6111" y="1100369"/>
            <a:ext cx="6449633" cy="257551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n-US" altLang="zh-CN" dirty="0" smtClean="0"/>
              <a:t>2017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10</a:t>
            </a:r>
            <a:r>
              <a:rPr lang="zh-CN" altLang="en-US" dirty="0" smtClean="0"/>
              <a:t>月份，项目与科大签订合同。</a:t>
            </a:r>
            <a:endParaRPr lang="en-US" altLang="zh-CN" dirty="0" smtClean="0"/>
          </a:p>
          <a:p>
            <a:r>
              <a:rPr lang="en-US" altLang="zh-CN" dirty="0" smtClean="0"/>
              <a:t>2017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11</a:t>
            </a:r>
            <a:r>
              <a:rPr lang="zh-CN" altLang="en-US" dirty="0" smtClean="0"/>
              <a:t>月份，科大发布</a:t>
            </a:r>
            <a:r>
              <a:rPr lang="en-US" altLang="zh-CN" dirty="0" smtClean="0"/>
              <a:t>PMT</a:t>
            </a:r>
            <a:r>
              <a:rPr lang="zh-CN" altLang="en-US" dirty="0" smtClean="0"/>
              <a:t>采购标书。</a:t>
            </a:r>
            <a:endParaRPr lang="en-US" altLang="zh-CN" dirty="0" smtClean="0"/>
          </a:p>
          <a:p>
            <a:r>
              <a:rPr lang="en-US" altLang="zh-CN" dirty="0" smtClean="0"/>
              <a:t>2017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12</a:t>
            </a:r>
            <a:r>
              <a:rPr lang="zh-CN" altLang="en-US" dirty="0" smtClean="0"/>
              <a:t>月底，北京滨松中标</a:t>
            </a:r>
            <a:r>
              <a:rPr lang="en-US" altLang="zh-CN" dirty="0" smtClean="0"/>
              <a:t>8in PMT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3</a:t>
            </a:r>
            <a:r>
              <a:rPr lang="zh-CN" altLang="en-US" dirty="0" smtClean="0"/>
              <a:t>月中</a:t>
            </a:r>
            <a:r>
              <a:rPr lang="zh-CN" altLang="en-US" dirty="0" smtClean="0"/>
              <a:t>，科大收到</a:t>
            </a:r>
            <a:r>
              <a:rPr lang="zh-CN" altLang="en-US" dirty="0" smtClean="0"/>
              <a:t>首批</a:t>
            </a:r>
            <a:r>
              <a:rPr lang="en-US" altLang="zh-CN" dirty="0" smtClean="0"/>
              <a:t>64</a:t>
            </a:r>
            <a:r>
              <a:rPr lang="zh-CN" altLang="en-US" dirty="0" smtClean="0"/>
              <a:t>只</a:t>
            </a:r>
            <a:r>
              <a:rPr lang="en-US" altLang="zh-CN" dirty="0" smtClean="0"/>
              <a:t>PMT</a:t>
            </a:r>
            <a:r>
              <a:rPr lang="zh-CN" altLang="en-US" dirty="0" smtClean="0"/>
              <a:t>。</a:t>
            </a:r>
            <a:endParaRPr lang="en-US" altLang="zh-CN" dirty="0" smtClean="0"/>
          </a:p>
          <a:p>
            <a:r>
              <a:rPr lang="en-US" altLang="zh-CN" dirty="0" smtClean="0"/>
              <a:t>2018</a:t>
            </a:r>
            <a:r>
              <a:rPr lang="zh-CN" altLang="en-US" dirty="0" smtClean="0"/>
              <a:t>年</a:t>
            </a:r>
            <a:r>
              <a:rPr lang="en-US" altLang="zh-CN" dirty="0" smtClean="0"/>
              <a:t>4</a:t>
            </a:r>
            <a:r>
              <a:rPr lang="zh-CN" altLang="en-US" dirty="0" smtClean="0"/>
              <a:t>月初，准备进行大尺寸光敏探头的鉴定件评审。</a:t>
            </a:r>
            <a:endParaRPr lang="en-US" altLang="zh-CN" dirty="0" smtClean="0"/>
          </a:p>
          <a:p>
            <a:r>
              <a:rPr lang="zh-CN" altLang="en-US" dirty="0" smtClean="0"/>
              <a:t>预期</a:t>
            </a:r>
            <a:r>
              <a:rPr lang="en-US" altLang="zh-CN" dirty="0" smtClean="0"/>
              <a:t>7</a:t>
            </a:r>
            <a:r>
              <a:rPr lang="zh-CN" altLang="en-US" dirty="0" smtClean="0"/>
              <a:t>月底供货完，</a:t>
            </a:r>
            <a:r>
              <a:rPr lang="en-US" altLang="zh-CN" dirty="0" smtClean="0"/>
              <a:t>1</a:t>
            </a:r>
            <a:r>
              <a:rPr lang="zh-CN" altLang="en-US" dirty="0" smtClean="0"/>
              <a:t>号水池的使用量。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altLang="zh-CN" smtClean="0">
                <a:solidFill>
                  <a:schemeClr val="bg1"/>
                </a:solidFill>
              </a:rPr>
              <a:t>9</a:t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526" y="3863234"/>
            <a:ext cx="4703602" cy="264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978" y="1275606"/>
            <a:ext cx="4007349" cy="534313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79408" y="5852160"/>
            <a:ext cx="2518638" cy="36933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dirty="0" smtClean="0"/>
              <a:t>CR365</a:t>
            </a:r>
            <a:r>
              <a:rPr lang="zh-CN" altLang="en-US" dirty="0" smtClean="0"/>
              <a:t>，带防水封装。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1273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8D8B3457135D67479991424C624CBB4704002439B9162B2E88498A324BEFF3815221" ma:contentTypeVersion="55" ma:contentTypeDescription="Create a new document." ma:contentTypeScope="" ma:versionID="a7e4f43ee53fc86ae1dd6272262eb9fb">
  <xsd:schema xmlns:xsd="http://www.w3.org/2001/XMLSchema" xmlns:xs="http://www.w3.org/2001/XMLSchema" xmlns:p="http://schemas.microsoft.com/office/2006/metadata/properties" xmlns:ns2="905c3888-6285-45d0-bd76-60a9ac2d738c" xmlns:ns3="a0b64b53-fba7-43ca-b952-90e5e74773dd" targetNamespace="http://schemas.microsoft.com/office/2006/metadata/properties" ma:root="true" ma:fieldsID="12cd52f9b34cd953802493d919c383c5" ns2:_="" ns3:_="">
    <xsd:import namespace="905c3888-6285-45d0-bd76-60a9ac2d738c"/>
    <xsd:import namespace="a0b64b53-fba7-43ca-b952-90e5e74773d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5c3888-6285-45d0-bd76-60a9ac2d738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2fd52ad2-63b0-4f05-b7aa-a17a1c48ca45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85FC5A58-2851-427E-95B4-AFAF1C73BA4D}" ma:internalName="CSXSubmissionMarket" ma:readOnly="false" ma:showField="MarketName" ma:web="905c3888-6285-45d0-bd76-60a9ac2d738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d402824c-da96-4981-b598-df734aacbc3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7F948D4D-A57E-4E3F-87E9-0ABE9F2D748E}" ma:internalName="InProjectListLookup" ma:readOnly="true" ma:showField="InProjectList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b8eee2a3-2d4f-4b12-b229-9e667c371718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7F948D4D-A57E-4E3F-87E9-0ABE9F2D748E}" ma:internalName="LastCompleteVersionLookup" ma:readOnly="true" ma:showField="LastCompleteVersion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7F948D4D-A57E-4E3F-87E9-0ABE9F2D748E}" ma:internalName="LastPreviewErrorLookup" ma:readOnly="true" ma:showField="LastPreviewError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7F948D4D-A57E-4E3F-87E9-0ABE9F2D748E}" ma:internalName="LastPreviewResultLookup" ma:readOnly="true" ma:showField="LastPreviewResult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7F948D4D-A57E-4E3F-87E9-0ABE9F2D748E}" ma:internalName="LastPreviewAttemptDateLookup" ma:readOnly="true" ma:showField="LastPreviewAttemptDate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7F948D4D-A57E-4E3F-87E9-0ABE9F2D748E}" ma:internalName="LastPreviewedByLookup" ma:readOnly="true" ma:showField="LastPreviewedBy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7F948D4D-A57E-4E3F-87E9-0ABE9F2D748E}" ma:internalName="LastPreviewTimeLookup" ma:readOnly="true" ma:showField="LastPreviewTime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7F948D4D-A57E-4E3F-87E9-0ABE9F2D748E}" ma:internalName="LastPreviewVersionLookup" ma:readOnly="true" ma:showField="LastPreviewVersion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7F948D4D-A57E-4E3F-87E9-0ABE9F2D748E}" ma:internalName="LastPublishErrorLookup" ma:readOnly="true" ma:showField="LastPublishError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7F948D4D-A57E-4E3F-87E9-0ABE9F2D748E}" ma:internalName="LastPublishResultLookup" ma:readOnly="true" ma:showField="LastPublishResult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7F948D4D-A57E-4E3F-87E9-0ABE9F2D748E}" ma:internalName="LastPublishAttemptDateLookup" ma:readOnly="true" ma:showField="LastPublishAttemptDate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7F948D4D-A57E-4E3F-87E9-0ABE9F2D748E}" ma:internalName="LastPublishedByLookup" ma:readOnly="true" ma:showField="LastPublishedBy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7F948D4D-A57E-4E3F-87E9-0ABE9F2D748E}" ma:internalName="LastPublishTimeLookup" ma:readOnly="true" ma:showField="LastPublishTime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7F948D4D-A57E-4E3F-87E9-0ABE9F2D748E}" ma:internalName="LastPublishVersionLookup" ma:readOnly="true" ma:showField="LastPublishVersion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EFB310-8154-40EE-A736-2FF11D479763}" ma:internalName="LocLastLocAttemptVersionLookup" ma:readOnly="false" ma:showField="LastLocAttemptVersion" ma:web="905c3888-6285-45d0-bd76-60a9ac2d738c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EFB310-8154-40EE-A736-2FF11D479763}" ma:internalName="LocLastLocAttemptVersionTypeLookup" ma:readOnly="true" ma:showField="LastLocAttemptVersionType" ma:web="905c3888-6285-45d0-bd76-60a9ac2d738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EFB310-8154-40EE-A736-2FF11D479763}" ma:internalName="LocNewPublishedVersionLookup" ma:readOnly="true" ma:showField="NewPublishedVersion" ma:web="905c3888-6285-45d0-bd76-60a9ac2d738c">
      <xsd:simpleType>
        <xsd:restriction base="dms:Lookup"/>
      </xsd:simpleType>
    </xsd:element>
    <xsd:element name="LocOverallHandbackStatusLookup" ma:index="76" nillable="true" ma:displayName="Loc Overall Handback Status" ma:default="" ma:list="{B1EFB310-8154-40EE-A736-2FF11D479763}" ma:internalName="LocOverallHandbackStatusLookup" ma:readOnly="true" ma:showField="OverallHandbackStatus" ma:web="905c3888-6285-45d0-bd76-60a9ac2d738c">
      <xsd:simpleType>
        <xsd:restriction base="dms:Lookup"/>
      </xsd:simpleType>
    </xsd:element>
    <xsd:element name="LocOverallLocStatusLookup" ma:index="77" nillable="true" ma:displayName="Loc Overall Localize Status" ma:default="" ma:list="{B1EFB310-8154-40EE-A736-2FF11D479763}" ma:internalName="LocOverallLocStatusLookup" ma:readOnly="true" ma:showField="OverallLocStatus" ma:web="905c3888-6285-45d0-bd76-60a9ac2d738c">
      <xsd:simpleType>
        <xsd:restriction base="dms:Lookup"/>
      </xsd:simpleType>
    </xsd:element>
    <xsd:element name="LocOverallPreviewStatusLookup" ma:index="78" nillable="true" ma:displayName="Loc Overall Preview Status" ma:default="" ma:list="{B1EFB310-8154-40EE-A736-2FF11D479763}" ma:internalName="LocOverallPreviewStatusLookup" ma:readOnly="true" ma:showField="OverallPreviewStatus" ma:web="905c3888-6285-45d0-bd76-60a9ac2d738c">
      <xsd:simpleType>
        <xsd:restriction base="dms:Lookup"/>
      </xsd:simpleType>
    </xsd:element>
    <xsd:element name="LocOverallPublishStatusLookup" ma:index="79" nillable="true" ma:displayName="Loc Overall Publish Status" ma:default="" ma:list="{B1EFB310-8154-40EE-A736-2FF11D479763}" ma:internalName="LocOverallPublishStatusLookup" ma:readOnly="true" ma:showField="OverallPublishStatus" ma:web="905c3888-6285-45d0-bd76-60a9ac2d738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EFB310-8154-40EE-A736-2FF11D479763}" ma:internalName="LocProcessedForHandoffsLookup" ma:readOnly="true" ma:showField="ProcessedForHandoffs" ma:web="905c3888-6285-45d0-bd76-60a9ac2d738c">
      <xsd:simpleType>
        <xsd:restriction base="dms:Lookup"/>
      </xsd:simpleType>
    </xsd:element>
    <xsd:element name="LocProcessedForMarketsLookup" ma:index="82" nillable="true" ma:displayName="Loc Processed For Markets" ma:default="" ma:list="{B1EFB310-8154-40EE-A736-2FF11D479763}" ma:internalName="LocProcessedForMarketsLookup" ma:readOnly="true" ma:showField="ProcessedForMarkets" ma:web="905c3888-6285-45d0-bd76-60a9ac2d738c">
      <xsd:simpleType>
        <xsd:restriction base="dms:Lookup"/>
      </xsd:simpleType>
    </xsd:element>
    <xsd:element name="LocPublishedDependentAssetsLookup" ma:index="83" nillable="true" ma:displayName="Loc Published Dependent Assets" ma:default="" ma:list="{B1EFB310-8154-40EE-A736-2FF11D479763}" ma:internalName="LocPublishedDependentAssetsLookup" ma:readOnly="true" ma:showField="PublishedDependentAssets" ma:web="905c3888-6285-45d0-bd76-60a9ac2d738c">
      <xsd:simpleType>
        <xsd:restriction base="dms:Lookup"/>
      </xsd:simpleType>
    </xsd:element>
    <xsd:element name="LocPublishedLinkedAssetsLookup" ma:index="84" nillable="true" ma:displayName="Loc Published Linked Assets" ma:default="" ma:list="{B1EFB310-8154-40EE-A736-2FF11D479763}" ma:internalName="LocPublishedLinkedAssetsLookup" ma:readOnly="true" ma:showField="PublishedLinkedAssets" ma:web="905c3888-6285-45d0-bd76-60a9ac2d738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726a1ece-9747-4e7d-9113-bc8295fd2c1d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85FC5A58-2851-427E-95B4-AFAF1C73BA4D}" ma:internalName="Markets" ma:readOnly="false" ma:showField="MarketName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7F948D4D-A57E-4E3F-87E9-0ABE9F2D748E}" ma:internalName="NumOfRatingsLookup" ma:readOnly="true" ma:showField="NumOfRatings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7F948D4D-A57E-4E3F-87E9-0ABE9F2D748E}" ma:internalName="PublishStatusLookup" ma:readOnly="false" ma:showField="PublishStatus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cba8db9d-85f8-47e4-85af-460188139726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72161567-9e55-4761-b65c-3c8149bfc4ca}" ma:internalName="TaxCatchAll" ma:showField="CatchAllData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72161567-9e55-4761-b65c-3c8149bfc4ca}" ma:internalName="TaxCatchAllLabel" ma:readOnly="true" ma:showField="CatchAllDataLabel" ma:web="905c3888-6285-45d0-bd76-60a9ac2d73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b64b53-fba7-43ca-b952-90e5e74773d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0" ma:index="135" nillable="true" ma:displayName="Component" ma:internalName="Component0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905c3888-6285-45d0-bd76-60a9ac2d738c" xsi:nil="true"/>
    <AssetExpire xmlns="905c3888-6285-45d0-bd76-60a9ac2d738c">2029-01-01T08:00:00+00:00</AssetExpire>
    <CampaignTagsTaxHTField0 xmlns="905c3888-6285-45d0-bd76-60a9ac2d738c">
      <Terms xmlns="http://schemas.microsoft.com/office/infopath/2007/PartnerControls"/>
    </CampaignTagsTaxHTField0>
    <IntlLangReviewDate xmlns="905c3888-6285-45d0-bd76-60a9ac2d738c" xsi:nil="true"/>
    <TPFriendlyName xmlns="905c3888-6285-45d0-bd76-60a9ac2d738c" xsi:nil="true"/>
    <IntlLangReview xmlns="905c3888-6285-45d0-bd76-60a9ac2d738c">false</IntlLangReview>
    <LocLastLocAttemptVersionLookup xmlns="905c3888-6285-45d0-bd76-60a9ac2d738c">847778</LocLastLocAttemptVersionLookup>
    <PolicheckWords xmlns="905c3888-6285-45d0-bd76-60a9ac2d738c" xsi:nil="true"/>
    <SubmitterId xmlns="905c3888-6285-45d0-bd76-60a9ac2d738c" xsi:nil="true"/>
    <AcquiredFrom xmlns="905c3888-6285-45d0-bd76-60a9ac2d738c">Internal MS</AcquiredFrom>
    <EditorialStatus xmlns="905c3888-6285-45d0-bd76-60a9ac2d738c">Complete</EditorialStatus>
    <Markets xmlns="905c3888-6285-45d0-bd76-60a9ac2d738c"/>
    <OriginAsset xmlns="905c3888-6285-45d0-bd76-60a9ac2d738c" xsi:nil="true"/>
    <AssetStart xmlns="905c3888-6285-45d0-bd76-60a9ac2d738c">2012-07-18T23:36:00+00:00</AssetStart>
    <FriendlyTitle xmlns="905c3888-6285-45d0-bd76-60a9ac2d738c" xsi:nil="true"/>
    <MarketSpecific xmlns="905c3888-6285-45d0-bd76-60a9ac2d738c">false</MarketSpecific>
    <TPNamespace xmlns="905c3888-6285-45d0-bd76-60a9ac2d738c" xsi:nil="true"/>
    <PublishStatusLookup xmlns="905c3888-6285-45d0-bd76-60a9ac2d738c">
      <Value>480074</Value>
    </PublishStatusLookup>
    <APAuthor xmlns="905c3888-6285-45d0-bd76-60a9ac2d738c">
      <UserInfo>
        <DisplayName>REDMOND\v-alekha</DisplayName>
        <AccountId>2912</AccountId>
        <AccountType/>
      </UserInfo>
    </APAuthor>
    <TPCommandLine xmlns="905c3888-6285-45d0-bd76-60a9ac2d738c" xsi:nil="true"/>
    <IntlLangReviewer xmlns="905c3888-6285-45d0-bd76-60a9ac2d738c" xsi:nil="true"/>
    <OpenTemplate xmlns="905c3888-6285-45d0-bd76-60a9ac2d738c">true</OpenTemplate>
    <CSXSubmissionDate xmlns="905c3888-6285-45d0-bd76-60a9ac2d738c" xsi:nil="true"/>
    <TaxCatchAll xmlns="905c3888-6285-45d0-bd76-60a9ac2d738c"/>
    <Manager xmlns="905c3888-6285-45d0-bd76-60a9ac2d738c" xsi:nil="true"/>
    <NumericId xmlns="905c3888-6285-45d0-bd76-60a9ac2d738c" xsi:nil="true"/>
    <ParentAssetId xmlns="905c3888-6285-45d0-bd76-60a9ac2d738c" xsi:nil="true"/>
    <OriginalSourceMarket xmlns="905c3888-6285-45d0-bd76-60a9ac2d738c">english</OriginalSourceMarket>
    <ApprovalStatus xmlns="905c3888-6285-45d0-bd76-60a9ac2d738c">InProgress</ApprovalStatus>
    <TPComponent xmlns="905c3888-6285-45d0-bd76-60a9ac2d738c" xsi:nil="true"/>
    <EditorialTags xmlns="905c3888-6285-45d0-bd76-60a9ac2d738c" xsi:nil="true"/>
    <TPExecutable xmlns="905c3888-6285-45d0-bd76-60a9ac2d738c" xsi:nil="true"/>
    <TPLaunchHelpLink xmlns="905c3888-6285-45d0-bd76-60a9ac2d738c" xsi:nil="true"/>
    <LocComments xmlns="905c3888-6285-45d0-bd76-60a9ac2d738c" xsi:nil="true"/>
    <LocRecommendedHandoff xmlns="905c3888-6285-45d0-bd76-60a9ac2d738c" xsi:nil="true"/>
    <SourceTitle xmlns="905c3888-6285-45d0-bd76-60a9ac2d738c" xsi:nil="true"/>
    <CSXUpdate xmlns="905c3888-6285-45d0-bd76-60a9ac2d738c">false</CSXUpdate>
    <IntlLocPriority xmlns="905c3888-6285-45d0-bd76-60a9ac2d738c" xsi:nil="true"/>
    <UAProjectedTotalWords xmlns="905c3888-6285-45d0-bd76-60a9ac2d738c" xsi:nil="true"/>
    <AssetType xmlns="905c3888-6285-45d0-bd76-60a9ac2d738c">TP</AssetType>
    <MachineTranslated xmlns="905c3888-6285-45d0-bd76-60a9ac2d738c">false</MachineTranslated>
    <OutputCachingOn xmlns="905c3888-6285-45d0-bd76-60a9ac2d738c">false</OutputCachingOn>
    <TemplateStatus xmlns="905c3888-6285-45d0-bd76-60a9ac2d738c">Complete</TemplateStatus>
    <IsSearchable xmlns="905c3888-6285-45d0-bd76-60a9ac2d738c">true</IsSearchable>
    <ContentItem xmlns="905c3888-6285-45d0-bd76-60a9ac2d738c" xsi:nil="true"/>
    <HandoffToMSDN xmlns="905c3888-6285-45d0-bd76-60a9ac2d738c" xsi:nil="true"/>
    <ShowIn xmlns="905c3888-6285-45d0-bd76-60a9ac2d738c">Show everywhere</ShowIn>
    <ThumbnailAssetId xmlns="905c3888-6285-45d0-bd76-60a9ac2d738c" xsi:nil="true"/>
    <UALocComments xmlns="905c3888-6285-45d0-bd76-60a9ac2d738c" xsi:nil="true"/>
    <UALocRecommendation xmlns="905c3888-6285-45d0-bd76-60a9ac2d738c">Localize</UALocRecommendation>
    <LastModifiedDateTime xmlns="905c3888-6285-45d0-bd76-60a9ac2d738c" xsi:nil="true"/>
    <LegacyData xmlns="905c3888-6285-45d0-bd76-60a9ac2d738c" xsi:nil="true"/>
    <LocManualTestRequired xmlns="905c3888-6285-45d0-bd76-60a9ac2d738c">false</LocManualTestRequired>
    <LocMarketGroupTiers2 xmlns="905c3888-6285-45d0-bd76-60a9ac2d738c" xsi:nil="true"/>
    <ClipArtFilename xmlns="905c3888-6285-45d0-bd76-60a9ac2d738c" xsi:nil="true"/>
    <TPApplication xmlns="905c3888-6285-45d0-bd76-60a9ac2d738c" xsi:nil="true"/>
    <CSXHash xmlns="905c3888-6285-45d0-bd76-60a9ac2d738c" xsi:nil="true"/>
    <DirectSourceMarket xmlns="905c3888-6285-45d0-bd76-60a9ac2d738c">english</DirectSourceMarket>
    <PrimaryImageGen xmlns="905c3888-6285-45d0-bd76-60a9ac2d738c">true</PrimaryImageGen>
    <PlannedPubDate xmlns="905c3888-6285-45d0-bd76-60a9ac2d738c" xsi:nil="true"/>
    <CSXSubmissionMarket xmlns="905c3888-6285-45d0-bd76-60a9ac2d738c" xsi:nil="true"/>
    <Downloads xmlns="905c3888-6285-45d0-bd76-60a9ac2d738c">0</Downloads>
    <ArtSampleDocs xmlns="905c3888-6285-45d0-bd76-60a9ac2d738c" xsi:nil="true"/>
    <TrustLevel xmlns="905c3888-6285-45d0-bd76-60a9ac2d738c">1 Microsoft Managed Content</TrustLevel>
    <BlockPublish xmlns="905c3888-6285-45d0-bd76-60a9ac2d738c">false</BlockPublish>
    <TPLaunchHelpLinkType xmlns="905c3888-6285-45d0-bd76-60a9ac2d738c">Template</TPLaunchHelpLinkType>
    <LocalizationTagsTaxHTField0 xmlns="905c3888-6285-45d0-bd76-60a9ac2d738c">
      <Terms xmlns="http://schemas.microsoft.com/office/infopath/2007/PartnerControls"/>
    </LocalizationTagsTaxHTField0>
    <BusinessGroup xmlns="905c3888-6285-45d0-bd76-60a9ac2d738c" xsi:nil="true"/>
    <Providers xmlns="905c3888-6285-45d0-bd76-60a9ac2d738c" xsi:nil="true"/>
    <TemplateTemplateType xmlns="905c3888-6285-45d0-bd76-60a9ac2d738c">PowerPoint Presentation Template</TemplateTemplateType>
    <TimesCloned xmlns="905c3888-6285-45d0-bd76-60a9ac2d738c" xsi:nil="true"/>
    <TPAppVersion xmlns="905c3888-6285-45d0-bd76-60a9ac2d738c" xsi:nil="true"/>
    <VoteCount xmlns="905c3888-6285-45d0-bd76-60a9ac2d738c" xsi:nil="true"/>
    <AverageRating xmlns="905c3888-6285-45d0-bd76-60a9ac2d738c" xsi:nil="true"/>
    <FeatureTagsTaxHTField0 xmlns="905c3888-6285-45d0-bd76-60a9ac2d738c">
      <Terms xmlns="http://schemas.microsoft.com/office/infopath/2007/PartnerControls"/>
    </FeatureTagsTaxHTField0>
    <Provider xmlns="905c3888-6285-45d0-bd76-60a9ac2d738c" xsi:nil="true"/>
    <UACurrentWords xmlns="905c3888-6285-45d0-bd76-60a9ac2d738c" xsi:nil="true"/>
    <AssetId xmlns="905c3888-6285-45d0-bd76-60a9ac2d738c">TP103039515</AssetId>
    <TPClientViewer xmlns="905c3888-6285-45d0-bd76-60a9ac2d738c" xsi:nil="true"/>
    <DSATActionTaken xmlns="905c3888-6285-45d0-bd76-60a9ac2d738c" xsi:nil="true"/>
    <APEditor xmlns="905c3888-6285-45d0-bd76-60a9ac2d738c">
      <UserInfo>
        <DisplayName/>
        <AccountId xsi:nil="true"/>
        <AccountType/>
      </UserInfo>
    </APEditor>
    <TPInstallLocation xmlns="905c3888-6285-45d0-bd76-60a9ac2d738c" xsi:nil="true"/>
    <OOCacheId xmlns="905c3888-6285-45d0-bd76-60a9ac2d738c" xsi:nil="true"/>
    <IsDeleted xmlns="905c3888-6285-45d0-bd76-60a9ac2d738c">false</IsDeleted>
    <PublishTargets xmlns="905c3888-6285-45d0-bd76-60a9ac2d738c">OfficeOnlineVNext</PublishTargets>
    <ApprovalLog xmlns="905c3888-6285-45d0-bd76-60a9ac2d738c" xsi:nil="true"/>
    <BugNumber xmlns="905c3888-6285-45d0-bd76-60a9ac2d738c" xsi:nil="true"/>
    <CrawlForDependencies xmlns="905c3888-6285-45d0-bd76-60a9ac2d738c">false</CrawlForDependencies>
    <InternalTagsTaxHTField0 xmlns="905c3888-6285-45d0-bd76-60a9ac2d738c">
      <Terms xmlns="http://schemas.microsoft.com/office/infopath/2007/PartnerControls"/>
    </InternalTagsTaxHTField0>
    <LastHandOff xmlns="905c3888-6285-45d0-bd76-60a9ac2d738c" xsi:nil="true"/>
    <Milestone xmlns="905c3888-6285-45d0-bd76-60a9ac2d738c" xsi:nil="true"/>
    <OriginalRelease xmlns="905c3888-6285-45d0-bd76-60a9ac2d738c">15</OriginalRelease>
    <RecommendationsModifier xmlns="905c3888-6285-45d0-bd76-60a9ac2d738c" xsi:nil="true"/>
    <ScenarioTagsTaxHTField0 xmlns="905c3888-6285-45d0-bd76-60a9ac2d738c">
      <Terms xmlns="http://schemas.microsoft.com/office/infopath/2007/PartnerControls"/>
    </ScenarioTagsTaxHTField0>
    <UANotes xmlns="905c3888-6285-45d0-bd76-60a9ac2d738c" xsi:nil="true"/>
    <Description0 xmlns="a0b64b53-fba7-43ca-b952-90e5e74773dd" xsi:nil="true"/>
    <Component0 xmlns="a0b64b53-fba7-43ca-b952-90e5e74773dd" xsi:nil="true"/>
  </documentManagement>
</p:properties>
</file>

<file path=customXml/itemProps1.xml><?xml version="1.0" encoding="utf-8"?>
<ds:datastoreItem xmlns:ds="http://schemas.openxmlformats.org/officeDocument/2006/customXml" ds:itemID="{4AE901BC-D190-49E6-8B33-2F32A0F2BF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369747-0A23-4774-A390-74D23E4173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5c3888-6285-45d0-bd76-60a9ac2d738c"/>
    <ds:schemaRef ds:uri="a0b64b53-fba7-43ca-b952-90e5e74773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AE737A-72D2-4F07-84A4-D46333E273A5}">
  <ds:schemaRefs>
    <ds:schemaRef ds:uri="http://purl.org/dc/elements/1.1/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a0b64b53-fba7-43ca-b952-90e5e74773dd"/>
    <ds:schemaRef ds:uri="http://schemas.microsoft.com/office/infopath/2007/PartnerControls"/>
    <ds:schemaRef ds:uri="http://schemas.openxmlformats.org/package/2006/metadata/core-properties"/>
    <ds:schemaRef ds:uri="905c3888-6285-45d0-bd76-60a9ac2d738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1591</Words>
  <Application>Microsoft Office PowerPoint</Application>
  <PresentationFormat>宽屏</PresentationFormat>
  <Paragraphs>312</Paragraphs>
  <Slides>30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4" baseType="lpstr">
      <vt:lpstr>Microsoft YaHei UI</vt:lpstr>
      <vt:lpstr>仿宋_GB2312</vt:lpstr>
      <vt:lpstr>黑体</vt:lpstr>
      <vt:lpstr>华文楷体</vt:lpstr>
      <vt:lpstr>宋体</vt:lpstr>
      <vt:lpstr>微软雅黑</vt:lpstr>
      <vt:lpstr>Arial</vt:lpstr>
      <vt:lpstr>Calibri</vt:lpstr>
      <vt:lpstr>Comic Sans MS</vt:lpstr>
      <vt:lpstr>Symbol</vt:lpstr>
      <vt:lpstr>Times New Roman</vt:lpstr>
      <vt:lpstr>Wingdings</vt:lpstr>
      <vt:lpstr>Wingdings 3</vt:lpstr>
      <vt:lpstr>离子</vt:lpstr>
      <vt:lpstr>WCDA实验工作进展 (2017.9-2018.3)</vt:lpstr>
      <vt:lpstr>PowerPoint 演示文稿</vt:lpstr>
      <vt:lpstr>水切伦科夫探测器阵列（WCDA）</vt:lpstr>
      <vt:lpstr>WCDA性能指标：</vt:lpstr>
      <vt:lpstr>PowerPoint 演示文稿</vt:lpstr>
      <vt:lpstr>PowerPoint 演示文稿</vt:lpstr>
      <vt:lpstr>PowerPoint 演示文稿</vt:lpstr>
      <vt:lpstr>PowerPoint 演示文稿</vt:lpstr>
      <vt:lpstr>PMT工作</vt:lpstr>
      <vt:lpstr>PowerPoint 演示文稿</vt:lpstr>
      <vt:lpstr>电子学系统</vt:lpstr>
      <vt:lpstr>高压电源系统</vt:lpstr>
      <vt:lpstr>PMT线缆</vt:lpstr>
      <vt:lpstr>时间刻度系统</vt:lpstr>
      <vt:lpstr>现场工作：1号水池的绝对位置标定工作</vt:lpstr>
      <vt:lpstr>其它一些工作</vt:lpstr>
      <vt:lpstr>PowerPoint 演示文稿</vt:lpstr>
      <vt:lpstr>PowerPoint 演示文稿</vt:lpstr>
      <vt:lpstr>在WCDA应用的可行性探讨</vt:lpstr>
      <vt:lpstr>20in PMT针对WCDA的探测器改进</vt:lpstr>
      <vt:lpstr>PowerPoint 演示文稿</vt:lpstr>
      <vt:lpstr>增益稳定性</vt:lpstr>
      <vt:lpstr>已提供了10只样管数据</vt:lpstr>
      <vt:lpstr>预期的性能改善</vt:lpstr>
      <vt:lpstr>预期的性能改善</vt:lpstr>
      <vt:lpstr>PowerPoint 演示文稿</vt:lpstr>
      <vt:lpstr>1号水池的安装计划</vt:lpstr>
      <vt:lpstr>1号水池，存在的一些问题</vt:lpstr>
      <vt:lpstr>而今迈步从头越</vt:lpstr>
      <vt:lpstr>PowerPoint 演示文稿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2017-09-18T06:09:22Z</dcterms:created>
  <dcterms:modified xsi:type="dcterms:W3CDTF">2018-03-23T01:04:47Z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0x0101008D8B3457135D67479991424C624CBB4704002439B9162B2E88498A324BEFF3815221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HiddenCategoryTags">
    <vt:lpwstr/>
  </property>
  <property fmtid="{D5CDD505-2E9C-101B-9397-08002B2CF9AE}" pid="9" name="CategoryTags">
    <vt:lpwstr/>
  </property>
  <property fmtid="{D5CDD505-2E9C-101B-9397-08002B2CF9AE}" pid="10" name="LocMarketGroupTiers">
    <vt:lpwstr/>
  </property>
  <property fmtid="{D5CDD505-2E9C-101B-9397-08002B2CF9AE}" pid="11" name="CategoryTagsTaxHTField0">
    <vt:lpwstr/>
  </property>
  <property fmtid="{D5CDD505-2E9C-101B-9397-08002B2CF9AE}" pid="12" name="HiddenCategoryTagsTaxHTField0">
    <vt:lpwstr/>
  </property>
</Properties>
</file>