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9" r:id="rId3"/>
    <p:sldId id="277" r:id="rId4"/>
    <p:sldId id="284" r:id="rId5"/>
    <p:sldId id="263" r:id="rId6"/>
    <p:sldId id="264" r:id="rId7"/>
    <p:sldId id="269" r:id="rId8"/>
    <p:sldId id="270" r:id="rId9"/>
    <p:sldId id="268" r:id="rId10"/>
    <p:sldId id="267" r:id="rId11"/>
    <p:sldId id="282" r:id="rId12"/>
    <p:sldId id="273" r:id="rId13"/>
    <p:sldId id="274" r:id="rId14"/>
    <p:sldId id="271" r:id="rId15"/>
    <p:sldId id="266" r:id="rId16"/>
    <p:sldId id="272" r:id="rId17"/>
    <p:sldId id="281" r:id="rId18"/>
    <p:sldId id="275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89769-3449-4C55-AEE6-02248D0A11F4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A5FA7-04DF-4CD7-B303-143045C5B4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8BAF-AECF-4C11-865B-2969582A53A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2413-60FF-4723-80E2-FE3019771B90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A957-EB17-48C6-8966-2DBDCE88E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2413-60FF-4723-80E2-FE3019771B90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A957-EB17-48C6-8966-2DBDCE88E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2413-60FF-4723-80E2-FE3019771B90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A957-EB17-48C6-8966-2DBDCE88E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2413-60FF-4723-80E2-FE3019771B90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A957-EB17-48C6-8966-2DBDCE88E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2413-60FF-4723-80E2-FE3019771B90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A957-EB17-48C6-8966-2DBDCE88E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2413-60FF-4723-80E2-FE3019771B90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A957-EB17-48C6-8966-2DBDCE88E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2413-60FF-4723-80E2-FE3019771B90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A957-EB17-48C6-8966-2DBDCE88E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2413-60FF-4723-80E2-FE3019771B90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A957-EB17-48C6-8966-2DBDCE88E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2413-60FF-4723-80E2-FE3019771B90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A957-EB17-48C6-8966-2DBDCE88E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2413-60FF-4723-80E2-FE3019771B90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A957-EB17-48C6-8966-2DBDCE88E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2413-60FF-4723-80E2-FE3019771B90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A957-EB17-48C6-8966-2DBDCE88E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02413-60FF-4723-80E2-FE3019771B90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FA957-EB17-48C6-8966-2DBDCE88E9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36600" y="2187575"/>
            <a:ext cx="1957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01" name="Picture 21" descr="C:\Users\Administrator\Desktop\fermi_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91440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23"/>
          <p:cNvSpPr txBox="1">
            <a:spLocks noChangeArrowheads="1"/>
          </p:cNvSpPr>
          <p:nvPr/>
        </p:nvSpPr>
        <p:spPr bwMode="auto">
          <a:xfrm>
            <a:off x="2411760" y="2852936"/>
            <a:ext cx="4896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b="1" dirty="0" err="1" smtClean="0">
                <a:solidFill>
                  <a:srgbClr val="080CA8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Xiongfei</a:t>
            </a:r>
            <a:r>
              <a:rPr lang="en-US" altLang="zh-CN" sz="3600" b="1" dirty="0" smtClean="0">
                <a:solidFill>
                  <a:srgbClr val="080CA8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80CA8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Geng</a:t>
            </a:r>
            <a:r>
              <a:rPr lang="en-US" altLang="zh-CN" sz="3600" b="1" dirty="0" smtClean="0">
                <a:solidFill>
                  <a:srgbClr val="080CA8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(</a:t>
            </a:r>
            <a:r>
              <a:rPr lang="zh-CN" altLang="en-US" sz="3600" b="1" dirty="0" smtClean="0">
                <a:solidFill>
                  <a:srgbClr val="080CA8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耿雄飞</a:t>
            </a:r>
            <a:r>
              <a:rPr lang="en-US" altLang="zh-CN" sz="3600" b="1" dirty="0" smtClean="0">
                <a:solidFill>
                  <a:srgbClr val="080CA8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)</a:t>
            </a:r>
            <a:endParaRPr lang="zh-CN" altLang="en-US" sz="3600" b="1" dirty="0">
              <a:solidFill>
                <a:srgbClr val="080CA8"/>
              </a:solidFill>
              <a:effectLst/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4103" name="TextBox 24"/>
          <p:cNvSpPr txBox="1">
            <a:spLocks noChangeArrowheads="1"/>
          </p:cNvSpPr>
          <p:nvPr/>
        </p:nvSpPr>
        <p:spPr bwMode="auto">
          <a:xfrm>
            <a:off x="2627784" y="4005064"/>
            <a:ext cx="4248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80CA8"/>
                </a:solidFill>
                <a:effectLst/>
                <a:latin typeface="宋体" charset="-122"/>
                <a:ea typeface="宋体" charset="-122"/>
              </a:rPr>
              <a:t>Tutor</a:t>
            </a:r>
            <a:r>
              <a:rPr lang="zh-CN" altLang="en-US" sz="2400" b="1" dirty="0" smtClean="0">
                <a:solidFill>
                  <a:srgbClr val="080CA8"/>
                </a:solidFill>
                <a:effectLst/>
                <a:latin typeface="宋体" charset="-122"/>
                <a:ea typeface="宋体" charset="-122"/>
              </a:rPr>
              <a:t>：</a:t>
            </a:r>
            <a:r>
              <a:rPr lang="en-US" altLang="zh-CN" sz="2400" b="1" dirty="0" smtClean="0">
                <a:solidFill>
                  <a:srgbClr val="080CA8"/>
                </a:solidFill>
                <a:latin typeface="宋体" charset="-122"/>
                <a:ea typeface="宋体" charset="-122"/>
              </a:rPr>
              <a:t>Prof. </a:t>
            </a:r>
            <a:r>
              <a:rPr lang="en-US" altLang="zh-CN" sz="2400" b="1" dirty="0" smtClean="0">
                <a:solidFill>
                  <a:srgbClr val="080CA8"/>
                </a:solidFill>
                <a:effectLst/>
                <a:latin typeface="宋体" charset="-122"/>
                <a:ea typeface="宋体" charset="-122"/>
              </a:rPr>
              <a:t>Dai </a:t>
            </a:r>
            <a:r>
              <a:rPr lang="en-US" altLang="zh-CN" sz="2400" b="1" dirty="0" err="1" smtClean="0">
                <a:solidFill>
                  <a:srgbClr val="080CA8"/>
                </a:solidFill>
                <a:effectLst/>
                <a:latin typeface="宋体" charset="-122"/>
                <a:ea typeface="宋体" charset="-122"/>
              </a:rPr>
              <a:t>Benzhong</a:t>
            </a:r>
            <a:endParaRPr lang="en-US" altLang="zh-CN" sz="2400" b="1" dirty="0" smtClean="0">
              <a:solidFill>
                <a:srgbClr val="080CA8"/>
              </a:solidFill>
              <a:effectLst/>
              <a:latin typeface="宋体" charset="-122"/>
              <a:ea typeface="宋体" charset="-122"/>
            </a:endParaRPr>
          </a:p>
          <a:p>
            <a:r>
              <a:rPr lang="en-US" altLang="zh-CN" sz="2400" b="1" dirty="0" smtClean="0">
                <a:solidFill>
                  <a:srgbClr val="080CA8"/>
                </a:solidFill>
                <a:latin typeface="宋体" charset="-122"/>
                <a:ea typeface="宋体" charset="-122"/>
              </a:rPr>
              <a:t>       </a:t>
            </a:r>
            <a:r>
              <a:rPr lang="en-US" altLang="zh-CN" sz="2400" b="1" dirty="0" smtClean="0">
                <a:solidFill>
                  <a:srgbClr val="080CA8"/>
                </a:solidFill>
                <a:effectLst/>
                <a:latin typeface="宋体" charset="-122"/>
                <a:ea typeface="宋体" charset="-122"/>
              </a:rPr>
              <a:t>(</a:t>
            </a:r>
            <a:r>
              <a:rPr lang="zh-CN" altLang="en-US" sz="2400" b="1" dirty="0" smtClean="0">
                <a:solidFill>
                  <a:srgbClr val="080CA8"/>
                </a:solidFill>
                <a:effectLst/>
                <a:latin typeface="宋体" charset="-122"/>
                <a:ea typeface="宋体" charset="-122"/>
              </a:rPr>
              <a:t>戴本忠 教授</a:t>
            </a:r>
            <a:r>
              <a:rPr lang="en-US" altLang="zh-CN" sz="2400" b="1" dirty="0" smtClean="0">
                <a:solidFill>
                  <a:srgbClr val="080CA8"/>
                </a:solidFill>
                <a:effectLst/>
                <a:latin typeface="宋体" charset="-122"/>
                <a:ea typeface="宋体" charset="-122"/>
              </a:rPr>
              <a:t>)</a:t>
            </a:r>
            <a:endParaRPr lang="zh-CN" altLang="en-US" sz="2400" b="1" dirty="0">
              <a:solidFill>
                <a:srgbClr val="080CA8"/>
              </a:solidFill>
              <a:effectLst/>
              <a:latin typeface="宋体" charset="-122"/>
              <a:ea typeface="宋体" charset="-122"/>
            </a:endParaRPr>
          </a:p>
        </p:txBody>
      </p:sp>
      <p:sp>
        <p:nvSpPr>
          <p:cNvPr id="4104" name="TextBox 25"/>
          <p:cNvSpPr txBox="1">
            <a:spLocks noChangeArrowheads="1"/>
          </p:cNvSpPr>
          <p:nvPr/>
        </p:nvSpPr>
        <p:spPr bwMode="auto">
          <a:xfrm>
            <a:off x="1763688" y="4902259"/>
            <a:ext cx="56886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80CA8"/>
                </a:solidFill>
                <a:effectLst/>
                <a:latin typeface="宋体" charset="-122"/>
                <a:ea typeface="宋体" charset="-122"/>
              </a:rPr>
              <a:t>The </a:t>
            </a:r>
            <a:r>
              <a:rPr lang="en-US" altLang="zh-CN" sz="2400" b="1" dirty="0" smtClean="0">
                <a:solidFill>
                  <a:srgbClr val="080CA8"/>
                </a:solidFill>
                <a:latin typeface="宋体" charset="-122"/>
                <a:ea typeface="宋体" charset="-122"/>
              </a:rPr>
              <a:t>school</a:t>
            </a:r>
            <a:r>
              <a:rPr lang="en-US" altLang="zh-CN" sz="2400" b="1" dirty="0" smtClean="0">
                <a:solidFill>
                  <a:srgbClr val="080CA8"/>
                </a:solidFill>
                <a:effectLst/>
                <a:latin typeface="宋体" charset="-122"/>
                <a:ea typeface="宋体" charset="-122"/>
              </a:rPr>
              <a:t> of Physics and Astronomy </a:t>
            </a:r>
          </a:p>
          <a:p>
            <a:r>
              <a:rPr lang="en-US" altLang="zh-CN" sz="2400" b="1" dirty="0" smtClean="0">
                <a:solidFill>
                  <a:srgbClr val="080CA8"/>
                </a:solidFill>
                <a:effectLst/>
                <a:latin typeface="宋体" charset="-122"/>
                <a:ea typeface="宋体" charset="-122"/>
              </a:rPr>
              <a:t>        Yunnan University </a:t>
            </a:r>
          </a:p>
          <a:p>
            <a:r>
              <a:rPr lang="zh-CN" altLang="en-US" sz="2400" b="1" dirty="0" smtClean="0">
                <a:solidFill>
                  <a:srgbClr val="080CA8"/>
                </a:solidFill>
                <a:latin typeface="宋体" charset="-122"/>
                <a:ea typeface="宋体" charset="-122"/>
              </a:rPr>
              <a:t>     （云南大学物理与天文学院）</a:t>
            </a:r>
            <a:r>
              <a:rPr lang="en-US" altLang="zh-CN" sz="2400" b="1" dirty="0" smtClean="0">
                <a:solidFill>
                  <a:srgbClr val="080CA8"/>
                </a:solidFill>
                <a:effectLst/>
                <a:latin typeface="宋体" charset="-122"/>
                <a:ea typeface="宋体" charset="-122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20"/>
          <p:cNvSpPr txBox="1">
            <a:spLocks noChangeArrowheads="1"/>
          </p:cNvSpPr>
          <p:nvPr/>
        </p:nvSpPr>
        <p:spPr bwMode="auto">
          <a:xfrm>
            <a:off x="1115616" y="1628800"/>
            <a:ext cx="756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Exploring High-energy emission properties of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blazars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through the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spectrum and variability</a:t>
            </a:r>
            <a:endParaRPr lang="zh-CN" altLang="en-US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0648"/>
            <a:ext cx="24482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1600" y="400506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6.90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(4σ)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403648" y="4293096"/>
            <a:ext cx="936104" cy="504056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300192" y="54868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1.11GeV(5.75σ)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660232" y="836712"/>
            <a:ext cx="720080" cy="36004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11560" y="306896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 smtClean="0">
                <a:solidFill>
                  <a:srgbClr val="080CA8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Radiative</a:t>
            </a:r>
            <a:r>
              <a:rPr lang="en-US" altLang="zh-CN" b="1" dirty="0" smtClean="0">
                <a:solidFill>
                  <a:srgbClr val="080CA8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cooling? Two component model</a:t>
            </a:r>
            <a:r>
              <a:rPr lang="zh-CN" altLang="en-US" b="1" dirty="0" smtClean="0">
                <a:solidFill>
                  <a:srgbClr val="080CA8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（</a:t>
            </a:r>
            <a:r>
              <a:rPr lang="en-US" altLang="zh-CN" b="1" dirty="0" smtClean="0">
                <a:solidFill>
                  <a:srgbClr val="080CA8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Compton-scattered disk and BLR radiations? </a:t>
            </a:r>
            <a:r>
              <a:rPr lang="zh-CN" altLang="en-US" b="1" dirty="0" smtClean="0">
                <a:solidFill>
                  <a:srgbClr val="080CA8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），</a:t>
            </a:r>
            <a:r>
              <a:rPr lang="en-US" altLang="zh-CN" b="1" dirty="0" smtClean="0">
                <a:solidFill>
                  <a:srgbClr val="080CA8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Absorption via pair production?</a:t>
            </a:r>
            <a:endParaRPr lang="en-US" altLang="zh-CN" b="1" dirty="0">
              <a:solidFill>
                <a:srgbClr val="080CA8"/>
              </a:solidFill>
              <a:latin typeface="Times New Roman" pitchFamily="18" charset="0"/>
              <a:ea typeface="宋体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1"/>
            <a:ext cx="9144000" cy="2308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Part-Ⅱ: Observation of BL Lac S5 0716+714  and CTA 102</a:t>
            </a:r>
            <a:endParaRPr lang="zh-CN" altLang="en-US" sz="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25202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72278"/>
            <a:ext cx="2592288" cy="262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1" y="3789040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椭圆 29"/>
          <p:cNvSpPr/>
          <p:nvPr/>
        </p:nvSpPr>
        <p:spPr>
          <a:xfrm>
            <a:off x="1475656" y="692696"/>
            <a:ext cx="792088" cy="36004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619672" y="98072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5.08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&gt;7σ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139952" y="845096"/>
            <a:ext cx="792088" cy="36004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3491880" y="62068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3.93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(&gt;4σ)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3995936" y="4365104"/>
            <a:ext cx="720080" cy="36004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3779912" y="4077072"/>
            <a:ext cx="1359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1.11GeV(4.8σ)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直接箭头连接符 44"/>
          <p:cNvCxnSpPr/>
          <p:nvPr/>
        </p:nvCxnSpPr>
        <p:spPr>
          <a:xfrm>
            <a:off x="5652120" y="2852936"/>
            <a:ext cx="57606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V="1">
            <a:off x="5508104" y="4149080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012160" y="386104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+mn-ea"/>
              </a:rPr>
              <a:t>Upper-limit</a:t>
            </a: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+mn-ea"/>
              </a:rPr>
              <a:t>Requiring LHAASO data</a:t>
            </a:r>
          </a:p>
        </p:txBody>
      </p:sp>
      <p:sp>
        <p:nvSpPr>
          <p:cNvPr id="54" name="矩形 53"/>
          <p:cNvSpPr/>
          <p:nvPr/>
        </p:nvSpPr>
        <p:spPr>
          <a:xfrm>
            <a:off x="5508104" y="4798893"/>
            <a:ext cx="3635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+mn-ea"/>
              </a:rPr>
              <a:t>Giving a better explanation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4101405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99792" y="335699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Abdo</a:t>
            </a:r>
            <a:r>
              <a:rPr lang="en-US" altLang="zh-CN" dirty="0" smtClean="0"/>
              <a:t> 2011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3284984"/>
            <a:ext cx="46085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A break around the observed </a:t>
            </a:r>
            <a:r>
              <a:rPr lang="en-US" altLang="zh-CN" sz="2400" dirty="0" err="1" smtClean="0">
                <a:solidFill>
                  <a:srgbClr val="0000FF"/>
                </a:solidFill>
              </a:rPr>
              <a:t>GeV</a:t>
            </a:r>
            <a:r>
              <a:rPr lang="en-US" altLang="zh-CN" sz="2400" dirty="0" smtClean="0">
                <a:solidFill>
                  <a:srgbClr val="0000FF"/>
                </a:solidFill>
              </a:rPr>
              <a:t> photon energy is due to a transition from the dominant IC scatting (in the Thomson region) of the emission from the accretion disk to IC scatting (in the KN region) of the disk emission re-processed in the BLR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7416824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67744" y="18864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Abdo</a:t>
            </a:r>
            <a:r>
              <a:rPr lang="en-US" altLang="zh-CN" dirty="0" smtClean="0"/>
              <a:t> 2011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9807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3C 454.3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Jet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doppler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factor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04664"/>
            <a:ext cx="40290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右箭头 5"/>
          <p:cNvSpPr/>
          <p:nvPr/>
        </p:nvSpPr>
        <p:spPr>
          <a:xfrm>
            <a:off x="2555776" y="836712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20688"/>
            <a:ext cx="11715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16832"/>
            <a:ext cx="2314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51520" y="141277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Size of the emission region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348880"/>
            <a:ext cx="2371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708920"/>
            <a:ext cx="53054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717032"/>
            <a:ext cx="1695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908720"/>
            <a:ext cx="609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右大括号 26"/>
          <p:cNvSpPr/>
          <p:nvPr/>
        </p:nvSpPr>
        <p:spPr>
          <a:xfrm>
            <a:off x="6300192" y="1844824"/>
            <a:ext cx="504056" cy="1872208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95536" y="5301208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This is compatible with the previously estimated value of </a:t>
            </a:r>
            <a:r>
              <a:rPr lang="el-GR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jet from </a:t>
            </a:r>
            <a:r>
              <a:rPr lang="en-US" altLang="zh-CN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Jorstad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 al (2005) and </a:t>
            </a:r>
            <a:r>
              <a:rPr lang="en-US" altLang="zh-CN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Sikora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 al (2008).</a:t>
            </a:r>
          </a:p>
          <a:p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gamma-ray emission region: within or beyond the (BLR)</a:t>
            </a:r>
            <a:endParaRPr lang="zh-CN" alt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32240" y="3068960"/>
            <a:ext cx="2267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Possibility  within BLR</a:t>
            </a:r>
            <a:endParaRPr lang="zh-CN" alt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1"/>
            <a:ext cx="9144000" cy="2308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Part-Ⅱ: Observation of BL Lac S5 0716+714  and CTA 102</a:t>
            </a:r>
            <a:endParaRPr lang="zh-CN" altLang="en-US" sz="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221088"/>
            <a:ext cx="48291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左大括号 36"/>
          <p:cNvSpPr/>
          <p:nvPr/>
        </p:nvSpPr>
        <p:spPr>
          <a:xfrm>
            <a:off x="5076056" y="4293096"/>
            <a:ext cx="216024" cy="864096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6804248" y="400506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the BLR</a:t>
            </a:r>
            <a:endParaRPr lang="zh-CN" alt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76256" y="472514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the MT</a:t>
            </a:r>
            <a:endParaRPr lang="zh-CN" alt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4077072"/>
            <a:ext cx="139515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6096" y="4797153"/>
            <a:ext cx="1296144" cy="48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6256" y="2348880"/>
            <a:ext cx="18002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3888" y="1916832"/>
            <a:ext cx="260428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右箭头 32"/>
          <p:cNvSpPr/>
          <p:nvPr/>
        </p:nvSpPr>
        <p:spPr>
          <a:xfrm>
            <a:off x="2915816" y="1988840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右箭头 33"/>
          <p:cNvSpPr/>
          <p:nvPr/>
        </p:nvSpPr>
        <p:spPr>
          <a:xfrm>
            <a:off x="3059832" y="2420888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3851920" y="227687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0.05 pc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9144000" cy="2308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Part-Ⅱ: Observation of BL Lac S5 0716+714  and CTA 102</a:t>
            </a:r>
            <a:endParaRPr lang="zh-CN" altLang="en-US" sz="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03848" y="188640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Variability study CTA 102</a:t>
            </a:r>
            <a:endParaRPr lang="zh-CN" alt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4392488" cy="546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42484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4320480" cy="256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5459417" y="6093296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80CA8"/>
                </a:solidFill>
                <a:latin typeface="Times New Roman" pitchFamily="18" charset="0"/>
                <a:cs typeface="Times New Roman" pitchFamily="18" charset="0"/>
              </a:rPr>
              <a:t>a symmetric temporal profile.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808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28083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6632"/>
            <a:ext cx="2963396" cy="193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446014"/>
            <a:ext cx="2952328" cy="213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0993" y="116632"/>
            <a:ext cx="2623455" cy="197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2420888"/>
            <a:ext cx="260317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9512" y="2628201"/>
            <a:ext cx="3099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counter-clockwise loop (3-4-5-6)</a:t>
            </a:r>
          </a:p>
          <a:p>
            <a:r>
              <a:rPr lang="en-US" altLang="zh-CN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 clockwise loop (6-7-8-9-10)</a:t>
            </a:r>
            <a:endParaRPr lang="zh-CN" altLang="en-US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5754742"/>
            <a:ext cx="2640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 clockwise loop (4-5-6-7-8)</a:t>
            </a:r>
            <a:endParaRPr lang="zh-CN" altLang="en-US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2132856"/>
            <a:ext cx="2640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 clockwise loop (1-2-3-4-5)</a:t>
            </a:r>
            <a:endParaRPr lang="zh-CN" altLang="en-US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3888" y="4581128"/>
            <a:ext cx="2395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 counter-clockwise loop </a:t>
            </a:r>
          </a:p>
          <a:p>
            <a:r>
              <a:rPr lang="en-US" altLang="zh-CN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(5-6-7-8-9-10)</a:t>
            </a:r>
            <a:endParaRPr lang="zh-CN" altLang="en-US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8144" y="206084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 counter-clockwise loop (3-4-5-6)</a:t>
            </a:r>
            <a:endParaRPr lang="zh-CN" altLang="en-US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4581128"/>
            <a:ext cx="2440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 counter-clockwise loop </a:t>
            </a:r>
          </a:p>
          <a:p>
            <a:r>
              <a:rPr lang="en-US" altLang="zh-CN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(8-9-10-11----16-17-18-19)</a:t>
            </a:r>
            <a:endParaRPr lang="zh-CN" altLang="en-US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8973" y="5157192"/>
            <a:ext cx="571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Implying the spectral slope is controlled by the acceleration processes at strong shocks during  the flares,   but a clockwise loops are expected to occur as a consequence of cooling of the radiating particles.   </a:t>
            </a:r>
            <a:endParaRPr lang="zh-CN" alt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2952328" cy="293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3059832" y="179348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SED study CTA 102</a:t>
            </a:r>
            <a:endParaRPr lang="zh-CN" alt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48680"/>
            <a:ext cx="2880320" cy="3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467874"/>
            <a:ext cx="2808312" cy="29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329" y="3429000"/>
            <a:ext cx="2968551" cy="289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4499992" y="1052736"/>
            <a:ext cx="648072" cy="36004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499992" y="4077072"/>
            <a:ext cx="648072" cy="36004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"/>
            <a:ext cx="9144000" cy="2308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Part-Ⅱ: Observation of BL Lac S5 0716+714  and CTA 102</a:t>
            </a:r>
            <a:endParaRPr lang="zh-CN" altLang="en-US" sz="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2348880"/>
            <a:ext cx="269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+mn-ea"/>
              </a:rPr>
              <a:t>Upper-limit</a:t>
            </a: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+mn-ea"/>
              </a:rPr>
              <a:t>Need LHAASO data</a:t>
            </a:r>
          </a:p>
        </p:txBody>
      </p:sp>
      <p:sp>
        <p:nvSpPr>
          <p:cNvPr id="12" name="矩形 11"/>
          <p:cNvSpPr/>
          <p:nvPr/>
        </p:nvSpPr>
        <p:spPr>
          <a:xfrm>
            <a:off x="6443192" y="3717032"/>
            <a:ext cx="2700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+mn-ea"/>
              </a:rPr>
              <a:t>Giving a better explanation by modifying models</a:t>
            </a:r>
          </a:p>
        </p:txBody>
      </p:sp>
      <p:sp>
        <p:nvSpPr>
          <p:cNvPr id="13" name="椭圆 12"/>
          <p:cNvSpPr/>
          <p:nvPr/>
        </p:nvSpPr>
        <p:spPr>
          <a:xfrm>
            <a:off x="1475656" y="1205136"/>
            <a:ext cx="648072" cy="36004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619672" y="3933056"/>
            <a:ext cx="648072" cy="36004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75856" y="26064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Summary and perspectives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1"/>
            <a:ext cx="9144000" cy="2308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Part-Ⅲ: Summary and perspectives</a:t>
            </a:r>
            <a:endParaRPr lang="zh-CN" altLang="en-US" sz="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764704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●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Gamma-ray monitoring of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blazars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other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AGNs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offer a great potential for astrophysical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modelling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 Results on S5 0716+714: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▲Constraints on the size in location of the gamma-ray emitting region by considering fast variability.  Within  BLR or MT region.</a:t>
            </a:r>
          </a:p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▲</a:t>
            </a:r>
            <a:r>
              <a:rPr lang="en-US" altLang="zh-CN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Spectrals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have </a:t>
            </a:r>
            <a:r>
              <a:rPr lang="en-US" altLang="zh-CN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break energy, its origin is an open </a:t>
            </a:r>
            <a:r>
              <a:rPr lang="en-US" altLang="zh-CN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quedtion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▲ The flares show a symmetric temporal profile or a symmetric temporal profile, implying that the location of gamma-ray may be different.  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 Results on CTA 102: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▲</a:t>
            </a:r>
            <a:r>
              <a:rPr lang="en-US" altLang="zh-CN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Spectrals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also have </a:t>
            </a:r>
            <a:r>
              <a:rPr lang="en-US" altLang="zh-CN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break energy.</a:t>
            </a:r>
          </a:p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▲The flares are likely derived from the acceleration processes at strong shocks </a:t>
            </a:r>
          </a:p>
          <a:p>
            <a:endParaRPr lang="en-US" altLang="zh-CN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Perspectives</a:t>
            </a:r>
            <a:endParaRPr lang="zh-CN" altLang="en-US" dirty="0" smtClean="0"/>
          </a:p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▲ By SED modeling from multiband data and other </a:t>
            </a:r>
            <a:r>
              <a:rPr lang="en-US" altLang="zh-CN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blazars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to exploring High-energy emission properties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9144000" cy="2308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Part-Ⅲ: Summary and perspectives</a:t>
            </a:r>
            <a:endParaRPr lang="zh-CN" altLang="en-US" sz="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75856" y="26064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Summary and perspectives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1520" y="62068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The Fokker-Planck equations of each particle species, </a:t>
            </a:r>
            <a:r>
              <a:rPr lang="en-US" altLang="zh-CN" sz="2800" dirty="0" err="1" smtClean="0"/>
              <a:t>i</a:t>
            </a:r>
            <a:r>
              <a:rPr lang="en-US" altLang="zh-CN" sz="2800" dirty="0" smtClean="0"/>
              <a:t> = e±, p, </a:t>
            </a:r>
            <a:r>
              <a:rPr lang="el-GR" altLang="zh-CN" sz="2800" dirty="0" smtClean="0"/>
              <a:t>π±, µ±, </a:t>
            </a:r>
            <a:r>
              <a:rPr lang="en-US" altLang="zh-CN" sz="2800" dirty="0" smtClean="0"/>
              <a:t>is then written(</a:t>
            </a:r>
            <a:r>
              <a:rPr lang="en-US" altLang="zh-CN" sz="2800" dirty="0" err="1" smtClean="0"/>
              <a:t>Bottcher</a:t>
            </a:r>
            <a:r>
              <a:rPr lang="en-US" altLang="zh-CN" sz="2800" dirty="0" smtClean="0"/>
              <a:t> 2016):</a:t>
            </a:r>
            <a:endParaRPr lang="zh-CN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45720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80928"/>
            <a:ext cx="4248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28800"/>
            <a:ext cx="79152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31409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Leptonic</a:t>
            </a:r>
            <a:r>
              <a:rPr lang="en-US" altLang="zh-CN" dirty="0" smtClean="0"/>
              <a:t> model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32849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Hadronic</a:t>
            </a:r>
            <a:r>
              <a:rPr lang="en-US" altLang="zh-CN" dirty="0" smtClean="0"/>
              <a:t> model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987824" y="2060848"/>
            <a:ext cx="324036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谢   谢</a:t>
            </a:r>
            <a:r>
              <a:rPr lang="en-US" altLang="zh-CN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0152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80CA8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zh-CN" altLang="en-US" sz="2800" b="1" dirty="0">
              <a:solidFill>
                <a:srgbClr val="080C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321604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Part-Ⅰ: Active galaxies and </a:t>
            </a:r>
            <a:r>
              <a:rPr lang="en-US" altLang="zh-C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blazars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quick summary from the discovery of quasars to the </a:t>
            </a:r>
            <a:r>
              <a:rPr lang="en-US" altLang="zh-C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challenge of radiation production mechanisms in </a:t>
            </a:r>
            <a:r>
              <a:rPr lang="en-US" altLang="zh-C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blazar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jets</a:t>
            </a:r>
            <a:endParaRPr lang="zh-CN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501008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Part-Ⅱ: Observation of BL Lac S5 0716+714  and CTA 102</a:t>
            </a:r>
            <a:endParaRPr lang="zh-CN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779149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Part-Ⅲ: Summary and perspectives</a:t>
            </a:r>
            <a:endParaRPr lang="zh-CN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9144000" cy="2308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 smtClean="0">
                <a:solidFill>
                  <a:srgbClr val="0000FF"/>
                </a:solidFill>
              </a:rPr>
              <a:t>Part-Ⅰ: Active galaxies and quasars</a:t>
            </a:r>
            <a:endParaRPr lang="zh-CN" altLang="en-US" sz="9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26064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FSRQs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versus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Lacs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037" y="3723853"/>
            <a:ext cx="35718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9132"/>
            <a:ext cx="3650945" cy="304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043608" y="5733256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A. </a:t>
            </a:r>
            <a:r>
              <a:rPr lang="en-US" altLang="zh-CN" sz="1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Abdo</a:t>
            </a:r>
            <a:r>
              <a:rPr lang="en-US" altLang="zh-CN" sz="1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 al. 2010 </a:t>
            </a:r>
            <a:r>
              <a:rPr lang="en-US" altLang="zh-CN" sz="1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ApJ</a:t>
            </a:r>
            <a:r>
              <a:rPr lang="en-US" altLang="zh-CN" sz="1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716 30</a:t>
            </a:r>
            <a:endParaRPr lang="zh-CN" altLang="en-US" sz="11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3608" y="3573016"/>
            <a:ext cx="21419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G.Ghisellini</a:t>
            </a:r>
            <a:r>
              <a:rPr lang="en-US" altLang="zh-CN" sz="1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2015 </a:t>
            </a:r>
            <a:r>
              <a:rPr lang="en-US" altLang="zh-CN" sz="1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JHEAp</a:t>
            </a:r>
            <a:r>
              <a:rPr lang="en-US" altLang="zh-CN" sz="1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7 163G</a:t>
            </a:r>
            <a:endParaRPr lang="zh-CN" altLang="en-US" sz="11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79912" y="692696"/>
            <a:ext cx="5364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Blazars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are be identified by the position of</a:t>
            </a:r>
            <a:b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synchrotron peak (Low, Intermediate or High) and classified into two classes:</a:t>
            </a:r>
            <a:endParaRPr lang="zh-CN" alt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79912" y="1844824"/>
            <a:ext cx="5184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★ Flat Spectrum Radio Quasars (</a:t>
            </a:r>
            <a:r>
              <a:rPr lang="en-US" altLang="zh-CN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FSRQs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● Strong emission lines</a:t>
            </a:r>
            <a:b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● Almost all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FSRQs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are LSP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blazars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●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Leptonic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process of gamma ray emission mainly though external Compton</a:t>
            </a:r>
            <a:b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● Higher luminosity</a:t>
            </a:r>
            <a:b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● Softer spectral index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779912" y="4149080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★ BL </a:t>
            </a:r>
            <a:r>
              <a:rPr lang="en-US" altLang="zh-CN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Lacs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● Emission lines weak or non existent</a:t>
            </a:r>
            <a:b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●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Leptonic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process of gamma-ray emission mainly Synchrotron self-Compton</a:t>
            </a:r>
            <a:b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● Lower luminosity</a:t>
            </a:r>
            <a:b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● Harder spectral index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36004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3744417" cy="261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87824" y="26064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Leptonic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model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"/>
            <a:ext cx="9144000" cy="2308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 smtClean="0">
                <a:solidFill>
                  <a:srgbClr val="0000FF"/>
                </a:solidFill>
              </a:rPr>
              <a:t>Part-Ⅰ: Active galaxies and quasars</a:t>
            </a:r>
            <a:endParaRPr lang="zh-CN" altLang="en-US" sz="900" dirty="0">
              <a:solidFill>
                <a:srgbClr val="0000FF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054968"/>
            <a:ext cx="4213089" cy="338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4932040" y="908720"/>
            <a:ext cx="23042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D. </a:t>
            </a:r>
            <a:r>
              <a:rPr lang="en-US" altLang="zh-CN" sz="1100" dirty="0" err="1" smtClean="0">
                <a:solidFill>
                  <a:srgbClr val="0000FF"/>
                </a:solidFill>
              </a:rPr>
              <a:t>Dermer</a:t>
            </a:r>
            <a:r>
              <a:rPr lang="en-US" altLang="zh-CN" sz="1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 al. 2014 </a:t>
            </a:r>
            <a:r>
              <a:rPr lang="en-US" altLang="zh-CN" sz="1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ApJ</a:t>
            </a:r>
            <a:r>
              <a:rPr lang="en-US" altLang="zh-CN" sz="1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782 82</a:t>
            </a:r>
            <a:endParaRPr lang="zh-CN" altLang="en-US" sz="11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11967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3C 279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99992" y="692696"/>
            <a:ext cx="3510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(MJD 54,682−54,729; 2008 August 4–2008 September 19)</a:t>
            </a:r>
            <a:endParaRPr lang="zh-CN" altLang="en-US" sz="11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95936" y="4437112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Need more data in:</a:t>
            </a:r>
            <a:br>
              <a:rPr lang="en-US" altLang="zh-CN" dirty="0" smtClean="0"/>
            </a:br>
            <a:r>
              <a:rPr lang="en-US" altLang="zh-CN" dirty="0" smtClean="0"/>
              <a:t>- soft X-ray domain (Chandra, XMM, XRT)</a:t>
            </a:r>
            <a:br>
              <a:rPr lang="en-US" altLang="zh-CN" dirty="0" smtClean="0"/>
            </a:br>
            <a:r>
              <a:rPr lang="en-US" altLang="zh-CN" dirty="0" smtClean="0"/>
              <a:t>- hard X-rays/soft gamma rays (BAT, INTEGRAL, </a:t>
            </a:r>
            <a:r>
              <a:rPr lang="en-US" altLang="zh-CN" dirty="0" err="1" smtClean="0"/>
              <a:t>NuSTAR</a:t>
            </a:r>
            <a:r>
              <a:rPr lang="en-US" altLang="zh-CN" dirty="0" smtClean="0"/>
              <a:t>)</a:t>
            </a:r>
            <a:br>
              <a:rPr lang="en-US" altLang="zh-CN" dirty="0" smtClean="0"/>
            </a:br>
            <a:r>
              <a:rPr lang="en-US" altLang="zh-CN" dirty="0" smtClean="0"/>
              <a:t>- new generation instruments (ASTROSAT,</a:t>
            </a:r>
            <a:r>
              <a:rPr lang="en-US" altLang="zh-CN" dirty="0" smtClean="0">
                <a:solidFill>
                  <a:srgbClr val="FF0000"/>
                </a:solidFill>
              </a:rPr>
              <a:t>LHAASO</a:t>
            </a:r>
            <a:r>
              <a:rPr lang="en-US" altLang="zh-CN" dirty="0" smtClean="0"/>
              <a:t>)</a:t>
            </a:r>
            <a:br>
              <a:rPr lang="en-US" altLang="zh-CN" dirty="0" smtClean="0"/>
            </a:br>
            <a:r>
              <a:rPr lang="en-US" altLang="zh-CN" dirty="0" smtClean="0"/>
              <a:t>- well located cosmic rays and neutrinos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836712"/>
            <a:ext cx="41044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Unbinned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likelihood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analysis performed using</a:t>
            </a:r>
            <a:b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gtlike/pyLikelihood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Science Tool 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v10r0p5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● P8R2_SOURCE_V6 response function (PASS 8);</a:t>
            </a:r>
          </a:p>
          <a:p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● diffuse models: gll_iem_v06 / iso_source_v06</a:t>
            </a:r>
          </a:p>
          <a:p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● Region of Interest = 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deg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(radius) and Source Region = ROI + 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deg</a:t>
            </a:r>
          </a:p>
          <a:p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zmax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90 deg</a:t>
            </a:r>
          </a:p>
          <a:p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Upper limits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altLang="zh-CN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SEDs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if less than ~3 photons or Test Statistics &lt; 9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006080" y="260648"/>
            <a:ext cx="3006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Exploring Fermi-LAT data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"/>
            <a:ext cx="9144000" cy="2308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 smtClean="0">
                <a:solidFill>
                  <a:srgbClr val="0000FF"/>
                </a:solidFill>
              </a:rPr>
              <a:t>Part-Ⅰ: Active galaxies and quasars</a:t>
            </a:r>
            <a:endParaRPr lang="zh-CN" altLang="en-US" sz="900" dirty="0">
              <a:solidFill>
                <a:srgbClr val="0000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1557" y="880442"/>
            <a:ext cx="4632931" cy="492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 rot="5400000">
            <a:off x="4932040" y="4221088"/>
            <a:ext cx="2304256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2508371">
            <a:off x="3954233" y="2563107"/>
            <a:ext cx="2117564" cy="467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9144000" cy="2308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Part-Ⅱ: Observation of BL Lac S5 0716+714  and CTA 102</a:t>
            </a:r>
            <a:endParaRPr lang="zh-CN" altLang="en-US" sz="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15816" y="18864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Variability study S5 0716+714</a:t>
            </a:r>
            <a:endParaRPr lang="zh-CN" alt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3818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95536" y="580526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Obtained optimal energy</a:t>
            </a:r>
            <a:r>
              <a:rPr lang="zh-CN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（优化）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217 </a:t>
            </a:r>
            <a:r>
              <a:rPr lang="en-US" altLang="zh-CN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over the </a:t>
            </a:r>
            <a:r>
              <a:rPr lang="en-US" altLang="zh-CN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∼ 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years by adaptive binning method (Lott et al. 2012)(</a:t>
            </a:r>
            <a:r>
              <a:rPr lang="zh-CN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自适应方法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203848" y="476672"/>
            <a:ext cx="4968552" cy="36004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3203848" cy="4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123728" y="2204864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80CA8"/>
                </a:solidFill>
                <a:latin typeface="Times New Roman" pitchFamily="18" charset="0"/>
                <a:cs typeface="Times New Roman" pitchFamily="18" charset="0"/>
              </a:rPr>
              <a:t>Profile fitting</a:t>
            </a:r>
            <a:endParaRPr lang="zh-CN" altLang="en-US" dirty="0">
              <a:solidFill>
                <a:srgbClr val="080C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直角双向箭头 23"/>
          <p:cNvSpPr/>
          <p:nvPr/>
        </p:nvSpPr>
        <p:spPr>
          <a:xfrm rot="5400000">
            <a:off x="2411760" y="1700808"/>
            <a:ext cx="540060" cy="1764196"/>
          </a:xfrm>
          <a:prstGeom prst="leftUpArrow">
            <a:avLst/>
          </a:prstGeom>
          <a:noFill/>
          <a:ln w="38100" cmpd="sng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51520" y="3501008"/>
            <a:ext cx="4499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80CA8"/>
                </a:solidFill>
                <a:latin typeface="Times New Roman" pitchFamily="18" charset="0"/>
                <a:cs typeface="Times New Roman" pitchFamily="18" charset="0"/>
              </a:rPr>
              <a:t>1.Some flares show essentially equal rise and decay timescales ,  which implies that they have a symmetric temporal profile.</a:t>
            </a:r>
            <a:endParaRPr lang="zh-CN" altLang="en-US" sz="2000" dirty="0">
              <a:solidFill>
                <a:srgbClr val="080C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5013176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80CA8"/>
                </a:solidFill>
                <a:latin typeface="Times New Roman" pitchFamily="18" charset="0"/>
                <a:cs typeface="Times New Roman" pitchFamily="18" charset="0"/>
              </a:rPr>
              <a:t>2.The possible reason is the superposition and blending of several episodes of short duration.</a:t>
            </a:r>
            <a:endParaRPr lang="zh-CN" altLang="en-US" sz="2000" dirty="0">
              <a:solidFill>
                <a:srgbClr val="080C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57048"/>
            <a:ext cx="5184576" cy="309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513731"/>
            <a:ext cx="1162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467544" y="260648"/>
            <a:ext cx="2877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Individual peaks fitted by:</a:t>
            </a:r>
            <a:endParaRPr lang="zh-CN" alt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5536" y="1124744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symmetry of the flare:</a:t>
            </a:r>
            <a:endParaRPr lang="zh-CN" alt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356992"/>
            <a:ext cx="2639955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356992"/>
            <a:ext cx="4000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矩形 24"/>
          <p:cNvSpPr/>
          <p:nvPr/>
        </p:nvSpPr>
        <p:spPr>
          <a:xfrm>
            <a:off x="0" y="1"/>
            <a:ext cx="9144000" cy="2308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Part-Ⅱ: Observation of BL Lac S5 0716+714  and CTA 102</a:t>
            </a:r>
            <a:endParaRPr lang="zh-CN" altLang="en-US" sz="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12160" y="4005064"/>
            <a:ext cx="2987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80CA8"/>
                </a:solidFill>
                <a:latin typeface="Times New Roman" pitchFamily="18" charset="0"/>
                <a:cs typeface="Times New Roman" pitchFamily="18" charset="0"/>
              </a:rPr>
              <a:t>4.The possible reason is fast injection of accelerated particles.</a:t>
            </a:r>
            <a:endParaRPr lang="zh-CN" altLang="en-US" sz="2000" dirty="0">
              <a:solidFill>
                <a:srgbClr val="080C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548680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80CA8"/>
                </a:solidFill>
                <a:latin typeface="Times New Roman" pitchFamily="18" charset="0"/>
                <a:cs typeface="Times New Roman" pitchFamily="18" charset="0"/>
              </a:rPr>
              <a:t>3. Some flares show essentially unequal rise and decay timescales ,  which implies that they don’t have a symmetric temporal profile.</a:t>
            </a:r>
            <a:endParaRPr lang="zh-CN" altLang="en-US" sz="2000" dirty="0">
              <a:solidFill>
                <a:srgbClr val="080C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2308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Part-Ⅱ: Observation of BL Lac S5 0716+714  and CTA 102</a:t>
            </a:r>
            <a:endParaRPr lang="zh-CN" altLang="en-US" sz="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622818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61055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9144000" cy="2308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Part-Ⅱ: Observation of BL Lac S5 0716+714  and CTA 102</a:t>
            </a:r>
            <a:endParaRPr lang="zh-CN" altLang="en-US" sz="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27784" y="260648"/>
            <a:ext cx="3926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spectral evolution of S5 0716+714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744416" cy="175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417646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55976" y="620688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(1) </a:t>
            </a:r>
            <a:r>
              <a:rPr lang="el-GR" altLang="zh-CN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 relatively small with the high flux, suggesting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harder-when-brighter behavior 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and  the energy of emission from high-energy emission less absorbed by lower energy optical and UV photons.(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softer-when-brighter-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behaior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zh-CN" alt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4581128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(2)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distribution of </a:t>
            </a:r>
            <a:r>
              <a:rPr lang="el-GR" altLang="zh-CN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becomes much flatter at high flux. 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origin of spectral curvature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 still an ambiguous.</a:t>
            </a:r>
            <a:endParaRPr lang="zh-CN" alt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620724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858</Words>
  <Application>Microsoft Office PowerPoint</Application>
  <PresentationFormat>全屏显示(4:3)</PresentationFormat>
  <Paragraphs>111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338</cp:revision>
  <dcterms:created xsi:type="dcterms:W3CDTF">2017-12-04T02:19:39Z</dcterms:created>
  <dcterms:modified xsi:type="dcterms:W3CDTF">2018-03-22T15:06:43Z</dcterms:modified>
</cp:coreProperties>
</file>