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5"/>
  </p:notesMasterIdLst>
  <p:sldIdLst>
    <p:sldId id="256" r:id="rId3"/>
    <p:sldId id="274" r:id="rId4"/>
    <p:sldId id="284" r:id="rId5"/>
    <p:sldId id="258" r:id="rId6"/>
    <p:sldId id="269" r:id="rId7"/>
    <p:sldId id="273" r:id="rId8"/>
    <p:sldId id="271" r:id="rId9"/>
    <p:sldId id="268" r:id="rId10"/>
    <p:sldId id="277" r:id="rId11"/>
    <p:sldId id="270" r:id="rId12"/>
    <p:sldId id="261" r:id="rId13"/>
    <p:sldId id="282" r:id="rId14"/>
    <p:sldId id="287" r:id="rId15"/>
    <p:sldId id="288" r:id="rId16"/>
    <p:sldId id="289" r:id="rId17"/>
    <p:sldId id="275" r:id="rId18"/>
    <p:sldId id="259" r:id="rId19"/>
    <p:sldId id="283" r:id="rId20"/>
    <p:sldId id="264" r:id="rId21"/>
    <p:sldId id="265" r:id="rId22"/>
    <p:sldId id="276" r:id="rId23"/>
    <p:sldId id="28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0B2"/>
    <a:srgbClr val="DC2A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7A74F-7522-48E0-8342-F83822822F17}" type="datetimeFigureOut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5246-4809-4975-B4ED-F886AC7CD3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467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246-4809-4975-B4ED-F886AC7CD32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BBE9-D447-4F22-8B12-FFFAAB5FA070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F497-39FC-4422-93A5-C9C5F29596C4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168-50C0-4B88-921D-5665C4A2A021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BBE9-D447-4F22-8B12-FFFAAB5FA070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93F-0220-450B-91FE-96077FC9D3B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843C-169F-4F65-9666-20DF298759BE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83E8-5F3A-4B1B-B74D-50296F066B56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E8E-EC99-451F-82FB-ECE0F3A26439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14B1-F7F6-492C-99C2-0AF28ECAB9C0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3E36-9E11-450C-88B6-E7D89C5B507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6E0-8D12-4ED9-AF6B-4B62C59C77D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93F-0220-450B-91FE-96077FC9D3B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2511-1620-40F6-918F-B1C9A5C13F05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F497-39FC-4422-93A5-C9C5F29596C4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168-50C0-4B88-921D-5665C4A2A021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843C-169F-4F65-9666-20DF298759BE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83E8-5F3A-4B1B-B74D-50296F066B56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E8E-EC99-451F-82FB-ECE0F3A26439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14B1-F7F6-492C-99C2-0AF28ECAB9C0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3E36-9E11-450C-88B6-E7D89C5B507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E6E0-8D12-4ED9-AF6B-4B62C59C77D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2511-1620-40F6-918F-B1C9A5C13F05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4B125-265A-4517-A711-92047937829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4B125-265A-4517-A711-92047937829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75392F-29D6-4AAF-B564-BA4F26A5D2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9057" y="2204864"/>
            <a:ext cx="7175351" cy="17931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LHAASO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多参数分析宇宙线轻成份能谱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448471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尹丽巧</a:t>
            </a:r>
            <a:r>
              <a:rPr lang="en-US" altLang="zh-CN" dirty="0" smtClean="0"/>
              <a:t>  </a:t>
            </a:r>
            <a:r>
              <a:rPr lang="zh-CN" altLang="en-US" dirty="0" smtClean="0"/>
              <a:t>高能所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1487-1727-47A0-8049-301FB4D2E9B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30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2080" y="720000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-----------------------------------------</a:t>
            </a:r>
            <a:endParaRPr lang="en-US" altLang="zh-CN" dirty="0"/>
          </a:p>
          <a:p>
            <a:r>
              <a:rPr lang="en-US" altLang="zh-CN" dirty="0" smtClean="0"/>
              <a:t>Rank </a:t>
            </a:r>
            <a:r>
              <a:rPr lang="en-US" altLang="zh-CN" dirty="0"/>
              <a:t>: Variable  </a:t>
            </a:r>
            <a:r>
              <a:rPr lang="en-US" altLang="zh-CN" dirty="0" smtClean="0"/>
              <a:t>	: </a:t>
            </a:r>
            <a:r>
              <a:rPr lang="en-US" altLang="zh-CN" dirty="0"/>
              <a:t>Separation</a:t>
            </a:r>
          </a:p>
          <a:p>
            <a:r>
              <a:rPr lang="en-US" altLang="zh-CN" dirty="0" smtClean="0"/>
              <a:t>-----------------------------------------</a:t>
            </a:r>
            <a:endParaRPr lang="en-US" altLang="zh-CN" dirty="0"/>
          </a:p>
          <a:p>
            <a:r>
              <a:rPr lang="en-US" altLang="zh-CN" dirty="0" smtClean="0"/>
              <a:t>   </a:t>
            </a:r>
            <a:r>
              <a:rPr lang="en-US" altLang="zh-CN" dirty="0"/>
              <a:t>1 : pf3       </a:t>
            </a:r>
            <a:r>
              <a:rPr lang="en-US" altLang="zh-CN" dirty="0" smtClean="0"/>
              <a:t>	: </a:t>
            </a:r>
            <a:r>
              <a:rPr lang="en-US" altLang="zh-CN" dirty="0"/>
              <a:t>4.865e-01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2 : pf2       </a:t>
            </a:r>
            <a:r>
              <a:rPr lang="en-US" altLang="zh-CN" dirty="0" smtClean="0"/>
              <a:t>	: </a:t>
            </a:r>
            <a:r>
              <a:rPr lang="en-US" altLang="zh-CN" dirty="0"/>
              <a:t>4.767e-01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3 : pf4       </a:t>
            </a:r>
            <a:r>
              <a:rPr lang="en-US" altLang="zh-CN" dirty="0" smtClean="0"/>
              <a:t>	: </a:t>
            </a:r>
            <a:r>
              <a:rPr lang="en-US" altLang="zh-CN" dirty="0"/>
              <a:t>4.681e-01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4 : pmu2      </a:t>
            </a:r>
            <a:r>
              <a:rPr lang="en-US" altLang="zh-CN" dirty="0" smtClean="0"/>
              <a:t>	: </a:t>
            </a:r>
            <a:r>
              <a:rPr lang="en-US" altLang="zh-CN" dirty="0"/>
              <a:t>4.495e-01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5 : pmu1      </a:t>
            </a:r>
            <a:r>
              <a:rPr lang="en-US" altLang="zh-CN" dirty="0" smtClean="0"/>
              <a:t>	: </a:t>
            </a:r>
            <a:r>
              <a:rPr lang="en-US" altLang="zh-CN" dirty="0"/>
              <a:t>4.143e-01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6 : pmu3      </a:t>
            </a:r>
            <a:r>
              <a:rPr lang="en-US" altLang="zh-CN" dirty="0" smtClean="0"/>
              <a:t>	: </a:t>
            </a:r>
            <a:r>
              <a:rPr lang="en-US" altLang="zh-CN" dirty="0"/>
              <a:t>4.043e-01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7 : pf        </a:t>
            </a:r>
            <a:r>
              <a:rPr lang="en-US" altLang="zh-CN" dirty="0" smtClean="0"/>
              <a:t>	: </a:t>
            </a:r>
            <a:r>
              <a:rPr lang="en-US" altLang="zh-CN" dirty="0"/>
              <a:t>3.073e-01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8 : pc        </a:t>
            </a:r>
            <a:r>
              <a:rPr lang="en-US" altLang="zh-CN" dirty="0" smtClean="0"/>
              <a:t>	: </a:t>
            </a:r>
            <a:r>
              <a:rPr lang="en-US" altLang="zh-CN" dirty="0"/>
              <a:t>2.634e-01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9 : </a:t>
            </a:r>
            <a:r>
              <a:rPr lang="en-US" altLang="zh-CN" dirty="0" err="1"/>
              <a:t>pe</a:t>
            </a:r>
            <a:r>
              <a:rPr lang="en-US" altLang="zh-CN" dirty="0"/>
              <a:t>        </a:t>
            </a:r>
            <a:r>
              <a:rPr lang="en-US" altLang="zh-CN" dirty="0" smtClean="0"/>
              <a:t>	: </a:t>
            </a:r>
            <a:r>
              <a:rPr lang="en-US" altLang="zh-CN" dirty="0"/>
              <a:t>1.832e-01</a:t>
            </a:r>
          </a:p>
          <a:p>
            <a:r>
              <a:rPr lang="en-US" altLang="zh-CN" dirty="0" smtClean="0"/>
              <a:t>  </a:t>
            </a:r>
            <a:r>
              <a:rPr lang="en-US" altLang="zh-CN" dirty="0"/>
              <a:t>10 : </a:t>
            </a:r>
            <a:r>
              <a:rPr lang="en-US" altLang="zh-CN" dirty="0" err="1"/>
              <a:t>px</a:t>
            </a:r>
            <a:r>
              <a:rPr lang="en-US" altLang="zh-CN" dirty="0"/>
              <a:t>        </a:t>
            </a:r>
            <a:r>
              <a:rPr lang="en-US" altLang="zh-CN" dirty="0" smtClean="0"/>
              <a:t>	: </a:t>
            </a:r>
            <a:r>
              <a:rPr lang="en-US" altLang="zh-CN" dirty="0"/>
              <a:t>1.762e-01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 : pc2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7.168e-02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: pc4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6.140e-02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: pc5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5.087e-02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 : pf1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4.970e-02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: pc6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4.675e-02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: pc3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3.698e-02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: pc1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3.395e-02</a:t>
            </a:r>
          </a:p>
          <a:p>
            <a:r>
              <a:rPr lang="en-US" altLang="zh-CN" dirty="0" smtClean="0"/>
              <a:t>-----------------------------------------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000" y="360000"/>
            <a:ext cx="4968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TMVA</a:t>
            </a:r>
            <a:r>
              <a:rPr lang="zh-CN" altLang="en-US" sz="3200" b="1" dirty="0" smtClean="0"/>
              <a:t>质子</a:t>
            </a:r>
            <a:r>
              <a:rPr lang="en-US" altLang="zh-CN" sz="3200" b="1" dirty="0" smtClean="0"/>
              <a:t>+</a:t>
            </a:r>
            <a:r>
              <a:rPr lang="zh-CN" altLang="en-US" sz="3200" b="1" dirty="0" smtClean="0"/>
              <a:t>氦核挑选结果</a:t>
            </a:r>
            <a:endParaRPr lang="en-US" altLang="zh-CN" sz="3200" b="1" dirty="0" smtClean="0"/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右</a:t>
            </a:r>
            <a:r>
              <a:rPr lang="zh-CN" altLang="en-US" dirty="0" smtClean="0"/>
              <a:t>表是</a:t>
            </a:r>
            <a:r>
              <a:rPr lang="en-US" altLang="zh-CN" dirty="0" smtClean="0"/>
              <a:t>TMVA</a:t>
            </a:r>
            <a:r>
              <a:rPr lang="zh-CN" altLang="en-US" dirty="0" smtClean="0"/>
              <a:t>给出的质子</a:t>
            </a:r>
            <a:r>
              <a:rPr lang="en-US" altLang="zh-CN" dirty="0" smtClean="0"/>
              <a:t>+</a:t>
            </a:r>
            <a:r>
              <a:rPr lang="zh-CN" altLang="en-US" dirty="0" smtClean="0"/>
              <a:t>氦核与其他成份区分能力的排序。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该</a:t>
            </a:r>
            <a:r>
              <a:rPr lang="zh-CN" altLang="en-US" dirty="0" smtClean="0"/>
              <a:t>结果基于四分之一阵列重建的数据</a:t>
            </a:r>
            <a:endParaRPr lang="zh-CN" altLang="en-US" dirty="0"/>
          </a:p>
        </p:txBody>
      </p:sp>
      <p:pic>
        <p:nvPicPr>
          <p:cNvPr id="7170" name="Picture 2" descr="C:\Users\yinlq\Desktop\plots\overtrain_BD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2520000"/>
            <a:ext cx="3600000" cy="26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inlq\Desktop\plots\overtrain_ML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888000"/>
            <a:ext cx="3600000" cy="26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C4B9-D720-4F2F-9301-63901C11DF7E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82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inlq\Desktop\plots\ROC_BDTG_ph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700000"/>
            <a:ext cx="4320000" cy="2940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inlq\Desktop\plots\ROC_MLP_ph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700000"/>
            <a:ext cx="4320000" cy="2940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00" y="540000"/>
            <a:ext cx="82089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不同参数分析结果比较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endParaRPr lang="en-US" altLang="zh-CN" sz="1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 smtClean="0"/>
              <a:t>有参数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μ</a:t>
            </a:r>
            <a:r>
              <a:rPr lang="zh-CN" altLang="en-US" dirty="0" smtClean="0"/>
              <a:t>的结果较好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 smtClean="0"/>
              <a:t>加入次级粒子横分布信息的结果好于原先的分析结果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D581-090A-4918-A371-38A67016ADB2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55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inlq\Desktop\plots\apert_bdtg_unbinned_co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92696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60000" y="180000"/>
            <a:ext cx="56895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不同</a:t>
            </a:r>
            <a:r>
              <a:rPr lang="zh-CN" altLang="en-US" b="1" dirty="0" smtClean="0"/>
              <a:t>参数质子</a:t>
            </a:r>
            <a:r>
              <a:rPr lang="en-US" altLang="zh-CN" b="1" dirty="0" smtClean="0"/>
              <a:t>+</a:t>
            </a:r>
            <a:r>
              <a:rPr lang="zh-CN" altLang="en-US" b="1" dirty="0" smtClean="0"/>
              <a:t>氦核挑选结果比较</a:t>
            </a:r>
            <a:r>
              <a:rPr lang="en-US" altLang="zh-CN" b="1" dirty="0" smtClean="0"/>
              <a:t>——</a:t>
            </a:r>
            <a:r>
              <a:rPr lang="en-US" altLang="zh-CN" b="1" dirty="0" err="1" smtClean="0"/>
              <a:t>unbinned</a:t>
            </a:r>
            <a:r>
              <a:rPr lang="en-US" altLang="zh-CN" b="1" dirty="0" smtClean="0"/>
              <a:t> analysis</a:t>
            </a:r>
            <a:endParaRPr lang="en-US" altLang="zh-CN" b="1" dirty="0"/>
          </a:p>
        </p:txBody>
      </p:sp>
      <p:pic>
        <p:nvPicPr>
          <p:cNvPr id="6147" name="Picture 3" descr="C:\Users\yinlq\Desktop\plots\cont_bdtg_unbinned_c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852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yinlq\Desktop\plots\cont_mlp_unbinned_co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852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yinlq\Desktop\plots\apert_mlp_unbinned_co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72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 flipV="1">
            <a:off x="900000" y="2304000"/>
            <a:ext cx="3420000" cy="0"/>
          </a:xfrm>
          <a:prstGeom prst="line">
            <a:avLst/>
          </a:prstGeom>
          <a:ln w="25400">
            <a:solidFill>
              <a:srgbClr val="D630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184000" y="2304000"/>
            <a:ext cx="3420000" cy="0"/>
          </a:xfrm>
          <a:prstGeom prst="line">
            <a:avLst/>
          </a:prstGeom>
          <a:ln w="25400">
            <a:solidFill>
              <a:srgbClr val="D630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34D8-9477-4970-945B-B3954C52F1D6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6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:\Users\sherry\Desktop\plots\bdtg-energy-prof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3672000"/>
            <a:ext cx="4320000" cy="2925714"/>
          </a:xfrm>
          <a:prstGeom prst="rect">
            <a:avLst/>
          </a:prstGeom>
          <a:noFill/>
        </p:spPr>
      </p:pic>
      <p:pic>
        <p:nvPicPr>
          <p:cNvPr id="34821" name="Picture 5" descr="C:\Users\sherry\Desktop\plots\mlp-energy-prof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0" y="3672000"/>
            <a:ext cx="4320000" cy="2925714"/>
          </a:xfrm>
          <a:prstGeom prst="rect">
            <a:avLst/>
          </a:prstGeom>
          <a:noFill/>
        </p:spPr>
      </p:pic>
      <p:pic>
        <p:nvPicPr>
          <p:cNvPr id="34820" name="Picture 4" descr="C:\Users\sherry\Desktop\plots\mva\mlp-energy-prof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0" y="900000"/>
            <a:ext cx="4320000" cy="2925714"/>
          </a:xfrm>
          <a:prstGeom prst="rect">
            <a:avLst/>
          </a:prstGeom>
          <a:noFill/>
        </p:spPr>
      </p:pic>
      <p:pic>
        <p:nvPicPr>
          <p:cNvPr id="34819" name="Picture 3" descr="C:\Users\sherry\Desktop\plots\mva\bdtg-energy-prof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0" y="900000"/>
            <a:ext cx="4320000" cy="2925714"/>
          </a:xfrm>
          <a:prstGeom prst="rect">
            <a:avLst/>
          </a:prstGeo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3E36-9E11-450C-88B6-E7D89C5B507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3855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输出变量与输入变量随能量的变化</a:t>
            </a:r>
            <a:endParaRPr lang="en-US" altLang="zh-CN" sz="2000" b="1" dirty="0" smtClean="0"/>
          </a:p>
          <a:p>
            <a:endParaRPr lang="en-US" altLang="zh-CN" sz="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339752" y="115668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Multi </a:t>
            </a:r>
            <a:r>
              <a:rPr lang="en-US" altLang="zh-CN" sz="2000" b="1" dirty="0" err="1" smtClean="0"/>
              <a:t>Vairable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2606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红色的是轻成分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黑色的是其他成分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96499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/>
              <a:t>P</a:t>
            </a:r>
            <a:r>
              <a:rPr lang="en-US" altLang="zh-CN" sz="2000" b="1" baseline="-25000" dirty="0" err="1" smtClean="0"/>
              <a:t>u</a:t>
            </a:r>
            <a:r>
              <a:rPr lang="en-US" altLang="zh-CN" sz="2000" b="1" dirty="0" smtClean="0"/>
              <a:t>, P</a:t>
            </a:r>
            <a:r>
              <a:rPr lang="en-US" altLang="zh-CN" sz="2000" b="1" baseline="-25000" dirty="0" smtClean="0"/>
              <a:t>F</a:t>
            </a:r>
            <a:r>
              <a:rPr lang="en-US" altLang="zh-CN" sz="2000" b="1" dirty="0" smtClean="0"/>
              <a:t>, P</a:t>
            </a:r>
            <a:r>
              <a:rPr lang="en-US" altLang="zh-CN" sz="2000" b="1" baseline="-25000" dirty="0" smtClean="0"/>
              <a:t>C</a:t>
            </a:r>
            <a:r>
              <a:rPr lang="en-US" altLang="zh-CN" sz="2000" b="1" dirty="0" smtClean="0"/>
              <a:t>, P</a:t>
            </a:r>
            <a:r>
              <a:rPr lang="en-US" altLang="zh-CN" sz="2000" b="1" baseline="-25000" dirty="0" smtClean="0"/>
              <a:t>X</a:t>
            </a:r>
            <a:endParaRPr lang="zh-CN" altLang="en-US" sz="20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115668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Multi </a:t>
            </a:r>
            <a:r>
              <a:rPr lang="en-US" altLang="zh-CN" sz="2000" b="1" dirty="0" err="1" smtClean="0"/>
              <a:t>Vairable</a:t>
            </a:r>
            <a:endParaRPr lang="zh-CN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393305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/>
              <a:t>P</a:t>
            </a:r>
            <a:r>
              <a:rPr lang="en-US" altLang="zh-CN" sz="2000" b="1" baseline="-25000" dirty="0" err="1" smtClean="0"/>
              <a:t>u</a:t>
            </a:r>
            <a:r>
              <a:rPr lang="en-US" altLang="zh-CN" sz="2000" b="1" dirty="0" smtClean="0"/>
              <a:t>, P</a:t>
            </a:r>
            <a:r>
              <a:rPr lang="en-US" altLang="zh-CN" sz="2000" b="1" baseline="-25000" dirty="0" smtClean="0"/>
              <a:t>F</a:t>
            </a:r>
            <a:r>
              <a:rPr lang="en-US" altLang="zh-CN" sz="2000" b="1" dirty="0" smtClean="0"/>
              <a:t>, P</a:t>
            </a:r>
            <a:r>
              <a:rPr lang="en-US" altLang="zh-CN" sz="2000" b="1" baseline="-25000" dirty="0" smtClean="0"/>
              <a:t>C</a:t>
            </a:r>
            <a:r>
              <a:rPr lang="en-US" altLang="zh-CN" sz="2000" b="1" dirty="0" smtClean="0"/>
              <a:t>, P</a:t>
            </a:r>
            <a:r>
              <a:rPr lang="en-US" altLang="zh-CN" sz="2000" b="1" baseline="-25000" dirty="0" smtClean="0"/>
              <a:t>X</a:t>
            </a:r>
            <a:endParaRPr lang="zh-CN" altLang="en-US" sz="2000" b="1" baseline="-250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148000" y="5058000"/>
            <a:ext cx="360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3E36-9E11-450C-88B6-E7D89C5B507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35842" name="Picture 2" descr="C:\Users\sherry\Desktop\plots\mlp-energycorr-prof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600200"/>
            <a:ext cx="5400675" cy="3657600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>
            <a:off x="2483768" y="3384000"/>
            <a:ext cx="432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Users\sherry\Desktop\plots\cont_noco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95689"/>
            <a:ext cx="4320000" cy="2929655"/>
          </a:xfrm>
          <a:prstGeom prst="rect">
            <a:avLst/>
          </a:prstGeo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3E36-9E11-450C-88B6-E7D89C5B5073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合作组会议，西南交大峨眉校区，</a:t>
            </a:r>
            <a:r>
              <a:rPr lang="en-US" altLang="zh-CN" smtClean="0"/>
              <a:t>2018/3/21-24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34819" name="Picture 3" descr="C:\Users\sherry\Desktop\plots\apert_noco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692696"/>
            <a:ext cx="4320000" cy="2929655"/>
          </a:xfrm>
          <a:prstGeom prst="rect">
            <a:avLst/>
          </a:prstGeom>
          <a:noFill/>
        </p:spPr>
      </p:pic>
      <p:pic>
        <p:nvPicPr>
          <p:cNvPr id="34820" name="Picture 4" descr="C:\Users\sherry\Desktop\plots\cont_co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67697"/>
            <a:ext cx="4320000" cy="2929655"/>
          </a:xfrm>
          <a:prstGeom prst="rect">
            <a:avLst/>
          </a:prstGeom>
          <a:noFill/>
        </p:spPr>
      </p:pic>
      <p:pic>
        <p:nvPicPr>
          <p:cNvPr id="34818" name="Picture 2" descr="C:\Users\sherry\Desktop\plots\apert_co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4320000" cy="29296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Mlp</a:t>
            </a:r>
            <a:r>
              <a:rPr lang="zh-CN" altLang="en-US" b="1" dirty="0" smtClean="0"/>
              <a:t>未修正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53639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Mlp</a:t>
            </a:r>
            <a:r>
              <a:rPr lang="zh-CN" altLang="en-US" b="1" dirty="0" smtClean="0"/>
              <a:t>未修正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Mlp</a:t>
            </a:r>
            <a:r>
              <a:rPr lang="zh-CN" altLang="en-US" b="1" dirty="0" smtClean="0"/>
              <a:t>修正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Mlp</a:t>
            </a:r>
            <a:r>
              <a:rPr lang="zh-CN" altLang="en-US" b="1" dirty="0" smtClean="0"/>
              <a:t>修正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4088" y="535590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------------------------------------------</a:t>
            </a:r>
            <a:endParaRPr lang="en-US" altLang="zh-CN" dirty="0"/>
          </a:p>
          <a:p>
            <a:r>
              <a:rPr lang="en-US" altLang="zh-CN" dirty="0" smtClean="0"/>
              <a:t>Rank </a:t>
            </a:r>
            <a:r>
              <a:rPr lang="en-US" altLang="zh-CN" dirty="0"/>
              <a:t>: Variable  </a:t>
            </a:r>
            <a:r>
              <a:rPr lang="en-US" altLang="zh-CN" dirty="0" smtClean="0"/>
              <a:t>	: </a:t>
            </a:r>
            <a:r>
              <a:rPr lang="en-US" altLang="zh-CN" dirty="0"/>
              <a:t>Separation</a:t>
            </a:r>
          </a:p>
          <a:p>
            <a:r>
              <a:rPr lang="en-US" altLang="zh-CN" dirty="0" smtClean="0"/>
              <a:t>------------------------------------------</a:t>
            </a:r>
            <a:endParaRPr lang="en-US" altLang="zh-CN" dirty="0"/>
          </a:p>
          <a:p>
            <a:r>
              <a:rPr lang="en-US" altLang="zh-CN" dirty="0" smtClean="0"/>
              <a:t>   </a:t>
            </a:r>
            <a:r>
              <a:rPr lang="en-US" altLang="zh-CN" dirty="0"/>
              <a:t>1 : pmu2      </a:t>
            </a:r>
            <a:r>
              <a:rPr lang="en-US" altLang="zh-CN" dirty="0" smtClean="0"/>
              <a:t>	: </a:t>
            </a:r>
            <a:r>
              <a:rPr lang="en-US" altLang="zh-CN" dirty="0"/>
              <a:t>4.008e-01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2 : pf3       </a:t>
            </a:r>
            <a:r>
              <a:rPr lang="en-US" altLang="zh-CN" dirty="0" smtClean="0"/>
              <a:t>	: </a:t>
            </a:r>
            <a:r>
              <a:rPr lang="en-US" altLang="zh-CN" dirty="0"/>
              <a:t>3.997e-01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3 : pf2       </a:t>
            </a:r>
            <a:r>
              <a:rPr lang="en-US" altLang="zh-CN" dirty="0" smtClean="0"/>
              <a:t>	: </a:t>
            </a:r>
            <a:r>
              <a:rPr lang="en-US" altLang="zh-CN" dirty="0"/>
              <a:t>3.924e-01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4 : pf4       </a:t>
            </a:r>
            <a:r>
              <a:rPr lang="en-US" altLang="zh-CN" dirty="0" smtClean="0"/>
              <a:t>	: </a:t>
            </a:r>
            <a:r>
              <a:rPr lang="en-US" altLang="zh-CN" dirty="0"/>
              <a:t>3.862e-01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5 : pmu3      </a:t>
            </a:r>
            <a:r>
              <a:rPr lang="en-US" altLang="zh-CN" dirty="0" smtClean="0"/>
              <a:t>	: </a:t>
            </a:r>
            <a:r>
              <a:rPr lang="en-US" altLang="zh-CN" dirty="0"/>
              <a:t>3.775e-01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6 : pmu1      </a:t>
            </a:r>
            <a:r>
              <a:rPr lang="en-US" altLang="zh-CN" dirty="0" smtClean="0"/>
              <a:t>	: </a:t>
            </a:r>
            <a:r>
              <a:rPr lang="en-US" altLang="zh-CN" dirty="0"/>
              <a:t>3.704e-01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7 : pf        </a:t>
            </a:r>
            <a:r>
              <a:rPr lang="en-US" altLang="zh-CN" dirty="0" smtClean="0"/>
              <a:t>	: </a:t>
            </a:r>
            <a:r>
              <a:rPr lang="en-US" altLang="zh-CN" dirty="0"/>
              <a:t>2.513e-01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8 : pc        </a:t>
            </a:r>
            <a:r>
              <a:rPr lang="en-US" altLang="zh-CN" dirty="0" smtClean="0"/>
              <a:t>	: </a:t>
            </a:r>
            <a:r>
              <a:rPr lang="en-US" altLang="zh-CN" dirty="0"/>
              <a:t>2.159e-01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9 : </a:t>
            </a:r>
            <a:r>
              <a:rPr lang="en-US" altLang="zh-CN" dirty="0" err="1"/>
              <a:t>px</a:t>
            </a:r>
            <a:r>
              <a:rPr lang="en-US" altLang="zh-CN" dirty="0"/>
              <a:t>        </a:t>
            </a:r>
            <a:r>
              <a:rPr lang="en-US" altLang="zh-CN" dirty="0" smtClean="0"/>
              <a:t>	: </a:t>
            </a:r>
            <a:r>
              <a:rPr lang="en-US" altLang="zh-CN" dirty="0"/>
              <a:t>1.770e-01</a:t>
            </a:r>
          </a:p>
          <a:p>
            <a:r>
              <a:rPr lang="en-US" altLang="zh-CN" dirty="0" smtClean="0"/>
              <a:t>  </a:t>
            </a:r>
            <a:r>
              <a:rPr lang="en-US" altLang="zh-CN" dirty="0"/>
              <a:t>10 : </a:t>
            </a:r>
            <a:r>
              <a:rPr lang="en-US" altLang="zh-CN" dirty="0" err="1"/>
              <a:t>pe</a:t>
            </a:r>
            <a:r>
              <a:rPr lang="en-US" altLang="zh-CN" dirty="0"/>
              <a:t>        </a:t>
            </a:r>
            <a:r>
              <a:rPr lang="en-US" altLang="zh-CN" dirty="0" smtClean="0"/>
              <a:t>	: </a:t>
            </a:r>
            <a:r>
              <a:rPr lang="en-US" altLang="zh-CN" dirty="0"/>
              <a:t>1.469e-01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 : pc2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7.334e-02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: pf1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5.465e-02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: pc4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4.650e-02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 : pc5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4.113e-02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: pc6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3.814e-02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: pc3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3.300e-02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: pc1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: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3.138e-02</a:t>
            </a:r>
          </a:p>
          <a:p>
            <a:r>
              <a:rPr lang="en-US" altLang="zh-CN" dirty="0" smtClean="0"/>
              <a:t>------------------------------------------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000" y="360000"/>
            <a:ext cx="4968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TMVA</a:t>
            </a:r>
            <a:r>
              <a:rPr lang="zh-CN" altLang="en-US" sz="3200" b="1" dirty="0" smtClean="0"/>
              <a:t>质子挑选结果</a:t>
            </a:r>
            <a:endParaRPr lang="en-US" altLang="zh-CN" sz="3200" b="1" dirty="0" smtClean="0"/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右</a:t>
            </a:r>
            <a:r>
              <a:rPr lang="zh-CN" altLang="en-US" dirty="0" smtClean="0"/>
              <a:t>表是</a:t>
            </a:r>
            <a:r>
              <a:rPr lang="en-US" altLang="zh-CN" dirty="0" smtClean="0"/>
              <a:t>TMVA</a:t>
            </a:r>
            <a:r>
              <a:rPr lang="zh-CN" altLang="en-US" dirty="0" smtClean="0"/>
              <a:t>给出的质与其他四种成份区分能力的排序。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该</a:t>
            </a:r>
            <a:r>
              <a:rPr lang="zh-CN" altLang="en-US" dirty="0" smtClean="0"/>
              <a:t>结果也是基于四分之一阵列重建的数据</a:t>
            </a:r>
            <a:endParaRPr lang="zh-CN" altLang="en-US" dirty="0"/>
          </a:p>
        </p:txBody>
      </p:sp>
      <p:pic>
        <p:nvPicPr>
          <p:cNvPr id="8194" name="Picture 2" descr="C:\Users\yinlq\Desktop\plots\overtrain_BD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2520000"/>
            <a:ext cx="3600000" cy="26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yinlq\Desktop\plots\overtrain_ML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888000"/>
            <a:ext cx="3600000" cy="26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0D96-2123-4282-BDF6-DDD38C2A2C34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915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inlq\Desktop\plots\ROC_BDTG_prot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70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inlq\Desktop\plots\ROC_MLP_pro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70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000" y="5400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不同参数分析结果比较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endParaRPr lang="en-US" altLang="zh-CN" sz="1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 smtClean="0"/>
              <a:t>加入次级粒子横分布信息的结果</a:t>
            </a:r>
            <a:r>
              <a:rPr lang="zh-CN" altLang="en-US" dirty="0"/>
              <a:t>略</a:t>
            </a:r>
            <a:r>
              <a:rPr lang="zh-CN" altLang="en-US" dirty="0" smtClean="0"/>
              <a:t>好于原先四参数的分析结果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5DD-30B6-45D1-B2F9-8B9A09E01F34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inlq\Desktop\plots\apert_bdtg_unbinned_co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inlq\Desktop\plots\apert_mlp_unbinned_c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72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yinlq\Desktop\plots\cont_bdtg_unbinned_co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861048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yinlq\Desktop\plots\cont_mlp_unbinned_co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852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60000" y="180000"/>
            <a:ext cx="52326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不同</a:t>
            </a:r>
            <a:r>
              <a:rPr lang="zh-CN" altLang="en-US" b="1" dirty="0" smtClean="0"/>
              <a:t>参数质子挑选结果比较</a:t>
            </a:r>
            <a:r>
              <a:rPr lang="en-US" altLang="zh-CN" b="1" dirty="0" smtClean="0"/>
              <a:t>——</a:t>
            </a:r>
            <a:r>
              <a:rPr lang="en-US" altLang="zh-CN" b="1" dirty="0" err="1" smtClean="0"/>
              <a:t>unbinnned</a:t>
            </a:r>
            <a:r>
              <a:rPr lang="en-US" altLang="zh-CN" b="1" dirty="0" smtClean="0"/>
              <a:t> analysis</a:t>
            </a:r>
            <a:endParaRPr lang="en-US" altLang="zh-CN" b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2280-60F0-444F-8C7D-A466FE3CAECA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18</a:t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900000" y="5436000"/>
            <a:ext cx="3420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184448" y="5445224"/>
            <a:ext cx="3420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99592" y="5805264"/>
            <a:ext cx="3420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84000" y="5805264"/>
            <a:ext cx="3420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6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inlq\Desktop\plots\stat_h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90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inlq\Desktop\plots\spec_h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47664" y="2025098"/>
            <a:ext cx="116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/>
              <a:t>Horandel</a:t>
            </a:r>
            <a:endParaRPr lang="en-US" altLang="zh-CN" sz="2000" b="1" dirty="0"/>
          </a:p>
        </p:txBody>
      </p:sp>
      <p:pic>
        <p:nvPicPr>
          <p:cNvPr id="1028" name="Picture 4" descr="C:\Users\yinlq\Desktop\plots\spec_h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78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inlq\Desktop\plots\stat_h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78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75856" y="4941168"/>
            <a:ext cx="59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H4a</a:t>
            </a:r>
            <a:endParaRPr lang="en-US" altLang="zh-CN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不同模型下的统计误差及统计量</a:t>
            </a:r>
            <a:endParaRPr lang="zh-CN" altLang="en-US" sz="2000" b="1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F649-9A1D-4205-B0CE-DD6E18678866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各子阵列参数介绍</a:t>
            </a:r>
            <a:endParaRPr lang="en-US" altLang="zh-CN" dirty="0" smtClean="0"/>
          </a:p>
          <a:p>
            <a:r>
              <a:rPr lang="en-US" altLang="zh-CN" dirty="0" smtClean="0"/>
              <a:t>TMVA</a:t>
            </a:r>
            <a:r>
              <a:rPr lang="zh-CN" altLang="en-US" dirty="0" smtClean="0"/>
              <a:t>质子</a:t>
            </a:r>
            <a:r>
              <a:rPr lang="en-US" altLang="zh-CN" dirty="0" smtClean="0"/>
              <a:t>+</a:t>
            </a:r>
            <a:r>
              <a:rPr lang="zh-CN" altLang="en-US" dirty="0" smtClean="0"/>
              <a:t>氦核挑选结果</a:t>
            </a:r>
            <a:endParaRPr lang="en-US" altLang="zh-CN" dirty="0" smtClean="0"/>
          </a:p>
          <a:p>
            <a:r>
              <a:rPr lang="en-US" altLang="zh-CN" dirty="0" smtClean="0"/>
              <a:t>TMVA</a:t>
            </a:r>
            <a:r>
              <a:rPr lang="zh-CN" altLang="en-US" dirty="0" smtClean="0"/>
              <a:t>质子挑选结果</a:t>
            </a:r>
            <a:endParaRPr lang="en-US" altLang="zh-CN" dirty="0" smtClean="0"/>
          </a:p>
          <a:p>
            <a:r>
              <a:rPr lang="zh-CN" altLang="en-US" dirty="0" smtClean="0"/>
              <a:t>小结和下一步计划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6263-5087-4748-8A8D-1C049313510C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65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000" y="3717032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在</a:t>
            </a:r>
            <a:r>
              <a:rPr lang="en-US" altLang="zh-CN" dirty="0" err="1" smtClean="0"/>
              <a:t>Horandel</a:t>
            </a:r>
            <a:r>
              <a:rPr lang="zh-CN" altLang="en-US" dirty="0" smtClean="0"/>
              <a:t>模型下，质子统计量</a:t>
            </a:r>
            <a:r>
              <a:rPr lang="en-US" altLang="zh-CN" dirty="0" smtClean="0"/>
              <a:t>~1230/</a:t>
            </a:r>
            <a:r>
              <a:rPr lang="zh-CN" altLang="en-US" dirty="0" smtClean="0"/>
              <a:t>年</a:t>
            </a:r>
            <a:r>
              <a:rPr lang="en-US" altLang="zh-CN" dirty="0" smtClean="0"/>
              <a:t>@700TeV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	</a:t>
            </a:r>
            <a:r>
              <a:rPr lang="en-US" altLang="zh-CN" dirty="0" smtClean="0"/>
              <a:t>	   </a:t>
            </a:r>
            <a:r>
              <a:rPr lang="zh-CN" altLang="en-US" dirty="0" smtClean="0"/>
              <a:t>质子</a:t>
            </a:r>
            <a:r>
              <a:rPr lang="en-US" altLang="zh-CN" dirty="0" smtClean="0"/>
              <a:t>+</a:t>
            </a:r>
            <a:r>
              <a:rPr lang="zh-CN" altLang="en-US" dirty="0" smtClean="0"/>
              <a:t>氦核统计量～</a:t>
            </a:r>
            <a:r>
              <a:rPr lang="en-US" altLang="zh-CN" dirty="0" smtClean="0"/>
              <a:t>8500</a:t>
            </a:r>
            <a:r>
              <a:rPr lang="en-US" altLang="zh-CN" dirty="0"/>
              <a:t> /</a:t>
            </a:r>
            <a:r>
              <a:rPr lang="zh-CN" altLang="en-US" dirty="0"/>
              <a:t>年</a:t>
            </a:r>
            <a:r>
              <a:rPr lang="en-US" altLang="zh-CN" dirty="0"/>
              <a:t>@</a:t>
            </a:r>
            <a:r>
              <a:rPr lang="en-US" altLang="zh-CN" dirty="0" smtClean="0"/>
              <a:t>700TeV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在</a:t>
            </a:r>
            <a:r>
              <a:rPr lang="en-US" altLang="zh-CN" dirty="0" smtClean="0"/>
              <a:t>H4a</a:t>
            </a:r>
            <a:r>
              <a:rPr lang="zh-CN" altLang="en-US" dirty="0" smtClean="0"/>
              <a:t>模型</a:t>
            </a:r>
            <a:r>
              <a:rPr lang="zh-CN" altLang="en-US" dirty="0"/>
              <a:t>下，质子统计量</a:t>
            </a:r>
            <a:r>
              <a:rPr lang="en-US" altLang="zh-CN" dirty="0"/>
              <a:t>~</a:t>
            </a:r>
            <a:r>
              <a:rPr lang="en-US" altLang="zh-CN" dirty="0" smtClean="0"/>
              <a:t>1650</a:t>
            </a:r>
            <a:r>
              <a:rPr lang="en-US" altLang="zh-CN" dirty="0"/>
              <a:t>/</a:t>
            </a:r>
            <a:r>
              <a:rPr lang="zh-CN" altLang="en-US" dirty="0"/>
              <a:t>年</a:t>
            </a:r>
            <a:r>
              <a:rPr lang="en-US" altLang="zh-CN" dirty="0"/>
              <a:t>@700TeV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	 </a:t>
            </a:r>
            <a:r>
              <a:rPr lang="en-US" altLang="zh-CN" dirty="0" smtClean="0"/>
              <a:t>           </a:t>
            </a:r>
            <a:r>
              <a:rPr lang="zh-CN" altLang="en-US" dirty="0" smtClean="0"/>
              <a:t>质子</a:t>
            </a:r>
            <a:r>
              <a:rPr lang="en-US" altLang="zh-CN" dirty="0"/>
              <a:t>+</a:t>
            </a:r>
            <a:r>
              <a:rPr lang="zh-CN" altLang="en-US" dirty="0"/>
              <a:t>氦核统计量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12700 </a:t>
            </a:r>
            <a:r>
              <a:rPr lang="en-US" altLang="zh-CN" dirty="0"/>
              <a:t>/</a:t>
            </a:r>
            <a:r>
              <a:rPr lang="zh-CN" altLang="en-US" dirty="0"/>
              <a:t>年</a:t>
            </a:r>
            <a:r>
              <a:rPr lang="en-US" altLang="zh-CN" dirty="0"/>
              <a:t>@700TeV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ARGO-WFCT</a:t>
            </a:r>
            <a:r>
              <a:rPr lang="zh-CN" altLang="en-US" dirty="0" smtClean="0"/>
              <a:t>模型</a:t>
            </a:r>
            <a:r>
              <a:rPr lang="zh-CN" altLang="en-US" dirty="0"/>
              <a:t>下，质子统计量</a:t>
            </a:r>
            <a:r>
              <a:rPr lang="en-US" altLang="zh-CN" dirty="0"/>
              <a:t>~</a:t>
            </a:r>
            <a:r>
              <a:rPr lang="en-US" altLang="zh-CN" dirty="0" smtClean="0"/>
              <a:t>1730</a:t>
            </a:r>
            <a:r>
              <a:rPr lang="en-US" altLang="zh-CN" dirty="0"/>
              <a:t>/</a:t>
            </a:r>
            <a:r>
              <a:rPr lang="zh-CN" altLang="en-US" dirty="0"/>
              <a:t>年</a:t>
            </a:r>
            <a:r>
              <a:rPr lang="en-US" altLang="zh-CN" dirty="0"/>
              <a:t>@700TeV</a:t>
            </a:r>
            <a:r>
              <a:rPr lang="zh-CN" altLang="en-US" dirty="0"/>
              <a:t>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	  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质子</a:t>
            </a:r>
            <a:r>
              <a:rPr lang="en-US" altLang="zh-CN" dirty="0"/>
              <a:t>+</a:t>
            </a:r>
            <a:r>
              <a:rPr lang="zh-CN" altLang="en-US" dirty="0"/>
              <a:t>氦核统计量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11500 </a:t>
            </a:r>
            <a:r>
              <a:rPr lang="en-US" altLang="zh-CN" dirty="0"/>
              <a:t>/</a:t>
            </a:r>
            <a:r>
              <a:rPr lang="zh-CN" altLang="en-US" dirty="0"/>
              <a:t>年</a:t>
            </a:r>
            <a:r>
              <a:rPr lang="en-US" altLang="zh-CN" dirty="0"/>
              <a:t>@700TeV</a:t>
            </a:r>
            <a:r>
              <a:rPr lang="zh-CN" altLang="en-US" dirty="0" smtClean="0"/>
              <a:t>；</a:t>
            </a:r>
            <a:endParaRPr lang="en-US" alt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360000" y="620688"/>
            <a:ext cx="4320000" cy="2925714"/>
            <a:chOff x="360000" y="720000"/>
            <a:chExt cx="4320000" cy="2925714"/>
          </a:xfrm>
        </p:grpSpPr>
        <p:pic>
          <p:nvPicPr>
            <p:cNvPr id="2050" name="Picture 2" descr="C:\Users\yinlq\Desktop\plots\spec_ar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720000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6000" y="3060000"/>
              <a:ext cx="504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3000</a:t>
              </a:r>
              <a:endParaRPr lang="zh-CN" altLang="en-US" sz="1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0" y="936000"/>
              <a:ext cx="504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8</a:t>
              </a:r>
              <a:r>
                <a:rPr lang="en-US" altLang="zh-CN" sz="1200" b="1" dirty="0" smtClean="0"/>
                <a:t>000</a:t>
              </a:r>
              <a:endParaRPr lang="zh-CN" altLang="en-US" sz="1200" b="1" dirty="0"/>
            </a:p>
          </p:txBody>
        </p:sp>
      </p:grpSp>
      <p:pic>
        <p:nvPicPr>
          <p:cNvPr id="2051" name="Picture 3" descr="C:\Users\yinlq\Desktop\plots\stat_ar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620688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984" y="1772816"/>
            <a:ext cx="107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ARGO-WFCT</a:t>
            </a:r>
            <a:endParaRPr lang="zh-CN" altLang="en-US" sz="2000" b="1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AD20-F9FF-4A49-84B3-F81A8011FFBC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18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456" y="898842"/>
            <a:ext cx="82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小结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 smtClean="0"/>
              <a:t>目前</a:t>
            </a:r>
            <a:r>
              <a:rPr lang="zh-CN" altLang="en-US" dirty="0"/>
              <a:t>的多参数分析在质子</a:t>
            </a:r>
            <a:r>
              <a:rPr lang="en-US" altLang="zh-CN" dirty="0"/>
              <a:t>+</a:t>
            </a:r>
            <a:r>
              <a:rPr lang="zh-CN" altLang="en-US" dirty="0"/>
              <a:t>氦核事例的挑选</a:t>
            </a:r>
            <a:r>
              <a:rPr lang="zh-CN" altLang="en-US" dirty="0" smtClean="0"/>
              <a:t>上有明显的改善；</a:t>
            </a:r>
            <a:endParaRPr lang="en-US" altLang="zh-CN" sz="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/>
              <a:t>但在纯质子事例挑选上没有明显提升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 smtClean="0"/>
              <a:t>下一步工作安排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+mn-ea"/>
              </a:rPr>
              <a:t>进一步优化多参数分析结果；</a:t>
            </a:r>
            <a:endParaRPr lang="en-US" altLang="zh-CN" sz="1600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+mn-ea"/>
              </a:rPr>
              <a:t>分析模型误差，</a:t>
            </a:r>
            <a:r>
              <a:rPr lang="en-US" altLang="zh-CN" sz="1600" dirty="0" smtClean="0">
                <a:latin typeface="+mn-ea"/>
              </a:rPr>
              <a:t>CORSIKA</a:t>
            </a:r>
            <a:r>
              <a:rPr lang="zh-CN" altLang="en-US" sz="1600" dirty="0" smtClean="0">
                <a:latin typeface="+mn-ea"/>
              </a:rPr>
              <a:t>数据正在产生不同模型的数据；</a:t>
            </a:r>
            <a:endParaRPr lang="en-US" altLang="zh-CN" sz="1600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+mn-ea"/>
              </a:rPr>
              <a:t>利用</a:t>
            </a:r>
            <a:r>
              <a:rPr lang="en-US" altLang="zh-CN" sz="1600" dirty="0" smtClean="0">
                <a:latin typeface="+mn-ea"/>
              </a:rPr>
              <a:t>KM2A</a:t>
            </a:r>
            <a:r>
              <a:rPr lang="zh-CN" altLang="en-US" sz="1600" dirty="0" smtClean="0">
                <a:latin typeface="+mn-ea"/>
              </a:rPr>
              <a:t>，</a:t>
            </a:r>
            <a:r>
              <a:rPr lang="en-US" altLang="zh-CN" sz="1600" dirty="0" smtClean="0">
                <a:latin typeface="+mn-ea"/>
              </a:rPr>
              <a:t>WCDA++</a:t>
            </a:r>
            <a:r>
              <a:rPr lang="zh-CN" altLang="en-US" sz="1600" dirty="0" smtClean="0">
                <a:latin typeface="+mn-ea"/>
              </a:rPr>
              <a:t>探测器全模拟程序进一步分析；</a:t>
            </a:r>
            <a:endParaRPr lang="en-US" altLang="zh-CN" sz="1600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+mn-ea"/>
              </a:rPr>
              <a:t>分析目前结果中，污染率对能谱的影响。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A35E-4080-40E2-877E-B9702C5D1A7A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8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36113" y="2967335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谢谢！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69BD-BCA9-4D1C-AAE1-0E4057823A7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87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060848"/>
            <a:ext cx="4968552" cy="27447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9512" y="3861048"/>
            <a:ext cx="172819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WCDA: </a:t>
            </a:r>
          </a:p>
          <a:p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水契伦科夫光探测器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0272" y="2145630"/>
            <a:ext cx="19442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WFCTA: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台广角契伦科夫望远镜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5896" y="262389"/>
            <a:ext cx="2448272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LHAASO</a:t>
            </a:r>
            <a:endParaRPr lang="en-US" sz="3600" b="1" i="1" dirty="0">
              <a:solidFill>
                <a:srgbClr val="FF0000"/>
              </a:solidFill>
              <a:latin typeface="Cooper Std Black" panose="0208090304030B020404" pitchFamily="18" charset="0"/>
              <a:ea typeface="华文琥珀" panose="02010800040101010101" pitchFamily="2" charset="-122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336000" y="165600"/>
            <a:ext cx="2599200" cy="1764000"/>
            <a:chOff x="6336000" y="165600"/>
            <a:chExt cx="2599200" cy="1764000"/>
          </a:xfrm>
        </p:grpSpPr>
        <p:sp>
          <p:nvSpPr>
            <p:cNvPr id="4" name="矩形标注 3"/>
            <p:cNvSpPr>
              <a:spLocks/>
            </p:cNvSpPr>
            <p:nvPr/>
          </p:nvSpPr>
          <p:spPr>
            <a:xfrm>
              <a:off x="6336000" y="165600"/>
              <a:ext cx="2599200" cy="1764000"/>
            </a:xfrm>
            <a:prstGeom prst="wedgeRectCallout">
              <a:avLst>
                <a:gd name="adj1" fmla="val -95335"/>
                <a:gd name="adj2" fmla="val 107163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64925" y="208164"/>
              <a:ext cx="2527555" cy="1692000"/>
            </a:xfrm>
            <a:prstGeom prst="rect">
              <a:avLst/>
            </a:prstGeom>
          </p:spPr>
        </p:pic>
      </p:grpSp>
      <p:grpSp>
        <p:nvGrpSpPr>
          <p:cNvPr id="8" name="组合 24"/>
          <p:cNvGrpSpPr/>
          <p:nvPr/>
        </p:nvGrpSpPr>
        <p:grpSpPr>
          <a:xfrm>
            <a:off x="251520" y="165600"/>
            <a:ext cx="3081600" cy="1764000"/>
            <a:chOff x="251520" y="165600"/>
            <a:chExt cx="3081600" cy="1764000"/>
          </a:xfrm>
        </p:grpSpPr>
        <p:sp>
          <p:nvSpPr>
            <p:cNvPr id="18" name="矩形标注 17"/>
            <p:cNvSpPr/>
            <p:nvPr/>
          </p:nvSpPr>
          <p:spPr>
            <a:xfrm>
              <a:off x="251520" y="165600"/>
              <a:ext cx="3081600" cy="1764000"/>
            </a:xfrm>
            <a:prstGeom prst="wedgeRectCallout">
              <a:avLst>
                <a:gd name="adj1" fmla="val 45996"/>
                <a:gd name="adj2" fmla="val 11697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660" y="208164"/>
              <a:ext cx="3008000" cy="1692000"/>
            </a:xfrm>
            <a:prstGeom prst="rect">
              <a:avLst/>
            </a:prstGeom>
          </p:spPr>
        </p:pic>
      </p:grpSp>
      <p:grpSp>
        <p:nvGrpSpPr>
          <p:cNvPr id="9" name="组合 9"/>
          <p:cNvGrpSpPr/>
          <p:nvPr/>
        </p:nvGrpSpPr>
        <p:grpSpPr>
          <a:xfrm>
            <a:off x="251520" y="4905360"/>
            <a:ext cx="2822400" cy="1764000"/>
            <a:chOff x="251520" y="4905360"/>
            <a:chExt cx="2822400" cy="1764000"/>
          </a:xfrm>
        </p:grpSpPr>
        <p:sp>
          <p:nvSpPr>
            <p:cNvPr id="21" name="矩形标注 20"/>
            <p:cNvSpPr/>
            <p:nvPr/>
          </p:nvSpPr>
          <p:spPr>
            <a:xfrm>
              <a:off x="251520" y="4905360"/>
              <a:ext cx="2822400" cy="1764000"/>
            </a:xfrm>
            <a:prstGeom prst="wedgeRectCallout">
              <a:avLst>
                <a:gd name="adj1" fmla="val 92550"/>
                <a:gd name="adj2" fmla="val -151304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660" y="4941168"/>
              <a:ext cx="2751219" cy="16920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779912" y="94181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</a:rPr>
              <a:t>大型高海拔空气簇射观测站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10" name="组合 14"/>
          <p:cNvGrpSpPr>
            <a:grpSpLocks/>
          </p:cNvGrpSpPr>
          <p:nvPr/>
        </p:nvGrpSpPr>
        <p:grpSpPr bwMode="auto">
          <a:xfrm>
            <a:off x="3995936" y="4869160"/>
            <a:ext cx="4896766" cy="1789538"/>
            <a:chOff x="179512" y="1052736"/>
            <a:chExt cx="8027362" cy="2376599"/>
          </a:xfrm>
        </p:grpSpPr>
        <p:pic>
          <p:nvPicPr>
            <p:cNvPr id="24" name="图片 15"/>
            <p:cNvPicPr>
              <a:picLocks noChangeAspect="1"/>
            </p:cNvPicPr>
            <p:nvPr/>
          </p:nvPicPr>
          <p:blipFill>
            <a:blip r:embed="rId6" cstate="print"/>
            <a:srcRect t="16017" b="15700"/>
            <a:stretch>
              <a:fillRect/>
            </a:stretch>
          </p:blipFill>
          <p:spPr bwMode="auto">
            <a:xfrm>
              <a:off x="179512" y="1052736"/>
              <a:ext cx="522007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17"/>
            <p:cNvPicPr>
              <a:picLocks noChangeAspect="1"/>
            </p:cNvPicPr>
            <p:nvPr/>
          </p:nvPicPr>
          <p:blipFill>
            <a:blip r:embed="rId7" cstate="print"/>
            <a:srcRect t="2113"/>
            <a:stretch>
              <a:fillRect/>
            </a:stretch>
          </p:blipFill>
          <p:spPr bwMode="auto">
            <a:xfrm>
              <a:off x="4570175" y="1056114"/>
              <a:ext cx="3636699" cy="237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4716016" y="486916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站点四川稻城海子山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04048" y="5373216"/>
            <a:ext cx="298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(29</a:t>
            </a:r>
            <a:r>
              <a:rPr lang="en-US" altLang="zh-CN" b="1" baseline="30000" dirty="0" smtClean="0"/>
              <a:t>o</a:t>
            </a:r>
            <a:r>
              <a:rPr lang="en-US" altLang="zh-CN" b="1" dirty="0" smtClean="0"/>
              <a:t>21’ 31” N, 100</a:t>
            </a:r>
            <a:r>
              <a:rPr lang="en-US" altLang="zh-CN" b="1" baseline="30000" dirty="0" smtClean="0"/>
              <a:t>o</a:t>
            </a:r>
            <a:r>
              <a:rPr lang="en-US" altLang="zh-CN" b="1" dirty="0" smtClean="0"/>
              <a:t>08’15” E, 4410 m </a:t>
            </a:r>
            <a:r>
              <a:rPr lang="en-US" altLang="zh-CN" b="1" dirty="0" err="1" smtClean="0"/>
              <a:t>a.s.l</a:t>
            </a:r>
            <a:r>
              <a:rPr lang="en-US" altLang="zh-CN" b="1" dirty="0" smtClean="0"/>
              <a:t>., 600 g/cm)</a:t>
            </a:r>
            <a:endParaRPr lang="zh-CN" altLang="en-US" b="1" dirty="0"/>
          </a:p>
        </p:txBody>
      </p:sp>
      <p:sp>
        <p:nvSpPr>
          <p:cNvPr id="27" name="文本框 10"/>
          <p:cNvSpPr txBox="1"/>
          <p:nvPr/>
        </p:nvSpPr>
        <p:spPr>
          <a:xfrm>
            <a:off x="179512" y="2145630"/>
            <a:ext cx="17281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KM2A: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平方公里电磁粒子和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子探测器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77715" y="3429000"/>
            <a:ext cx="1958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LHAASO</a:t>
            </a:r>
            <a:r>
              <a:rPr lang="zh-CN" altLang="en-US" b="1" dirty="0" smtClean="0">
                <a:solidFill>
                  <a:srgbClr val="FF0000"/>
                </a:solidFill>
              </a:rPr>
              <a:t>物理目标之一：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精确测量宇宙线分成份能谱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7DD9-996F-4C5D-ADB5-B445EAA839B5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90AC-8928-46A8-861F-CFAA7767B2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93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84168" y="44278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1.4PeV </a:t>
            </a:r>
            <a:r>
              <a:rPr lang="zh-CN" altLang="en-US" b="1" dirty="0" smtClean="0"/>
              <a:t>质子</a:t>
            </a:r>
            <a:endParaRPr lang="zh-CN" altLang="en-US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716016" y="1484784"/>
            <a:ext cx="3981355" cy="2700000"/>
            <a:chOff x="4983133" y="828000"/>
            <a:chExt cx="3981355" cy="2700000"/>
          </a:xfrm>
        </p:grpSpPr>
        <p:pic>
          <p:nvPicPr>
            <p:cNvPr id="14" name="Picture 154" descr="C:\Users\yinlq\Desktop\plots\1.1pev_proton_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133" y="828000"/>
              <a:ext cx="3981355" cy="27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接连接符 14"/>
            <p:cNvCxnSpPr/>
            <p:nvPr/>
          </p:nvCxnSpPr>
          <p:spPr>
            <a:xfrm>
              <a:off x="6973810" y="1080000"/>
              <a:ext cx="0" cy="12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400000" y="2340000"/>
              <a:ext cx="158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0000" y="360000"/>
            <a:ext cx="4139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参数介绍</a:t>
            </a:r>
            <a:endParaRPr lang="en-US" altLang="zh-CN" sz="3200" b="1" dirty="0" smtClean="0"/>
          </a:p>
          <a:p>
            <a:endParaRPr lang="en-US" altLang="zh-CN" dirty="0"/>
          </a:p>
          <a:p>
            <a:r>
              <a:rPr lang="en-US" altLang="zh-CN" sz="2400" b="1" dirty="0" smtClean="0"/>
              <a:t>WCDA++</a:t>
            </a:r>
          </a:p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2"/>
                </a:solidFill>
              </a:rPr>
              <a:t>P</a:t>
            </a:r>
            <a:r>
              <a:rPr lang="en-US" altLang="zh-CN" baseline="-25000" dirty="0" smtClean="0">
                <a:solidFill>
                  <a:schemeClr val="accent2"/>
                </a:solidFill>
              </a:rPr>
              <a:t>F</a:t>
            </a:r>
            <a:r>
              <a:rPr lang="en-US" altLang="zh-CN" dirty="0" smtClean="0">
                <a:solidFill>
                  <a:schemeClr val="accent2"/>
                </a:solidFill>
              </a:rPr>
              <a:t> – </a:t>
            </a:r>
            <a:r>
              <a:rPr lang="en-US" altLang="zh-CN" dirty="0" err="1" smtClean="0">
                <a:solidFill>
                  <a:schemeClr val="accent2"/>
                </a:solidFill>
              </a:rPr>
              <a:t>Nmax</a:t>
            </a:r>
            <a:r>
              <a:rPr lang="zh-CN" altLang="en-US" dirty="0" smtClean="0">
                <a:solidFill>
                  <a:schemeClr val="accent2"/>
                </a:solidFill>
              </a:rPr>
              <a:t>最亮的</a:t>
            </a:r>
            <a:r>
              <a:rPr lang="en-US" altLang="zh-CN" dirty="0" smtClean="0">
                <a:solidFill>
                  <a:schemeClr val="accent2"/>
                </a:solidFill>
              </a:rPr>
              <a:t>cell</a:t>
            </a:r>
            <a:r>
              <a:rPr lang="zh-CN" altLang="en-US" dirty="0" smtClean="0">
                <a:solidFill>
                  <a:schemeClr val="accent2"/>
                </a:solidFill>
              </a:rPr>
              <a:t>测量到的光电子数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2"/>
                </a:solidFill>
              </a:rPr>
              <a:t>P</a:t>
            </a:r>
            <a:r>
              <a:rPr lang="en-US" altLang="zh-CN" baseline="-25000" dirty="0" smtClean="0">
                <a:solidFill>
                  <a:schemeClr val="accent2"/>
                </a:solidFill>
              </a:rPr>
              <a:t>E</a:t>
            </a:r>
            <a:r>
              <a:rPr lang="en-US" altLang="zh-CN" dirty="0" smtClean="0">
                <a:solidFill>
                  <a:schemeClr val="accent2"/>
                </a:solidFill>
              </a:rPr>
              <a:t> – </a:t>
            </a:r>
            <a:r>
              <a:rPr lang="en-US" altLang="zh-CN" dirty="0" err="1" smtClean="0">
                <a:solidFill>
                  <a:schemeClr val="accent2"/>
                </a:solidFill>
              </a:rPr>
              <a:t>TotalPe</a:t>
            </a:r>
            <a:r>
              <a:rPr lang="zh-CN" altLang="en-US" dirty="0" smtClean="0">
                <a:solidFill>
                  <a:schemeClr val="accent2"/>
                </a:solidFill>
              </a:rPr>
              <a:t>测量到的总光电子数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endParaRPr lang="en-US" altLang="zh-CN" dirty="0" smtClean="0"/>
          </a:p>
          <a:p>
            <a:r>
              <a:rPr lang="zh-CN" altLang="en-US" b="1" dirty="0" smtClean="0"/>
              <a:t>次级粒子横分布信息</a:t>
            </a:r>
            <a:r>
              <a:rPr lang="zh-CN" altLang="en-US" dirty="0" smtClean="0"/>
              <a:t>的利用：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平均横向扩展：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平均能量矩：</a:t>
            </a:r>
            <a:endParaRPr lang="en-US" altLang="zh-CN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145772"/>
              </p:ext>
            </p:extLst>
          </p:nvPr>
        </p:nvGraphicFramePr>
        <p:xfrm>
          <a:off x="1800000" y="4428000"/>
          <a:ext cx="1671637" cy="1143000"/>
        </p:xfrm>
        <a:graphic>
          <a:graphicData uri="http://schemas.openxmlformats.org/presentationml/2006/ole">
            <p:oleObj spid="_x0000_s5353" name="公式" r:id="rId4" imgW="1040948" imgH="710891" progId="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2814412"/>
              </p:ext>
            </p:extLst>
          </p:nvPr>
        </p:nvGraphicFramePr>
        <p:xfrm>
          <a:off x="1980000" y="3276000"/>
          <a:ext cx="1303337" cy="1143000"/>
        </p:xfrm>
        <a:graphic>
          <a:graphicData uri="http://schemas.openxmlformats.org/presentationml/2006/ole">
            <p:oleObj spid="_x0000_s5354" name="公式" r:id="rId5" imgW="812447" imgH="710891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429982"/>
              </p:ext>
            </p:extLst>
          </p:nvPr>
        </p:nvGraphicFramePr>
        <p:xfrm>
          <a:off x="720000" y="5616000"/>
          <a:ext cx="3078162" cy="488950"/>
        </p:xfrm>
        <a:graphic>
          <a:graphicData uri="http://schemas.openxmlformats.org/presentationml/2006/ole">
            <p:oleObj spid="_x0000_s5355" name="公式" r:id="rId6" imgW="1916868" imgH="304668" progId="">
              <p:embed/>
            </p:oleObj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5BC-ACA3-41E6-BCA9-58CFD85E5D61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644008" y="503286"/>
            <a:ext cx="4320000" cy="5851428"/>
            <a:chOff x="4680000" y="503286"/>
            <a:chExt cx="4320000" cy="5851428"/>
          </a:xfrm>
        </p:grpSpPr>
        <p:pic>
          <p:nvPicPr>
            <p:cNvPr id="6" name="Picture 2" descr="C:\Users\yinlq\Desktop\plots\WCDA--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503286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yinlq\Desktop\plots\WCDA--ER-E0Cor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3429000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80000" y="980728"/>
              <a:ext cx="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F</a:t>
              </a:r>
              <a:r>
                <a:rPr lang="en-US" altLang="zh-CN" sz="2000" b="1" dirty="0"/>
                <a:t>1</a:t>
              </a:r>
              <a:endParaRPr lang="zh-CN" alt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6016" y="4005064"/>
              <a:ext cx="61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F</a:t>
              </a:r>
              <a:r>
                <a:rPr lang="en-US" altLang="zh-CN" sz="2000" b="1" dirty="0" smtClean="0"/>
                <a:t>2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22433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4706467"/>
              </p:ext>
            </p:extLst>
          </p:nvPr>
        </p:nvGraphicFramePr>
        <p:xfrm>
          <a:off x="972000" y="1332000"/>
          <a:ext cx="2932113" cy="1114425"/>
        </p:xfrm>
        <a:graphic>
          <a:graphicData uri="http://schemas.openxmlformats.org/presentationml/2006/ole">
            <p:oleObj spid="_x0000_s4344" name="Equation" r:id="rId3" imgW="2006280" imgH="761760" progId="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1136677"/>
              </p:ext>
            </p:extLst>
          </p:nvPr>
        </p:nvGraphicFramePr>
        <p:xfrm>
          <a:off x="828000" y="2952000"/>
          <a:ext cx="3240088" cy="1223963"/>
        </p:xfrm>
        <a:graphic>
          <a:graphicData uri="http://schemas.openxmlformats.org/presentationml/2006/ole">
            <p:oleObj spid="_x0000_s4345" name="Equation" r:id="rId4" imgW="2019240" imgH="761760" progId="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0551504"/>
              </p:ext>
            </p:extLst>
          </p:nvPr>
        </p:nvGraphicFramePr>
        <p:xfrm>
          <a:off x="972000" y="4572000"/>
          <a:ext cx="2751138" cy="1222375"/>
        </p:xfrm>
        <a:graphic>
          <a:graphicData uri="http://schemas.openxmlformats.org/presentationml/2006/ole">
            <p:oleObj spid="_x0000_s4346" name="Equation" r:id="rId5" imgW="1714320" imgH="761760" progId="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360000" y="360000"/>
            <a:ext cx="2952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次级粒子的横向分布的涨落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572000" y="503614"/>
            <a:ext cx="4320000" cy="5877714"/>
            <a:chOff x="4680000" y="720000"/>
            <a:chExt cx="4320000" cy="5877714"/>
          </a:xfrm>
        </p:grpSpPr>
        <p:pic>
          <p:nvPicPr>
            <p:cNvPr id="6" name="Picture 3" descr="C:\Users\yinlq\Desktop\plots\WCDA_RMS-E0cor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3672000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yinlq\Desktop\plots\WCDA_RMSx-E0cor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720000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80112" y="220486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F</a:t>
              </a:r>
              <a:r>
                <a:rPr lang="en-US" altLang="zh-CN" sz="2000" b="1" dirty="0" smtClean="0"/>
                <a:t>3</a:t>
              </a:r>
              <a:endParaRPr lang="zh-CN" alt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2280" y="4253026"/>
              <a:ext cx="684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F</a:t>
              </a:r>
              <a:r>
                <a:rPr lang="en-US" altLang="zh-CN" sz="2000" b="1" dirty="0" smtClean="0"/>
                <a:t>4</a:t>
              </a:r>
              <a:endParaRPr lang="zh-CN" altLang="en-US" sz="2000" b="1" dirty="0"/>
            </a:p>
          </p:txBody>
        </p:sp>
      </p:grp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F2D-6063-4916-9FAD-B81EFAD0B9EE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62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000" y="360000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KM2A-MD</a:t>
            </a:r>
            <a:endParaRPr lang="en-US" altLang="zh-C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1224000"/>
            <a:ext cx="39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μ</a:t>
            </a:r>
            <a:r>
              <a:rPr lang="en-US" altLang="zh-CN" dirty="0" smtClean="0"/>
              <a:t>1 – </a:t>
            </a:r>
            <a:r>
              <a:rPr lang="zh-CN" altLang="en-US" dirty="0" smtClean="0"/>
              <a:t>通过横分布拟合得到的</a:t>
            </a:r>
            <a:r>
              <a:rPr lang="en-US" altLang="zh-CN" dirty="0" err="1" smtClean="0"/>
              <a:t>MuonSize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μ</a:t>
            </a:r>
            <a:r>
              <a:rPr lang="en-US" altLang="zh-CN" dirty="0" smtClean="0"/>
              <a:t>2 – MD</a:t>
            </a:r>
            <a:r>
              <a:rPr lang="zh-CN" altLang="en-US" dirty="0" smtClean="0"/>
              <a:t>阵列测量到的总</a:t>
            </a:r>
            <a:r>
              <a:rPr lang="en-US" altLang="zh-CN" dirty="0" smtClean="0"/>
              <a:t>Muon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μ</a:t>
            </a:r>
            <a:r>
              <a:rPr lang="en-US" altLang="zh-CN" dirty="0" smtClean="0"/>
              <a:t>3 – MD</a:t>
            </a:r>
            <a:r>
              <a:rPr lang="zh-CN" altLang="en-US" dirty="0" smtClean="0"/>
              <a:t>的着火个数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sz="8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51520" y="476672"/>
            <a:ext cx="8712488" cy="5806034"/>
            <a:chOff x="324008" y="476672"/>
            <a:chExt cx="8712488" cy="5806034"/>
          </a:xfrm>
        </p:grpSpPr>
        <p:pic>
          <p:nvPicPr>
            <p:cNvPr id="5122" name="Picture 2" descr="C:\Users\yinlq\Desktop\plots\TotalMu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" y="3356992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yinlq\Desktop\plots\MuonSiz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96" y="476672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yinlq\Desktop\plots\N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96" y="3356992"/>
              <a:ext cx="4320000" cy="29257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8028384" y="940658"/>
              <a:ext cx="5421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/>
                <a:t>P</a:t>
              </a:r>
              <a:r>
                <a:rPr lang="en-US" altLang="zh-CN" sz="2000" b="1" baseline="-25000" dirty="0"/>
                <a:t>μ</a:t>
              </a:r>
              <a:r>
                <a:rPr lang="en-US" altLang="zh-CN" sz="2000" b="1" dirty="0"/>
                <a:t>1</a:t>
              </a:r>
              <a:endParaRPr lang="zh-CN" altLang="en-US" sz="2000" b="1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8028384" y="3645024"/>
              <a:ext cx="5469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μ</a:t>
              </a:r>
              <a:r>
                <a:rPr lang="en-US" altLang="zh-CN" sz="2000" b="1" dirty="0" smtClean="0"/>
                <a:t>3</a:t>
              </a:r>
              <a:endParaRPr lang="zh-CN" altLang="en-US" sz="20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491880" y="3717032"/>
              <a:ext cx="5469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μ</a:t>
              </a:r>
              <a:r>
                <a:rPr lang="en-US" altLang="zh-CN" sz="2000" b="1" dirty="0"/>
                <a:t>2</a:t>
              </a:r>
              <a:endParaRPr lang="zh-CN" altLang="en-US" sz="2000" b="1" dirty="0"/>
            </a:p>
          </p:txBody>
        </p:sp>
      </p:grp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3E22-21BF-48E1-A7BD-181C3754172B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24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inlq\Desktop\plots\RMSy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708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yinlq\Desktop\plots\ER_RpCor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720000"/>
            <a:ext cx="4320000" cy="292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60000" y="360000"/>
            <a:ext cx="108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WFCTA</a:t>
            </a:r>
            <a:endParaRPr lang="en-US" altLang="zh-C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000" y="980728"/>
            <a:ext cx="403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accent2"/>
                </a:solidFill>
              </a:rPr>
              <a:t>P</a:t>
            </a:r>
            <a:r>
              <a:rPr lang="en-US" altLang="zh-CN" sz="1600" baseline="-25000" dirty="0" smtClean="0">
                <a:solidFill>
                  <a:schemeClr val="accent2"/>
                </a:solidFill>
              </a:rPr>
              <a:t>C</a:t>
            </a:r>
            <a:r>
              <a:rPr lang="en-US" altLang="zh-CN" sz="1600" dirty="0" smtClean="0">
                <a:solidFill>
                  <a:schemeClr val="accent2"/>
                </a:solidFill>
              </a:rPr>
              <a:t> – Cherenkov</a:t>
            </a:r>
            <a:r>
              <a:rPr lang="zh-CN" altLang="en-US" sz="1600" dirty="0" smtClean="0">
                <a:solidFill>
                  <a:schemeClr val="accent2"/>
                </a:solidFill>
              </a:rPr>
              <a:t>像的长宽比</a:t>
            </a:r>
            <a:endParaRPr lang="en-US" altLang="zh-CN" sz="16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accent2"/>
                </a:solidFill>
              </a:rPr>
              <a:t>P</a:t>
            </a:r>
            <a:r>
              <a:rPr lang="en-US" altLang="zh-CN" sz="1600" baseline="-25000" dirty="0" smtClean="0">
                <a:solidFill>
                  <a:schemeClr val="accent2"/>
                </a:solidFill>
              </a:rPr>
              <a:t>X</a:t>
            </a:r>
            <a:r>
              <a:rPr lang="en-US" altLang="zh-CN" sz="1600" dirty="0" smtClean="0">
                <a:solidFill>
                  <a:schemeClr val="accent2"/>
                </a:solidFill>
              </a:rPr>
              <a:t> – C</a:t>
            </a:r>
            <a:r>
              <a:rPr lang="zh-CN" altLang="en-US" sz="1600" dirty="0" smtClean="0">
                <a:solidFill>
                  <a:schemeClr val="accent2"/>
                </a:solidFill>
              </a:rPr>
              <a:t>像重心到源点的距离△</a:t>
            </a:r>
            <a:r>
              <a:rPr lang="el-GR" altLang="zh-CN" sz="1600" dirty="0" smtClean="0">
                <a:solidFill>
                  <a:schemeClr val="accent2"/>
                </a:solidFill>
              </a:rPr>
              <a:t>θ</a:t>
            </a:r>
            <a:r>
              <a:rPr lang="zh-CN" altLang="en-US" sz="1600" dirty="0" smtClean="0">
                <a:solidFill>
                  <a:schemeClr val="accent2"/>
                </a:solidFill>
              </a:rPr>
              <a:t>，</a:t>
            </a:r>
            <a:r>
              <a:rPr lang="en-US" altLang="zh-CN" sz="1600" dirty="0" err="1" smtClean="0">
                <a:solidFill>
                  <a:schemeClr val="accent2"/>
                </a:solidFill>
              </a:rPr>
              <a:t>Xmax</a:t>
            </a:r>
            <a:r>
              <a:rPr lang="zh-CN" altLang="en-US" sz="1600" dirty="0" smtClean="0">
                <a:solidFill>
                  <a:schemeClr val="accent2"/>
                </a:solidFill>
              </a:rPr>
              <a:t>相关</a:t>
            </a:r>
            <a:endParaRPr lang="en-US" altLang="zh-CN" sz="16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800" dirty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同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，计算</a:t>
            </a:r>
            <a:r>
              <a:rPr lang="en-US" altLang="zh-CN" dirty="0" smtClean="0"/>
              <a:t>C</a:t>
            </a:r>
            <a:r>
              <a:rPr lang="zh-CN" altLang="en-US" dirty="0" smtClean="0"/>
              <a:t>像中的扩展及涨落：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C</a:t>
            </a:r>
            <a:r>
              <a:rPr lang="en-US" altLang="zh-CN" dirty="0"/>
              <a:t>1</a:t>
            </a:r>
            <a:r>
              <a:rPr lang="en-US" altLang="zh-CN" dirty="0" smtClean="0"/>
              <a:t> – </a:t>
            </a:r>
            <a:r>
              <a:rPr lang="zh-CN" altLang="en-US" dirty="0" smtClean="0"/>
              <a:t>分布的平均能量矩</a:t>
            </a:r>
            <a:r>
              <a:rPr lang="en-US" altLang="zh-CN" dirty="0" smtClean="0"/>
              <a:t>&lt;ER&gt;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2 </a:t>
            </a:r>
            <a:r>
              <a:rPr lang="en-US" altLang="zh-CN" dirty="0"/>
              <a:t>– </a:t>
            </a:r>
            <a:r>
              <a:rPr lang="zh-CN" altLang="en-US" dirty="0" smtClean="0"/>
              <a:t>分布的涨落</a:t>
            </a:r>
            <a:r>
              <a:rPr lang="en-US" altLang="zh-CN" dirty="0" err="1" smtClean="0"/>
              <a:t>RMSy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3 </a:t>
            </a:r>
            <a:r>
              <a:rPr lang="en-US" altLang="zh-CN" dirty="0"/>
              <a:t>– </a:t>
            </a:r>
            <a:r>
              <a:rPr lang="zh-CN" altLang="en-US" dirty="0" smtClean="0"/>
              <a:t>分布的涨落</a:t>
            </a:r>
            <a:r>
              <a:rPr lang="en-US" altLang="zh-CN" dirty="0" smtClean="0"/>
              <a:t>RMS</a:t>
            </a:r>
          </a:p>
          <a:p>
            <a:pPr>
              <a:lnSpc>
                <a:spcPct val="150000"/>
              </a:lnSpc>
            </a:pPr>
            <a:endParaRPr lang="en-US" altLang="zh-CN" sz="800" dirty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此外，还有其他参数：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C</a:t>
            </a:r>
            <a:r>
              <a:rPr lang="en-US" altLang="zh-CN" dirty="0"/>
              <a:t>4</a:t>
            </a:r>
            <a:r>
              <a:rPr lang="en-US" altLang="zh-CN" dirty="0" smtClean="0"/>
              <a:t> </a:t>
            </a:r>
            <a:r>
              <a:rPr lang="en-US" altLang="zh-CN" dirty="0"/>
              <a:t>– C</a:t>
            </a:r>
            <a:r>
              <a:rPr lang="zh-CN" altLang="en-US" dirty="0" smtClean="0"/>
              <a:t>像中最亮的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个管子测量到的</a:t>
            </a:r>
            <a:r>
              <a:rPr lang="en-US" altLang="zh-CN" dirty="0" smtClean="0"/>
              <a:t>PEs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5 </a:t>
            </a:r>
            <a:r>
              <a:rPr lang="en-US" altLang="zh-CN" dirty="0"/>
              <a:t>– C</a:t>
            </a:r>
            <a:r>
              <a:rPr lang="zh-CN" altLang="en-US" dirty="0"/>
              <a:t>像中着火管子数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6 </a:t>
            </a:r>
            <a:r>
              <a:rPr lang="en-US" altLang="zh-CN" dirty="0"/>
              <a:t>– C</a:t>
            </a:r>
            <a:r>
              <a:rPr lang="zh-CN" altLang="en-US" dirty="0"/>
              <a:t>像</a:t>
            </a:r>
            <a:r>
              <a:rPr lang="zh-CN" altLang="en-US" dirty="0" smtClean="0"/>
              <a:t>中有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个以上相邻管子着火的            </a:t>
            </a:r>
            <a:r>
              <a:rPr lang="en-US" altLang="zh-CN" dirty="0" smtClean="0"/>
              <a:t>	PMT</a:t>
            </a:r>
            <a:r>
              <a:rPr lang="zh-CN" altLang="en-US" dirty="0" smtClean="0"/>
              <a:t>数，即</a:t>
            </a:r>
            <a:r>
              <a:rPr lang="en-US" altLang="zh-CN" dirty="0" smtClean="0"/>
              <a:t>Island-PMT</a:t>
            </a:r>
            <a:r>
              <a:rPr lang="zh-CN" altLang="en-US" dirty="0" smtClean="0"/>
              <a:t>数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234000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</a:t>
            </a:r>
            <a:r>
              <a:rPr lang="en-US" altLang="zh-CN" sz="2000" b="1" baseline="-25000" dirty="0" smtClean="0"/>
              <a:t>C</a:t>
            </a:r>
            <a:r>
              <a:rPr lang="en-US" altLang="zh-CN" sz="2000" b="1" dirty="0" smtClean="0"/>
              <a:t>1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000" y="5652000"/>
            <a:ext cx="64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</a:t>
            </a:r>
            <a:r>
              <a:rPr lang="en-US" altLang="zh-CN" sz="2000" b="1" baseline="-25000" dirty="0" smtClean="0"/>
              <a:t>C</a:t>
            </a:r>
            <a:r>
              <a:rPr lang="en-US" altLang="zh-CN" sz="2000" b="1" dirty="0"/>
              <a:t>2</a:t>
            </a:r>
            <a:endParaRPr lang="zh-CN" altLang="en-US" sz="20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DD6E-AAAF-4F4C-83D7-78DC1B482256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51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88472" y="620688"/>
            <a:ext cx="8604008" cy="5582848"/>
            <a:chOff x="360000" y="1050866"/>
            <a:chExt cx="8604008" cy="5582848"/>
          </a:xfrm>
        </p:grpSpPr>
        <p:pic>
          <p:nvPicPr>
            <p:cNvPr id="6" name="Picture 5" descr="C:\Users\yinlq\Desktop\plots\RMS_RpCor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1050866"/>
              <a:ext cx="4320000" cy="25948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yinlq\Desktop\plots\Pixnear_RpCor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38866"/>
              <a:ext cx="4320000" cy="25948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yinlq\Desktop\plots\ThirdPe_RpCor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0" y="1050866"/>
              <a:ext cx="4320000" cy="25948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 descr="C:\Users\yinlq\Desktop\plots\Nipx_Rp_pol2Cor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038866"/>
              <a:ext cx="4320000" cy="25948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740352" y="270924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C</a:t>
              </a:r>
              <a:r>
                <a:rPr lang="en-US" altLang="zh-CN" sz="2000" b="1" dirty="0"/>
                <a:t>4</a:t>
              </a:r>
              <a:endParaRPr lang="zh-CN" alt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40352" y="566124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C</a:t>
              </a:r>
              <a:r>
                <a:rPr lang="en-US" altLang="zh-CN" sz="2000" b="1" dirty="0"/>
                <a:t>6</a:t>
              </a:r>
              <a:endParaRPr lang="zh-CN" alt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0000" y="2709248"/>
              <a:ext cx="647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C</a:t>
              </a:r>
              <a:r>
                <a:rPr lang="en-US" altLang="zh-CN" sz="2000" b="1" dirty="0"/>
                <a:t>3</a:t>
              </a:r>
              <a:endParaRPr lang="zh-CN" alt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0000" y="5661248"/>
              <a:ext cx="647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P</a:t>
              </a:r>
              <a:r>
                <a:rPr lang="en-US" altLang="zh-CN" sz="2000" b="1" baseline="-25000" dirty="0" smtClean="0"/>
                <a:t>C</a:t>
              </a:r>
              <a:r>
                <a:rPr lang="en-US" altLang="zh-CN" sz="2000" b="1" dirty="0"/>
                <a:t>5</a:t>
              </a:r>
              <a:endParaRPr lang="zh-CN" altLang="en-US" sz="2000" b="1" dirty="0"/>
            </a:p>
          </p:txBody>
        </p:sp>
      </p:grp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E413-CAAE-4AA0-A251-ADC06C91C27D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40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68000"/>
            <a:ext cx="828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参数的轻成份事例鉴别能力：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pPr algn="ctr"/>
            <a:r>
              <a:rPr lang="zh-CN" altLang="en-US" sz="2000" b="1" dirty="0"/>
              <a:t>全</a:t>
            </a:r>
            <a:r>
              <a:rPr lang="zh-CN" altLang="en-US" sz="2000" b="1" dirty="0" smtClean="0"/>
              <a:t>阵列</a:t>
            </a:r>
            <a:r>
              <a:rPr lang="en-US" altLang="zh-CN" sz="2000" b="1" dirty="0" smtClean="0"/>
              <a:t>				</a:t>
            </a:r>
            <a:r>
              <a:rPr lang="zh-CN" altLang="en-US" sz="2000" b="1" dirty="0" smtClean="0"/>
              <a:t>四分之一阵列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r>
              <a:rPr lang="en-US" altLang="zh-CN" b="1" dirty="0" smtClean="0"/>
              <a:t>LHAASO</a:t>
            </a:r>
            <a:r>
              <a:rPr lang="zh-CN" altLang="en-US" b="1" dirty="0" smtClean="0"/>
              <a:t>全阵列中，</a:t>
            </a:r>
            <a:r>
              <a:rPr lang="en-US" altLang="zh-CN" b="1" dirty="0" smtClean="0"/>
              <a:t>Muon</a:t>
            </a:r>
            <a:r>
              <a:rPr lang="zh-CN" altLang="en-US" b="1" dirty="0" smtClean="0"/>
              <a:t>信息构造的参数鉴别轻成分的能力最好！</a:t>
            </a:r>
            <a:endParaRPr lang="en-US" altLang="zh-CN" b="1" dirty="0"/>
          </a:p>
        </p:txBody>
      </p:sp>
      <p:sp>
        <p:nvSpPr>
          <p:cNvPr id="2" name="矩形 1"/>
          <p:cNvSpPr/>
          <p:nvPr/>
        </p:nvSpPr>
        <p:spPr>
          <a:xfrm>
            <a:off x="4932040" y="1728000"/>
            <a:ext cx="3744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-------------------------------------------</a:t>
            </a:r>
            <a:endParaRPr lang="en-US" altLang="zh-CN" dirty="0"/>
          </a:p>
          <a:p>
            <a:r>
              <a:rPr lang="en-US" altLang="zh-CN" b="1" dirty="0" smtClean="0"/>
              <a:t>Rank </a:t>
            </a:r>
            <a:r>
              <a:rPr lang="en-US" altLang="zh-CN" b="1" dirty="0"/>
              <a:t>: Variable  </a:t>
            </a:r>
            <a:r>
              <a:rPr lang="en-US" altLang="zh-CN" b="1" dirty="0" smtClean="0"/>
              <a:t>	: </a:t>
            </a:r>
            <a:r>
              <a:rPr lang="en-US" altLang="zh-CN" b="1" dirty="0"/>
              <a:t>Separation</a:t>
            </a:r>
          </a:p>
          <a:p>
            <a:r>
              <a:rPr lang="en-US" altLang="zh-CN" dirty="0" smtClean="0"/>
              <a:t>-------------------------------------------</a:t>
            </a:r>
            <a:endParaRPr lang="en-US" altLang="zh-CN" dirty="0"/>
          </a:p>
          <a:p>
            <a:r>
              <a:rPr lang="en-US" altLang="zh-CN" dirty="0" smtClean="0"/>
              <a:t>   </a:t>
            </a:r>
            <a:r>
              <a:rPr lang="en-US" altLang="zh-CN" dirty="0"/>
              <a:t>1 : pf3       </a:t>
            </a:r>
            <a:r>
              <a:rPr lang="en-US" altLang="zh-CN" dirty="0" smtClean="0"/>
              <a:t>	: </a:t>
            </a:r>
            <a:r>
              <a:rPr lang="en-US" altLang="zh-CN" dirty="0"/>
              <a:t>4.865e-01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2 : pf2       </a:t>
            </a:r>
            <a:r>
              <a:rPr lang="en-US" altLang="zh-CN" dirty="0" smtClean="0"/>
              <a:t>	: </a:t>
            </a:r>
            <a:r>
              <a:rPr lang="en-US" altLang="zh-CN" dirty="0"/>
              <a:t>4.767e-01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3 : pf4       </a:t>
            </a:r>
            <a:r>
              <a:rPr lang="en-US" altLang="zh-CN" dirty="0" smtClean="0"/>
              <a:t>	: </a:t>
            </a:r>
            <a:r>
              <a:rPr lang="en-US" altLang="zh-CN" dirty="0"/>
              <a:t>4.681e-01</a:t>
            </a:r>
          </a:p>
          <a:p>
            <a:r>
              <a:rPr lang="en-US" altLang="zh-CN" sz="2000" dirty="0" smtClean="0"/>
              <a:t>   </a:t>
            </a:r>
            <a:r>
              <a:rPr lang="en-US" altLang="zh-CN" sz="2000" dirty="0"/>
              <a:t>4 : pmu2      </a:t>
            </a:r>
            <a:r>
              <a:rPr lang="en-US" altLang="zh-CN" sz="2000" dirty="0" smtClean="0"/>
              <a:t>	: </a:t>
            </a:r>
            <a:r>
              <a:rPr lang="en-US" altLang="zh-CN" sz="2000" dirty="0"/>
              <a:t>4.495e-01</a:t>
            </a:r>
          </a:p>
          <a:p>
            <a:r>
              <a:rPr lang="en-US" altLang="zh-CN" sz="2000" dirty="0" smtClean="0"/>
              <a:t>   </a:t>
            </a:r>
            <a:r>
              <a:rPr lang="en-US" altLang="zh-CN" sz="2000" dirty="0"/>
              <a:t>5 : pmu1      </a:t>
            </a:r>
            <a:r>
              <a:rPr lang="en-US" altLang="zh-CN" sz="2000" dirty="0" smtClean="0"/>
              <a:t>	: </a:t>
            </a:r>
            <a:r>
              <a:rPr lang="en-US" altLang="zh-CN" sz="2000" dirty="0"/>
              <a:t>4.143e-01</a:t>
            </a:r>
          </a:p>
          <a:p>
            <a:r>
              <a:rPr lang="en-US" altLang="zh-CN" sz="2000" dirty="0" smtClean="0"/>
              <a:t>   </a:t>
            </a:r>
            <a:r>
              <a:rPr lang="en-US" altLang="zh-CN" sz="2000" dirty="0"/>
              <a:t>6 : pmu3      </a:t>
            </a:r>
            <a:r>
              <a:rPr lang="en-US" altLang="zh-CN" sz="2000" dirty="0" smtClean="0"/>
              <a:t>	: </a:t>
            </a:r>
            <a:r>
              <a:rPr lang="en-US" altLang="zh-CN" sz="2000" dirty="0"/>
              <a:t>4.043e-01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7 : pf        </a:t>
            </a:r>
            <a:r>
              <a:rPr lang="en-US" altLang="zh-CN" dirty="0" smtClean="0"/>
              <a:t>	: </a:t>
            </a:r>
            <a:r>
              <a:rPr lang="en-US" altLang="zh-CN" dirty="0"/>
              <a:t>3.073e-01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8 : pc        </a:t>
            </a:r>
            <a:r>
              <a:rPr lang="en-US" altLang="zh-CN" dirty="0" smtClean="0"/>
              <a:t>	: </a:t>
            </a:r>
            <a:r>
              <a:rPr lang="en-US" altLang="zh-CN" dirty="0"/>
              <a:t>2.634e-01</a:t>
            </a:r>
          </a:p>
          <a:p>
            <a:r>
              <a:rPr lang="en-US" altLang="zh-CN" dirty="0" smtClean="0"/>
              <a:t>   </a:t>
            </a:r>
            <a:r>
              <a:rPr lang="en-US" altLang="zh-CN" dirty="0"/>
              <a:t>9 : </a:t>
            </a:r>
            <a:r>
              <a:rPr lang="en-US" altLang="zh-CN" dirty="0" err="1"/>
              <a:t>pe</a:t>
            </a:r>
            <a:r>
              <a:rPr lang="en-US" altLang="zh-CN" dirty="0"/>
              <a:t>        </a:t>
            </a:r>
            <a:r>
              <a:rPr lang="en-US" altLang="zh-CN" dirty="0" smtClean="0"/>
              <a:t>	: </a:t>
            </a:r>
            <a:r>
              <a:rPr lang="en-US" altLang="zh-CN" dirty="0"/>
              <a:t>1.832e-01</a:t>
            </a:r>
          </a:p>
          <a:p>
            <a:r>
              <a:rPr lang="en-US" altLang="zh-CN" dirty="0" smtClean="0"/>
              <a:t>  </a:t>
            </a:r>
            <a:r>
              <a:rPr lang="en-US" altLang="zh-CN" dirty="0"/>
              <a:t>10 : </a:t>
            </a:r>
            <a:r>
              <a:rPr lang="en-US" altLang="zh-CN" dirty="0" err="1"/>
              <a:t>px</a:t>
            </a:r>
            <a:r>
              <a:rPr lang="en-US" altLang="zh-CN" dirty="0"/>
              <a:t>        </a:t>
            </a:r>
            <a:r>
              <a:rPr lang="en-US" altLang="zh-CN" dirty="0" smtClean="0"/>
              <a:t>	: </a:t>
            </a:r>
            <a:r>
              <a:rPr lang="en-US" altLang="zh-CN" dirty="0"/>
              <a:t>1.762e-01</a:t>
            </a:r>
          </a:p>
          <a:p>
            <a:r>
              <a:rPr lang="en-US" altLang="zh-CN" dirty="0" smtClean="0"/>
              <a:t>-------------------------------------------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31512" y="1728000"/>
            <a:ext cx="39964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/>
              <a:t> ----------------------</a:t>
            </a:r>
            <a:r>
              <a:rPr lang="en-US" altLang="zh-CN" dirty="0" smtClean="0"/>
              <a:t>----------</a:t>
            </a:r>
            <a:r>
              <a:rPr lang="de-DE" altLang="zh-CN" dirty="0" smtClean="0"/>
              <a:t>-------------</a:t>
            </a:r>
            <a:endParaRPr lang="de-DE" altLang="zh-CN" dirty="0"/>
          </a:p>
          <a:p>
            <a:r>
              <a:rPr lang="de-DE" altLang="zh-CN" dirty="0" smtClean="0"/>
              <a:t> </a:t>
            </a:r>
            <a:r>
              <a:rPr lang="de-DE" altLang="zh-CN" b="1" dirty="0" smtClean="0"/>
              <a:t>Rank </a:t>
            </a:r>
            <a:r>
              <a:rPr lang="de-DE" altLang="zh-CN" b="1" dirty="0"/>
              <a:t>: Variable   </a:t>
            </a:r>
            <a:r>
              <a:rPr lang="de-DE" altLang="zh-CN" b="1" dirty="0" smtClean="0"/>
              <a:t>        : </a:t>
            </a:r>
            <a:r>
              <a:rPr lang="de-DE" altLang="zh-CN" b="1" dirty="0"/>
              <a:t>Separation</a:t>
            </a:r>
          </a:p>
          <a:p>
            <a:r>
              <a:rPr lang="de-DE" altLang="zh-CN" dirty="0" smtClean="0"/>
              <a:t> ----------------------</a:t>
            </a:r>
            <a:r>
              <a:rPr lang="en-US" altLang="zh-CN" dirty="0" smtClean="0"/>
              <a:t>----------</a:t>
            </a:r>
            <a:r>
              <a:rPr lang="de-DE" altLang="zh-CN" dirty="0" smtClean="0"/>
              <a:t>-------------</a:t>
            </a:r>
            <a:endParaRPr lang="de-DE" altLang="zh-CN" dirty="0"/>
          </a:p>
          <a:p>
            <a:r>
              <a:rPr lang="de-DE" altLang="zh-CN" sz="2000" dirty="0" smtClean="0"/>
              <a:t>    </a:t>
            </a:r>
            <a:r>
              <a:rPr lang="de-DE" altLang="zh-CN" sz="2000" dirty="0"/>
              <a:t>1 : </a:t>
            </a:r>
            <a:r>
              <a:rPr lang="de-DE" altLang="zh-CN" sz="2000" dirty="0" smtClean="0"/>
              <a:t>pmu3                : </a:t>
            </a:r>
            <a:r>
              <a:rPr lang="de-DE" altLang="zh-CN" sz="2000" dirty="0"/>
              <a:t>6.003e-01</a:t>
            </a:r>
          </a:p>
          <a:p>
            <a:r>
              <a:rPr lang="de-DE" altLang="zh-CN" sz="2000" dirty="0" smtClean="0"/>
              <a:t>    </a:t>
            </a:r>
            <a:r>
              <a:rPr lang="de-DE" altLang="zh-CN" sz="2000" dirty="0"/>
              <a:t>2 : </a:t>
            </a:r>
            <a:r>
              <a:rPr lang="de-DE" altLang="zh-CN" sz="2000" dirty="0" smtClean="0"/>
              <a:t>pmu2               : </a:t>
            </a:r>
            <a:r>
              <a:rPr lang="de-DE" altLang="zh-CN" sz="2000" dirty="0"/>
              <a:t>5.817e-01</a:t>
            </a:r>
          </a:p>
          <a:p>
            <a:r>
              <a:rPr lang="de-DE" altLang="zh-CN" sz="2000" dirty="0" smtClean="0"/>
              <a:t>    </a:t>
            </a:r>
            <a:r>
              <a:rPr lang="de-DE" altLang="zh-CN" sz="2000" dirty="0"/>
              <a:t>3 : </a:t>
            </a:r>
            <a:r>
              <a:rPr lang="de-DE" altLang="zh-CN" sz="2000" dirty="0" smtClean="0"/>
              <a:t>pmu1                : </a:t>
            </a:r>
            <a:r>
              <a:rPr lang="de-DE" altLang="zh-CN" sz="2000" dirty="0"/>
              <a:t>5.163e-01</a:t>
            </a:r>
          </a:p>
          <a:p>
            <a:r>
              <a:rPr lang="de-DE" altLang="zh-CN" dirty="0" smtClean="0"/>
              <a:t>    </a:t>
            </a:r>
            <a:r>
              <a:rPr lang="de-DE" altLang="zh-CN" dirty="0"/>
              <a:t>4 : </a:t>
            </a:r>
            <a:r>
              <a:rPr lang="en-US" altLang="zh-CN" dirty="0" smtClean="0"/>
              <a:t>pf3</a:t>
            </a:r>
            <a:r>
              <a:rPr lang="de-DE" altLang="zh-CN" dirty="0" smtClean="0"/>
              <a:t>        	      : </a:t>
            </a:r>
            <a:r>
              <a:rPr lang="de-DE" altLang="zh-CN" dirty="0"/>
              <a:t>4.884e-01</a:t>
            </a:r>
          </a:p>
          <a:p>
            <a:r>
              <a:rPr lang="de-DE" altLang="zh-CN" dirty="0" smtClean="0"/>
              <a:t>    </a:t>
            </a:r>
            <a:r>
              <a:rPr lang="de-DE" altLang="zh-CN" dirty="0"/>
              <a:t>5 : </a:t>
            </a:r>
            <a:r>
              <a:rPr lang="de-DE" altLang="zh-CN" dirty="0" smtClean="0"/>
              <a:t>pf2              	      : </a:t>
            </a:r>
            <a:r>
              <a:rPr lang="de-DE" altLang="zh-CN" dirty="0"/>
              <a:t>4.806e-01</a:t>
            </a:r>
          </a:p>
          <a:p>
            <a:r>
              <a:rPr lang="de-DE" altLang="zh-CN" dirty="0" smtClean="0"/>
              <a:t>    </a:t>
            </a:r>
            <a:r>
              <a:rPr lang="de-DE" altLang="zh-CN" dirty="0"/>
              <a:t>6 : </a:t>
            </a:r>
            <a:r>
              <a:rPr lang="de-DE" altLang="zh-CN" dirty="0" smtClean="0"/>
              <a:t>pf4          	      : </a:t>
            </a:r>
            <a:r>
              <a:rPr lang="de-DE" altLang="zh-CN" dirty="0"/>
              <a:t>4.725e-01</a:t>
            </a:r>
          </a:p>
          <a:p>
            <a:r>
              <a:rPr lang="de-DE" altLang="zh-CN" dirty="0" smtClean="0"/>
              <a:t>    </a:t>
            </a:r>
            <a:r>
              <a:rPr lang="de-DE" altLang="zh-CN" dirty="0"/>
              <a:t>7 : </a:t>
            </a:r>
            <a:r>
              <a:rPr lang="de-DE" altLang="zh-CN" dirty="0" smtClean="0"/>
              <a:t>pf                          : </a:t>
            </a:r>
            <a:r>
              <a:rPr lang="de-DE" altLang="zh-CN" dirty="0"/>
              <a:t>3.194e-01</a:t>
            </a:r>
          </a:p>
          <a:p>
            <a:r>
              <a:rPr lang="de-DE" altLang="zh-CN" dirty="0" smtClean="0"/>
              <a:t>    </a:t>
            </a:r>
            <a:r>
              <a:rPr lang="de-DE" altLang="zh-CN" dirty="0"/>
              <a:t>8 : pc </a:t>
            </a:r>
            <a:r>
              <a:rPr lang="de-DE" altLang="zh-CN" dirty="0" smtClean="0"/>
              <a:t>                        : </a:t>
            </a:r>
            <a:r>
              <a:rPr lang="de-DE" altLang="zh-CN" dirty="0"/>
              <a:t>2.229e-01</a:t>
            </a:r>
          </a:p>
          <a:p>
            <a:r>
              <a:rPr lang="de-DE" altLang="zh-CN" dirty="0" smtClean="0"/>
              <a:t>    </a:t>
            </a:r>
            <a:r>
              <a:rPr lang="de-DE" altLang="zh-CN" dirty="0"/>
              <a:t>9 : pe </a:t>
            </a:r>
            <a:r>
              <a:rPr lang="de-DE" altLang="zh-CN" dirty="0" smtClean="0"/>
              <a:t>                        : </a:t>
            </a:r>
            <a:r>
              <a:rPr lang="de-DE" altLang="zh-CN" dirty="0"/>
              <a:t>2.011e-01</a:t>
            </a:r>
          </a:p>
          <a:p>
            <a:r>
              <a:rPr lang="de-DE" altLang="zh-CN" dirty="0" smtClean="0"/>
              <a:t>   </a:t>
            </a:r>
            <a:r>
              <a:rPr lang="de-DE" altLang="zh-CN" dirty="0"/>
              <a:t>10 : px </a:t>
            </a:r>
            <a:r>
              <a:rPr lang="de-DE" altLang="zh-CN" dirty="0" smtClean="0"/>
              <a:t>                        : </a:t>
            </a:r>
            <a:r>
              <a:rPr lang="de-DE" altLang="zh-CN" dirty="0"/>
              <a:t>1.850e-01</a:t>
            </a:r>
          </a:p>
          <a:p>
            <a:r>
              <a:rPr lang="de-DE" altLang="zh-CN" dirty="0" smtClean="0"/>
              <a:t>------------------------------</a:t>
            </a:r>
            <a:r>
              <a:rPr lang="en-US" altLang="zh-CN" dirty="0" smtClean="0"/>
              <a:t>----------</a:t>
            </a:r>
            <a:r>
              <a:rPr lang="de-DE" altLang="zh-CN" dirty="0" smtClean="0"/>
              <a:t>-----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634-5D5B-4735-85F3-040514528591}" type="datetime1">
              <a:rPr lang="zh-CN" altLang="en-US" smtClean="0"/>
              <a:pPr/>
              <a:t>2018/3/24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合作组会议，西南交大峨眉校区，</a:t>
            </a:r>
            <a:r>
              <a:rPr lang="en-US" altLang="zh-CN" dirty="0" smtClean="0"/>
              <a:t>2018/3/21-24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392F-29D6-4AAF-B564-BA4F26A5D23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264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1393</TotalTime>
  <Words>956</Words>
  <Application>Microsoft Office PowerPoint</Application>
  <PresentationFormat>全屏显示(4:3)</PresentationFormat>
  <Paragraphs>272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流畅</vt:lpstr>
      <vt:lpstr>1_流畅</vt:lpstr>
      <vt:lpstr>公式</vt:lpstr>
      <vt:lpstr>Equation</vt:lpstr>
      <vt:lpstr>LHAASO多参数分析宇宙线轻成份能谱</vt:lpstr>
      <vt:lpstr>主要内容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sherry</cp:lastModifiedBy>
  <cp:revision>115</cp:revision>
  <dcterms:created xsi:type="dcterms:W3CDTF">2018-01-19T02:00:48Z</dcterms:created>
  <dcterms:modified xsi:type="dcterms:W3CDTF">2018-03-24T02:19:40Z</dcterms:modified>
</cp:coreProperties>
</file>