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23" r:id="rId2"/>
    <p:sldId id="322" r:id="rId3"/>
    <p:sldId id="324" r:id="rId4"/>
    <p:sldId id="326" r:id="rId5"/>
    <p:sldId id="325" r:id="rId6"/>
    <p:sldId id="328" r:id="rId7"/>
    <p:sldId id="329" r:id="rId8"/>
    <p:sldId id="330" r:id="rId9"/>
    <p:sldId id="327" r:id="rId10"/>
    <p:sldId id="331" r:id="rId11"/>
    <p:sldId id="332" r:id="rId12"/>
    <p:sldId id="333" r:id="rId13"/>
    <p:sldId id="334" r:id="rId14"/>
    <p:sldId id="335" r:id="rId15"/>
    <p:sldId id="339" r:id="rId16"/>
    <p:sldId id="336" r:id="rId17"/>
    <p:sldId id="337" r:id="rId18"/>
    <p:sldId id="341" r:id="rId19"/>
    <p:sldId id="340" r:id="rId20"/>
    <p:sldId id="338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oslaptop" initials="M" lastIdx="2" clrIdx="0">
    <p:extLst>
      <p:ext uri="{19B8F6BF-5375-455C-9EA6-DF929625EA0E}">
        <p15:presenceInfo xmlns:p15="http://schemas.microsoft.com/office/powerpoint/2012/main" userId="Maoslapt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8E"/>
    <a:srgbClr val="A88C00"/>
    <a:srgbClr val="B0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7" autoAdjust="0"/>
  </p:normalViewPr>
  <p:slideViewPr>
    <p:cSldViewPr>
      <p:cViewPr varScale="1">
        <p:scale>
          <a:sx n="81" d="100"/>
          <a:sy n="81" d="100"/>
        </p:scale>
        <p:origin x="7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AC760-ADF4-4677-A895-5EF2F4FEC2DE}" type="datetimeFigureOut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F389-3309-4DB6-933E-412E86F1F3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06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FF389-3309-4DB6-933E-412E86F1F3C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33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539C1-ADF0-4147-A93B-2E65F41F9E31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15E23-541F-4A29-B8E5-3DB64CB0E604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80986-B60F-4127-9AAA-41D03D2A3906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244" y="0"/>
            <a:ext cx="9145016" cy="9807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A8C9-007A-4CB3-B5B5-693D61EB8F41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B16B-1633-4769-A5FF-824717DDF027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5A2F-F0E0-4A82-8A64-4719C7F3489B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09EF3-247A-4B64-B2ED-F3A55B7AEA54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F84-EDC0-452D-9CCE-979438A12E7E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8FF0E-AF7B-47EE-BBC1-19DE4CB888D9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27CF-658B-4597-83A0-5D517FDDB66F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B67A-972E-4187-A67C-A13A2B868676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D67CC-EE82-4B92-AE32-E6190CB4446C}" type="datetime1">
              <a:rPr lang="zh-CN" altLang="en-US" smtClean="0"/>
              <a:t>2018/3/23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22702"/>
            <a:ext cx="8856984" cy="1470025"/>
          </a:xfrm>
        </p:spPr>
        <p:txBody>
          <a:bodyPr>
            <a:norm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LHAASO-WFCTA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成像探头</a:t>
            </a:r>
            <a:b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研制进展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1720" y="5157192"/>
            <a:ext cx="6688832" cy="1008112"/>
          </a:xfrm>
        </p:spPr>
        <p:txBody>
          <a:bodyPr>
            <a:noAutofit/>
          </a:bodyPr>
          <a:lstStyle/>
          <a:p>
            <a:pPr algn="r"/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LHAASO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云南大学合作组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24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日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290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32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15791-85B9-4A11-806B-F577B8CD1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成像探头试装配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C2038F-0CD3-446C-B969-344A3E7F1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3846615B-F20E-498A-A6CB-9884E93C8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49" y="3068960"/>
            <a:ext cx="2952329" cy="2370038"/>
          </a:xfr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EA4EEE-3F34-4D4B-890B-08F2C8DF5A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3813" y="2276872"/>
            <a:ext cx="3224957" cy="40794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B8133D4-E75F-40D2-A5A2-C3992A1AB2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4989" y="3068960"/>
            <a:ext cx="2849012" cy="2160240"/>
          </a:xfrm>
          <a:prstGeom prst="rect">
            <a:avLst/>
          </a:prstGeom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5E5BC04D-03AC-4992-9083-2A8DD647325D}"/>
              </a:ext>
            </a:extLst>
          </p:cNvPr>
          <p:cNvSpPr txBox="1">
            <a:spLocks/>
          </p:cNvSpPr>
          <p:nvPr/>
        </p:nvSpPr>
        <p:spPr>
          <a:xfrm>
            <a:off x="101763" y="114972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/>
              <a:t>(4)</a:t>
            </a:r>
            <a:r>
              <a:rPr lang="zh-CN" altLang="en-US" dirty="0"/>
              <a:t> 机箱和支架试装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FA19773-4E3E-42B8-9E9A-F7291208A214}"/>
              </a:ext>
            </a:extLst>
          </p:cNvPr>
          <p:cNvSpPr txBox="1"/>
          <p:nvPr/>
        </p:nvSpPr>
        <p:spPr>
          <a:xfrm>
            <a:off x="59414" y="3013501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88A212A-5EE4-41DD-8B53-6899970F9DD5}"/>
              </a:ext>
            </a:extLst>
          </p:cNvPr>
          <p:cNvSpPr txBox="1"/>
          <p:nvPr/>
        </p:nvSpPr>
        <p:spPr>
          <a:xfrm>
            <a:off x="3035905" y="218250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C2E3F77-763A-4932-BEE6-E73753AD159D}"/>
              </a:ext>
            </a:extLst>
          </p:cNvPr>
          <p:cNvSpPr txBox="1"/>
          <p:nvPr/>
        </p:nvSpPr>
        <p:spPr>
          <a:xfrm>
            <a:off x="6356041" y="301350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③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C1473A-7DFF-47EE-A178-9EEACE77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成像探头测试系统进展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19AAA6-DAC2-4DC7-B8D3-16E8E945A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80"/>
          </a:xfrm>
        </p:spPr>
        <p:txBody>
          <a:bodyPr/>
          <a:lstStyle/>
          <a:p>
            <a:r>
              <a:rPr lang="zh-CN" altLang="en-US" dirty="0"/>
              <a:t>测试和装配的洁净环境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3A22FB-74A4-4C51-9384-19F3F8E1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E05D80B-A3A4-40A1-925A-CE565AB4E0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8985"/>
            <a:ext cx="3920039" cy="29400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F5866B4-0FCC-4416-AC10-629F578466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64807"/>
            <a:ext cx="4452449" cy="333933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ADD71D2-0171-4F2E-BF21-BCFF19CAD057}"/>
              </a:ext>
            </a:extLst>
          </p:cNvPr>
          <p:cNvSpPr txBox="1"/>
          <p:nvPr/>
        </p:nvSpPr>
        <p:spPr>
          <a:xfrm>
            <a:off x="179512" y="5075892"/>
            <a:ext cx="3920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洁净室设计洁净度：</a:t>
            </a:r>
            <a:r>
              <a:rPr lang="en-US" altLang="zh-CN" dirty="0"/>
              <a:t>10000</a:t>
            </a:r>
            <a:r>
              <a:rPr lang="zh-CN" altLang="en-US" dirty="0"/>
              <a:t>级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66BE22E-64E9-4954-BE1B-96C0F0A55392}"/>
              </a:ext>
            </a:extLst>
          </p:cNvPr>
          <p:cNvSpPr txBox="1"/>
          <p:nvPr/>
        </p:nvSpPr>
        <p:spPr>
          <a:xfrm>
            <a:off x="4427984" y="284364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洁净室内所有木质表面贴膜，减少粉尘产生</a:t>
            </a:r>
          </a:p>
        </p:txBody>
      </p:sp>
    </p:spTree>
    <p:extLst>
      <p:ext uri="{BB962C8B-B14F-4D97-AF65-F5344CB8AC3E}">
        <p14:creationId xmlns:p14="http://schemas.microsoft.com/office/powerpoint/2010/main" val="1128016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A19BB-5FF8-49D8-99F2-E86AE8DE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成像探头测试系统进展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42D634C6-C638-443C-B9A7-2C5ECC190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31798"/>
            <a:ext cx="4442836" cy="3332127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FE2960-BB80-48EA-9EE4-3BE2045C5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148C795-CE23-4A28-B7F9-D0D892EA6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89" y="2031797"/>
            <a:ext cx="4442836" cy="333212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F3CF398-511B-4318-876C-B40A947B7D0F}"/>
              </a:ext>
            </a:extLst>
          </p:cNvPr>
          <p:cNvSpPr txBox="1"/>
          <p:nvPr/>
        </p:nvSpPr>
        <p:spPr>
          <a:xfrm>
            <a:off x="6300192" y="53639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暗室内部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B819BE8-4839-4B8D-861B-51356E482B63}"/>
              </a:ext>
            </a:extLst>
          </p:cNvPr>
          <p:cNvSpPr txBox="1"/>
          <p:nvPr/>
        </p:nvSpPr>
        <p:spPr>
          <a:xfrm>
            <a:off x="251520" y="536392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暗室和高低温试验箱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暗室尺寸：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6.5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×2.4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×2.7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E7AFDE5A-2D9B-4BD0-809E-77E3DE5D8005}"/>
              </a:ext>
            </a:extLst>
          </p:cNvPr>
          <p:cNvSpPr txBox="1">
            <a:spLocks/>
          </p:cNvSpPr>
          <p:nvPr/>
        </p:nvSpPr>
        <p:spPr>
          <a:xfrm>
            <a:off x="457200" y="1196753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成像探头整机测试暗室</a:t>
            </a:r>
          </a:p>
        </p:txBody>
      </p:sp>
    </p:spTree>
    <p:extLst>
      <p:ext uri="{BB962C8B-B14F-4D97-AF65-F5344CB8AC3E}">
        <p14:creationId xmlns:p14="http://schemas.microsoft.com/office/powerpoint/2010/main" val="138717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2B3404-23A9-4117-A774-41FAA962F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成像探头测试系统进展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0D4BC2A-0B00-4EFC-8F86-A1609ADB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868A680C-6C0C-4630-A1B3-E8D14950C1FD}"/>
              </a:ext>
            </a:extLst>
          </p:cNvPr>
          <p:cNvSpPr txBox="1">
            <a:spLocks/>
          </p:cNvSpPr>
          <p:nvPr/>
        </p:nvSpPr>
        <p:spPr>
          <a:xfrm>
            <a:off x="457200" y="1196753"/>
            <a:ext cx="58429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Sub-Cluster</a:t>
            </a:r>
            <a:r>
              <a:rPr lang="zh-CN" altLang="en-US" dirty="0"/>
              <a:t>测试系统硬件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455BA9A-8436-4B37-92D2-5A55C80727F3}"/>
              </a:ext>
            </a:extLst>
          </p:cNvPr>
          <p:cNvSpPr/>
          <p:nvPr/>
        </p:nvSpPr>
        <p:spPr>
          <a:xfrm>
            <a:off x="1026339" y="2249488"/>
            <a:ext cx="6696744" cy="1683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9D240F0-EC36-43EC-BF2C-3D1E931EB9FA}"/>
              </a:ext>
            </a:extLst>
          </p:cNvPr>
          <p:cNvSpPr/>
          <p:nvPr/>
        </p:nvSpPr>
        <p:spPr>
          <a:xfrm>
            <a:off x="1259632" y="2646204"/>
            <a:ext cx="1008112" cy="51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Sub-Cluster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1404482-51A3-4A11-8AF4-B20A6C4C2161}"/>
              </a:ext>
            </a:extLst>
          </p:cNvPr>
          <p:cNvCxnSpPr/>
          <p:nvPr/>
        </p:nvCxnSpPr>
        <p:spPr>
          <a:xfrm>
            <a:off x="2339752" y="2632839"/>
            <a:ext cx="0" cy="55939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C200FC1-87B5-4567-A611-270CC83B55AC}"/>
              </a:ext>
            </a:extLst>
          </p:cNvPr>
          <p:cNvSpPr txBox="1"/>
          <p:nvPr/>
        </p:nvSpPr>
        <p:spPr>
          <a:xfrm>
            <a:off x="2123728" y="2276872"/>
            <a:ext cx="79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SiPM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6308984-9B49-4BC4-A4F5-BFAF7F3F569E}"/>
              </a:ext>
            </a:extLst>
          </p:cNvPr>
          <p:cNvSpPr/>
          <p:nvPr/>
        </p:nvSpPr>
        <p:spPr>
          <a:xfrm>
            <a:off x="5332483" y="2646204"/>
            <a:ext cx="1471761" cy="51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漫射器和</a:t>
            </a:r>
            <a:r>
              <a:rPr lang="en-US" altLang="zh-CN" dirty="0">
                <a:solidFill>
                  <a:schemeClr val="tx1"/>
                </a:solidFill>
              </a:rPr>
              <a:t>LED</a:t>
            </a:r>
            <a:r>
              <a:rPr lang="zh-CN" altLang="en-US" dirty="0">
                <a:solidFill>
                  <a:schemeClr val="tx1"/>
                </a:solidFill>
              </a:rPr>
              <a:t>光源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EB29B3B6-CD9E-4C59-9585-514C24A267DE}"/>
              </a:ext>
            </a:extLst>
          </p:cNvPr>
          <p:cNvCxnSpPr/>
          <p:nvPr/>
        </p:nvCxnSpPr>
        <p:spPr>
          <a:xfrm flipH="1" flipV="1">
            <a:off x="4572000" y="2443872"/>
            <a:ext cx="648072" cy="202332"/>
          </a:xfrm>
          <a:prstGeom prst="straightConnector1">
            <a:avLst/>
          </a:prstGeom>
          <a:ln w="19050">
            <a:solidFill>
              <a:srgbClr val="B0008E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AD4130F2-1E29-4C18-BC1D-1757089C1536}"/>
              </a:ext>
            </a:extLst>
          </p:cNvPr>
          <p:cNvCxnSpPr>
            <a:cxnSpLocks/>
          </p:cNvCxnSpPr>
          <p:nvPr/>
        </p:nvCxnSpPr>
        <p:spPr>
          <a:xfrm flipH="1">
            <a:off x="4572000" y="2871781"/>
            <a:ext cx="648072" cy="0"/>
          </a:xfrm>
          <a:prstGeom prst="straightConnector1">
            <a:avLst/>
          </a:prstGeom>
          <a:ln w="19050">
            <a:solidFill>
              <a:srgbClr val="B0008E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8261213-F248-4DBC-8A88-7445F0FE8012}"/>
              </a:ext>
            </a:extLst>
          </p:cNvPr>
          <p:cNvCxnSpPr>
            <a:cxnSpLocks/>
          </p:cNvCxnSpPr>
          <p:nvPr/>
        </p:nvCxnSpPr>
        <p:spPr>
          <a:xfrm flipH="1">
            <a:off x="4572000" y="3097359"/>
            <a:ext cx="648072" cy="202332"/>
          </a:xfrm>
          <a:prstGeom prst="straightConnector1">
            <a:avLst/>
          </a:prstGeom>
          <a:ln w="19050">
            <a:solidFill>
              <a:srgbClr val="B0008E"/>
            </a:solidFill>
            <a:headEnd w="med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0ABA072D-4AAC-44E9-A58D-05D6AD8364CB}"/>
              </a:ext>
            </a:extLst>
          </p:cNvPr>
          <p:cNvSpPr/>
          <p:nvPr/>
        </p:nvSpPr>
        <p:spPr>
          <a:xfrm>
            <a:off x="2945090" y="3564739"/>
            <a:ext cx="4579238" cy="3062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电控平移台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B2C1CCA-C3C6-464C-9F89-AB9A9783D3CF}"/>
              </a:ext>
            </a:extLst>
          </p:cNvPr>
          <p:cNvSpPr/>
          <p:nvPr/>
        </p:nvSpPr>
        <p:spPr>
          <a:xfrm>
            <a:off x="5332483" y="3163952"/>
            <a:ext cx="1471761" cy="396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俯仰升降调节装置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9FE045D3-52E4-489D-B2BC-670E3AF8F6C1}"/>
              </a:ext>
            </a:extLst>
          </p:cNvPr>
          <p:cNvCxnSpPr>
            <a:cxnSpLocks/>
          </p:cNvCxnSpPr>
          <p:nvPr/>
        </p:nvCxnSpPr>
        <p:spPr>
          <a:xfrm>
            <a:off x="5251828" y="2583758"/>
            <a:ext cx="0" cy="8640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70A48CDF-D039-4D69-A9CD-8BF9CD8F0168}"/>
              </a:ext>
            </a:extLst>
          </p:cNvPr>
          <p:cNvSpPr txBox="1"/>
          <p:nvPr/>
        </p:nvSpPr>
        <p:spPr>
          <a:xfrm>
            <a:off x="5076056" y="2203987"/>
            <a:ext cx="180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出射光阑盘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13EBCB17-397C-442E-A5A6-B77891BA2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30883" r="26764" b="3800"/>
          <a:stretch/>
        </p:blipFill>
        <p:spPr>
          <a:xfrm>
            <a:off x="6767736" y="18553"/>
            <a:ext cx="2376264" cy="2126682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708F6CBC-4D9A-4E98-B95E-CC53F555F069}"/>
              </a:ext>
            </a:extLst>
          </p:cNvPr>
          <p:cNvSpPr/>
          <p:nvPr/>
        </p:nvSpPr>
        <p:spPr>
          <a:xfrm>
            <a:off x="1259632" y="4626955"/>
            <a:ext cx="1008112" cy="51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网络板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6A0F0C3-F61E-4974-B78E-F57BC14E0237}"/>
              </a:ext>
            </a:extLst>
          </p:cNvPr>
          <p:cNvSpPr/>
          <p:nvPr/>
        </p:nvSpPr>
        <p:spPr>
          <a:xfrm>
            <a:off x="5060251" y="4626955"/>
            <a:ext cx="1008112" cy="51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PC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32" name="连接符: 肘形 31">
            <a:extLst>
              <a:ext uri="{FF2B5EF4-FFF2-40B4-BE49-F238E27FC236}">
                <a16:creationId xmlns:a16="http://schemas.microsoft.com/office/drawing/2014/main" id="{149A19A5-1FE1-48E3-851C-D72D1865538E}"/>
              </a:ext>
            </a:extLst>
          </p:cNvPr>
          <p:cNvCxnSpPr>
            <a:stCxn id="5" idx="1"/>
            <a:endCxn id="29" idx="1"/>
          </p:cNvCxnSpPr>
          <p:nvPr/>
        </p:nvCxnSpPr>
        <p:spPr>
          <a:xfrm rot="10800000" flipV="1">
            <a:off x="1259632" y="2905077"/>
            <a:ext cx="12700" cy="1980751"/>
          </a:xfrm>
          <a:prstGeom prst="bentConnector3">
            <a:avLst>
              <a:gd name="adj1" fmla="val 4991756"/>
            </a:avLst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9A690C7B-E79A-4275-924F-DCF8CD05A818}"/>
              </a:ext>
            </a:extLst>
          </p:cNvPr>
          <p:cNvCxnSpPr>
            <a:stCxn id="29" idx="3"/>
            <a:endCxn id="30" idx="1"/>
          </p:cNvCxnSpPr>
          <p:nvPr/>
        </p:nvCxnSpPr>
        <p:spPr>
          <a:xfrm>
            <a:off x="2267744" y="4885829"/>
            <a:ext cx="2792507" cy="0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肘形 38">
            <a:extLst>
              <a:ext uri="{FF2B5EF4-FFF2-40B4-BE49-F238E27FC236}">
                <a16:creationId xmlns:a16="http://schemas.microsoft.com/office/drawing/2014/main" id="{CE792E9E-4B19-4B31-8440-DBB7D599C38B}"/>
              </a:ext>
            </a:extLst>
          </p:cNvPr>
          <p:cNvCxnSpPr>
            <a:cxnSpLocks/>
            <a:stCxn id="30" idx="0"/>
            <a:endCxn id="19" idx="3"/>
          </p:cNvCxnSpPr>
          <p:nvPr/>
        </p:nvCxnSpPr>
        <p:spPr>
          <a:xfrm rot="5400000" flipH="1" flipV="1">
            <a:off x="6089771" y="3192399"/>
            <a:ext cx="909093" cy="1960021"/>
          </a:xfrm>
          <a:prstGeom prst="bentConnector4">
            <a:avLst>
              <a:gd name="adj1" fmla="val 41578"/>
              <a:gd name="adj2" fmla="val 118877"/>
            </a:avLst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连接符: 肘形 42">
            <a:extLst>
              <a:ext uri="{FF2B5EF4-FFF2-40B4-BE49-F238E27FC236}">
                <a16:creationId xmlns:a16="http://schemas.microsoft.com/office/drawing/2014/main" id="{37BC3BF5-395F-48EE-8443-E753E708D8B5}"/>
              </a:ext>
            </a:extLst>
          </p:cNvPr>
          <p:cNvCxnSpPr>
            <a:cxnSpLocks/>
            <a:stCxn id="44" idx="3"/>
            <a:endCxn id="12" idx="3"/>
          </p:cNvCxnSpPr>
          <p:nvPr/>
        </p:nvCxnSpPr>
        <p:spPr>
          <a:xfrm flipH="1" flipV="1">
            <a:off x="6804244" y="2905078"/>
            <a:ext cx="1440164" cy="1985608"/>
          </a:xfrm>
          <a:prstGeom prst="bentConnector3">
            <a:avLst>
              <a:gd name="adj1" fmla="val -25691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A8596DB8-DDAD-440F-A664-53966E02A559}"/>
              </a:ext>
            </a:extLst>
          </p:cNvPr>
          <p:cNvSpPr/>
          <p:nvPr/>
        </p:nvSpPr>
        <p:spPr>
          <a:xfrm>
            <a:off x="6615594" y="4631812"/>
            <a:ext cx="1628814" cy="517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BNC575</a:t>
            </a:r>
            <a:r>
              <a:rPr lang="zh-CN" altLang="en-US" dirty="0">
                <a:solidFill>
                  <a:schemeClr val="tx1"/>
                </a:solidFill>
              </a:rPr>
              <a:t>脉冲延迟发生器</a:t>
            </a: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0F354263-EC4B-462A-B542-80F1D19602AD}"/>
              </a:ext>
            </a:extLst>
          </p:cNvPr>
          <p:cNvCxnSpPr>
            <a:cxnSpLocks/>
            <a:stCxn id="30" idx="3"/>
            <a:endCxn id="44" idx="1"/>
          </p:cNvCxnSpPr>
          <p:nvPr/>
        </p:nvCxnSpPr>
        <p:spPr>
          <a:xfrm>
            <a:off x="6068363" y="4885829"/>
            <a:ext cx="547231" cy="4857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A1BB7CB1-E6CD-4B68-8353-4738A26C1671}"/>
              </a:ext>
            </a:extLst>
          </p:cNvPr>
          <p:cNvSpPr txBox="1"/>
          <p:nvPr/>
        </p:nvSpPr>
        <p:spPr>
          <a:xfrm>
            <a:off x="541679" y="4275323"/>
            <a:ext cx="946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MiniDP</a:t>
            </a:r>
            <a:endParaRPr lang="zh-CN" altLang="en-US" dirty="0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A7442F9-B627-4B43-8680-13D8AF390485}"/>
              </a:ext>
            </a:extLst>
          </p:cNvPr>
          <p:cNvSpPr txBox="1"/>
          <p:nvPr/>
        </p:nvSpPr>
        <p:spPr>
          <a:xfrm>
            <a:off x="3009692" y="4488770"/>
            <a:ext cx="158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CAT5e</a:t>
            </a:r>
            <a:r>
              <a:rPr lang="zh-CN" altLang="en-US" dirty="0"/>
              <a:t>双绞线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955775E-AF6C-4892-88B0-63CEF4220624}"/>
              </a:ext>
            </a:extLst>
          </p:cNvPr>
          <p:cNvSpPr txBox="1"/>
          <p:nvPr/>
        </p:nvSpPr>
        <p:spPr>
          <a:xfrm>
            <a:off x="7682637" y="2530890"/>
            <a:ext cx="158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同轴电缆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255FABF1-427A-48FE-8C49-570D32080384}"/>
              </a:ext>
            </a:extLst>
          </p:cNvPr>
          <p:cNvGrpSpPr/>
          <p:nvPr/>
        </p:nvGrpSpPr>
        <p:grpSpPr>
          <a:xfrm>
            <a:off x="1763688" y="5144702"/>
            <a:ext cx="5666313" cy="1116254"/>
            <a:chOff x="1763688" y="5144702"/>
            <a:chExt cx="5666313" cy="1116254"/>
          </a:xfrm>
        </p:grpSpPr>
        <p:cxnSp>
          <p:nvCxnSpPr>
            <p:cNvPr id="51" name="连接符: 肘形 50">
              <a:extLst>
                <a:ext uri="{FF2B5EF4-FFF2-40B4-BE49-F238E27FC236}">
                  <a16:creationId xmlns:a16="http://schemas.microsoft.com/office/drawing/2014/main" id="{3C7BA5FD-6A7A-48AF-95C5-01DBBFA5FA5A}"/>
                </a:ext>
              </a:extLst>
            </p:cNvPr>
            <p:cNvCxnSpPr>
              <a:cxnSpLocks/>
              <a:stCxn id="29" idx="2"/>
              <a:endCxn id="44" idx="2"/>
            </p:cNvCxnSpPr>
            <p:nvPr/>
          </p:nvCxnSpPr>
          <p:spPr>
            <a:xfrm rot="16200000" flipH="1">
              <a:off x="4594416" y="2313974"/>
              <a:ext cx="4857" cy="5666313"/>
            </a:xfrm>
            <a:prstGeom prst="bentConnector3">
              <a:avLst>
                <a:gd name="adj1" fmla="val 12181923"/>
              </a:avLst>
            </a:prstGeom>
            <a:ln w="38100">
              <a:solidFill>
                <a:srgbClr val="0070C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2E5CBEB9-0ABE-4034-BE00-B815E9BB4ECA}"/>
                </a:ext>
              </a:extLst>
            </p:cNvPr>
            <p:cNvSpPr txBox="1"/>
            <p:nvPr/>
          </p:nvSpPr>
          <p:spPr>
            <a:xfrm>
              <a:off x="3444550" y="5799291"/>
              <a:ext cx="21335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rPr>
                <a:t>同步触发信号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B2820725-F9FD-4101-B63B-4F4BD2AA3433}"/>
                </a:ext>
              </a:extLst>
            </p:cNvPr>
            <p:cNvSpPr txBox="1"/>
            <p:nvPr/>
          </p:nvSpPr>
          <p:spPr>
            <a:xfrm>
              <a:off x="3851408" y="5352591"/>
              <a:ext cx="1587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同轴电缆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0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5059EC-76CB-438B-BDFF-55278D531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成像探头测试系统进展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33AB90-F4D4-47B0-B2F4-FC7C0CE9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12" name="内容占位符 11">
            <a:extLst>
              <a:ext uri="{FF2B5EF4-FFF2-40B4-BE49-F238E27FC236}">
                <a16:creationId xmlns:a16="http://schemas.microsoft.com/office/drawing/2014/main" id="{BA7A525B-559F-4F56-A466-44F966861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365" y="1588514"/>
            <a:ext cx="7963270" cy="4929188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D0606A27-7BA1-434B-88FA-B781537E49C0}"/>
              </a:ext>
            </a:extLst>
          </p:cNvPr>
          <p:cNvSpPr txBox="1">
            <a:spLocks/>
          </p:cNvSpPr>
          <p:nvPr/>
        </p:nvSpPr>
        <p:spPr>
          <a:xfrm>
            <a:off x="251520" y="1024701"/>
            <a:ext cx="58429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测控软件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A66F09-A206-440B-99F7-22C1C7005D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01"/>
          <a:stretch/>
        </p:blipFill>
        <p:spPr>
          <a:xfrm>
            <a:off x="971600" y="1788754"/>
            <a:ext cx="8064896" cy="50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11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E25EA-16D1-4B28-BF0D-29B7CB4EF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成像探头测试系统进展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7F2B372-B521-43AD-87D5-8530576A2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08" y="2057203"/>
            <a:ext cx="8965372" cy="4481709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D0314B-C74F-4BE9-AD1C-7F3B07E29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8C0D9B1-26E8-443B-9501-B6ECDA17AB38}"/>
              </a:ext>
            </a:extLst>
          </p:cNvPr>
          <p:cNvSpPr txBox="1">
            <a:spLocks/>
          </p:cNvSpPr>
          <p:nvPr/>
        </p:nvSpPr>
        <p:spPr>
          <a:xfrm>
            <a:off x="457200" y="1196753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模拟板的增益一致性</a:t>
            </a:r>
          </a:p>
        </p:txBody>
      </p:sp>
    </p:spTree>
    <p:extLst>
      <p:ext uri="{BB962C8B-B14F-4D97-AF65-F5344CB8AC3E}">
        <p14:creationId xmlns:p14="http://schemas.microsoft.com/office/powerpoint/2010/main" val="270458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FC9AC9-3394-4E5E-AD18-772B1A87E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成像探头测试系统进展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DE83524-5261-4D56-923A-011CFC9D1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7776863" cy="5395871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11626F-B77E-4ABF-9729-82C529847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D1C6998-A746-4023-AE32-E8F9E68EE682}"/>
              </a:ext>
            </a:extLst>
          </p:cNvPr>
          <p:cNvSpPr txBox="1"/>
          <p:nvPr/>
        </p:nvSpPr>
        <p:spPr>
          <a:xfrm>
            <a:off x="5122725" y="126876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slope</a:t>
            </a:r>
            <a:r>
              <a:rPr lang="zh-CN" altLang="en-US" sz="2400" dirty="0"/>
              <a:t>≈</a:t>
            </a:r>
            <a:r>
              <a:rPr lang="en-US" altLang="zh-CN" sz="2400" dirty="0"/>
              <a:t>488.5 ADC count/V</a:t>
            </a:r>
            <a:endParaRPr lang="zh-CN" altLang="en-US" sz="2400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E70D182-8436-4E82-89A5-FFE9C16E21DF}"/>
              </a:ext>
            </a:extLst>
          </p:cNvPr>
          <p:cNvSpPr txBox="1">
            <a:spLocks/>
          </p:cNvSpPr>
          <p:nvPr/>
        </p:nvSpPr>
        <p:spPr>
          <a:xfrm>
            <a:off x="251520" y="1024701"/>
            <a:ext cx="58429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高增益通道高压响应特性</a:t>
            </a:r>
          </a:p>
        </p:txBody>
      </p:sp>
    </p:spTree>
    <p:extLst>
      <p:ext uri="{BB962C8B-B14F-4D97-AF65-F5344CB8AC3E}">
        <p14:creationId xmlns:p14="http://schemas.microsoft.com/office/powerpoint/2010/main" val="3341510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9FF658-B807-48C5-A8C1-092341C4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成像探头测试系统进展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26FB372-F235-442D-AB96-A986943A4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8473"/>
            <a:ext cx="8170420" cy="577576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714A88-923C-4D07-91B3-CCA2D1C9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617F987-E075-403D-8C98-B4DD61CA7633}"/>
              </a:ext>
            </a:extLst>
          </p:cNvPr>
          <p:cNvSpPr txBox="1"/>
          <p:nvPr/>
        </p:nvSpPr>
        <p:spPr>
          <a:xfrm>
            <a:off x="5122725" y="126876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slope</a:t>
            </a:r>
            <a:r>
              <a:rPr lang="zh-CN" altLang="en-US" sz="2400" dirty="0"/>
              <a:t>≈</a:t>
            </a:r>
            <a:r>
              <a:rPr lang="en-US" altLang="zh-CN" sz="2400" dirty="0"/>
              <a:t>21.8 ADC count/V</a:t>
            </a:r>
            <a:endParaRPr lang="zh-CN" altLang="en-US" sz="2400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B22D73D8-21C6-4832-9A59-03C6181DF0FE}"/>
              </a:ext>
            </a:extLst>
          </p:cNvPr>
          <p:cNvSpPr txBox="1">
            <a:spLocks/>
          </p:cNvSpPr>
          <p:nvPr/>
        </p:nvSpPr>
        <p:spPr>
          <a:xfrm>
            <a:off x="251520" y="1024701"/>
            <a:ext cx="58429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低增益通道高压响应特性</a:t>
            </a:r>
          </a:p>
        </p:txBody>
      </p:sp>
    </p:spTree>
    <p:extLst>
      <p:ext uri="{BB962C8B-B14F-4D97-AF65-F5344CB8AC3E}">
        <p14:creationId xmlns:p14="http://schemas.microsoft.com/office/powerpoint/2010/main" val="117482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FC7193-4D2E-4F5F-B968-0F984F81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成像探头测试系统进展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15B94E-233D-4245-B646-39CA9654C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980728"/>
          </a:xfrm>
        </p:spPr>
        <p:txBody>
          <a:bodyPr/>
          <a:lstStyle/>
          <a:p>
            <a:r>
              <a:rPr lang="zh-CN" altLang="en-US" dirty="0"/>
              <a:t>线性度测试方法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BFC7F5-D6BB-44A0-BB4E-557AA47D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028D7E-9A48-4F2A-A48A-A54550C59449}"/>
              </a:ext>
            </a:extLst>
          </p:cNvPr>
          <p:cNvGrpSpPr/>
          <p:nvPr/>
        </p:nvGrpSpPr>
        <p:grpSpPr>
          <a:xfrm>
            <a:off x="4427984" y="1844824"/>
            <a:ext cx="4528123" cy="4368736"/>
            <a:chOff x="907975" y="1843917"/>
            <a:chExt cx="4528123" cy="436873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AB5C750-165B-404D-9699-45D518D5A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975" y="2960712"/>
              <a:ext cx="3251941" cy="3251941"/>
            </a:xfrm>
            <a:prstGeom prst="rect">
              <a:avLst/>
            </a:prstGeom>
          </p:spPr>
        </p:pic>
        <p:sp>
          <p:nvSpPr>
            <p:cNvPr id="7" name="箭头: 下 6">
              <a:extLst>
                <a:ext uri="{FF2B5EF4-FFF2-40B4-BE49-F238E27FC236}">
                  <a16:creationId xmlns:a16="http://schemas.microsoft.com/office/drawing/2014/main" id="{E6B90F7C-4919-4A1E-8081-80CECD2BF2FD}"/>
                </a:ext>
              </a:extLst>
            </p:cNvPr>
            <p:cNvSpPr/>
            <p:nvPr/>
          </p:nvSpPr>
          <p:spPr>
            <a:xfrm rot="1932428">
              <a:off x="3677915" y="2401622"/>
              <a:ext cx="391078" cy="1249115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箭头: 下 7">
              <a:extLst>
                <a:ext uri="{FF2B5EF4-FFF2-40B4-BE49-F238E27FC236}">
                  <a16:creationId xmlns:a16="http://schemas.microsoft.com/office/drawing/2014/main" id="{2017870E-7F67-4263-B357-E86B833C24A7}"/>
                </a:ext>
              </a:extLst>
            </p:cNvPr>
            <p:cNvSpPr/>
            <p:nvPr/>
          </p:nvSpPr>
          <p:spPr>
            <a:xfrm>
              <a:off x="2338819" y="2213249"/>
              <a:ext cx="390254" cy="747463"/>
            </a:xfrm>
            <a:prstGeom prst="down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094D3180-9FD0-4E5E-B36A-C9B08E297E93}"/>
                </a:ext>
              </a:extLst>
            </p:cNvPr>
            <p:cNvSpPr txBox="1"/>
            <p:nvPr/>
          </p:nvSpPr>
          <p:spPr>
            <a:xfrm>
              <a:off x="1907704" y="1843917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产生高脉冲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BD306C4-F6ED-4EFB-B26A-6DDF0B510064}"/>
                </a:ext>
              </a:extLst>
            </p:cNvPr>
            <p:cNvSpPr txBox="1"/>
            <p:nvPr/>
          </p:nvSpPr>
          <p:spPr>
            <a:xfrm>
              <a:off x="3635898" y="2019871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rPr>
                <a:t>产生矮脉冲</a:t>
              </a:r>
            </a:p>
          </p:txBody>
        </p: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6CD6EE28-8486-4F69-996D-F2ADF342EE9A}"/>
              </a:ext>
            </a:extLst>
          </p:cNvPr>
          <p:cNvSpPr txBox="1"/>
          <p:nvPr/>
        </p:nvSpPr>
        <p:spPr>
          <a:xfrm>
            <a:off x="306401" y="2004242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依然采用等比例双脉冲法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2818BA-06CB-457E-B896-5346915A4C49}"/>
              </a:ext>
            </a:extLst>
          </p:cNvPr>
          <p:cNvSpPr txBox="1"/>
          <p:nvPr/>
        </p:nvSpPr>
        <p:spPr>
          <a:xfrm>
            <a:off x="288534" y="320099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但产生双脉冲的方式由调节驱动信号改为调节出射光阑。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014DB6E-5AAF-4EBE-9A0E-3A7799A8AB97}"/>
              </a:ext>
            </a:extLst>
          </p:cNvPr>
          <p:cNvSpPr/>
          <p:nvPr/>
        </p:nvSpPr>
        <p:spPr>
          <a:xfrm>
            <a:off x="5652120" y="1057329"/>
            <a:ext cx="1025141" cy="766603"/>
          </a:xfrm>
          <a:custGeom>
            <a:avLst/>
            <a:gdLst>
              <a:gd name="connsiteX0" fmla="*/ 0 w 2507530"/>
              <a:gd name="connsiteY0" fmla="*/ 820237 h 877159"/>
              <a:gd name="connsiteX1" fmla="*/ 886120 w 2507530"/>
              <a:gd name="connsiteY1" fmla="*/ 829664 h 877159"/>
              <a:gd name="connsiteX2" fmla="*/ 1008668 w 2507530"/>
              <a:gd name="connsiteY2" fmla="*/ 810810 h 877159"/>
              <a:gd name="connsiteX3" fmla="*/ 1225485 w 2507530"/>
              <a:gd name="connsiteY3" fmla="*/ 105 h 877159"/>
              <a:gd name="connsiteX4" fmla="*/ 1423448 w 2507530"/>
              <a:gd name="connsiteY4" fmla="*/ 754249 h 877159"/>
              <a:gd name="connsiteX5" fmla="*/ 1555423 w 2507530"/>
              <a:gd name="connsiteY5" fmla="*/ 820237 h 877159"/>
              <a:gd name="connsiteX6" fmla="*/ 2507530 w 2507530"/>
              <a:gd name="connsiteY6" fmla="*/ 829664 h 877159"/>
              <a:gd name="connsiteX0" fmla="*/ 0 w 2507530"/>
              <a:gd name="connsiteY0" fmla="*/ 820132 h 839577"/>
              <a:gd name="connsiteX1" fmla="*/ 886120 w 2507530"/>
              <a:gd name="connsiteY1" fmla="*/ 829559 h 839577"/>
              <a:gd name="connsiteX2" fmla="*/ 1027522 w 2507530"/>
              <a:gd name="connsiteY2" fmla="*/ 754145 h 839577"/>
              <a:gd name="connsiteX3" fmla="*/ 1225485 w 2507530"/>
              <a:gd name="connsiteY3" fmla="*/ 0 h 839577"/>
              <a:gd name="connsiteX4" fmla="*/ 1423448 w 2507530"/>
              <a:gd name="connsiteY4" fmla="*/ 754144 h 839577"/>
              <a:gd name="connsiteX5" fmla="*/ 1555423 w 2507530"/>
              <a:gd name="connsiteY5" fmla="*/ 820132 h 839577"/>
              <a:gd name="connsiteX6" fmla="*/ 2507530 w 2507530"/>
              <a:gd name="connsiteY6" fmla="*/ 829559 h 839577"/>
              <a:gd name="connsiteX0" fmla="*/ 0 w 2507530"/>
              <a:gd name="connsiteY0" fmla="*/ 820468 h 839913"/>
              <a:gd name="connsiteX1" fmla="*/ 886120 w 2507530"/>
              <a:gd name="connsiteY1" fmla="*/ 829895 h 839913"/>
              <a:gd name="connsiteX2" fmla="*/ 1027522 w 2507530"/>
              <a:gd name="connsiteY2" fmla="*/ 754481 h 839913"/>
              <a:gd name="connsiteX3" fmla="*/ 1225485 w 2507530"/>
              <a:gd name="connsiteY3" fmla="*/ 336 h 839913"/>
              <a:gd name="connsiteX4" fmla="*/ 1395168 w 2507530"/>
              <a:gd name="connsiteY4" fmla="*/ 660212 h 839913"/>
              <a:gd name="connsiteX5" fmla="*/ 1555423 w 2507530"/>
              <a:gd name="connsiteY5" fmla="*/ 820468 h 839913"/>
              <a:gd name="connsiteX6" fmla="*/ 2507530 w 2507530"/>
              <a:gd name="connsiteY6" fmla="*/ 829895 h 839913"/>
              <a:gd name="connsiteX0" fmla="*/ 0 w 2507530"/>
              <a:gd name="connsiteY0" fmla="*/ 820470 h 850100"/>
              <a:gd name="connsiteX1" fmla="*/ 886120 w 2507530"/>
              <a:gd name="connsiteY1" fmla="*/ 829897 h 850100"/>
              <a:gd name="connsiteX2" fmla="*/ 1027522 w 2507530"/>
              <a:gd name="connsiteY2" fmla="*/ 754483 h 850100"/>
              <a:gd name="connsiteX3" fmla="*/ 1225485 w 2507530"/>
              <a:gd name="connsiteY3" fmla="*/ 338 h 850100"/>
              <a:gd name="connsiteX4" fmla="*/ 1395168 w 2507530"/>
              <a:gd name="connsiteY4" fmla="*/ 660214 h 850100"/>
              <a:gd name="connsiteX5" fmla="*/ 1734533 w 2507530"/>
              <a:gd name="connsiteY5" fmla="*/ 839323 h 850100"/>
              <a:gd name="connsiteX6" fmla="*/ 2507530 w 2507530"/>
              <a:gd name="connsiteY6" fmla="*/ 829897 h 850100"/>
              <a:gd name="connsiteX0" fmla="*/ 0 w 2507530"/>
              <a:gd name="connsiteY0" fmla="*/ 820725 h 852412"/>
              <a:gd name="connsiteX1" fmla="*/ 886120 w 2507530"/>
              <a:gd name="connsiteY1" fmla="*/ 830152 h 852412"/>
              <a:gd name="connsiteX2" fmla="*/ 1027522 w 2507530"/>
              <a:gd name="connsiteY2" fmla="*/ 754738 h 852412"/>
              <a:gd name="connsiteX3" fmla="*/ 1225485 w 2507530"/>
              <a:gd name="connsiteY3" fmla="*/ 593 h 852412"/>
              <a:gd name="connsiteX4" fmla="*/ 1480009 w 2507530"/>
              <a:gd name="connsiteY4" fmla="*/ 632189 h 852412"/>
              <a:gd name="connsiteX5" fmla="*/ 1734533 w 2507530"/>
              <a:gd name="connsiteY5" fmla="*/ 839578 h 852412"/>
              <a:gd name="connsiteX6" fmla="*/ 2507530 w 2507530"/>
              <a:gd name="connsiteY6" fmla="*/ 830152 h 852412"/>
              <a:gd name="connsiteX0" fmla="*/ 0 w 2507530"/>
              <a:gd name="connsiteY0" fmla="*/ 820725 h 845170"/>
              <a:gd name="connsiteX1" fmla="*/ 886120 w 2507530"/>
              <a:gd name="connsiteY1" fmla="*/ 830152 h 845170"/>
              <a:gd name="connsiteX2" fmla="*/ 1027522 w 2507530"/>
              <a:gd name="connsiteY2" fmla="*/ 754738 h 845170"/>
              <a:gd name="connsiteX3" fmla="*/ 1225485 w 2507530"/>
              <a:gd name="connsiteY3" fmla="*/ 593 h 845170"/>
              <a:gd name="connsiteX4" fmla="*/ 1480009 w 2507530"/>
              <a:gd name="connsiteY4" fmla="*/ 632189 h 845170"/>
              <a:gd name="connsiteX5" fmla="*/ 1923069 w 2507530"/>
              <a:gd name="connsiteY5" fmla="*/ 830151 h 845170"/>
              <a:gd name="connsiteX6" fmla="*/ 2507530 w 2507530"/>
              <a:gd name="connsiteY6" fmla="*/ 830152 h 845170"/>
              <a:gd name="connsiteX0" fmla="*/ 0 w 2507530"/>
              <a:gd name="connsiteY0" fmla="*/ 821344 h 849279"/>
              <a:gd name="connsiteX1" fmla="*/ 886120 w 2507530"/>
              <a:gd name="connsiteY1" fmla="*/ 830771 h 849279"/>
              <a:gd name="connsiteX2" fmla="*/ 1027522 w 2507530"/>
              <a:gd name="connsiteY2" fmla="*/ 755357 h 849279"/>
              <a:gd name="connsiteX3" fmla="*/ 1225485 w 2507530"/>
              <a:gd name="connsiteY3" fmla="*/ 1212 h 849279"/>
              <a:gd name="connsiteX4" fmla="*/ 1508289 w 2507530"/>
              <a:gd name="connsiteY4" fmla="*/ 585674 h 849279"/>
              <a:gd name="connsiteX5" fmla="*/ 1923069 w 2507530"/>
              <a:gd name="connsiteY5" fmla="*/ 830770 h 849279"/>
              <a:gd name="connsiteX6" fmla="*/ 2507530 w 2507530"/>
              <a:gd name="connsiteY6" fmla="*/ 830771 h 849279"/>
              <a:gd name="connsiteX0" fmla="*/ 0 w 2611225"/>
              <a:gd name="connsiteY0" fmla="*/ 821344 h 857327"/>
              <a:gd name="connsiteX1" fmla="*/ 886120 w 2611225"/>
              <a:gd name="connsiteY1" fmla="*/ 830771 h 857327"/>
              <a:gd name="connsiteX2" fmla="*/ 1027522 w 2611225"/>
              <a:gd name="connsiteY2" fmla="*/ 755357 h 857327"/>
              <a:gd name="connsiteX3" fmla="*/ 1225485 w 2611225"/>
              <a:gd name="connsiteY3" fmla="*/ 1212 h 857327"/>
              <a:gd name="connsiteX4" fmla="*/ 1508289 w 2611225"/>
              <a:gd name="connsiteY4" fmla="*/ 585674 h 857327"/>
              <a:gd name="connsiteX5" fmla="*/ 1923069 w 2611225"/>
              <a:gd name="connsiteY5" fmla="*/ 830770 h 857327"/>
              <a:gd name="connsiteX6" fmla="*/ 2611225 w 2611225"/>
              <a:gd name="connsiteY6" fmla="*/ 849624 h 857327"/>
              <a:gd name="connsiteX0" fmla="*/ 0 w 2620652"/>
              <a:gd name="connsiteY0" fmla="*/ 859051 h 859490"/>
              <a:gd name="connsiteX1" fmla="*/ 895547 w 2620652"/>
              <a:gd name="connsiteY1" fmla="*/ 830771 h 859490"/>
              <a:gd name="connsiteX2" fmla="*/ 1036949 w 2620652"/>
              <a:gd name="connsiteY2" fmla="*/ 755357 h 859490"/>
              <a:gd name="connsiteX3" fmla="*/ 1234912 w 2620652"/>
              <a:gd name="connsiteY3" fmla="*/ 1212 h 859490"/>
              <a:gd name="connsiteX4" fmla="*/ 1517716 w 2620652"/>
              <a:gd name="connsiteY4" fmla="*/ 585674 h 859490"/>
              <a:gd name="connsiteX5" fmla="*/ 1932496 w 2620652"/>
              <a:gd name="connsiteY5" fmla="*/ 830770 h 859490"/>
              <a:gd name="connsiteX6" fmla="*/ 2620652 w 2620652"/>
              <a:gd name="connsiteY6" fmla="*/ 849624 h 859490"/>
              <a:gd name="connsiteX0" fmla="*/ 0 w 2620652"/>
              <a:gd name="connsiteY0" fmla="*/ 859051 h 867479"/>
              <a:gd name="connsiteX1" fmla="*/ 904974 w 2620652"/>
              <a:gd name="connsiteY1" fmla="*/ 859052 h 867479"/>
              <a:gd name="connsiteX2" fmla="*/ 1036949 w 2620652"/>
              <a:gd name="connsiteY2" fmla="*/ 755357 h 867479"/>
              <a:gd name="connsiteX3" fmla="*/ 1234912 w 2620652"/>
              <a:gd name="connsiteY3" fmla="*/ 1212 h 867479"/>
              <a:gd name="connsiteX4" fmla="*/ 1517716 w 2620652"/>
              <a:gd name="connsiteY4" fmla="*/ 585674 h 867479"/>
              <a:gd name="connsiteX5" fmla="*/ 1932496 w 2620652"/>
              <a:gd name="connsiteY5" fmla="*/ 830770 h 867479"/>
              <a:gd name="connsiteX6" fmla="*/ 2620652 w 2620652"/>
              <a:gd name="connsiteY6" fmla="*/ 849624 h 867479"/>
              <a:gd name="connsiteX0" fmla="*/ 0 w 2366129"/>
              <a:gd name="connsiteY0" fmla="*/ 877904 h 879156"/>
              <a:gd name="connsiteX1" fmla="*/ 650451 w 2366129"/>
              <a:gd name="connsiteY1" fmla="*/ 859052 h 879156"/>
              <a:gd name="connsiteX2" fmla="*/ 782426 w 2366129"/>
              <a:gd name="connsiteY2" fmla="*/ 755357 h 879156"/>
              <a:gd name="connsiteX3" fmla="*/ 980389 w 2366129"/>
              <a:gd name="connsiteY3" fmla="*/ 1212 h 879156"/>
              <a:gd name="connsiteX4" fmla="*/ 1263193 w 2366129"/>
              <a:gd name="connsiteY4" fmla="*/ 585674 h 879156"/>
              <a:gd name="connsiteX5" fmla="*/ 1677973 w 2366129"/>
              <a:gd name="connsiteY5" fmla="*/ 830770 h 879156"/>
              <a:gd name="connsiteX6" fmla="*/ 2366129 w 2366129"/>
              <a:gd name="connsiteY6" fmla="*/ 849624 h 87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6129" h="879156">
                <a:moveTo>
                  <a:pt x="0" y="877904"/>
                </a:moveTo>
                <a:cubicBezTo>
                  <a:pt x="295373" y="881046"/>
                  <a:pt x="520047" y="879476"/>
                  <a:pt x="650451" y="859052"/>
                </a:cubicBezTo>
                <a:cubicBezTo>
                  <a:pt x="780855" y="838628"/>
                  <a:pt x="727436" y="898330"/>
                  <a:pt x="782426" y="755357"/>
                </a:cubicBezTo>
                <a:cubicBezTo>
                  <a:pt x="837416" y="612384"/>
                  <a:pt x="900261" y="29493"/>
                  <a:pt x="980389" y="1212"/>
                </a:cubicBezTo>
                <a:cubicBezTo>
                  <a:pt x="1060517" y="-27069"/>
                  <a:pt x="1146929" y="447414"/>
                  <a:pt x="1263193" y="585674"/>
                </a:cubicBezTo>
                <a:cubicBezTo>
                  <a:pt x="1379457" y="723934"/>
                  <a:pt x="1494150" y="786778"/>
                  <a:pt x="1677973" y="830770"/>
                </a:cubicBezTo>
                <a:cubicBezTo>
                  <a:pt x="1861796" y="874762"/>
                  <a:pt x="1980415" y="851195"/>
                  <a:pt x="2366129" y="8496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80B419E2-3974-49E3-A074-1020941869B1}"/>
              </a:ext>
            </a:extLst>
          </p:cNvPr>
          <p:cNvSpPr/>
          <p:nvPr/>
        </p:nvSpPr>
        <p:spPr>
          <a:xfrm>
            <a:off x="7628386" y="1400109"/>
            <a:ext cx="526812" cy="400110"/>
          </a:xfrm>
          <a:custGeom>
            <a:avLst/>
            <a:gdLst>
              <a:gd name="connsiteX0" fmla="*/ 0 w 2507530"/>
              <a:gd name="connsiteY0" fmla="*/ 820237 h 877159"/>
              <a:gd name="connsiteX1" fmla="*/ 886120 w 2507530"/>
              <a:gd name="connsiteY1" fmla="*/ 829664 h 877159"/>
              <a:gd name="connsiteX2" fmla="*/ 1008668 w 2507530"/>
              <a:gd name="connsiteY2" fmla="*/ 810810 h 877159"/>
              <a:gd name="connsiteX3" fmla="*/ 1225485 w 2507530"/>
              <a:gd name="connsiteY3" fmla="*/ 105 h 877159"/>
              <a:gd name="connsiteX4" fmla="*/ 1423448 w 2507530"/>
              <a:gd name="connsiteY4" fmla="*/ 754249 h 877159"/>
              <a:gd name="connsiteX5" fmla="*/ 1555423 w 2507530"/>
              <a:gd name="connsiteY5" fmla="*/ 820237 h 877159"/>
              <a:gd name="connsiteX6" fmla="*/ 2507530 w 2507530"/>
              <a:gd name="connsiteY6" fmla="*/ 829664 h 877159"/>
              <a:gd name="connsiteX0" fmla="*/ 0 w 2507530"/>
              <a:gd name="connsiteY0" fmla="*/ 820132 h 839577"/>
              <a:gd name="connsiteX1" fmla="*/ 886120 w 2507530"/>
              <a:gd name="connsiteY1" fmla="*/ 829559 h 839577"/>
              <a:gd name="connsiteX2" fmla="*/ 1027522 w 2507530"/>
              <a:gd name="connsiteY2" fmla="*/ 754145 h 839577"/>
              <a:gd name="connsiteX3" fmla="*/ 1225485 w 2507530"/>
              <a:gd name="connsiteY3" fmla="*/ 0 h 839577"/>
              <a:gd name="connsiteX4" fmla="*/ 1423448 w 2507530"/>
              <a:gd name="connsiteY4" fmla="*/ 754144 h 839577"/>
              <a:gd name="connsiteX5" fmla="*/ 1555423 w 2507530"/>
              <a:gd name="connsiteY5" fmla="*/ 820132 h 839577"/>
              <a:gd name="connsiteX6" fmla="*/ 2507530 w 2507530"/>
              <a:gd name="connsiteY6" fmla="*/ 829559 h 839577"/>
              <a:gd name="connsiteX0" fmla="*/ 0 w 2507530"/>
              <a:gd name="connsiteY0" fmla="*/ 820468 h 839913"/>
              <a:gd name="connsiteX1" fmla="*/ 886120 w 2507530"/>
              <a:gd name="connsiteY1" fmla="*/ 829895 h 839913"/>
              <a:gd name="connsiteX2" fmla="*/ 1027522 w 2507530"/>
              <a:gd name="connsiteY2" fmla="*/ 754481 h 839913"/>
              <a:gd name="connsiteX3" fmla="*/ 1225485 w 2507530"/>
              <a:gd name="connsiteY3" fmla="*/ 336 h 839913"/>
              <a:gd name="connsiteX4" fmla="*/ 1395168 w 2507530"/>
              <a:gd name="connsiteY4" fmla="*/ 660212 h 839913"/>
              <a:gd name="connsiteX5" fmla="*/ 1555423 w 2507530"/>
              <a:gd name="connsiteY5" fmla="*/ 820468 h 839913"/>
              <a:gd name="connsiteX6" fmla="*/ 2507530 w 2507530"/>
              <a:gd name="connsiteY6" fmla="*/ 829895 h 839913"/>
              <a:gd name="connsiteX0" fmla="*/ 0 w 2507530"/>
              <a:gd name="connsiteY0" fmla="*/ 820470 h 850100"/>
              <a:gd name="connsiteX1" fmla="*/ 886120 w 2507530"/>
              <a:gd name="connsiteY1" fmla="*/ 829897 h 850100"/>
              <a:gd name="connsiteX2" fmla="*/ 1027522 w 2507530"/>
              <a:gd name="connsiteY2" fmla="*/ 754483 h 850100"/>
              <a:gd name="connsiteX3" fmla="*/ 1225485 w 2507530"/>
              <a:gd name="connsiteY3" fmla="*/ 338 h 850100"/>
              <a:gd name="connsiteX4" fmla="*/ 1395168 w 2507530"/>
              <a:gd name="connsiteY4" fmla="*/ 660214 h 850100"/>
              <a:gd name="connsiteX5" fmla="*/ 1734533 w 2507530"/>
              <a:gd name="connsiteY5" fmla="*/ 839323 h 850100"/>
              <a:gd name="connsiteX6" fmla="*/ 2507530 w 2507530"/>
              <a:gd name="connsiteY6" fmla="*/ 829897 h 850100"/>
              <a:gd name="connsiteX0" fmla="*/ 0 w 2507530"/>
              <a:gd name="connsiteY0" fmla="*/ 820725 h 852412"/>
              <a:gd name="connsiteX1" fmla="*/ 886120 w 2507530"/>
              <a:gd name="connsiteY1" fmla="*/ 830152 h 852412"/>
              <a:gd name="connsiteX2" fmla="*/ 1027522 w 2507530"/>
              <a:gd name="connsiteY2" fmla="*/ 754738 h 852412"/>
              <a:gd name="connsiteX3" fmla="*/ 1225485 w 2507530"/>
              <a:gd name="connsiteY3" fmla="*/ 593 h 852412"/>
              <a:gd name="connsiteX4" fmla="*/ 1480009 w 2507530"/>
              <a:gd name="connsiteY4" fmla="*/ 632189 h 852412"/>
              <a:gd name="connsiteX5" fmla="*/ 1734533 w 2507530"/>
              <a:gd name="connsiteY5" fmla="*/ 839578 h 852412"/>
              <a:gd name="connsiteX6" fmla="*/ 2507530 w 2507530"/>
              <a:gd name="connsiteY6" fmla="*/ 830152 h 852412"/>
              <a:gd name="connsiteX0" fmla="*/ 0 w 2507530"/>
              <a:gd name="connsiteY0" fmla="*/ 820725 h 845170"/>
              <a:gd name="connsiteX1" fmla="*/ 886120 w 2507530"/>
              <a:gd name="connsiteY1" fmla="*/ 830152 h 845170"/>
              <a:gd name="connsiteX2" fmla="*/ 1027522 w 2507530"/>
              <a:gd name="connsiteY2" fmla="*/ 754738 h 845170"/>
              <a:gd name="connsiteX3" fmla="*/ 1225485 w 2507530"/>
              <a:gd name="connsiteY3" fmla="*/ 593 h 845170"/>
              <a:gd name="connsiteX4" fmla="*/ 1480009 w 2507530"/>
              <a:gd name="connsiteY4" fmla="*/ 632189 h 845170"/>
              <a:gd name="connsiteX5" fmla="*/ 1923069 w 2507530"/>
              <a:gd name="connsiteY5" fmla="*/ 830151 h 845170"/>
              <a:gd name="connsiteX6" fmla="*/ 2507530 w 2507530"/>
              <a:gd name="connsiteY6" fmla="*/ 830152 h 845170"/>
              <a:gd name="connsiteX0" fmla="*/ 0 w 2507530"/>
              <a:gd name="connsiteY0" fmla="*/ 821344 h 849279"/>
              <a:gd name="connsiteX1" fmla="*/ 886120 w 2507530"/>
              <a:gd name="connsiteY1" fmla="*/ 830771 h 849279"/>
              <a:gd name="connsiteX2" fmla="*/ 1027522 w 2507530"/>
              <a:gd name="connsiteY2" fmla="*/ 755357 h 849279"/>
              <a:gd name="connsiteX3" fmla="*/ 1225485 w 2507530"/>
              <a:gd name="connsiteY3" fmla="*/ 1212 h 849279"/>
              <a:gd name="connsiteX4" fmla="*/ 1508289 w 2507530"/>
              <a:gd name="connsiteY4" fmla="*/ 585674 h 849279"/>
              <a:gd name="connsiteX5" fmla="*/ 1923069 w 2507530"/>
              <a:gd name="connsiteY5" fmla="*/ 830770 h 849279"/>
              <a:gd name="connsiteX6" fmla="*/ 2507530 w 2507530"/>
              <a:gd name="connsiteY6" fmla="*/ 830771 h 849279"/>
              <a:gd name="connsiteX0" fmla="*/ 0 w 2611225"/>
              <a:gd name="connsiteY0" fmla="*/ 821344 h 857327"/>
              <a:gd name="connsiteX1" fmla="*/ 886120 w 2611225"/>
              <a:gd name="connsiteY1" fmla="*/ 830771 h 857327"/>
              <a:gd name="connsiteX2" fmla="*/ 1027522 w 2611225"/>
              <a:gd name="connsiteY2" fmla="*/ 755357 h 857327"/>
              <a:gd name="connsiteX3" fmla="*/ 1225485 w 2611225"/>
              <a:gd name="connsiteY3" fmla="*/ 1212 h 857327"/>
              <a:gd name="connsiteX4" fmla="*/ 1508289 w 2611225"/>
              <a:gd name="connsiteY4" fmla="*/ 585674 h 857327"/>
              <a:gd name="connsiteX5" fmla="*/ 1923069 w 2611225"/>
              <a:gd name="connsiteY5" fmla="*/ 830770 h 857327"/>
              <a:gd name="connsiteX6" fmla="*/ 2611225 w 2611225"/>
              <a:gd name="connsiteY6" fmla="*/ 849624 h 857327"/>
              <a:gd name="connsiteX0" fmla="*/ 0 w 2620652"/>
              <a:gd name="connsiteY0" fmla="*/ 859051 h 859490"/>
              <a:gd name="connsiteX1" fmla="*/ 895547 w 2620652"/>
              <a:gd name="connsiteY1" fmla="*/ 830771 h 859490"/>
              <a:gd name="connsiteX2" fmla="*/ 1036949 w 2620652"/>
              <a:gd name="connsiteY2" fmla="*/ 755357 h 859490"/>
              <a:gd name="connsiteX3" fmla="*/ 1234912 w 2620652"/>
              <a:gd name="connsiteY3" fmla="*/ 1212 h 859490"/>
              <a:gd name="connsiteX4" fmla="*/ 1517716 w 2620652"/>
              <a:gd name="connsiteY4" fmla="*/ 585674 h 859490"/>
              <a:gd name="connsiteX5" fmla="*/ 1932496 w 2620652"/>
              <a:gd name="connsiteY5" fmla="*/ 830770 h 859490"/>
              <a:gd name="connsiteX6" fmla="*/ 2620652 w 2620652"/>
              <a:gd name="connsiteY6" fmla="*/ 849624 h 859490"/>
              <a:gd name="connsiteX0" fmla="*/ 0 w 2620652"/>
              <a:gd name="connsiteY0" fmla="*/ 859051 h 867479"/>
              <a:gd name="connsiteX1" fmla="*/ 904974 w 2620652"/>
              <a:gd name="connsiteY1" fmla="*/ 859052 h 867479"/>
              <a:gd name="connsiteX2" fmla="*/ 1036949 w 2620652"/>
              <a:gd name="connsiteY2" fmla="*/ 755357 h 867479"/>
              <a:gd name="connsiteX3" fmla="*/ 1234912 w 2620652"/>
              <a:gd name="connsiteY3" fmla="*/ 1212 h 867479"/>
              <a:gd name="connsiteX4" fmla="*/ 1517716 w 2620652"/>
              <a:gd name="connsiteY4" fmla="*/ 585674 h 867479"/>
              <a:gd name="connsiteX5" fmla="*/ 1932496 w 2620652"/>
              <a:gd name="connsiteY5" fmla="*/ 830770 h 867479"/>
              <a:gd name="connsiteX6" fmla="*/ 2620652 w 2620652"/>
              <a:gd name="connsiteY6" fmla="*/ 849624 h 867479"/>
              <a:gd name="connsiteX0" fmla="*/ 0 w 2366129"/>
              <a:gd name="connsiteY0" fmla="*/ 877904 h 879156"/>
              <a:gd name="connsiteX1" fmla="*/ 650451 w 2366129"/>
              <a:gd name="connsiteY1" fmla="*/ 859052 h 879156"/>
              <a:gd name="connsiteX2" fmla="*/ 782426 w 2366129"/>
              <a:gd name="connsiteY2" fmla="*/ 755357 h 879156"/>
              <a:gd name="connsiteX3" fmla="*/ 980389 w 2366129"/>
              <a:gd name="connsiteY3" fmla="*/ 1212 h 879156"/>
              <a:gd name="connsiteX4" fmla="*/ 1263193 w 2366129"/>
              <a:gd name="connsiteY4" fmla="*/ 585674 h 879156"/>
              <a:gd name="connsiteX5" fmla="*/ 1677973 w 2366129"/>
              <a:gd name="connsiteY5" fmla="*/ 830770 h 879156"/>
              <a:gd name="connsiteX6" fmla="*/ 2366129 w 2366129"/>
              <a:gd name="connsiteY6" fmla="*/ 849624 h 87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6129" h="879156">
                <a:moveTo>
                  <a:pt x="0" y="877904"/>
                </a:moveTo>
                <a:cubicBezTo>
                  <a:pt x="295373" y="881046"/>
                  <a:pt x="520047" y="879476"/>
                  <a:pt x="650451" y="859052"/>
                </a:cubicBezTo>
                <a:cubicBezTo>
                  <a:pt x="780855" y="838628"/>
                  <a:pt x="727436" y="898330"/>
                  <a:pt x="782426" y="755357"/>
                </a:cubicBezTo>
                <a:cubicBezTo>
                  <a:pt x="837416" y="612384"/>
                  <a:pt x="900261" y="29493"/>
                  <a:pt x="980389" y="1212"/>
                </a:cubicBezTo>
                <a:cubicBezTo>
                  <a:pt x="1060517" y="-27069"/>
                  <a:pt x="1146929" y="447414"/>
                  <a:pt x="1263193" y="585674"/>
                </a:cubicBezTo>
                <a:cubicBezTo>
                  <a:pt x="1379457" y="723934"/>
                  <a:pt x="1494150" y="786778"/>
                  <a:pt x="1677973" y="830770"/>
                </a:cubicBezTo>
                <a:cubicBezTo>
                  <a:pt x="1861796" y="874762"/>
                  <a:pt x="1980415" y="851195"/>
                  <a:pt x="2366129" y="8496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630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147185-D437-476A-9B6C-132537414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成像探头测试系统进展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806C43C-1D3E-4C00-810D-F515E1424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9613" r="12726" b="3222"/>
          <a:stretch/>
        </p:blipFill>
        <p:spPr>
          <a:xfrm>
            <a:off x="2480869" y="1359332"/>
            <a:ext cx="6552728" cy="4880606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AA927D-C774-44A8-ABC5-7A47E27B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9E5155DB-35E1-42A9-B06C-8698C9DFA2F5}"/>
              </a:ext>
            </a:extLst>
          </p:cNvPr>
          <p:cNvSpPr txBox="1">
            <a:spLocks/>
          </p:cNvSpPr>
          <p:nvPr/>
        </p:nvSpPr>
        <p:spPr>
          <a:xfrm>
            <a:off x="251520" y="1024701"/>
            <a:ext cx="584299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线性度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604B4A3-64EC-48AF-9580-15A342B93921}"/>
              </a:ext>
            </a:extLst>
          </p:cNvPr>
          <p:cNvSpPr txBox="1"/>
          <p:nvPr/>
        </p:nvSpPr>
        <p:spPr>
          <a:xfrm>
            <a:off x="251520" y="2025815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目前暂时存在</a:t>
            </a:r>
            <a:r>
              <a:rPr lang="en-US" altLang="zh-CN" sz="2000" dirty="0"/>
              <a:t>NPE</a:t>
            </a:r>
            <a:r>
              <a:rPr lang="zh-CN" altLang="en-US" sz="2000" dirty="0"/>
              <a:t>数估计不准的问题。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14D8F57-0944-43CA-BB89-FACE8B27226B}"/>
              </a:ext>
            </a:extLst>
          </p:cNvPr>
          <p:cNvSpPr txBox="1"/>
          <p:nvPr/>
        </p:nvSpPr>
        <p:spPr>
          <a:xfrm>
            <a:off x="251520" y="535797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NPE</a:t>
            </a:r>
            <a:r>
              <a:rPr lang="zh-CN" altLang="en-US" sz="2000" dirty="0"/>
              <a:t>数修正方法：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C59A18C-71BB-4990-A118-8A76E3F77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51" t="60187" r="34250" b="17985"/>
          <a:stretch/>
        </p:blipFill>
        <p:spPr>
          <a:xfrm>
            <a:off x="253950" y="5758084"/>
            <a:ext cx="3456384" cy="108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9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224A8A-E017-4596-AF9E-142E5CBF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概要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68F8EB-00D4-4737-9668-29BE5DC5D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24536"/>
          </a:xfrm>
        </p:spPr>
        <p:txBody>
          <a:bodyPr>
            <a:normAutofit/>
          </a:bodyPr>
          <a:lstStyle/>
          <a:p>
            <a:r>
              <a:rPr lang="en-US" altLang="zh-CN" dirty="0"/>
              <a:t>WFCTA</a:t>
            </a:r>
            <a:r>
              <a:rPr lang="zh-CN" altLang="en-US" dirty="0"/>
              <a:t>的结构和</a:t>
            </a:r>
            <a:r>
              <a:rPr lang="en-US" altLang="zh-CN" dirty="0" err="1"/>
              <a:t>SiPM</a:t>
            </a:r>
            <a:r>
              <a:rPr lang="zh-CN" altLang="en-US" dirty="0"/>
              <a:t>成像探头的组成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成像探头试装配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成像探头测试系统进展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总结及下一步的工作计划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0EBCE81-6C98-4849-B3EE-EF14C773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531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71EAD-EB5B-4066-90FF-67538F44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总结及下一步的工作计划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8A0342-8EA4-4805-8062-AE2A17737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5328591"/>
          </a:xfrm>
        </p:spPr>
        <p:txBody>
          <a:bodyPr>
            <a:norm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用于测试、装配子阵列（</a:t>
            </a:r>
            <a:r>
              <a:rPr lang="en-US" altLang="zh-CN" dirty="0"/>
              <a:t>Sub-Cluster</a:t>
            </a:r>
            <a:r>
              <a:rPr lang="zh-CN" altLang="en-US" dirty="0"/>
              <a:t>）、探头的洁净室、暗室条件已具备；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光收集器粘合、安装工装已测试，</a:t>
            </a:r>
            <a:r>
              <a:rPr lang="en-US" altLang="zh-CN" dirty="0"/>
              <a:t>Sub-Cluster</a:t>
            </a:r>
            <a:r>
              <a:rPr lang="zh-CN" altLang="en-US" dirty="0"/>
              <a:t>装配工装正在生产；</a:t>
            </a:r>
            <a:endParaRPr lang="en-US" altLang="zh-CN" dirty="0"/>
          </a:p>
          <a:p>
            <a:r>
              <a:rPr lang="en-US" altLang="zh-CN" dirty="0"/>
              <a:t>3.</a:t>
            </a:r>
            <a:r>
              <a:rPr lang="zh-CN" altLang="en-US" dirty="0"/>
              <a:t>用标准管解决线性度测试、信号分辨率测试中</a:t>
            </a:r>
            <a:r>
              <a:rPr lang="en-US" altLang="zh-CN" dirty="0"/>
              <a:t>NPE</a:t>
            </a:r>
            <a:r>
              <a:rPr lang="zh-CN" altLang="en-US" dirty="0"/>
              <a:t>数目估计不准的问题；（</a:t>
            </a:r>
            <a:r>
              <a:rPr lang="en-US" altLang="zh-CN" dirty="0"/>
              <a:t>4</a:t>
            </a:r>
            <a:r>
              <a:rPr lang="zh-CN" altLang="en-US" dirty="0"/>
              <a:t>月初）</a:t>
            </a:r>
            <a:endParaRPr lang="en-US" altLang="zh-CN" dirty="0"/>
          </a:p>
          <a:p>
            <a:r>
              <a:rPr lang="en-US" altLang="zh-CN" dirty="0"/>
              <a:t>4.</a:t>
            </a:r>
            <a:r>
              <a:rPr lang="zh-CN" altLang="en-US" dirty="0"/>
              <a:t>完成温度特性测试系统搭建； （</a:t>
            </a:r>
            <a:r>
              <a:rPr lang="en-US" altLang="zh-CN" dirty="0"/>
              <a:t>4</a:t>
            </a:r>
            <a:r>
              <a:rPr lang="zh-CN" altLang="en-US" dirty="0"/>
              <a:t>月中旬）</a:t>
            </a:r>
            <a:endParaRPr lang="en-US" altLang="zh-CN" dirty="0"/>
          </a:p>
          <a:p>
            <a:r>
              <a:rPr lang="en-US" altLang="zh-CN" dirty="0"/>
              <a:t>5.</a:t>
            </a:r>
            <a:r>
              <a:rPr lang="zh-CN" altLang="en-US" dirty="0"/>
              <a:t>完成空间一致性扫描系统与电子学的联调。 （</a:t>
            </a:r>
            <a:r>
              <a:rPr lang="en-US" altLang="zh-CN" dirty="0"/>
              <a:t>4</a:t>
            </a:r>
            <a:r>
              <a:rPr lang="zh-CN" altLang="en-US" dirty="0"/>
              <a:t>月下旬）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40BFB0-2118-4277-A038-B463054E8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7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212824-1AE7-4781-BEEB-FAFC8C73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WFCTA</a:t>
            </a:r>
            <a:r>
              <a:rPr lang="zh-CN" altLang="en-US" dirty="0"/>
              <a:t>的结构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A5C0893-37AB-44AF-BBE7-C732E96AC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1088445"/>
            <a:ext cx="7925744" cy="5661248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20978DF-C093-499E-88D2-C0AF8339E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CEC4B8D-E506-4A46-AF1C-A3EBD2249682}"/>
              </a:ext>
            </a:extLst>
          </p:cNvPr>
          <p:cNvSpPr/>
          <p:nvPr/>
        </p:nvSpPr>
        <p:spPr>
          <a:xfrm>
            <a:off x="1187624" y="2045402"/>
            <a:ext cx="936104" cy="94859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7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164592-2107-4FC8-88C3-BB3247EEC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SiPM</a:t>
            </a:r>
            <a:r>
              <a:rPr lang="zh-CN" altLang="en-US" dirty="0"/>
              <a:t>成像探头的组成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C27F50-236B-4D45-AA2B-2E705F2D9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864096"/>
          </a:xfrm>
        </p:spPr>
        <p:txBody>
          <a:bodyPr/>
          <a:lstStyle/>
          <a:p>
            <a:r>
              <a:rPr lang="zh-CN" altLang="en-US" dirty="0"/>
              <a:t>一个成像探头包含</a:t>
            </a:r>
            <a:r>
              <a:rPr lang="en-US" altLang="zh-CN" dirty="0"/>
              <a:t>64</a:t>
            </a:r>
            <a:r>
              <a:rPr lang="zh-CN" altLang="en-US" dirty="0"/>
              <a:t>个子阵列</a:t>
            </a:r>
            <a:r>
              <a:rPr lang="en-US" altLang="zh-CN" dirty="0"/>
              <a:t>(Sub-Cluster)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A7F58A-50F4-4727-9704-D5AEEAD8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 descr="装配板.JPG">
            <a:extLst>
              <a:ext uri="{FF2B5EF4-FFF2-40B4-BE49-F238E27FC236}">
                <a16:creationId xmlns:a16="http://schemas.microsoft.com/office/drawing/2014/main" id="{3CEB7554-6C40-46F5-8C1A-90416C0C30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344342">
            <a:off x="523438" y="1407642"/>
            <a:ext cx="4546743" cy="519039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F7852E2-C856-4A4A-8404-BFB3BA34179C}"/>
              </a:ext>
            </a:extLst>
          </p:cNvPr>
          <p:cNvSpPr txBox="1"/>
          <p:nvPr/>
        </p:nvSpPr>
        <p:spPr>
          <a:xfrm>
            <a:off x="4283968" y="2613105"/>
            <a:ext cx="2692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64×Sub-Cluster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FDD157-5781-431A-B799-72E69CB941ED}"/>
              </a:ext>
            </a:extLst>
          </p:cNvPr>
          <p:cNvSpPr/>
          <p:nvPr/>
        </p:nvSpPr>
        <p:spPr>
          <a:xfrm>
            <a:off x="5508104" y="4036278"/>
            <a:ext cx="3538675" cy="2448272"/>
          </a:xfrm>
          <a:prstGeom prst="rect">
            <a:avLst/>
          </a:prstGeom>
          <a:noFill/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装配板21.JPG">
            <a:extLst>
              <a:ext uri="{FF2B5EF4-FFF2-40B4-BE49-F238E27FC236}">
                <a16:creationId xmlns:a16="http://schemas.microsoft.com/office/drawing/2014/main" id="{3D3BF681-9106-4874-B596-6F63511900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7277891">
            <a:off x="6435306" y="3817670"/>
            <a:ext cx="1810494" cy="251416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DD4007C-55FD-4F80-A7C0-4A802D136E91}"/>
              </a:ext>
            </a:extLst>
          </p:cNvPr>
          <p:cNvSpPr txBox="1"/>
          <p:nvPr/>
        </p:nvSpPr>
        <p:spPr>
          <a:xfrm>
            <a:off x="6888222" y="6079560"/>
            <a:ext cx="111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安装后</a:t>
            </a:r>
          </a:p>
        </p:txBody>
      </p:sp>
    </p:spTree>
    <p:extLst>
      <p:ext uri="{BB962C8B-B14F-4D97-AF65-F5344CB8AC3E}">
        <p14:creationId xmlns:p14="http://schemas.microsoft.com/office/powerpoint/2010/main" val="269355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6AAE36-B681-403A-B315-9E00A631C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SiPM</a:t>
            </a:r>
            <a:r>
              <a:rPr lang="zh-CN" altLang="en-US" dirty="0"/>
              <a:t>成像探头的组成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03C26873-DF95-4B8B-840C-997A6D9C4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493748" cy="5231606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FBD09F-1ECD-4790-A4A2-AE5F4AEF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8" name="图片 7" descr="电子组件爆炸图1.png">
            <a:extLst>
              <a:ext uri="{FF2B5EF4-FFF2-40B4-BE49-F238E27FC236}">
                <a16:creationId xmlns:a16="http://schemas.microsoft.com/office/drawing/2014/main" id="{EC42FD19-3E04-4BAE-BF87-4418493825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7208" y="4166540"/>
            <a:ext cx="2556792" cy="26914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AEE1DD3-8DA9-443E-BC73-EF3E4C474877}"/>
              </a:ext>
            </a:extLst>
          </p:cNvPr>
          <p:cNvSpPr txBox="1"/>
          <p:nvPr/>
        </p:nvSpPr>
        <p:spPr>
          <a:xfrm>
            <a:off x="4667819" y="6097240"/>
            <a:ext cx="3499358" cy="461665"/>
          </a:xfrm>
          <a:prstGeom prst="rect">
            <a:avLst/>
          </a:prstGeom>
          <a:noFill/>
          <a:scene3d>
            <a:camera prst="isometricLeftDown">
              <a:rot lat="1200001" lon="2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Winston-cone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光收集器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6BC3C04-C96D-4441-9573-847D78E813F4}"/>
              </a:ext>
            </a:extLst>
          </p:cNvPr>
          <p:cNvSpPr txBox="1"/>
          <p:nvPr/>
        </p:nvSpPr>
        <p:spPr>
          <a:xfrm>
            <a:off x="7667836" y="4224792"/>
            <a:ext cx="2952328" cy="461665"/>
          </a:xfrm>
          <a:prstGeom prst="rect">
            <a:avLst/>
          </a:prstGeom>
          <a:noFill/>
          <a:scene3d>
            <a:camera prst="isometricLeftDown">
              <a:rot lat="1200001" lon="2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SiPM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FD39AF6-51FB-4FB4-9785-AE96EED11ABF}"/>
              </a:ext>
            </a:extLst>
          </p:cNvPr>
          <p:cNvSpPr txBox="1"/>
          <p:nvPr/>
        </p:nvSpPr>
        <p:spPr>
          <a:xfrm>
            <a:off x="3923928" y="1499791"/>
            <a:ext cx="2952328" cy="461665"/>
          </a:xfrm>
          <a:prstGeom prst="rect">
            <a:avLst/>
          </a:prstGeom>
          <a:noFill/>
          <a:scene3d>
            <a:camera prst="isometricLeftDown">
              <a:rot lat="1200001" lon="2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黑体" panose="02010609060101010101" pitchFamily="49" charset="-122"/>
                <a:ea typeface="黑体" panose="02010609060101010101" pitchFamily="49" charset="-122"/>
              </a:rPr>
              <a:t>SiPM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板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D28A42-7ABB-45BC-ABA2-461C6AD34CFB}"/>
              </a:ext>
            </a:extLst>
          </p:cNvPr>
          <p:cNvSpPr txBox="1"/>
          <p:nvPr/>
        </p:nvSpPr>
        <p:spPr>
          <a:xfrm>
            <a:off x="1979712" y="1621604"/>
            <a:ext cx="2952328" cy="461665"/>
          </a:xfrm>
          <a:prstGeom prst="rect">
            <a:avLst/>
          </a:prstGeom>
          <a:noFill/>
          <a:scene3d>
            <a:camera prst="isometricLeftDown">
              <a:rot lat="1200001" lon="2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Sub-Cluster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支架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F198D89-469E-4875-8A6E-B623E0F9765E}"/>
              </a:ext>
            </a:extLst>
          </p:cNvPr>
          <p:cNvSpPr txBox="1"/>
          <p:nvPr/>
        </p:nvSpPr>
        <p:spPr>
          <a:xfrm>
            <a:off x="1331640" y="2342801"/>
            <a:ext cx="1584176" cy="461665"/>
          </a:xfrm>
          <a:prstGeom prst="rect">
            <a:avLst/>
          </a:prstGeom>
          <a:noFill/>
          <a:scene3d>
            <a:camera prst="isometricLeftDown">
              <a:rot lat="1200001" lon="2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模拟板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DAABA2A-CC66-4E7A-B863-4A73292D09EA}"/>
              </a:ext>
            </a:extLst>
          </p:cNvPr>
          <p:cNvSpPr txBox="1"/>
          <p:nvPr/>
        </p:nvSpPr>
        <p:spPr>
          <a:xfrm>
            <a:off x="1115616" y="3596531"/>
            <a:ext cx="1584176" cy="461665"/>
          </a:xfrm>
          <a:prstGeom prst="rect">
            <a:avLst/>
          </a:prstGeom>
          <a:noFill/>
          <a:scene3d>
            <a:camera prst="isometricLeftDown">
              <a:rot lat="1200001" lon="2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B0008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慢控制板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4DCFBAB-FFF5-421C-8586-FDFAB3BC479C}"/>
              </a:ext>
            </a:extLst>
          </p:cNvPr>
          <p:cNvSpPr txBox="1"/>
          <p:nvPr/>
        </p:nvSpPr>
        <p:spPr>
          <a:xfrm>
            <a:off x="667367" y="5646439"/>
            <a:ext cx="1584176" cy="461665"/>
          </a:xfrm>
          <a:prstGeom prst="rect">
            <a:avLst/>
          </a:prstGeom>
          <a:noFill/>
          <a:scene3d>
            <a:camera prst="isometricLeftDown">
              <a:rot lat="1200001" lon="2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A88C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数字板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4413182-2B6F-4638-9CF2-386989B616FF}"/>
              </a:ext>
            </a:extLst>
          </p:cNvPr>
          <p:cNvSpPr txBox="1"/>
          <p:nvPr/>
        </p:nvSpPr>
        <p:spPr>
          <a:xfrm>
            <a:off x="2987824" y="5503066"/>
            <a:ext cx="1584176" cy="461665"/>
          </a:xfrm>
          <a:prstGeom prst="rect">
            <a:avLst/>
          </a:prstGeom>
          <a:noFill/>
          <a:scene3d>
            <a:camera prst="isometricLeftDown">
              <a:rot lat="1200001" lon="27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模拟板</a:t>
            </a: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7A143888-A706-475C-9FA7-3632A562C206}"/>
              </a:ext>
            </a:extLst>
          </p:cNvPr>
          <p:cNvSpPr txBox="1">
            <a:spLocks/>
          </p:cNvSpPr>
          <p:nvPr/>
        </p:nvSpPr>
        <p:spPr>
          <a:xfrm>
            <a:off x="-30741" y="1013506"/>
            <a:ext cx="8229600" cy="576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子阵列结构</a:t>
            </a: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F94DE42F-E2FB-4588-AA72-C7A65ED19664}"/>
              </a:ext>
            </a:extLst>
          </p:cNvPr>
          <p:cNvSpPr txBox="1">
            <a:spLocks/>
          </p:cNvSpPr>
          <p:nvPr/>
        </p:nvSpPr>
        <p:spPr>
          <a:xfrm>
            <a:off x="7283642" y="3512227"/>
            <a:ext cx="1767069" cy="576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正面</a:t>
            </a:r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DE74402F-B707-4924-9DE4-46747AEF953E}"/>
              </a:ext>
            </a:extLst>
          </p:cNvPr>
          <p:cNvSpPr txBox="1">
            <a:spLocks/>
          </p:cNvSpPr>
          <p:nvPr/>
        </p:nvSpPr>
        <p:spPr>
          <a:xfrm>
            <a:off x="667367" y="1628263"/>
            <a:ext cx="1767069" cy="57604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背面</a:t>
            </a:r>
          </a:p>
        </p:txBody>
      </p:sp>
    </p:spTree>
    <p:extLst>
      <p:ext uri="{BB962C8B-B14F-4D97-AF65-F5344CB8AC3E}">
        <p14:creationId xmlns:p14="http://schemas.microsoft.com/office/powerpoint/2010/main" val="3092168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CBA32-BA5A-40E1-A73B-DE5254FFA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成像探头试装配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859B35-0790-4748-993E-039AEDCA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9208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en-US" dirty="0"/>
              <a:t>光收集器的粘合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ED8519-7698-4076-AC9E-69AC397B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EE90694-DA11-4347-8019-71270B0BA9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2035974"/>
            <a:ext cx="4472610" cy="28803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39D60B0-7D36-4623-8AED-B137EBE5F8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4512" y="1196753"/>
            <a:ext cx="2664296" cy="2376264"/>
          </a:xfrm>
          <a:prstGeom prst="rect">
            <a:avLst/>
          </a:prstGeom>
        </p:spPr>
      </p:pic>
      <p:sp>
        <p:nvSpPr>
          <p:cNvPr id="17" name="箭头: 右 16">
            <a:extLst>
              <a:ext uri="{FF2B5EF4-FFF2-40B4-BE49-F238E27FC236}">
                <a16:creationId xmlns:a16="http://schemas.microsoft.com/office/drawing/2014/main" id="{275BBB8E-C252-4BC7-A2B4-0A8A46C1CB76}"/>
              </a:ext>
            </a:extLst>
          </p:cNvPr>
          <p:cNvSpPr/>
          <p:nvPr/>
        </p:nvSpPr>
        <p:spPr>
          <a:xfrm>
            <a:off x="5152121" y="2552093"/>
            <a:ext cx="576064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3DEF79EC-75AA-42FA-8763-1A041A2A5D3C}"/>
              </a:ext>
            </a:extLst>
          </p:cNvPr>
          <p:cNvSpPr/>
          <p:nvPr/>
        </p:nvSpPr>
        <p:spPr>
          <a:xfrm rot="5400000">
            <a:off x="7236296" y="3683790"/>
            <a:ext cx="576064" cy="432048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FE4386E3-CED4-4D20-9BB1-51771A9A49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4512" y="4260056"/>
            <a:ext cx="2664296" cy="256741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41E20541-B00C-4104-B42D-1B7ABF956A3B}"/>
              </a:ext>
            </a:extLst>
          </p:cNvPr>
          <p:cNvSpPr txBox="1"/>
          <p:nvPr/>
        </p:nvSpPr>
        <p:spPr>
          <a:xfrm>
            <a:off x="179512" y="193712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224BB51-9682-4DD9-AEB8-863D0204480C}"/>
              </a:ext>
            </a:extLst>
          </p:cNvPr>
          <p:cNvSpPr txBox="1"/>
          <p:nvPr/>
        </p:nvSpPr>
        <p:spPr>
          <a:xfrm>
            <a:off x="6011045" y="1106123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②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EFADE6A-2981-4095-8B9A-8B7EEBC540F0}"/>
              </a:ext>
            </a:extLst>
          </p:cNvPr>
          <p:cNvSpPr txBox="1"/>
          <p:nvPr/>
        </p:nvSpPr>
        <p:spPr>
          <a:xfrm>
            <a:off x="6011045" y="416728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③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78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D49128-3CC1-47DA-9F94-01FBEB5D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成像探头试装配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B4A5A7-A966-4ECD-A631-3D2FABC3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CEF72C8-3B5B-4132-A9BB-CDDD1559AFE4}"/>
              </a:ext>
            </a:extLst>
          </p:cNvPr>
          <p:cNvSpPr txBox="1">
            <a:spLocks/>
          </p:cNvSpPr>
          <p:nvPr/>
        </p:nvSpPr>
        <p:spPr>
          <a:xfrm>
            <a:off x="457200" y="119675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/>
              <a:t>(2)</a:t>
            </a:r>
            <a:r>
              <a:rPr lang="zh-CN" altLang="en-US" dirty="0"/>
              <a:t>光收集器与</a:t>
            </a:r>
            <a:r>
              <a:rPr lang="en-US" altLang="zh-CN" dirty="0" err="1"/>
              <a:t>SiPM</a:t>
            </a:r>
            <a:r>
              <a:rPr lang="zh-CN" altLang="en-US" dirty="0"/>
              <a:t>板的装配和定位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AEA97E3-53AC-43A0-9BAA-ADA44EDC1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2564904"/>
            <a:ext cx="4442136" cy="29985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0D5DC2-0E04-4A0A-A08D-20843B63BE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512" y="2564904"/>
            <a:ext cx="4248472" cy="297388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B6F9845-BDB1-4C75-A62A-4978ECFD18A2}"/>
              </a:ext>
            </a:extLst>
          </p:cNvPr>
          <p:cNvSpPr txBox="1"/>
          <p:nvPr/>
        </p:nvSpPr>
        <p:spPr>
          <a:xfrm>
            <a:off x="81684" y="2529595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AABEF45-0B9B-418C-BFCC-A819C9EBFDCA}"/>
              </a:ext>
            </a:extLst>
          </p:cNvPr>
          <p:cNvSpPr txBox="1"/>
          <p:nvPr/>
        </p:nvSpPr>
        <p:spPr>
          <a:xfrm>
            <a:off x="4739388" y="252959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②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59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5124BA-7325-45A3-AC8B-B337A0D8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成像探头试装配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09728B-3E63-4008-B484-A5D991904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FC7979D-F68C-4F5A-856A-F37B23A2408E}"/>
              </a:ext>
            </a:extLst>
          </p:cNvPr>
          <p:cNvSpPr txBox="1">
            <a:spLocks/>
          </p:cNvSpPr>
          <p:nvPr/>
        </p:nvSpPr>
        <p:spPr>
          <a:xfrm>
            <a:off x="457200" y="119675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/>
              <a:t>(3)</a:t>
            </a:r>
            <a:r>
              <a:rPr lang="zh-CN" altLang="en-US" dirty="0"/>
              <a:t> </a:t>
            </a:r>
            <a:r>
              <a:rPr lang="en-US" altLang="zh-CN" dirty="0" err="1"/>
              <a:t>SiPM</a:t>
            </a:r>
            <a:r>
              <a:rPr lang="zh-CN" altLang="en-US" dirty="0"/>
              <a:t>板与机械支撑架的组装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66A757-2808-4BAA-81C0-6CDEE21233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8334" y="2564904"/>
            <a:ext cx="4609732" cy="2946425"/>
          </a:xfrm>
          <a:prstGeom prst="rect">
            <a:avLst/>
          </a:prstGeom>
        </p:spPr>
      </p:pic>
      <p:pic>
        <p:nvPicPr>
          <p:cNvPr id="8" name="内容占位符 5">
            <a:extLst>
              <a:ext uri="{FF2B5EF4-FFF2-40B4-BE49-F238E27FC236}">
                <a16:creationId xmlns:a16="http://schemas.microsoft.com/office/drawing/2014/main" id="{5EF8D642-3034-4F05-BCA4-59DBEE56A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2276872"/>
            <a:ext cx="3672408" cy="3696891"/>
          </a:xfr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57A6E8-517E-4539-8FF3-60AF896AB8EC}"/>
              </a:ext>
            </a:extLst>
          </p:cNvPr>
          <p:cNvSpPr txBox="1"/>
          <p:nvPr/>
        </p:nvSpPr>
        <p:spPr>
          <a:xfrm>
            <a:off x="4356956" y="5650597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为了清楚，没有安装光收集器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探测器正式组装时此处已包含光收集器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722724C-5125-4A89-AF17-60317F9AF7E5}"/>
              </a:ext>
            </a:extLst>
          </p:cNvPr>
          <p:cNvSpPr txBox="1"/>
          <p:nvPr/>
        </p:nvSpPr>
        <p:spPr>
          <a:xfrm>
            <a:off x="285934" y="220486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33C05E-E566-49C5-8C0B-16CD50BB02E6}"/>
              </a:ext>
            </a:extLst>
          </p:cNvPr>
          <p:cNvSpPr txBox="1"/>
          <p:nvPr/>
        </p:nvSpPr>
        <p:spPr>
          <a:xfrm>
            <a:off x="4230746" y="2493462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②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96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CB63E-32D7-4A94-BF75-F9364C389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成像探头试装配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73F6FA7-1DF8-481F-B64E-1D505A2F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50558B5D-DD59-4F67-BC1A-28DD677D4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3" y="2276872"/>
            <a:ext cx="4224469" cy="3168352"/>
          </a:xfr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294730-EA7C-4BEF-84D8-E2CEDBF5E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53" y="1295897"/>
            <a:ext cx="4052264" cy="5403019"/>
          </a:xfrm>
          <a:prstGeom prst="rect">
            <a:avLst/>
          </a:prstGeom>
        </p:spPr>
      </p:pic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00D9613C-6A9C-4F0F-B30A-ECB99EAC6756}"/>
              </a:ext>
            </a:extLst>
          </p:cNvPr>
          <p:cNvSpPr txBox="1">
            <a:spLocks/>
          </p:cNvSpPr>
          <p:nvPr/>
        </p:nvSpPr>
        <p:spPr>
          <a:xfrm>
            <a:off x="457200" y="119675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zh-CN" dirty="0"/>
              <a:t>(4)</a:t>
            </a:r>
            <a:r>
              <a:rPr lang="zh-CN" altLang="en-US" dirty="0"/>
              <a:t> </a:t>
            </a:r>
            <a:r>
              <a:rPr lang="en-US" altLang="zh-CN" dirty="0" err="1"/>
              <a:t>SiPM</a:t>
            </a:r>
            <a:r>
              <a:rPr lang="zh-CN" altLang="en-US" dirty="0"/>
              <a:t>板与电子学板卡的组装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6857998-1C79-4CAC-BC26-EC7C3E6C1146}"/>
              </a:ext>
            </a:extLst>
          </p:cNvPr>
          <p:cNvSpPr txBox="1"/>
          <p:nvPr/>
        </p:nvSpPr>
        <p:spPr>
          <a:xfrm>
            <a:off x="285934" y="220486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2647F97-F4AD-4302-A8FC-07C162817338}"/>
              </a:ext>
            </a:extLst>
          </p:cNvPr>
          <p:cNvSpPr txBox="1"/>
          <p:nvPr/>
        </p:nvSpPr>
        <p:spPr>
          <a:xfrm>
            <a:off x="6553200" y="1672486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</a:rPr>
              <a:t>②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8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2867</TotalTime>
  <Words>523</Words>
  <Application>Microsoft Office PowerPoint</Application>
  <PresentationFormat>全屏显示(4:3)</PresentationFormat>
  <Paragraphs>123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黑体</vt:lpstr>
      <vt:lpstr>华文新魏</vt:lpstr>
      <vt:lpstr>楷体</vt:lpstr>
      <vt:lpstr>宋体</vt:lpstr>
      <vt:lpstr>微软雅黑</vt:lpstr>
      <vt:lpstr>Arial</vt:lpstr>
      <vt:lpstr>Calibri</vt:lpstr>
      <vt:lpstr>Times New Roman</vt:lpstr>
      <vt:lpstr>Office 主题</vt:lpstr>
      <vt:lpstr>LHAASO-WFCTA SiPM成像探头 研制进展</vt:lpstr>
      <vt:lpstr>概要</vt:lpstr>
      <vt:lpstr>WFCTA的结构</vt:lpstr>
      <vt:lpstr>SiPM成像探头的组成</vt:lpstr>
      <vt:lpstr>SiPM成像探头的组成</vt:lpstr>
      <vt:lpstr>成像探头试装配</vt:lpstr>
      <vt:lpstr>成像探头试装配</vt:lpstr>
      <vt:lpstr>成像探头试装配</vt:lpstr>
      <vt:lpstr>成像探头试装配</vt:lpstr>
      <vt:lpstr>成像探头试装配</vt:lpstr>
      <vt:lpstr>成像探头测试系统进展</vt:lpstr>
      <vt:lpstr>成像探头测试系统进展</vt:lpstr>
      <vt:lpstr>成像探头测试系统进展</vt:lpstr>
      <vt:lpstr>成像探头测试系统进展</vt:lpstr>
      <vt:lpstr>成像探头测试系统进展</vt:lpstr>
      <vt:lpstr>成像探头测试系统进展</vt:lpstr>
      <vt:lpstr>成像探头测试系统进展</vt:lpstr>
      <vt:lpstr>成像探头测试系统进展</vt:lpstr>
      <vt:lpstr>成像探头测试系统进展</vt:lpstr>
      <vt:lpstr>总结及下一步的工作计划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WFCTA PMT阵列研究进展</dc:title>
  <dc:creator>Maoslaptop</dc:creator>
  <cp:lastModifiedBy>Maoslaptop</cp:lastModifiedBy>
  <cp:revision>338</cp:revision>
  <dcterms:created xsi:type="dcterms:W3CDTF">2016-01-14T07:50:53Z</dcterms:created>
  <dcterms:modified xsi:type="dcterms:W3CDTF">2018-03-23T16:26:59Z</dcterms:modified>
</cp:coreProperties>
</file>