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2" r:id="rId7"/>
    <p:sldMasterId id="2147483770" r:id="rId8"/>
    <p:sldMasterId id="2147483782" r:id="rId9"/>
    <p:sldMasterId id="2147483794" r:id="rId10"/>
    <p:sldMasterId id="2147483806" r:id="rId11"/>
    <p:sldMasterId id="2147483819" r:id="rId12"/>
    <p:sldMasterId id="2147483831" r:id="rId13"/>
    <p:sldMasterId id="2147483855" r:id="rId14"/>
    <p:sldMasterId id="2147483867" r:id="rId15"/>
  </p:sldMasterIdLst>
  <p:notesMasterIdLst>
    <p:notesMasterId r:id="rId47"/>
  </p:notesMasterIdLst>
  <p:sldIdLst>
    <p:sldId id="256" r:id="rId16"/>
    <p:sldId id="633" r:id="rId17"/>
    <p:sldId id="609" r:id="rId18"/>
    <p:sldId id="827" r:id="rId19"/>
    <p:sldId id="657" r:id="rId20"/>
    <p:sldId id="717" r:id="rId21"/>
    <p:sldId id="747" r:id="rId22"/>
    <p:sldId id="722" r:id="rId23"/>
    <p:sldId id="830" r:id="rId24"/>
    <p:sldId id="840" r:id="rId25"/>
    <p:sldId id="831" r:id="rId26"/>
    <p:sldId id="828" r:id="rId27"/>
    <p:sldId id="829" r:id="rId28"/>
    <p:sldId id="842" r:id="rId29"/>
    <p:sldId id="839" r:id="rId30"/>
    <p:sldId id="799" r:id="rId31"/>
    <p:sldId id="724" r:id="rId32"/>
    <p:sldId id="651" r:id="rId33"/>
    <p:sldId id="841" r:id="rId34"/>
    <p:sldId id="834" r:id="rId35"/>
    <p:sldId id="669" r:id="rId36"/>
    <p:sldId id="813" r:id="rId37"/>
    <p:sldId id="652" r:id="rId38"/>
    <p:sldId id="790" r:id="rId39"/>
    <p:sldId id="812" r:id="rId40"/>
    <p:sldId id="791" r:id="rId41"/>
    <p:sldId id="784" r:id="rId42"/>
    <p:sldId id="788" r:id="rId43"/>
    <p:sldId id="838" r:id="rId44"/>
    <p:sldId id="766" r:id="rId45"/>
    <p:sldId id="655" r:id="rId4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107" autoAdjust="0"/>
  </p:normalViewPr>
  <p:slideViewPr>
    <p:cSldViewPr>
      <p:cViewPr>
        <p:scale>
          <a:sx n="66" d="100"/>
          <a:sy n="66" d="100"/>
        </p:scale>
        <p:origin x="-1506" y="-114"/>
      </p:cViewPr>
      <p:guideLst>
        <p:guide orient="horz" pos="2160"/>
        <p:guide pos="28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FA45D-6FE8-4F9C-8CB9-6A06EB7AAD4A}" type="datetimeFigureOut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6B791-5023-4179-8CA9-8E4D5356D6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87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C2358-5B30-4924-ADAF-2BB565947CCE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C61F-3DF8-4070-8CF3-8969F5FF4E48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A57B6-C5F6-43A7-85A8-DA4DB4F505B8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0572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F82A7-3C5C-4316-93B9-FDC78BD4E8F6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3124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6D6-AB59-4DA6-8E07-70D64E3E394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24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7A64-B333-4001-A086-BD34651B842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81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48147-8571-46B4-B852-BE0D302D96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471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10CA-FA6A-44E0-BE1F-F8EF2F6EDEF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875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5816-2F04-4DB8-8CA5-C37E0003888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529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E5018-BA7A-402C-8FD0-1957F3518A0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082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567B-27E3-4638-ABA0-4FF95E1584D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326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427BE-90A6-4BE5-BBF9-2CD5C63B8A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6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FB40-B1A7-405A-9559-82B8977709DA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5D03-A467-420F-AEB0-8E41A830F4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655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3DED-9B01-4672-9FC0-1BF312FDFF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920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8E5C9-02A8-4698-A2C8-60C1FB398B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742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128CD8-6A61-44DC-B33D-01EF94A24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E2F694B-EE0B-4D70-ABCE-C5BDA58B6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F7CFFD-A880-4CE8-A153-53CDDD3E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C06E-BB01-4765-94FD-9B2E8B75BA1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8A6CCB7-1FA6-4B5E-A366-387B436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846CA07-14D2-43B9-8216-886640CC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202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8C6E15-3B5C-4356-81D5-10CDFEDF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E90F2CC-E11F-411C-A4B9-941A4166E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890CFB-65A7-4BF4-986E-EDE0F42B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65680-0836-4971-A86D-0D34BA36E26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9AEB75-B394-4FC1-B8E1-45873441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34B68D0-DDF8-4EEC-817E-E457CDF33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215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BA547E-727D-4DC8-8B11-317BD1E0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D043FA-48B5-4ECE-820A-20E5593F6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E280E9-CFB7-4D49-AAE7-297565FCE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0E8A-39A2-4C8F-BB12-D5E4503AFFB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EC35F7-B80C-4F32-9E0A-40124187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9D375E-DD61-48ED-9AC7-944DE86F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94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DA92D6-D1A4-4E1F-A324-6D8CFAC3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D10A48-A301-4E2A-A915-0CB1D004D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D3BCA7-640E-4BC1-9A38-AD76641A1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1C48DB-E9C1-4939-A87B-1FC9DB33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90B5-2A40-4195-A001-D7C7FCDDB0A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162B9D0-D8E6-474B-8A26-33622497D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94674A1-7A19-4FE0-A426-8235FD41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99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963EA3-8B3E-4DEB-916B-D7C8E63C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63B8ED3-F37E-4DA2-84D1-A55D3BC1F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2C3D408-C0A6-4A83-BD26-0A5A5649D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8B0372-C6D6-4C99-8A43-8B8AED5FA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5951CF91-C9C5-4DA7-9370-EE5871645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650B98B-0B0C-4C35-9BD6-4DCDD07A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77B5-99CB-42D9-A9B0-ADCC0154C51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ED1CACE-AA3E-424D-BDE1-2B192B2D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C23CDBD-42BA-4FDF-B997-A36D566F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624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4F9D89-9BD4-499B-BCC9-3C85A053C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C03E259-4E33-4930-BAD2-8A464E0F3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62E8-FF4B-4D18-8188-592F816E023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B5010DE-0D5F-4970-8CD6-10EAFF488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AA5035D-3128-4A6D-8576-8CC020B3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428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A13373F-7093-4840-A315-9F0FE572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300FF-4683-467B-94D3-F27A28D9F11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16A1CAF-B5EB-44F8-9D1B-F8F4BD384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C04A18-AC58-4987-9DF1-AE937D64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6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FF067-BF1C-4CF4-B834-9B56C2C2003F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924369-2528-4F8B-9F7A-FF00B41F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72450E4-9A3F-4E9D-A2B9-99DDE6972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9200DD0-115E-4D8B-89A7-0851F6710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26F8BAE-FAFC-4D4E-BB94-0EF5CFDF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B7C5-80D3-4C52-BB24-1091DE03504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146FE0-74AA-48CA-A9F2-FCD0017B0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4FF510-A0D6-4E37-A138-B2B37E41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932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57DB73-9C10-482E-9CDF-8DD546EC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8F40FE6-2F93-4BFC-8559-9C5B5A5E0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2A93527-1932-4BEE-8894-6463D0F29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A14A014-7A57-4342-8D29-7E1920246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23664-1513-4724-9E53-787007498E7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81F57D4-B284-4654-A0AA-929D3917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DF1249-E511-45F6-8EA1-CBFDA1AC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305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44B2B5-9A68-4222-8E71-C96EE757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9EFBED9-BFC2-4827-88AA-E85723389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32CE29-DFB4-48DA-A474-13FB75C7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D501-DCED-4E8A-AB71-7953C2A72CC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E4FD27-4A3C-4FAE-8D1F-C21F8001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9C0E543-F1C7-43C0-9143-EF13CBDE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718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635C4B7-3DDB-4726-B1D6-A171F5A12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B6E190-3763-4D2A-A582-72827E903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BC78CE-D7F8-425C-AED6-E04F747CB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D122-9102-4B7B-B04B-1087C85547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E8C01B-0A1F-4549-89E5-474651F8A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F4B0C-0A39-45F8-8211-931AF6B9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622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4F7A-277A-44E3-B16A-227DA26EF7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977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DBA4-772B-48C6-BA4D-B4223014C11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480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255-0884-4099-8EE7-151B693D748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175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9317-D7A3-42B2-B585-A7D5ECC8790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717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1AED-7187-4B62-A277-ABB1BBBA0F8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679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B66A3-DE03-4760-A465-F0071461903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07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2AD-3065-4E98-A7A7-4C72DAB310DA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5C06-5824-4D8E-87B0-773E55A00C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27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716D2-E4B4-4279-92FD-6B8FFB2D684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00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9080-43D6-4DEC-9E5A-6976C2E4C4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181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A38B-F7D8-4507-8137-6F33A3A1697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354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00D3-B48B-4CA5-A99E-3F13BB39ECF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802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AEF4-748E-47BF-9021-58917FB6BE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132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BA59-E8AA-48D7-9428-1BF507672B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498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67B3-EAE3-43E3-9AD7-181F13AA4AB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580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27B7-8F61-48AE-BD00-A9FF084BEDF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499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B0CB-2FE2-42A8-9CE6-ACDE32F2581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87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386B-A62D-4953-96F2-CADFA00BC98B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7BB4E-DE3E-4B4C-B485-AB9794C52D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457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40FC4-57C2-4BB8-998C-492CB556F50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683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6969B-FE74-4A5A-87F3-E257017558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066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458D-1248-48A5-B960-8D2C17C19CD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387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C3B7-8DAA-486A-8FB8-FB8E5F70C30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046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5540-6AD5-44A9-B0CE-1E017FAA4C7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219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C2358-5B30-4924-ADAF-2BB565947C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403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B8F-7FC1-4CA6-94EC-FD1DFBBBE92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426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C024-673D-4BC4-AF24-A23E70351AD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168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359B-FF91-4C2E-9CDF-D61B446F26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12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F1EF-9E24-4D0B-8246-BF14A8EA82E8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2869-87F6-4527-86FA-7C27F8B18D4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531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A2F-8419-475F-854A-9EA198E59EA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717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6E6B-E264-4799-96D3-BC1DE4E78F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799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08B5F-50CF-49F6-BD67-B054DEA104F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83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5C00-36DA-4CBE-81C0-7D03A14C7A4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603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BC61F-3DF8-4070-8CF3-8969F5FF4E4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042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FB40-B1A7-405A-9559-82B8977709D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478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2" y="2130501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FCAC-E399-42EE-A705-BF2F96C3C10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6016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3690-CF44-4DAE-8D95-3699A2A74C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708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5" y="440697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946D-4178-4CD5-BDB8-3D344F817BA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2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8BF28-6649-4A79-8753-B24F95026513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3F471-8E79-450A-8EF4-087805CCD1E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71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1C5EC-206E-444D-8FB7-5E0CA907DD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09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775D-CABC-40BB-AB1B-E6052D4A61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55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03250-4338-4F69-AF8F-36FBBEF1DD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963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00A7-85AF-4F28-BB0C-90BBFD86478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590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5644-A7E5-449F-A684-8F60713C8E7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97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DB65-4DB3-4840-ADEF-BEDD44DE566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153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C0B86-AE24-4F8E-9B98-962FA81DBD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54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dy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430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5DB80-6903-4376-AB86-9E42FC6C112A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1BDD-87F2-423B-9968-8B5A81751669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F6366-78F5-47D7-A174-8899B7E4AB2F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06B8F-7FC1-4CA6-94EC-FD1DFBBBE921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AA9D7-0379-4934-A043-97A94AB23386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102F-42F1-4DE8-B1D8-5BA78461C3E1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2A5-EF37-4AD2-8851-587D1FD48B49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1EE8-F16A-423E-A62E-23A10225D1D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F4405-F50A-4C85-9C8B-9A83FE68DE4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463C-CB11-4AA9-9828-F3B7CD55E13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D3F5F-4156-46AD-9410-F1CE707CE1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43C9E-BAA0-4528-8B78-E6C893144D7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59DB-6670-4F1D-B93F-02C20712A8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D1EB-5222-40AC-8554-17350716A3D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BC024-673D-4BC4-AF24-A23E70351AD3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C303-0120-4A64-A175-F79A4790646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1ED7-3285-4CE2-9F81-EEBAD67C621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832DF-7695-4118-BA07-6201A4F0653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F9BE9-7F21-458C-9F72-F1EC987E0A8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2" y="213049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15A1-3017-458C-AA08-A13650E3DCE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436-7D7E-43BC-9601-43CF698DB2F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5" y="44069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B91C-2B2D-43D0-8E70-47ADA2C5081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67EA-64AB-4931-B2F7-35F4A3A58FD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6A51B-D894-44D4-88EA-16A16DDE044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A4CF5-647E-4D38-B094-C72405B2A63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0359B-FF91-4C2E-9CDF-D61B446F26CE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DC6B7-1354-4076-A33B-3A3A1E23123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AE483-DFFC-430E-8A3A-99243762B42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7538-18C2-4D49-8025-E8065125D24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FA2C-2B55-42CD-A5BD-2A88D5C766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9C5E-D052-4454-A49E-4A4BF452601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02FEF-C6AC-4CA7-AC5B-7A1919DE085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9EDD-70A1-4A04-9918-CE64DCBDA84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37188-7399-4182-AFC5-6EB5D63326B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636E-286B-4B7A-A742-6CD12E82D1D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8D4-1943-4922-BDB6-C32BBC749B8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E2869-87F6-4527-86FA-7C27F8B18D44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95C9-D50D-466E-AA6D-F4ED4F3274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234E-B351-42B4-9B1E-6644FD93204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1D324-DA82-40ED-93F7-E925A00045C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8520-8C73-44ED-8A88-3839FE48BFE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85799-8B2C-4E92-8544-741A1C1FB16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40F7-FA57-4466-B36C-2F6A46E479A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2ECA69-4BE6-45F7-A83E-322FB44C46BD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085F2-5507-4659-BA9A-A7003A14903F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8D9F65-7CBD-44A6-97A6-135F9192B4C0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E7394-1A35-4E86-B584-35C88456629A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0E5ED4-6E00-492D-B46F-728A35D05BD2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306C8-A348-4A93-A672-0A907A44FB6D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983018-A074-42C1-9933-E2CEB6C9B31C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5AD27-BA60-4CF1-A951-51599DF46BB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5A2F-8419-475F-854A-9EA198E59EA4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37EC5C-AFB3-41B7-9356-6A3B4DD43344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43AFE-C20C-4A9A-AFEE-5D98DDFFAF54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8CE348-7E61-4310-9065-A0FC33CCF4FC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EE6B8-3207-4E21-ACAD-078764BBA890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6CCF5-ADB6-44AD-9B42-9CE370B10EEB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F7470-8EA2-4C29-A159-8099831DDF85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388EE7-84AE-495F-A26A-E7BA9B8B71D0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EBBBB-3935-4FD8-93E8-7145BCDF3AE9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D7F16C-5A66-447D-BBCC-DC0305ABC3E4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125D7-9A9B-4D96-9DB7-AB0891063A4D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332333-FA62-42B5-91A5-A96D70F255AA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592197-EC4C-469C-AB04-E3D7CE24606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F55C98-2D46-47F4-8927-0EEF6D0839CA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C295D-CE4E-4A2F-B639-3A2AB9904D56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B8742D-D86E-487F-8BA4-2A8289032A09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1DC90A2-8C6B-419D-B33A-5352995F2DD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9F6100-5BA4-4DDB-A987-4A1C41B04EA3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E9324C3-1D12-4DFA-B611-3A042EC23E92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AE0AF-5EE8-4A3B-BF35-AC99BE22FF6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6E6B-E264-4799-96D3-BC1DE4E78FC4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5B50-D7BE-4E88-99A1-F0C1AB27236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7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7A402-93B3-476A-B569-B62DEFD4F1E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5B2A-3D64-46D4-A21A-46D37C517D3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E271-92B4-417F-8770-72A6662995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DA5C-2EA5-452D-9307-CE45129FE8C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6798-D380-4152-B5F5-F25D410833C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49933-538F-47F7-A56F-C4296249154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9561-444E-4EDD-9B70-F86FC67AC5B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720C-FE24-4E62-9234-0244DDA41DD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8B1DE-5E68-45C6-B45D-A2F15288462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08B5F-50CF-49F6-BD67-B054DEA104F1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234E-455E-48D2-A7D6-A4793F0F1B5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1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18C13-6081-4889-B3FA-B2093684D08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114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F8B7C-CC7B-4F8B-B22A-D183382BC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40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FCE2-AAFA-4C36-9A63-BC4023EECBA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411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14CA1-06DC-4ECC-B3E2-3CE82FC6C0C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456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C999-95E5-4433-913D-D2425A6C580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021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4B57-59D1-4D45-879B-6E5B9291D29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339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13FD-AFB5-4E8C-84E1-87E6510137F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656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81F1-C4C3-4155-AAE5-82E639CD964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34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4A25-9346-41DB-AAC7-7AEE4284026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8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5C00-36DA-4CBE-81C0-7D03A14C7A4F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40DF-59A2-4E28-8D8B-F8ACCA6F4C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924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50562-59C8-4FF2-AEEA-859C485AF616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7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6043528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CB14D-9DC3-439B-AB76-FC2B0B068173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8620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144A0-10DD-4B31-B677-D3A4670B073D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9920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343F-9ABF-4B28-A121-3EAD7D89EE42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6798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96D76-475A-442E-9D00-F21689E4AC6A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814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A7D50-8A61-40D9-9229-59B9A83CECEA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9072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3CBFE-A75E-4620-9049-D886C58829CA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3067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D2E5-EC40-4D5B-A281-F27566BE886F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7438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9894-A263-4A2A-9F7B-0B24E7471C38}" type="datetime1">
              <a:rPr lang="zh-CN" altLang="en-US" smtClean="0">
                <a:solidFill>
                  <a:srgbClr val="FFFFFF"/>
                </a:solidFill>
              </a:rPr>
              <a:t>2018-3-22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043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732AC-8019-4A27-825F-3928A2F1F20E}" type="datetime1">
              <a:rPr lang="zh-CN" altLang="en-US" smtClean="0"/>
              <a:t>2018-3-22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85096-76F5-4EAA-A50A-50DDAACC244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04426-7F00-4BE8-B271-022E184DA3B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91464A4-8654-4108-8018-0CBDC8388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57A1BE-0A77-4BD3-8E0C-1DC387FD7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862EA9-31E9-4E4B-867A-6C900BF04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5E526-1B5C-478C-B2C1-C5EA983C056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189960D-5B37-4AB7-9D68-8E37D2CB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FE9CEF1-A9F5-4990-BF45-2CFF94D9F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2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DE0FA-BBE3-45C5-B21F-0D8A49FE56E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4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0BDC-69E0-4C94-AA33-7D6BB62FA2D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6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732AC-8019-4A27-825F-3928A2F1F2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5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4"/>
            <a:ext cx="8229600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24"/>
            <a:ext cx="21336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B2D90008-6D5A-4517-BD53-CB85E923937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6356424"/>
            <a:ext cx="28956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24"/>
            <a:ext cx="21336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9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3EEB7C4-250D-46FE-891F-EB9C809F98F7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BC6B6-D50A-4D76-B4AF-F5C32EC395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4"/>
            <a:ext cx="8229600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18"/>
            <a:ext cx="21336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4AD6A97C-38C6-4B0D-B06B-DD97BB8FD1C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6356418"/>
            <a:ext cx="28956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18"/>
            <a:ext cx="21336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FC749-2E14-4DDF-BF0C-9641333B437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01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1F7FB9-7C5A-4A9C-9F52-54C8BE9AD9A7}" type="datetime1">
              <a:rPr lang="zh-CN" altLang="en-US" smtClean="0">
                <a:solidFill>
                  <a:srgbClr val="000000"/>
                </a:solidFill>
              </a:rPr>
              <a:t>2018-3-22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201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0450A2-286D-45C6-8FC7-7BBD4B3D471F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A3AC5-AA55-472C-96A9-F242197088A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2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2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06864-141F-494E-9E2F-7BCC574460A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2018-3-22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7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53752"/>
            <a:ext cx="7139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endParaRPr lang="zh-CN" altLang="en-US" dirty="0" smtClean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EBFF24-E15F-4BC4-A30A-DE673FAF175C}" type="datetime1">
              <a:rPr lang="zh-CN" altLang="en-US" b="1" smtClean="0">
                <a:solidFill>
                  <a:srgbClr val="FFFFFF"/>
                </a:solidFill>
                <a:latin typeface="Times New Roman" pitchFamily="18" charset="0"/>
                <a:ea typeface="华文中宋" pitchFamily="2" charset="-122"/>
              </a:rPr>
              <a:t>2018-3-22</a:t>
            </a:fld>
            <a:endParaRPr lang="en-US" altLang="zh-CN" b="1">
              <a:solidFill>
                <a:srgbClr val="FFFFFF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>
              <a:solidFill>
                <a:srgbClr val="FFFFFF"/>
              </a:solidFill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6669362"/>
            <a:ext cx="9144000" cy="646331"/>
          </a:xfrm>
          <a:prstGeom prst="rect">
            <a:avLst/>
          </a:prstGeom>
          <a:solidFill>
            <a:srgbClr val="C3C3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3600" b="1">
              <a:solidFill>
                <a:srgbClr val="FFFFFF"/>
              </a:solidFill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64"/>
            <a:ext cx="1403302" cy="10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39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FF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SzPct val="90000"/>
        <a:buFont typeface="Wingdings" pitchFamily="2" charset="2"/>
        <a:buChar char="n"/>
        <a:defRPr sz="2800">
          <a:solidFill>
            <a:srgbClr val="003399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202.38.128.103:9018/run/rates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97520" y="3327128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电磁</a:t>
            </a:r>
            <a:r>
              <a:rPr lang="zh-CN" altLang="en-US" sz="36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粒子</a:t>
            </a:r>
            <a:r>
              <a:rPr lang="zh-CN" altLang="en-US" sz="3600" b="1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探测器实验新的进展</a:t>
            </a:r>
            <a:endParaRPr lang="zh-CN" altLang="en-US" sz="36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772744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盛祥东</a:t>
            </a:r>
            <a:endParaRPr lang="en-US" altLang="zh-CN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电磁粒子探测器系统</a:t>
            </a:r>
            <a:endParaRPr lang="en-US" altLang="zh-CN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西南交通大学峨眉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校区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22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 descr="D:\盛祥东文档之二\5_LHAASO项目进展\3_LHAASO阵列视图与灵敏度曲线\LHAASO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3"/>
            <a:ext cx="6777462" cy="30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116632"/>
            <a:ext cx="5472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/>
            <a:r>
              <a:rPr lang="zh-CN" altLang="en-US" sz="24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</a:rPr>
              <a:t>近期</a:t>
            </a:r>
            <a:r>
              <a:rPr lang="en-US" altLang="zh-CN" sz="24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</a:rPr>
              <a:t>ED</a:t>
            </a:r>
            <a:r>
              <a:rPr lang="zh-CN" altLang="zh-CN" sz="24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系统鉴定</a:t>
            </a:r>
            <a:r>
              <a:rPr lang="zh-CN" altLang="en-US" sz="24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件评审</a:t>
            </a:r>
            <a:r>
              <a:rPr lang="zh-CN" altLang="zh-CN" sz="24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与验收情况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6" name="表格 -1"/>
          <p:cNvGraphicFramePr/>
          <p:nvPr>
            <p:extLst>
              <p:ext uri="{D42A27DB-BD31-4B8C-83A1-F6EECF244321}">
                <p14:modId xmlns:p14="http://schemas.microsoft.com/office/powerpoint/2010/main" val="1105298034"/>
              </p:ext>
            </p:extLst>
          </p:nvPr>
        </p:nvGraphicFramePr>
        <p:xfrm>
          <a:off x="34290" y="930999"/>
          <a:ext cx="9010650" cy="52343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1190"/>
                <a:gridCol w="2060575"/>
                <a:gridCol w="995045"/>
                <a:gridCol w="1562735"/>
                <a:gridCol w="1448405"/>
                <a:gridCol w="892840"/>
                <a:gridCol w="1419860"/>
              </a:tblGrid>
              <a:tr h="6108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序号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设备名称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验收等级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计划验收时间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提交测试大纲时间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状态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备注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9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波长位移光纤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2018/03/01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2018/02/19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通过</a:t>
                      </a:r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产品验收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5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小尺寸光敏探头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2018/01/30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2018/01/20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通过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鉴定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件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6108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光电倍增管批量测试系统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2018/01/30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2018/01/20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函评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整体验收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6115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防护与监测设备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2018/01/30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2018/01/20</a:t>
                      </a:r>
                      <a:endParaRPr lang="en-US" altLang="zh-CN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通过</a:t>
                      </a:r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鉴定件</a:t>
                      </a:r>
                      <a:endParaRPr lang="zh-CN" alt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1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整体性能测试系统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2018/02/10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2018/01/31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推迟</a:t>
                      </a:r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整体验收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6121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读出电子学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2018/03/15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2018/03/05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日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整体验收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6121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塑闪抽样测试系统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2018/03/15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2018/03/05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延迟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整体验收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6121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高低温温控箱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2018/03/15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2018/03/05</a:t>
                      </a:r>
                      <a:endParaRPr lang="en-US" altLang="zh-CN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已入库</a:t>
                      </a:r>
                      <a:endParaRPr lang="en-US" altLang="zh-CN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鉴定件</a:t>
                      </a:r>
                      <a:endParaRPr lang="zh-CN" alt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04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8902" y="112564"/>
            <a:ext cx="5851250" cy="29238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2. 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塑</a:t>
            </a:r>
            <a:r>
              <a:rPr lang="zh-CN" altLang="en-US" sz="24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闪加工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进展</a:t>
            </a:r>
            <a:endParaRPr lang="zh-CN" altLang="en-US" sz="2400" b="1" dirty="0">
              <a:latin typeface="Times New Roman" panose="02020603050405020304" pitchFamily="18" charset="0"/>
              <a:ea typeface="新宋体" panose="02010609030101010101" pitchFamily="49" charset="-122"/>
              <a:cs typeface="宋体" panose="02010600030101010101" pitchFamily="2" charset="-122"/>
            </a:endParaRPr>
          </a:p>
          <a:p>
            <a:pPr indent="0"/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        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宋体" panose="02010600030101010101" pitchFamily="2" charset="-122"/>
            </a:endParaRPr>
          </a:p>
          <a:p>
            <a:pPr indent="0"/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        航天部二院承担任务，在云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岗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304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厂搭建加工车间；配备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Calibri" panose="020F0502020204030204" pitchFamily="34" charset="0"/>
              </a:rPr>
              <a:t>5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台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机床和抛光机，可以投入使用。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宋体" panose="02010600030101010101" pitchFamily="2" charset="-122"/>
            </a:endParaRPr>
          </a:p>
          <a:p>
            <a:pPr indent="0"/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    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首批塑闪到货。批量加工主要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内容：对每块闪烁体毛料进行切割，切割面的抛光和表面开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24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根倒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Ω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槽加工。槽的粗糙度：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Ra&lt;3.2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；四周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抛光粗糙度：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Ra&lt;0.2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宋体" panose="02010600030101010101" pitchFamily="2" charset="-122"/>
              </a:rPr>
              <a:t>。</a:t>
            </a:r>
            <a:endParaRPr lang="en-US" altLang="zh-CN" sz="2000" b="1" dirty="0">
              <a:latin typeface="Times New Roman" panose="02020603050405020304" pitchFamily="18" charset="0"/>
              <a:ea typeface="新宋体" panose="02010609030101010101" pitchFamily="49" charset="-122"/>
              <a:cs typeface="宋体" panose="02010600030101010101" pitchFamily="2" charset="-122"/>
            </a:endParaRPr>
          </a:p>
          <a:p>
            <a:pPr indent="0"/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22" y="3789040"/>
            <a:ext cx="4600974" cy="2069009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F7470-8EA2-4C29-A159-8099831DDF85}" type="slidenum">
              <a:rPr lang="en-US" altLang="zh-CN" smtClean="0">
                <a:solidFill>
                  <a:srgbClr val="000000"/>
                </a:solidFill>
              </a:rPr>
              <a:t>11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92" y="116632"/>
            <a:ext cx="2602071" cy="194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2160" y="208761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钻石抛光机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可同时抛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块闪烁体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1520" y="2924944"/>
            <a:ext cx="3877154" cy="3733619"/>
            <a:chOff x="251520" y="3140968"/>
            <a:chExt cx="3877154" cy="3733619"/>
          </a:xfrm>
        </p:grpSpPr>
        <p:pic>
          <p:nvPicPr>
            <p:cNvPr id="4" name="图片 3" descr="微信图片_201803131503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3140968"/>
              <a:ext cx="3877154" cy="2908042"/>
            </a:xfrm>
            <a:prstGeom prst="rect">
              <a:avLst/>
            </a:prstGeom>
          </p:spPr>
        </p:pic>
        <p:pic>
          <p:nvPicPr>
            <p:cNvPr id="9" name="图片 8" descr="0116_6.jpg"/>
            <p:cNvPicPr/>
            <p:nvPr/>
          </p:nvPicPr>
          <p:blipFill>
            <a:blip r:embed="rId5" cstate="print"/>
            <a:srcRect l="14358" t="1344" r="21927" b="25535"/>
            <a:stretch>
              <a:fillRect/>
            </a:stretch>
          </p:blipFill>
          <p:spPr>
            <a:xfrm>
              <a:off x="1403648" y="4968317"/>
              <a:ext cx="2448272" cy="1906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966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020" y="116632"/>
            <a:ext cx="4615184" cy="531413"/>
          </a:xfrm>
        </p:spPr>
        <p:txBody>
          <a:bodyPr>
            <a:no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3.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塑闪单元抽样测试系统</a:t>
            </a:r>
            <a:endParaRPr lang="zh-CN" altLang="en-US" sz="24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34560" y="2996952"/>
            <a:ext cx="5085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闪烁体直接耦合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PMT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进行测量，已完成对抽检方案的设计和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验证。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批量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测试系统每次可同时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测试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块闪烁体。单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次测试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时间为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小时。每天能够完成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40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块塑闪单元的检测，满足工程进度要求。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大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批量塑闪加工任务正在展开。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247B-513A-4EDF-935C-B8507ADE5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97" y="2708920"/>
            <a:ext cx="357229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9778" y="756100"/>
            <a:ext cx="8876717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zh-CN" altLang="en-US" sz="2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 </a:t>
            </a:r>
            <a:r>
              <a:rPr lang="en-US" altLang="zh-CN" sz="2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2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个月内，通过</a:t>
            </a:r>
            <a:r>
              <a:rPr lang="zh-CN" altLang="en-US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塑闪单元抽样的方式，分批次对</a:t>
            </a:r>
            <a:r>
              <a:rPr lang="en-US" altLang="zh-CN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21020</a:t>
            </a:r>
            <a:r>
              <a:rPr lang="zh-CN" altLang="en-US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块塑料闪烁体的性能进行检验。具体地，搭建</a:t>
            </a:r>
            <a:r>
              <a:rPr lang="en-US" altLang="zh-CN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telescope</a:t>
            </a:r>
            <a:r>
              <a:rPr lang="zh-CN" altLang="en-US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系统。</a:t>
            </a:r>
            <a:endParaRPr lang="en-US" altLang="zh-CN" sz="22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zh-CN" altLang="en-US" sz="2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 通过</a:t>
            </a:r>
            <a:r>
              <a:rPr lang="zh-CN" altLang="en-US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挑选单缪事例，对塑闪性能（与光输出和衰减长度相关）进行检测，正确反映整个批次的塑闪性能情况（</a:t>
            </a:r>
            <a:r>
              <a:rPr lang="en-US" altLang="zh-CN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χ</a:t>
            </a:r>
            <a:r>
              <a:rPr lang="en-US" altLang="zh-CN" sz="22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zh-CN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检验</a:t>
            </a:r>
            <a:r>
              <a:rPr lang="zh-CN" altLang="en-US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）。预计抽检总量达到</a:t>
            </a:r>
            <a:r>
              <a:rPr lang="en-US" altLang="zh-CN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3000</a:t>
            </a:r>
            <a:r>
              <a:rPr lang="zh-CN" altLang="en-US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块塑闪单元。</a:t>
            </a:r>
            <a:endParaRPr lang="en-US" altLang="zh-CN" sz="22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星凡慧儿\Desktop\新建文件夹\IMG_20140629_1116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" y="980728"/>
            <a:ext cx="4328795" cy="24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7070" y="3717032"/>
            <a:ext cx="4406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山东大学承担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PMT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批量测试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系统任务。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在满足测试精度的情况下，已经实现对近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200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只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光电倍增管的性能测试。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光电倍增管的性能特点，及时反馈给厂家。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414343"/>
              </p:ext>
            </p:extLst>
          </p:nvPr>
        </p:nvGraphicFramePr>
        <p:xfrm>
          <a:off x="4644008" y="476672"/>
          <a:ext cx="4355976" cy="555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988"/>
                <a:gridCol w="2177988"/>
              </a:tblGrid>
              <a:tr h="36934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测试项目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测试精度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34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确定工作高压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相对误差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&lt;0.5</a:t>
                      </a:r>
                      <a:r>
                        <a:rPr lang="en-US" altLang="zh-CN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7244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高压响应曲线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电量</a:t>
                      </a: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相对误差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&lt;1.0%</a:t>
                      </a: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相对误差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&lt;0.5</a:t>
                      </a:r>
                      <a:r>
                        <a:rPr lang="en-US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34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相对渡越时间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&lt;0.1</a:t>
                      </a:r>
                      <a:r>
                        <a:rPr lang="en-US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 ns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471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2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PMT</a:t>
                      </a:r>
                      <a:r>
                        <a:rPr lang="zh-CN" sz="1600" b="1" kern="12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均匀性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单点电量相对误差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1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4537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线性度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阳极</a:t>
                      </a: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电流测量误差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0.4</a:t>
                      </a:r>
                      <a:r>
                        <a:rPr lang="en-US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 mA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打拿</a:t>
                      </a:r>
                      <a:r>
                        <a:rPr lang="zh-CN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级</a:t>
                      </a: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输出电流测量误差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&lt;20</a:t>
                      </a:r>
                      <a:r>
                        <a:rPr lang="en-US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 mA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34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TTS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&lt;0.1 ns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471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CTTD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alt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单点时间测量误差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&lt;0.1ns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342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暗噪声计数率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0665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温度系数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电量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1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2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温度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  <a:sym typeface="Symbol" panose="05050102010706020507"/>
                        </a:rPr>
                        <a:t>1</a:t>
                      </a:r>
                      <a:r>
                        <a:rPr lang="zh-CN" sz="1600" b="1" kern="1200" dirty="0" smtClean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sz="1600" b="1" kern="12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5502" y="116632"/>
            <a:ext cx="3972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4.  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光电倍增管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批量测试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系统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16283" y="87015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 ED</a:t>
            </a:r>
            <a:r>
              <a:rPr lang="zh-CN" alt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电子学系统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40632"/>
            <a:ext cx="3748502" cy="2191623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580491"/>
              </p:ext>
            </p:extLst>
          </p:nvPr>
        </p:nvGraphicFramePr>
        <p:xfrm>
          <a:off x="152794" y="3068960"/>
          <a:ext cx="8883702" cy="3474720"/>
        </p:xfrm>
        <a:graphic>
          <a:graphicData uri="http://schemas.openxmlformats.org/drawingml/2006/table">
            <a:tbl>
              <a:tblPr firstRow="1" bandRow="1"/>
              <a:tblGrid>
                <a:gridCol w="2951910"/>
                <a:gridCol w="2806121"/>
                <a:gridCol w="3125671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参数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设计指标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实测性能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通道数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5195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————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阳极电荷测量动态范围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1.28pC-256pC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0.64pC-256pC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打拿级电荷测量动态范围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0.64pC-128pC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0.32pC-128pC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电荷测量精度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10%@0.64pC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5%@128pC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3%@0.64pC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1%@128pC  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&lt;2‰/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℃）</a:t>
                      </a: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时间测量精度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1ns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0.5ns      (5.6ps/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单探测单元平均事例率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2KHz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&gt;2KHz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稳定工作温度范围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-25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-+35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-35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-+55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E0E3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283" y="764704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实验物理中心电子学常劲帆组承担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电子学系统的开发和批量测试，标定每路电子学的增益和温度系数等。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3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日，已经完成鉴定件的评审。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40152" y="3356992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电源测试的线路连接示意图</a:t>
            </a:r>
            <a:endParaRPr lang="zh-CN" altLang="en-US" sz="16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86" y="548680"/>
            <a:ext cx="3535802" cy="26694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1840" y="836712"/>
            <a:ext cx="5168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prstClr val="black"/>
                </a:solidFill>
                <a:latin typeface="Calibri"/>
              </a:rPr>
              <a:t>         河北师大</a:t>
            </a:r>
            <a:r>
              <a:rPr lang="zh-CN" altLang="en-US" sz="2000" b="1" kern="0" dirty="0">
                <a:solidFill>
                  <a:prstClr val="black"/>
                </a:solidFill>
                <a:latin typeface="Calibri"/>
              </a:rPr>
              <a:t>张少</a:t>
            </a:r>
            <a:r>
              <a:rPr lang="zh-CN" altLang="en-US" sz="2000" b="1" kern="0" dirty="0" smtClean="0">
                <a:solidFill>
                  <a:prstClr val="black"/>
                </a:solidFill>
                <a:latin typeface="Calibri"/>
              </a:rPr>
              <a:t>如组正在完善电源系统批量测试系统。提供满足小型阵列实验所需的电源系统。</a:t>
            </a:r>
            <a:endParaRPr lang="en-US" altLang="zh-CN" sz="2000" b="1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502" y="116632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5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  KM2A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电源系统的批量测试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504" y="2420888"/>
            <a:ext cx="6678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主要测试项目和精度要求：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/>
            </a:r>
            <a:b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</a:b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一） 低压电源（开关电源）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 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输出电压和电流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：电压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测量精度 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&lt;1%;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输出纹波测试精度：</a:t>
            </a:r>
            <a:r>
              <a:rPr lang="en-US" altLang="zh-CN" sz="2000" b="1" dirty="0" err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Vp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-p&lt;0.5%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；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电源转换效率测试：精度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&lt;1%;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电流调整率：测试精度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&lt;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1%;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电压调整率：测试精度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&lt;1%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（二）高压模块电源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1.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控制电源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的高压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输出。测量精度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好于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0.1V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2.  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测量电源的输出电流值。要求测量精度小于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0.1mA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测量电源的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纹波系数。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要求测量精度好于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10%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测量电源的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温度系数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每个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测试点的温度误差小于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1℃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，电压测量精度好于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0.1V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5.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测量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电源的时漂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12478" y="3785191"/>
            <a:ext cx="1312424" cy="844842"/>
            <a:chOff x="1898468" y="1881051"/>
            <a:chExt cx="1749898" cy="844842"/>
          </a:xfrm>
        </p:grpSpPr>
        <p:sp>
          <p:nvSpPr>
            <p:cNvPr id="4" name="矩形 3"/>
            <p:cNvSpPr/>
            <p:nvPr/>
          </p:nvSpPr>
          <p:spPr>
            <a:xfrm>
              <a:off x="1898468" y="1881051"/>
              <a:ext cx="1672046" cy="7663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76583" y="2079562"/>
              <a:ext cx="1671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prstClr val="black"/>
                  </a:solidFill>
                </a:rPr>
                <a:t>来料加工处理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右箭头 6"/>
          <p:cNvSpPr/>
          <p:nvPr/>
        </p:nvSpPr>
        <p:spPr>
          <a:xfrm>
            <a:off x="1783485" y="3937457"/>
            <a:ext cx="595746" cy="46181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494136" y="3808287"/>
            <a:ext cx="1548797" cy="840226"/>
            <a:chOff x="1898468" y="1881051"/>
            <a:chExt cx="1863799" cy="840226"/>
          </a:xfrm>
        </p:grpSpPr>
        <p:sp>
          <p:nvSpPr>
            <p:cNvPr id="9" name="矩形 8"/>
            <p:cNvSpPr/>
            <p:nvPr/>
          </p:nvSpPr>
          <p:spPr>
            <a:xfrm>
              <a:off x="1898468" y="1881051"/>
              <a:ext cx="1672046" cy="7663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37015" y="2074946"/>
              <a:ext cx="1825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prstClr val="black"/>
                  </a:solidFill>
                </a:rPr>
                <a:t>探测器单元制作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671452" y="3803671"/>
            <a:ext cx="1516764" cy="844842"/>
            <a:chOff x="1821865" y="1881051"/>
            <a:chExt cx="1825252" cy="844842"/>
          </a:xfrm>
        </p:grpSpPr>
        <p:sp>
          <p:nvSpPr>
            <p:cNvPr id="12" name="矩形 11"/>
            <p:cNvSpPr/>
            <p:nvPr/>
          </p:nvSpPr>
          <p:spPr>
            <a:xfrm>
              <a:off x="1898468" y="1881051"/>
              <a:ext cx="1672046" cy="7663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821865" y="2079562"/>
              <a:ext cx="1825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prstClr val="black"/>
                  </a:solidFill>
                </a:rPr>
                <a:t>探测器部件组装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右箭头 13"/>
          <p:cNvSpPr/>
          <p:nvPr/>
        </p:nvSpPr>
        <p:spPr>
          <a:xfrm>
            <a:off x="4024464" y="3932845"/>
            <a:ext cx="595746" cy="46181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6272373" y="3955941"/>
            <a:ext cx="595746" cy="46181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74771" y="3808294"/>
            <a:ext cx="1516764" cy="844842"/>
            <a:chOff x="1821865" y="1881051"/>
            <a:chExt cx="1825252" cy="844842"/>
          </a:xfrm>
        </p:grpSpPr>
        <p:sp>
          <p:nvSpPr>
            <p:cNvPr id="17" name="矩形 16"/>
            <p:cNvSpPr/>
            <p:nvPr/>
          </p:nvSpPr>
          <p:spPr>
            <a:xfrm>
              <a:off x="1898468" y="1881051"/>
              <a:ext cx="1672046" cy="7663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821865" y="2079562"/>
              <a:ext cx="1825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prstClr val="black"/>
                  </a:solidFill>
                </a:rPr>
                <a:t>光纤端面处理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下箭头 18"/>
          <p:cNvSpPr/>
          <p:nvPr/>
        </p:nvSpPr>
        <p:spPr>
          <a:xfrm>
            <a:off x="7571509" y="4680489"/>
            <a:ext cx="360218" cy="69272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7068290" y="5464788"/>
            <a:ext cx="1516764" cy="844842"/>
            <a:chOff x="1821865" y="1881051"/>
            <a:chExt cx="1825252" cy="844842"/>
          </a:xfrm>
        </p:grpSpPr>
        <p:sp>
          <p:nvSpPr>
            <p:cNvPr id="21" name="矩形 20"/>
            <p:cNvSpPr/>
            <p:nvPr/>
          </p:nvSpPr>
          <p:spPr>
            <a:xfrm>
              <a:off x="1898468" y="1881051"/>
              <a:ext cx="1672046" cy="7663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821865" y="2079562"/>
              <a:ext cx="1825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prstClr val="black"/>
                  </a:solidFill>
                </a:rPr>
                <a:t>存档验收检测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下箭头 22"/>
          <p:cNvSpPr/>
          <p:nvPr/>
        </p:nvSpPr>
        <p:spPr>
          <a:xfrm rot="10800000">
            <a:off x="862423" y="3024305"/>
            <a:ext cx="360218" cy="69272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43653" y="2088268"/>
            <a:ext cx="1530620" cy="844842"/>
            <a:chOff x="1898468" y="1881051"/>
            <a:chExt cx="1786442" cy="844842"/>
          </a:xfrm>
        </p:grpSpPr>
        <p:sp>
          <p:nvSpPr>
            <p:cNvPr id="26" name="矩形 25"/>
            <p:cNvSpPr/>
            <p:nvPr/>
          </p:nvSpPr>
          <p:spPr>
            <a:xfrm>
              <a:off x="1898468" y="1881051"/>
              <a:ext cx="1672046" cy="7663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898468" y="2079562"/>
              <a:ext cx="17864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prstClr val="black"/>
                  </a:solidFill>
                </a:rPr>
                <a:t> 来料存储及入库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下箭头 27"/>
          <p:cNvSpPr/>
          <p:nvPr/>
        </p:nvSpPr>
        <p:spPr>
          <a:xfrm rot="5400000">
            <a:off x="6474855" y="5588193"/>
            <a:ext cx="480291" cy="51954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831275" y="5470227"/>
            <a:ext cx="1516764" cy="844842"/>
            <a:chOff x="1821865" y="1881051"/>
            <a:chExt cx="1825252" cy="844842"/>
          </a:xfrm>
        </p:grpSpPr>
        <p:sp>
          <p:nvSpPr>
            <p:cNvPr id="30" name="矩形 29"/>
            <p:cNvSpPr/>
            <p:nvPr/>
          </p:nvSpPr>
          <p:spPr>
            <a:xfrm>
              <a:off x="1898468" y="1881051"/>
              <a:ext cx="1672046" cy="76635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21865" y="2079562"/>
              <a:ext cx="1825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prstClr val="black"/>
                  </a:solidFill>
                </a:rPr>
                <a:t>封装成摞装车</a:t>
              </a:r>
              <a:endParaRPr lang="zh-CN" altLang="en-US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3" name="Picture 2" descr="C:\Users\liujia\Desktop\工作照片\2018年1月33台探测器加工照片\DSC03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66" y="1550005"/>
            <a:ext cx="2638414" cy="19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liujia\Desktop\工作照片\2018年1月33台探测器加工照片\DSC03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56" y="4698752"/>
            <a:ext cx="2426814" cy="18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6DE37-EC88-49B1-B170-1887B94005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6710" y="44624"/>
            <a:ext cx="2811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6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  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探测器组装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工程</a:t>
            </a:r>
            <a:endParaRPr lang="zh-CN" altLang="en-US" sz="24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1520" y="620688"/>
            <a:ext cx="4929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中国科学院光电研究院承担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组装任务。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16633"/>
            <a:ext cx="3574453" cy="2354812"/>
          </a:xfrm>
          <a:prstGeom prst="rect">
            <a:avLst/>
          </a:prstGeom>
        </p:spPr>
      </p:pic>
      <p:sp>
        <p:nvSpPr>
          <p:cNvPr id="38" name="内容占位符 2"/>
          <p:cNvSpPr txBox="1">
            <a:spLocks/>
          </p:cNvSpPr>
          <p:nvPr/>
        </p:nvSpPr>
        <p:spPr>
          <a:xfrm>
            <a:off x="298387" y="1020798"/>
            <a:ext cx="5200621" cy="478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/>
              <a:buNone/>
            </a:pPr>
            <a:r>
              <a:rPr lang="zh-CN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探测器生产、测试速度：</a:t>
            </a:r>
            <a:r>
              <a:rPr lang="en-US" altLang="zh-C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156/</a:t>
            </a:r>
            <a:r>
              <a:rPr lang="zh-CN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月，</a:t>
            </a:r>
            <a:r>
              <a:rPr lang="en-US" altLang="zh-CN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年完成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475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76056" y="188640"/>
            <a:ext cx="3888432" cy="2889612"/>
            <a:chOff x="5004048" y="3717032"/>
            <a:chExt cx="3888432" cy="2889612"/>
          </a:xfrm>
        </p:grpSpPr>
        <p:pic>
          <p:nvPicPr>
            <p:cNvPr id="4" name="图片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717032"/>
              <a:ext cx="3888432" cy="2496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796136" y="6237312"/>
              <a:ext cx="2597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ED</a:t>
              </a:r>
              <a:r>
                <a:rPr lang="zh-CN" alt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批量测试与标定系统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5496" y="44624"/>
            <a:ext cx="489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7</a:t>
            </a:r>
            <a:r>
              <a:rPr lang="en-US" altLang="zh-CN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  ED</a:t>
            </a:r>
            <a:r>
              <a:rPr lang="zh-CN" alt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整体性能测量与标定</a:t>
            </a:r>
            <a:endParaRPr lang="en-US" altLang="zh-CN" sz="2400" b="1" kern="0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4"/>
          <p:cNvSpPr txBox="1"/>
          <p:nvPr/>
        </p:nvSpPr>
        <p:spPr>
          <a:xfrm>
            <a:off x="5536216" y="6215822"/>
            <a:ext cx="321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平均值</a:t>
            </a:r>
            <a:r>
              <a:rPr lang="en-US" altLang="zh-CN" sz="16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24.95</a:t>
            </a:r>
            <a:r>
              <a:rPr lang="zh-CN" altLang="en-US" sz="16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，不一致性：</a:t>
            </a:r>
            <a:r>
              <a:rPr lang="en-US" altLang="zh-CN" sz="16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9.1%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299" y="3284984"/>
            <a:ext cx="4070197" cy="281782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7504" y="2132856"/>
            <a:ext cx="48245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6070" algn="just">
              <a:spcAft>
                <a:spcPts val="0"/>
              </a:spcAft>
            </a:pPr>
            <a:r>
              <a:rPr lang="zh-CN" altLang="en-US" sz="20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主要测试项目和测试精度要求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：利用</a:t>
            </a:r>
            <a:r>
              <a:rPr lang="zh-CN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单粒子事例</a:t>
            </a: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，对</a:t>
            </a:r>
            <a:r>
              <a:rPr lang="zh-CN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探测器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进行扫描测试</a:t>
            </a:r>
            <a:r>
              <a:rPr lang="zh-CN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：</a:t>
            </a:r>
            <a:endParaRPr lang="zh-CN" altLang="zh-CN" sz="2000" kern="100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每个位置的单粒子电荷谱。要求电荷谱峰值位置测量精度好于</a:t>
            </a:r>
            <a:r>
              <a:rPr lang="en-US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3%</a:t>
            </a: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每个位置的时间分辨。要求时间分辨值的测量精度小于</a:t>
            </a:r>
            <a:r>
              <a:rPr lang="en-US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0.1ns</a:t>
            </a: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每个位置的探测效率。要求探测效率的测量误差小于</a:t>
            </a:r>
            <a:r>
              <a:rPr lang="en-US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1%</a:t>
            </a: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不同探测器间的相对时间差。要求每个位置上的时间测量差值的精度小于</a:t>
            </a:r>
            <a:r>
              <a:rPr lang="en-US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0.1ns</a:t>
            </a: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给出每个探测器单道计数率的测量结果</a:t>
            </a:r>
            <a:r>
              <a:rPr lang="zh-CN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kern="100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zh-CN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每天</a:t>
            </a:r>
            <a:r>
              <a:rPr lang="zh-CN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测试的探测器</a:t>
            </a:r>
            <a:r>
              <a:rPr lang="zh-CN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数目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&gt;10</a:t>
            </a:r>
            <a:r>
              <a:rPr lang="zh-CN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个</a:t>
            </a:r>
            <a:endParaRPr lang="zh-CN" altLang="zh-CN" sz="2000" kern="100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83671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山大祝成光组承担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批量性能测试与标定工作。搭建测试平台，完成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33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个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性能测试。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999778" y="480372"/>
            <a:ext cx="4964710" cy="1939938"/>
            <a:chOff x="1337524" y="1124744"/>
            <a:chExt cx="5586070" cy="2123856"/>
          </a:xfrm>
        </p:grpSpPr>
        <p:grpSp>
          <p:nvGrpSpPr>
            <p:cNvPr id="2" name="组合 1"/>
            <p:cNvGrpSpPr/>
            <p:nvPr/>
          </p:nvGrpSpPr>
          <p:grpSpPr>
            <a:xfrm>
              <a:off x="1337524" y="1529691"/>
              <a:ext cx="1888933" cy="1565021"/>
              <a:chOff x="1337524" y="1529691"/>
              <a:chExt cx="1888933" cy="1565021"/>
            </a:xfrm>
          </p:grpSpPr>
          <p:pic>
            <p:nvPicPr>
              <p:cNvPr id="6" name="Picture 8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7524" y="1529691"/>
                <a:ext cx="1888933" cy="119662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0" name="TextBox 12"/>
              <p:cNvSpPr txBox="1"/>
              <p:nvPr/>
            </p:nvSpPr>
            <p:spPr>
              <a:xfrm>
                <a:off x="1958884" y="2786935"/>
                <a:ext cx="9395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 smtClean="0">
                    <a:solidFill>
                      <a:prstClr val="black"/>
                    </a:solidFill>
                  </a:rPr>
                  <a:t>底架</a:t>
                </a:r>
                <a:endParaRPr lang="zh-CN" altLang="en-US" sz="14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3923928" y="1124744"/>
              <a:ext cx="2999666" cy="2123856"/>
              <a:chOff x="3923928" y="1124744"/>
              <a:chExt cx="2999666" cy="2123856"/>
            </a:xfrm>
          </p:grpSpPr>
          <p:pic>
            <p:nvPicPr>
              <p:cNvPr id="8" name="图片 7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928" y="1124744"/>
                <a:ext cx="2999666" cy="1939938"/>
              </a:xfrm>
              <a:prstGeom prst="rect">
                <a:avLst/>
              </a:prstGeom>
              <a:noFill/>
            </p:spPr>
          </p:pic>
          <p:sp>
            <p:nvSpPr>
              <p:cNvPr id="13" name="TextBox 16"/>
              <p:cNvSpPr txBox="1"/>
              <p:nvPr/>
            </p:nvSpPr>
            <p:spPr>
              <a:xfrm>
                <a:off x="5055660" y="2940823"/>
                <a:ext cx="12961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 smtClean="0">
                    <a:solidFill>
                      <a:prstClr val="black"/>
                    </a:solidFill>
                  </a:rPr>
                  <a:t>侧护杆</a:t>
                </a:r>
                <a:endParaRPr lang="zh-CN" altLang="en-US" sz="14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" name="矩形 4"/>
          <p:cNvSpPr/>
          <p:nvPr/>
        </p:nvSpPr>
        <p:spPr>
          <a:xfrm>
            <a:off x="103486" y="148573"/>
            <a:ext cx="2811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探测器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批量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运输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 descr="C:\Users\liujia\Desktop\36552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45" y="3505833"/>
            <a:ext cx="3744416" cy="26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liujia\Desktop\1750907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27" y="3356992"/>
            <a:ext cx="1627302" cy="291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486" y="908720"/>
            <a:ext cx="36969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根据设计，众多探测器是利用高栏货车以多组整摞的方式进行运输的。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机械系统给出探测器固定支架的安全稳固设计。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156ED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车；每月发送一车前往测控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基地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18" y="3760823"/>
            <a:ext cx="2811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新宋体" panose="02010609030101010101" pitchFamily="49" charset="-122"/>
                <a:ea typeface="新宋体" panose="02010609030101010101" pitchFamily="49" charset="-122"/>
              </a:rPr>
              <a:t>    探测器运输尽量在</a:t>
            </a:r>
            <a:r>
              <a:rPr lang="en-US" altLang="zh-CN" sz="2000" b="1" dirty="0" smtClean="0">
                <a:latin typeface="新宋体" panose="02010609030101010101" pitchFamily="49" charset="-122"/>
                <a:ea typeface="新宋体" panose="02010609030101010101" pitchFamily="49" charset="-122"/>
              </a:rPr>
              <a:t>11</a:t>
            </a:r>
            <a:r>
              <a:rPr lang="zh-CN" altLang="en-US" sz="2000" b="1" dirty="0" smtClean="0">
                <a:latin typeface="新宋体" panose="02010609030101010101" pitchFamily="49" charset="-122"/>
                <a:ea typeface="新宋体" panose="02010609030101010101" pitchFamily="49" charset="-122"/>
              </a:rPr>
              <a:t>月中旬完成。否则存在大雪封山的影响。</a:t>
            </a:r>
            <a:endParaRPr lang="zh-CN" altLang="en-US" sz="2000" b="1" dirty="0">
              <a:latin typeface="新宋体" panose="02010609030101010101" pitchFamily="49" charset="-122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280134"/>
              </p:ext>
            </p:extLst>
          </p:nvPr>
        </p:nvGraphicFramePr>
        <p:xfrm>
          <a:off x="683568" y="908720"/>
          <a:ext cx="7704855" cy="5112570"/>
        </p:xfrm>
        <a:graphic>
          <a:graphicData uri="http://schemas.openxmlformats.org/drawingml/2006/table">
            <a:tbl>
              <a:tblPr firstRow="1" firstCol="1" bandRow="1"/>
              <a:tblGrid>
                <a:gridCol w="1284314"/>
                <a:gridCol w="1874675"/>
                <a:gridCol w="2815952"/>
                <a:gridCol w="1729914"/>
              </a:tblGrid>
              <a:tr h="629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交付阶段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交付批次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交付时间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交付数量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479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第一阶段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2000" b="1" kern="1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日前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182</a:t>
                      </a:r>
                      <a:endParaRPr lang="zh-CN" sz="2000" b="1" kern="10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4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2000" b="1" kern="1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日前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182</a:t>
                      </a:r>
                      <a:endParaRPr lang="zh-CN" sz="2000" b="1" kern="10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98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2000" b="1" kern="10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日前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182</a:t>
                      </a:r>
                      <a:endParaRPr lang="zh-CN" sz="2000" b="1" kern="10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5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2000" b="1" kern="10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CN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日前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182</a:t>
                      </a:r>
                      <a:endParaRPr lang="zh-CN" sz="2000" b="1" kern="1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5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2000" b="1" kern="10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日前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182</a:t>
                      </a:r>
                      <a:endParaRPr lang="zh-CN" sz="2000" b="1" kern="1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55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2000" b="1" kern="10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日前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182</a:t>
                      </a:r>
                      <a:endParaRPr lang="zh-CN" sz="2000" b="1" kern="1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4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2000" b="1" kern="1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CN" sz="2000" b="1" kern="10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日前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108</a:t>
                      </a:r>
                      <a:endParaRPr lang="zh-CN" sz="2000" b="1" kern="100" dirty="0">
                        <a:effectLst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3059832" y="260648"/>
            <a:ext cx="326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年组装发车时间表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6269250"/>
            <a:ext cx="782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截止今年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月底，预计有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1200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个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在海子山</a:t>
            </a:r>
            <a:r>
              <a:rPr lang="zh-CN" altLang="en-US" sz="2000" b="1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观测基地安装并运行。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7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内  容</a:t>
            </a:r>
            <a:endParaRPr lang="zh-CN" altLang="en-US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、电磁粒子探测器介绍</a:t>
            </a:r>
            <a:endParaRPr lang="en-US" altLang="zh-CN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二、</a:t>
            </a:r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的批量组装</a:t>
            </a:r>
            <a:endParaRPr lang="en-US" altLang="zh-CN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三、</a:t>
            </a:r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阵列实验的建造进展</a:t>
            </a:r>
            <a:endParaRPr lang="en-US" altLang="zh-CN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结论</a:t>
            </a:r>
            <a:r>
              <a:rPr lang="zh-CN" altLang="en-US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与展望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990" y="73091"/>
            <a:ext cx="41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三、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阵列实验的建造进展</a:t>
            </a:r>
            <a:endParaRPr lang="en-US" altLang="zh-CN" sz="24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" descr="D:\LHAASO电磁粒子探测器系统工作\21_ED系统工程新进展\9_ED安装工程\MD探测器安装顺序(20170505)\MDinstallation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744415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76903" y="4740820"/>
            <a:ext cx="779549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阵列工程的实施顺序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阵列局部完成覆土之后，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安装开始准备；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安装区域的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定位；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线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缆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敷设；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安装；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连线调试；阵列逐步并入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DAQ</a:t>
            </a:r>
          </a:p>
        </p:txBody>
      </p:sp>
      <p:sp>
        <p:nvSpPr>
          <p:cNvPr id="7" name="矩形 6"/>
          <p:cNvSpPr/>
          <p:nvPr/>
        </p:nvSpPr>
        <p:spPr>
          <a:xfrm>
            <a:off x="4274651" y="1644476"/>
            <a:ext cx="47618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安装</a:t>
            </a:r>
            <a:r>
              <a:rPr lang="zh-CN" altLang="en-US" sz="2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进度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规划</a:t>
            </a:r>
            <a:endParaRPr lang="en-US" altLang="zh-CN" sz="24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lvl="0"/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1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）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&gt;1%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阵列规模（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33</a:t>
            </a:r>
            <a:r>
              <a:rPr lang="zh-CN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个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ED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）。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 “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LHAASO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探测器安装第一场战役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”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，</a:t>
            </a:r>
            <a:r>
              <a:rPr lang="en-US" altLang="zh-CN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 2018</a:t>
            </a:r>
            <a:r>
              <a:rPr lang="zh-CN" altLang="en-US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年</a:t>
            </a:r>
            <a:r>
              <a:rPr lang="en-US" altLang="zh-CN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2</a:t>
            </a:r>
            <a:r>
              <a:rPr lang="zh-CN" altLang="en-US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月初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完成。</a:t>
            </a:r>
            <a:endParaRPr lang="en-US" altLang="zh-CN" sz="2000" b="1" kern="100" dirty="0" smtClean="0">
              <a:latin typeface="Times New Roman" panose="02020603050405020304"/>
              <a:ea typeface="新宋体" panose="02010609030101010101" pitchFamily="49" charset="-122"/>
              <a:cs typeface="Times New Roman" panose="02020603050405020304"/>
            </a:endParaRPr>
          </a:p>
          <a:p>
            <a:pPr lvl="0"/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2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）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1/4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阵列规模，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2018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年底完成；</a:t>
            </a:r>
            <a:endParaRPr lang="en-US" altLang="zh-CN" sz="2000" b="1" kern="100" dirty="0">
              <a:latin typeface="Times New Roman" panose="02020603050405020304"/>
              <a:ea typeface="新宋体" panose="02010609030101010101" pitchFamily="49" charset="-122"/>
              <a:cs typeface="Times New Roman" panose="02020603050405020304"/>
            </a:endParaRPr>
          </a:p>
          <a:p>
            <a:pPr lvl="0"/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3</a:t>
            </a:r>
            <a:r>
              <a:rPr lang="zh-CN" altLang="en-US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）</a:t>
            </a:r>
            <a:r>
              <a:rPr lang="en-US" altLang="zh-CN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2/3</a:t>
            </a:r>
            <a:r>
              <a:rPr lang="zh-CN" altLang="en-US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阵列规模，</a:t>
            </a:r>
            <a:r>
              <a:rPr lang="en-US" altLang="zh-CN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2019</a:t>
            </a:r>
            <a:r>
              <a:rPr lang="zh-CN" altLang="en-US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年底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完成；</a:t>
            </a:r>
            <a:endParaRPr lang="en-US" altLang="zh-CN" sz="2000" b="1" kern="100" dirty="0">
              <a:latin typeface="Times New Roman" panose="02020603050405020304"/>
              <a:ea typeface="新宋体" panose="02010609030101010101" pitchFamily="49" charset="-122"/>
              <a:cs typeface="Times New Roman" panose="02020603050405020304"/>
            </a:endParaRPr>
          </a:p>
          <a:p>
            <a:pPr lvl="0"/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4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）</a:t>
            </a:r>
            <a:r>
              <a:rPr lang="zh-CN" altLang="en-US" sz="2000" b="1" kern="100" dirty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全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阵列规模，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2021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年</a:t>
            </a:r>
            <a:r>
              <a:rPr lang="en-US" altLang="zh-CN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1</a:t>
            </a:r>
            <a:r>
              <a:rPr lang="zh-CN" altLang="en-US" sz="2000" b="1" kern="100" dirty="0" smtClean="0"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月份完成；</a:t>
            </a:r>
            <a:endParaRPr lang="en-US" altLang="zh-CN" sz="2000" b="1" kern="100" dirty="0">
              <a:latin typeface="Times New Roman" panose="02020603050405020304"/>
              <a:ea typeface="新宋体" panose="02010609030101010101" pitchFamily="49" charset="-122"/>
              <a:cs typeface="Times New Roman" panose="020206030504050203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7CCDB-1AFC-43A1-A397-5D0B945EB7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03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368511" y="332656"/>
            <a:ext cx="3595977" cy="2579772"/>
            <a:chOff x="9219" y="7669"/>
            <a:chExt cx="4914" cy="3052"/>
          </a:xfrm>
        </p:grpSpPr>
        <p:pic>
          <p:nvPicPr>
            <p:cNvPr id="14" name="图片 13" descr="ED小型阵列排布图_0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9" y="7669"/>
              <a:ext cx="4914" cy="305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0098" y="8889"/>
              <a:ext cx="2356" cy="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新宋体" panose="02010609030101010101" pitchFamily="49" charset="-122"/>
                </a:rPr>
                <a:t>ED</a:t>
              </a:r>
              <a:r>
                <a:rPr lang="zh-CN" alt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新宋体" panose="02010609030101010101" pitchFamily="49" charset="-122"/>
                </a:rPr>
                <a:t>小型阵列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0591" y="3429000"/>
            <a:ext cx="8898949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 defTabSz="0" eaLnBrk="0" hangingPunct="0">
              <a:spcBef>
                <a:spcPct val="20000"/>
              </a:spcBef>
              <a:buFont typeface="Wingdings" panose="05000000000000000000" charset="0"/>
              <a:buChar char=""/>
            </a:pPr>
            <a:r>
              <a:rPr lang="zh-CN" altLang="en-US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正在发展并完善一套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/>
                <a:sym typeface="+mn-ea"/>
              </a:rPr>
              <a:t>成熟的探测器标定</a:t>
            </a:r>
            <a:r>
              <a:rPr lang="zh-CN" altLang="en-US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/>
                <a:sym typeface="+mn-ea"/>
              </a:rPr>
              <a:t>和阵列性能检测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/>
                <a:sym typeface="+mn-ea"/>
              </a:rPr>
              <a:t>方法</a:t>
            </a:r>
            <a:endParaRPr kumimoji="0" lang="en-US" altLang="zh-CN" sz="2000" b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/>
              <a:sym typeface="+mn-ea"/>
            </a:endParaRPr>
          </a:p>
          <a:p>
            <a:pPr lvl="0" defTabSz="0" eaLnBrk="0" hangingPunct="0">
              <a:spcBef>
                <a:spcPct val="20000"/>
              </a:spcBef>
            </a:pPr>
            <a:r>
              <a:rPr lang="en-US" altLang="zh-CN" sz="20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/>
                <a:sym typeface="+mn-ea"/>
              </a:rPr>
              <a:t> 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/>
                <a:sym typeface="+mn-ea"/>
              </a:rPr>
              <a:t>     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/>
                <a:sym typeface="+mn-ea"/>
              </a:rPr>
              <a:t>上述方法将用于研究规模不断扩大的探测器阵列性能特点，维护探测器运行稳定性，同时对于确保获得高质量的实验数据提供依据。</a:t>
            </a:r>
            <a:endParaRPr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127916" y="476672"/>
            <a:ext cx="4948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0" eaLnBrk="0" hangingPunct="0">
              <a:spcBef>
                <a:spcPct val="20000"/>
              </a:spcBef>
            </a:pPr>
            <a:r>
              <a:rPr lang="en-US" altLang="zh-CN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 </a:t>
            </a:r>
            <a:r>
              <a:rPr lang="en-US" altLang="zh-CN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        2018</a:t>
            </a:r>
            <a:r>
              <a:rPr lang="zh-C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年</a:t>
            </a:r>
            <a:r>
              <a:rPr lang="en-US" altLang="zh-CN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1</a:t>
            </a:r>
            <a:r>
              <a:rPr lang="zh-C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月下旬至</a:t>
            </a:r>
            <a:r>
              <a:rPr lang="en-US" altLang="zh-CN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2</a:t>
            </a:r>
            <a:r>
              <a:rPr lang="zh-C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月中旬，在四川稻城海子山建成由</a:t>
            </a:r>
            <a:r>
              <a:rPr lang="en-US" altLang="zh-CN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33</a:t>
            </a:r>
            <a:r>
              <a:rPr lang="zh-C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个</a:t>
            </a:r>
            <a:r>
              <a:rPr lang="en-US" altLang="zh-CN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ED</a:t>
            </a:r>
            <a:r>
              <a:rPr lang="zh-C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组成的阵列并实现稳定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运行。由此，正式</a:t>
            </a:r>
            <a:r>
              <a:rPr lang="zh-C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开启</a:t>
            </a:r>
            <a:r>
              <a:rPr lang="en-US" altLang="zh-CN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ED</a:t>
            </a:r>
            <a:r>
              <a:rPr lang="zh-CN" alt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阵列工程的全面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sym typeface="Arial" panose="020B0604020202020204" pitchFamily="34" charset="0"/>
              </a:rPr>
              <a:t>建设和运行任务。</a:t>
            </a:r>
            <a:endParaRPr lang="zh-CN" altLang="en-US" sz="2000" b="1" kern="0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3656" y="4725144"/>
            <a:ext cx="886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数据库方面的进展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sym typeface="+mn-ea"/>
              </a:rPr>
              <a:t>         山大</a:t>
            </a:r>
            <a:r>
              <a:rPr lang="zh-CN" altLang="en-US" sz="2000" b="1" dirty="0">
                <a:sym typeface="+mn-ea"/>
              </a:rPr>
              <a:t>合作</a:t>
            </a:r>
            <a:r>
              <a:rPr lang="zh-CN" altLang="en-US" sz="2000" b="1" dirty="0" smtClean="0">
                <a:sym typeface="+mn-ea"/>
              </a:rPr>
              <a:t>组</a:t>
            </a:r>
            <a:r>
              <a:rPr lang="zh-CN" altLang="en-US" sz="2000" b="1" dirty="0">
                <a:sym typeface="+mn-ea"/>
              </a:rPr>
              <a:t>开发出相应的数据库</a:t>
            </a:r>
            <a:r>
              <a:rPr lang="zh-CN" altLang="en-US" sz="2000" b="1" dirty="0" smtClean="0">
                <a:sym typeface="+mn-ea"/>
              </a:rPr>
              <a:t>软件。主要面向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批量测试、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PMT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测试、电源测试、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电子学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测试、组装、现场安装等数据存储和管理任务。</a:t>
            </a: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       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sym typeface="+mn-ea"/>
              </a:rPr>
              <a:t>各相关系统已经开始使用，及时登入账号并录入测试结果。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92" y="44624"/>
            <a:ext cx="3346896" cy="24808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08920"/>
            <a:ext cx="3024336" cy="4032448"/>
          </a:xfrm>
          <a:prstGeom prst="rect">
            <a:avLst/>
          </a:prstGeom>
        </p:spPr>
      </p:pic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25264" y="44624"/>
            <a:ext cx="4734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FF6600"/>
              </a:buClr>
              <a:buSzPct val="100000"/>
              <a:buFont typeface="Wingdings" pitchFamily="2" charset="2"/>
              <a:buChar char=""/>
              <a:defRPr sz="3200">
                <a:solidFill>
                  <a:srgbClr val="000000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ts val="700"/>
              </a:spcBef>
              <a:buClr>
                <a:srgbClr val="800080"/>
              </a:buClr>
              <a:buSzPct val="100000"/>
              <a:buFont typeface="Arial" charset="0"/>
              <a:buChar char="•"/>
              <a:defRPr sz="2800">
                <a:solidFill>
                  <a:srgbClr val="0000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ts val="600"/>
              </a:spcBef>
              <a:buClr>
                <a:srgbClr val="FF6600"/>
              </a:buClr>
              <a:buSzPct val="100000"/>
              <a:buFont typeface="Wingdings" pitchFamily="2" charset="2"/>
              <a:buChar char=""/>
              <a:defRPr sz="2400">
                <a:solidFill>
                  <a:srgbClr val="000000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ts val="500"/>
              </a:spcBef>
              <a:buClr>
                <a:srgbClr val="800080"/>
              </a:buClr>
              <a:buSzPct val="115000"/>
              <a:buFont typeface="Arial" charset="0"/>
              <a:buChar char="•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ts val="500"/>
              </a:spcBef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itchFamily="2" charset="2"/>
              <a:buNone/>
              <a:tabLst>
                <a:tab pos="4035425" algn="l"/>
              </a:tabLst>
            </a:pP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1.   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测控基地的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组装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540" y="884951"/>
            <a:ext cx="5311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主要任务：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 探测器摞的装卸；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）在装配大厅完善探测器的组装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配备铅锑板；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lphaUcPeriod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安装光电倍增管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经过之前的两次光电倍增管震动实验和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15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个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（安装好光电倍增管）一同运输试验效果，认为未来可以带管子运输。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lphaUcPeriod" startAt="3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探测器的密封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使用密封胶将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外壳边沿进行封口，起到防潮作用（必要时填放干燥剂）。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D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 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重新搭建探测器摞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5275673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/>
              <a:t>根据工程进度要求，及时向观测基地运输探测器。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7560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933884" y="1540380"/>
            <a:ext cx="3093318" cy="2663278"/>
            <a:chOff x="5148263" y="2762250"/>
            <a:chExt cx="3953179" cy="3403600"/>
          </a:xfrm>
        </p:grpSpPr>
        <p:pic>
          <p:nvPicPr>
            <p:cNvPr id="6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263" y="3009900"/>
              <a:ext cx="3668712" cy="315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28"/>
            <p:cNvSpPr txBox="1">
              <a:spLocks noChangeArrowheads="1"/>
            </p:cNvSpPr>
            <p:nvPr/>
          </p:nvSpPr>
          <p:spPr bwMode="auto">
            <a:xfrm>
              <a:off x="8402638" y="2762250"/>
              <a:ext cx="698804" cy="39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1800" smtClean="0">
                  <a:solidFill>
                    <a:prstClr val="black"/>
                  </a:solidFill>
                </a:rPr>
                <a:t>吊环</a:t>
              </a:r>
            </a:p>
          </p:txBody>
        </p:sp>
        <p:cxnSp>
          <p:nvCxnSpPr>
            <p:cNvPr id="8" name="直接箭头连接符 7"/>
            <p:cNvCxnSpPr/>
            <p:nvPr/>
          </p:nvCxnSpPr>
          <p:spPr bwMode="auto">
            <a:xfrm flipV="1">
              <a:off x="7969250" y="2997200"/>
              <a:ext cx="466725" cy="9366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 bwMode="auto">
            <a:xfrm>
              <a:off x="6119813" y="5592763"/>
              <a:ext cx="53975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3"/>
            <p:cNvSpPr txBox="1">
              <a:spLocks noChangeArrowheads="1"/>
            </p:cNvSpPr>
            <p:nvPr/>
          </p:nvSpPr>
          <p:spPr bwMode="auto">
            <a:xfrm>
              <a:off x="6551614" y="5430838"/>
              <a:ext cx="698804" cy="39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1800" smtClean="0">
                  <a:solidFill>
                    <a:prstClr val="black"/>
                  </a:solidFill>
                </a:rPr>
                <a:t>底桩</a:t>
              </a:r>
            </a:p>
          </p:txBody>
        </p:sp>
        <p:cxnSp>
          <p:nvCxnSpPr>
            <p:cNvPr id="11" name="直接箭头连接符 10"/>
            <p:cNvCxnSpPr/>
            <p:nvPr/>
          </p:nvCxnSpPr>
          <p:spPr bwMode="auto">
            <a:xfrm>
              <a:off x="6119813" y="4000500"/>
              <a:ext cx="306387" cy="3810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23"/>
            <p:cNvSpPr txBox="1">
              <a:spLocks noChangeArrowheads="1"/>
            </p:cNvSpPr>
            <p:nvPr/>
          </p:nvSpPr>
          <p:spPr bwMode="auto">
            <a:xfrm>
              <a:off x="6227763" y="4349750"/>
              <a:ext cx="698804" cy="39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CN" altLang="en-US" sz="1800" smtClean="0">
                  <a:solidFill>
                    <a:prstClr val="black"/>
                  </a:solidFill>
                </a:rPr>
                <a:t>套筒</a:t>
              </a:r>
            </a:p>
          </p:txBody>
        </p:sp>
        <p:cxnSp>
          <p:nvCxnSpPr>
            <p:cNvPr id="13" name="直接箭头连接符 12"/>
            <p:cNvCxnSpPr/>
            <p:nvPr/>
          </p:nvCxnSpPr>
          <p:spPr bwMode="auto">
            <a:xfrm>
              <a:off x="7494588" y="3846513"/>
              <a:ext cx="0" cy="431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6"/>
            <p:cNvSpPr txBox="1">
              <a:spLocks noChangeArrowheads="1"/>
            </p:cNvSpPr>
            <p:nvPr/>
          </p:nvSpPr>
          <p:spPr bwMode="auto">
            <a:xfrm>
              <a:off x="7300913" y="4197350"/>
              <a:ext cx="475229" cy="39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zh-CN" sz="1800" smtClean="0">
                  <a:solidFill>
                    <a:prstClr val="black"/>
                  </a:solidFill>
                </a:rPr>
                <a:t>ED</a:t>
              </a:r>
              <a:endParaRPr lang="zh-CN" altLang="en-US" sz="1800" smtClean="0">
                <a:solidFill>
                  <a:prstClr val="black"/>
                </a:solidFill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715" y="1279751"/>
            <a:ext cx="2983953" cy="26805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228" y="4458313"/>
            <a:ext cx="2357665" cy="228305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715" y="4160378"/>
            <a:ext cx="3823767" cy="250898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79512" y="116633"/>
            <a:ext cx="2502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2.   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探测器的安装</a:t>
            </a:r>
            <a:endParaRPr lang="zh-CN" altLang="en-US" sz="24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82275"/>
            <a:ext cx="8712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 分为定位、钢管打桩、探测器安装、连线调试等工序，最终实验探测器阵列的稳定运行。根据观测基地的地况不同，采取的打桩工艺有所区别。</a:t>
            </a:r>
            <a:endParaRPr lang="zh-CN" altLang="en-US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7503" y="109110"/>
            <a:ext cx="8229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3"/>
            </a:pP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小型阵列的建设</a:t>
            </a:r>
            <a:endParaRPr lang="en-US" altLang="zh-CN" sz="24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该区域地处冰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碛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垄位置。地势起伏大，有草地和岩石间杂的特点。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59" y="1177870"/>
            <a:ext cx="2853045" cy="38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107503" y="1609918"/>
            <a:ext cx="2398800" cy="4336938"/>
            <a:chOff x="5579921" y="558565"/>
            <a:chExt cx="3212580" cy="518895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2" r="18217"/>
            <a:stretch>
              <a:fillRect/>
            </a:stretch>
          </p:blipFill>
          <p:spPr>
            <a:xfrm>
              <a:off x="5679284" y="1196752"/>
              <a:ext cx="3113217" cy="4550764"/>
            </a:xfrm>
            <a:prstGeom prst="rect">
              <a:avLst/>
            </a:prstGeom>
          </p:spPr>
        </p:pic>
        <p:sp>
          <p:nvSpPr>
            <p:cNvPr id="11" name="对话气泡: 圆角矩形 5"/>
            <p:cNvSpPr/>
            <p:nvPr/>
          </p:nvSpPr>
          <p:spPr>
            <a:xfrm>
              <a:off x="5579921" y="558565"/>
              <a:ext cx="1490647" cy="561975"/>
            </a:xfrm>
            <a:prstGeom prst="wedgeRoundRectCallout">
              <a:avLst>
                <a:gd name="adj1" fmla="val 76823"/>
                <a:gd name="adj2" fmla="val 76290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altLang="zh-CN" dirty="0">
                  <a:solidFill>
                    <a:prstClr val="white"/>
                  </a:solidFill>
                </a:rPr>
                <a:t>DAQ</a:t>
              </a:r>
              <a:r>
                <a:rPr lang="zh-CN" altLang="en-US" dirty="0">
                  <a:solidFill>
                    <a:prstClr val="white"/>
                  </a:solidFill>
                </a:rPr>
                <a:t>机柜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107504" y="6148163"/>
            <a:ext cx="5204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临时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机房，服务器系统安装，配置</a:t>
            </a:r>
            <a:r>
              <a:rPr lang="zh-CN" altLang="en-US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集群管理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软件。测试并是使用</a:t>
            </a:r>
            <a:r>
              <a: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DAQ</a:t>
            </a:r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软件，布设电缆。</a:t>
            </a:r>
            <a:endParaRPr lang="zh-CN" altLang="en-US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5482004"/>
            <a:ext cx="357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配电柜放置与线缆敷设（光纤、交换机、电缆）</a:t>
            </a:r>
            <a:endParaRPr lang="zh-CN" altLang="en-US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47664" y="1124744"/>
            <a:ext cx="4206225" cy="2920342"/>
            <a:chOff x="1547664" y="927602"/>
            <a:chExt cx="4206225" cy="292034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9968" y="927602"/>
              <a:ext cx="3043921" cy="292034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47664" y="119675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临建机房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矩形 1"/>
          <p:cNvSpPr>
            <a:spLocks noChangeArrowheads="1"/>
          </p:cNvSpPr>
          <p:nvPr/>
        </p:nvSpPr>
        <p:spPr bwMode="auto">
          <a:xfrm>
            <a:off x="70296" y="44624"/>
            <a:ext cx="8966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FF6600"/>
              </a:buClr>
              <a:buSzPct val="100000"/>
              <a:buFont typeface="Wingdings" pitchFamily="2" charset="2"/>
              <a:buChar char=""/>
              <a:defRPr sz="3200">
                <a:solidFill>
                  <a:srgbClr val="000000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ts val="700"/>
              </a:spcBef>
              <a:buClr>
                <a:srgbClr val="800080"/>
              </a:buClr>
              <a:buSzPct val="100000"/>
              <a:buFont typeface="Arial" charset="0"/>
              <a:buChar char="•"/>
              <a:defRPr sz="2800">
                <a:solidFill>
                  <a:srgbClr val="0000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ts val="600"/>
              </a:spcBef>
              <a:buClr>
                <a:srgbClr val="FF6600"/>
              </a:buClr>
              <a:buSzPct val="100000"/>
              <a:buFont typeface="Wingdings" pitchFamily="2" charset="2"/>
              <a:buChar char=""/>
              <a:defRPr sz="2400">
                <a:solidFill>
                  <a:srgbClr val="000000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ts val="500"/>
              </a:spcBef>
              <a:buClr>
                <a:srgbClr val="800080"/>
              </a:buClr>
              <a:buSzPct val="115000"/>
              <a:buFont typeface="Arial" charset="0"/>
              <a:buChar char="•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ts val="500"/>
              </a:spcBef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800080"/>
              </a:buClr>
              <a:buSzPct val="100000"/>
              <a:buFont typeface="Wingdings" pitchFamily="2" charset="2"/>
              <a:buChar char=""/>
              <a:defRPr sz="2000">
                <a:solidFill>
                  <a:srgbClr val="000000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  <a:tabLst>
                <a:tab pos="4035425" algn="l"/>
              </a:tabLst>
            </a:pPr>
            <a:r>
              <a:rPr lang="zh-CN" altLang="en-US" sz="2400" b="1" dirty="0" smtClean="0"/>
              <a:t>冰</a:t>
            </a:r>
            <a:r>
              <a:rPr lang="zh-CN" altLang="en-US" sz="2400" b="1" dirty="0"/>
              <a:t>碛垄</a:t>
            </a:r>
            <a:r>
              <a:rPr lang="zh-CN" altLang="en-US" sz="2400" b="1" dirty="0" smtClean="0"/>
              <a:t>地带阵列布设</a:t>
            </a:r>
            <a:r>
              <a:rPr lang="en-US" altLang="zh-CN" sz="2400" b="1" dirty="0" smtClean="0"/>
              <a:t>:  </a:t>
            </a:r>
            <a:r>
              <a:rPr lang="zh-CN" altLang="en-US" sz="2400" b="1" dirty="0" smtClean="0"/>
              <a:t>定位、安装、连线、运行</a:t>
            </a:r>
            <a:endParaRPr lang="en-US" altLang="zh-CN" sz="2400" b="1" dirty="0">
              <a:solidFill>
                <a:prstClr val="black"/>
              </a:solidFill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5" y="693271"/>
            <a:ext cx="4041648" cy="30312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93271"/>
            <a:ext cx="3611150" cy="2708362"/>
          </a:xfrm>
          <a:prstGeom prst="rect">
            <a:avLst/>
          </a:prstGeom>
        </p:spPr>
      </p:pic>
      <p:pic>
        <p:nvPicPr>
          <p:cNvPr id="10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331135" cy="25000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595520"/>
            <a:ext cx="4293191" cy="3217856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21" y="2357882"/>
            <a:ext cx="4104455" cy="35913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2442554"/>
            <a:ext cx="3816424" cy="350672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7504" y="44624"/>
            <a:ext cx="8865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利用实时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动态差分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(RTK)-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GPS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系统定位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速度快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，坐标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含有绝对方位角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信息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精度在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厘米量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级。实际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布设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位置与预定位置有所差异，但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整体上维持阵列原有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分布。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布设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位置和预设位置的平均差别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(Mean)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在 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X 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方向（正东）上约 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1.65 m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，在 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Y 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方向（正北）上约 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0.55 m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。事例重建时，采用最终实测的探测器位置。</a:t>
            </a:r>
          </a:p>
          <a:p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5644550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803" y="116632"/>
            <a:ext cx="8970645" cy="47705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4.  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阵列实验的运行与数据分析</a:t>
            </a:r>
            <a:endParaRPr lang="en-US" altLang="zh-CN" sz="24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       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系统、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DAQ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系统、电子学系统全体人员，均参与探测器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阵列的安装和调试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工作。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      2018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年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月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日，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完成全部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33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个探测器的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安装。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      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日，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开始运行，触发条件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: 5/33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运行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至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月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日因施工方停电终止。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25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日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恢复供电，阵列重新开始运行。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）数据获取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运行状态和单道计数率情况可以在这个网页查看：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  <a:hlinkClick r:id="rId2"/>
              </a:rPr>
              <a:t>http://202.38.128.103:9018/run/rates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  <a:hlinkClick r:id="rId2"/>
              </a:rPr>
              <a:t>/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。目前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磁盘空间3.7TB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，应当满足小型阵列的数据存储需求。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）原始数据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传输并存放在计算中心的</a:t>
            </a:r>
            <a:r>
              <a:rPr lang="en-US" altLang="zh-CN" sz="2000" b="1" dirty="0" err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PCfarm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上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/</a:t>
            </a:r>
            <a:r>
              <a:rPr lang="en-US" altLang="zh-CN" sz="2000" b="1" dirty="0" err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eos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2000" b="1" dirty="0" err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lhaaso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/experiment/</a:t>
            </a:r>
            <a:r>
              <a:rPr lang="en-US" altLang="zh-CN" sz="2000" b="1" dirty="0" err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；每天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产生数据量 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~ 2GB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Decode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解码程序及</a:t>
            </a: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root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数据文件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，放置在公共目录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下</a:t>
            </a: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）探测器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监测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分析结果也将放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在公共目录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下，以供查看。每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周定期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更新。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871" y="45089"/>
            <a:ext cx="5013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阵列实验运行稳定，获得首批宇宙线事例。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istrator\Desktop\shower_ev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21" y="545469"/>
            <a:ext cx="3064639" cy="271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6" y="640819"/>
            <a:ext cx="2886664" cy="264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79512" y="4149080"/>
            <a:ext cx="4788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阵列运行及数据监测情况</a:t>
            </a:r>
          </a:p>
          <a:p>
            <a:pPr lvl="0"/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        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根据每个探测器单粒子输出电荷量的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MPV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值的大小，重新调整设定阈值。实验测试发现，探测器单道计数率均降至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2kHz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以内，运行稳定。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248" y="3731627"/>
            <a:ext cx="3766820" cy="2620010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87351" y="2708920"/>
            <a:ext cx="381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事例时间间隔分布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，触发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率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~44 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37526" y="2636912"/>
            <a:ext cx="349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事例着火探测器个数 </a:t>
            </a:r>
            <a:r>
              <a:rPr lang="en-US" altLang="zh-CN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Nhit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分布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37" y="188640"/>
            <a:ext cx="3380134" cy="23336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554" y="237404"/>
            <a:ext cx="3269892" cy="2284837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4716016" y="609329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重建事例方位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角分布</a:t>
            </a:r>
            <a:endParaRPr lang="en-US" altLang="zh-CN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红色部分为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加入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SDU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标定数据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后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结果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3"/>
          <p:cNvSpPr txBox="1"/>
          <p:nvPr/>
        </p:nvSpPr>
        <p:spPr>
          <a:xfrm>
            <a:off x="1370711" y="6397531"/>
            <a:ext cx="242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</a:rPr>
              <a:t>重建事例天顶角</a:t>
            </a:r>
            <a:r>
              <a:rPr lang="zh-CN" altLang="en-US" b="1" dirty="0" smtClean="0">
                <a:solidFill>
                  <a:prstClr val="black"/>
                </a:solidFill>
              </a:rPr>
              <a:t>分布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B22916B-B7F4-4DBD-BAE1-CD3ECF346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546" y="3284984"/>
            <a:ext cx="3584886" cy="28240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5460D14-D80E-43F6-9CDD-6A37D9A30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3356992"/>
            <a:ext cx="3224371" cy="294631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7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10" y="116636"/>
            <a:ext cx="4634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一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、电磁粒子探测器（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）介绍</a:t>
            </a:r>
            <a:endParaRPr lang="zh-CN" altLang="en-US" sz="24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982" y="2276872"/>
            <a:ext cx="411097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KM2A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的组成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5195</a:t>
            </a:r>
            <a:r>
              <a:rPr lang="zh-CN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个电磁粒子</a:t>
            </a:r>
            <a:r>
              <a:rPr lang="zh-CN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探测器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lvl="1" defTabSz="685800">
              <a:lnSpc>
                <a:spcPct val="90000"/>
              </a:lnSpc>
              <a:spcBef>
                <a:spcPts val="375"/>
              </a:spcBef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（分布半径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635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米）</a:t>
            </a:r>
            <a:endParaRPr lang="en-US" altLang="zh-CN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1171</a:t>
            </a:r>
            <a:r>
              <a:rPr lang="zh-CN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个缪子</a:t>
            </a:r>
            <a:r>
              <a:rPr lang="zh-CN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探测器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427984" y="2416928"/>
            <a:ext cx="4281223" cy="4036408"/>
            <a:chOff x="303438" y="2492896"/>
            <a:chExt cx="4484586" cy="432819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38" y="2492896"/>
              <a:ext cx="4484586" cy="309634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09542" y="6174761"/>
              <a:ext cx="196079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中</a:t>
              </a:r>
              <a:r>
                <a:rPr lang="zh-CN" altLang="en-US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心区</a:t>
              </a:r>
              <a:endPara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4901</a:t>
              </a:r>
              <a:r>
                <a:rPr lang="zh-CN" altLang="en-US" b="1" dirty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个</a:t>
              </a:r>
              <a:r>
                <a:rPr lang="en-US" altLang="zh-CN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(15</a:t>
              </a:r>
              <a:r>
                <a:rPr lang="zh-CN" altLang="en-US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米间隔</a:t>
              </a:r>
              <a:r>
                <a:rPr lang="en-US" altLang="zh-CN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)</a:t>
              </a:r>
              <a:endParaRPr lang="zh-CN" altLang="en-US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上下箭头 10"/>
            <p:cNvSpPr/>
            <p:nvPr/>
          </p:nvSpPr>
          <p:spPr>
            <a:xfrm rot="711830">
              <a:off x="1479749" y="5084602"/>
              <a:ext cx="180020" cy="1071050"/>
            </a:xfrm>
            <a:prstGeom prst="up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699791" y="6015061"/>
              <a:ext cx="18453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外围</a:t>
              </a:r>
              <a:r>
                <a:rPr lang="zh-CN" altLang="en-US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区</a:t>
              </a:r>
              <a:endParaRPr lang="en-US" altLang="zh-CN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294</a:t>
              </a:r>
              <a:r>
                <a:rPr lang="zh-CN" altLang="en-US" b="1" dirty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个</a:t>
              </a:r>
              <a:r>
                <a:rPr lang="en-US" altLang="zh-CN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(30</a:t>
              </a:r>
              <a:r>
                <a:rPr lang="zh-CN" altLang="en-US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米间隔</a:t>
              </a:r>
              <a:r>
                <a:rPr lang="en-US" altLang="zh-CN" b="1" dirty="0" smtClean="0"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)</a:t>
              </a:r>
              <a:endParaRPr lang="zh-CN" altLang="en-US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上下箭头 13"/>
            <p:cNvSpPr/>
            <p:nvPr/>
          </p:nvSpPr>
          <p:spPr>
            <a:xfrm rot="18650169">
              <a:off x="2801606" y="5103508"/>
              <a:ext cx="191693" cy="112217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143514" y="620395"/>
            <a:ext cx="88929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一平方公里地面簇射粒子阵列（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KM2A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）实验目标，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发现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河内宇宙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线源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AutoNum type="arabicParenR"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北天区扫描，研究高能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伽马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辐射机制及能谱测量（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10TeV—</a:t>
            </a: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PeV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研究宇宙线物理（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&gt;10TeV — 100PeV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）等。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3" descr="D:\盛祥东文档之二\5_LHAASO项目进展\3_LHAASO阵列视图与灵敏度曲线\LHAASO-KM2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91" y="4149080"/>
            <a:ext cx="3869544" cy="215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28650" y="1951276"/>
            <a:ext cx="7497906" cy="289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1287" y="589918"/>
            <a:ext cx="8893175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      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阵列规模大，自身变化和受环境影响特点需要长期监测，及时反馈信息和维护运行。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监测项目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包括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endParaRPr lang="en-US" altLang="zh-CN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1.   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阵列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信息：</a:t>
            </a:r>
          </a:p>
          <a:p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）触发事例率；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）着火探测器数平均值；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）角分辨；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）方位余弦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a,b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平均值；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）特征面倾斜角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）总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粒子数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平均值等；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2.  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探测器信息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）单粒子电荷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输出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MPV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值；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）单道计数率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在线和离线监测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）电子学台基；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）电子学达峰时间；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5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Time-offset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6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）到前锋面的时间残差；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7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）阳极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打拿极增益比；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）输出电荷量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温度系数等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3.  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慢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控制信息：</a:t>
            </a:r>
          </a:p>
          <a:p>
            <a:pPr marL="0" indent="0"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）高压返回值；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）温度；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湿度等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Box 49"/>
          <p:cNvSpPr txBox="1"/>
          <p:nvPr/>
        </p:nvSpPr>
        <p:spPr>
          <a:xfrm>
            <a:off x="35496" y="44624"/>
            <a:ext cx="5097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性能监测 、性能长期稳定性分析</a:t>
            </a:r>
          </a:p>
        </p:txBody>
      </p:sp>
      <p:sp>
        <p:nvSpPr>
          <p:cNvPr id="4" name="矩形 3"/>
          <p:cNvSpPr/>
          <p:nvPr/>
        </p:nvSpPr>
        <p:spPr>
          <a:xfrm>
            <a:off x="121287" y="4896840"/>
            <a:ext cx="8880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 正在开发面向探测器性能监测数据自动处理和报警功能的程序。适应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未来大规模实验的需要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，及时发现和排查异常情况，维护实验正常运行。</a:t>
            </a:r>
            <a:endParaRPr lang="en-US" altLang="zh-CN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发展相关模拟程序，做好实验与模拟两方面</a:t>
            </a:r>
            <a:r>
              <a:rPr lang="zh-CN" altLang="en-US" sz="2000" b="1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结果的</a:t>
            </a:r>
            <a:r>
              <a:rPr lang="zh-CN" altLang="en-US" sz="2000" b="1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可靠</a:t>
            </a:r>
            <a:r>
              <a:rPr lang="zh-CN" altLang="en-US" sz="2000" b="1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对照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。这项工作正在进行。</a:t>
            </a:r>
            <a:endParaRPr lang="zh-CN" altLang="en-US" sz="20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56176" y="6165362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谢谢大家！</a:t>
            </a:r>
          </a:p>
        </p:txBody>
      </p:sp>
      <p:sp>
        <p:nvSpPr>
          <p:cNvPr id="2" name="矩形 1"/>
          <p:cNvSpPr/>
          <p:nvPr/>
        </p:nvSpPr>
        <p:spPr>
          <a:xfrm>
            <a:off x="3790259" y="476673"/>
            <a:ext cx="2244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CN" alt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结论</a:t>
            </a:r>
            <a:r>
              <a:rPr lang="zh-C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与展望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313473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电磁粒子探测器定型设计已经</a:t>
            </a:r>
            <a:r>
              <a:rPr lang="zh-CN" altLang="en-US" sz="2000" b="1" dirty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成熟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招标任务基本结束。执行合同确保探测器工程进度；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2018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阵列建设已经开始，年底将完成</a:t>
            </a:r>
            <a:r>
              <a:rPr lang="en-US" altLang="zh-CN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1/4</a:t>
            </a: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阵列建设任务；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zh-CN" altLang="en-US" sz="20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阵列实验运行维护与数据处理日益完善</a:t>
            </a:r>
            <a:endParaRPr lang="en-US" altLang="zh-CN" sz="2000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7504" y="44624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实验指标要求</a:t>
            </a:r>
            <a:endParaRPr lang="en-US" altLang="zh-CN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 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主要测量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原初粒子引发的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EAS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中电磁粒子（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20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±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、</a:t>
            </a:r>
            <a:r>
              <a:rPr lang="el-GR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μ</a:t>
            </a:r>
            <a:r>
              <a:rPr lang="el-GR" altLang="zh-CN" sz="20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±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）数密度和到达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时间等。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通过事例重建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，结合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Muon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探测器信息，获得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原初粒子的能量、方向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等。</a:t>
            </a:r>
            <a:endParaRPr lang="zh-CN" altLang="en-US" sz="2000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877688"/>
              </p:ext>
            </p:extLst>
          </p:nvPr>
        </p:nvGraphicFramePr>
        <p:xfrm>
          <a:off x="179512" y="1916832"/>
          <a:ext cx="5544616" cy="4389120"/>
        </p:xfrm>
        <a:graphic>
          <a:graphicData uri="http://schemas.openxmlformats.org/drawingml/2006/table">
            <a:tbl>
              <a:tblPr firstRow="1" bandRow="1"/>
              <a:tblGrid>
                <a:gridCol w="1848205"/>
                <a:gridCol w="3696411"/>
              </a:tblGrid>
              <a:tr h="2844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项目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指标要求和特点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9130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电磁粒子成分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μ±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e±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γ 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5mm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铅板（阈能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&gt;5MeV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406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探测面积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1m×1m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844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探测效率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altLang="zh-CN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&gt;95%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9130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探测粒子数密度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1/m2 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～ </a:t>
                      </a:r>
                      <a:r>
                        <a:rPr lang="en-US" altLang="zh-CN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10000/m2</a:t>
                      </a:r>
                      <a:r>
                        <a:rPr lang="zh-CN" altLang="en-US" sz="2000" b="1" dirty="0" smtClean="0"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en-US" altLang="zh-CN" sz="2000" b="1" dirty="0" smtClean="0"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25%@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单</a:t>
                      </a:r>
                      <a:r>
                        <a:rPr lang="zh-TW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粒子</a:t>
                      </a:r>
                      <a:r>
                        <a:rPr lang="zh-CN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5%@10</a:t>
                      </a:r>
                      <a:r>
                        <a:rPr lang="en-US" altLang="zh-TW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000</a:t>
                      </a:r>
                      <a:r>
                        <a:rPr lang="zh-TW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个粒子</a:t>
                      </a:r>
                      <a:endParaRPr lang="en-US" altLang="zh-CN" sz="2000" b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844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时间分辨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&lt;2ns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43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单道计数率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&lt; 2kHz@</a:t>
                      </a: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工作增益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9130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运行时间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&gt;20</a:t>
                      </a: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年（</a:t>
                      </a:r>
                      <a:r>
                        <a:rPr kumimoji="0" lang="en-US" altLang="zh-CN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0.6atm</a:t>
                      </a: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kumimoji="0" lang="en-US" altLang="zh-CN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±25℃</a:t>
                      </a:r>
                      <a:r>
                        <a:rPr kumimoji="0" lang="zh-CN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；紫外线强）</a:t>
                      </a:r>
                      <a:endParaRPr kumimoji="0" lang="en-US" altLang="zh-CN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940152" y="1844824"/>
            <a:ext cx="30963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研究内容：</a:t>
            </a:r>
            <a:endParaRPr lang="en-US" altLang="zh-CN" sz="2000" b="1" kern="100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整体设计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探测灵敏单元；</a:t>
            </a:r>
            <a:endParaRPr lang="en-US" altLang="zh-CN" sz="2000" b="1" kern="100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电子学系统；</a:t>
            </a:r>
            <a:endParaRPr lang="en-US" altLang="zh-CN" sz="2000" b="1" kern="100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小尺寸光敏探头；</a:t>
            </a:r>
            <a:endParaRPr lang="en-US" altLang="zh-CN" sz="2000" b="1" kern="100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电源系统；</a:t>
            </a:r>
            <a:endParaRPr lang="en-US" altLang="zh-CN" sz="2000" b="1" kern="100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DAQ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系统；</a:t>
            </a:r>
            <a:endParaRPr lang="en-US" altLang="zh-CN" sz="2000" b="1" kern="100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WR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时钟分配系统等；</a:t>
            </a:r>
          </a:p>
          <a:p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）开发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ED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组装与安装工艺流程</a:t>
            </a:r>
          </a:p>
          <a:p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）阵列实验的搭建与运行维护；</a:t>
            </a:r>
            <a:endParaRPr lang="en-US" altLang="zh-CN" sz="2000" b="1" kern="100" dirty="0" smtClean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4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  <a:sym typeface="+mn-ea"/>
              </a:rPr>
              <a:t>）发展成熟的标定和数据质量监测方法等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46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yaozg\Documents\Docs\myreports\plots\ED_syste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0849"/>
            <a:ext cx="7850963" cy="33483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310784"/>
              </p:ext>
            </p:extLst>
          </p:nvPr>
        </p:nvGraphicFramePr>
        <p:xfrm>
          <a:off x="374337" y="4241249"/>
          <a:ext cx="4282440" cy="2265045"/>
        </p:xfrm>
        <a:graphic>
          <a:graphicData uri="http://schemas.openxmlformats.org/drawingml/2006/table">
            <a:tbl>
              <a:tblPr firstRow="1" bandRow="1"/>
              <a:tblGrid>
                <a:gridCol w="2181225"/>
                <a:gridCol w="2101215"/>
              </a:tblGrid>
              <a:tr h="36512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电磁粒子探测器系统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高能所 </a:t>
                      </a:r>
                      <a:endParaRPr lang="en-US" altLang="zh-CN" sz="1600" b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地面粒子探测器</a:t>
                      </a:r>
                      <a:r>
                        <a:rPr lang="en-US" altLang="zh-CN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电子学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高能所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小尺寸光电倍增管应用系统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山东大学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闪烁探测器检测系统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山东大学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altLang="zh-CN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电源检测系统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河北师范大学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20396"/>
              </p:ext>
            </p:extLst>
          </p:nvPr>
        </p:nvGraphicFramePr>
        <p:xfrm>
          <a:off x="5098102" y="4251409"/>
          <a:ext cx="3722370" cy="2273935"/>
        </p:xfrm>
        <a:graphic>
          <a:graphicData uri="http://schemas.openxmlformats.org/drawingml/2006/table">
            <a:tbl>
              <a:tblPr firstRow="1" bandRow="1"/>
              <a:tblGrid>
                <a:gridCol w="1635125"/>
                <a:gridCol w="2087245"/>
              </a:tblGrid>
              <a:tr h="565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时钟分配技术部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清华大学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5905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数据获取技术部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高能所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57721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通用技术部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高能所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5410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机械工程技术部 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zh-CN" altLang="en-US" sz="1600" b="1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高能所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C1E-5704-B846-9320-B3F9019C3BF2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16632"/>
            <a:ext cx="424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2.    ED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相关系统的任务及分工</a:t>
            </a:r>
            <a:endParaRPr lang="zh-CN" altLang="en-US" sz="2400" b="1" dirty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801376"/>
              </p:ext>
            </p:extLst>
          </p:nvPr>
        </p:nvGraphicFramePr>
        <p:xfrm>
          <a:off x="101038" y="830286"/>
          <a:ext cx="8935460" cy="5479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4698"/>
                <a:gridCol w="3168352"/>
                <a:gridCol w="3672410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2636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zh-CN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材</a:t>
                      </a:r>
                      <a:r>
                        <a:rPr lang="en-US" altLang="zh-CN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料</a:t>
                      </a:r>
                      <a:endParaRPr lang="zh-CN" sz="20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52400"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主要</a:t>
                      </a:r>
                      <a:r>
                        <a:rPr lang="zh-CN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参数</a:t>
                      </a:r>
                      <a:r>
                        <a:rPr lang="zh-CN" altLang="en-US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要求</a:t>
                      </a:r>
                      <a:endParaRPr lang="zh-CN" sz="20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marL="152400" indent="3048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选择</a:t>
                      </a:r>
                      <a:r>
                        <a:rPr lang="zh-CN" sz="20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型号</a:t>
                      </a:r>
                      <a:endParaRPr lang="zh-CN" sz="20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104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塑料闪烁体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单元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100cm×25cm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1cm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；</a:t>
                      </a:r>
                      <a:endParaRPr lang="en-US" altLang="zh-CN" sz="1800" b="1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表面均匀开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根光纤槽 </a:t>
                      </a:r>
                      <a:endParaRPr lang="en-US" sz="1800" b="1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BC408</a:t>
                      </a:r>
                      <a:r>
                        <a:rPr lang="zh-CN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（美国圣戈班产品）</a:t>
                      </a:r>
                    </a:p>
                  </a:txBody>
                  <a:tcPr marL="48149" marR="48149" marT="0" marB="0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152400" marR="0" indent="32512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波长位移光纤</a:t>
                      </a:r>
                    </a:p>
                  </a:txBody>
                  <a:tcPr marL="48149" marR="48149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Φ1.5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，“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core + single cladding”</a:t>
                      </a:r>
                      <a:endParaRPr lang="en-US" sz="1800" b="1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marL="0" marR="0" indent="32512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BCF92SC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（美国圣戈班产品）</a:t>
                      </a:r>
                    </a:p>
                  </a:txBody>
                  <a:tcPr marL="48149" marR="48149" marT="0" marB="0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104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漫反射</a:t>
                      </a:r>
                      <a:r>
                        <a:rPr lang="zh-CN" sz="1800" b="1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层</a:t>
                      </a:r>
                    </a:p>
                  </a:txBody>
                  <a:tcPr marL="48149" marR="48149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1" indent="32512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漫反射系数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&gt;92% </a:t>
                      </a: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marL="0" marR="0" lvl="1" indent="32512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Tyvek</a:t>
                      </a:r>
                      <a:r>
                        <a:rPr lang="en-US" altLang="zh-CN" sz="1800" b="1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1082D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0.27mm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800" b="1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104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电源系统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远程监测高压值；温度系数：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0.01%/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en-US" altLang="zh-CN" sz="1800" b="1" strike="noStrike" dirty="0" smtClean="0">
                        <a:solidFill>
                          <a:schemeClr val="tx1"/>
                        </a:solidFill>
                        <a:effectLst/>
                        <a:latin typeface="新宋体" panose="02010609030101010101" pitchFamily="49" charset="-122"/>
                        <a:ea typeface="新宋体" panose="0201060903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纹波系数：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0.01%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天津森特尔公司产品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104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光电倍增管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1" indent="32512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r>
                        <a:rPr lang="zh-CN" sz="1800" b="1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英寸</a:t>
                      </a:r>
                      <a:r>
                        <a:rPr 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内弧面，</a:t>
                      </a:r>
                      <a:endParaRPr lang="en-US" altLang="zh-CN" sz="1800" b="1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1" indent="32512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温度系数：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Times New Roman" panose="02020603050405020304" pitchFamily="18" charset="0"/>
                        </a:rPr>
                        <a:t>‰/℃</a:t>
                      </a:r>
                      <a:r>
                        <a:rPr 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;</a:t>
                      </a:r>
                    </a:p>
                    <a:p>
                      <a:pPr marL="0" marR="0" lvl="1" indent="32512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外部包裹磁屏蔽层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marL="0" marR="0" lvl="1" indent="32512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XP3960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型（海南展创公司产品）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1104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铅</a:t>
                      </a:r>
                      <a:r>
                        <a:rPr lang="zh-CN" sz="1800" b="1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吸收层</a:t>
                      </a:r>
                    </a:p>
                  </a:txBody>
                  <a:tcPr marL="48149" marR="48149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5mm</a:t>
                      </a:r>
                      <a:r>
                        <a:rPr 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厚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铅锑板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PbSb2</a:t>
                      </a: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（甘肃西北铜加工厂家）</a:t>
                      </a:r>
                    </a:p>
                  </a:txBody>
                  <a:tcPr marL="48149" marR="48149" marT="0" marB="0"/>
                </a:tc>
              </a:tr>
              <a:tr h="370840">
                <a:tc>
                  <a:txBody>
                    <a:bodyPr/>
                    <a:lstStyle/>
                    <a:p>
                      <a:pPr indent="1104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电子学系统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电荷、时间信息精确测量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  <a:tc>
                  <a:txBody>
                    <a:bodyPr/>
                    <a:lstStyle/>
                    <a:p>
                      <a:pPr indent="3251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非标设备</a:t>
                      </a:r>
                      <a:endParaRPr lang="zh-CN" sz="1800" b="1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49" marR="48149" marT="0" marB="0"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16632"/>
            <a:ext cx="424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.    ED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主要组分的选型与开发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51520" y="260648"/>
            <a:ext cx="4470841" cy="2808311"/>
            <a:chOff x="838" y="7365"/>
            <a:chExt cx="5552" cy="343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" y="7365"/>
              <a:ext cx="5552" cy="287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333" y="10330"/>
              <a:ext cx="2907" cy="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/>
                <a:t>电磁粒子探测器外观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41292" y="3680921"/>
            <a:ext cx="5870868" cy="2438886"/>
            <a:chOff x="673214" y="3717032"/>
            <a:chExt cx="7268296" cy="296666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14" y="3717032"/>
              <a:ext cx="7268296" cy="259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4"/>
            <p:cNvSpPr txBox="1"/>
            <p:nvPr/>
          </p:nvSpPr>
          <p:spPr>
            <a:xfrm>
              <a:off x="2689810" y="6309320"/>
              <a:ext cx="3898414" cy="37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XP3960</a:t>
              </a:r>
              <a:r>
                <a:rPr lang="zh-CN" altLang="en-US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型</a:t>
              </a:r>
              <a:r>
                <a:rPr lang="en-US" altLang="zh-CN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PMT</a:t>
              </a:r>
              <a:r>
                <a:rPr lang="zh-CN" altLang="en-US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分压器电路</a:t>
              </a:r>
              <a:r>
                <a:rPr lang="zh-CN" alt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设计</a:t>
              </a:r>
              <a:r>
                <a:rPr lang="zh-CN" altLang="en-US" sz="1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新宋体" panose="02010609030101010101" pitchFamily="49" charset="-122"/>
                  <a:cs typeface="Times New Roman" panose="02020603050405020304" pitchFamily="18" charset="0"/>
                </a:rPr>
                <a:t>图</a:t>
              </a:r>
              <a:endParaRPr lang="zh-CN" alt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00193" y="3680921"/>
            <a:ext cx="2664296" cy="2052335"/>
            <a:chOff x="8154" y="5283"/>
            <a:chExt cx="2731" cy="2053"/>
          </a:xfrm>
        </p:grpSpPr>
        <p:pic>
          <p:nvPicPr>
            <p:cNvPr id="14" name="图片 13" descr="XP3960图_最新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493" y="4944"/>
              <a:ext cx="2053" cy="2731"/>
            </a:xfrm>
            <a:prstGeom prst="rect">
              <a:avLst/>
            </a:prstGeom>
          </p:spPr>
        </p:pic>
        <p:sp>
          <p:nvSpPr>
            <p:cNvPr id="15" name="文本框 18"/>
            <p:cNvSpPr txBox="1"/>
            <p:nvPr/>
          </p:nvSpPr>
          <p:spPr>
            <a:xfrm>
              <a:off x="8260" y="5328"/>
              <a:ext cx="1493" cy="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1200" b="1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光电倍增管</a:t>
              </a: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5096-76F5-4EAA-A50A-50DDAACC2445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17" name="Picture 6" descr="C:\Users\liujia\Desktop\组装\QQ图片201506031442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98" y="295424"/>
            <a:ext cx="3554758" cy="203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239505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探测灵敏单元</a:t>
            </a:r>
            <a:endParaRPr lang="en-US" altLang="zh-CN" b="1" dirty="0" smtClean="0"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16283" y="87015"/>
            <a:ext cx="215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电子学系统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34" y="589307"/>
            <a:ext cx="3460470" cy="20232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48472" y="116632"/>
            <a:ext cx="478802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 双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极信号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输入处理；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电荷测量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charge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时间测量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TDC base on 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低温度系数；</a:t>
            </a:r>
            <a:endParaRPr lang="en-US" altLang="zh-CN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）光纤输出（通过节点与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WR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时钟系统连接）；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）内部温湿度监测；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）高压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慢控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接口处理等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473" y="3284984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ED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电源系统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1192" y="4045714"/>
            <a:ext cx="631301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" algn="just">
              <a:lnSpc>
                <a:spcPts val="2000"/>
              </a:lnSpc>
            </a:pPr>
            <a:r>
              <a:rPr lang="en-US" altLang="zh-CN" sz="2000" b="1" kern="100" dirty="0" smtClean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</a:rPr>
              <a:t>1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</a:rPr>
              <a:t>）采取“直流</a:t>
            </a:r>
            <a:r>
              <a:rPr lang="zh-CN" altLang="en-US" sz="2000" b="1" kern="100" dirty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</a:rPr>
              <a:t>源</a:t>
            </a:r>
            <a:r>
              <a:rPr lang="en-US" altLang="zh-CN" sz="2000" b="1" kern="100" dirty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</a:rPr>
              <a:t>+</a:t>
            </a:r>
            <a:r>
              <a:rPr lang="zh-CN" altLang="en-US" sz="2000" b="1" kern="100" dirty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</a:rPr>
              <a:t>高压模块</a:t>
            </a:r>
            <a:r>
              <a:rPr lang="en-US" altLang="zh-CN" sz="2000" b="1" kern="100" dirty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</a:rPr>
              <a:t>+</a:t>
            </a:r>
            <a:r>
              <a:rPr lang="zh-CN" altLang="en-US" sz="2000" b="1" kern="100" dirty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</a:rPr>
              <a:t>单片机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</a:rPr>
              <a:t>监控”的设计方式</a:t>
            </a:r>
            <a:endParaRPr lang="en-US" altLang="zh-CN" sz="2000" b="1" kern="100" dirty="0">
              <a:solidFill>
                <a:prstClr val="black"/>
              </a:solidFill>
              <a:latin typeface="Times New Roman" panose="02020603050405020304"/>
              <a:ea typeface="新宋体" panose="02010609030101010101" pitchFamily="49" charset="-122"/>
            </a:endParaRPr>
          </a:p>
          <a:p>
            <a:pPr indent="-1270" algn="just">
              <a:lnSpc>
                <a:spcPts val="2000"/>
              </a:lnSpc>
            </a:pPr>
            <a:r>
              <a:rPr lang="en-US" altLang="zh-CN" sz="2000" b="1" kern="100" dirty="0" smtClean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 pitchFamily="18" charset="0"/>
              </a:rPr>
              <a:t>）统一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高低压输出的指标要求和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通讯协议。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algn="just">
              <a:lnSpc>
                <a:spcPts val="2000"/>
              </a:lnSpc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）确保阵列实验运行稳定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高压输出的温度系数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小于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0.01%/ºC (0.6atm,±25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℃)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。对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光电倍增管增益的影响控制在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1%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以内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新宋体" panose="02010609030101010101" pitchFamily="49" charset="-122"/>
              <a:cs typeface="Times New Roman" panose="02020603050405020304" pitchFamily="18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高压输出的纹波系数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 panose="02010609030101010101" pitchFamily="49" charset="-122"/>
                <a:cs typeface="Times New Roman" panose="02020603050405020304" pitchFamily="18" charset="0"/>
              </a:rPr>
              <a:t>小于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0.01%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上考虑对“浪涌”、“感应雷击”等耐受能力</a:t>
            </a:r>
            <a:r>
              <a:rPr lang="zh-CN" alt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等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:\LHAASO电磁粒子探测器系统工作\威海会议（New）\ED电源外部照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84984"/>
            <a:ext cx="2003810" cy="267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661913"/>
            <a:ext cx="871296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defTabSz="913765">
              <a:buAutoNum type="arabicPeriod"/>
              <a:tabLst>
                <a:tab pos="269875" algn="l"/>
              </a:tabLst>
            </a:pPr>
            <a:r>
              <a:rPr lang="en-US" altLang="zh-CN" sz="24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ED</a:t>
            </a:r>
            <a:r>
              <a:rPr lang="zh-CN" altLang="en-US" sz="24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系统招标任务和合同执行管理情况</a:t>
            </a:r>
            <a:endParaRPr lang="en-US" altLang="zh-CN" sz="2400" b="1" kern="100" dirty="0" smtClean="0">
              <a:solidFill>
                <a:srgbClr val="000000"/>
              </a:solidFill>
              <a:latin typeface="Times New Roman" panose="02020603050405020304"/>
              <a:ea typeface="新宋体" panose="02010609030101010101" pitchFamily="49" charset="-122"/>
              <a:cs typeface="Times New Roman" panose="02020603050405020304"/>
            </a:endParaRPr>
          </a:p>
          <a:p>
            <a:pPr lvl="0" algn="just" defTabSz="913765">
              <a:tabLst>
                <a:tab pos="269875" algn="l"/>
              </a:tabLst>
            </a:pP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        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共涉及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13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项招标任务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。截止目前，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已有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12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项在</a:t>
            </a:r>
            <a:r>
              <a:rPr lang="en-US" altLang="zh-CN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2018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年春节之前完成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。剩余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1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项正在筹备。对于已经</a:t>
            </a:r>
            <a:r>
              <a:rPr lang="zh-CN" altLang="en-US" sz="2000" b="1" kern="100" dirty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招标的项目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，预计在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3</a:t>
            </a:r>
            <a:r>
              <a:rPr lang="zh-CN" altLang="en-US" sz="2000" b="1" kern="100" dirty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月底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将完成全部的合同签署工作。</a:t>
            </a:r>
            <a:endParaRPr lang="en-US" altLang="zh-CN" sz="2000" b="1" kern="100" dirty="0" smtClean="0">
              <a:solidFill>
                <a:srgbClr val="000000"/>
              </a:solidFill>
              <a:latin typeface="Times New Roman" panose="02020603050405020304"/>
              <a:ea typeface="新宋体" panose="02010609030101010101" pitchFamily="49" charset="-122"/>
              <a:cs typeface="Times New Roman" panose="02020603050405020304"/>
            </a:endParaRPr>
          </a:p>
          <a:p>
            <a:pPr lvl="0" algn="just" defTabSz="913765">
              <a:tabLst>
                <a:tab pos="269875" algn="l"/>
              </a:tabLst>
            </a:pPr>
            <a:r>
              <a:rPr lang="en-US" altLang="zh-CN" sz="2000" b="1" kern="100" dirty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 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       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在执行合同的同时，对于所有项目分别开展小</a:t>
            </a:r>
            <a:r>
              <a:rPr lang="zh-CN" altLang="en-US" sz="2000" b="1" kern="100" dirty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批量鉴定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件评审和验收等工作。</a:t>
            </a:r>
            <a:endParaRPr lang="zh-CN" altLang="en-US" sz="2000" b="1" kern="100" dirty="0">
              <a:solidFill>
                <a:srgbClr val="000000"/>
              </a:solidFill>
              <a:latin typeface="Times New Roman" panose="02020603050405020304"/>
              <a:ea typeface="新宋体" panose="02010609030101010101" pitchFamily="49" charset="-122"/>
              <a:cs typeface="Times New Roman" panose="02020603050405020304"/>
            </a:endParaRPr>
          </a:p>
          <a:p>
            <a:pPr lvl="0" algn="just" defTabSz="913765">
              <a:tabLst>
                <a:tab pos="269875" algn="l"/>
              </a:tabLst>
            </a:pP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（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1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）已经完成招标任务的项目</a:t>
            </a:r>
            <a:endParaRPr lang="en-US" altLang="zh-CN" sz="2000" b="1" kern="100" dirty="0" smtClean="0">
              <a:solidFill>
                <a:srgbClr val="000000"/>
              </a:solidFill>
              <a:latin typeface="Times New Roman" panose="02020603050405020304"/>
              <a:ea typeface="新宋体" panose="02010609030101010101" pitchFamily="49" charset="-122"/>
              <a:cs typeface="Times New Roman" panose="02020603050405020304"/>
            </a:endParaRPr>
          </a:p>
          <a:p>
            <a:pPr lvl="0" algn="just" defTabSz="913765">
              <a:tabLst>
                <a:tab pos="269875" algn="l"/>
              </a:tabLst>
            </a:pP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“</a:t>
            </a:r>
            <a:r>
              <a:rPr lang="zh-CN" altLang="en-US" sz="2000" b="1" kern="100" dirty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小尺寸光敏探头研制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”、“波长位移光纤”、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  <a:ea typeface="新宋体" panose="02010609030101010101" pitchFamily="49" charset="-122"/>
                <a:cs typeface="Times New Roman" panose="02020603050405020304"/>
              </a:rPr>
              <a:t>ED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组装、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ED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运输服务、防护与监测设备、“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KM2A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电源系统研制”、“铅锑板”、“塑料闪烁体”、“塑料闪烁体加工”服务、“电子学系统芯片”、“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ED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整体性能测试”、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WR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时钟分配系统。</a:t>
            </a:r>
            <a:endParaRPr lang="en-US" altLang="zh-CN" sz="2000" b="1" kern="100" dirty="0" smtClean="0">
              <a:solidFill>
                <a:srgbClr val="000000"/>
              </a:solidFill>
              <a:latin typeface="Times New Roman" panose="02020603050405020304"/>
            </a:endParaRPr>
          </a:p>
          <a:p>
            <a:pPr lvl="0" algn="just" defTabSz="913765">
              <a:tabLst>
                <a:tab pos="269875" algn="l"/>
              </a:tabLst>
            </a:pP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（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2</a:t>
            </a:r>
            <a:r>
              <a:rPr lang="zh-CN" altLang="en-US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）</a:t>
            </a:r>
            <a:r>
              <a:rPr lang="en-US" altLang="zh-CN" sz="2000" b="1" kern="100" dirty="0" smtClean="0">
                <a:solidFill>
                  <a:srgbClr val="000000"/>
                </a:solidFill>
                <a:latin typeface="Times New Roman" panose="02020603050405020304"/>
              </a:rPr>
              <a:t>ED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Times New Roman" panose="02020603050405020304"/>
              </a:rPr>
              <a:t>安装服务，正在撰写招标文件</a:t>
            </a:r>
            <a:endParaRPr lang="en-US" altLang="zh-CN" sz="2000" b="1" kern="100" dirty="0" smtClean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4" y="44624"/>
            <a:ext cx="2932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二、 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的批量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组装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27584" y="4468470"/>
            <a:ext cx="6912768" cy="2200890"/>
            <a:chOff x="827584" y="4437112"/>
            <a:chExt cx="7560840" cy="2385556"/>
          </a:xfrm>
        </p:grpSpPr>
        <p:pic>
          <p:nvPicPr>
            <p:cNvPr id="6" name="图片 5" descr="D:\LHAASO电磁粒子探测器系统工作\image001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7584" y="4437112"/>
              <a:ext cx="7560840" cy="2016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3635603" y="6453336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FF0000"/>
                  </a:solidFill>
                </a:rPr>
                <a:t>光纤的供货进度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385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3021</Words>
  <Application>Microsoft Office PowerPoint</Application>
  <PresentationFormat>全屏显示(4:3)</PresentationFormat>
  <Paragraphs>454</Paragraphs>
  <Slides>31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15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Office 主题​​</vt:lpstr>
      <vt:lpstr>Office 主题</vt:lpstr>
      <vt:lpstr>2_Office 主题</vt:lpstr>
      <vt:lpstr>2_Office 主题​​</vt:lpstr>
      <vt:lpstr>8_Office 主题</vt:lpstr>
      <vt:lpstr>1_默认设计模板</vt:lpstr>
      <vt:lpstr>10_Office 主题</vt:lpstr>
      <vt:lpstr>3_Office 主题</vt:lpstr>
      <vt:lpstr>自定义设计方案</vt:lpstr>
      <vt:lpstr>4_Office 主题</vt:lpstr>
      <vt:lpstr>1_Office 主题​​</vt:lpstr>
      <vt:lpstr>1_Office 主题</vt:lpstr>
      <vt:lpstr>5_Office 主题</vt:lpstr>
      <vt:lpstr>3_Office 主题​​</vt:lpstr>
      <vt:lpstr>4_Office 主题​​</vt:lpstr>
      <vt:lpstr>电磁粒子探测器实验新的进展</vt:lpstr>
      <vt:lpstr>内  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  塑闪单元抽样测试系统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ED系统工作进展</dc:title>
  <dc:creator>user</dc:creator>
  <cp:lastModifiedBy>user</cp:lastModifiedBy>
  <cp:revision>2848</cp:revision>
  <dcterms:created xsi:type="dcterms:W3CDTF">2015-03-10T05:55:00Z</dcterms:created>
  <dcterms:modified xsi:type="dcterms:W3CDTF">2018-03-21T23:48:03Z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