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89" r:id="rId3"/>
    <p:sldId id="257" r:id="rId4"/>
    <p:sldId id="290" r:id="rId5"/>
    <p:sldId id="277" r:id="rId6"/>
    <p:sldId id="278" r:id="rId7"/>
    <p:sldId id="263" r:id="rId8"/>
    <p:sldId id="265" r:id="rId9"/>
    <p:sldId id="264" r:id="rId10"/>
    <p:sldId id="291" r:id="rId11"/>
    <p:sldId id="270" r:id="rId12"/>
    <p:sldId id="271" r:id="rId13"/>
    <p:sldId id="273" r:id="rId14"/>
    <p:sldId id="272" r:id="rId15"/>
    <p:sldId id="274" r:id="rId16"/>
    <p:sldId id="292" r:id="rId17"/>
    <p:sldId id="293" r:id="rId1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altLang="en-US"/>
              <a:t>测试计划进展</a:t>
            </a:r>
            <a:endParaRPr altLang="en-US"/>
          </a:p>
        </c:rich>
      </c:tx>
      <c:layout>
        <c:manualLayout>
          <c:xMode val="edge"/>
          <c:yMode val="edge"/>
          <c:x val="0.340075554855974"/>
          <c:y val="0.0187200696560731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737604281441838"/>
          <c:y val="0.117037617593801"/>
          <c:w val="0.880591846371793"/>
          <c:h val="0.6155098349536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ED-PMT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201801</c:v>
                </c:pt>
                <c:pt idx="1">
                  <c:v>201802</c:v>
                </c:pt>
                <c:pt idx="2">
                  <c:v>201804</c:v>
                </c:pt>
                <c:pt idx="3">
                  <c:v>201805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100</c:v>
                </c:pt>
                <c:pt idx="2">
                  <c:v>100</c:v>
                </c:pt>
                <c:pt idx="3">
                  <c:v>205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WCDA++ -PMT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201801</c:v>
                </c:pt>
                <c:pt idx="1">
                  <c:v>201802</c:v>
                </c:pt>
                <c:pt idx="2">
                  <c:v>201804</c:v>
                </c:pt>
                <c:pt idx="3">
                  <c:v>201805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50</c:v>
                </c:pt>
                <c:pt idx="1">
                  <c:v>200</c:v>
                </c:pt>
                <c:pt idx="2">
                  <c:v>400</c:v>
                </c:pt>
                <c:pt idx="3">
                  <c:v>295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49791410"/>
        <c:axId val="669182871"/>
      </c:barChart>
      <c:catAx>
        <c:axId val="34979141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69182871"/>
        <c:crosses val="autoZero"/>
        <c:auto val="1"/>
        <c:lblAlgn val="ctr"/>
        <c:lblOffset val="100"/>
        <c:noMultiLvlLbl val="0"/>
      </c:catAx>
      <c:valAx>
        <c:axId val="6691828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4979141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png"/><Relationship Id="rId3" Type="http://schemas.openxmlformats.org/officeDocument/2006/relationships/image" Target="../media/image16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LHAASO</a:t>
            </a:r>
            <a:r>
              <a: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实验小尺寸 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PMT </a:t>
            </a:r>
            <a:r>
              <a: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测试进展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355"/>
            <a:ext cx="9144000" cy="2623820"/>
          </a:xfrm>
        </p:spPr>
        <p:txBody>
          <a:bodyPr>
            <a:normAutofit fontScale="90000" lnSpcReduction="20000"/>
          </a:bodyPr>
          <a:lstStyle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 sz="2000"/>
              <a:t>报告人： 于艳红  负责人：冯存峰</a:t>
            </a:r>
            <a:endParaRPr lang="zh-CN" altLang="en-US" sz="2000"/>
          </a:p>
          <a:p>
            <a:endParaRPr lang="zh-CN" altLang="en-US" sz="2000"/>
          </a:p>
          <a:p>
            <a:r>
              <a:rPr lang="zh-CN" altLang="en-US"/>
              <a:t>                                                                 </a:t>
            </a:r>
            <a:endParaRPr lang="zh-CN" altLang="en-US"/>
          </a:p>
          <a:p>
            <a:r>
              <a:rPr lang="zh-CN" altLang="en-US"/>
              <a:t>                                                                                </a:t>
            </a:r>
            <a:endParaRPr lang="zh-CN" altLang="en-US" sz="180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528320"/>
            <a:ext cx="4582160" cy="1408430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697605" y="5038090"/>
            <a:ext cx="54698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合作者：   张恒英  </a:t>
            </a:r>
            <a:r>
              <a:rPr lang="en-US" altLang="zh-CN"/>
              <a:t>Khuram Tariq  </a:t>
            </a:r>
            <a:r>
              <a:rPr lang="zh-CN" altLang="en-US"/>
              <a:t>季树龙（山东大学）</a:t>
            </a:r>
            <a:endParaRPr lang="zh-CN" altLang="en-US"/>
          </a:p>
          <a:p>
            <a:pPr algn="ctr"/>
            <a:r>
              <a:rPr lang="zh-CN" altLang="en-US"/>
              <a:t>             吕洪魁   刘成   （高能所）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549910"/>
            <a:ext cx="10515600" cy="5627370"/>
          </a:xfrm>
        </p:spPr>
        <p:txBody>
          <a:bodyPr/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Anode / Dy6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线性性能测试：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dirty="0"/>
              <a:t>    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1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3873292"/>
            <a:ext cx="3246047" cy="230398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247" y="3873292"/>
            <a:ext cx="3164540" cy="228168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162246" y="6160146"/>
            <a:ext cx="2584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1400" dirty="0"/>
              <a:t>Anode</a:t>
            </a:r>
            <a:r>
              <a:rPr lang="zh-CN" altLang="en-US" sz="1400" dirty="0"/>
              <a:t> 线性电流统计分布；</a:t>
            </a:r>
            <a:endParaRPr lang="zh-CN" altLang="en-US" sz="1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4384479" y="6154971"/>
            <a:ext cx="2908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1400" dirty="0"/>
              <a:t>Dy6 </a:t>
            </a:r>
            <a:r>
              <a:rPr lang="zh-CN" altLang="en-US" sz="1400" dirty="0"/>
              <a:t>等效</a:t>
            </a:r>
            <a:r>
              <a:rPr lang="en-US" altLang="zh-CN" sz="1400" dirty="0"/>
              <a:t>Anode</a:t>
            </a:r>
            <a:r>
              <a:rPr lang="zh-CN" altLang="en-US" sz="1400" dirty="0"/>
              <a:t>电流统计分布；</a:t>
            </a:r>
            <a:endParaRPr lang="zh-CN" altLang="en-US" sz="1400" dirty="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51767"/>
            <a:ext cx="3142695" cy="227961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4247" y="1151767"/>
            <a:ext cx="3164540" cy="227961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7477357" y="1285148"/>
            <a:ext cx="4280027" cy="4726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ED-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动态范围指标：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Anode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线性电流大于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23.3mA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Dy6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等效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Anode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线性电流大于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1164mA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测试统计结果：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Anode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线性电流平均值：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97mA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Dy6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等效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Anode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线性电流平均值：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1610mA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Anode/Dy6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增益比平均值：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127.9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倍；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Anode/Dy6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双路读出满足实验的需求；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1600" dirty="0"/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灯片编号占位符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1069215" y="3406889"/>
            <a:ext cx="2663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1400" dirty="0"/>
              <a:t>Anode</a:t>
            </a:r>
            <a:r>
              <a:rPr lang="zh-CN" altLang="en-US" sz="1400" dirty="0"/>
              <a:t>、</a:t>
            </a:r>
            <a:r>
              <a:rPr lang="en-US" altLang="zh-CN" sz="1400" dirty="0"/>
              <a:t>Dy6 </a:t>
            </a:r>
            <a:r>
              <a:rPr lang="zh-CN" altLang="en-US" sz="1400" dirty="0"/>
              <a:t>线性测试结果；</a:t>
            </a:r>
            <a:endParaRPr lang="zh-CN" altLang="en-US" sz="1400" dirty="0"/>
          </a:p>
        </p:txBody>
      </p:sp>
      <p:sp>
        <p:nvSpPr>
          <p:cNvPr id="30" name="文本框 29"/>
          <p:cNvSpPr txBox="1"/>
          <p:nvPr/>
        </p:nvSpPr>
        <p:spPr>
          <a:xfrm>
            <a:off x="4384479" y="3408330"/>
            <a:ext cx="2908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1400" dirty="0"/>
              <a:t>Anode/Dy6 </a:t>
            </a:r>
            <a:r>
              <a:rPr lang="zh-CN" altLang="en-US" sz="1400" dirty="0"/>
              <a:t>增益比刻度结果；</a:t>
            </a:r>
            <a:endParaRPr lang="zh-CN" alt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1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675" y="3890213"/>
            <a:ext cx="3072130" cy="228706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031" y="3848876"/>
            <a:ext cx="3194333" cy="23290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244" y="3890264"/>
            <a:ext cx="3069506" cy="227812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95043" y="6173957"/>
            <a:ext cx="3515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温度系数统计结果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平均值：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1.1‰)</a:t>
            </a:r>
            <a:r>
              <a:rPr lang="zh-CN" altLang="en-US" sz="1400" dirty="0"/>
              <a:t>；</a:t>
            </a:r>
            <a:endParaRPr lang="zh-CN" altLang="en-US" sz="1400" dirty="0"/>
          </a:p>
        </p:txBody>
      </p:sp>
      <p:sp>
        <p:nvSpPr>
          <p:cNvPr id="9" name="文本框 8"/>
          <p:cNvSpPr txBox="1"/>
          <p:nvPr/>
        </p:nvSpPr>
        <p:spPr>
          <a:xfrm>
            <a:off x="4746178" y="6173957"/>
            <a:ext cx="3225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暗噪声计数率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(1mV 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阈值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88369" y="6171882"/>
            <a:ext cx="3291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光阴极面非均匀性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平均值：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5.9%)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675" y="1267661"/>
            <a:ext cx="3071605" cy="229110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348393" y="3540674"/>
            <a:ext cx="2379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p"/>
            </a:pPr>
            <a:r>
              <a:rPr lang="zh-CN" altLang="en-US" sz="1400" dirty="0"/>
              <a:t>温度系数测试结果示例</a:t>
            </a:r>
            <a:endParaRPr lang="zh-CN" altLang="en-US" sz="1400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9247" y="1267661"/>
            <a:ext cx="2807243" cy="2247062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233244" y="3557305"/>
            <a:ext cx="3291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p"/>
            </a:pPr>
            <a:r>
              <a:rPr lang="zh-CN" altLang="en-US" sz="1400" dirty="0"/>
              <a:t>光阴极面非均匀性测试结果示例</a:t>
            </a:r>
            <a:endParaRPr lang="zh-CN" altLang="en-US" sz="1400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8462" y="1193584"/>
            <a:ext cx="3071604" cy="2321139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827746" y="3546617"/>
            <a:ext cx="2536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p"/>
            </a:pPr>
            <a:r>
              <a:rPr lang="zh-CN" altLang="en-US" sz="1400" dirty="0"/>
              <a:t>暗噪声测试结果示例</a:t>
            </a:r>
            <a:endParaRPr lang="zh-CN" altLang="en-US" sz="1400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9" name="内容占位符 2"/>
          <p:cNvSpPr txBox="1"/>
          <p:nvPr/>
        </p:nvSpPr>
        <p:spPr>
          <a:xfrm>
            <a:off x="838200" y="549910"/>
            <a:ext cx="10515600" cy="5627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温度系数、光阴极面非均匀性、暗噪声部分测试结果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zh-CN" altLang="en-US" dirty="0"/>
              <a:t>     </a:t>
            </a:r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7750" y="1114799"/>
            <a:ext cx="2835383" cy="224388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063157"/>
            <a:ext cx="3246921" cy="21990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109246" y="3327766"/>
            <a:ext cx="2051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CTTD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测试结果图；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37375" y="3324492"/>
            <a:ext cx="1673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p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TTS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测试结果图；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86252" y="6322299"/>
            <a:ext cx="9055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/>
              <a:t>测试结果显示，该管型时间性能远优于指标要求。</a:t>
            </a:r>
            <a:endParaRPr lang="zh-CN" altLang="en-US" sz="1600" dirty="0"/>
          </a:p>
        </p:txBody>
      </p:sp>
      <p:graphicFrame>
        <p:nvGraphicFramePr>
          <p:cNvPr id="10" name="表格 9"/>
          <p:cNvGraphicFramePr/>
          <p:nvPr/>
        </p:nvGraphicFramePr>
        <p:xfrm>
          <a:off x="6726092" y="3762529"/>
          <a:ext cx="1884508" cy="215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2254"/>
                <a:gridCol w="942254"/>
              </a:tblGrid>
              <a:tr h="3593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编号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TTS/ns</a:t>
                      </a:r>
                      <a:endParaRPr lang="en-US" altLang="zh-CN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93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90995</a:t>
                      </a:r>
                      <a:endParaRPr lang="en-US" altLang="zh-C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en-US" altLang="zh-C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93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90898</a:t>
                      </a:r>
                      <a:endParaRPr lang="en-US" altLang="zh-C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1.05</a:t>
                      </a:r>
                      <a:endParaRPr lang="en-US" altLang="zh-C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93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91100</a:t>
                      </a:r>
                      <a:endParaRPr lang="en-US" altLang="zh-C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0.93</a:t>
                      </a:r>
                      <a:endParaRPr lang="en-US" altLang="zh-C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93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90825</a:t>
                      </a:r>
                      <a:endParaRPr lang="en-US" altLang="zh-CN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1.11</a:t>
                      </a:r>
                      <a:endParaRPr lang="en-US" altLang="zh-C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93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91069</a:t>
                      </a:r>
                      <a:endParaRPr lang="en-US" altLang="zh-CN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1.05</a:t>
                      </a:r>
                      <a:endParaRPr lang="en-US" altLang="zh-C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表格 11"/>
          <p:cNvGraphicFramePr/>
          <p:nvPr/>
        </p:nvGraphicFramePr>
        <p:xfrm>
          <a:off x="3205130" y="3762533"/>
          <a:ext cx="1955166" cy="215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7583"/>
                <a:gridCol w="977583"/>
              </a:tblGrid>
              <a:tr h="3593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编号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CTTD/ns</a:t>
                      </a:r>
                      <a:endParaRPr lang="en-US" altLang="zh-CN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93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91140</a:t>
                      </a:r>
                      <a:endParaRPr lang="en-US" altLang="zh-CN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</a:t>
                      </a:r>
                      <a:endParaRPr lang="en-US" altLang="zh-C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93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91072</a:t>
                      </a:r>
                      <a:endParaRPr lang="en-US" altLang="zh-CN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en-US" altLang="zh-C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93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91149</a:t>
                      </a:r>
                      <a:endParaRPr lang="en-US" altLang="zh-CN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</a:t>
                      </a:r>
                      <a:endParaRPr lang="en-US" altLang="zh-C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93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91150</a:t>
                      </a:r>
                      <a:endParaRPr lang="en-US" altLang="zh-CN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en-US" altLang="zh-C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93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91113</a:t>
                      </a:r>
                      <a:endParaRPr lang="en-US" altLang="zh-CN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en-US" altLang="zh-C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14" name="内容占位符 2"/>
          <p:cNvSpPr txBox="1"/>
          <p:nvPr/>
        </p:nvSpPr>
        <p:spPr>
          <a:xfrm>
            <a:off x="838200" y="549910"/>
            <a:ext cx="10515600" cy="8083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渡越时间分散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(TTS)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CTTD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测试抽检结果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zh-CN" altLang="en-US" dirty="0"/>
              <a:t>     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3124103" y="5918448"/>
            <a:ext cx="2051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CTTD 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抽检结果；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937374" y="5918449"/>
            <a:ext cx="1673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p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TTS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抽检结果；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7036" y="2205172"/>
            <a:ext cx="3758594" cy="251664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313" y="2176087"/>
            <a:ext cx="3705477" cy="2574374"/>
          </a:xfrm>
          <a:prstGeom prst="rect">
            <a:avLst/>
          </a:prstGeom>
        </p:spPr>
      </p:pic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批量测试结果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(WCDA++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部分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内容占位符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986486"/>
          </a:xfrm>
        </p:spPr>
        <p:txBody>
          <a:bodyPr>
            <a:normAutofit/>
          </a:bodyPr>
          <a:lstStyle/>
          <a:p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单光电子增益刻度与工作高压确定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940084" y="4721919"/>
            <a:ext cx="2595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增益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@2000V 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统计分布；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526675" y="4692709"/>
            <a:ext cx="3395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工作高压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Gain@2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统计分布；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38200" y="5080793"/>
            <a:ext cx="10799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测试统计结果：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Gain@2000V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 平均值为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4.53e+06 ;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分布宽度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RMS/Mean = 27.5%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HV@2e+05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 平均值为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1226V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，工作高压落在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1140V - 1333V ;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05355"/>
            <a:ext cx="3402330" cy="24872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565762" y="4750397"/>
            <a:ext cx="21348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单光电子峰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486872"/>
            <a:ext cx="10515600" cy="5329555"/>
          </a:xfrm>
        </p:spPr>
        <p:txBody>
          <a:bodyPr/>
          <a:lstStyle/>
          <a:p>
            <a:r>
              <a:rPr lang="zh-CN" altLang="en-US" sz="2400" dirty="0"/>
              <a:t>线性性能测试：</a:t>
            </a:r>
            <a:endParaRPr lang="zh-CN" altLang="en-US" sz="2400" dirty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  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5990" y="1269265"/>
            <a:ext cx="3201004" cy="23438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175" y="1298749"/>
            <a:ext cx="3320384" cy="23144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720" y="3828401"/>
            <a:ext cx="3201004" cy="220028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1175" y="3800528"/>
            <a:ext cx="3320384" cy="222816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409700" y="3546475"/>
            <a:ext cx="2376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p"/>
            </a:pPr>
            <a:r>
              <a:rPr lang="zh-CN" altLang="en-US" sz="1400" dirty="0"/>
              <a:t>阳级线性区最大光子数；</a:t>
            </a:r>
            <a:endParaRPr lang="zh-CN" altLang="en-US" sz="1400" dirty="0"/>
          </a:p>
        </p:txBody>
      </p:sp>
      <p:sp>
        <p:nvSpPr>
          <p:cNvPr id="10" name="文本框 9"/>
          <p:cNvSpPr txBox="1"/>
          <p:nvPr/>
        </p:nvSpPr>
        <p:spPr>
          <a:xfrm>
            <a:off x="4586808" y="3546474"/>
            <a:ext cx="2520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p"/>
            </a:pPr>
            <a:r>
              <a:rPr lang="zh-CN" altLang="en-US" sz="1400" dirty="0"/>
              <a:t>打拿级线性区最大光子数；</a:t>
            </a:r>
            <a:endParaRPr lang="zh-CN" altLang="en-US" sz="1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1597660" y="6049645"/>
            <a:ext cx="2122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p"/>
            </a:pPr>
            <a:r>
              <a:rPr lang="zh-CN" altLang="en-US" sz="1400" dirty="0"/>
              <a:t>阳级打拿级增益比；</a:t>
            </a:r>
            <a:endParaRPr lang="zh-CN" altLang="en-US" sz="1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4860924" y="6103620"/>
            <a:ext cx="1974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p"/>
            </a:pPr>
            <a:r>
              <a:rPr lang="zh-CN" altLang="en-US" sz="1400" dirty="0"/>
              <a:t>等效阳级光子数；</a:t>
            </a:r>
            <a:endParaRPr lang="zh-CN" altLang="en-US" sz="1400" dirty="0"/>
          </a:p>
        </p:txBody>
      </p:sp>
      <p:sp>
        <p:nvSpPr>
          <p:cNvPr id="15" name="文本框 14"/>
          <p:cNvSpPr txBox="1"/>
          <p:nvPr/>
        </p:nvSpPr>
        <p:spPr>
          <a:xfrm>
            <a:off x="7883371" y="1524523"/>
            <a:ext cx="417250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WCDA++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动态范围指标：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20-20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万光电子；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测试统计结果：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阳级线性区最大光子数平均值：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1.97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万光电子；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阳级打拿级增益比平均值：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112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倍；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等效阳级光电子数平均值：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48.6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万；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5.</a:t>
            </a:r>
            <a:r>
              <a:rPr lang="zh-CN" altLang="en-US"/>
              <a:t>测试进展计划及完成情况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000"/>
              <a:t>目前山大完成 合格</a:t>
            </a:r>
            <a:r>
              <a:rPr lang="en-US" altLang="zh-CN" sz="2000"/>
              <a:t>PMT </a:t>
            </a:r>
            <a:r>
              <a:rPr lang="zh-CN" altLang="en-US" sz="2000"/>
              <a:t>共 </a:t>
            </a:r>
            <a:r>
              <a:rPr lang="en-US" altLang="zh-CN" sz="2000"/>
              <a:t>267</a:t>
            </a:r>
            <a:r>
              <a:rPr lang="zh-CN" altLang="en-US" sz="2000"/>
              <a:t>支 其中 </a:t>
            </a:r>
            <a:r>
              <a:rPr lang="en-US" altLang="zh-CN" sz="2000"/>
              <a:t>100</a:t>
            </a:r>
            <a:r>
              <a:rPr lang="zh-CN" altLang="en-US" sz="2000"/>
              <a:t>支</a:t>
            </a:r>
            <a:r>
              <a:rPr lang="en-US" altLang="zh-CN" sz="2000"/>
              <a:t>ED</a:t>
            </a:r>
            <a:r>
              <a:rPr lang="zh-CN" altLang="en-US" sz="2000"/>
              <a:t>，</a:t>
            </a:r>
            <a:r>
              <a:rPr lang="en-US" altLang="zh-CN" sz="2000"/>
              <a:t>167</a:t>
            </a:r>
            <a:r>
              <a:rPr lang="zh-CN" altLang="en-US" sz="2000"/>
              <a:t>支</a:t>
            </a:r>
            <a:r>
              <a:rPr lang="en-US" altLang="zh-CN" sz="2000"/>
              <a:t>WCDA++ </a:t>
            </a:r>
            <a:r>
              <a:rPr lang="zh-CN" altLang="en-US" sz="2000"/>
              <a:t>。</a:t>
            </a:r>
            <a:endParaRPr lang="zh-CN" altLang="en-US" sz="2000"/>
          </a:p>
          <a:p>
            <a:r>
              <a:rPr lang="zh-CN" altLang="en-US" sz="2000"/>
              <a:t>山大批量测试系统每日可完成</a:t>
            </a:r>
            <a:r>
              <a:rPr lang="en-US" altLang="zh-CN" sz="2000"/>
              <a:t>16</a:t>
            </a:r>
            <a:r>
              <a:rPr lang="zh-CN" altLang="en-US" sz="2000"/>
              <a:t>支</a:t>
            </a:r>
            <a:r>
              <a:rPr lang="en-US" altLang="zh-CN" sz="2000"/>
              <a:t>PMT</a:t>
            </a:r>
            <a:r>
              <a:rPr lang="zh-CN" altLang="en-US" sz="2000"/>
              <a:t>测试任务。</a:t>
            </a:r>
            <a:endParaRPr lang="zh-CN" altLang="en-US" sz="2000"/>
          </a:p>
          <a:p>
            <a:endParaRPr lang="zh-CN" altLang="en-US" sz="2400"/>
          </a:p>
          <a:p>
            <a:pPr marL="0" indent="0">
              <a:buNone/>
            </a:pPr>
            <a:r>
              <a:rPr lang="zh-CN" altLang="en-US" sz="2400"/>
              <a:t>                                                                                                                      </a:t>
            </a:r>
            <a:endParaRPr lang="zh-CN" altLang="en-US" sz="2400"/>
          </a:p>
          <a:p>
            <a:pPr marL="0" indent="0">
              <a:buNone/>
            </a:pPr>
            <a:endParaRPr lang="zh-CN" altLang="en-US" sz="2400"/>
          </a:p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7" name="图表 6"/>
          <p:cNvGraphicFramePr/>
          <p:nvPr/>
        </p:nvGraphicFramePr>
        <p:xfrm>
          <a:off x="4392930" y="2804160"/>
          <a:ext cx="4034155" cy="2917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4273550" y="5721350"/>
            <a:ext cx="41535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/>
              <a:t>注：</a:t>
            </a:r>
            <a:r>
              <a:rPr lang="en-US" altLang="zh-CN" sz="2000"/>
              <a:t>5</a:t>
            </a:r>
            <a:r>
              <a:rPr lang="zh-CN" altLang="en-US" sz="2000"/>
              <a:t>月份以后</a:t>
            </a:r>
            <a:r>
              <a:rPr lang="en-US" altLang="zh-CN" sz="2000"/>
              <a:t>ED</a:t>
            </a:r>
            <a:r>
              <a:rPr lang="zh-CN" altLang="en-US" sz="2000"/>
              <a:t>每月</a:t>
            </a:r>
            <a:r>
              <a:rPr lang="en-US" altLang="zh-CN" sz="2000"/>
              <a:t>250</a:t>
            </a:r>
            <a:r>
              <a:rPr lang="zh-CN" altLang="en-US" sz="2000"/>
              <a:t>支</a:t>
            </a:r>
            <a:endParaRPr lang="zh-CN" altLang="en-US"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6.</a:t>
            </a:r>
            <a:r>
              <a:rPr lang="zh-CN" altLang="en-US"/>
              <a:t>小结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000"/>
              <a:t>经过长时间的研制及选型工作，</a:t>
            </a:r>
            <a:r>
              <a:rPr lang="en-US" altLang="zh-CN" sz="2000"/>
              <a:t>HZC-XP3960 PMT</a:t>
            </a:r>
            <a:r>
              <a:rPr lang="zh-CN" altLang="en-US" sz="2000"/>
              <a:t>可以满足</a:t>
            </a:r>
            <a:r>
              <a:rPr lang="en-US" altLang="zh-CN" sz="2000"/>
              <a:t>LHAASO-ED</a:t>
            </a:r>
            <a:r>
              <a:rPr lang="zh-CN" altLang="en-US" sz="2000"/>
              <a:t>及</a:t>
            </a:r>
            <a:r>
              <a:rPr lang="en-US" altLang="zh-CN" sz="2000"/>
              <a:t>WCDA++</a:t>
            </a:r>
            <a:r>
              <a:rPr lang="zh-CN" altLang="en-US" sz="2000"/>
              <a:t>需求。</a:t>
            </a:r>
            <a:endParaRPr lang="zh-CN" altLang="en-US" sz="2000"/>
          </a:p>
          <a:p>
            <a:pPr marL="0" indent="0">
              <a:buNone/>
            </a:pPr>
            <a:endParaRPr lang="zh-CN" altLang="en-US" sz="2000"/>
          </a:p>
          <a:p>
            <a:r>
              <a:rPr lang="zh-CN" altLang="en-US" sz="2000"/>
              <a:t>山东大学小尺寸</a:t>
            </a:r>
            <a:r>
              <a:rPr lang="en-US" altLang="zh-CN" sz="2000"/>
              <a:t>PMT</a:t>
            </a:r>
            <a:r>
              <a:rPr lang="zh-CN" altLang="en-US" sz="2000"/>
              <a:t>测试系统可满足工程进度需求。</a:t>
            </a:r>
            <a:endParaRPr lang="zh-CN" altLang="en-US" sz="2000"/>
          </a:p>
          <a:p>
            <a:pPr marL="0" indent="0">
              <a:buNone/>
            </a:pPr>
            <a:r>
              <a:rPr lang="zh-CN" altLang="en-US"/>
              <a:t>                                                        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                                                                                             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                                                                                       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2F288E0-7875-42C4-84C8-98DBBD3BF4D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415145" y="4580890"/>
            <a:ext cx="2019300" cy="23069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7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谢谢</a:t>
            </a:r>
            <a:endParaRPr lang="zh-CN" altLang="en-US" sz="72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endParaRPr lang="zh-CN" altLang="en-US" sz="72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/>
              <a:t>提纲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背景介绍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PMT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批量测试系统升级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XP3960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及其分压器设计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批量测试结果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测试进展计划与完成情况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小结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背景介绍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98" y="2814221"/>
            <a:ext cx="5740152" cy="400600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KM2A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共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5242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1171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MD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分布在一平方公里范围内；其中上千台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用于探测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次级粒子的</a:t>
            </a:r>
            <a:r>
              <a:rPr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粒子数密度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到达时间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，从而重建出原初宇宙线的</a:t>
            </a:r>
            <a:r>
              <a:rPr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能量和方向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信息；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KM2A-ED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探测器共使用 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5242 </a:t>
            </a:r>
            <a:r>
              <a:rPr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支 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PMT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WCDA++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共使用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</a:t>
            </a:r>
            <a:r>
              <a:rPr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支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PMT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PMT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作为闪烁体探测器内部重要组件，其性能及质量将</a:t>
            </a:r>
            <a:r>
              <a:rPr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直接影响到探测器及阵列性能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6" name="图片 5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008045" y="2483323"/>
            <a:ext cx="2836283" cy="182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51123" y="3336115"/>
            <a:ext cx="1598382" cy="938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123" y="2467702"/>
            <a:ext cx="1522711" cy="856526"/>
          </a:xfrm>
          <a:prstGeom prst="rect">
            <a:avLst/>
          </a:prstGeom>
        </p:spPr>
      </p:pic>
      <p:sp>
        <p:nvSpPr>
          <p:cNvPr id="12" name="矩形: 圆角 11"/>
          <p:cNvSpPr/>
          <p:nvPr/>
        </p:nvSpPr>
        <p:spPr>
          <a:xfrm>
            <a:off x="7332955" y="4332302"/>
            <a:ext cx="1429705" cy="1925251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PMT</a:t>
            </a:r>
            <a:r>
              <a:rPr lang="zh-CN" altLang="en-US" sz="14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性能：</a:t>
            </a:r>
            <a:endParaRPr lang="en-US" altLang="zh-CN" sz="140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14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渡越时间分散</a:t>
            </a:r>
            <a:endParaRPr lang="en-US" altLang="zh-CN" sz="140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14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CTTD</a:t>
            </a:r>
            <a:endParaRPr lang="en-US" altLang="zh-CN" sz="140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14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线性</a:t>
            </a:r>
            <a:endParaRPr lang="en-US" altLang="zh-CN" sz="140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14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量子效率</a:t>
            </a:r>
            <a:endParaRPr lang="en-US" altLang="zh-CN" sz="140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14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光阴极均匀性</a:t>
            </a:r>
            <a:endParaRPr lang="en-US" altLang="zh-CN" sz="140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14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温度系数</a:t>
            </a:r>
            <a:endParaRPr lang="en-US" altLang="zh-CN" sz="140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箭头: 右 12"/>
          <p:cNvSpPr/>
          <p:nvPr/>
        </p:nvSpPr>
        <p:spPr>
          <a:xfrm>
            <a:off x="8977917" y="4869426"/>
            <a:ext cx="723014" cy="36512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: 圆角 13"/>
          <p:cNvSpPr/>
          <p:nvPr/>
        </p:nvSpPr>
        <p:spPr>
          <a:xfrm>
            <a:off x="9845051" y="4332302"/>
            <a:ext cx="1598382" cy="1925253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14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探测器性能：</a:t>
            </a:r>
            <a:endParaRPr lang="en-US" altLang="zh-CN" sz="140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14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时间分辨</a:t>
            </a:r>
            <a:endParaRPr lang="en-US" altLang="zh-CN" sz="140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sz="140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14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粒子数动态范围</a:t>
            </a:r>
            <a:endParaRPr lang="en-US" altLang="zh-CN" sz="140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14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光电子数</a:t>
            </a:r>
            <a:endParaRPr lang="en-US" altLang="zh-CN" sz="140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14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单粒子分辨</a:t>
            </a:r>
            <a:endParaRPr lang="en-US" altLang="zh-CN" sz="140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14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温度系数</a:t>
            </a:r>
            <a:endParaRPr lang="en-US" altLang="zh-CN" sz="140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内容占位符 2"/>
          <p:cNvSpPr txBox="1"/>
          <p:nvPr/>
        </p:nvSpPr>
        <p:spPr>
          <a:xfrm>
            <a:off x="838199" y="1551326"/>
            <a:ext cx="10711306" cy="1055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LHAASO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是我国目前在建的下一代探测器，位于平均海拔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4400 m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的稻城县海子山。该探测器具有高角分辨、强本底排除、宽能谱测量能力等特点，其甚高能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巡天灵敏度和超高能灵敏度均处于世界领先地位；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背景介绍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-- 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研制过程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838198" y="2606563"/>
            <a:ext cx="5740152" cy="36964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PMT</a:t>
            </a: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选型及优化：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SDU, IHEP,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厂家三方紧密合作，通过工艺改进光阴极平改弧、打拿级镀锑等手段，性能不断优化，已经满足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WCDA++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的要求；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分压器设计：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为了满足动态范围的要求，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IHEP,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SDU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完成</a:t>
            </a:r>
            <a:r>
              <a:rPr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打拿极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阳极双路读出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分压器设计、</a:t>
            </a:r>
            <a:r>
              <a:rPr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分压比优化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、测试工作；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PMT</a:t>
            </a: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测试及数据分析系统：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面向大规模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PMT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的测试、性能监控，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SDU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开发完成批量测试系统，可高效完成增益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TTS,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线性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暗噪声等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项性能测试；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661" y="2790731"/>
            <a:ext cx="2130368" cy="14052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6410" y="4686392"/>
            <a:ext cx="2880335" cy="140521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1814" y="4669937"/>
            <a:ext cx="2516508" cy="143862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6410" y="2716017"/>
            <a:ext cx="2606841" cy="1509224"/>
          </a:xfrm>
          <a:prstGeom prst="rect">
            <a:avLst/>
          </a:prstGeom>
        </p:spPr>
      </p:pic>
      <p:sp>
        <p:nvSpPr>
          <p:cNvPr id="17" name="TextBox 10"/>
          <p:cNvSpPr txBox="1"/>
          <p:nvPr/>
        </p:nvSpPr>
        <p:spPr>
          <a:xfrm>
            <a:off x="7430610" y="6111776"/>
            <a:ext cx="4048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1400" dirty="0">
                <a:latin typeface="+mn-ea"/>
              </a:rPr>
              <a:t>XP3960 </a:t>
            </a:r>
            <a:r>
              <a:rPr lang="zh-CN" altLang="en-US" sz="1400" dirty="0">
                <a:latin typeface="+mn-ea"/>
              </a:rPr>
              <a:t>打拿极</a:t>
            </a:r>
            <a:r>
              <a:rPr lang="en-US" altLang="zh-CN" sz="1400" dirty="0">
                <a:latin typeface="+mn-ea"/>
              </a:rPr>
              <a:t>+</a:t>
            </a:r>
            <a:r>
              <a:rPr lang="zh-CN" altLang="en-US" sz="1400" dirty="0">
                <a:latin typeface="+mn-ea"/>
              </a:rPr>
              <a:t>阳极读出原理图及线性性能；</a:t>
            </a:r>
            <a:endParaRPr lang="zh-CN" altLang="en-US" sz="1400" dirty="0">
              <a:latin typeface="+mn-ea"/>
            </a:endParaRPr>
          </a:p>
        </p:txBody>
      </p:sp>
      <p:sp>
        <p:nvSpPr>
          <p:cNvPr id="18" name="TextBox 10"/>
          <p:cNvSpPr txBox="1"/>
          <p:nvPr/>
        </p:nvSpPr>
        <p:spPr>
          <a:xfrm>
            <a:off x="7892249" y="4239873"/>
            <a:ext cx="3586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1400" dirty="0">
                <a:latin typeface="+mn-ea"/>
              </a:rPr>
              <a:t>CR285,XP3960 </a:t>
            </a:r>
            <a:r>
              <a:rPr lang="zh-CN" altLang="en-US" sz="1400" dirty="0">
                <a:latin typeface="+mn-ea"/>
              </a:rPr>
              <a:t>型</a:t>
            </a:r>
            <a:r>
              <a:rPr lang="en-US" altLang="zh-CN" sz="1400" dirty="0">
                <a:latin typeface="+mn-ea"/>
              </a:rPr>
              <a:t>PMT</a:t>
            </a:r>
            <a:r>
              <a:rPr lang="zh-CN" altLang="en-US" sz="1400" dirty="0">
                <a:latin typeface="+mn-ea"/>
              </a:rPr>
              <a:t>及其分压器；</a:t>
            </a:r>
            <a:endParaRPr lang="zh-CN" altLang="en-US" sz="1400" dirty="0">
              <a:latin typeface="+mn-ea"/>
            </a:endParaRPr>
          </a:p>
        </p:txBody>
      </p:sp>
      <p:sp>
        <p:nvSpPr>
          <p:cNvPr id="19" name="内容占位符 2"/>
          <p:cNvSpPr txBox="1"/>
          <p:nvPr/>
        </p:nvSpPr>
        <p:spPr>
          <a:xfrm>
            <a:off x="838199" y="1551326"/>
            <a:ext cx="10969102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研制技术难点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为实现阵列的宽能区测量，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PMT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需要在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个量级动态范围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内保持线性响应；同时根据时间分辨的要求，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PMT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要在较低增益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(4*10</a:t>
            </a:r>
            <a:r>
              <a:rPr lang="en-US" altLang="zh-CN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下保证好的时间性能；为保证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在野外环境平稳运行，</a:t>
            </a:r>
            <a:r>
              <a:rPr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温度系数要求优于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2 ‰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；保证阵列的长时间运行，需要有较好寿命；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PMT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批量测试系统升级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2"/>
          <p:cNvSpPr txBox="1"/>
          <p:nvPr/>
        </p:nvSpPr>
        <p:spPr>
          <a:xfrm>
            <a:off x="838199" y="1551326"/>
            <a:ext cx="10835937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由于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LHAASO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实验的规模，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PMT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使用数量、测试工作量都将超过已往地面阵列实验的量级。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SDU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承担了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KM2A-ED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WCDA++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共计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r>
              <a:rPr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余支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PMT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的测试工作，是一项</a:t>
            </a:r>
            <a:r>
              <a:rPr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关键而巨大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的工程任务。这要求测试系统必须要</a:t>
            </a:r>
            <a:r>
              <a:rPr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更高效、自动、准确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完成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PMT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测试和分析工作；测试系统优化就是基于这个考虑展开的；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38198" y="2876889"/>
            <a:ext cx="6311354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升级工作包括：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温度系数测试系统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使用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ED-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电子学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(FEE)——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可记录温湿度传感器反馈的数据，同时温控箱可程序调温，实现自动化的同时可每日测试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支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PMT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非线性测试系统：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示波器四路通道全部启用，可同时测试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支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PMT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，为保证实验室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LED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驱动脉宽与探测器实际信号脉宽相同，实验室改用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AFG3252C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信号发生器。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endParaRPr lang="en-US" altLang="zh-C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内容占位符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9465" y="2419350"/>
            <a:ext cx="2164080" cy="1838960"/>
          </a:xfrm>
          <a:prstGeom prst="rect">
            <a:avLst/>
          </a:prstGeom>
        </p:spPr>
      </p:pic>
      <p:sp>
        <p:nvSpPr>
          <p:cNvPr id="15" name="TextBox 10"/>
          <p:cNvSpPr txBox="1"/>
          <p:nvPr/>
        </p:nvSpPr>
        <p:spPr>
          <a:xfrm>
            <a:off x="7307685" y="4294942"/>
            <a:ext cx="4480957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1400" dirty="0">
                <a:latin typeface="+mn-ea"/>
              </a:rPr>
              <a:t>山东大学温度系数</a:t>
            </a:r>
            <a:r>
              <a:rPr lang="zh-CN" altLang="en-US" sz="1400" dirty="0">
                <a:latin typeface="+mn-ea"/>
              </a:rPr>
              <a:t>测试系统</a:t>
            </a:r>
            <a:r>
              <a:rPr lang="en-US" altLang="zh-CN" sz="1400" dirty="0">
                <a:latin typeface="+mn-ea"/>
              </a:rPr>
              <a:t>(</a:t>
            </a:r>
            <a:r>
              <a:rPr lang="zh-CN" altLang="en-US" sz="1400" dirty="0">
                <a:latin typeface="+mn-ea"/>
              </a:rPr>
              <a:t>右图为</a:t>
            </a:r>
            <a:r>
              <a:rPr lang="en-US" altLang="zh-CN" sz="1400" dirty="0">
                <a:latin typeface="+mn-ea"/>
              </a:rPr>
              <a:t>ED</a:t>
            </a:r>
            <a:r>
              <a:rPr lang="zh-CN" altLang="en-US" sz="1400" dirty="0">
                <a:latin typeface="+mn-ea"/>
              </a:rPr>
              <a:t>电子学</a:t>
            </a:r>
            <a:r>
              <a:rPr lang="en-US" altLang="zh-CN" sz="1400" dirty="0">
                <a:latin typeface="+mn-ea"/>
              </a:rPr>
              <a:t>)</a:t>
            </a:r>
            <a:r>
              <a:rPr lang="zh-CN" altLang="en-US" sz="1400" dirty="0">
                <a:latin typeface="+mn-ea"/>
              </a:rPr>
              <a:t>；</a:t>
            </a:r>
            <a:endParaRPr lang="zh-CN" altLang="en-US" sz="1400" dirty="0">
              <a:latin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9553" y="4692997"/>
            <a:ext cx="1775971" cy="146228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5441" y="4673349"/>
            <a:ext cx="2743201" cy="1502445"/>
          </a:xfrm>
          <a:prstGeom prst="rect">
            <a:avLst/>
          </a:prstGeom>
        </p:spPr>
      </p:pic>
      <p:sp>
        <p:nvSpPr>
          <p:cNvPr id="19" name="TextBox 10"/>
          <p:cNvSpPr txBox="1"/>
          <p:nvPr/>
        </p:nvSpPr>
        <p:spPr>
          <a:xfrm>
            <a:off x="7307685" y="6185098"/>
            <a:ext cx="4480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1400" dirty="0">
                <a:latin typeface="+mn-ea"/>
              </a:rPr>
              <a:t>PMT</a:t>
            </a:r>
            <a:r>
              <a:rPr lang="zh-CN" altLang="en-US" sz="1400" dirty="0">
                <a:latin typeface="+mn-ea"/>
              </a:rPr>
              <a:t>线性测试系统及</a:t>
            </a:r>
            <a:r>
              <a:rPr lang="en-US" altLang="zh-CN" sz="1400" dirty="0" err="1">
                <a:latin typeface="+mn-ea"/>
              </a:rPr>
              <a:t>Labview</a:t>
            </a:r>
            <a:r>
              <a:rPr lang="zh-CN" altLang="en-US" sz="1400" dirty="0">
                <a:latin typeface="+mn-ea"/>
              </a:rPr>
              <a:t>系统界面；</a:t>
            </a:r>
            <a:endParaRPr lang="zh-CN" altLang="en-US" sz="1400" dirty="0">
              <a:latin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1045" y="2418715"/>
            <a:ext cx="1826260" cy="18764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XP3960 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光电倍增管及其分压器设计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(ED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部分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57350"/>
            <a:ext cx="10706735" cy="4351338"/>
          </a:xfrm>
        </p:spPr>
        <p:txBody>
          <a:bodyPr>
            <a:norm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XP3960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光阴极采用</a:t>
            </a:r>
            <a:r>
              <a:rPr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弧面结构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时间特性好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，打拿极结构为直线聚焦型，共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9</a:t>
            </a:r>
            <a:r>
              <a:rPr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个打拿极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有益于线性、时间特性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；和相近管型比，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XP3960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的特点是在较低增益下，保持好的时间特性、线性性能，同时</a:t>
            </a:r>
            <a:r>
              <a:rPr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温度系数低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，符合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ED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实验要求；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为了在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*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10</a:t>
            </a:r>
            <a:r>
              <a:rPr lang="en-US" altLang="zh-CN" sz="1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增益下，实现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个量级的大动态范围测量的要求，PMT采用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Anode/Dynode-6</a:t>
            </a:r>
            <a:r>
              <a:rPr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双路读出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的方式；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通过优化分压比，</a:t>
            </a:r>
            <a:r>
              <a:rPr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抑制打拿极的空间电荷效应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，使线性电流得到极大优化；同时对管子的其他性能不明显造成影响；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</a:fld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9800" y="4722795"/>
            <a:ext cx="3708344" cy="135305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886" y="6102756"/>
            <a:ext cx="4144779" cy="40663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791262" y="2573992"/>
            <a:ext cx="1580275" cy="256827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4472" y="3233882"/>
            <a:ext cx="1730193" cy="1141251"/>
          </a:xfrm>
          <a:prstGeom prst="rect">
            <a:avLst/>
          </a:prstGeom>
          <a:noFill/>
          <a:ln w="9525">
            <a:noFill/>
          </a:ln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12" name="文本框 11"/>
          <p:cNvSpPr txBox="1"/>
          <p:nvPr/>
        </p:nvSpPr>
        <p:spPr>
          <a:xfrm>
            <a:off x="9639157" y="5824538"/>
            <a:ext cx="2484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（吕洪魁、于艳红等）</a:t>
            </a:r>
            <a:endParaRPr lang="zh-CN" altLang="en-US" dirty="0"/>
          </a:p>
        </p:txBody>
      </p:sp>
      <p:pic>
        <p:nvPicPr>
          <p:cNvPr id="11" name="图片 10" descr="90144-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2716" y="3019208"/>
            <a:ext cx="2568278" cy="1738387"/>
          </a:xfrm>
          <a:prstGeom prst="rect">
            <a:avLst/>
          </a:prstGeom>
        </p:spPr>
      </p:pic>
      <p:sp>
        <p:nvSpPr>
          <p:cNvPr id="20" name="TextBox 10"/>
          <p:cNvSpPr txBox="1"/>
          <p:nvPr/>
        </p:nvSpPr>
        <p:spPr>
          <a:xfrm>
            <a:off x="6158073" y="6355506"/>
            <a:ext cx="4048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1400" dirty="0">
                <a:latin typeface="+mn-ea"/>
              </a:rPr>
              <a:t>XP3960 </a:t>
            </a:r>
            <a:r>
              <a:rPr lang="zh-CN" altLang="en-US" sz="1400" dirty="0">
                <a:latin typeface="+mn-ea"/>
              </a:rPr>
              <a:t>打拿极</a:t>
            </a:r>
            <a:r>
              <a:rPr lang="en-US" altLang="zh-CN" sz="1400" dirty="0">
                <a:latin typeface="+mn-ea"/>
              </a:rPr>
              <a:t>+</a:t>
            </a:r>
            <a:r>
              <a:rPr lang="zh-CN" altLang="en-US" sz="1400" dirty="0">
                <a:latin typeface="+mn-ea"/>
              </a:rPr>
              <a:t>阳极读出原理图及线性性能；</a:t>
            </a:r>
            <a:endParaRPr lang="zh-CN" altLang="en-US" sz="1400" dirty="0">
              <a:latin typeface="+mn-ea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8155" y="4758055"/>
            <a:ext cx="2811145" cy="16268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508817"/>
          </a:xfrm>
        </p:spPr>
        <p:txBody>
          <a:bodyPr/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WCDA++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要实现在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2E+05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增益下，实现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个量级的大动态范围测量的要求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PMT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采用阳级与第六打拿级双读出方式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，也对分压比进行了优化；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46667" y="3005573"/>
            <a:ext cx="3163849" cy="23272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65" y="3033395"/>
            <a:ext cx="4549140" cy="2327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027" y="3045241"/>
            <a:ext cx="3414936" cy="23035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140461" y="5671820"/>
            <a:ext cx="3072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WCDA++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分压器设计原理图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30851" y="5667374"/>
            <a:ext cx="2846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WCDA++  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分压器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PCB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图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036685" y="5667374"/>
            <a:ext cx="2583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1400" dirty="0"/>
              <a:t>打拿级与阳级波形图</a:t>
            </a:r>
            <a:endParaRPr lang="zh-CN" altLang="en-US" sz="1400" dirty="0"/>
          </a:p>
        </p:txBody>
      </p:sp>
      <p:sp>
        <p:nvSpPr>
          <p:cNvPr id="8" name="文本框 7"/>
          <p:cNvSpPr txBox="1"/>
          <p:nvPr/>
        </p:nvSpPr>
        <p:spPr>
          <a:xfrm>
            <a:off x="9138285" y="6035675"/>
            <a:ext cx="22885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             </a:t>
            </a:r>
            <a:r>
              <a:rPr lang="zh-CN" altLang="en-US"/>
              <a:t>（刘成等）</a:t>
            </a:r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XP3960 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光电倍增管及其分压器设计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(WCDA++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部分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8120" y="5332850"/>
            <a:ext cx="48654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分压比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1.5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5.4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1.2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1.5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2.4: 2.4: 2.4</a:t>
            </a:r>
            <a:endParaRPr lang="zh-CN" alt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06145" y="590550"/>
            <a:ext cx="10925369" cy="558673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XP3960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打拿极波形质量改善</a:t>
            </a:r>
            <a:endParaRPr lang="en-US" altLang="zh-CN" sz="1600" dirty="0"/>
          </a:p>
          <a:p>
            <a:pPr>
              <a:lnSpc>
                <a:spcPct val="150000"/>
              </a:lnSpc>
            </a:pPr>
            <a:r>
              <a:rPr lang="zh-CN" altLang="en-US" sz="1600" dirty="0"/>
              <a:t>测试过程中发现：</a:t>
            </a:r>
            <a:r>
              <a:rPr lang="en-US" altLang="zh-CN" sz="1600" dirty="0">
                <a:latin typeface="Times New Roman" panose="02020603050405020304" pitchFamily="18" charset="0"/>
                <a:sym typeface="+mn-ea"/>
              </a:rPr>
              <a:t>Anode</a:t>
            </a:r>
            <a:r>
              <a:rPr lang="zh-CN" altLang="en-US" sz="1600" dirty="0">
                <a:latin typeface="Times New Roman" panose="02020603050405020304" pitchFamily="18" charset="0"/>
                <a:sym typeface="+mn-ea"/>
              </a:rPr>
              <a:t>、</a:t>
            </a:r>
            <a:r>
              <a:rPr lang="en-US" altLang="zh-CN" sz="1600" dirty="0">
                <a:latin typeface="Times New Roman" panose="02020603050405020304" pitchFamily="18" charset="0"/>
                <a:sym typeface="+mn-ea"/>
              </a:rPr>
              <a:t>Dynode-6</a:t>
            </a:r>
            <a:r>
              <a:rPr lang="zh-CN" altLang="en-US" sz="1600" dirty="0">
                <a:latin typeface="Times New Roman" panose="02020603050405020304" pitchFamily="18" charset="0"/>
                <a:sym typeface="+mn-ea"/>
              </a:rPr>
              <a:t>在</a:t>
            </a:r>
            <a:r>
              <a:rPr lang="en-US" altLang="zh-CN" sz="1600" dirty="0">
                <a:latin typeface="Times New Roman" panose="02020603050405020304" pitchFamily="18" charset="0"/>
                <a:sym typeface="+mn-ea"/>
              </a:rPr>
              <a:t>PMT</a:t>
            </a:r>
            <a:r>
              <a:rPr lang="zh-CN" altLang="en-US" sz="1600" dirty="0">
                <a:latin typeface="Times New Roman" panose="02020603050405020304" pitchFamily="18" charset="0"/>
                <a:sym typeface="+mn-ea"/>
              </a:rPr>
              <a:t>管脚位置存在信号串扰，</a:t>
            </a:r>
            <a:r>
              <a:rPr lang="en-US" altLang="zh-CN" sz="1600" dirty="0">
                <a:latin typeface="Times New Roman" panose="02020603050405020304" pitchFamily="18" charset="0"/>
                <a:sym typeface="+mn-ea"/>
              </a:rPr>
              <a:t>Anode</a:t>
            </a:r>
            <a:r>
              <a:rPr lang="zh-CN" altLang="en-US" sz="1600" dirty="0">
                <a:latin typeface="Times New Roman" panose="02020603050405020304" pitchFamily="18" charset="0"/>
                <a:sym typeface="+mn-ea"/>
              </a:rPr>
              <a:t>信号通过杂散电容耦合到</a:t>
            </a:r>
            <a:r>
              <a:rPr lang="en-US" altLang="zh-CN" sz="1600" dirty="0">
                <a:latin typeface="Times New Roman" panose="02020603050405020304" pitchFamily="18" charset="0"/>
                <a:sym typeface="+mn-ea"/>
              </a:rPr>
              <a:t>Dynode-6</a:t>
            </a:r>
            <a:r>
              <a:rPr lang="zh-CN" altLang="en-US" sz="1600" dirty="0">
                <a:latin typeface="Times New Roman" panose="02020603050405020304" pitchFamily="18" charset="0"/>
                <a:sym typeface="+mn-ea"/>
              </a:rPr>
              <a:t>信号中；发现问题的原因后， </a:t>
            </a:r>
            <a:r>
              <a:rPr lang="en-US" altLang="zh-CN" sz="1600" dirty="0">
                <a:latin typeface="Times New Roman" panose="02020603050405020304" pitchFamily="18" charset="0"/>
                <a:sym typeface="+mn-ea"/>
              </a:rPr>
              <a:t>IHEP</a:t>
            </a:r>
            <a:r>
              <a:rPr lang="zh-CN" altLang="en-US" sz="1600" dirty="0">
                <a:latin typeface="Times New Roman" panose="02020603050405020304" pitchFamily="18" charset="0"/>
                <a:sym typeface="+mn-ea"/>
              </a:rPr>
              <a:t>、</a:t>
            </a:r>
            <a:r>
              <a:rPr lang="en-US" altLang="zh-CN" sz="1600" dirty="0">
                <a:latin typeface="Times New Roman" panose="02020603050405020304" pitchFamily="18" charset="0"/>
                <a:sym typeface="+mn-ea"/>
              </a:rPr>
              <a:t>SDU </a:t>
            </a:r>
            <a:r>
              <a:rPr lang="zh-CN" altLang="en-US" sz="1600" dirty="0">
                <a:latin typeface="Times New Roman" panose="02020603050405020304" pitchFamily="18" charset="0"/>
                <a:sym typeface="+mn-ea"/>
              </a:rPr>
              <a:t>迅速确立了改进方案，并联系厂家对管脚做出改进；</a:t>
            </a:r>
            <a:endParaRPr lang="zh-CN" altLang="en-US" sz="16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945636" y="3918829"/>
            <a:ext cx="4321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1400" dirty="0"/>
              <a:t>未做处理 </a:t>
            </a:r>
            <a:r>
              <a:rPr lang="en-US" altLang="zh-CN" sz="1400" dirty="0"/>
              <a:t>Anode </a:t>
            </a:r>
            <a:r>
              <a:rPr lang="zh-CN" altLang="en-US" sz="1400" dirty="0"/>
              <a:t>与 </a:t>
            </a:r>
            <a:r>
              <a:rPr lang="en-US" altLang="zh-CN" sz="1400" dirty="0"/>
              <a:t>Dy6 </a:t>
            </a:r>
            <a:r>
              <a:rPr lang="zh-CN" altLang="en-US" sz="1400" dirty="0"/>
              <a:t>信号（</a:t>
            </a:r>
            <a:r>
              <a:rPr lang="en-US" altLang="zh-CN" sz="1400" dirty="0"/>
              <a:t>Dy6</a:t>
            </a:r>
            <a:r>
              <a:rPr lang="zh-CN" altLang="en-US" sz="1400" dirty="0"/>
              <a:t>：</a:t>
            </a:r>
            <a:r>
              <a:rPr lang="en-US" altLang="zh-CN" sz="1400" dirty="0"/>
              <a:t>10mV</a:t>
            </a:r>
            <a:r>
              <a:rPr lang="zh-CN" altLang="en-US" sz="1400" dirty="0"/>
              <a:t>）；</a:t>
            </a:r>
            <a:endParaRPr lang="zh-CN" altLang="en-US" sz="14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4767" y="2062557"/>
            <a:ext cx="2511786" cy="1853018"/>
          </a:xfrm>
          <a:prstGeom prst="rect">
            <a:avLst/>
          </a:prstGeom>
        </p:spPr>
      </p:pic>
      <p:pic>
        <p:nvPicPr>
          <p:cNvPr id="12" name="内容占位符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163" y="2062557"/>
            <a:ext cx="1538969" cy="1845139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9910565" y="2546214"/>
            <a:ext cx="607908" cy="469404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9500682" y="6070869"/>
            <a:ext cx="20834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（吕洪魁、于艳红）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pic>
        <p:nvPicPr>
          <p:cNvPr id="24" name="图片 23" descr="90144-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767" y="4293441"/>
            <a:ext cx="2511785" cy="1883839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6945635" y="6200280"/>
            <a:ext cx="4321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1400" dirty="0"/>
              <a:t>改进后 </a:t>
            </a:r>
            <a:r>
              <a:rPr lang="en-US" altLang="zh-CN" sz="1400" dirty="0"/>
              <a:t>Anode </a:t>
            </a:r>
            <a:r>
              <a:rPr lang="zh-CN" altLang="en-US" sz="1400" dirty="0"/>
              <a:t>与 </a:t>
            </a:r>
            <a:r>
              <a:rPr lang="en-US" altLang="zh-CN" sz="1400" dirty="0"/>
              <a:t>Dy6 </a:t>
            </a:r>
            <a:r>
              <a:rPr lang="zh-CN" altLang="en-US" sz="1400" dirty="0"/>
              <a:t>信号；</a:t>
            </a:r>
            <a:endParaRPr lang="zh-CN" altLang="en-US" sz="1400" dirty="0"/>
          </a:p>
        </p:txBody>
      </p:sp>
      <p:sp>
        <p:nvSpPr>
          <p:cNvPr id="27" name="文本框 26"/>
          <p:cNvSpPr txBox="1"/>
          <p:nvPr/>
        </p:nvSpPr>
        <p:spPr>
          <a:xfrm>
            <a:off x="908359" y="2396485"/>
            <a:ext cx="56465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Times New Roman" panose="02020603050405020304" pitchFamily="18" charset="0"/>
                <a:sym typeface="+mn-ea"/>
              </a:rPr>
              <a:t>改进方案包括：</a:t>
            </a:r>
            <a:endParaRPr lang="en-US" altLang="zh-CN" sz="1600" dirty="0">
              <a:latin typeface="Times New Roman" panose="02020603050405020304" pitchFamily="18" charset="0"/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600" dirty="0">
              <a:latin typeface="Times New Roman" panose="02020603050405020304" pitchFamily="18" charset="0"/>
              <a:sym typeface="+mn-ea"/>
            </a:endParaRPr>
          </a:p>
          <a:p>
            <a:pPr marL="342900" indent="-342900">
              <a:buFont typeface="+mj-ea"/>
              <a:buAutoNum type="circleNumDbPlain"/>
            </a:pPr>
            <a:r>
              <a:rPr lang="zh-CN" altLang="en-US" sz="1600" dirty="0">
                <a:latin typeface="Times New Roman" panose="02020603050405020304" pitchFamily="18" charset="0"/>
                <a:sym typeface="+mn-ea"/>
              </a:rPr>
              <a:t>管子 </a:t>
            </a:r>
            <a:r>
              <a:rPr lang="en-US" altLang="zh-CN" sz="1600" dirty="0">
                <a:latin typeface="Times New Roman" panose="02020603050405020304" pitchFamily="18" charset="0"/>
                <a:sym typeface="+mn-ea"/>
              </a:rPr>
              <a:t>(HZC</a:t>
            </a:r>
            <a:r>
              <a:rPr lang="zh-CN" altLang="en-US" sz="1600" dirty="0">
                <a:latin typeface="Times New Roman" panose="02020603050405020304" pitchFamily="18" charset="0"/>
                <a:sym typeface="+mn-ea"/>
              </a:rPr>
              <a:t>厂家方面</a:t>
            </a:r>
            <a:r>
              <a:rPr lang="en-US" altLang="zh-CN" sz="1600" dirty="0">
                <a:latin typeface="Times New Roman" panose="02020603050405020304" pitchFamily="18" charset="0"/>
                <a:sym typeface="+mn-ea"/>
              </a:rPr>
              <a:t>)</a:t>
            </a:r>
            <a:r>
              <a:rPr lang="zh-CN" altLang="en-US" sz="1600" dirty="0">
                <a:latin typeface="Times New Roman" panose="02020603050405020304" pitchFamily="18" charset="0"/>
                <a:sym typeface="+mn-ea"/>
              </a:rPr>
              <a:t>：</a:t>
            </a:r>
            <a:r>
              <a:rPr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去除管基及粗管脚</a:t>
            </a:r>
            <a:r>
              <a:rPr lang="zh-CN" altLang="en-US" sz="1600" dirty="0">
                <a:latin typeface="Times New Roman" panose="02020603050405020304" pitchFamily="18" charset="0"/>
                <a:sym typeface="+mn-ea"/>
              </a:rPr>
              <a:t>的设计，以增大 </a:t>
            </a:r>
            <a:r>
              <a:rPr lang="en-US" altLang="zh-CN" sz="1600" dirty="0">
                <a:latin typeface="Times New Roman" panose="02020603050405020304" pitchFamily="18" charset="0"/>
                <a:sym typeface="+mn-ea"/>
              </a:rPr>
              <a:t>DY6</a:t>
            </a:r>
            <a:r>
              <a:rPr lang="zh-CN" altLang="en-US" sz="1600" dirty="0">
                <a:latin typeface="Times New Roman" panose="02020603050405020304" pitchFamily="18" charset="0"/>
                <a:sym typeface="+mn-ea"/>
              </a:rPr>
              <a:t>、</a:t>
            </a:r>
            <a:r>
              <a:rPr lang="en-US" altLang="zh-CN" sz="1600" dirty="0">
                <a:latin typeface="Times New Roman" panose="02020603050405020304" pitchFamily="18" charset="0"/>
                <a:sym typeface="+mn-ea"/>
              </a:rPr>
              <a:t>Anode </a:t>
            </a:r>
            <a:r>
              <a:rPr lang="zh-CN" altLang="en-US" sz="1600" dirty="0">
                <a:latin typeface="Times New Roman" panose="02020603050405020304" pitchFamily="18" charset="0"/>
                <a:sym typeface="+mn-ea"/>
              </a:rPr>
              <a:t>管脚引线距离，减小引线线宽，</a:t>
            </a:r>
            <a:r>
              <a:rPr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降低杂散电容</a:t>
            </a:r>
            <a:r>
              <a:rPr lang="zh-CN" altLang="en-US" sz="1600" dirty="0">
                <a:latin typeface="Times New Roman" panose="02020603050405020304" pitchFamily="18" charset="0"/>
                <a:sym typeface="+mn-ea"/>
              </a:rPr>
              <a:t>；</a:t>
            </a:r>
            <a:endParaRPr lang="zh-CN" altLang="en-US" sz="1600" dirty="0">
              <a:latin typeface="Times New Roman" panose="02020603050405020304" pitchFamily="18" charset="0"/>
              <a:sym typeface="+mn-ea"/>
            </a:endParaRPr>
          </a:p>
          <a:p>
            <a:endParaRPr lang="en-US" altLang="zh-CN" sz="1600" dirty="0">
              <a:latin typeface="Times New Roman" panose="02020603050405020304" pitchFamily="18" charset="0"/>
              <a:sym typeface="+mn-ea"/>
            </a:endParaRPr>
          </a:p>
          <a:p>
            <a:pPr marL="342900" indent="-342900">
              <a:buFont typeface="+mj-ea"/>
              <a:buAutoNum type="circleNumDbPlain" startAt="2"/>
            </a:pPr>
            <a:r>
              <a:rPr lang="zh-CN" altLang="en-US" sz="1600" dirty="0">
                <a:latin typeface="Times New Roman" panose="02020603050405020304" pitchFamily="18" charset="0"/>
              </a:rPr>
              <a:t>分压器 </a:t>
            </a:r>
            <a:r>
              <a:rPr lang="en-US" altLang="zh-CN" sz="1600" dirty="0">
                <a:latin typeface="Times New Roman" panose="02020603050405020304" pitchFamily="18" charset="0"/>
              </a:rPr>
              <a:t>(IHEP,</a:t>
            </a:r>
            <a:r>
              <a:rPr lang="zh-CN" altLang="en-US" sz="1600" dirty="0">
                <a:latin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</a:rPr>
              <a:t>SDU)</a:t>
            </a:r>
            <a:r>
              <a:rPr lang="zh-CN" altLang="en-US" sz="1600" dirty="0">
                <a:latin typeface="Times New Roman" panose="02020603050405020304" pitchFamily="18" charset="0"/>
              </a:rPr>
              <a:t>：对信号进行后级修缮；增大</a:t>
            </a:r>
            <a:r>
              <a:rPr lang="en-US" altLang="zh-CN" sz="1600" dirty="0">
                <a:latin typeface="Times New Roman" panose="02020603050405020304" pitchFamily="18" charset="0"/>
              </a:rPr>
              <a:t>Dy6</a:t>
            </a:r>
            <a:r>
              <a:rPr lang="zh-CN" altLang="en-US" sz="1600" dirty="0">
                <a:latin typeface="Times New Roman" panose="02020603050405020304" pitchFamily="18" charset="0"/>
              </a:rPr>
              <a:t>阻尼电阻，使打拿极一路阻抗变大，减小串扰电流，同时可以抑制信号震荡；</a:t>
            </a:r>
            <a:endParaRPr lang="en-US" altLang="zh-CN" sz="1600" dirty="0">
              <a:latin typeface="Times New Roman" panose="02020603050405020304" pitchFamily="18" charset="0"/>
            </a:endParaRPr>
          </a:p>
          <a:p>
            <a:pPr marL="342900" indent="-342900">
              <a:buFont typeface="+mj-ea"/>
              <a:buAutoNum type="circleNumDbPlain" startAt="2"/>
            </a:pPr>
            <a:endParaRPr lang="zh-CN" altLang="en-US" sz="1600" dirty="0"/>
          </a:p>
          <a:p>
            <a:pPr marL="342900" indent="-342900">
              <a:buFont typeface="+mj-lt"/>
              <a:buAutoNum type="circleNumDbPlain" startAt="2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PCB (SDU)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CN" altLang="en-US" sz="1600" dirty="0">
                <a:latin typeface="Times New Roman" panose="02020603050405020304" pitchFamily="18" charset="0"/>
              </a:rPr>
              <a:t>增大关键线路 </a:t>
            </a:r>
            <a:r>
              <a:rPr lang="en-US" altLang="zh-CN" sz="1600" dirty="0">
                <a:latin typeface="Times New Roman" panose="02020603050405020304" pitchFamily="18" charset="0"/>
              </a:rPr>
              <a:t>(Dy6</a:t>
            </a:r>
            <a:r>
              <a:rPr lang="zh-CN" altLang="en-US" sz="1600" dirty="0">
                <a:latin typeface="Times New Roman" panose="02020603050405020304" pitchFamily="18" charset="0"/>
              </a:rPr>
              <a:t>、</a:t>
            </a:r>
            <a:r>
              <a:rPr lang="en-US" altLang="zh-CN" sz="1600" dirty="0">
                <a:latin typeface="Times New Roman" panose="02020603050405020304" pitchFamily="18" charset="0"/>
              </a:rPr>
              <a:t>Anode) </a:t>
            </a:r>
            <a:r>
              <a:rPr lang="zh-CN" altLang="en-US" sz="1600" dirty="0">
                <a:latin typeface="Times New Roman" panose="02020603050405020304" pitchFamily="18" charset="0"/>
              </a:rPr>
              <a:t>线距；传输线之间，铺设大面积地线；</a:t>
            </a:r>
            <a:endParaRPr lang="en-US" altLang="zh-CN" sz="1600" dirty="0">
              <a:latin typeface="Times New Roman" panose="02020603050405020304" pitchFamily="18" charset="0"/>
            </a:endParaRPr>
          </a:p>
          <a:p>
            <a:endParaRPr lang="en-US" altLang="zh-CN" sz="1600" dirty="0">
              <a:latin typeface="Times New Roman" panose="02020603050405020304" pitchFamily="18" charset="0"/>
            </a:endParaRPr>
          </a:p>
          <a:p>
            <a:endParaRPr lang="en-US" altLang="zh-CN" sz="1600" dirty="0"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改进后波形改善效果明显，经测试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PMT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各项性能达标；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批量测试结果（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部分）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山大已完成了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267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支（合格）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PMT </a:t>
            </a:r>
            <a:r>
              <a:rPr lang="zh-CN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批量测试工作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(ED100 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支，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WCDA++167  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支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单光电子增益刻度与工作高压确定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dirty="0"/>
              <a:t>              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33489" y="2573907"/>
            <a:ext cx="3598598" cy="271896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635" y="2515039"/>
            <a:ext cx="3731395" cy="27546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93780" y="5783689"/>
            <a:ext cx="10799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Gain@1800V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 平均值为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4.13e+06 ;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分布宽度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RMS/Mean = 24.4%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HV@4e+05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 平均值为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1254V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，工作高压落在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1160V-1351V ;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17952" y="5264747"/>
            <a:ext cx="2134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增益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@1800V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571701" y="5264747"/>
            <a:ext cx="2595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工作高压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@4e+05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710" y="2648585"/>
            <a:ext cx="3402330" cy="261556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615292" y="5264747"/>
            <a:ext cx="21348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单光电子峰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3907</Words>
  <Application>WPS 演示</Application>
  <PresentationFormat>宽屏</PresentationFormat>
  <Paragraphs>366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宋体</vt:lpstr>
      <vt:lpstr>Wingdings</vt:lpstr>
      <vt:lpstr>Times New Roman</vt:lpstr>
      <vt:lpstr>等线</vt:lpstr>
      <vt:lpstr>Calibri</vt:lpstr>
      <vt:lpstr>微软雅黑</vt:lpstr>
      <vt:lpstr>Arial Unicode MS</vt:lpstr>
      <vt:lpstr>Calibri Light</vt:lpstr>
      <vt:lpstr>Office 主题</vt:lpstr>
      <vt:lpstr>LHAASO实验小尺寸 PMT 测试进展</vt:lpstr>
      <vt:lpstr>提纲</vt:lpstr>
      <vt:lpstr>1. 背景介绍</vt:lpstr>
      <vt:lpstr>1. 背景介绍 -- 研制过程</vt:lpstr>
      <vt:lpstr>2. PMT批量测试系统升级</vt:lpstr>
      <vt:lpstr>3. XP3960 光电倍增管及其分压器设计(ED部分)</vt:lpstr>
      <vt:lpstr>3. XP3960 光电倍增管及其分压器设计(WCDA++部分)</vt:lpstr>
      <vt:lpstr>PowerPoint 演示文稿</vt:lpstr>
      <vt:lpstr>4. 批量测试结果（ED部分）</vt:lpstr>
      <vt:lpstr>PowerPoint 演示文稿</vt:lpstr>
      <vt:lpstr>PowerPoint 演示文稿</vt:lpstr>
      <vt:lpstr>PowerPoint 演示文稿</vt:lpstr>
      <vt:lpstr>4. 批量测试结果 (WCDA++部分)</vt:lpstr>
      <vt:lpstr>PowerPoint 演示文稿</vt:lpstr>
      <vt:lpstr>5.测试进展计划及完成情况</vt:lpstr>
      <vt:lpstr>6.小结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10845</cp:lastModifiedBy>
  <cp:revision>242</cp:revision>
  <dcterms:created xsi:type="dcterms:W3CDTF">2018-03-15T13:58:00Z</dcterms:created>
  <dcterms:modified xsi:type="dcterms:W3CDTF">2018-03-22T00:39:13Z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