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Default Extension="vsdx" ContentType="application/vnd.ms-visio.drawing"/>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1"/>
  </p:sldMasterIdLst>
  <p:notesMasterIdLst>
    <p:notesMasterId r:id="rId52"/>
  </p:notesMasterIdLst>
  <p:handoutMasterIdLst>
    <p:handoutMasterId r:id="rId53"/>
  </p:handoutMasterIdLst>
  <p:sldIdLst>
    <p:sldId id="636" r:id="rId2"/>
    <p:sldId id="765" r:id="rId3"/>
    <p:sldId id="764" r:id="rId4"/>
    <p:sldId id="693" r:id="rId5"/>
    <p:sldId id="637" r:id="rId6"/>
    <p:sldId id="763" r:id="rId7"/>
    <p:sldId id="691" r:id="rId8"/>
    <p:sldId id="694" r:id="rId9"/>
    <p:sldId id="762" r:id="rId10"/>
    <p:sldId id="654" r:id="rId11"/>
    <p:sldId id="656" r:id="rId12"/>
    <p:sldId id="775" r:id="rId13"/>
    <p:sldId id="776" r:id="rId14"/>
    <p:sldId id="747" r:id="rId15"/>
    <p:sldId id="661" r:id="rId16"/>
    <p:sldId id="749" r:id="rId17"/>
    <p:sldId id="662" r:id="rId18"/>
    <p:sldId id="748" r:id="rId19"/>
    <p:sldId id="774" r:id="rId20"/>
    <p:sldId id="700" r:id="rId21"/>
    <p:sldId id="701" r:id="rId22"/>
    <p:sldId id="744" r:id="rId23"/>
    <p:sldId id="761" r:id="rId24"/>
    <p:sldId id="698" r:id="rId25"/>
    <p:sldId id="699" r:id="rId26"/>
    <p:sldId id="702" r:id="rId27"/>
    <p:sldId id="773" r:id="rId28"/>
    <p:sldId id="759" r:id="rId29"/>
    <p:sldId id="742" r:id="rId30"/>
    <p:sldId id="746" r:id="rId31"/>
    <p:sldId id="760" r:id="rId32"/>
    <p:sldId id="706" r:id="rId33"/>
    <p:sldId id="709" r:id="rId34"/>
    <p:sldId id="708" r:id="rId35"/>
    <p:sldId id="711" r:id="rId36"/>
    <p:sldId id="750" r:id="rId37"/>
    <p:sldId id="713" r:id="rId38"/>
    <p:sldId id="779" r:id="rId39"/>
    <p:sldId id="716" r:id="rId40"/>
    <p:sldId id="717" r:id="rId41"/>
    <p:sldId id="719" r:id="rId42"/>
    <p:sldId id="721" r:id="rId43"/>
    <p:sldId id="722" r:id="rId44"/>
    <p:sldId id="756" r:id="rId45"/>
    <p:sldId id="724" r:id="rId46"/>
    <p:sldId id="739" r:id="rId47"/>
    <p:sldId id="726" r:id="rId48"/>
    <p:sldId id="780" r:id="rId49"/>
    <p:sldId id="781" r:id="rId50"/>
    <p:sldId id="777" r:id="rId51"/>
  </p:sldIdLst>
  <p:sldSz cx="9144000" cy="6858000" type="screen4x3"/>
  <p:notesSz cx="6400800" cy="86868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736">
          <p15:clr>
            <a:srgbClr val="A4A3A4"/>
          </p15:clr>
        </p15:guide>
        <p15:guide id="2" pos="201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RD" initials="WORD" lastIdx="2" clrIdx="0">
    <p:extLst>
      <p:ext uri="{19B8F6BF-5375-455C-9EA6-DF929625EA0E}">
        <p15:presenceInfo xmlns:p15="http://schemas.microsoft.com/office/powerpoint/2012/main" xmlns="" userId="W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0000FF"/>
    <a:srgbClr val="FF0000"/>
    <a:srgbClr val="CCFF99"/>
    <a:srgbClr val="00CC00"/>
    <a:srgbClr val="006600"/>
    <a:srgbClr val="000099"/>
    <a:srgbClr val="99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1" autoAdjust="0"/>
    <p:restoredTop sz="92857" autoAdjust="0"/>
  </p:normalViewPr>
  <p:slideViewPr>
    <p:cSldViewPr>
      <p:cViewPr varScale="1">
        <p:scale>
          <a:sx n="65" d="100"/>
          <a:sy n="65" d="100"/>
        </p:scale>
        <p:origin x="-162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276" y="-84"/>
      </p:cViewPr>
      <p:guideLst>
        <p:guide orient="horz" pos="2736"/>
        <p:guide pos="201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773363" cy="434975"/>
          </a:xfrm>
          <a:prstGeom prst="rect">
            <a:avLst/>
          </a:prstGeom>
        </p:spPr>
        <p:txBody>
          <a:bodyPr vert="horz" lIns="91402" tIns="45701" rIns="91402" bIns="45701" rtlCol="0"/>
          <a:lstStyle>
            <a:lvl1pPr algn="l" eaLnBrk="1" hangingPunct="1">
              <a:defRPr sz="1200">
                <a:latin typeface="Arial" panose="020B0604020202020204" pitchFamily="34" charset="0"/>
              </a:defRPr>
            </a:lvl1pPr>
          </a:lstStyle>
          <a:p>
            <a:pPr>
              <a:defRPr/>
            </a:pPr>
            <a:endParaRPr lang="zh-CN" altLang="en-US"/>
          </a:p>
        </p:txBody>
      </p:sp>
      <p:sp>
        <p:nvSpPr>
          <p:cNvPr id="3" name="日期占位符 2"/>
          <p:cNvSpPr>
            <a:spLocks noGrp="1"/>
          </p:cNvSpPr>
          <p:nvPr>
            <p:ph type="dt" sz="quarter" idx="1"/>
          </p:nvPr>
        </p:nvSpPr>
        <p:spPr>
          <a:xfrm>
            <a:off x="3625850" y="0"/>
            <a:ext cx="2773363" cy="434975"/>
          </a:xfrm>
          <a:prstGeom prst="rect">
            <a:avLst/>
          </a:prstGeom>
        </p:spPr>
        <p:txBody>
          <a:bodyPr vert="horz" lIns="91402" tIns="45701" rIns="91402" bIns="45701" rtlCol="0"/>
          <a:lstStyle>
            <a:lvl1pPr algn="r" eaLnBrk="1" hangingPunct="1">
              <a:defRPr sz="1200">
                <a:latin typeface="Arial" panose="020B0604020202020204" pitchFamily="34" charset="0"/>
              </a:defRPr>
            </a:lvl1pPr>
          </a:lstStyle>
          <a:p>
            <a:pPr>
              <a:defRPr/>
            </a:pPr>
            <a:fld id="{0DC2C11A-F692-4462-89DE-7146AC8B77AA}" type="datetimeFigureOut">
              <a:rPr lang="zh-CN" altLang="en-US"/>
              <a:pPr>
                <a:defRPr/>
              </a:pPr>
              <a:t>2018/3/20</a:t>
            </a:fld>
            <a:endParaRPr lang="zh-CN" altLang="en-US"/>
          </a:p>
        </p:txBody>
      </p:sp>
      <p:sp>
        <p:nvSpPr>
          <p:cNvPr id="4" name="页脚占位符 3"/>
          <p:cNvSpPr>
            <a:spLocks noGrp="1"/>
          </p:cNvSpPr>
          <p:nvPr>
            <p:ph type="ftr" sz="quarter" idx="2"/>
          </p:nvPr>
        </p:nvSpPr>
        <p:spPr>
          <a:xfrm>
            <a:off x="0" y="8250238"/>
            <a:ext cx="2773363" cy="434975"/>
          </a:xfrm>
          <a:prstGeom prst="rect">
            <a:avLst/>
          </a:prstGeom>
        </p:spPr>
        <p:txBody>
          <a:bodyPr vert="horz" lIns="91402" tIns="45701" rIns="91402" bIns="45701" rtlCol="0" anchor="b"/>
          <a:lstStyle>
            <a:lvl1pPr algn="l" eaLnBrk="1" hangingPunct="1">
              <a:defRPr sz="1200">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3"/>
          </p:nvPr>
        </p:nvSpPr>
        <p:spPr>
          <a:xfrm>
            <a:off x="3625850" y="8250238"/>
            <a:ext cx="2773363" cy="434975"/>
          </a:xfrm>
          <a:prstGeom prst="rect">
            <a:avLst/>
          </a:prstGeom>
        </p:spPr>
        <p:txBody>
          <a:bodyPr vert="horz" wrap="square" lIns="91402" tIns="45701" rIns="91402" bIns="45701" numCol="1" anchor="b" anchorCtr="0" compatLnSpc="1">
            <a:prstTxWarp prst="textNoShape">
              <a:avLst/>
            </a:prstTxWarp>
          </a:bodyPr>
          <a:lstStyle>
            <a:lvl1pPr algn="r" eaLnBrk="1" hangingPunct="1">
              <a:defRPr sz="1200"/>
            </a:lvl1pPr>
          </a:lstStyle>
          <a:p>
            <a:pPr>
              <a:defRPr/>
            </a:pPr>
            <a:fld id="{E80D583E-BE90-4D2F-A473-F9CE3EEF61FC}" type="slidenum">
              <a:rPr lang="zh-CN" altLang="en-US"/>
              <a:pPr>
                <a:defRPr/>
              </a:pPr>
              <a:t>‹#›</a:t>
            </a:fld>
            <a:endParaRPr lang="zh-CN" altLang="en-US"/>
          </a:p>
        </p:txBody>
      </p:sp>
    </p:spTree>
    <p:extLst>
      <p:ext uri="{BB962C8B-B14F-4D97-AF65-F5344CB8AC3E}">
        <p14:creationId xmlns:p14="http://schemas.microsoft.com/office/powerpoint/2010/main" xmlns="" val="460196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773363" cy="433388"/>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lvl1pPr defTabSz="861854" eaLnBrk="1" hangingPunct="1">
              <a:defRPr sz="1100">
                <a:latin typeface="Arial" panose="020B0604020202020204" pitchFamily="34" charset="0"/>
              </a:defRPr>
            </a:lvl1pPr>
          </a:lstStyle>
          <a:p>
            <a:pPr>
              <a:defRPr/>
            </a:pPr>
            <a:endParaRPr lang="en-US" altLang="zh-CN"/>
          </a:p>
        </p:txBody>
      </p:sp>
      <p:sp>
        <p:nvSpPr>
          <p:cNvPr id="134147" name="Rectangle 3"/>
          <p:cNvSpPr>
            <a:spLocks noGrp="1" noChangeArrowheads="1"/>
          </p:cNvSpPr>
          <p:nvPr>
            <p:ph type="dt" idx="1"/>
          </p:nvPr>
        </p:nvSpPr>
        <p:spPr bwMode="auto">
          <a:xfrm>
            <a:off x="3625850" y="0"/>
            <a:ext cx="2773363" cy="433388"/>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lvl1pPr algn="r" defTabSz="861854" eaLnBrk="1" hangingPunct="1">
              <a:defRPr sz="1100">
                <a:latin typeface="Arial" panose="020B0604020202020204" pitchFamily="34" charset="0"/>
              </a:defRPr>
            </a:lvl1pPr>
          </a:lstStyle>
          <a:p>
            <a:pPr>
              <a:defRPr/>
            </a:pPr>
            <a:endParaRPr lang="en-US" altLang="zh-CN"/>
          </a:p>
        </p:txBody>
      </p:sp>
      <p:sp>
        <p:nvSpPr>
          <p:cNvPr id="10244" name="Rectangle 4"/>
          <p:cNvSpPr>
            <a:spLocks noGrp="1" noRot="1" noChangeAspect="1" noChangeArrowheads="1" noTextEdit="1"/>
          </p:cNvSpPr>
          <p:nvPr>
            <p:ph type="sldImg" idx="2"/>
          </p:nvPr>
        </p:nvSpPr>
        <p:spPr bwMode="auto">
          <a:xfrm>
            <a:off x="1030288" y="652463"/>
            <a:ext cx="4340225" cy="32559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9" name="Rectangle 5"/>
          <p:cNvSpPr>
            <a:spLocks noGrp="1" noChangeArrowheads="1"/>
          </p:cNvSpPr>
          <p:nvPr>
            <p:ph type="body" sz="quarter" idx="3"/>
          </p:nvPr>
        </p:nvSpPr>
        <p:spPr bwMode="auto">
          <a:xfrm>
            <a:off x="639763" y="4125913"/>
            <a:ext cx="5121275" cy="3908425"/>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34150" name="Rectangle 6"/>
          <p:cNvSpPr>
            <a:spLocks noGrp="1" noChangeArrowheads="1"/>
          </p:cNvSpPr>
          <p:nvPr>
            <p:ph type="ftr" sz="quarter" idx="4"/>
          </p:nvPr>
        </p:nvSpPr>
        <p:spPr bwMode="auto">
          <a:xfrm>
            <a:off x="0" y="8251825"/>
            <a:ext cx="2773363" cy="433388"/>
          </a:xfrm>
          <a:prstGeom prst="rect">
            <a:avLst/>
          </a:prstGeom>
          <a:noFill/>
          <a:ln w="9525">
            <a:noFill/>
            <a:miter lim="800000"/>
            <a:headEnd/>
            <a:tailEnd/>
          </a:ln>
          <a:effectLst/>
        </p:spPr>
        <p:txBody>
          <a:bodyPr vert="horz" wrap="square" lIns="86176" tIns="43088" rIns="86176" bIns="43088" numCol="1" anchor="b" anchorCtr="0" compatLnSpc="1">
            <a:prstTxWarp prst="textNoShape">
              <a:avLst/>
            </a:prstTxWarp>
          </a:bodyPr>
          <a:lstStyle>
            <a:lvl1pPr defTabSz="861854" eaLnBrk="1" hangingPunct="1">
              <a:defRPr sz="1100">
                <a:latin typeface="Arial" panose="020B0604020202020204" pitchFamily="34" charset="0"/>
              </a:defRPr>
            </a:lvl1pPr>
          </a:lstStyle>
          <a:p>
            <a:pPr>
              <a:defRPr/>
            </a:pPr>
            <a:endParaRPr lang="en-US" altLang="zh-CN"/>
          </a:p>
        </p:txBody>
      </p:sp>
      <p:sp>
        <p:nvSpPr>
          <p:cNvPr id="134151" name="Rectangle 7"/>
          <p:cNvSpPr>
            <a:spLocks noGrp="1" noChangeArrowheads="1"/>
          </p:cNvSpPr>
          <p:nvPr>
            <p:ph type="sldNum" sz="quarter" idx="5"/>
          </p:nvPr>
        </p:nvSpPr>
        <p:spPr bwMode="auto">
          <a:xfrm>
            <a:off x="3625850" y="8251825"/>
            <a:ext cx="2773363" cy="433388"/>
          </a:xfrm>
          <a:prstGeom prst="rect">
            <a:avLst/>
          </a:prstGeom>
          <a:noFill/>
          <a:ln w="9525">
            <a:noFill/>
            <a:miter lim="800000"/>
            <a:headEnd/>
            <a:tailEnd/>
          </a:ln>
          <a:effectLst/>
        </p:spPr>
        <p:txBody>
          <a:bodyPr vert="horz" wrap="square" lIns="86176" tIns="43088" rIns="86176" bIns="43088" numCol="1" anchor="b" anchorCtr="0" compatLnSpc="1">
            <a:prstTxWarp prst="textNoShape">
              <a:avLst/>
            </a:prstTxWarp>
          </a:bodyPr>
          <a:lstStyle>
            <a:lvl1pPr algn="r" defTabSz="858838" eaLnBrk="1" hangingPunct="1">
              <a:defRPr sz="1100"/>
            </a:lvl1pPr>
          </a:lstStyle>
          <a:p>
            <a:pPr>
              <a:defRPr/>
            </a:pPr>
            <a:fld id="{67746268-AFCC-4766-A3DC-8788935CC33E}" type="slidenum">
              <a:rPr lang="en-US" altLang="zh-CN"/>
              <a:pPr>
                <a:defRPr/>
              </a:pPr>
              <a:t>‹#›</a:t>
            </a:fld>
            <a:endParaRPr lang="en-US" altLang="zh-CN"/>
          </a:p>
        </p:txBody>
      </p:sp>
    </p:spTree>
    <p:extLst>
      <p:ext uri="{BB962C8B-B14F-4D97-AF65-F5344CB8AC3E}">
        <p14:creationId xmlns:p14="http://schemas.microsoft.com/office/powerpoint/2010/main" xmlns="" val="1116218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1049338"/>
            <a:endParaRPr lang="zh-CN" altLang="en-US" smtClean="0"/>
          </a:p>
        </p:txBody>
      </p:sp>
    </p:spTree>
    <p:extLst>
      <p:ext uri="{BB962C8B-B14F-4D97-AF65-F5344CB8AC3E}">
        <p14:creationId xmlns:p14="http://schemas.microsoft.com/office/powerpoint/2010/main" xmlns="" val="372583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p:spPr>
      </p:sp>
      <p:sp>
        <p:nvSpPr>
          <p:cNvPr id="6246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标定使用的</a:t>
            </a:r>
            <a:r>
              <a:rPr lang="en-US" altLang="zh-CN" smtClean="0"/>
              <a:t>QDC</a:t>
            </a:r>
            <a:r>
              <a:rPr lang="zh-CN" altLang="en-US" smtClean="0"/>
              <a:t>：</a:t>
            </a:r>
            <a:r>
              <a:rPr lang="en-US" altLang="zh-CN" smtClean="0"/>
              <a:t>V965a from CAEN Inc.</a:t>
            </a:r>
          </a:p>
          <a:p>
            <a:r>
              <a:rPr lang="en-US" altLang="zh-CN" smtClean="0"/>
              <a:t>PMT A~3E06  DY8/Anode~1:36</a:t>
            </a:r>
          </a:p>
          <a:p>
            <a:r>
              <a:rPr lang="en-US" altLang="zh-CN" smtClean="0"/>
              <a:t>LED</a:t>
            </a:r>
            <a:r>
              <a:rPr lang="zh-CN" altLang="en-US" smtClean="0"/>
              <a:t>激发脉冲宽度：</a:t>
            </a:r>
            <a:r>
              <a:rPr lang="en-US" altLang="zh-CN" smtClean="0"/>
              <a:t>8.5 ns</a:t>
            </a:r>
          </a:p>
          <a:p>
            <a:r>
              <a:rPr lang="en-US" altLang="zh-CN" smtClean="0"/>
              <a:t>Light Guide</a:t>
            </a:r>
            <a:r>
              <a:rPr lang="zh-CN" altLang="en-US" smtClean="0"/>
              <a:t>将光漫反射为均匀光</a:t>
            </a:r>
          </a:p>
        </p:txBody>
      </p:sp>
      <p:sp>
        <p:nvSpPr>
          <p:cNvPr id="62468"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1F823F3-8B03-4536-A12E-7C495BBAAAA1}" type="slidenum">
              <a:rPr lang="en-US" altLang="zh-CN" smtClean="0"/>
              <a:pPr/>
              <a:t>45</a:t>
            </a:fld>
            <a:endParaRPr lang="en-US" altLang="zh-CN" smtClean="0"/>
          </a:p>
        </p:txBody>
      </p:sp>
    </p:spTree>
    <p:extLst>
      <p:ext uri="{BB962C8B-B14F-4D97-AF65-F5344CB8AC3E}">
        <p14:creationId xmlns:p14="http://schemas.microsoft.com/office/powerpoint/2010/main" xmlns="" val="378927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a:ln/>
        </p:spPr>
      </p:sp>
      <p:sp>
        <p:nvSpPr>
          <p:cNvPr id="78851"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单光电子：</a:t>
            </a:r>
            <a:r>
              <a:rPr lang="en-US" altLang="zh-CN" smtClean="0"/>
              <a:t>~40%</a:t>
            </a:r>
          </a:p>
          <a:p>
            <a:r>
              <a:rPr lang="zh-CN" altLang="en-US" smtClean="0"/>
              <a:t>其他点：</a:t>
            </a:r>
            <a:r>
              <a:rPr lang="en-US" altLang="zh-CN" smtClean="0"/>
              <a:t>Sqrt</a:t>
            </a:r>
            <a:r>
              <a:rPr lang="zh-CN" altLang="en-US" smtClean="0"/>
              <a:t>（（</a:t>
            </a:r>
            <a:r>
              <a:rPr lang="en-US" altLang="zh-CN" smtClean="0"/>
              <a:t>1/sqrt(N)</a:t>
            </a:r>
            <a:r>
              <a:rPr lang="zh-CN" altLang="en-US" smtClean="0"/>
              <a:t>）</a:t>
            </a:r>
            <a:r>
              <a:rPr lang="en-US" altLang="zh-CN" smtClean="0"/>
              <a:t>^2+</a:t>
            </a:r>
            <a:r>
              <a:rPr lang="zh-CN" altLang="en-US" smtClean="0"/>
              <a:t>（</a:t>
            </a:r>
            <a:r>
              <a:rPr lang="en-US" altLang="zh-CN" smtClean="0"/>
              <a:t>40%/sqrt(N)</a:t>
            </a:r>
            <a:r>
              <a:rPr lang="zh-CN" altLang="en-US" smtClean="0"/>
              <a:t>）</a:t>
            </a:r>
            <a:r>
              <a:rPr lang="en-US" altLang="zh-CN" smtClean="0"/>
              <a:t>^2</a:t>
            </a:r>
            <a:r>
              <a:rPr lang="zh-CN" altLang="en-US" smtClean="0"/>
              <a:t>）</a:t>
            </a:r>
            <a:endParaRPr lang="en-US" altLang="zh-CN" smtClean="0"/>
          </a:p>
          <a:p>
            <a:r>
              <a:rPr lang="zh-CN" altLang="en-US" smtClean="0"/>
              <a:t>因此，</a:t>
            </a:r>
            <a:r>
              <a:rPr lang="en-US" altLang="zh-CN" smtClean="0"/>
              <a:t>5PE</a:t>
            </a:r>
            <a:r>
              <a:rPr lang="zh-CN" altLang="en-US" smtClean="0"/>
              <a:t>处电荷精度差于</a:t>
            </a:r>
            <a:r>
              <a:rPr lang="en-US" altLang="zh-CN" smtClean="0"/>
              <a:t>SPE</a:t>
            </a:r>
            <a:endParaRPr lang="zh-CN" altLang="en-US" smtClean="0"/>
          </a:p>
        </p:txBody>
      </p:sp>
      <p:sp>
        <p:nvSpPr>
          <p:cNvPr id="78852"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3A7CF3-EAE3-4561-BA44-3432B9C652F0}" type="slidenum">
              <a:rPr lang="en-US" altLang="zh-CN" smtClean="0"/>
              <a:pPr/>
              <a:t>46</a:t>
            </a:fld>
            <a:endParaRPr lang="en-US" altLang="zh-CN" smtClean="0"/>
          </a:p>
        </p:txBody>
      </p:sp>
    </p:spTree>
    <p:extLst>
      <p:ext uri="{BB962C8B-B14F-4D97-AF65-F5344CB8AC3E}">
        <p14:creationId xmlns:p14="http://schemas.microsoft.com/office/powerpoint/2010/main" xmlns="" val="408109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ln/>
        </p:spPr>
      </p:sp>
      <p:sp>
        <p:nvSpPr>
          <p:cNvPr id="66563"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线延迟法</a:t>
            </a:r>
          </a:p>
        </p:txBody>
      </p:sp>
      <p:sp>
        <p:nvSpPr>
          <p:cNvPr id="66564"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EB952E5-3A4B-46DC-99E1-F8D128712FB2}" type="slidenum">
              <a:rPr lang="en-US" altLang="zh-CN" smtClean="0"/>
              <a:pPr/>
              <a:t>47</a:t>
            </a:fld>
            <a:endParaRPr lang="en-US" altLang="zh-CN" smtClean="0"/>
          </a:p>
        </p:txBody>
      </p:sp>
    </p:spTree>
    <p:extLst>
      <p:ext uri="{BB962C8B-B14F-4D97-AF65-F5344CB8AC3E}">
        <p14:creationId xmlns:p14="http://schemas.microsoft.com/office/powerpoint/2010/main" xmlns="" val="329190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ln/>
        </p:spPr>
      </p:sp>
      <p:sp>
        <p:nvSpPr>
          <p:cNvPr id="24579"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zh-CN" smtClean="0"/>
          </a:p>
        </p:txBody>
      </p:sp>
      <p:sp>
        <p:nvSpPr>
          <p:cNvPr id="24580"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1D2AB48-8F63-421E-967C-AEC498CCB04F}" type="slidenum">
              <a:rPr lang="en-US" altLang="zh-CN" smtClean="0"/>
              <a:pPr/>
              <a:t>11</a:t>
            </a:fld>
            <a:endParaRPr lang="en-US" altLang="zh-CN" smtClean="0"/>
          </a:p>
        </p:txBody>
      </p:sp>
    </p:spTree>
    <p:extLst>
      <p:ext uri="{BB962C8B-B14F-4D97-AF65-F5344CB8AC3E}">
        <p14:creationId xmlns:p14="http://schemas.microsoft.com/office/powerpoint/2010/main" xmlns="" val="361398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
        <p:nvSpPr>
          <p:cNvPr id="26628"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B1C2E48-A2BA-43AB-B33D-E1F502354BE7}" type="slidenum">
              <a:rPr lang="en-US" altLang="zh-CN" smtClean="0"/>
              <a:pPr/>
              <a:t>15</a:t>
            </a:fld>
            <a:endParaRPr lang="en-US" altLang="zh-CN" smtClean="0"/>
          </a:p>
        </p:txBody>
      </p:sp>
    </p:spTree>
    <p:extLst>
      <p:ext uri="{BB962C8B-B14F-4D97-AF65-F5344CB8AC3E}">
        <p14:creationId xmlns:p14="http://schemas.microsoft.com/office/powerpoint/2010/main" xmlns="" val="67062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阈值标定，</a:t>
            </a:r>
            <a:r>
              <a:rPr lang="en-US" altLang="zh-CN" dirty="0" smtClean="0"/>
              <a:t>Threshold DAC</a:t>
            </a:r>
            <a:r>
              <a:rPr lang="zh-CN" altLang="en-US" dirty="0" smtClean="0"/>
              <a:t>给出参考电压经过</a:t>
            </a:r>
            <a:r>
              <a:rPr lang="en-US" altLang="zh-CN" dirty="0" smtClean="0"/>
              <a:t>400/50</a:t>
            </a:r>
            <a:r>
              <a:rPr lang="zh-CN" altLang="en-US" dirty="0" smtClean="0"/>
              <a:t>分压消除</a:t>
            </a:r>
            <a:r>
              <a:rPr lang="en-US" altLang="zh-CN" dirty="0" smtClean="0"/>
              <a:t>DAC Offset Error</a:t>
            </a:r>
            <a:r>
              <a:rPr lang="zh-CN" altLang="en-US" dirty="0" smtClean="0"/>
              <a:t>。</a:t>
            </a:r>
            <a:r>
              <a:rPr lang="en-US" altLang="zh-CN" dirty="0" err="1" smtClean="0"/>
              <a:t>Vref</a:t>
            </a:r>
            <a:r>
              <a:rPr lang="en-US" altLang="zh-CN" dirty="0" smtClean="0"/>
              <a:t> DAC</a:t>
            </a:r>
            <a:r>
              <a:rPr lang="zh-CN" altLang="en-US" dirty="0" smtClean="0"/>
              <a:t>给出标定</a:t>
            </a:r>
            <a:r>
              <a:rPr lang="en-US" altLang="zh-CN" dirty="0" smtClean="0"/>
              <a:t>Ref</a:t>
            </a:r>
            <a:r>
              <a:rPr lang="zh-CN" altLang="en-US" dirty="0" smtClean="0"/>
              <a:t>电压并经过分压消除</a:t>
            </a:r>
            <a:r>
              <a:rPr lang="en-US" altLang="zh-CN" dirty="0" smtClean="0"/>
              <a:t>Offset Error</a:t>
            </a:r>
            <a:r>
              <a:rPr lang="zh-CN" altLang="en-US" dirty="0" smtClean="0"/>
              <a:t>，在开关闭合时</a:t>
            </a:r>
            <a:r>
              <a:rPr lang="en-US" altLang="zh-CN" dirty="0" smtClean="0"/>
              <a:t>CR</a:t>
            </a:r>
            <a:r>
              <a:rPr lang="zh-CN" altLang="en-US" dirty="0" smtClean="0"/>
              <a:t>电路产生类</a:t>
            </a:r>
            <a:r>
              <a:rPr lang="en-US" altLang="zh-CN" dirty="0" smtClean="0"/>
              <a:t>PMT</a:t>
            </a:r>
            <a:r>
              <a:rPr lang="zh-CN" altLang="en-US" dirty="0" smtClean="0"/>
              <a:t>信号。</a:t>
            </a:r>
            <a:endParaRPr lang="en-US" altLang="zh-CN" dirty="0" smtClean="0"/>
          </a:p>
          <a:p>
            <a:r>
              <a:rPr lang="zh-CN" altLang="en-US" dirty="0" smtClean="0"/>
              <a:t>标定时，设置标定电路在</a:t>
            </a:r>
            <a:r>
              <a:rPr lang="en-US" altLang="zh-CN" dirty="0" smtClean="0"/>
              <a:t>AD8000</a:t>
            </a:r>
            <a:r>
              <a:rPr lang="zh-CN" altLang="en-US" dirty="0" smtClean="0"/>
              <a:t>输入端信号为</a:t>
            </a:r>
            <a:r>
              <a:rPr lang="en-US" altLang="zh-CN" dirty="0" smtClean="0"/>
              <a:t>5 P.E.</a:t>
            </a:r>
            <a:r>
              <a:rPr lang="zh-CN" altLang="en-US" dirty="0" smtClean="0"/>
              <a:t>，标定得到高阈，再右移</a:t>
            </a:r>
            <a:r>
              <a:rPr lang="en-US" altLang="zh-CN" dirty="0" smtClean="0"/>
              <a:t>4</a:t>
            </a:r>
            <a:r>
              <a:rPr lang="zh-CN" altLang="en-US" dirty="0" smtClean="0"/>
              <a:t>位得到低阈。</a:t>
            </a:r>
            <a:endParaRPr lang="zh-CN" altLang="en-US" dirty="0"/>
          </a:p>
        </p:txBody>
      </p:sp>
      <p:sp>
        <p:nvSpPr>
          <p:cNvPr id="4" name="灯片编号占位符 3"/>
          <p:cNvSpPr>
            <a:spLocks noGrp="1"/>
          </p:cNvSpPr>
          <p:nvPr>
            <p:ph type="sldNum" sz="quarter" idx="10"/>
          </p:nvPr>
        </p:nvSpPr>
        <p:spPr/>
        <p:txBody>
          <a:bodyPr/>
          <a:lstStyle/>
          <a:p>
            <a:pPr>
              <a:defRPr/>
            </a:pPr>
            <a:fld id="{67746268-AFCC-4766-A3DC-8788935CC33E}" type="slidenum">
              <a:rPr lang="en-US" altLang="zh-CN" smtClean="0"/>
              <a:pPr>
                <a:defRPr/>
              </a:pPr>
              <a:t>18</a:t>
            </a:fld>
            <a:endParaRPr lang="en-US" altLang="zh-CN"/>
          </a:p>
        </p:txBody>
      </p:sp>
    </p:spTree>
    <p:extLst>
      <p:ext uri="{BB962C8B-B14F-4D97-AF65-F5344CB8AC3E}">
        <p14:creationId xmlns:p14="http://schemas.microsoft.com/office/powerpoint/2010/main" xmlns="" val="244615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p:spPr>
      </p:sp>
      <p:sp>
        <p:nvSpPr>
          <p:cNvPr id="34819"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dirty="0" smtClean="0"/>
          </a:p>
        </p:txBody>
      </p:sp>
      <p:sp>
        <p:nvSpPr>
          <p:cNvPr id="34820"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8D38B74-B3C5-4F9B-A134-CFE568FAF4C5}" type="slidenum">
              <a:rPr lang="en-US" altLang="zh-CN" smtClean="0"/>
              <a:pPr/>
              <a:t>22</a:t>
            </a:fld>
            <a:endParaRPr lang="en-US" altLang="zh-CN" smtClean="0"/>
          </a:p>
        </p:txBody>
      </p:sp>
    </p:spTree>
    <p:extLst>
      <p:ext uri="{BB962C8B-B14F-4D97-AF65-F5344CB8AC3E}">
        <p14:creationId xmlns:p14="http://schemas.microsoft.com/office/powerpoint/2010/main" xmlns="" val="421890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只要不超出</a:t>
            </a:r>
            <a:r>
              <a:rPr lang="en-US" altLang="zh-CN" smtClean="0"/>
              <a:t>ADC</a:t>
            </a:r>
            <a:r>
              <a:rPr lang="zh-CN" altLang="en-US" smtClean="0"/>
              <a:t>量程即可，</a:t>
            </a:r>
            <a:r>
              <a:rPr lang="en-US" altLang="zh-CN" smtClean="0"/>
              <a:t>0~4095</a:t>
            </a:r>
          </a:p>
          <a:p>
            <a:r>
              <a:rPr lang="zh-CN" altLang="en-US" smtClean="0"/>
              <a:t>若采用高精度电阻，会减小离散差</a:t>
            </a:r>
            <a:endParaRPr lang="en-US" altLang="zh-CN" smtClean="0"/>
          </a:p>
          <a:p>
            <a:endParaRPr lang="zh-CN" altLang="en-US"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21AAAAE-A5AD-4B69-B945-D7A9EACD8079}" type="slidenum">
              <a:rPr lang="en-US" altLang="zh-CN" smtClean="0"/>
              <a:pPr/>
              <a:t>33</a:t>
            </a:fld>
            <a:endParaRPr lang="en-US" altLang="zh-CN" smtClean="0"/>
          </a:p>
        </p:txBody>
      </p:sp>
    </p:spTree>
    <p:extLst>
      <p:ext uri="{BB962C8B-B14F-4D97-AF65-F5344CB8AC3E}">
        <p14:creationId xmlns:p14="http://schemas.microsoft.com/office/powerpoint/2010/main" xmlns="" val="251292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
        <p:nvSpPr>
          <p:cNvPr id="53252"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34B6F63-8EA9-4A83-A0C8-85CA30914641}" type="slidenum">
              <a:rPr lang="en-US" altLang="zh-CN" smtClean="0"/>
              <a:pPr/>
              <a:t>39</a:t>
            </a:fld>
            <a:endParaRPr lang="en-US" altLang="zh-CN" smtClean="0"/>
          </a:p>
        </p:txBody>
      </p:sp>
    </p:spTree>
    <p:extLst>
      <p:ext uri="{BB962C8B-B14F-4D97-AF65-F5344CB8AC3E}">
        <p14:creationId xmlns:p14="http://schemas.microsoft.com/office/powerpoint/2010/main" xmlns="" val="119963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p:spPr>
      </p:sp>
      <p:sp>
        <p:nvSpPr>
          <p:cNvPr id="55299"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三层交换机，同时给</a:t>
            </a:r>
            <a:r>
              <a:rPr lang="en-US" altLang="zh-CN" smtClean="0"/>
              <a:t>WR SWITCH</a:t>
            </a:r>
            <a:r>
              <a:rPr lang="zh-CN" altLang="en-US" smtClean="0"/>
              <a:t>和</a:t>
            </a:r>
            <a:r>
              <a:rPr lang="en-US" altLang="zh-CN" smtClean="0"/>
              <a:t>FEE</a:t>
            </a:r>
            <a:r>
              <a:rPr lang="zh-CN" altLang="en-US" smtClean="0"/>
              <a:t>上下电</a:t>
            </a: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646DD3-EFBA-42FB-89AA-03CCDAA643E9}" type="slidenum">
              <a:rPr lang="en-US" altLang="zh-CN" smtClean="0"/>
              <a:pPr/>
              <a:t>40</a:t>
            </a:fld>
            <a:endParaRPr lang="en-US" altLang="zh-CN" smtClean="0"/>
          </a:p>
        </p:txBody>
      </p:sp>
    </p:spTree>
    <p:extLst>
      <p:ext uri="{BB962C8B-B14F-4D97-AF65-F5344CB8AC3E}">
        <p14:creationId xmlns:p14="http://schemas.microsoft.com/office/powerpoint/2010/main" xmlns="" val="387312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p:spPr>
      </p:sp>
      <p:sp>
        <p:nvSpPr>
          <p:cNvPr id="5734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实测：短</a:t>
            </a:r>
          </a:p>
        </p:txBody>
      </p:sp>
      <p:sp>
        <p:nvSpPr>
          <p:cNvPr id="57348"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7B9975F-92E5-4A85-998F-4F2C1EFCF939}" type="slidenum">
              <a:rPr lang="en-US" altLang="zh-CN" smtClean="0"/>
              <a:pPr/>
              <a:t>41</a:t>
            </a:fld>
            <a:endParaRPr lang="en-US" altLang="zh-CN" smtClean="0"/>
          </a:p>
        </p:txBody>
      </p:sp>
    </p:spTree>
    <p:extLst>
      <p:ext uri="{BB962C8B-B14F-4D97-AF65-F5344CB8AC3E}">
        <p14:creationId xmlns:p14="http://schemas.microsoft.com/office/powerpoint/2010/main" xmlns="" val="302282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5" name="矩形 4"/>
          <p:cNvSpPr/>
          <p:nvPr userDrawn="1"/>
        </p:nvSpPr>
        <p:spPr>
          <a:xfrm flipV="1">
            <a:off x="0" y="3571875"/>
            <a:ext cx="9144000" cy="46038"/>
          </a:xfrm>
          <a:prstGeom prst="rect">
            <a:avLst/>
          </a:prstGeom>
          <a:gradFill flip="none" rotWithShape="1">
            <a:gsLst>
              <a:gs pos="0">
                <a:srgbClr val="5E9EFF"/>
              </a:gs>
              <a:gs pos="39999">
                <a:srgbClr val="85C2FF"/>
              </a:gs>
              <a:gs pos="70000">
                <a:srgbClr val="C4D6EB"/>
              </a:gs>
              <a:gs pos="100000">
                <a:srgbClr val="FFEBFA"/>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6" name="图片 13" descr="未命名-1.pn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929438" y="779463"/>
            <a:ext cx="1287462"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6"/>
          <p:cNvSpPr txBox="1"/>
          <p:nvPr userDrawn="1"/>
        </p:nvSpPr>
        <p:spPr>
          <a:xfrm>
            <a:off x="698753" y="5857892"/>
            <a:ext cx="4373313"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
        <p:nvSpPr>
          <p:cNvPr id="8" name="TextBox 18"/>
          <p:cNvSpPr txBox="1"/>
          <p:nvPr userDrawn="1"/>
        </p:nvSpPr>
        <p:spPr>
          <a:xfrm>
            <a:off x="5530179" y="5866645"/>
            <a:ext cx="2685159"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rPr>
              <a:t>Modern Physics Department</a:t>
            </a:r>
            <a:endParaRPr lang="zh-CN" altLang="en-US"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endParaRPr>
          </a:p>
        </p:txBody>
      </p:sp>
      <p:sp>
        <p:nvSpPr>
          <p:cNvPr id="9" name="标题 8"/>
          <p:cNvSpPr>
            <a:spLocks noGrp="1"/>
          </p:cNvSpPr>
          <p:nvPr>
            <p:ph type="ctrTitle"/>
          </p:nvPr>
        </p:nvSpPr>
        <p:spPr>
          <a:xfrm>
            <a:off x="685800" y="1752601"/>
            <a:ext cx="7772400" cy="1829761"/>
          </a:xfrm>
        </p:spPr>
        <p:txBody>
          <a:bodyPr anchor="b"/>
          <a:lstStyle>
            <a:lvl1pPr algn="l">
              <a:defRPr sz="4800" b="1">
                <a:solidFill>
                  <a:schemeClr val="tx1"/>
                </a:solidFill>
                <a:effectLst>
                  <a:outerShdw blurRad="31750" dist="25400" dir="5400000" algn="tl" rotWithShape="0">
                    <a:srgbClr val="000000">
                      <a:alpha val="25000"/>
                    </a:srgbClr>
                  </a:outerShdw>
                </a:effectLst>
                <a:latin typeface="Arial" pitchFamily="34" charset="0"/>
                <a:cs typeface="Arial" pitchFamily="34" charset="0"/>
              </a:defRPr>
            </a:lvl1pPr>
            <a:extLst/>
          </a:lstStyle>
          <a:p>
            <a:r>
              <a:rPr lang="zh-CN" altLang="en-US" dirty="0" smtClean="0"/>
              <a:t>单击此处编辑母版标题样式</a:t>
            </a:r>
            <a:endParaRPr lang="en-US" dirty="0"/>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l">
              <a:buNone/>
              <a:defRPr>
                <a:solidFill>
                  <a:schemeClr val="tx1"/>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dirty="0" smtClean="0"/>
              <a:t>单击此处编辑母版副标题样式</a:t>
            </a:r>
            <a:endParaRPr lang="en-US" dirty="0"/>
          </a:p>
        </p:txBody>
      </p:sp>
      <p:sp>
        <p:nvSpPr>
          <p:cNvPr id="10" name="日期占位符 29"/>
          <p:cNvSpPr>
            <a:spLocks noGrp="1"/>
          </p:cNvSpPr>
          <p:nvPr>
            <p:ph type="dt" sz="half" idx="10"/>
          </p:nvPr>
        </p:nvSpPr>
        <p:spPr/>
        <p:txBody>
          <a:bodyPr/>
          <a:lstStyle>
            <a:lvl1pPr>
              <a:defRPr>
                <a:solidFill>
                  <a:srgbClr val="FFFFFF"/>
                </a:solidFill>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11"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r>
              <a:rPr lang="zh-CN" altLang="en-US"/>
              <a:t>中国科学技术大学   近代物理系</a:t>
            </a:r>
            <a:endParaRPr lang="en-US" altLang="zh-CN" dirty="0"/>
          </a:p>
        </p:txBody>
      </p:sp>
      <p:sp>
        <p:nvSpPr>
          <p:cNvPr id="12" name="灯片编号占位符 26"/>
          <p:cNvSpPr>
            <a:spLocks noGrp="1"/>
          </p:cNvSpPr>
          <p:nvPr>
            <p:ph type="sldNum" sz="quarter" idx="12"/>
          </p:nvPr>
        </p:nvSpPr>
        <p:spPr/>
        <p:txBody>
          <a:bodyPr/>
          <a:lstStyle>
            <a:lvl1pPr>
              <a:defRPr>
                <a:solidFill>
                  <a:srgbClr val="FFFFFF"/>
                </a:solidFill>
              </a:defRPr>
            </a:lvl1pPr>
          </a:lstStyle>
          <a:p>
            <a:pPr>
              <a:defRPr/>
            </a:pPr>
            <a:fld id="{6D1C71ED-32D0-4322-A1A9-9A92BC2A2890}" type="slidenum">
              <a:rPr lang="en-US" altLang="zh-CN"/>
              <a:pPr>
                <a:defRPr/>
              </a:pPr>
              <a:t>‹#›</a:t>
            </a:fld>
            <a:endParaRPr lang="en-US" altLang="zh-CN"/>
          </a:p>
        </p:txBody>
      </p:sp>
    </p:spTree>
    <p:extLst>
      <p:ext uri="{BB962C8B-B14F-4D97-AF65-F5344CB8AC3E}">
        <p14:creationId xmlns:p14="http://schemas.microsoft.com/office/powerpoint/2010/main" xmlns="" val="149522299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pPr>
              <a:defRPr/>
            </a:pPr>
            <a:fld id="{E51CC629-FE4D-4CBB-927D-81792BD0EB92}" type="slidenum">
              <a:rPr lang="en-US" altLang="zh-CN"/>
              <a:pPr>
                <a:defRPr/>
              </a:pPr>
              <a:t>‹#›</a:t>
            </a:fld>
            <a:endParaRPr lang="en-US" altLang="zh-CN"/>
          </a:p>
        </p:txBody>
      </p:sp>
    </p:spTree>
    <p:extLst>
      <p:ext uri="{BB962C8B-B14F-4D97-AF65-F5344CB8AC3E}">
        <p14:creationId xmlns:p14="http://schemas.microsoft.com/office/powerpoint/2010/main" xmlns="" val="316317970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pPr>
              <a:defRPr/>
            </a:pPr>
            <a:fld id="{3CDD11BC-7B80-4B1A-A6F1-4820BC6DA062}" type="slidenum">
              <a:rPr lang="en-US" altLang="zh-CN"/>
              <a:pPr>
                <a:defRPr/>
              </a:pPr>
              <a:t>‹#›</a:t>
            </a:fld>
            <a:endParaRPr lang="en-US" altLang="zh-CN"/>
          </a:p>
        </p:txBody>
      </p:sp>
    </p:spTree>
    <p:extLst>
      <p:ext uri="{BB962C8B-B14F-4D97-AF65-F5344CB8AC3E}">
        <p14:creationId xmlns:p14="http://schemas.microsoft.com/office/powerpoint/2010/main" xmlns="" val="988207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2pPr>
              <a:buSzPct val="70000"/>
              <a:buFont typeface="宋体" pitchFamily="2" charset="-122"/>
              <a:buChar char="◇"/>
              <a:defRPr/>
            </a:lvl2pPr>
            <a:extLs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7" name="标题 6"/>
          <p:cNvSpPr>
            <a:spLocks noGrp="1"/>
          </p:cNvSpPr>
          <p:nvPr>
            <p:ph type="title"/>
          </p:nvPr>
        </p:nvSpPr>
        <p:spPr/>
        <p:txBody>
          <a:bodyPr rtlCol="0"/>
          <a:lstStyle>
            <a:extLst/>
          </a:lstStyle>
          <a:p>
            <a:r>
              <a:rPr lang="zh-CN" altLang="en-US" smtClean="0"/>
              <a:t>单击此处编辑母版标题样式</a:t>
            </a:r>
            <a:endParaRPr lang="en-US"/>
          </a:p>
        </p:txBody>
      </p:sp>
      <p:sp>
        <p:nvSpPr>
          <p:cNvPr id="4" name="日期占位符 9"/>
          <p:cNvSpPr>
            <a:spLocks noGrp="1"/>
          </p:cNvSpPr>
          <p:nvPr>
            <p:ph type="dt" sz="half" idx="10"/>
          </p:nvPr>
        </p:nvSpPr>
        <p:spPr>
          <a:xfrm>
            <a:off x="7572375" y="6408738"/>
            <a:ext cx="1074738" cy="365125"/>
          </a:xfrm>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a:xfrm>
            <a:off x="4413250" y="6408738"/>
            <a:ext cx="3159125" cy="365125"/>
          </a:xfrm>
        </p:spPr>
        <p:txBody>
          <a:bodyPr/>
          <a:lstStyle>
            <a:lvl1pPr>
              <a:defRPr/>
            </a:lvl1pPr>
          </a:lstStyle>
          <a:p>
            <a:pPr>
              <a:defRPr/>
            </a:pPr>
            <a:r>
              <a:rPr lang="zh-CN" altLang="en-US"/>
              <a:t>中国科学技术大学   近代物理</a:t>
            </a:r>
            <a:r>
              <a:rPr lang="zh-CN" altLang="en-US" smtClean="0"/>
              <a:t>系</a:t>
            </a:r>
            <a:endParaRPr lang="en-US" altLang="zh-CN"/>
          </a:p>
        </p:txBody>
      </p:sp>
      <p:sp>
        <p:nvSpPr>
          <p:cNvPr id="6" name="灯片编号占位符 17"/>
          <p:cNvSpPr>
            <a:spLocks noGrp="1"/>
          </p:cNvSpPr>
          <p:nvPr>
            <p:ph type="sldNum" sz="quarter" idx="12"/>
          </p:nvPr>
        </p:nvSpPr>
        <p:spPr/>
        <p:txBody>
          <a:bodyPr/>
          <a:lstStyle>
            <a:lvl1pPr>
              <a:defRPr/>
            </a:lvl1pPr>
          </a:lstStyle>
          <a:p>
            <a:pPr>
              <a:defRPr/>
            </a:pPr>
            <a:fld id="{F8FAD2AF-2960-4702-AC8F-C1C75B32F792}" type="slidenum">
              <a:rPr lang="en-US" altLang="zh-CN"/>
              <a:pPr>
                <a:defRPr/>
              </a:pPr>
              <a:t>‹#›</a:t>
            </a:fld>
            <a:endParaRPr lang="en-US" altLang="zh-CN"/>
          </a:p>
        </p:txBody>
      </p:sp>
    </p:spTree>
    <p:extLst>
      <p:ext uri="{BB962C8B-B14F-4D97-AF65-F5344CB8AC3E}">
        <p14:creationId xmlns:p14="http://schemas.microsoft.com/office/powerpoint/2010/main" xmlns="" val="221442159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燕尾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5" name="燕尾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2" name="标题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7" name="页脚占位符 4"/>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8" name="灯片编号占位符 5"/>
          <p:cNvSpPr>
            <a:spLocks noGrp="1"/>
          </p:cNvSpPr>
          <p:nvPr>
            <p:ph type="sldNum" sz="quarter" idx="12"/>
          </p:nvPr>
        </p:nvSpPr>
        <p:spPr/>
        <p:txBody>
          <a:bodyPr/>
          <a:lstStyle>
            <a:lvl1pPr>
              <a:defRPr/>
            </a:lvl1pPr>
          </a:lstStyle>
          <a:p>
            <a:pPr>
              <a:defRPr/>
            </a:pPr>
            <a:fld id="{818FF2E4-51B9-46E4-981A-CA062A62AB7E}" type="slidenum">
              <a:rPr lang="en-US" altLang="zh-CN"/>
              <a:pPr>
                <a:defRPr/>
              </a:pPr>
              <a:t>‹#›</a:t>
            </a:fld>
            <a:endParaRPr lang="en-US" altLang="zh-CN"/>
          </a:p>
        </p:txBody>
      </p:sp>
    </p:spTree>
    <p:extLst>
      <p:ext uri="{BB962C8B-B14F-4D97-AF65-F5344CB8AC3E}">
        <p14:creationId xmlns:p14="http://schemas.microsoft.com/office/powerpoint/2010/main" xmlns="" val="3332715534"/>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8" name="标题 7"/>
          <p:cNvSpPr>
            <a:spLocks noGrp="1"/>
          </p:cNvSpPr>
          <p:nvPr>
            <p:ph type="title"/>
          </p:nvPr>
        </p:nvSpPr>
        <p:spPr/>
        <p:txBody>
          <a:bodyPr rtlCol="0"/>
          <a:lstStyle>
            <a:extLst/>
          </a:lstStyle>
          <a:p>
            <a:r>
              <a:rPr lang="zh-CN" altLang="en-US" smtClean="0"/>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6" name="页脚占位符 5"/>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pPr>
              <a:defRPr/>
            </a:pPr>
            <a:fld id="{C7A97097-52EC-4916-9B40-01B4962C9700}" type="slidenum">
              <a:rPr lang="en-US" altLang="zh-CN"/>
              <a:pPr>
                <a:defRPr/>
              </a:pPr>
              <a:t>‹#›</a:t>
            </a:fld>
            <a:endParaRPr lang="en-US" altLang="zh-CN"/>
          </a:p>
        </p:txBody>
      </p:sp>
    </p:spTree>
    <p:extLst>
      <p:ext uri="{BB962C8B-B14F-4D97-AF65-F5344CB8AC3E}">
        <p14:creationId xmlns:p14="http://schemas.microsoft.com/office/powerpoint/2010/main" xmlns="" val="2109286007"/>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8" name="页脚占位符 7"/>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9" name="灯片编号占位符 8"/>
          <p:cNvSpPr>
            <a:spLocks noGrp="1"/>
          </p:cNvSpPr>
          <p:nvPr>
            <p:ph type="sldNum" sz="quarter" idx="12"/>
          </p:nvPr>
        </p:nvSpPr>
        <p:spPr/>
        <p:txBody>
          <a:bodyPr/>
          <a:lstStyle>
            <a:lvl1pPr>
              <a:defRPr/>
            </a:lvl1pPr>
          </a:lstStyle>
          <a:p>
            <a:pPr>
              <a:defRPr/>
            </a:pPr>
            <a:fld id="{A5A7E7B8-4E03-40FA-AAC1-14697AE925E0}" type="slidenum">
              <a:rPr lang="en-US" altLang="zh-CN"/>
              <a:pPr>
                <a:defRPr/>
              </a:pPr>
              <a:t>‹#›</a:t>
            </a:fld>
            <a:endParaRPr lang="en-US" altLang="zh-CN"/>
          </a:p>
        </p:txBody>
      </p:sp>
    </p:spTree>
    <p:extLst>
      <p:ext uri="{BB962C8B-B14F-4D97-AF65-F5344CB8AC3E}">
        <p14:creationId xmlns:p14="http://schemas.microsoft.com/office/powerpoint/2010/main" xmlns="" val="761637544"/>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extLst/>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4" name="页脚占位符 3"/>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5" name="灯片编号占位符 4"/>
          <p:cNvSpPr>
            <a:spLocks noGrp="1"/>
          </p:cNvSpPr>
          <p:nvPr>
            <p:ph type="sldNum" sz="quarter" idx="12"/>
          </p:nvPr>
        </p:nvSpPr>
        <p:spPr/>
        <p:txBody>
          <a:bodyPr/>
          <a:lstStyle>
            <a:lvl1pPr>
              <a:defRPr/>
            </a:lvl1pPr>
          </a:lstStyle>
          <a:p>
            <a:pPr>
              <a:defRPr/>
            </a:pPr>
            <a:fld id="{C1DDD3BD-A3CA-45A7-90B7-CC5C09CF5D35}" type="slidenum">
              <a:rPr lang="en-US" altLang="zh-CN"/>
              <a:pPr>
                <a:defRPr/>
              </a:pPr>
              <a:t>‹#›</a:t>
            </a:fld>
            <a:endParaRPr lang="en-US" altLang="zh-CN"/>
          </a:p>
        </p:txBody>
      </p:sp>
    </p:spTree>
    <p:extLst>
      <p:ext uri="{BB962C8B-B14F-4D97-AF65-F5344CB8AC3E}">
        <p14:creationId xmlns:p14="http://schemas.microsoft.com/office/powerpoint/2010/main" xmlns="" val="960766941"/>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3"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4" name="灯片编号占位符 17"/>
          <p:cNvSpPr>
            <a:spLocks noGrp="1"/>
          </p:cNvSpPr>
          <p:nvPr>
            <p:ph type="sldNum" sz="quarter" idx="12"/>
          </p:nvPr>
        </p:nvSpPr>
        <p:spPr/>
        <p:txBody>
          <a:bodyPr/>
          <a:lstStyle>
            <a:lvl1pPr>
              <a:defRPr/>
            </a:lvl1pPr>
          </a:lstStyle>
          <a:p>
            <a:pPr>
              <a:defRPr/>
            </a:pPr>
            <a:fld id="{10CE2C45-2C8B-401B-B99E-4B9805C5D00B}" type="slidenum">
              <a:rPr lang="en-US" altLang="zh-CN"/>
              <a:pPr>
                <a:defRPr/>
              </a:pPr>
              <a:t>‹#›</a:t>
            </a:fld>
            <a:endParaRPr lang="en-US" altLang="zh-CN"/>
          </a:p>
        </p:txBody>
      </p:sp>
    </p:spTree>
    <p:extLst>
      <p:ext uri="{BB962C8B-B14F-4D97-AF65-F5344CB8AC3E}">
        <p14:creationId xmlns:p14="http://schemas.microsoft.com/office/powerpoint/2010/main" xmlns="" val="385096478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anchor="t">
            <a:sp3d prstMaterial="softEdge">
              <a:bevelT w="0" h="0"/>
            </a:sp3d>
          </a:bodyPr>
          <a:lstStyle>
            <a:lvl1pPr algn="r">
              <a:buNone/>
              <a:defRPr sz="2500" b="0">
                <a:solidFill>
                  <a:schemeClr val="accent1"/>
                </a:solidFill>
                <a:effectLst/>
              </a:defRPr>
            </a:lvl1pPr>
            <a:extLst/>
          </a:lstStyle>
          <a:p>
            <a:r>
              <a:rPr lang="zh-CN" altLang="en-US" smtClean="0"/>
              <a:t>单击此处编辑母版标题样式</a:t>
            </a:r>
            <a:endParaRPr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6" name="页脚占位符 5"/>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pPr>
              <a:defRPr/>
            </a:pPr>
            <a:fld id="{DBED62B4-0FAF-4678-B023-56663EC49401}" type="slidenum">
              <a:rPr lang="en-US" altLang="zh-CN"/>
              <a:pPr>
                <a:defRPr/>
              </a:pPr>
              <a:t>‹#›</a:t>
            </a:fld>
            <a:endParaRPr lang="en-US" altLang="zh-CN"/>
          </a:p>
        </p:txBody>
      </p:sp>
    </p:spTree>
    <p:extLst>
      <p:ext uri="{BB962C8B-B14F-4D97-AF65-F5344CB8AC3E}">
        <p14:creationId xmlns:p14="http://schemas.microsoft.com/office/powerpoint/2010/main" xmlns="" val="1344696365"/>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任意多边形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hangingPunct="1">
              <a:defRPr/>
            </a:pPr>
            <a:endParaRPr lang="en-US" dirty="0">
              <a:latin typeface="Arial" charset="0"/>
              <a:ea typeface="宋体" charset="-122"/>
            </a:endParaRPr>
          </a:p>
        </p:txBody>
      </p:sp>
      <p:sp>
        <p:nvSpPr>
          <p:cNvPr id="6" name="任意多边形 13"/>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7" name="直角三角形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cxnSp>
        <p:nvCxnSpPr>
          <p:cNvPr id="8" name="直接连接符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10" name="燕尾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4" name="文本占位符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smtClean="0"/>
              <a:t>单击图标添加图片</a:t>
            </a:r>
            <a:endParaRPr lang="en-US" noProof="0" dirty="0"/>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smtClean="0"/>
              <a:t>单击此处编辑母版标题样式</a:t>
            </a:r>
            <a:endParaRPr lang="en-US"/>
          </a:p>
        </p:txBody>
      </p:sp>
      <p:sp>
        <p:nvSpPr>
          <p:cNvPr id="11" name="日期占位符 4"/>
          <p:cNvSpPr>
            <a:spLocks noGrp="1"/>
          </p:cNvSpPr>
          <p:nvPr>
            <p:ph type="dt" sz="half" idx="10"/>
          </p:nvPr>
        </p:nvSpPr>
        <p:spPr/>
        <p:txBody>
          <a:bodyPr/>
          <a:lstStyle>
            <a:lvl1pPr>
              <a:defRPr>
                <a:solidFill>
                  <a:schemeClr val="tx1"/>
                </a:solidFill>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12" name="页脚占位符 5"/>
          <p:cNvSpPr>
            <a:spLocks noGrp="1"/>
          </p:cNvSpPr>
          <p:nvPr>
            <p:ph type="ftr" sz="quarter" idx="11"/>
          </p:nvPr>
        </p:nvSpPr>
        <p:spPr>
          <a:xfrm>
            <a:off x="4379913" y="6408738"/>
            <a:ext cx="2351087" cy="365125"/>
          </a:xfrm>
        </p:spPr>
        <p:txBody>
          <a:bodyPr/>
          <a:lstStyle>
            <a:lvl1pPr>
              <a:defRPr>
                <a:solidFill>
                  <a:schemeClr val="tx1"/>
                </a:solidFill>
              </a:defRPr>
            </a:lvl1pPr>
            <a:extLst/>
          </a:lstStyle>
          <a:p>
            <a:pPr>
              <a:defRPr/>
            </a:pPr>
            <a:r>
              <a:rPr lang="zh-CN" altLang="en-US"/>
              <a:t>中国科学技术大学   近代物理系</a:t>
            </a:r>
            <a:endParaRPr lang="en-US" altLang="zh-CN" dirty="0"/>
          </a:p>
        </p:txBody>
      </p:sp>
      <p:sp>
        <p:nvSpPr>
          <p:cNvPr id="13" name="灯片编号占位符 6"/>
          <p:cNvSpPr>
            <a:spLocks noGrp="1"/>
          </p:cNvSpPr>
          <p:nvPr>
            <p:ph type="sldNum" sz="quarter" idx="12"/>
          </p:nvPr>
        </p:nvSpPr>
        <p:spPr/>
        <p:txBody>
          <a:bodyPr/>
          <a:lstStyle>
            <a:lvl1pPr>
              <a:defRPr/>
            </a:lvl1pPr>
          </a:lstStyle>
          <a:p>
            <a:pPr>
              <a:defRPr/>
            </a:pPr>
            <a:fld id="{5317BE3B-D26A-48DE-9177-6BF99D411CBA}" type="slidenum">
              <a:rPr lang="en-US" altLang="zh-CN"/>
              <a:pPr>
                <a:defRPr/>
              </a:pPr>
              <a:t>‹#›</a:t>
            </a:fld>
            <a:endParaRPr lang="en-US" altLang="zh-CN"/>
          </a:p>
        </p:txBody>
      </p:sp>
    </p:spTree>
    <p:extLst>
      <p:ext uri="{BB962C8B-B14F-4D97-AF65-F5344CB8AC3E}">
        <p14:creationId xmlns:p14="http://schemas.microsoft.com/office/powerpoint/2010/main" xmlns="" val="1566160685"/>
      </p:ext>
    </p:extLst>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占位符 8"/>
          <p:cNvSpPr>
            <a:spLocks noGrp="1"/>
          </p:cNvSpPr>
          <p:nvPr>
            <p:ph type="title"/>
          </p:nvPr>
        </p:nvSpPr>
        <p:spPr>
          <a:xfrm>
            <a:off x="357188" y="203200"/>
            <a:ext cx="8229600" cy="796925"/>
          </a:xfrm>
          <a:prstGeom prst="rect">
            <a:avLst/>
          </a:prstGeom>
          <a:noFill/>
        </p:spPr>
        <p:txBody>
          <a:bodyPr vert="horz" anchor="ctr">
            <a:noAutofit/>
            <a:scene3d>
              <a:camera prst="orthographicFront"/>
              <a:lightRig rig="soft" dir="t"/>
            </a:scene3d>
            <a:sp3d prstMaterial="softEdge">
              <a:bevelT w="25400" h="25400"/>
            </a:sp3d>
          </a:bodyPr>
          <a:lstStyle>
            <a:extLst/>
          </a:lstStyle>
          <a:p>
            <a:r>
              <a:rPr lang="zh-CN" altLang="en-US" dirty="0" smtClean="0"/>
              <a:t>单击此处编辑母版标题样式</a:t>
            </a:r>
            <a:endParaRPr lang="en-US" dirty="0"/>
          </a:p>
        </p:txBody>
      </p:sp>
      <p:sp>
        <p:nvSpPr>
          <p:cNvPr id="1027" name="文本占位符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 name="日期占位符 9"/>
          <p:cNvSpPr>
            <a:spLocks noGrp="1"/>
          </p:cNvSpPr>
          <p:nvPr>
            <p:ph type="dt" sz="half" idx="2"/>
          </p:nvPr>
        </p:nvSpPr>
        <p:spPr>
          <a:xfrm>
            <a:off x="7072313" y="6408738"/>
            <a:ext cx="1574800" cy="365125"/>
          </a:xfrm>
          <a:prstGeom prst="rect">
            <a:avLst/>
          </a:prstGeom>
        </p:spPr>
        <p:txBody>
          <a:bodyPr vert="horz" anchor="b"/>
          <a:lstStyle>
            <a:lvl1pPr algn="l" eaLnBrk="1" latinLnBrk="0" hangingPunct="1">
              <a:defRPr kumimoji="0" sz="1000">
                <a:solidFill>
                  <a:schemeClr val="tx1"/>
                </a:solidFill>
                <a:latin typeface="Arial" charset="0"/>
                <a:ea typeface="宋体" charset="-122"/>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22" name="页脚占位符 21"/>
          <p:cNvSpPr>
            <a:spLocks noGrp="1"/>
          </p:cNvSpPr>
          <p:nvPr>
            <p:ph type="ftr" sz="quarter" idx="3"/>
          </p:nvPr>
        </p:nvSpPr>
        <p:spPr>
          <a:xfrm>
            <a:off x="3913188" y="6408738"/>
            <a:ext cx="3159125" cy="365125"/>
          </a:xfrm>
          <a:prstGeom prst="rect">
            <a:avLst/>
          </a:prstGeom>
        </p:spPr>
        <p:txBody>
          <a:bodyPr vert="horz" anchor="b"/>
          <a:lstStyle>
            <a:lvl1pPr algn="r" eaLnBrk="1" latinLnBrk="0" hangingPunct="1">
              <a:defRPr kumimoji="0" sz="1000">
                <a:solidFill>
                  <a:schemeClr val="tx1"/>
                </a:solidFill>
                <a:latin typeface="Arial" charset="0"/>
                <a:ea typeface="宋体" charset="-122"/>
              </a:defRPr>
            </a:lvl1pPr>
            <a:extLst/>
          </a:lstStyle>
          <a:p>
            <a:pPr>
              <a:defRPr/>
            </a:pPr>
            <a:r>
              <a:rPr lang="zh-CN" altLang="en-US"/>
              <a:t>中国科学技术大学   近代物理系</a:t>
            </a:r>
            <a:endParaRPr lang="en-US" altLang="zh-CN" dirty="0"/>
          </a:p>
        </p:txBody>
      </p:sp>
      <p:sp>
        <p:nvSpPr>
          <p:cNvPr id="18" name="灯片编号占位符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289D4759-2093-4E3D-90C6-72363DF6CE7C}" type="slidenum">
              <a:rPr lang="en-US" altLang="zh-CN"/>
              <a:pPr>
                <a:defRPr/>
              </a:pPr>
              <a:t>‹#›</a:t>
            </a:fld>
            <a:endParaRPr lang="en-US" altLang="zh-CN"/>
          </a:p>
        </p:txBody>
      </p:sp>
      <p:sp>
        <p:nvSpPr>
          <p:cNvPr id="11" name="矩形 10"/>
          <p:cNvSpPr/>
          <p:nvPr/>
        </p:nvSpPr>
        <p:spPr>
          <a:xfrm>
            <a:off x="142875" y="0"/>
            <a:ext cx="36513" cy="6858000"/>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矩形 15"/>
          <p:cNvSpPr/>
          <p:nvPr/>
        </p:nvSpPr>
        <p:spPr>
          <a:xfrm>
            <a:off x="0" y="1071563"/>
            <a:ext cx="9144000" cy="46037"/>
          </a:xfrm>
          <a:prstGeom prst="rect">
            <a:avLst/>
          </a:prstGeom>
          <a:gradFill flip="none" rotWithShape="1">
            <a:gsLst>
              <a:gs pos="0">
                <a:srgbClr val="5E9EFF"/>
              </a:gs>
              <a:gs pos="39999">
                <a:srgbClr val="85C2FF"/>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2" name="TextBox 11"/>
          <p:cNvSpPr txBox="1"/>
          <p:nvPr userDrawn="1"/>
        </p:nvSpPr>
        <p:spPr>
          <a:xfrm>
            <a:off x="500034" y="6500834"/>
            <a:ext cx="3679212" cy="246221"/>
          </a:xfrm>
          <a:prstGeom prst="rect">
            <a:avLst/>
          </a:prstGeom>
          <a:noFill/>
        </p:spPr>
        <p:txBody>
          <a:bodyPr wrap="none">
            <a:spAutoFit/>
          </a:bodyPr>
          <a:lstStyle/>
          <a:p>
            <a:pPr eaLnBrk="1" hangingPunct="1">
              <a:defRPr/>
            </a:pPr>
            <a:r>
              <a:rPr lang="en-US" altLang="zh-CN"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Tree>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15" r:id="rId7"/>
    <p:sldLayoutId id="2147485124" r:id="rId8"/>
    <p:sldLayoutId id="2147485125" r:id="rId9"/>
    <p:sldLayoutId id="2147485116" r:id="rId10"/>
    <p:sldLayoutId id="2147485117" r:id="rId11"/>
  </p:sldLayoutIdLst>
  <p:transition>
    <p:random/>
  </p:transition>
  <p:timing>
    <p:tnLst>
      <p:par>
        <p:cTn id="1" dur="indefinite" restart="never" nodeType="tmRoot"/>
      </p:par>
    </p:tnLst>
  </p:timing>
  <p:hf hdr="0" ftr="0" dt="0"/>
  <p:txStyles>
    <p:titleStyle>
      <a:lvl1pPr algn="l" rtl="0" eaLnBrk="0" fontAlgn="base" hangingPunct="0">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2pPr>
      <a:lvl3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3pPr>
      <a:lvl4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4pPr>
      <a:lvl5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lang="zh-CN" altLang="en-US" sz="2300" kern="1200" dirty="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Visio___1111.vsd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Visio___2222.vsd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2.emf"/></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4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4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8032" y="1671247"/>
            <a:ext cx="7772400" cy="1829761"/>
          </a:xfrm>
        </p:spPr>
        <p:txBody>
          <a:bodyPr/>
          <a:lstStyle/>
          <a:p>
            <a:pPr>
              <a:defRPr/>
            </a:pPr>
            <a:r>
              <a:rPr lang="en-US" altLang="zh-CN" sz="4400" dirty="0" smtClean="0"/>
              <a:t>LHAASO WCDA</a:t>
            </a:r>
            <a:br>
              <a:rPr lang="en-US" altLang="zh-CN" sz="4400" dirty="0" smtClean="0"/>
            </a:br>
            <a:r>
              <a:rPr lang="zh-CN" altLang="en-US" sz="4400" dirty="0" smtClean="0"/>
              <a:t>电子学研制进展</a:t>
            </a:r>
            <a:endParaRPr lang="zh-CN" sz="4400" dirty="0"/>
          </a:p>
        </p:txBody>
      </p:sp>
      <p:sp>
        <p:nvSpPr>
          <p:cNvPr id="12291" name="副标题 2"/>
          <p:cNvSpPr>
            <a:spLocks noGrp="1"/>
          </p:cNvSpPr>
          <p:nvPr>
            <p:ph type="subTitle" idx="1"/>
          </p:nvPr>
        </p:nvSpPr>
        <p:spPr>
          <a:xfrm>
            <a:off x="760413" y="3756025"/>
            <a:ext cx="7772400" cy="1833563"/>
          </a:xfrm>
        </p:spPr>
        <p:txBody>
          <a:bodyPr/>
          <a:lstStyle/>
          <a:p>
            <a:pPr marR="0">
              <a:spcAft>
                <a:spcPts val="600"/>
              </a:spcAft>
            </a:pPr>
            <a:r>
              <a:rPr lang="zh-CN" altLang="en-US" sz="2400" dirty="0" smtClean="0"/>
              <a:t>赵雷</a:t>
            </a:r>
            <a:endParaRPr lang="en-US" altLang="zh-CN" sz="2400" dirty="0" smtClean="0"/>
          </a:p>
          <a:p>
            <a:pPr marR="0">
              <a:spcAft>
                <a:spcPts val="600"/>
              </a:spcAft>
            </a:pPr>
            <a:r>
              <a:rPr lang="zh-CN" altLang="en-US" sz="2400" dirty="0" smtClean="0"/>
              <a:t>中国科学技术大学 核探测与核电子学国家重点实验室</a:t>
            </a:r>
            <a:endParaRPr lang="en-US" altLang="zh-CN" sz="2400" dirty="0" smtClean="0"/>
          </a:p>
          <a:p>
            <a:pPr marR="0">
              <a:spcAft>
                <a:spcPts val="600"/>
              </a:spcAft>
            </a:pPr>
            <a:r>
              <a:rPr lang="en-US" altLang="zh-CN" sz="2400" dirty="0" smtClean="0"/>
              <a:t>2018</a:t>
            </a:r>
            <a:r>
              <a:rPr lang="zh-CN" altLang="en-US" sz="2400" dirty="0" smtClean="0"/>
              <a:t>年</a:t>
            </a:r>
            <a:r>
              <a:rPr lang="en-US" altLang="zh-CN" sz="2400" dirty="0" smtClean="0"/>
              <a:t>3</a:t>
            </a:r>
            <a:r>
              <a:rPr lang="zh-CN" altLang="en-US" sz="2400" dirty="0" smtClean="0"/>
              <a:t>月</a:t>
            </a:r>
            <a:r>
              <a:rPr lang="en-US" altLang="zh-CN" sz="2400" dirty="0" smtClean="0"/>
              <a:t>23</a:t>
            </a:r>
            <a:r>
              <a:rPr lang="zh-CN" altLang="en-US" sz="2400" dirty="0" smtClean="0"/>
              <a:t>日</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1"/>
          <p:cNvSpPr>
            <a:spLocks noGrp="1"/>
          </p:cNvSpPr>
          <p:nvPr>
            <p:ph idx="1"/>
          </p:nvPr>
        </p:nvSpPr>
        <p:spPr>
          <a:xfrm>
            <a:off x="323850" y="4597400"/>
            <a:ext cx="8496300" cy="1711325"/>
          </a:xfrm>
        </p:spPr>
        <p:txBody>
          <a:bodyPr/>
          <a:lstStyle/>
          <a:p>
            <a:pPr>
              <a:spcAft>
                <a:spcPts val="600"/>
              </a:spcAft>
            </a:pPr>
            <a:r>
              <a:rPr lang="zh-CN" altLang="en-US" sz="2400" dirty="0" smtClean="0"/>
              <a:t>单个</a:t>
            </a:r>
            <a:r>
              <a:rPr lang="en-US" altLang="zh-CN" sz="2400" dirty="0" smtClean="0"/>
              <a:t>FEE</a:t>
            </a:r>
            <a:r>
              <a:rPr lang="zh-CN" altLang="en-US" sz="2400" dirty="0" smtClean="0"/>
              <a:t>集成</a:t>
            </a:r>
            <a:r>
              <a:rPr lang="en-US" altLang="zh-CN" sz="2400" dirty="0" smtClean="0"/>
              <a:t>9</a:t>
            </a:r>
            <a:r>
              <a:rPr lang="zh-CN" altLang="en-US" sz="2400" dirty="0" smtClean="0"/>
              <a:t>个</a:t>
            </a:r>
            <a:r>
              <a:rPr lang="en-US" altLang="zh-CN" sz="2400" dirty="0" smtClean="0"/>
              <a:t>PMT</a:t>
            </a:r>
            <a:r>
              <a:rPr lang="zh-CN" altLang="en-US" sz="2400" dirty="0" smtClean="0"/>
              <a:t>读出通道，双增益读出，共</a:t>
            </a:r>
            <a:r>
              <a:rPr lang="en-US" altLang="zh-CN" sz="2400" dirty="0" smtClean="0"/>
              <a:t>18</a:t>
            </a:r>
            <a:r>
              <a:rPr lang="zh-CN" altLang="en-US" sz="2400" dirty="0" smtClean="0"/>
              <a:t>个通道</a:t>
            </a:r>
            <a:endParaRPr lang="en-US" altLang="zh-CN" sz="2400" dirty="0" smtClean="0"/>
          </a:p>
          <a:p>
            <a:pPr>
              <a:spcAft>
                <a:spcPts val="600"/>
              </a:spcAft>
            </a:pPr>
            <a:r>
              <a:rPr lang="zh-CN" altLang="en-US" sz="2400" dirty="0" smtClean="0"/>
              <a:t>自动时钟相位补偿技术</a:t>
            </a:r>
            <a:endParaRPr lang="en-US" altLang="zh-CN" sz="2400" dirty="0" smtClean="0"/>
          </a:p>
          <a:p>
            <a:pPr>
              <a:spcAft>
                <a:spcPts val="600"/>
              </a:spcAft>
            </a:pPr>
            <a:r>
              <a:rPr lang="en-US" altLang="zh-CN" sz="2400" dirty="0" smtClean="0"/>
              <a:t>TCP/IP</a:t>
            </a:r>
            <a:r>
              <a:rPr lang="zh-CN" altLang="en-US" sz="2400" dirty="0" smtClean="0"/>
              <a:t>数据传输方式</a:t>
            </a:r>
            <a:endParaRPr lang="en-US" altLang="zh-CN" sz="2400" dirty="0" smtClean="0"/>
          </a:p>
          <a:p>
            <a:pPr>
              <a:spcAft>
                <a:spcPts val="600"/>
              </a:spcAft>
            </a:pPr>
            <a:endParaRPr lang="zh-CN" altLang="en-US" sz="2400" dirty="0" smtClean="0"/>
          </a:p>
        </p:txBody>
      </p:sp>
      <p:sp>
        <p:nvSpPr>
          <p:cNvPr id="3" name="标题 2"/>
          <p:cNvSpPr>
            <a:spLocks noGrp="1"/>
          </p:cNvSpPr>
          <p:nvPr>
            <p:ph type="title"/>
          </p:nvPr>
        </p:nvSpPr>
        <p:spPr/>
        <p:txBody>
          <a:bodyPr/>
          <a:lstStyle/>
          <a:p>
            <a:pPr>
              <a:defRPr/>
            </a:pPr>
            <a:r>
              <a:rPr altLang="zh-CN" smtClean="0"/>
              <a:t>FEE </a:t>
            </a:r>
            <a:r>
              <a:rPr lang="zh-CN" altLang="zh-CN" smtClean="0"/>
              <a:t>工程</a:t>
            </a:r>
            <a:r>
              <a:rPr lang="zh-CN" smtClean="0"/>
              <a:t>样机结构</a:t>
            </a:r>
            <a:endParaRPr lang="zh-CN"/>
          </a:p>
        </p:txBody>
      </p:sp>
      <p:sp>
        <p:nvSpPr>
          <p:cNvPr id="22532"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151FD54-F644-435B-A045-2A796069D298}" type="slidenum">
              <a:rPr lang="en-US" altLang="zh-CN" sz="1000" smtClean="0">
                <a:ea typeface="宋体" panose="02010600030101010101" pitchFamily="2" charset="-122"/>
              </a:rPr>
              <a:pPr>
                <a:spcBef>
                  <a:spcPct val="0"/>
                </a:spcBef>
                <a:buClrTx/>
                <a:buSzTx/>
                <a:buFontTx/>
                <a:buNone/>
              </a:pPr>
              <a:t>10</a:t>
            </a:fld>
            <a:endParaRPr lang="en-US" altLang="zh-CN" sz="1000" smtClean="0">
              <a:ea typeface="宋体" panose="02010600030101010101" pitchFamily="2" charset="-122"/>
            </a:endParaRPr>
          </a:p>
        </p:txBody>
      </p:sp>
      <p:pic>
        <p:nvPicPr>
          <p:cNvPr id="22533" name="图片 7"/>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225" y="1450975"/>
            <a:ext cx="8416925"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dirty="0" smtClean="0"/>
              <a:t>电荷测量电路的设计</a:t>
            </a:r>
            <a:endParaRPr lang="zh-CN" dirty="0"/>
          </a:p>
        </p:txBody>
      </p:sp>
      <p:sp>
        <p:nvSpPr>
          <p:cNvPr id="23555"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2195C4E4-71C1-4357-A4B3-F87A216B5F25}" type="slidenum">
              <a:rPr lang="en-US" altLang="zh-CN" sz="1000" smtClean="0">
                <a:ea typeface="宋体" panose="02010600030101010101" pitchFamily="2" charset="-122"/>
              </a:rPr>
              <a:pPr>
                <a:spcBef>
                  <a:spcPct val="0"/>
                </a:spcBef>
                <a:buClrTx/>
                <a:buSzTx/>
                <a:buFontTx/>
                <a:buNone/>
              </a:pPr>
              <a:t>11</a:t>
            </a:fld>
            <a:endParaRPr lang="en-US" altLang="zh-CN" sz="1000" smtClean="0">
              <a:ea typeface="宋体" panose="02010600030101010101" pitchFamily="2" charset="-122"/>
            </a:endParaRPr>
          </a:p>
        </p:txBody>
      </p:sp>
      <p:sp>
        <p:nvSpPr>
          <p:cNvPr id="21508" name="矩形 4"/>
          <p:cNvSpPr>
            <a:spLocks noChangeArrowheads="1"/>
          </p:cNvSpPr>
          <p:nvPr/>
        </p:nvSpPr>
        <p:spPr bwMode="auto">
          <a:xfrm>
            <a:off x="357188" y="1124744"/>
            <a:ext cx="8065591" cy="1938992"/>
          </a:xfrm>
          <a:prstGeom prst="rect">
            <a:avLst/>
          </a:prstGeom>
          <a:noFill/>
          <a:ln>
            <a:noFill/>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indent="-34290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65125" lvl="1" indent="-255588" algn="just">
              <a:spcBef>
                <a:spcPts val="400"/>
              </a:spcBef>
              <a:spcAft>
                <a:spcPts val="600"/>
              </a:spcAft>
              <a:buClr>
                <a:schemeClr val="accent1"/>
              </a:buClr>
              <a:buSzPct val="68000"/>
              <a:buFont typeface="Wingdings 3" panose="05040102010807070707" pitchFamily="18" charset="2"/>
              <a:buChar char=""/>
              <a:defRPr/>
            </a:pPr>
            <a:r>
              <a:rPr lang="zh-CN" altLang="en-US" sz="2500" b="1" dirty="0" smtClean="0">
                <a:latin typeface="Times New Roman" panose="02020603050405020304" pitchFamily="18" charset="0"/>
                <a:ea typeface="+mn-ea"/>
                <a:cs typeface="Times New Roman" panose="02020603050405020304" pitchFamily="18" charset="0"/>
              </a:rPr>
              <a:t>成型电路：</a:t>
            </a:r>
            <a:endParaRPr lang="en-US" altLang="zh-CN" sz="2500" b="1" dirty="0">
              <a:latin typeface="Times New Roman" panose="02020603050405020304" pitchFamily="18" charset="0"/>
              <a:ea typeface="+mn-ea"/>
              <a:cs typeface="Times New Roman" panose="02020603050405020304" pitchFamily="18"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基于理论分析结合仿真进行电路参数优化</a:t>
            </a:r>
            <a:endParaRPr lang="en-US" altLang="zh-CN" sz="2000" dirty="0" smtClean="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结构</a:t>
            </a:r>
            <a:r>
              <a:rPr lang="zh-CN" altLang="en-US" sz="2000" dirty="0">
                <a:ea typeface="黑体" panose="02010609060101010101" pitchFamily="49" charset="-122"/>
                <a:cs typeface="Arial" panose="020B0604020202020204" pitchFamily="34" charset="0"/>
              </a:rPr>
              <a:t>：</a:t>
            </a:r>
            <a:r>
              <a:rPr lang="en-US" altLang="zh-CN" sz="2000" dirty="0">
                <a:ea typeface="黑体" panose="02010609060101010101" pitchFamily="49" charset="-122"/>
                <a:cs typeface="Arial" panose="020B0604020202020204" pitchFamily="34" charset="0"/>
              </a:rPr>
              <a:t>RC</a:t>
            </a:r>
            <a:r>
              <a:rPr lang="en-US" altLang="zh-CN" sz="2000" baseline="30000" dirty="0">
                <a:ea typeface="黑体" panose="02010609060101010101" pitchFamily="49" charset="-122"/>
                <a:cs typeface="Arial" panose="020B0604020202020204" pitchFamily="34" charset="0"/>
              </a:rPr>
              <a:t>2</a:t>
            </a:r>
            <a:r>
              <a:rPr lang="zh-CN" altLang="en-US" sz="2000" dirty="0">
                <a:ea typeface="黑体" panose="02010609060101010101" pitchFamily="49" charset="-122"/>
                <a:cs typeface="Arial" panose="020B0604020202020204" pitchFamily="34" charset="0"/>
              </a:rPr>
              <a:t>滤波电路</a:t>
            </a:r>
            <a:endParaRPr lang="en-US" altLang="zh-CN" sz="2000" dirty="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时间常数</a:t>
            </a:r>
            <a:r>
              <a:rPr lang="zh-CN" altLang="en-US" sz="2000" dirty="0">
                <a:ea typeface="黑体" panose="02010609060101010101" pitchFamily="49" charset="-122"/>
                <a:cs typeface="Arial" panose="020B0604020202020204" pitchFamily="34" charset="0"/>
              </a:rPr>
              <a:t>：</a:t>
            </a:r>
            <a:r>
              <a:rPr lang="en-US" altLang="zh-CN" sz="2000" dirty="0">
                <a:ea typeface="黑体" panose="02010609060101010101" pitchFamily="49" charset="-122"/>
                <a:cs typeface="Arial" panose="020B0604020202020204" pitchFamily="34" charset="0"/>
              </a:rPr>
              <a:t>40 </a:t>
            </a:r>
            <a:r>
              <a:rPr lang="en-US" altLang="zh-CN" sz="2000" dirty="0" smtClean="0">
                <a:ea typeface="黑体" panose="02010609060101010101" pitchFamily="49" charset="-122"/>
                <a:cs typeface="Arial" panose="020B0604020202020204" pitchFamily="34" charset="0"/>
              </a:rPr>
              <a:t>ns</a:t>
            </a:r>
          </a:p>
          <a:p>
            <a:pPr marL="620713" lvl="1" indent="-228600" algn="just">
              <a:spcBef>
                <a:spcPts val="325"/>
              </a:spcBef>
              <a:buClr>
                <a:schemeClr val="accent1"/>
              </a:buClr>
              <a:buSzPct val="70000"/>
              <a:buFont typeface="宋体" panose="02010600030101010101" pitchFamily="2" charset="-122"/>
              <a:buChar char="◇"/>
              <a:defRPr/>
            </a:pPr>
            <a:r>
              <a:rPr lang="zh-CN" altLang="en-US" sz="2000" dirty="0">
                <a:ea typeface="黑体" panose="02010609060101010101" pitchFamily="49" charset="-122"/>
                <a:cs typeface="Arial" panose="020B0604020202020204" pitchFamily="34" charset="0"/>
              </a:rPr>
              <a:t>各通道电源隔离，减小可能</a:t>
            </a:r>
            <a:r>
              <a:rPr lang="zh-CN" altLang="en-US" sz="2000" dirty="0" smtClean="0">
                <a:ea typeface="黑体" panose="02010609060101010101" pitchFamily="49" charset="-122"/>
                <a:cs typeface="Arial" panose="020B0604020202020204" pitchFamily="34" charset="0"/>
              </a:rPr>
              <a:t>的干扰</a:t>
            </a:r>
            <a:endParaRPr lang="en-US" altLang="zh-CN" sz="2000" dirty="0">
              <a:ea typeface="黑体" panose="02010609060101010101" pitchFamily="49" charset="-122"/>
              <a:cs typeface="Arial" panose="020B0604020202020204" pitchFamily="34" charset="0"/>
            </a:endParaRPr>
          </a:p>
        </p:txBody>
      </p:sp>
      <p:sp>
        <p:nvSpPr>
          <p:cNvPr id="2" name="Rectangle 9"/>
          <p:cNvSpPr>
            <a:spLocks noChangeArrowheads="1"/>
          </p:cNvSpPr>
          <p:nvPr/>
        </p:nvSpPr>
        <p:spPr bwMode="auto">
          <a:xfrm>
            <a:off x="4122095" y="13493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3" cstate="print"/>
          <a:stretch>
            <a:fillRect/>
          </a:stretch>
        </p:blipFill>
        <p:spPr>
          <a:xfrm>
            <a:off x="2123728" y="3234472"/>
            <a:ext cx="5035575" cy="2952923"/>
          </a:xfrm>
          <a:prstGeom prst="rect">
            <a:avLst/>
          </a:prstGeom>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1"/>
          <p:cNvSpPr>
            <a:spLocks noGrp="1"/>
          </p:cNvSpPr>
          <p:nvPr>
            <p:ph idx="1"/>
          </p:nvPr>
        </p:nvSpPr>
        <p:spPr>
          <a:xfrm>
            <a:off x="431800" y="1773238"/>
            <a:ext cx="3348038" cy="1341437"/>
          </a:xfrm>
        </p:spPr>
        <p:txBody>
          <a:bodyPr/>
          <a:lstStyle/>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可实现高精度阻抗匹配</a:t>
            </a:r>
            <a:endParaRPr lang="en-US" altLang="zh-CN" sz="1800" smtClean="0"/>
          </a:p>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高测量精度</a:t>
            </a:r>
            <a:endParaRPr lang="en-US" altLang="zh-CN" sz="1800" smtClean="0"/>
          </a:p>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更简洁的电路结构</a:t>
            </a:r>
            <a:endParaRPr lang="zh-CN" altLang="zh-CN" sz="1800" smtClean="0"/>
          </a:p>
        </p:txBody>
      </p:sp>
      <p:sp>
        <p:nvSpPr>
          <p:cNvPr id="3" name="标题 2"/>
          <p:cNvSpPr>
            <a:spLocks noGrp="1"/>
          </p:cNvSpPr>
          <p:nvPr>
            <p:ph type="title"/>
          </p:nvPr>
        </p:nvSpPr>
        <p:spPr/>
        <p:txBody>
          <a:bodyPr/>
          <a:lstStyle/>
          <a:p>
            <a:pPr>
              <a:defRPr/>
            </a:pPr>
            <a:r>
              <a:rPr lang="zh-CN"/>
              <a:t>前放及成形电路的设计</a:t>
            </a:r>
          </a:p>
        </p:txBody>
      </p:sp>
      <p:sp>
        <p:nvSpPr>
          <p:cNvPr id="31748" name="页脚占位符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000" smtClean="0">
                <a:ea typeface="宋体" panose="02010600030101010101" pitchFamily="2" charset="-122"/>
              </a:rPr>
              <a:t>中国科学技术大学   近代物理系   赵雷</a:t>
            </a:r>
            <a:endParaRPr lang="en-US" altLang="zh-CN" sz="1000" smtClean="0">
              <a:ea typeface="宋体" panose="02010600030101010101" pitchFamily="2" charset="-122"/>
            </a:endParaRPr>
          </a:p>
        </p:txBody>
      </p:sp>
      <p:sp>
        <p:nvSpPr>
          <p:cNvPr id="31749" name="灯片编号占位符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418E064F-3448-4FDF-8D47-E3884074B031}" type="slidenum">
              <a:rPr lang="en-US" altLang="zh-CN" sz="1000" smtClean="0">
                <a:ea typeface="宋体" panose="02010600030101010101" pitchFamily="2" charset="-122"/>
              </a:rPr>
              <a:pPr>
                <a:spcBef>
                  <a:spcPct val="0"/>
                </a:spcBef>
                <a:buClrTx/>
                <a:buSzTx/>
                <a:buFontTx/>
                <a:buNone/>
              </a:pPr>
              <a:t>12</a:t>
            </a:fld>
            <a:endParaRPr lang="en-US" altLang="zh-CN" sz="1000" smtClean="0">
              <a:ea typeface="宋体" panose="02010600030101010101" pitchFamily="2" charset="-122"/>
            </a:endParaRPr>
          </a:p>
        </p:txBody>
      </p:sp>
      <p:sp>
        <p:nvSpPr>
          <p:cNvPr id="31750" name="内容占位符 1"/>
          <p:cNvSpPr txBox="1">
            <a:spLocks/>
          </p:cNvSpPr>
          <p:nvPr/>
        </p:nvSpPr>
        <p:spPr bwMode="auto">
          <a:xfrm>
            <a:off x="417513" y="3300413"/>
            <a:ext cx="8229600" cy="96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92113">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r>
              <a:rPr lang="zh-CN" altLang="en-US" dirty="0"/>
              <a:t>成形电路参数优化：</a:t>
            </a:r>
            <a:endParaRPr lang="en-US" altLang="zh-CN" dirty="0"/>
          </a:p>
          <a:p>
            <a:pPr lvl="1">
              <a:buSzPct val="70000"/>
              <a:buFont typeface="宋体" panose="02010600030101010101" pitchFamily="2" charset="-122"/>
              <a:buNone/>
            </a:pPr>
            <a:r>
              <a:rPr lang="zh-CN" altLang="en-US" sz="2200" b="1" dirty="0">
                <a:solidFill>
                  <a:srgbClr val="0000FF"/>
                </a:solidFill>
              </a:rPr>
              <a:t>◇ </a:t>
            </a:r>
            <a:r>
              <a:rPr lang="en-US" altLang="zh-CN" sz="2400" dirty="0"/>
              <a:t>SNR of RC</a:t>
            </a:r>
            <a:r>
              <a:rPr lang="en-US" altLang="zh-CN" sz="2400" baseline="30000" dirty="0"/>
              <a:t>2</a:t>
            </a:r>
            <a:r>
              <a:rPr lang="zh-CN" altLang="en-US" sz="2400" dirty="0"/>
              <a:t>、</a:t>
            </a:r>
            <a:r>
              <a:rPr lang="en-US" altLang="zh-CN" sz="2400" dirty="0"/>
              <a:t>RC</a:t>
            </a:r>
            <a:r>
              <a:rPr lang="en-US" altLang="zh-CN" sz="2400" baseline="30000" dirty="0"/>
              <a:t>3</a:t>
            </a:r>
            <a:r>
              <a:rPr lang="zh-CN" altLang="en-US" sz="2400" dirty="0"/>
              <a:t>和</a:t>
            </a:r>
            <a:r>
              <a:rPr lang="en-US" altLang="zh-CN" sz="2400" dirty="0"/>
              <a:t>RC</a:t>
            </a:r>
            <a:r>
              <a:rPr lang="en-US" altLang="zh-CN" sz="2400" baseline="30000" dirty="0"/>
              <a:t>4</a:t>
            </a:r>
            <a:endParaRPr lang="en-US" altLang="zh-CN" sz="2400" dirty="0"/>
          </a:p>
        </p:txBody>
      </p:sp>
      <p:grpSp>
        <p:nvGrpSpPr>
          <p:cNvPr id="31751" name="组合 12"/>
          <p:cNvGrpSpPr>
            <a:grpSpLocks/>
          </p:cNvGrpSpPr>
          <p:nvPr/>
        </p:nvGrpSpPr>
        <p:grpSpPr bwMode="auto">
          <a:xfrm>
            <a:off x="1154113" y="4286250"/>
            <a:ext cx="2703512" cy="1857375"/>
            <a:chOff x="1031888" y="4500556"/>
            <a:chExt cx="1703375" cy="1584332"/>
          </a:xfrm>
        </p:grpSpPr>
        <p:graphicFrame>
          <p:nvGraphicFramePr>
            <p:cNvPr id="31755" name="Object 1"/>
            <p:cNvGraphicFramePr>
              <a:graphicFrameLocks noChangeAspect="1"/>
            </p:cNvGraphicFramePr>
            <p:nvPr/>
          </p:nvGraphicFramePr>
          <p:xfrm>
            <a:off x="1031888" y="4500556"/>
            <a:ext cx="1558925" cy="465138"/>
          </p:xfrm>
          <a:graphic>
            <a:graphicData uri="http://schemas.openxmlformats.org/presentationml/2006/ole">
              <p:oleObj spid="_x0000_s49175" name="公式" r:id="rId3" imgW="1536033" imgH="444307" progId="Equation.3">
                <p:embed/>
              </p:oleObj>
            </a:graphicData>
          </a:graphic>
        </p:graphicFrame>
        <p:graphicFrame>
          <p:nvGraphicFramePr>
            <p:cNvPr id="31756" name="Object 3"/>
            <p:cNvGraphicFramePr>
              <a:graphicFrameLocks noChangeAspect="1"/>
            </p:cNvGraphicFramePr>
            <p:nvPr/>
          </p:nvGraphicFramePr>
          <p:xfrm>
            <a:off x="1033463" y="5065713"/>
            <a:ext cx="1601787" cy="447675"/>
          </p:xfrm>
          <a:graphic>
            <a:graphicData uri="http://schemas.openxmlformats.org/presentationml/2006/ole">
              <p:oleObj spid="_x0000_s49176" name="公式" r:id="rId4" imgW="1600200" imgH="444500" progId="Equation.3">
                <p:embed/>
              </p:oleObj>
            </a:graphicData>
          </a:graphic>
        </p:graphicFrame>
        <p:graphicFrame>
          <p:nvGraphicFramePr>
            <p:cNvPr id="31757" name="Object 5"/>
            <p:cNvGraphicFramePr>
              <a:graphicFrameLocks noChangeAspect="1"/>
            </p:cNvGraphicFramePr>
            <p:nvPr/>
          </p:nvGraphicFramePr>
          <p:xfrm>
            <a:off x="1033463" y="5629275"/>
            <a:ext cx="1701800" cy="455613"/>
          </p:xfrm>
          <a:graphic>
            <a:graphicData uri="http://schemas.openxmlformats.org/presentationml/2006/ole">
              <p:oleObj spid="_x0000_s49177" name="公式" r:id="rId5" imgW="1688367" imgH="444307" progId="Equation.3">
                <p:embed/>
              </p:oleObj>
            </a:graphicData>
          </a:graphic>
        </p:graphicFrame>
      </p:grpSp>
      <p:pic>
        <p:nvPicPr>
          <p:cNvPr id="31752" name="图片 10"/>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05363" y="3643313"/>
            <a:ext cx="42672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13" descr="D:\cliff\cliff_work\LHWCA\FEE version2\改版建议\pic\vsd文件\TDR中的图\RC2.e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14813" y="1773238"/>
            <a:ext cx="46863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内容占位符 1"/>
          <p:cNvSpPr txBox="1">
            <a:spLocks/>
          </p:cNvSpPr>
          <p:nvPr/>
        </p:nvSpPr>
        <p:spPr bwMode="auto">
          <a:xfrm>
            <a:off x="179388" y="1125538"/>
            <a:ext cx="6026150" cy="647700"/>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defRPr/>
            </a:pPr>
            <a:r>
              <a:rPr lang="zh-CN" altLang="en-US" sz="2700" dirty="0">
                <a:ea typeface="+mn-ea"/>
                <a:cs typeface="Arial" pitchFamily="34" charset="0"/>
              </a:rPr>
              <a:t>电路结构的优化</a:t>
            </a:r>
            <a:r>
              <a:rPr lang="en-US" altLang="zh-CN" sz="2700" dirty="0">
                <a:ea typeface="+mn-ea"/>
                <a:cs typeface="Arial" pitchFamily="34" charset="0"/>
              </a:rPr>
              <a:t>:</a:t>
            </a:r>
          </a:p>
          <a:p>
            <a:pPr marL="365125" indent="-255588">
              <a:spcBef>
                <a:spcPts val="400"/>
              </a:spcBef>
              <a:buClr>
                <a:schemeClr val="accent1"/>
              </a:buClr>
              <a:buSzPct val="68000"/>
              <a:buFont typeface="Wingdings 3" pitchFamily="18" charset="2"/>
              <a:buNone/>
              <a:defRPr/>
            </a:pPr>
            <a:r>
              <a:rPr lang="en-US" sz="2200" b="1" dirty="0">
                <a:solidFill>
                  <a:srgbClr val="0000FF"/>
                </a:solidFill>
                <a:ea typeface="黑体" pitchFamily="49" charset="-122"/>
                <a:cs typeface="Arial" pitchFamily="34" charset="0"/>
              </a:rPr>
              <a:t>	</a:t>
            </a:r>
            <a:endParaRPr lang="en-US" altLang="zh-CN" sz="2200" dirty="0">
              <a:ea typeface="黑体" pitchFamily="49" charset="-122"/>
              <a:cs typeface="Arial" pitchFamily="34" charset="0"/>
            </a:endParaRPr>
          </a:p>
        </p:txBody>
      </p:sp>
    </p:spTree>
    <p:extLst>
      <p:ext uri="{BB962C8B-B14F-4D97-AF65-F5344CB8AC3E}">
        <p14:creationId xmlns:p14="http://schemas.microsoft.com/office/powerpoint/2010/main" xmlns="" val="2984149447"/>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a:t>前放及成形电路的设计</a:t>
            </a:r>
          </a:p>
        </p:txBody>
      </p:sp>
      <p:sp>
        <p:nvSpPr>
          <p:cNvPr id="32771" name="页脚占位符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000" smtClean="0">
                <a:ea typeface="宋体" panose="02010600030101010101" pitchFamily="2" charset="-122"/>
              </a:rPr>
              <a:t>中国科学技术大学   近代物理系   赵雷</a:t>
            </a:r>
            <a:endParaRPr lang="en-US" altLang="zh-CN" sz="1000" smtClean="0">
              <a:ea typeface="宋体" panose="02010600030101010101" pitchFamily="2" charset="-122"/>
            </a:endParaRPr>
          </a:p>
        </p:txBody>
      </p:sp>
      <p:sp>
        <p:nvSpPr>
          <p:cNvPr id="32772" name="灯片编号占位符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9902AFBD-3DDE-48C2-9CB2-CBFD6A4187FF}" type="slidenum">
              <a:rPr lang="en-US" altLang="zh-CN" sz="1000" smtClean="0">
                <a:ea typeface="宋体" panose="02010600030101010101" pitchFamily="2" charset="-122"/>
              </a:rPr>
              <a:pPr>
                <a:spcBef>
                  <a:spcPct val="0"/>
                </a:spcBef>
                <a:buClrTx/>
                <a:buSzTx/>
                <a:buFontTx/>
                <a:buNone/>
              </a:pPr>
              <a:t>13</a:t>
            </a:fld>
            <a:endParaRPr lang="en-US" altLang="zh-CN" sz="1000" smtClean="0">
              <a:ea typeface="宋体" panose="02010600030101010101" pitchFamily="2" charset="-122"/>
            </a:endParaRPr>
          </a:p>
        </p:txBody>
      </p:sp>
      <p:pic>
        <p:nvPicPr>
          <p:cNvPr id="32775" name="图片 8" descr="弹道亏损的定义.em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 y="1214438"/>
            <a:ext cx="3576638"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6" name="内容占位符 1"/>
          <p:cNvSpPr>
            <a:spLocks noGrp="1"/>
          </p:cNvSpPr>
          <p:nvPr>
            <p:ph idx="1"/>
          </p:nvPr>
        </p:nvSpPr>
        <p:spPr>
          <a:xfrm>
            <a:off x="323850" y="3789363"/>
            <a:ext cx="4643438" cy="2735262"/>
          </a:xfrm>
        </p:spPr>
        <p:txBody>
          <a:bodyPr/>
          <a:lstStyle/>
          <a:p>
            <a:r>
              <a:rPr lang="en-US" altLang="zh-CN" sz="2400" smtClean="0"/>
              <a:t>SNR </a:t>
            </a:r>
            <a:r>
              <a:rPr lang="zh-CN" altLang="en-US" sz="2400" smtClean="0"/>
              <a:t>仿真结果</a:t>
            </a:r>
            <a:endParaRPr lang="en-US" altLang="zh-CN" sz="2400" smtClean="0"/>
          </a:p>
          <a:p>
            <a:pPr lvl="1"/>
            <a:r>
              <a:rPr lang="en-US" altLang="zh-CN" sz="1600" smtClean="0"/>
              <a:t>RC</a:t>
            </a:r>
            <a:r>
              <a:rPr lang="en-US" altLang="zh-CN" sz="1600" baseline="30000" smtClean="0"/>
              <a:t>2</a:t>
            </a:r>
            <a:r>
              <a:rPr lang="en-US" altLang="zh-CN" sz="1600" smtClean="0"/>
              <a:t> is the best</a:t>
            </a:r>
            <a:endParaRPr lang="en-US" sz="1600" smtClean="0">
              <a:ea typeface="黑体" panose="02010609060101010101" pitchFamily="49" charset="-122"/>
            </a:endParaRPr>
          </a:p>
          <a:p>
            <a:pPr lvl="1"/>
            <a:r>
              <a:rPr lang="en-US" sz="1600" smtClean="0">
                <a:ea typeface="黑体" panose="02010609060101010101" pitchFamily="49" charset="-122"/>
              </a:rPr>
              <a:t>SNR deteriorates with increased time constant</a:t>
            </a:r>
          </a:p>
          <a:p>
            <a:r>
              <a:rPr lang="zh-CN" altLang="en-US" sz="2400" smtClean="0"/>
              <a:t>采样所致寻峰误差仿真</a:t>
            </a:r>
          </a:p>
          <a:p>
            <a:pPr lvl="1"/>
            <a:r>
              <a:rPr lang="en-US" altLang="zh-CN" sz="1600" smtClean="0"/>
              <a:t>Higher A/D sampling rate, less peaking error</a:t>
            </a:r>
          </a:p>
          <a:p>
            <a:pPr lvl="1"/>
            <a:r>
              <a:rPr lang="en-US" altLang="zh-CN" sz="1600" smtClean="0"/>
              <a:t>Larger time constant, less peaking error</a:t>
            </a:r>
          </a:p>
          <a:p>
            <a:pPr lvl="1"/>
            <a:endParaRPr smtClean="0">
              <a:ea typeface="黑体" panose="02010609060101010101" pitchFamily="49" charset="-122"/>
            </a:endParaRPr>
          </a:p>
        </p:txBody>
      </p:sp>
      <p:pic>
        <p:nvPicPr>
          <p:cNvPr id="9" name="图片 8"/>
          <p:cNvPicPr/>
          <p:nvPr/>
        </p:nvPicPr>
        <p:blipFill>
          <a:blip r:embed="rId3" cstate="print">
            <a:extLst>
              <a:ext uri="{28A0092B-C50C-407E-A947-70E740481C1C}">
                <a14:useLocalDpi xmlns:a14="http://schemas.microsoft.com/office/drawing/2010/main" xmlns="" val="0"/>
              </a:ext>
            </a:extLst>
          </a:blip>
          <a:srcRect/>
          <a:stretch>
            <a:fillRect/>
          </a:stretch>
        </p:blipFill>
        <p:spPr>
          <a:xfrm>
            <a:off x="4932040" y="1156783"/>
            <a:ext cx="3654748" cy="2560249"/>
          </a:xfrm>
          <a:prstGeom prst="rect">
            <a:avLst/>
          </a:prstGeom>
          <a:noFill/>
          <a:ln>
            <a:noFill/>
          </a:ln>
        </p:spPr>
      </p:pic>
      <p:pic>
        <p:nvPicPr>
          <p:cNvPr id="10" name="图片 9"/>
          <p:cNvPicPr/>
          <p:nvPr/>
        </p:nvPicPr>
        <p:blipFill>
          <a:blip r:embed="rId4" cstate="print">
            <a:extLst>
              <a:ext uri="{28A0092B-C50C-407E-A947-70E740481C1C}">
                <a14:useLocalDpi xmlns:a14="http://schemas.microsoft.com/office/drawing/2010/main" xmlns="" val="0"/>
              </a:ext>
            </a:extLst>
          </a:blip>
          <a:srcRect/>
          <a:stretch>
            <a:fillRect/>
          </a:stretch>
        </p:blipFill>
        <p:spPr>
          <a:xfrm>
            <a:off x="4860032" y="3945993"/>
            <a:ext cx="3672106" cy="2578632"/>
          </a:xfrm>
          <a:prstGeom prst="rect">
            <a:avLst/>
          </a:prstGeom>
          <a:noFill/>
          <a:ln>
            <a:noFill/>
          </a:ln>
        </p:spPr>
      </p:pic>
    </p:spTree>
    <p:extLst>
      <p:ext uri="{BB962C8B-B14F-4D97-AF65-F5344CB8AC3E}">
        <p14:creationId xmlns:p14="http://schemas.microsoft.com/office/powerpoint/2010/main" xmlns="" val="204520532"/>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076056" y="1897371"/>
            <a:ext cx="3937769" cy="3165013"/>
          </a:xfrm>
          <a:prstGeom prst="rect">
            <a:avLst/>
          </a:prstGeom>
        </p:spPr>
      </p:pic>
      <p:sp>
        <p:nvSpPr>
          <p:cNvPr id="3" name="标题 2"/>
          <p:cNvSpPr>
            <a:spLocks noGrp="1"/>
          </p:cNvSpPr>
          <p:nvPr>
            <p:ph type="title"/>
          </p:nvPr>
        </p:nvSpPr>
        <p:spPr/>
        <p:txBody>
          <a:bodyPr/>
          <a:lstStyle/>
          <a:p>
            <a:r>
              <a:rPr lang="zh-CN" altLang="zh-CN" dirty="0"/>
              <a:t>电荷测量电路的设计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14</a:t>
            </a:fld>
            <a:endParaRPr lang="en-US" altLang="zh-CN"/>
          </a:p>
        </p:txBody>
      </p:sp>
      <p:sp>
        <p:nvSpPr>
          <p:cNvPr id="6" name="内容占位符 1"/>
          <p:cNvSpPr txBox="1">
            <a:spLocks/>
          </p:cNvSpPr>
          <p:nvPr/>
        </p:nvSpPr>
        <p:spPr bwMode="auto">
          <a:xfrm>
            <a:off x="261839" y="1196752"/>
            <a:ext cx="5102249"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defRPr/>
            </a:pPr>
            <a:r>
              <a:rPr lang="zh-CN" altLang="en-US" sz="2500" b="1" dirty="0" smtClean="0">
                <a:latin typeface="+mn-ea"/>
              </a:rPr>
              <a:t>成型电路运放：</a:t>
            </a:r>
            <a:endParaRPr lang="en-US" altLang="zh-CN" sz="2500" b="1" dirty="0" smtClean="0">
              <a:latin typeface="+mn-ea"/>
            </a:endParaRPr>
          </a:p>
          <a:p>
            <a:pPr lvl="1">
              <a:spcAft>
                <a:spcPts val="600"/>
              </a:spcAft>
              <a:defRPr/>
            </a:pPr>
            <a:r>
              <a:rPr lang="zh-CN" altLang="en-US" sz="2100" dirty="0" smtClean="0"/>
              <a:t>第一级：</a:t>
            </a:r>
            <a:r>
              <a:rPr lang="en-US" altLang="zh-CN" sz="2100" dirty="0" smtClean="0"/>
              <a:t>AD8000</a:t>
            </a:r>
          </a:p>
          <a:p>
            <a:pPr lvl="2">
              <a:spcAft>
                <a:spcPts val="600"/>
              </a:spcAft>
              <a:defRPr/>
            </a:pPr>
            <a:r>
              <a:rPr lang="en-US" altLang="zh-CN" sz="1900" dirty="0" smtClean="0"/>
              <a:t>-</a:t>
            </a:r>
            <a:r>
              <a:rPr lang="en-US" altLang="zh-CN" sz="1900" dirty="0"/>
              <a:t>3 dB </a:t>
            </a:r>
            <a:r>
              <a:rPr lang="zh-CN" altLang="en-US" sz="1900" dirty="0" smtClean="0"/>
              <a:t>大信号带宽</a:t>
            </a:r>
            <a:r>
              <a:rPr lang="zh-CN" altLang="en-US" sz="1900" dirty="0"/>
              <a:t>（</a:t>
            </a:r>
            <a:r>
              <a:rPr lang="en-US" altLang="zh-CN" sz="1900" dirty="0"/>
              <a:t>G=1</a:t>
            </a:r>
            <a:r>
              <a:rPr lang="zh-CN" altLang="en-US" sz="1900" dirty="0" smtClean="0"/>
              <a:t>）：</a:t>
            </a:r>
            <a:r>
              <a:rPr lang="en-US" altLang="zh-CN" sz="1900" dirty="0" smtClean="0"/>
              <a:t>650 MHz</a:t>
            </a:r>
          </a:p>
          <a:p>
            <a:pPr lvl="2">
              <a:spcAft>
                <a:spcPts val="600"/>
              </a:spcAft>
              <a:defRPr/>
            </a:pPr>
            <a:r>
              <a:rPr lang="zh-CN" altLang="en-US" sz="1900" dirty="0"/>
              <a:t>摆</a:t>
            </a:r>
            <a:r>
              <a:rPr lang="zh-CN" altLang="en-US" sz="1900" dirty="0" smtClean="0"/>
              <a:t>率：</a:t>
            </a:r>
            <a:r>
              <a:rPr lang="en-US" altLang="zh-CN" sz="1900" dirty="0" smtClean="0"/>
              <a:t>4100 V/</a:t>
            </a:r>
            <a:r>
              <a:rPr lang="en-US" altLang="zh-CN" sz="1900" dirty="0" err="1" smtClean="0"/>
              <a:t>μs</a:t>
            </a:r>
            <a:endParaRPr lang="en-US" altLang="zh-CN" sz="1900" dirty="0" smtClean="0"/>
          </a:p>
          <a:p>
            <a:pPr lvl="2">
              <a:spcAft>
                <a:spcPts val="600"/>
              </a:spcAft>
              <a:defRPr/>
            </a:pPr>
            <a:r>
              <a:rPr lang="zh-CN" altLang="en-US" sz="1900" dirty="0" smtClean="0"/>
              <a:t>噪声电压：</a:t>
            </a:r>
            <a:r>
              <a:rPr lang="en-US" altLang="zh-CN" sz="1900" dirty="0" smtClean="0"/>
              <a:t>1.6 </a:t>
            </a:r>
            <a:r>
              <a:rPr lang="en-US" altLang="zh-CN" sz="1900" dirty="0" err="1" smtClean="0"/>
              <a:t>nV</a:t>
            </a:r>
            <a:r>
              <a:rPr lang="en-US" altLang="zh-CN" sz="1900" dirty="0" smtClean="0"/>
              <a:t>/</a:t>
            </a:r>
            <a:r>
              <a:rPr lang="en-US" altLang="zh-CN" sz="1900" dirty="0" err="1" smtClean="0"/>
              <a:t>rtHz</a:t>
            </a:r>
            <a:endParaRPr lang="en-US" altLang="zh-CN" sz="1900" dirty="0" smtClean="0"/>
          </a:p>
          <a:p>
            <a:pPr lvl="2">
              <a:spcAft>
                <a:spcPts val="600"/>
              </a:spcAft>
              <a:defRPr/>
            </a:pPr>
            <a:r>
              <a:rPr lang="zh-CN" altLang="en-US" sz="1900" dirty="0" smtClean="0"/>
              <a:t>高带宽，高摆率，低噪声。</a:t>
            </a:r>
            <a:endParaRPr lang="en-US" altLang="zh-CN" sz="1900" dirty="0" smtClean="0"/>
          </a:p>
          <a:p>
            <a:pPr lvl="2">
              <a:spcAft>
                <a:spcPts val="600"/>
              </a:spcAft>
              <a:defRPr/>
            </a:pPr>
            <a:r>
              <a:rPr lang="zh-CN" altLang="en-US" sz="1900" dirty="0" smtClean="0"/>
              <a:t>保证信号成形不受运放带宽影响</a:t>
            </a:r>
            <a:endParaRPr lang="en-US" altLang="zh-CN" sz="1900" dirty="0" smtClean="0"/>
          </a:p>
          <a:p>
            <a:pPr lvl="1">
              <a:spcAft>
                <a:spcPts val="600"/>
              </a:spcAft>
              <a:defRPr/>
            </a:pPr>
            <a:r>
              <a:rPr lang="zh-CN" altLang="en-US" sz="2100" dirty="0" smtClean="0"/>
              <a:t>第二级</a:t>
            </a:r>
            <a:r>
              <a:rPr lang="zh-CN" altLang="en-US" sz="2100" dirty="0"/>
              <a:t>： </a:t>
            </a:r>
            <a:r>
              <a:rPr lang="en-US" altLang="zh-CN" sz="2100" dirty="0" smtClean="0"/>
              <a:t>AD8057</a:t>
            </a:r>
          </a:p>
          <a:p>
            <a:pPr lvl="2">
              <a:spcAft>
                <a:spcPts val="600"/>
              </a:spcAft>
              <a:defRPr/>
            </a:pPr>
            <a:r>
              <a:rPr lang="en-US" altLang="zh-CN" sz="1900" dirty="0"/>
              <a:t>-3 dB </a:t>
            </a:r>
            <a:r>
              <a:rPr lang="zh-CN" altLang="en-US" sz="1900" dirty="0" smtClean="0"/>
              <a:t>大信号</a:t>
            </a:r>
            <a:r>
              <a:rPr lang="zh-CN" altLang="en-US" sz="1900" dirty="0"/>
              <a:t>带宽（</a:t>
            </a:r>
            <a:r>
              <a:rPr lang="en-US" altLang="zh-CN" sz="1900" dirty="0"/>
              <a:t>G=1</a:t>
            </a:r>
            <a:r>
              <a:rPr lang="zh-CN" altLang="en-US" sz="1900" dirty="0" smtClean="0"/>
              <a:t>）：</a:t>
            </a:r>
            <a:r>
              <a:rPr lang="en-US" altLang="zh-CN" sz="1900" dirty="0" smtClean="0"/>
              <a:t>175 MHz</a:t>
            </a:r>
          </a:p>
          <a:p>
            <a:pPr lvl="2">
              <a:spcAft>
                <a:spcPts val="600"/>
              </a:spcAft>
              <a:defRPr/>
            </a:pPr>
            <a:r>
              <a:rPr lang="zh-CN" altLang="en-US" sz="1900" dirty="0" smtClean="0"/>
              <a:t>已经经过</a:t>
            </a:r>
            <a:r>
              <a:rPr lang="en-US" altLang="zh-CN" sz="1900" dirty="0" smtClean="0"/>
              <a:t>RC</a:t>
            </a:r>
            <a:r>
              <a:rPr lang="zh-CN" altLang="en-US" sz="1900" dirty="0" smtClean="0"/>
              <a:t>成形电路，选取适当带宽提供放大即可</a:t>
            </a:r>
            <a:endParaRPr lang="en-US" altLang="zh-CN" sz="1900" dirty="0"/>
          </a:p>
          <a:p>
            <a:pPr lvl="1">
              <a:spcAft>
                <a:spcPts val="600"/>
              </a:spcAft>
              <a:defRPr/>
            </a:pPr>
            <a:endParaRPr lang="en-US" altLang="zh-CN" sz="2100" dirty="0" smtClean="0">
              <a:latin typeface="+mn-ea"/>
            </a:endParaRPr>
          </a:p>
        </p:txBody>
      </p:sp>
      <p:sp>
        <p:nvSpPr>
          <p:cNvPr id="8" name="文本框 7"/>
          <p:cNvSpPr txBox="1"/>
          <p:nvPr/>
        </p:nvSpPr>
        <p:spPr>
          <a:xfrm>
            <a:off x="6419643" y="5045040"/>
            <a:ext cx="2142580" cy="379437"/>
          </a:xfrm>
          <a:prstGeom prst="rect">
            <a:avLst/>
          </a:prstGeom>
          <a:noFill/>
        </p:spPr>
        <p:txBody>
          <a:bodyPr wrap="square" rtlCol="0">
            <a:spAutoFit/>
          </a:bodyPr>
          <a:lstStyle/>
          <a:p>
            <a:r>
              <a:rPr lang="en-US" altLang="zh-CN" dirty="0" smtClean="0">
                <a:ea typeface="+mn-ea"/>
                <a:cs typeface="Arial" panose="020B0604020202020204" pitchFamily="34" charset="0"/>
              </a:rPr>
              <a:t>AD8000</a:t>
            </a:r>
            <a:r>
              <a:rPr lang="zh-CN" altLang="en-US" dirty="0" smtClean="0">
                <a:ea typeface="+mn-ea"/>
                <a:cs typeface="Arial" panose="020B0604020202020204" pitchFamily="34" charset="0"/>
              </a:rPr>
              <a:t>带宽曲线</a:t>
            </a:r>
            <a:endParaRPr lang="zh-CN" altLang="en-US" dirty="0">
              <a:ea typeface="+mn-ea"/>
              <a:cs typeface="Arial" panose="020B0604020202020204" pitchFamily="34" charset="0"/>
            </a:endParaRPr>
          </a:p>
        </p:txBody>
      </p:sp>
    </p:spTree>
    <p:extLst>
      <p:ext uri="{BB962C8B-B14F-4D97-AF65-F5344CB8AC3E}">
        <p14:creationId xmlns:p14="http://schemas.microsoft.com/office/powerpoint/2010/main" xmlns="" val="2329984600"/>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27013" y="3983632"/>
            <a:ext cx="5713412" cy="2325688"/>
          </a:xfrm>
        </p:spPr>
        <p:txBody>
          <a:bodyPr/>
          <a:lstStyle/>
          <a:p>
            <a:pPr marL="365125" lvl="1" indent="-255588" algn="just">
              <a:spcBef>
                <a:spcPts val="400"/>
              </a:spcBef>
              <a:buSzPct val="68000"/>
              <a:buFont typeface="Wingdings 3" panose="05040102010807070707" pitchFamily="18" charset="2"/>
              <a:buChar char=""/>
              <a:defRPr/>
            </a:pPr>
            <a:r>
              <a:rPr sz="2200" dirty="0"/>
              <a:t>一致性分析：</a:t>
            </a:r>
            <a:endParaRPr lang="en-US" altLang="zh-CN" sz="2200" dirty="0"/>
          </a:p>
          <a:p>
            <a:pPr lvl="1" algn="just">
              <a:defRPr/>
            </a:pPr>
            <a:r>
              <a:rPr lang="en-US" altLang="zh-CN" sz="2000" dirty="0" smtClean="0"/>
              <a:t>R</a:t>
            </a:r>
            <a:r>
              <a:rPr lang="en-US" altLang="zh-CN" sz="2000" baseline="-25000" dirty="0" smtClean="0"/>
              <a:t>2</a:t>
            </a:r>
            <a:r>
              <a:rPr sz="2000" dirty="0" smtClean="0"/>
              <a:t>阻值：</a:t>
            </a:r>
            <a:r>
              <a:rPr lang="en-US" altLang="zh-CN" sz="2000" dirty="0" smtClean="0"/>
              <a:t>1.6k</a:t>
            </a:r>
            <a:r>
              <a:rPr lang="el-GR" altLang="zh-CN" sz="2000" dirty="0" smtClean="0"/>
              <a:t>Ω</a:t>
            </a:r>
            <a:r>
              <a:rPr sz="2000" dirty="0" smtClean="0"/>
              <a:t>；精度：</a:t>
            </a:r>
            <a:r>
              <a:rPr lang="en-US" altLang="zh-CN" sz="2000" dirty="0" smtClean="0"/>
              <a:t>1%</a:t>
            </a:r>
            <a:r>
              <a:rPr lang="zh-CN" altLang="en-US" sz="2000" dirty="0" smtClean="0"/>
              <a:t>（阳极）</a:t>
            </a:r>
            <a:endParaRPr lang="en-US" altLang="zh-CN" sz="2000" dirty="0" smtClean="0"/>
          </a:p>
          <a:p>
            <a:pPr marL="392113" lvl="1" indent="0" algn="just">
              <a:buNone/>
              <a:defRPr/>
            </a:pPr>
            <a:r>
              <a:rPr lang="en-US" altLang="zh-CN" sz="2000" dirty="0"/>
              <a:t>	 </a:t>
            </a:r>
            <a:r>
              <a:rPr lang="en-US" altLang="zh-CN" sz="2000" dirty="0" smtClean="0"/>
              <a:t>          1.5kΩ</a:t>
            </a:r>
            <a:r>
              <a:rPr lang="zh-CN" altLang="en-US" sz="2000" dirty="0"/>
              <a:t>；精度：</a:t>
            </a:r>
            <a:r>
              <a:rPr lang="en-US" altLang="zh-CN" sz="2000" dirty="0"/>
              <a:t>1%</a:t>
            </a:r>
            <a:r>
              <a:rPr lang="zh-CN" altLang="en-US" sz="2000" dirty="0" smtClean="0"/>
              <a:t>（打拿极</a:t>
            </a:r>
            <a:r>
              <a:rPr lang="zh-CN" altLang="en-US" sz="2000" dirty="0"/>
              <a:t>）</a:t>
            </a:r>
          </a:p>
          <a:p>
            <a:pPr marL="392113" lvl="1" indent="0" algn="just">
              <a:buFont typeface="宋体" pitchFamily="2" charset="-122"/>
              <a:buNone/>
              <a:defRPr/>
            </a:pPr>
            <a:r>
              <a:rPr lang="en-US" altLang="zh-CN" sz="2000" dirty="0" smtClean="0"/>
              <a:t>   R</a:t>
            </a:r>
            <a:r>
              <a:rPr lang="en-US" altLang="zh-CN" sz="2000" baseline="-25000" dirty="0" smtClean="0"/>
              <a:t>1</a:t>
            </a:r>
            <a:r>
              <a:rPr sz="2000" dirty="0"/>
              <a:t>阻值： </a:t>
            </a:r>
            <a:r>
              <a:rPr lang="en-US" altLang="zh-CN" sz="2000" dirty="0" smtClean="0"/>
              <a:t>560</a:t>
            </a:r>
            <a:r>
              <a:rPr sz="2000" dirty="0" smtClean="0"/>
              <a:t>；</a:t>
            </a:r>
            <a:r>
              <a:rPr sz="2000" dirty="0"/>
              <a:t>精度： </a:t>
            </a:r>
            <a:r>
              <a:rPr lang="en-US" altLang="zh-CN" sz="2000" dirty="0" smtClean="0"/>
              <a:t>1%</a:t>
            </a:r>
          </a:p>
          <a:p>
            <a:pPr marL="392113" lvl="1" indent="0" algn="just">
              <a:buFont typeface="宋体" pitchFamily="2" charset="-122"/>
              <a:buNone/>
              <a:defRPr/>
            </a:pPr>
            <a:r>
              <a:rPr lang="en-US" altLang="zh-CN" sz="2000" dirty="0"/>
              <a:t> </a:t>
            </a:r>
            <a:r>
              <a:rPr lang="en-US" altLang="zh-CN" sz="2000" dirty="0" smtClean="0"/>
              <a:t>  </a:t>
            </a:r>
            <a:r>
              <a:rPr lang="zh-CN" altLang="en-US" sz="2000" dirty="0" smtClean="0"/>
              <a:t>电阻导致基线不一致性</a:t>
            </a:r>
            <a:r>
              <a:rPr sz="2000" dirty="0" smtClean="0"/>
              <a:t>：</a:t>
            </a:r>
            <a:r>
              <a:rPr lang="en-US" altLang="zh-CN" sz="2000" dirty="0" smtClean="0"/>
              <a:t>~ 90</a:t>
            </a:r>
            <a:r>
              <a:rPr sz="2000" dirty="0" smtClean="0"/>
              <a:t>道</a:t>
            </a:r>
            <a:endParaRPr lang="en-US" altLang="zh-CN" sz="2000" dirty="0"/>
          </a:p>
          <a:p>
            <a:pPr lvl="1" algn="just">
              <a:defRPr/>
            </a:pPr>
            <a:r>
              <a:rPr sz="2000" dirty="0" smtClean="0"/>
              <a:t>差分运放</a:t>
            </a:r>
            <a:r>
              <a:rPr lang="en-US" altLang="zh-CN" sz="2000" dirty="0" err="1" smtClean="0"/>
              <a:t>Vos</a:t>
            </a:r>
            <a:r>
              <a:rPr sz="2000" dirty="0" smtClean="0"/>
              <a:t>最大离散度：</a:t>
            </a:r>
            <a:r>
              <a:rPr lang="en-US" altLang="zh-CN" sz="2000" dirty="0" smtClean="0"/>
              <a:t>5.2 mV ~ 10 </a:t>
            </a:r>
            <a:r>
              <a:rPr sz="2000" dirty="0" smtClean="0"/>
              <a:t>道</a:t>
            </a:r>
            <a:endParaRPr lang="en-US" altLang="zh-CN" sz="2000" dirty="0"/>
          </a:p>
          <a:p>
            <a:pPr lvl="1" algn="just">
              <a:defRPr/>
            </a:pPr>
            <a:r>
              <a:rPr sz="2000" dirty="0" smtClean="0"/>
              <a:t>共计基线离散</a:t>
            </a:r>
            <a:r>
              <a:rPr sz="2000" dirty="0"/>
              <a:t>度</a:t>
            </a:r>
            <a:r>
              <a:rPr sz="2000" dirty="0" smtClean="0"/>
              <a:t>：</a:t>
            </a:r>
            <a:r>
              <a:rPr lang="en-US" altLang="zh-CN" sz="2000" dirty="0"/>
              <a:t>~</a:t>
            </a:r>
            <a:r>
              <a:rPr lang="en-US" altLang="zh-CN" sz="2000" dirty="0" smtClean="0"/>
              <a:t>100</a:t>
            </a:r>
            <a:r>
              <a:rPr sz="2000" dirty="0" smtClean="0"/>
              <a:t>道</a:t>
            </a:r>
            <a:endParaRPr lang="en-US" altLang="zh-CN" sz="2000" dirty="0" smtClean="0"/>
          </a:p>
        </p:txBody>
      </p:sp>
      <p:sp>
        <p:nvSpPr>
          <p:cNvPr id="3" name="标题 2"/>
          <p:cNvSpPr>
            <a:spLocks noGrp="1"/>
          </p:cNvSpPr>
          <p:nvPr>
            <p:ph type="title"/>
          </p:nvPr>
        </p:nvSpPr>
        <p:spPr>
          <a:xfrm>
            <a:off x="357188" y="203200"/>
            <a:ext cx="8786812" cy="796925"/>
          </a:xfrm>
        </p:spPr>
        <p:txBody>
          <a:bodyPr/>
          <a:lstStyle/>
          <a:p>
            <a:pPr>
              <a:defRPr/>
            </a:pPr>
            <a:r>
              <a:rPr lang="zh-CN" dirty="0" smtClean="0"/>
              <a:t>电荷测量基线稳定性及一致性分析</a:t>
            </a:r>
            <a:endParaRPr lang="zh-CN" dirty="0"/>
          </a:p>
        </p:txBody>
      </p:sp>
      <p:sp>
        <p:nvSpPr>
          <p:cNvPr id="25604"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A27070A-CF2E-41DD-94E9-36E2EA126BAC}" type="slidenum">
              <a:rPr lang="en-US" altLang="zh-CN" sz="1000" smtClean="0">
                <a:ea typeface="宋体" panose="02010600030101010101" pitchFamily="2" charset="-122"/>
              </a:rPr>
              <a:pPr>
                <a:spcBef>
                  <a:spcPct val="0"/>
                </a:spcBef>
                <a:buClrTx/>
                <a:buSzTx/>
                <a:buFontTx/>
                <a:buNone/>
              </a:pPr>
              <a:t>15</a:t>
            </a:fld>
            <a:endParaRPr lang="en-US" altLang="zh-CN" sz="1000" smtClean="0">
              <a:ea typeface="宋体" panose="02010600030101010101" pitchFamily="2" charset="-122"/>
            </a:endParaRPr>
          </a:p>
        </p:txBody>
      </p:sp>
      <p:sp>
        <p:nvSpPr>
          <p:cNvPr id="4" name="文本框 3"/>
          <p:cNvSpPr txBox="1"/>
          <p:nvPr/>
        </p:nvSpPr>
        <p:spPr>
          <a:xfrm>
            <a:off x="139700" y="1192213"/>
            <a:ext cx="1963738" cy="430212"/>
          </a:xfrm>
          <a:prstGeom prst="rect">
            <a:avLst/>
          </a:prstGeom>
          <a:noFill/>
        </p:spPr>
        <p:txBody>
          <a:bodyPr wrap="none">
            <a:spAutoFit/>
          </a:bodyPr>
          <a:lstStyle/>
          <a:p>
            <a:pPr marL="365125" indent="-255588">
              <a:spcBef>
                <a:spcPts val="400"/>
              </a:spcBef>
              <a:buClr>
                <a:schemeClr val="accent1"/>
              </a:buClr>
              <a:buSzPct val="68000"/>
              <a:buFont typeface="Wingdings 3" panose="05040102010807070707" pitchFamily="18" charset="2"/>
              <a:buChar char=""/>
              <a:defRPr/>
            </a:pPr>
            <a:r>
              <a:rPr lang="zh-CN" altLang="en-US" sz="2200" dirty="0">
                <a:ea typeface="+mn-ea"/>
                <a:cs typeface="Arial" pitchFamily="34" charset="0"/>
              </a:rPr>
              <a:t>基线表达式</a:t>
            </a:r>
          </a:p>
        </p:txBody>
      </p:sp>
      <p:sp>
        <p:nvSpPr>
          <p:cNvPr id="25606" name="内容占位符 1"/>
          <p:cNvSpPr txBox="1">
            <a:spLocks/>
          </p:cNvSpPr>
          <p:nvPr/>
        </p:nvSpPr>
        <p:spPr bwMode="auto">
          <a:xfrm>
            <a:off x="138113" y="2066925"/>
            <a:ext cx="536575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just"/>
            <a:r>
              <a:rPr lang="zh-CN" altLang="en-US" sz="2200" dirty="0"/>
              <a:t>稳定性分析：</a:t>
            </a:r>
          </a:p>
          <a:p>
            <a:pPr lvl="1" algn="just">
              <a:buSzPct val="70000"/>
              <a:buFont typeface="宋体" panose="02010600030101010101" pitchFamily="2" charset="-122"/>
              <a:buChar char="◇"/>
            </a:pPr>
            <a:r>
              <a:rPr lang="en-US" altLang="zh-CN" sz="2000" dirty="0" err="1"/>
              <a:t>V</a:t>
            </a:r>
            <a:r>
              <a:rPr lang="en-US" altLang="zh-CN" sz="2000" baseline="-25000" dirty="0" err="1"/>
              <a:t>com</a:t>
            </a:r>
            <a:r>
              <a:rPr lang="zh-CN" altLang="en-US" sz="2000" dirty="0"/>
              <a:t>低温漂，低温漂</a:t>
            </a:r>
            <a:r>
              <a:rPr lang="en-US" altLang="zh-CN" sz="2000" dirty="0"/>
              <a:t>Reference</a:t>
            </a:r>
            <a:r>
              <a:rPr lang="zh-CN" altLang="en-US" sz="2000" dirty="0" smtClean="0"/>
              <a:t>芯片（</a:t>
            </a:r>
            <a:r>
              <a:rPr lang="en-US" altLang="zh-CN" sz="2000" dirty="0" smtClean="0"/>
              <a:t>ADR510+AD8628</a:t>
            </a:r>
            <a:r>
              <a:rPr lang="zh-CN" altLang="en-US" sz="2000" dirty="0" smtClean="0"/>
              <a:t>）和</a:t>
            </a:r>
            <a:r>
              <a:rPr lang="en-US" altLang="zh-CN" sz="2000" dirty="0" smtClean="0"/>
              <a:t>OPA</a:t>
            </a:r>
          </a:p>
          <a:p>
            <a:pPr lvl="1" algn="just">
              <a:buSzPct val="70000"/>
              <a:buFont typeface="宋体" panose="02010600030101010101" pitchFamily="2" charset="-122"/>
              <a:buChar char="◇"/>
            </a:pPr>
            <a:r>
              <a:rPr lang="zh-CN" altLang="en-US" sz="2000" dirty="0" smtClean="0"/>
              <a:t>差</a:t>
            </a:r>
            <a:r>
              <a:rPr lang="zh-CN" altLang="en-US" sz="2000" dirty="0"/>
              <a:t>分运放的</a:t>
            </a:r>
            <a:r>
              <a:rPr lang="en-US" altLang="zh-CN" sz="2000" dirty="0"/>
              <a:t>input </a:t>
            </a:r>
            <a:r>
              <a:rPr lang="en-US" altLang="zh-CN" sz="2000" dirty="0" err="1"/>
              <a:t>Vos</a:t>
            </a:r>
            <a:r>
              <a:rPr lang="en-US" altLang="zh-CN" sz="2000" dirty="0"/>
              <a:t> Drift</a:t>
            </a:r>
            <a:r>
              <a:rPr lang="zh-CN" altLang="en-US" sz="2000" dirty="0"/>
              <a:t>约为</a:t>
            </a:r>
            <a:r>
              <a:rPr lang="en-US" altLang="zh-CN" sz="2000" dirty="0"/>
              <a:t>3 </a:t>
            </a:r>
            <a:r>
              <a:rPr lang="en-US" altLang="zh-CN" sz="2000" dirty="0" smtClean="0"/>
              <a:t>µV</a:t>
            </a:r>
            <a:r>
              <a:rPr lang="en-US" altLang="zh-CN" sz="2000" dirty="0"/>
              <a:t>/</a:t>
            </a:r>
            <a:r>
              <a:rPr lang="en-US" altLang="en-US" sz="2000" dirty="0">
                <a:ea typeface="宋体" panose="02010600030101010101" pitchFamily="2" charset="-122"/>
              </a:rPr>
              <a:t>℃</a:t>
            </a:r>
            <a:endParaRPr lang="en-US" altLang="zh-CN" sz="2000" dirty="0">
              <a:ea typeface="宋体" panose="02010600030101010101" pitchFamily="2" charset="-122"/>
            </a:endParaRPr>
          </a:p>
          <a:p>
            <a:pPr lvl="1" algn="just">
              <a:buSzPct val="70000"/>
              <a:buFont typeface="宋体" panose="02010600030101010101" pitchFamily="2" charset="-122"/>
              <a:buChar char="◇"/>
            </a:pPr>
            <a:r>
              <a:rPr lang="en-US" altLang="zh-CN" sz="2000" dirty="0">
                <a:ea typeface="宋体" panose="02010600030101010101" pitchFamily="2" charset="-122"/>
              </a:rPr>
              <a:t>DAC</a:t>
            </a:r>
            <a:r>
              <a:rPr lang="zh-CN" altLang="en-US" sz="2000" dirty="0">
                <a:latin typeface="+mn-ea"/>
                <a:ea typeface="+mn-ea"/>
              </a:rPr>
              <a:t>的</a:t>
            </a:r>
            <a:r>
              <a:rPr lang="en-US" altLang="zh-CN" sz="2000" dirty="0">
                <a:ea typeface="宋体" panose="02010600030101010101" pitchFamily="2" charset="-122"/>
              </a:rPr>
              <a:t>Drift</a:t>
            </a:r>
            <a:r>
              <a:rPr lang="en-US" altLang="en-US" sz="2000" dirty="0">
                <a:ea typeface="宋体" panose="02010600030101010101" pitchFamily="2" charset="-122"/>
              </a:rPr>
              <a:t>：</a:t>
            </a:r>
            <a:r>
              <a:rPr lang="en-US" altLang="zh-CN" sz="2000" dirty="0">
                <a:ea typeface="宋体" panose="02010600030101010101" pitchFamily="2" charset="-122"/>
              </a:rPr>
              <a:t>~</a:t>
            </a:r>
            <a:r>
              <a:rPr lang="en-US" altLang="zh-CN" sz="2000" dirty="0" smtClean="0">
                <a:ea typeface="宋体" panose="02010600030101010101" pitchFamily="2" charset="-122"/>
              </a:rPr>
              <a:t>2 </a:t>
            </a:r>
            <a:r>
              <a:rPr lang="en-US" altLang="zh-CN" sz="2000" dirty="0" smtClean="0"/>
              <a:t>µ</a:t>
            </a:r>
            <a:r>
              <a:rPr lang="en-US" altLang="zh-CN" sz="2000" dirty="0" smtClean="0">
                <a:ea typeface="宋体" panose="02010600030101010101" pitchFamily="2" charset="-122"/>
              </a:rPr>
              <a:t>V</a:t>
            </a:r>
            <a:r>
              <a:rPr lang="en-US" altLang="zh-CN" sz="2000" dirty="0">
                <a:ea typeface="宋体" panose="02010600030101010101" pitchFamily="2" charset="-122"/>
              </a:rPr>
              <a:t>/</a:t>
            </a:r>
            <a:r>
              <a:rPr lang="en-US" altLang="en-US" sz="2000" dirty="0">
                <a:ea typeface="宋体" panose="02010600030101010101" pitchFamily="2" charset="-122"/>
              </a:rPr>
              <a:t>℃</a:t>
            </a:r>
            <a:endParaRPr lang="zh-CN" altLang="en-US" sz="2000" dirty="0">
              <a:ea typeface="宋体" panose="02010600030101010101" pitchFamily="2" charset="-122"/>
            </a:endParaRPr>
          </a:p>
        </p:txBody>
      </p:sp>
      <p:sp>
        <p:nvSpPr>
          <p:cNvPr id="13" name="文本框 12"/>
          <p:cNvSpPr txBox="1"/>
          <p:nvPr/>
        </p:nvSpPr>
        <p:spPr>
          <a:xfrm>
            <a:off x="5408613" y="4836731"/>
            <a:ext cx="3605212" cy="1108075"/>
          </a:xfrm>
          <a:prstGeom prst="rect">
            <a:avLst/>
          </a:prstGeom>
          <a:noFill/>
        </p:spPr>
        <p:txBody>
          <a:bodyPr>
            <a:spAutoFit/>
          </a:bodyPr>
          <a:lstStyle/>
          <a:p>
            <a:pPr marL="365125" indent="-255588">
              <a:spcBef>
                <a:spcPts val="400"/>
              </a:spcBef>
              <a:buClr>
                <a:schemeClr val="accent1"/>
              </a:buClr>
              <a:buSzPct val="68000"/>
              <a:buFont typeface="Wingdings 3" panose="05040102010807070707" pitchFamily="18" charset="2"/>
              <a:buChar char=""/>
              <a:defRPr/>
            </a:pPr>
            <a:r>
              <a:rPr lang="zh-CN" altLang="en-US" sz="2200" dirty="0">
                <a:ea typeface="+mn-ea"/>
                <a:cs typeface="Arial" pitchFamily="34" charset="0"/>
              </a:rPr>
              <a:t>基于差分运放的隔直电容提升了基线的稳定性及一致性</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xmlns="" val="149738381"/>
              </p:ext>
            </p:extLst>
          </p:nvPr>
        </p:nvGraphicFramePr>
        <p:xfrm>
          <a:off x="1043608" y="1579142"/>
          <a:ext cx="3541237" cy="586333"/>
        </p:xfrm>
        <a:graphic>
          <a:graphicData uri="http://schemas.openxmlformats.org/presentationml/2006/ole">
            <p:oleObj spid="_x0000_s46143" name="公式" r:id="rId4" imgW="2908080" imgH="482400" progId="Equation.3">
              <p:embed/>
            </p:oleObj>
          </a:graphicData>
        </a:graphic>
      </p:graphicFrame>
      <p:pic>
        <p:nvPicPr>
          <p:cNvPr id="12" name="图片 11"/>
          <p:cNvPicPr>
            <a:picLocks noChangeAspect="1"/>
          </p:cNvPicPr>
          <p:nvPr/>
        </p:nvPicPr>
        <p:blipFill>
          <a:blip r:embed="rId5" cstate="print"/>
          <a:stretch>
            <a:fillRect/>
          </a:stretch>
        </p:blipFill>
        <p:spPr>
          <a:xfrm>
            <a:off x="5367871" y="1203324"/>
            <a:ext cx="3776129" cy="3505569"/>
          </a:xfrm>
          <a:prstGeom prst="rect">
            <a:avLst/>
          </a:prstGeom>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1340768"/>
            <a:ext cx="4536504" cy="4666332"/>
          </a:xfrm>
        </p:spPr>
        <p:txBody>
          <a:bodyPr/>
          <a:lstStyle/>
          <a:p>
            <a:r>
              <a:rPr lang="en-US" altLang="zh-CN" sz="2400" dirty="0" smtClean="0"/>
              <a:t>ADC</a:t>
            </a:r>
            <a:r>
              <a:rPr lang="zh-CN" altLang="en-US" sz="2400" dirty="0" smtClean="0"/>
              <a:t>：</a:t>
            </a:r>
            <a:endParaRPr lang="en-US" altLang="zh-CN" sz="2400" dirty="0" smtClean="0"/>
          </a:p>
          <a:p>
            <a:pPr lvl="1"/>
            <a:r>
              <a:rPr lang="en-US" altLang="zh-CN" sz="2000" dirty="0" smtClean="0"/>
              <a:t>AD9222-65</a:t>
            </a:r>
          </a:p>
          <a:p>
            <a:pPr lvl="1"/>
            <a:r>
              <a:rPr lang="en-US" altLang="zh-CN" sz="2000" dirty="0" smtClean="0"/>
              <a:t>8</a:t>
            </a:r>
            <a:r>
              <a:rPr lang="zh-CN" altLang="en-US" sz="2000" dirty="0" smtClean="0"/>
              <a:t>通道，</a:t>
            </a:r>
            <a:r>
              <a:rPr lang="en-US" altLang="zh-CN" sz="2000" dirty="0" smtClean="0"/>
              <a:t>12 bits</a:t>
            </a:r>
            <a:r>
              <a:rPr lang="zh-CN" altLang="en-US" sz="2000" dirty="0" smtClean="0"/>
              <a:t>，</a:t>
            </a:r>
            <a:r>
              <a:rPr lang="en-US" altLang="zh-CN" sz="2000" dirty="0" smtClean="0"/>
              <a:t>Pipeline ADC</a:t>
            </a:r>
          </a:p>
          <a:p>
            <a:pPr lvl="1"/>
            <a:r>
              <a:rPr lang="zh-CN" altLang="en-US" sz="2000" dirty="0" smtClean="0"/>
              <a:t>共</a:t>
            </a:r>
            <a:r>
              <a:rPr lang="en-US" altLang="zh-CN" sz="2000" dirty="0" smtClean="0"/>
              <a:t>3</a:t>
            </a:r>
            <a:r>
              <a:rPr lang="zh-CN" altLang="en-US" sz="2000" dirty="0" smtClean="0"/>
              <a:t>片，完成</a:t>
            </a:r>
            <a:r>
              <a:rPr lang="en-US" altLang="zh-CN" sz="2000" dirty="0" smtClean="0"/>
              <a:t>9</a:t>
            </a:r>
            <a:r>
              <a:rPr lang="zh-CN" altLang="en-US" sz="2000" dirty="0" smtClean="0"/>
              <a:t>个通道阳极和打拿极的数字化</a:t>
            </a:r>
            <a:endParaRPr lang="en-US" altLang="zh-CN" sz="2000" dirty="0" smtClean="0"/>
          </a:p>
          <a:p>
            <a:pPr lvl="1"/>
            <a:r>
              <a:rPr lang="zh-CN" altLang="en-US" sz="2000" dirty="0" smtClean="0"/>
              <a:t>采样率</a:t>
            </a:r>
            <a:r>
              <a:rPr lang="en-US" altLang="zh-CN" sz="2000" dirty="0" smtClean="0"/>
              <a:t>62.5 </a:t>
            </a:r>
            <a:r>
              <a:rPr lang="en-US" altLang="zh-CN" sz="2000" dirty="0" err="1" smtClean="0"/>
              <a:t>Msps</a:t>
            </a:r>
            <a:endParaRPr lang="en-US" altLang="zh-CN" sz="2000" dirty="0" smtClean="0"/>
          </a:p>
          <a:p>
            <a:pPr lvl="1"/>
            <a:endParaRPr lang="en-US" altLang="zh-CN" dirty="0" smtClean="0"/>
          </a:p>
          <a:p>
            <a:r>
              <a:rPr lang="zh-CN" altLang="en-US" sz="2400" dirty="0" smtClean="0"/>
              <a:t>采样时钟电路</a:t>
            </a:r>
            <a:endParaRPr lang="en-US" altLang="zh-CN" sz="2400" dirty="0" smtClean="0"/>
          </a:p>
          <a:p>
            <a:pPr lvl="1"/>
            <a:r>
              <a:rPr lang="en-US" altLang="zh-CN" sz="2000" dirty="0" smtClean="0"/>
              <a:t>PLL</a:t>
            </a:r>
            <a:r>
              <a:rPr lang="zh-CN" altLang="en-US" sz="2000" dirty="0" smtClean="0"/>
              <a:t>：</a:t>
            </a:r>
            <a:r>
              <a:rPr lang="en-US" altLang="zh-CN" sz="2000" dirty="0" smtClean="0"/>
              <a:t>AD9522-3</a:t>
            </a:r>
          </a:p>
          <a:p>
            <a:pPr lvl="1" algn="just"/>
            <a:r>
              <a:rPr lang="en-US" altLang="zh-CN" sz="2000" dirty="0" smtClean="0"/>
              <a:t>WR</a:t>
            </a:r>
            <a:r>
              <a:rPr lang="zh-CN" altLang="en-US" sz="2000" dirty="0" smtClean="0"/>
              <a:t>交换机下发的时钟经过恢复和调相后输出到</a:t>
            </a:r>
            <a:r>
              <a:rPr lang="en-US" altLang="zh-CN" sz="2000" dirty="0" smtClean="0"/>
              <a:t>PLL</a:t>
            </a:r>
            <a:r>
              <a:rPr lang="zh-CN" altLang="en-US" sz="2000" dirty="0" smtClean="0"/>
              <a:t>作为参考时钟，保证</a:t>
            </a:r>
            <a:r>
              <a:rPr lang="en-US" altLang="zh-CN" sz="2000" dirty="0" smtClean="0"/>
              <a:t>ADC</a:t>
            </a:r>
            <a:r>
              <a:rPr lang="zh-CN" altLang="en-US" sz="2000" dirty="0" smtClean="0"/>
              <a:t>与</a:t>
            </a:r>
            <a:r>
              <a:rPr lang="en-US" altLang="zh-CN" sz="2000" dirty="0" smtClean="0"/>
              <a:t>TDC</a:t>
            </a:r>
            <a:r>
              <a:rPr lang="zh-CN" altLang="en-US" sz="2000" dirty="0" smtClean="0"/>
              <a:t>时钟同源</a:t>
            </a:r>
            <a:endParaRPr lang="en-US" altLang="zh-CN" sz="2000" dirty="0" smtClean="0"/>
          </a:p>
          <a:p>
            <a:pPr lvl="1"/>
            <a:endParaRPr lang="zh-CN" altLang="en-US" sz="2000" dirty="0"/>
          </a:p>
        </p:txBody>
      </p:sp>
      <p:sp>
        <p:nvSpPr>
          <p:cNvPr id="3" name="标题 2"/>
          <p:cNvSpPr>
            <a:spLocks noGrp="1"/>
          </p:cNvSpPr>
          <p:nvPr>
            <p:ph type="title"/>
          </p:nvPr>
        </p:nvSpPr>
        <p:spPr/>
        <p:txBody>
          <a:bodyPr/>
          <a:lstStyle/>
          <a:p>
            <a:r>
              <a:rPr lang="en-US" altLang="zh-CN" dirty="0">
                <a:effectLst/>
              </a:rPr>
              <a:t>A/D</a:t>
            </a:r>
            <a:r>
              <a:rPr lang="zh-CN" altLang="zh-CN" dirty="0">
                <a:effectLst/>
              </a:rPr>
              <a:t>转换</a:t>
            </a:r>
            <a:r>
              <a:rPr lang="zh-CN" altLang="zh-CN" dirty="0" smtClean="0">
                <a:effectLst/>
              </a:rPr>
              <a:t>电路</a:t>
            </a:r>
            <a:r>
              <a:rPr lang="zh-CN" altLang="en-US" dirty="0" smtClean="0">
                <a:effectLst/>
              </a:rPr>
              <a:t>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16</a:t>
            </a:fld>
            <a:endParaRPr lang="en-US" altLang="zh-CN"/>
          </a:p>
        </p:txBody>
      </p:sp>
      <p:pic>
        <p:nvPicPr>
          <p:cNvPr id="9" name="图片 8"/>
          <p:cNvPicPr>
            <a:picLocks noChangeAspect="1"/>
          </p:cNvPicPr>
          <p:nvPr/>
        </p:nvPicPr>
        <p:blipFill>
          <a:blip r:embed="rId2" cstate="print"/>
          <a:stretch>
            <a:fillRect/>
          </a:stretch>
        </p:blipFill>
        <p:spPr>
          <a:xfrm>
            <a:off x="4644008" y="404664"/>
            <a:ext cx="4410093" cy="3541749"/>
          </a:xfrm>
          <a:prstGeom prst="rect">
            <a:avLst/>
          </a:prstGeom>
        </p:spPr>
      </p:pic>
      <p:sp>
        <p:nvSpPr>
          <p:cNvPr id="10" name="文本框 9"/>
          <p:cNvSpPr txBox="1"/>
          <p:nvPr/>
        </p:nvSpPr>
        <p:spPr>
          <a:xfrm>
            <a:off x="6228184" y="3995772"/>
            <a:ext cx="2160240" cy="369332"/>
          </a:xfrm>
          <a:prstGeom prst="rect">
            <a:avLst/>
          </a:prstGeom>
          <a:noFill/>
        </p:spPr>
        <p:txBody>
          <a:bodyPr wrap="square" rtlCol="0">
            <a:spAutoFit/>
          </a:bodyPr>
          <a:lstStyle/>
          <a:p>
            <a:pPr algn="ctr"/>
            <a:r>
              <a:rPr lang="en-US" altLang="zh-CN" dirty="0" smtClean="0">
                <a:ea typeface="+mn-ea"/>
                <a:cs typeface="Arial" panose="020B0604020202020204" pitchFamily="34" charset="0"/>
              </a:rPr>
              <a:t>ADC</a:t>
            </a:r>
            <a:r>
              <a:rPr lang="zh-CN" altLang="en-US" dirty="0" smtClean="0">
                <a:ea typeface="+mn-ea"/>
                <a:cs typeface="Arial" panose="020B0604020202020204" pitchFamily="34" charset="0"/>
              </a:rPr>
              <a:t>电路结构</a:t>
            </a:r>
            <a:endParaRPr lang="zh-CN" altLang="en-US" dirty="0">
              <a:ea typeface="+mn-ea"/>
              <a:cs typeface="Arial" panose="020B0604020202020204" pitchFamily="34" charset="0"/>
            </a:endParaRPr>
          </a:p>
        </p:txBody>
      </p:sp>
      <p:sp>
        <p:nvSpPr>
          <p:cNvPr id="11" name="文本框 10"/>
          <p:cNvSpPr txBox="1"/>
          <p:nvPr/>
        </p:nvSpPr>
        <p:spPr>
          <a:xfrm>
            <a:off x="6228184" y="6156012"/>
            <a:ext cx="2160240" cy="369332"/>
          </a:xfrm>
          <a:prstGeom prst="rect">
            <a:avLst/>
          </a:prstGeom>
          <a:noFill/>
        </p:spPr>
        <p:txBody>
          <a:bodyPr wrap="square" rtlCol="0">
            <a:spAutoFit/>
          </a:bodyPr>
          <a:lstStyle/>
          <a:p>
            <a:pPr algn="ctr"/>
            <a:r>
              <a:rPr lang="zh-CN" altLang="en-US" dirty="0" smtClean="0">
                <a:ea typeface="+mn-ea"/>
                <a:cs typeface="Arial" panose="020B0604020202020204" pitchFamily="34" charset="0"/>
              </a:rPr>
              <a:t>采样时钟电路结构</a:t>
            </a:r>
            <a:endParaRPr lang="zh-CN" altLang="en-US" dirty="0">
              <a:ea typeface="+mn-ea"/>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4771267" y="4290169"/>
            <a:ext cx="4382626" cy="1766290"/>
          </a:xfrm>
          <a:prstGeom prst="rect">
            <a:avLst/>
          </a:prstGeom>
        </p:spPr>
      </p:pic>
    </p:spTree>
    <p:extLst>
      <p:ext uri="{BB962C8B-B14F-4D97-AF65-F5344CB8AC3E}">
        <p14:creationId xmlns:p14="http://schemas.microsoft.com/office/powerpoint/2010/main" xmlns="" val="2749227546"/>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3212976"/>
            <a:ext cx="8229600" cy="2794000"/>
          </a:xfrm>
        </p:spPr>
        <p:txBody>
          <a:bodyPr/>
          <a:lstStyle/>
          <a:p>
            <a:pPr marL="365125" lvl="1" indent="-255588">
              <a:spcBef>
                <a:spcPts val="400"/>
              </a:spcBef>
              <a:buSzPct val="68000"/>
              <a:buFont typeface="Wingdings 3" panose="05040102010807070707" pitchFamily="18" charset="2"/>
              <a:buChar char=""/>
              <a:defRPr/>
            </a:pPr>
            <a:r>
              <a:rPr sz="2500" b="1" dirty="0">
                <a:latin typeface="Times New Roman" panose="02020603050405020304" pitchFamily="18" charset="0"/>
                <a:cs typeface="Times New Roman" panose="02020603050405020304" pitchFamily="18" charset="0"/>
              </a:rPr>
              <a:t>两级放大</a:t>
            </a:r>
            <a:r>
              <a:rPr lang="en-US" altLang="zh-CN" sz="2500" b="1" dirty="0" smtClean="0">
                <a:latin typeface="Times New Roman" panose="02020603050405020304" pitchFamily="18" charset="0"/>
                <a:cs typeface="Times New Roman" panose="02020603050405020304" pitchFamily="18" charset="0"/>
              </a:rPr>
              <a:t>+</a:t>
            </a:r>
            <a:r>
              <a:rPr lang="zh-CN" altLang="en-US" sz="2500" b="1" dirty="0" smtClean="0">
                <a:latin typeface="Times New Roman" panose="02020603050405020304" pitchFamily="18" charset="0"/>
                <a:cs typeface="Times New Roman" panose="02020603050405020304" pitchFamily="18" charset="0"/>
              </a:rPr>
              <a:t>前沿定时</a:t>
            </a:r>
            <a:endParaRPr lang="en-US" altLang="zh-CN" sz="2500" b="1"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阳极信号完成</a:t>
            </a:r>
            <a:r>
              <a:rPr lang="en-US" altLang="zh-CN" sz="2000" dirty="0" smtClean="0">
                <a:latin typeface="Times New Roman" panose="02020603050405020304" pitchFamily="18" charset="0"/>
                <a:cs typeface="Times New Roman" panose="02020603050405020304" pitchFamily="18" charset="0"/>
              </a:rPr>
              <a:t>1~4000 P.E.</a:t>
            </a:r>
            <a:r>
              <a:rPr sz="2000" dirty="0" smtClean="0">
                <a:latin typeface="Times New Roman" panose="02020603050405020304" pitchFamily="18" charset="0"/>
                <a:cs typeface="Times New Roman" panose="02020603050405020304" pitchFamily="18" charset="0"/>
              </a:rPr>
              <a:t>范围信号的时间测量</a:t>
            </a:r>
            <a:endParaRPr lang="en-US" altLang="zh-CN" sz="2000"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两级高速运放保证信号摆率</a:t>
            </a:r>
            <a:endParaRPr lang="en-US" sz="2000"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两级钳位减小电路死时间</a:t>
            </a:r>
            <a:endParaRPr lang="en-US" altLang="zh-CN" sz="2000"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a:latin typeface="Times New Roman" panose="02020603050405020304" pitchFamily="18" charset="0"/>
                <a:cs typeface="Times New Roman" panose="02020603050405020304" pitchFamily="18" charset="0"/>
              </a:rPr>
              <a:t>小封装器件减小前端寄生电容</a:t>
            </a:r>
            <a:endParaRPr lang="en-US" altLang="zh-CN" sz="2000"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放大后的信号经过交流耦合电路进入高速甄别器</a:t>
            </a:r>
            <a:r>
              <a:rPr lang="zh-CN" altLang="en-US" sz="2000" dirty="0" smtClean="0">
                <a:latin typeface="Times New Roman" panose="02020603050405020304" pitchFamily="18" charset="0"/>
                <a:cs typeface="Times New Roman" panose="02020603050405020304" pitchFamily="18" charset="0"/>
              </a:rPr>
              <a:t>进行前沿定时</a:t>
            </a:r>
            <a:endParaRPr lang="en-US" altLang="zh-CN" sz="2000" dirty="0" smtClean="0">
              <a:latin typeface="Times New Roman" panose="02020603050405020304" pitchFamily="18" charset="0"/>
              <a:cs typeface="Times New Roman" panose="02020603050405020304" pitchFamily="18" charset="0"/>
            </a:endParaRPr>
          </a:p>
          <a:p>
            <a:pPr marL="365125" lvl="1" indent="-255588">
              <a:spcBef>
                <a:spcPts val="1200"/>
              </a:spcBef>
              <a:buSzPct val="68000"/>
              <a:buFont typeface="Wingdings 3" panose="05040102010807070707" pitchFamily="18" charset="2"/>
              <a:buChar char=""/>
              <a:defRPr/>
            </a:pPr>
            <a:r>
              <a:rPr sz="2500" b="1" dirty="0" smtClean="0">
                <a:latin typeface="Times New Roman" panose="02020603050405020304" pitchFamily="18" charset="0"/>
                <a:cs typeface="Times New Roman" panose="02020603050405020304" pitchFamily="18" charset="0"/>
              </a:rPr>
              <a:t>高低双阈值甄别方案</a:t>
            </a:r>
            <a:endParaRPr lang="en-US" altLang="zh-CN" sz="2500" b="1"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a:latin typeface="Times New Roman" panose="02020603050405020304" pitchFamily="18" charset="0"/>
                <a:cs typeface="Times New Roman" panose="02020603050405020304" pitchFamily="18" charset="0"/>
              </a:rPr>
              <a:t>大信号“脚踝”处可能信号斜率较小，定时精度变差</a:t>
            </a:r>
            <a:endParaRPr lang="en-US" altLang="zh-CN" sz="2000" dirty="0">
              <a:latin typeface="Times New Roman" panose="02020603050405020304" pitchFamily="18" charset="0"/>
              <a:cs typeface="Times New Roman" panose="02020603050405020304" pitchFamily="18" charset="0"/>
            </a:endParaRPr>
          </a:p>
          <a:p>
            <a:pPr marL="603250" lvl="2" indent="-255588">
              <a:spcBef>
                <a:spcPts val="400"/>
              </a:spcBef>
              <a:buSzPct val="68000"/>
              <a:buFont typeface="Wingdings 3" panose="05040102010807070707" pitchFamily="18" charset="2"/>
              <a:buChar char=""/>
              <a:defRPr/>
            </a:pPr>
            <a:endParaRPr lang="en-US" altLang="zh-CN" b="1"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endParaRPr lang="en-US" altLang="zh-CN" sz="2000" dirty="0">
              <a:latin typeface="Times New Roman" panose="02020603050405020304" pitchFamily="18" charset="0"/>
              <a:cs typeface="Times New Roman" panose="02020603050405020304" pitchFamily="18" charset="0"/>
            </a:endParaRPr>
          </a:p>
          <a:p>
            <a:pPr>
              <a:defRPr/>
            </a:pPr>
            <a:endParaRPr lang="zh-CN" altLang="en-US" dirty="0"/>
          </a:p>
        </p:txBody>
      </p:sp>
      <p:sp>
        <p:nvSpPr>
          <p:cNvPr id="3" name="标题 2"/>
          <p:cNvSpPr>
            <a:spLocks noGrp="1"/>
          </p:cNvSpPr>
          <p:nvPr>
            <p:ph type="title"/>
          </p:nvPr>
        </p:nvSpPr>
        <p:spPr/>
        <p:txBody>
          <a:bodyPr/>
          <a:lstStyle/>
          <a:p>
            <a:pPr>
              <a:defRPr/>
            </a:pPr>
            <a:r>
              <a:rPr lang="zh-CN" smtClean="0"/>
              <a:t>时间测量电路的设计</a:t>
            </a:r>
            <a:endParaRPr lang="zh-CN"/>
          </a:p>
        </p:txBody>
      </p:sp>
      <p:sp>
        <p:nvSpPr>
          <p:cNvPr id="27652"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5890955-4835-48D7-B5D3-080958B0DE13}" type="slidenum">
              <a:rPr lang="en-US" altLang="zh-CN" sz="1000" smtClean="0">
                <a:ea typeface="宋体" panose="02010600030101010101" pitchFamily="2" charset="-122"/>
              </a:rPr>
              <a:pPr>
                <a:spcBef>
                  <a:spcPct val="0"/>
                </a:spcBef>
                <a:buClrTx/>
                <a:buSzTx/>
                <a:buFontTx/>
                <a:buNone/>
              </a:pPr>
              <a:t>17</a:t>
            </a:fld>
            <a:endParaRPr lang="en-US" altLang="zh-CN" sz="1000" smtClean="0">
              <a:ea typeface="宋体" panose="02010600030101010101" pitchFamily="2" charset="-122"/>
            </a:endParaRPr>
          </a:p>
        </p:txBody>
      </p:sp>
      <p:pic>
        <p:nvPicPr>
          <p:cNvPr id="5" name="图片 4"/>
          <p:cNvPicPr>
            <a:picLocks noChangeAspect="1"/>
          </p:cNvPicPr>
          <p:nvPr/>
        </p:nvPicPr>
        <p:blipFill>
          <a:blip r:embed="rId2" cstate="print"/>
          <a:stretch>
            <a:fillRect/>
          </a:stretch>
        </p:blipFill>
        <p:spPr>
          <a:xfrm>
            <a:off x="1259632" y="1171159"/>
            <a:ext cx="6789503" cy="1944216"/>
          </a:xfrm>
          <a:prstGeom prst="rect">
            <a:avLst/>
          </a:prstGeom>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2744" y="4396705"/>
            <a:ext cx="3387725" cy="18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内容占位符 1"/>
          <p:cNvSpPr>
            <a:spLocks noGrp="1"/>
          </p:cNvSpPr>
          <p:nvPr>
            <p:ph idx="1"/>
          </p:nvPr>
        </p:nvSpPr>
        <p:spPr>
          <a:xfrm>
            <a:off x="251520" y="1340768"/>
            <a:ext cx="3672408" cy="4666332"/>
          </a:xfrm>
        </p:spPr>
        <p:txBody>
          <a:bodyPr/>
          <a:lstStyle/>
          <a:p>
            <a:r>
              <a:rPr lang="zh-CN" altLang="en-US" dirty="0" smtClean="0"/>
              <a:t>阈值自动标定</a:t>
            </a:r>
            <a:endParaRPr lang="en-US" altLang="zh-CN" dirty="0" smtClean="0"/>
          </a:p>
          <a:p>
            <a:pPr lvl="1"/>
            <a:r>
              <a:rPr lang="en-US" altLang="zh-CN" dirty="0" smtClean="0"/>
              <a:t>S-Curve</a:t>
            </a:r>
            <a:r>
              <a:rPr lang="zh-CN" altLang="en-US" dirty="0" smtClean="0"/>
              <a:t>法</a:t>
            </a:r>
            <a:endParaRPr lang="en-US" altLang="zh-CN" dirty="0" smtClean="0"/>
          </a:p>
          <a:p>
            <a:pPr lvl="1"/>
            <a:r>
              <a:rPr lang="zh-CN" altLang="en-US" sz="2400" dirty="0" smtClean="0"/>
              <a:t>通过开关电路生成每组</a:t>
            </a:r>
            <a:r>
              <a:rPr lang="en-US" altLang="zh-CN" sz="2400" dirty="0" smtClean="0"/>
              <a:t>10000</a:t>
            </a:r>
            <a:r>
              <a:rPr lang="zh-CN" altLang="en-US" sz="2400" dirty="0" smtClean="0"/>
              <a:t>个类</a:t>
            </a:r>
            <a:r>
              <a:rPr lang="en-US" altLang="zh-CN" sz="2400" dirty="0" smtClean="0"/>
              <a:t>PMT</a:t>
            </a:r>
            <a:r>
              <a:rPr lang="zh-CN" altLang="en-US" sz="2400" dirty="0" smtClean="0"/>
              <a:t>信号</a:t>
            </a:r>
            <a:endParaRPr lang="en-US" altLang="zh-CN" sz="2400" dirty="0" smtClean="0"/>
          </a:p>
          <a:p>
            <a:pPr lvl="1"/>
            <a:r>
              <a:rPr lang="zh-CN" altLang="en-US" sz="2400" dirty="0" smtClean="0"/>
              <a:t>设置</a:t>
            </a:r>
            <a:r>
              <a:rPr lang="en-US" altLang="zh-CN" sz="2400" dirty="0" smtClean="0"/>
              <a:t>45</a:t>
            </a:r>
            <a:r>
              <a:rPr lang="en-US" altLang="zh-CN" sz="2400" dirty="0"/>
              <a:t>%~55%</a:t>
            </a:r>
            <a:r>
              <a:rPr lang="zh-CN" altLang="en-US" sz="2400" dirty="0"/>
              <a:t>触发率分析，自动调整</a:t>
            </a:r>
            <a:r>
              <a:rPr lang="en-US" altLang="zh-CN" sz="2400" dirty="0" smtClean="0"/>
              <a:t>DAC</a:t>
            </a:r>
          </a:p>
          <a:p>
            <a:pPr lvl="1"/>
            <a:endParaRPr lang="en-US" altLang="zh-CN" sz="2400" dirty="0" smtClean="0"/>
          </a:p>
          <a:p>
            <a:pPr lvl="1"/>
            <a:r>
              <a:rPr lang="zh-CN" altLang="en-US" sz="2400" dirty="0"/>
              <a:t>开关</a:t>
            </a:r>
            <a:r>
              <a:rPr lang="zh-CN" altLang="en-US" sz="2400" dirty="0" smtClean="0"/>
              <a:t>芯片：</a:t>
            </a:r>
            <a:r>
              <a:rPr lang="en-US" altLang="zh-CN" sz="2400" dirty="0" smtClean="0"/>
              <a:t>FSAT66</a:t>
            </a:r>
          </a:p>
          <a:p>
            <a:pPr lvl="1"/>
            <a:r>
              <a:rPr lang="en-US" altLang="zh-CN" sz="2400" dirty="0" smtClean="0"/>
              <a:t>Buffer</a:t>
            </a:r>
            <a:r>
              <a:rPr lang="zh-CN" altLang="en-US" sz="2400" dirty="0" smtClean="0"/>
              <a:t>芯片：</a:t>
            </a:r>
            <a:r>
              <a:rPr lang="en-US" altLang="zh-CN" sz="2400" dirty="0" smtClean="0"/>
              <a:t>AD5644</a:t>
            </a:r>
            <a:endParaRPr lang="en-US" altLang="zh-CN" sz="2400" dirty="0"/>
          </a:p>
          <a:p>
            <a:pPr lvl="1"/>
            <a:endParaRPr lang="zh-CN" altLang="en-US" dirty="0"/>
          </a:p>
        </p:txBody>
      </p:sp>
      <p:sp>
        <p:nvSpPr>
          <p:cNvPr id="3" name="标题 2"/>
          <p:cNvSpPr>
            <a:spLocks noGrp="1"/>
          </p:cNvSpPr>
          <p:nvPr>
            <p:ph type="title"/>
          </p:nvPr>
        </p:nvSpPr>
        <p:spPr/>
        <p:txBody>
          <a:bodyPr/>
          <a:lstStyle/>
          <a:p>
            <a:r>
              <a:rPr lang="zh-CN" altLang="zh-CN" dirty="0">
                <a:effectLst/>
              </a:rPr>
              <a:t>阈值自动标定电路设计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18</a:t>
            </a:fld>
            <a:endParaRPr lang="en-US" altLang="zh-CN"/>
          </a:p>
        </p:txBody>
      </p:sp>
      <p:pic>
        <p:nvPicPr>
          <p:cNvPr id="5" name="图片 4"/>
          <p:cNvPicPr>
            <a:picLocks noChangeAspect="1"/>
          </p:cNvPicPr>
          <p:nvPr/>
        </p:nvPicPr>
        <p:blipFill>
          <a:blip r:embed="rId4" cstate="print"/>
          <a:stretch>
            <a:fillRect/>
          </a:stretch>
        </p:blipFill>
        <p:spPr>
          <a:xfrm>
            <a:off x="3640122" y="1196752"/>
            <a:ext cx="5400322" cy="3312368"/>
          </a:xfrm>
          <a:prstGeom prst="rect">
            <a:avLst/>
          </a:prstGeom>
        </p:spPr>
      </p:pic>
    </p:spTree>
    <p:extLst>
      <p:ext uri="{BB962C8B-B14F-4D97-AF65-F5344CB8AC3E}">
        <p14:creationId xmlns:p14="http://schemas.microsoft.com/office/powerpoint/2010/main" xmlns="" val="108844978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7188" y="1340768"/>
            <a:ext cx="4286820" cy="2520280"/>
          </a:xfrm>
        </p:spPr>
        <p:txBody>
          <a:bodyPr/>
          <a:lstStyle/>
          <a:p>
            <a:pPr marL="365125" lvl="1" indent="-255588" algn="just">
              <a:spcBef>
                <a:spcPts val="400"/>
              </a:spcBef>
              <a:buSzPct val="68000"/>
              <a:buFont typeface="Wingdings 3" panose="05040102010807070707" pitchFamily="18" charset="2"/>
              <a:buChar char=""/>
            </a:pPr>
            <a:r>
              <a:rPr lang="zh-CN" altLang="en-US" sz="2400" dirty="0">
                <a:latin typeface="+mn-ea"/>
              </a:rPr>
              <a:t>保护二极管：</a:t>
            </a:r>
            <a:r>
              <a:rPr lang="en-US" altLang="zh-CN" sz="2400" dirty="0"/>
              <a:t>DA3J101F0L</a:t>
            </a:r>
          </a:p>
          <a:p>
            <a:pPr lvl="1" algn="just"/>
            <a:r>
              <a:rPr lang="zh-CN" altLang="en-US" sz="2000" dirty="0" smtClean="0"/>
              <a:t>正向钳位电压：</a:t>
            </a:r>
            <a:r>
              <a:rPr lang="en-US" altLang="zh-CN" sz="2000" dirty="0" smtClean="0"/>
              <a:t>0.92 V</a:t>
            </a:r>
            <a:r>
              <a:rPr lang="zh-CN" altLang="en-US" sz="2000" dirty="0" smtClean="0"/>
              <a:t>（</a:t>
            </a:r>
            <a:r>
              <a:rPr lang="en-US" altLang="zh-CN" sz="2000" dirty="0" err="1" smtClean="0"/>
              <a:t>Typ</a:t>
            </a:r>
            <a:r>
              <a:rPr lang="zh-CN" altLang="en-US" sz="2000" dirty="0" smtClean="0"/>
              <a:t>）</a:t>
            </a:r>
            <a:endParaRPr lang="en-US" altLang="zh-CN" sz="2000" dirty="0" smtClean="0"/>
          </a:p>
          <a:p>
            <a:pPr lvl="1" algn="just"/>
            <a:r>
              <a:rPr lang="zh-CN" altLang="en-US" sz="2000" dirty="0"/>
              <a:t>较</a:t>
            </a:r>
            <a:r>
              <a:rPr lang="zh-CN" altLang="en-US" sz="2000" dirty="0" smtClean="0"/>
              <a:t>小的寄生电容（</a:t>
            </a:r>
            <a:r>
              <a:rPr lang="en-US" altLang="zh-CN" sz="2000" dirty="0" smtClean="0"/>
              <a:t>1.2pF</a:t>
            </a:r>
            <a:r>
              <a:rPr lang="zh-CN" altLang="en-US" sz="2000" dirty="0" smtClean="0"/>
              <a:t>），对时间测量很小</a:t>
            </a:r>
            <a:endParaRPr lang="en-US" altLang="zh-CN" sz="2000" dirty="0" smtClean="0"/>
          </a:p>
          <a:p>
            <a:pPr lvl="1" algn="just"/>
            <a:r>
              <a:rPr lang="zh-CN" altLang="en-US" sz="2000" dirty="0" smtClean="0"/>
              <a:t>放置在串联电阻后，同时保护电荷测量第一级运放和标定电路输出</a:t>
            </a:r>
            <a:r>
              <a:rPr lang="en-US" altLang="zh-CN" sz="2000" dirty="0" smtClean="0"/>
              <a:t>Buffer</a:t>
            </a:r>
            <a:endParaRPr lang="zh-CN" altLang="en-US" dirty="0"/>
          </a:p>
        </p:txBody>
      </p:sp>
      <p:sp>
        <p:nvSpPr>
          <p:cNvPr id="3" name="标题 2"/>
          <p:cNvSpPr>
            <a:spLocks noGrp="1"/>
          </p:cNvSpPr>
          <p:nvPr>
            <p:ph type="title"/>
          </p:nvPr>
        </p:nvSpPr>
        <p:spPr/>
        <p:txBody>
          <a:bodyPr/>
          <a:lstStyle/>
          <a:p>
            <a:r>
              <a:rPr lang="zh-CN" altLang="en-US" dirty="0"/>
              <a:t>保护电路设计</a:t>
            </a:r>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19</a:t>
            </a:fld>
            <a:endParaRPr lang="en-US" altLang="zh-CN"/>
          </a:p>
        </p:txBody>
      </p:sp>
      <p:sp>
        <p:nvSpPr>
          <p:cNvPr id="6" name="内容占位符 1"/>
          <p:cNvSpPr txBox="1">
            <a:spLocks/>
          </p:cNvSpPr>
          <p:nvPr/>
        </p:nvSpPr>
        <p:spPr bwMode="auto">
          <a:xfrm>
            <a:off x="357188" y="4071863"/>
            <a:ext cx="8209332" cy="2093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r>
              <a:rPr lang="zh-CN" altLang="en-US" sz="2400" dirty="0" smtClean="0"/>
              <a:t>置于每个信号输入端的串联电阻后，可在一定程度上防止</a:t>
            </a:r>
            <a:r>
              <a:rPr lang="en-US" altLang="zh-CN" sz="2400" dirty="0" smtClean="0"/>
              <a:t>PMT</a:t>
            </a:r>
            <a:r>
              <a:rPr lang="zh-CN" altLang="en-US" sz="2400" dirty="0" smtClean="0"/>
              <a:t>出现异常情况时输出大电流脉冲是对运放的损毁</a:t>
            </a:r>
          </a:p>
          <a:p>
            <a:pPr lvl="1" algn="just"/>
            <a:r>
              <a:rPr lang="zh-CN" altLang="en-US" sz="2000" dirty="0" smtClean="0"/>
              <a:t>大电流脉冲到来时，匹配</a:t>
            </a:r>
            <a:r>
              <a:rPr lang="en-US" altLang="zh-CN" sz="2000" dirty="0" smtClean="0"/>
              <a:t>50Ω</a:t>
            </a:r>
            <a:r>
              <a:rPr lang="zh-CN" altLang="en-US" sz="2000" dirty="0" smtClean="0"/>
              <a:t>电阻上流过主要电流，设计中采用</a:t>
            </a:r>
            <a:r>
              <a:rPr lang="en-US" altLang="zh-CN" sz="2000" dirty="0" smtClean="0"/>
              <a:t>0805</a:t>
            </a:r>
            <a:r>
              <a:rPr lang="zh-CN" altLang="en-US" sz="2000" dirty="0" smtClean="0"/>
              <a:t>封装，提高其最大承受功率</a:t>
            </a:r>
          </a:p>
          <a:p>
            <a:pPr algn="just"/>
            <a:r>
              <a:rPr lang="zh-CN" altLang="en-US" sz="2400" dirty="0" smtClean="0"/>
              <a:t>同时对于输入的超量程信号，防止运放过饱和</a:t>
            </a:r>
          </a:p>
          <a:p>
            <a:pPr lvl="1" algn="just"/>
            <a:endParaRPr lang="zh-CN" altLang="en-US" dirty="0"/>
          </a:p>
        </p:txBody>
      </p:sp>
      <p:pic>
        <p:nvPicPr>
          <p:cNvPr id="7" name="图片 6"/>
          <p:cNvPicPr>
            <a:picLocks noChangeAspect="1"/>
          </p:cNvPicPr>
          <p:nvPr/>
        </p:nvPicPr>
        <p:blipFill>
          <a:blip r:embed="rId2" cstate="print"/>
          <a:stretch>
            <a:fillRect/>
          </a:stretch>
        </p:blipFill>
        <p:spPr>
          <a:xfrm>
            <a:off x="4716016" y="1162063"/>
            <a:ext cx="4499992" cy="2813894"/>
          </a:xfrm>
          <a:prstGeom prst="rect">
            <a:avLst/>
          </a:prstGeom>
        </p:spPr>
      </p:pic>
      <p:cxnSp>
        <p:nvCxnSpPr>
          <p:cNvPr id="8" name="直接连接符 7"/>
          <p:cNvCxnSpPr/>
          <p:nvPr/>
        </p:nvCxnSpPr>
        <p:spPr>
          <a:xfrm flipH="1">
            <a:off x="5536679" y="1738908"/>
            <a:ext cx="103351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543029" y="1732558"/>
            <a:ext cx="0" cy="119238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70254966"/>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defRPr/>
            </a:pPr>
            <a:r>
              <a:rPr lang="en-US" altLang="zh-CN" dirty="0"/>
              <a:t>WCDA</a:t>
            </a:r>
            <a:r>
              <a:rPr lang="zh-CN" altLang="en-US" dirty="0"/>
              <a:t>读出电子学指标要求与总体结构</a:t>
            </a:r>
            <a:endParaRPr lang="en-US" altLang="zh-CN" dirty="0"/>
          </a:p>
          <a:p>
            <a:pPr>
              <a:defRPr/>
            </a:pPr>
            <a:endParaRPr lang="en-US" altLang="zh-CN" sz="800" dirty="0" smtClean="0"/>
          </a:p>
          <a:p>
            <a:pPr>
              <a:defRPr/>
            </a:pPr>
            <a:r>
              <a:rPr lang="en-US" altLang="zh-CN" dirty="0" smtClean="0"/>
              <a:t>WCDA</a:t>
            </a:r>
            <a:r>
              <a:rPr lang="zh-CN" altLang="en-US" dirty="0" smtClean="0"/>
              <a:t>工程样机的</a:t>
            </a:r>
            <a:r>
              <a:rPr lang="zh-CN" altLang="en-US" dirty="0"/>
              <a:t>设计</a:t>
            </a:r>
            <a:endParaRPr lang="en-US" altLang="zh-CN" dirty="0"/>
          </a:p>
          <a:p>
            <a:pPr lvl="1">
              <a:spcBef>
                <a:spcPts val="600"/>
              </a:spcBef>
              <a:spcAft>
                <a:spcPts val="600"/>
              </a:spcAft>
              <a:defRPr/>
            </a:pPr>
            <a:r>
              <a:rPr lang="en-US" altLang="zh-CN" dirty="0"/>
              <a:t> </a:t>
            </a:r>
            <a:r>
              <a:rPr lang="zh-CN" altLang="en-US" dirty="0"/>
              <a:t>模拟前端电路</a:t>
            </a:r>
            <a:endParaRPr lang="en-US" altLang="zh-CN" dirty="0"/>
          </a:p>
          <a:p>
            <a:pPr lvl="1">
              <a:spcBef>
                <a:spcPts val="600"/>
              </a:spcBef>
              <a:spcAft>
                <a:spcPts val="600"/>
              </a:spcAft>
              <a:defRPr/>
            </a:pPr>
            <a:r>
              <a:rPr lang="zh-CN" altLang="en-US" dirty="0"/>
              <a:t> 时钟与数据传输电路</a:t>
            </a:r>
            <a:endParaRPr lang="en-US" altLang="en-US" dirty="0"/>
          </a:p>
          <a:p>
            <a:pPr lvl="1">
              <a:spcBef>
                <a:spcPts val="600"/>
              </a:spcBef>
              <a:spcAft>
                <a:spcPts val="600"/>
              </a:spcAft>
              <a:defRPr/>
            </a:pPr>
            <a:r>
              <a:rPr lang="zh-CN" altLang="en-US" dirty="0"/>
              <a:t>电源及监控电路</a:t>
            </a:r>
            <a:endParaRPr lang="en-US" altLang="zh-CN" dirty="0"/>
          </a:p>
          <a:p>
            <a:pPr>
              <a:buClr>
                <a:schemeClr val="bg1">
                  <a:lumMod val="95000"/>
                </a:schemeClr>
              </a:buClr>
              <a:defRPr/>
            </a:pPr>
            <a:endParaRPr lang="en-US" altLang="zh-CN" sz="800" dirty="0" smtClean="0">
              <a:solidFill>
                <a:schemeClr val="bg1">
                  <a:lumMod val="95000"/>
                </a:schemeClr>
              </a:solidFill>
            </a:endParaRPr>
          </a:p>
          <a:p>
            <a:pPr>
              <a:defRPr/>
            </a:pPr>
            <a:r>
              <a:rPr lang="zh-CN" altLang="en-US" dirty="0"/>
              <a:t>系统测试</a:t>
            </a:r>
            <a:endParaRPr lang="en-US" altLang="zh-CN" dirty="0"/>
          </a:p>
          <a:p>
            <a:pPr lvl="1">
              <a:spcBef>
                <a:spcPts val="600"/>
              </a:spcBef>
              <a:spcAft>
                <a:spcPts val="600"/>
              </a:spcAft>
              <a:defRPr/>
            </a:pPr>
            <a:r>
              <a:rPr lang="en-US" altLang="zh-CN" dirty="0">
                <a:solidFill>
                  <a:schemeClr val="bg1">
                    <a:lumMod val="95000"/>
                  </a:schemeClr>
                </a:solidFill>
              </a:rPr>
              <a:t> </a:t>
            </a:r>
            <a:r>
              <a:rPr lang="zh-CN" altLang="en-US" dirty="0"/>
              <a:t>电子学性能测试</a:t>
            </a:r>
            <a:endParaRPr lang="en-US" altLang="zh-CN" dirty="0"/>
          </a:p>
          <a:p>
            <a:pPr lvl="2">
              <a:spcBef>
                <a:spcPts val="600"/>
              </a:spcBef>
              <a:spcAft>
                <a:spcPts val="600"/>
              </a:spcAft>
              <a:buClr>
                <a:srgbClr val="FF0000"/>
              </a:buClr>
              <a:defRPr/>
            </a:pPr>
            <a:r>
              <a:rPr lang="zh-CN" altLang="en-US" dirty="0" smtClean="0"/>
              <a:t>电荷与时间测量精度</a:t>
            </a:r>
            <a:endParaRPr lang="en-US" altLang="zh-CN" dirty="0" smtClean="0"/>
          </a:p>
          <a:p>
            <a:pPr lvl="2">
              <a:spcBef>
                <a:spcPts val="600"/>
              </a:spcBef>
              <a:spcAft>
                <a:spcPts val="600"/>
              </a:spcAft>
              <a:buClr>
                <a:srgbClr val="FF0000"/>
              </a:buClr>
              <a:defRPr/>
            </a:pPr>
            <a:r>
              <a:rPr lang="zh-CN" altLang="en-US" dirty="0"/>
              <a:t>时钟调相及传输性能</a:t>
            </a:r>
            <a:r>
              <a:rPr lang="en-US" altLang="zh-CN" dirty="0"/>
              <a:t> </a:t>
            </a:r>
          </a:p>
          <a:p>
            <a:pPr lvl="2">
              <a:spcBef>
                <a:spcPts val="600"/>
              </a:spcBef>
              <a:spcAft>
                <a:spcPts val="600"/>
              </a:spcAft>
              <a:buClr>
                <a:srgbClr val="FF0000"/>
              </a:buClr>
              <a:defRPr/>
            </a:pPr>
            <a:r>
              <a:rPr lang="en-US" altLang="zh-CN" dirty="0"/>
              <a:t>PMT</a:t>
            </a:r>
            <a:r>
              <a:rPr dirty="0"/>
              <a:t>联合测试</a:t>
            </a:r>
            <a:endParaRPr lang="en-US" altLang="zh-CN" dirty="0"/>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2082597949"/>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altLang="zh-CN" smtClean="0"/>
              <a:t>FPGA TDC</a:t>
            </a:r>
            <a:r>
              <a:rPr lang="zh-CN" smtClean="0"/>
              <a:t>的设计</a:t>
            </a:r>
            <a:endParaRPr lang="zh-CN"/>
          </a:p>
        </p:txBody>
      </p:sp>
      <p:sp>
        <p:nvSpPr>
          <p:cNvPr id="28675"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83EA1D7D-AC9A-46CF-8268-789324558A0B}" type="slidenum">
              <a:rPr lang="en-US" altLang="zh-CN" sz="1000" smtClean="0">
                <a:ea typeface="宋体" panose="02010600030101010101" pitchFamily="2" charset="-122"/>
              </a:rPr>
              <a:pPr>
                <a:spcBef>
                  <a:spcPct val="0"/>
                </a:spcBef>
                <a:buClrTx/>
                <a:buSzTx/>
                <a:buFontTx/>
                <a:buNone/>
              </a:pPr>
              <a:t>20</a:t>
            </a:fld>
            <a:endParaRPr lang="en-US" altLang="zh-CN" sz="1000" smtClean="0">
              <a:ea typeface="宋体" panose="02010600030101010101" pitchFamily="2" charset="-122"/>
            </a:endParaRPr>
          </a:p>
        </p:txBody>
      </p:sp>
      <p:sp>
        <p:nvSpPr>
          <p:cNvPr id="5" name="内容占位符 1"/>
          <p:cNvSpPr>
            <a:spLocks noGrp="1"/>
          </p:cNvSpPr>
          <p:nvPr>
            <p:ph idx="1"/>
          </p:nvPr>
        </p:nvSpPr>
        <p:spPr>
          <a:xfrm>
            <a:off x="431800" y="4149725"/>
            <a:ext cx="8229600" cy="2214563"/>
          </a:xfrm>
        </p:spPr>
        <p:txBody>
          <a:bodyPr/>
          <a:lstStyle/>
          <a:p>
            <a:pPr marL="365125" lvl="1" indent="-255588">
              <a:spcBef>
                <a:spcPts val="400"/>
              </a:spcBef>
              <a:buSzPct val="68000"/>
              <a:buFont typeface="Wingdings 3" panose="05040102010807070707" pitchFamily="18" charset="2"/>
              <a:buChar char=""/>
              <a:defRPr/>
            </a:pPr>
            <a:r>
              <a:rPr sz="2200" dirty="0" smtClean="0"/>
              <a:t>粗、细时间测量相结合的技术</a:t>
            </a:r>
            <a:endParaRPr lang="en-US" altLang="zh-CN" sz="2200" dirty="0" smtClean="0"/>
          </a:p>
          <a:p>
            <a:pPr marL="365125" lvl="1" indent="-255588">
              <a:spcBef>
                <a:spcPts val="400"/>
              </a:spcBef>
              <a:buSzPct val="68000"/>
              <a:buFont typeface="Wingdings 3" panose="05040102010807070707" pitchFamily="18" charset="2"/>
              <a:buChar char=""/>
              <a:defRPr/>
            </a:pPr>
            <a:r>
              <a:rPr sz="2200" dirty="0" smtClean="0"/>
              <a:t>基于分相时钟法实现时间内插</a:t>
            </a:r>
            <a:endParaRPr lang="en-US" sz="2200" dirty="0" smtClean="0"/>
          </a:p>
          <a:p>
            <a:pPr marL="365125" lvl="1" indent="-255588">
              <a:spcBef>
                <a:spcPts val="400"/>
              </a:spcBef>
              <a:buSzPct val="68000"/>
              <a:buFont typeface="Wingdings 3" panose="05040102010807070707" pitchFamily="18" charset="2"/>
              <a:buChar char=""/>
              <a:defRPr/>
            </a:pPr>
            <a:r>
              <a:rPr sz="2200" dirty="0" smtClean="0"/>
              <a:t>六倍频</a:t>
            </a:r>
            <a:r>
              <a:rPr sz="2200" dirty="0"/>
              <a:t>、八分相的设计</a:t>
            </a:r>
            <a:endParaRPr lang="en-US" altLang="zh-CN" sz="2200" dirty="0"/>
          </a:p>
          <a:p>
            <a:pPr lvl="1">
              <a:defRPr/>
            </a:pPr>
            <a:r>
              <a:rPr sz="2000" dirty="0"/>
              <a:t>主时钟：</a:t>
            </a:r>
            <a:r>
              <a:rPr lang="en-US" altLang="zh-CN" sz="2000" dirty="0"/>
              <a:t>62.5 </a:t>
            </a:r>
            <a:r>
              <a:rPr lang="en-US" altLang="zh-CN" sz="2000" dirty="0" smtClean="0"/>
              <a:t>MHz</a:t>
            </a:r>
            <a:endParaRPr lang="en-US" altLang="zh-CN" sz="2000" dirty="0"/>
          </a:p>
          <a:p>
            <a:pPr lvl="1">
              <a:defRPr/>
            </a:pPr>
            <a:r>
              <a:rPr sz="2000" dirty="0"/>
              <a:t>粗细结合</a:t>
            </a:r>
            <a:endParaRPr lang="en-US" altLang="zh-CN" sz="2000" dirty="0"/>
          </a:p>
          <a:p>
            <a:pPr lvl="1">
              <a:defRPr/>
            </a:pPr>
            <a:r>
              <a:rPr lang="en-US" altLang="zh-CN" sz="2000" dirty="0"/>
              <a:t>Time </a:t>
            </a:r>
            <a:r>
              <a:rPr lang="en-US" altLang="zh-CN" sz="2000" dirty="0" err="1"/>
              <a:t>Binsize</a:t>
            </a:r>
            <a:r>
              <a:rPr sz="2000" dirty="0"/>
              <a:t>：</a:t>
            </a:r>
            <a:r>
              <a:rPr lang="en-US" altLang="zh-CN" sz="2000" dirty="0"/>
              <a:t>0.333 </a:t>
            </a:r>
            <a:r>
              <a:rPr lang="en-US" altLang="zh-CN" sz="2000" dirty="0" smtClean="0"/>
              <a:t>ns</a:t>
            </a:r>
            <a:endParaRPr lang="en-US" altLang="zh-CN" sz="2000" dirty="0"/>
          </a:p>
        </p:txBody>
      </p:sp>
      <p:pic>
        <p:nvPicPr>
          <p:cNvPr id="28677" name="图片 6" descr="截图00.bmp"/>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263" y="1279525"/>
            <a:ext cx="3619500" cy="350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图片 3" descr="粗细结合.e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1217613"/>
            <a:ext cx="4132262"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2C60C7F-8685-40FD-A4A8-E9D0FFAD6890}" type="slidenum">
              <a:rPr lang="en-US" altLang="zh-CN" sz="1000" smtClean="0">
                <a:ea typeface="宋体" panose="02010600030101010101" pitchFamily="2" charset="-122"/>
              </a:rPr>
              <a:pPr>
                <a:spcBef>
                  <a:spcPct val="0"/>
                </a:spcBef>
                <a:buClrTx/>
                <a:buSzTx/>
                <a:buFontTx/>
                <a:buNone/>
              </a:pPr>
              <a:t>21</a:t>
            </a:fld>
            <a:endParaRPr lang="en-US" altLang="zh-CN" sz="1000" smtClean="0">
              <a:ea typeface="宋体" panose="02010600030101010101" pitchFamily="2" charset="-122"/>
            </a:endParaRPr>
          </a:p>
        </p:txBody>
      </p:sp>
      <p:sp>
        <p:nvSpPr>
          <p:cNvPr id="5" name="内容占位符 2"/>
          <p:cNvSpPr>
            <a:spLocks noGrp="1"/>
          </p:cNvSpPr>
          <p:nvPr>
            <p:ph idx="1"/>
          </p:nvPr>
        </p:nvSpPr>
        <p:spPr>
          <a:xfrm>
            <a:off x="4576763" y="4581525"/>
            <a:ext cx="3811587" cy="1855788"/>
          </a:xfrm>
        </p:spPr>
        <p:txBody>
          <a:bodyPr/>
          <a:lstStyle/>
          <a:p>
            <a:pPr marL="365125" lvl="1" indent="-255588">
              <a:spcBef>
                <a:spcPts val="400"/>
              </a:spcBef>
              <a:buSzPct val="68000"/>
              <a:buFont typeface="Wingdings 3" panose="05040102010807070707" pitchFamily="18" charset="2"/>
              <a:buChar char=""/>
              <a:defRPr/>
            </a:pPr>
            <a:r>
              <a:rPr sz="2400" dirty="0"/>
              <a:t>量化误差曲线</a:t>
            </a:r>
            <a:endParaRPr lang="en-US" altLang="zh-CN" sz="2400" dirty="0"/>
          </a:p>
          <a:p>
            <a:pPr lvl="1">
              <a:defRPr/>
            </a:pPr>
            <a:r>
              <a:rPr sz="2000" dirty="0"/>
              <a:t>符合</a:t>
            </a:r>
            <a:r>
              <a:rPr sz="2000" dirty="0" smtClean="0"/>
              <a:t>二项分布</a:t>
            </a:r>
            <a:endParaRPr lang="en-US" altLang="zh-CN" sz="2000" dirty="0"/>
          </a:p>
          <a:p>
            <a:pPr marL="392113" lvl="1" indent="0">
              <a:buFont typeface="宋体" pitchFamily="2" charset="-122"/>
              <a:buNone/>
              <a:defRPr/>
            </a:pPr>
            <a:endParaRPr lang="en-US" altLang="zh-CN" sz="800" dirty="0"/>
          </a:p>
          <a:p>
            <a:pPr marL="365125" lvl="1" indent="-255588">
              <a:spcBef>
                <a:spcPts val="400"/>
              </a:spcBef>
              <a:buSzPct val="68000"/>
              <a:buFont typeface="Wingdings 3" panose="05040102010807070707" pitchFamily="18" charset="2"/>
              <a:buChar char=""/>
              <a:defRPr/>
            </a:pPr>
            <a:r>
              <a:rPr lang="en-US" altLang="zh-CN" sz="2400" dirty="0"/>
              <a:t>INL</a:t>
            </a:r>
            <a:r>
              <a:rPr sz="2400" dirty="0"/>
              <a:t>与</a:t>
            </a:r>
            <a:r>
              <a:rPr lang="en-US" altLang="zh-CN" sz="2400" dirty="0"/>
              <a:t>DNL</a:t>
            </a:r>
          </a:p>
          <a:p>
            <a:pPr lvl="1">
              <a:defRPr/>
            </a:pPr>
            <a:r>
              <a:rPr sz="2000" dirty="0"/>
              <a:t>好于</a:t>
            </a:r>
            <a:r>
              <a:rPr lang="en-US" altLang="zh-CN" sz="2000" dirty="0"/>
              <a:t>0.2 Binsize</a:t>
            </a:r>
            <a:endParaRPr sz="2000" dirty="0"/>
          </a:p>
        </p:txBody>
      </p:sp>
      <p:pic>
        <p:nvPicPr>
          <p:cNvPr id="2970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6088" y="1081088"/>
            <a:ext cx="4637087" cy="320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图片 7" descr="DNL.em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650" y="1143000"/>
            <a:ext cx="3565525" cy="26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图片 6" descr="INL.em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4188" y="3894138"/>
            <a:ext cx="3582987"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标题 2"/>
          <p:cNvSpPr>
            <a:spLocks noGrp="1"/>
          </p:cNvSpPr>
          <p:nvPr>
            <p:ph type="title"/>
          </p:nvPr>
        </p:nvSpPr>
        <p:spPr>
          <a:xfrm>
            <a:off x="357188" y="116632"/>
            <a:ext cx="8229600" cy="796925"/>
          </a:xfrm>
        </p:spPr>
        <p:txBody>
          <a:bodyPr/>
          <a:lstStyle/>
          <a:p>
            <a:pPr>
              <a:defRPr/>
            </a:pPr>
            <a:r>
              <a:rPr altLang="zh-CN" smtClean="0"/>
              <a:t>FPGA TDC</a:t>
            </a:r>
            <a:r>
              <a:rPr lang="zh-CN" smtClean="0"/>
              <a:t>的设计</a:t>
            </a:r>
            <a:endParaRPr lang="zh-CN"/>
          </a:p>
        </p:txBody>
      </p:sp>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lvl="2">
              <a:defRPr/>
            </a:pPr>
            <a:r>
              <a:rPr lang="zh-CN" altLang="zh-CN" dirty="0" smtClean="0"/>
              <a:t>数字</a:t>
            </a:r>
            <a:r>
              <a:rPr lang="zh-CN" altLang="en-US" dirty="0" smtClean="0"/>
              <a:t>信号处理</a:t>
            </a:r>
            <a:endParaRPr lang="zh-CN" altLang="en-US" dirty="0"/>
          </a:p>
        </p:txBody>
      </p:sp>
      <p:sp>
        <p:nvSpPr>
          <p:cNvPr id="33795"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383A88F-2F2F-49A5-BC71-1BF699CB4E09}" type="slidenum">
              <a:rPr lang="en-US" altLang="zh-CN" smtClean="0"/>
              <a:pPr/>
              <a:t>22</a:t>
            </a:fld>
            <a:endParaRPr lang="en-US" altLang="zh-CN" smtClean="0"/>
          </a:p>
        </p:txBody>
      </p:sp>
      <p:sp>
        <p:nvSpPr>
          <p:cNvPr id="14" name="文本框 13"/>
          <p:cNvSpPr txBox="1"/>
          <p:nvPr/>
        </p:nvSpPr>
        <p:spPr>
          <a:xfrm>
            <a:off x="251520" y="1125538"/>
            <a:ext cx="4968552" cy="2382704"/>
          </a:xfrm>
          <a:prstGeom prst="rect">
            <a:avLst/>
          </a:prstGeom>
          <a:noFill/>
        </p:spPr>
        <p:txBody>
          <a:bodyPr wrap="square">
            <a:spAutoFit/>
          </a:bodyPr>
          <a:lstStyle>
            <a:defPPr>
              <a:defRPr lang="zh-CN"/>
            </a:defPPr>
            <a:lvl1pPr marL="285750" indent="-285750">
              <a:buClr>
                <a:srgbClr val="00B0F0"/>
              </a:buClr>
              <a:buFont typeface="Wingdings" panose="05000000000000000000" pitchFamily="2" charset="2"/>
              <a:buChar char="Ø"/>
            </a:lvl1pPr>
          </a:lstStyle>
          <a:p>
            <a:pPr marL="365125" lvl="1" indent="-255588" algn="just">
              <a:spcBef>
                <a:spcPts val="400"/>
              </a:spcBef>
              <a:spcAft>
                <a:spcPts val="600"/>
              </a:spcAft>
              <a:buClr>
                <a:schemeClr val="accent1"/>
              </a:buClr>
              <a:buSzPct val="68000"/>
              <a:buFont typeface="Wingdings 3" panose="05040102010807070707" pitchFamily="18" charset="2"/>
              <a:buChar char=""/>
              <a:defRPr/>
            </a:pPr>
            <a:r>
              <a:rPr lang="zh-CN" altLang="en-US" sz="2400" dirty="0">
                <a:ea typeface="黑体" panose="02010609060101010101" pitchFamily="49" charset="-122"/>
                <a:cs typeface="Arial" panose="020B0604020202020204" pitchFamily="34" charset="0"/>
              </a:rPr>
              <a:t>数字寻峰</a:t>
            </a:r>
            <a:endParaRPr lang="en-US" altLang="zh-CN" sz="2400" dirty="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itchFamily="2" charset="-122"/>
              <a:buChar char="◇"/>
              <a:defRPr/>
            </a:pPr>
            <a:r>
              <a:rPr lang="en-US" altLang="zh-CN" sz="2000" dirty="0" smtClean="0">
                <a:ea typeface="+mn-ea"/>
                <a:cs typeface="Arial" pitchFamily="34" charset="0"/>
              </a:rPr>
              <a:t>TDC</a:t>
            </a:r>
            <a:r>
              <a:rPr lang="zh-CN" altLang="en-US" sz="2000" dirty="0" smtClean="0">
                <a:ea typeface="+mn-ea"/>
                <a:cs typeface="Arial" pitchFamily="34" charset="0"/>
              </a:rPr>
              <a:t>触发启动数字寻峰</a:t>
            </a:r>
            <a:endParaRPr lang="en-US" altLang="zh-CN" sz="2000" dirty="0" smtClean="0">
              <a:ea typeface="+mn-ea"/>
              <a:cs typeface="Arial" pitchFamily="34" charset="0"/>
            </a:endParaRPr>
          </a:p>
          <a:p>
            <a:pPr marL="620713" lvl="1" indent="-228600" algn="just">
              <a:spcBef>
                <a:spcPts val="325"/>
              </a:spcBef>
              <a:buClr>
                <a:schemeClr val="accent1"/>
              </a:buClr>
              <a:buSzPct val="70000"/>
              <a:buFont typeface="宋体" pitchFamily="2" charset="-122"/>
              <a:buChar char="◇"/>
              <a:defRPr/>
            </a:pPr>
            <a:r>
              <a:rPr lang="zh-CN" altLang="en-US" sz="2000" dirty="0" smtClean="0">
                <a:ea typeface="+mn-ea"/>
                <a:cs typeface="Arial" pitchFamily="34" charset="0"/>
              </a:rPr>
              <a:t>基线实时测量，触发信号到来前</a:t>
            </a:r>
            <a:r>
              <a:rPr lang="en-US" altLang="zh-CN" sz="2000" dirty="0" smtClean="0">
                <a:ea typeface="+mn-ea"/>
                <a:cs typeface="Arial" pitchFamily="34" charset="0"/>
              </a:rPr>
              <a:t>8</a:t>
            </a:r>
            <a:r>
              <a:rPr lang="zh-CN" altLang="en-US" sz="2000" dirty="0" smtClean="0">
                <a:ea typeface="+mn-ea"/>
                <a:cs typeface="Arial" pitchFamily="34" charset="0"/>
              </a:rPr>
              <a:t>个点平均值作为基线</a:t>
            </a:r>
            <a:endParaRPr lang="en-US" altLang="zh-CN" sz="2000" dirty="0">
              <a:ea typeface="+mn-ea"/>
              <a:cs typeface="Arial" pitchFamily="34" charset="0"/>
            </a:endParaRPr>
          </a:p>
          <a:p>
            <a:pPr marL="365125" lvl="1" indent="-255588" algn="just">
              <a:spcBef>
                <a:spcPts val="400"/>
              </a:spcBef>
              <a:spcAft>
                <a:spcPts val="600"/>
              </a:spcAft>
              <a:buClr>
                <a:schemeClr val="accent1"/>
              </a:buClr>
              <a:buSzPct val="68000"/>
              <a:buFont typeface="Wingdings 3" panose="05040102010807070707" pitchFamily="18" charset="2"/>
              <a:buChar char=""/>
              <a:defRPr/>
            </a:pPr>
            <a:r>
              <a:rPr lang="zh-CN" altLang="en-US" sz="2400" dirty="0">
                <a:ea typeface="黑体" panose="02010609060101010101" pitchFamily="49" charset="-122"/>
                <a:cs typeface="Arial" panose="020B0604020202020204" pitchFamily="34" charset="0"/>
              </a:rPr>
              <a:t>时间和电荷</a:t>
            </a:r>
            <a:r>
              <a:rPr lang="zh-CN" altLang="en-US" sz="2400" dirty="0" smtClean="0">
                <a:ea typeface="黑体" panose="02010609060101010101" pitchFamily="49" charset="-122"/>
                <a:cs typeface="Arial" panose="020B0604020202020204" pitchFamily="34" charset="0"/>
              </a:rPr>
              <a:t>信息打包与缓存</a:t>
            </a:r>
            <a:endParaRPr lang="en-US" altLang="zh-CN" sz="2400" dirty="0" smtClean="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itchFamily="2" charset="-122"/>
              <a:buChar char="◇"/>
              <a:defRPr/>
            </a:pPr>
            <a:r>
              <a:rPr lang="en-US" altLang="zh-CN" sz="2000" dirty="0">
                <a:ea typeface="+mn-ea"/>
                <a:cs typeface="Arial" pitchFamily="34" charset="0"/>
              </a:rPr>
              <a:t>DDR3</a:t>
            </a:r>
            <a:r>
              <a:rPr lang="zh-CN" altLang="en-US" sz="2000" dirty="0" smtClean="0">
                <a:ea typeface="+mn-ea"/>
                <a:cs typeface="Arial" pitchFamily="34" charset="0"/>
              </a:rPr>
              <a:t>：两片</a:t>
            </a:r>
            <a:r>
              <a:rPr lang="en-US" altLang="zh-CN" sz="2000" dirty="0" smtClean="0">
                <a:ea typeface="+mn-ea"/>
                <a:cs typeface="Arial" pitchFamily="34" charset="0"/>
              </a:rPr>
              <a:t>MT41J512M8</a:t>
            </a:r>
            <a:r>
              <a:rPr lang="zh-CN" altLang="en-US" sz="2000" dirty="0" smtClean="0">
                <a:ea typeface="+mn-ea"/>
                <a:cs typeface="Arial" pitchFamily="34" charset="0"/>
              </a:rPr>
              <a:t>，共</a:t>
            </a:r>
            <a:r>
              <a:rPr lang="en-US" altLang="zh-CN" sz="2000" dirty="0" smtClean="0">
                <a:ea typeface="+mn-ea"/>
                <a:cs typeface="Arial" pitchFamily="34" charset="0"/>
              </a:rPr>
              <a:t>8Gb</a:t>
            </a:r>
            <a:endParaRPr lang="zh-CN" altLang="en-US" sz="2000" dirty="0">
              <a:ea typeface="+mn-ea"/>
              <a:cs typeface="Arial" pitchFamily="34" charset="0"/>
            </a:endParaRPr>
          </a:p>
        </p:txBody>
      </p:sp>
      <p:sp>
        <p:nvSpPr>
          <p:cNvPr id="3379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2" name="图片 1"/>
          <p:cNvPicPr>
            <a:picLocks noChangeAspect="1"/>
          </p:cNvPicPr>
          <p:nvPr/>
        </p:nvPicPr>
        <p:blipFill>
          <a:blip r:embed="rId3" cstate="print"/>
          <a:stretch>
            <a:fillRect/>
          </a:stretch>
        </p:blipFill>
        <p:spPr>
          <a:xfrm>
            <a:off x="5043736" y="1178022"/>
            <a:ext cx="3786733" cy="2226413"/>
          </a:xfrm>
          <a:prstGeom prst="rect">
            <a:avLst/>
          </a:prstGeom>
        </p:spPr>
      </p:pic>
      <p:pic>
        <p:nvPicPr>
          <p:cNvPr id="6" name="图片 5"/>
          <p:cNvPicPr>
            <a:picLocks noChangeAspect="1"/>
          </p:cNvPicPr>
          <p:nvPr/>
        </p:nvPicPr>
        <p:blipFill>
          <a:blip r:embed="rId4" cstate="print"/>
          <a:stretch>
            <a:fillRect/>
          </a:stretch>
        </p:blipFill>
        <p:spPr>
          <a:xfrm>
            <a:off x="1115616" y="3645024"/>
            <a:ext cx="7104111" cy="2854138"/>
          </a:xfrm>
          <a:prstGeom prst="rect">
            <a:avLst/>
          </a:prstGeom>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a:t>
            </a:r>
            <a:r>
              <a:rPr lang="zh-CN" altLang="en-US" dirty="0" smtClean="0">
                <a:solidFill>
                  <a:schemeClr val="bg1">
                    <a:lumMod val="95000"/>
                  </a:schemeClr>
                </a:solidFill>
              </a:rPr>
              <a:t>结构</a:t>
            </a:r>
            <a:endParaRPr lang="en-US" altLang="zh-CN" dirty="0" smtClean="0">
              <a:solidFill>
                <a:schemeClr val="bg1">
                  <a:lumMod val="95000"/>
                </a:schemeClr>
              </a:solidFill>
            </a:endParaRPr>
          </a:p>
          <a:p>
            <a:pPr>
              <a:defRPr/>
            </a:pPr>
            <a:endParaRPr lang="en-US" altLang="zh-CN" sz="800" dirty="0" smtClean="0"/>
          </a:p>
          <a:p>
            <a:pPr>
              <a:defRPr/>
            </a:pPr>
            <a:r>
              <a:rPr lang="en-US" altLang="zh-CN" dirty="0"/>
              <a:t>WCDA</a:t>
            </a:r>
            <a:r>
              <a:rPr lang="zh-CN" altLang="en-US" dirty="0"/>
              <a:t>工程样机</a:t>
            </a:r>
            <a:r>
              <a:rPr lang="zh-CN" altLang="en-US" dirty="0" smtClean="0"/>
              <a:t>的设计</a:t>
            </a:r>
            <a:endParaRPr lang="en-US" altLang="zh-CN" dirty="0" smtClean="0"/>
          </a:p>
          <a:p>
            <a:pPr lvl="1">
              <a:spcBef>
                <a:spcPts val="600"/>
              </a:spcBef>
              <a:spcAft>
                <a:spcPts val="600"/>
              </a:spcAft>
              <a:buClr>
                <a:schemeClr val="bg1">
                  <a:lumMod val="95000"/>
                </a:schemeClr>
              </a:buClr>
              <a:defRPr/>
            </a:pPr>
            <a:r>
              <a:rPr lang="en-US" altLang="zh-CN" dirty="0" smtClean="0">
                <a:solidFill>
                  <a:schemeClr val="bg1">
                    <a:lumMod val="95000"/>
                  </a:schemeClr>
                </a:solidFill>
              </a:rPr>
              <a:t> </a:t>
            </a:r>
            <a:r>
              <a:rPr dirty="0" smtClean="0">
                <a:solidFill>
                  <a:schemeClr val="bg1">
                    <a:lumMod val="95000"/>
                  </a:schemeClr>
                </a:solidFill>
              </a:rPr>
              <a:t>模拟前端电路</a:t>
            </a:r>
            <a:endParaRPr lang="en-US" altLang="zh-CN" dirty="0" smtClean="0">
              <a:solidFill>
                <a:schemeClr val="bg1">
                  <a:lumMod val="95000"/>
                </a:schemeClr>
              </a:solidFill>
            </a:endParaRPr>
          </a:p>
          <a:p>
            <a:pPr lvl="1">
              <a:spcBef>
                <a:spcPts val="600"/>
              </a:spcBef>
              <a:spcAft>
                <a:spcPts val="600"/>
              </a:spcAft>
              <a:defRPr/>
            </a:pPr>
            <a:r>
              <a:rPr lang="zh-CN" altLang="en-US" dirty="0" smtClean="0"/>
              <a:t> 时钟与数据传输电路</a:t>
            </a:r>
            <a:endParaRPr lang="en-US" altLang="en-US" dirty="0"/>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buClr>
                <a:schemeClr val="bg1">
                  <a:lumMod val="95000"/>
                </a:schemeClr>
              </a:buClr>
              <a:defRPr/>
            </a:pPr>
            <a:r>
              <a:rPr lang="zh-CN" altLang="en-US" dirty="0">
                <a:solidFill>
                  <a:schemeClr val="bg1">
                    <a:lumMod val="95000"/>
                  </a:schemeClr>
                </a:solidFill>
              </a:rPr>
              <a:t>系统测试</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smtClean="0">
                <a:solidFill>
                  <a:schemeClr val="bg1">
                    <a:lumMod val="95000"/>
                  </a:schemeClr>
                </a:solidFill>
              </a:rPr>
              <a:t>电子学性能测试</a:t>
            </a:r>
            <a:endParaRPr lang="en-US" altLang="zh-CN" dirty="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23</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25756019"/>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内容占位符 5"/>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856038" y="1557338"/>
            <a:ext cx="4676775" cy="3384550"/>
          </a:xfrm>
        </p:spPr>
      </p:pic>
      <p:sp>
        <p:nvSpPr>
          <p:cNvPr id="3" name="标题 2"/>
          <p:cNvSpPr>
            <a:spLocks noGrp="1"/>
          </p:cNvSpPr>
          <p:nvPr>
            <p:ph type="title"/>
          </p:nvPr>
        </p:nvSpPr>
        <p:spPr>
          <a:xfrm>
            <a:off x="357188" y="116632"/>
            <a:ext cx="8229600" cy="796925"/>
          </a:xfrm>
        </p:spPr>
        <p:txBody>
          <a:bodyPr/>
          <a:lstStyle/>
          <a:p>
            <a:pPr>
              <a:defRPr/>
            </a:pPr>
            <a:r>
              <a:rPr lang="zh-CN" altLang="zh-CN" smtClean="0"/>
              <a:t>时钟</a:t>
            </a:r>
            <a:r>
              <a:rPr lang="zh-CN" smtClean="0"/>
              <a:t>分发、同步</a:t>
            </a:r>
            <a:r>
              <a:rPr lang="zh-CN" altLang="zh-CN" smtClean="0"/>
              <a:t>与数据传输</a:t>
            </a:r>
            <a:endParaRPr lang="zh-CN"/>
          </a:p>
        </p:txBody>
      </p:sp>
      <p:sp>
        <p:nvSpPr>
          <p:cNvPr id="31748"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EBF7674-9235-4777-AFB9-A37AC768193E}" type="slidenum">
              <a:rPr lang="en-US" altLang="zh-CN" sz="1000" smtClean="0">
                <a:ea typeface="宋体" panose="02010600030101010101" pitchFamily="2" charset="-122"/>
              </a:rPr>
              <a:pPr>
                <a:spcBef>
                  <a:spcPct val="0"/>
                </a:spcBef>
                <a:buClrTx/>
                <a:buSzTx/>
                <a:buFontTx/>
                <a:buNone/>
              </a:pPr>
              <a:t>24</a:t>
            </a:fld>
            <a:endParaRPr lang="en-US" altLang="zh-CN" sz="1000" smtClean="0">
              <a:ea typeface="宋体" panose="02010600030101010101" pitchFamily="2" charset="-122"/>
            </a:endParaRPr>
          </a:p>
        </p:txBody>
      </p:sp>
      <p:sp>
        <p:nvSpPr>
          <p:cNvPr id="7" name="内容占位符 1"/>
          <p:cNvSpPr txBox="1">
            <a:spLocks/>
          </p:cNvSpPr>
          <p:nvPr/>
        </p:nvSpPr>
        <p:spPr bwMode="auto">
          <a:xfrm>
            <a:off x="215900" y="1341438"/>
            <a:ext cx="3203575"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lvl="1" indent="-255588" algn="just">
              <a:spcBef>
                <a:spcPts val="400"/>
              </a:spcBef>
              <a:spcAft>
                <a:spcPts val="600"/>
              </a:spcAft>
              <a:buSzPct val="68000"/>
              <a:buFont typeface="Wingdings 3" panose="05040102010807070707" pitchFamily="18" charset="2"/>
              <a:buChar char=""/>
              <a:defRPr/>
            </a:pPr>
            <a:r>
              <a:rPr sz="2200" dirty="0" smtClean="0"/>
              <a:t>时钟分发及同步：</a:t>
            </a:r>
            <a:endParaRPr lang="en-US" altLang="zh-CN" sz="2200" dirty="0" smtClean="0"/>
          </a:p>
          <a:p>
            <a:pPr lvl="1" algn="just">
              <a:defRPr/>
            </a:pPr>
            <a:r>
              <a:rPr sz="2000" dirty="0" smtClean="0"/>
              <a:t>基于</a:t>
            </a:r>
            <a:r>
              <a:rPr lang="en-US" altLang="zh-CN" sz="2000" dirty="0" smtClean="0"/>
              <a:t>White Rabbit</a:t>
            </a:r>
            <a:r>
              <a:rPr sz="2000" dirty="0" smtClean="0"/>
              <a:t>基本技术：实时延时测量与反馈调节</a:t>
            </a:r>
            <a:endParaRPr lang="en-US" altLang="zh-CN" sz="2000" dirty="0" smtClean="0"/>
          </a:p>
          <a:p>
            <a:pPr lvl="1" algn="just">
              <a:defRPr/>
            </a:pPr>
            <a:r>
              <a:rPr sz="2000" dirty="0" smtClean="0"/>
              <a:t>在</a:t>
            </a:r>
            <a:r>
              <a:rPr lang="en-US" altLang="zh-CN" sz="2000" dirty="0" smtClean="0"/>
              <a:t>WR</a:t>
            </a:r>
            <a:r>
              <a:rPr sz="2000" dirty="0" smtClean="0"/>
              <a:t>基础上进一步提升时钟同步精度</a:t>
            </a:r>
            <a:endParaRPr lang="en-US" altLang="zh-CN" sz="2000" dirty="0" smtClean="0"/>
          </a:p>
          <a:p>
            <a:pPr lvl="1" algn="just">
              <a:defRPr/>
            </a:pPr>
            <a:r>
              <a:rPr sz="2000" dirty="0" smtClean="0"/>
              <a:t>硬件设计中采用对称的延时调节电路，并尽可能减少</a:t>
            </a:r>
            <a:r>
              <a:rPr lang="en-US" altLang="zh-CN" sz="2000" dirty="0" smtClean="0"/>
              <a:t>FPGA</a:t>
            </a:r>
            <a:r>
              <a:rPr sz="2000" dirty="0" smtClean="0"/>
              <a:t>外围电路</a:t>
            </a:r>
            <a:endParaRPr lang="en-US" altLang="zh-CN" sz="2000" dirty="0" smtClean="0"/>
          </a:p>
        </p:txBody>
      </p:sp>
      <p:sp>
        <p:nvSpPr>
          <p:cNvPr id="8" name="内容占位符 1"/>
          <p:cNvSpPr txBox="1">
            <a:spLocks/>
          </p:cNvSpPr>
          <p:nvPr/>
        </p:nvSpPr>
        <p:spPr bwMode="auto">
          <a:xfrm>
            <a:off x="250825" y="4868863"/>
            <a:ext cx="8396288"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lvl="1" indent="-255588" algn="just">
              <a:spcBef>
                <a:spcPts val="400"/>
              </a:spcBef>
              <a:spcAft>
                <a:spcPts val="600"/>
              </a:spcAft>
              <a:buSzPct val="68000"/>
              <a:buFont typeface="Wingdings 3" panose="05040102010807070707" pitchFamily="18" charset="2"/>
              <a:buChar char=""/>
              <a:defRPr/>
            </a:pPr>
            <a:r>
              <a:rPr sz="2200" dirty="0" smtClean="0"/>
              <a:t>数据传输：</a:t>
            </a:r>
          </a:p>
          <a:p>
            <a:pPr lvl="1" algn="just">
              <a:defRPr/>
            </a:pPr>
            <a:r>
              <a:rPr sz="2000" dirty="0" smtClean="0"/>
              <a:t>时钟、数据与命令的融合传输</a:t>
            </a:r>
            <a:endParaRPr lang="en-US" altLang="zh-CN" sz="2000" dirty="0" smtClean="0"/>
          </a:p>
          <a:p>
            <a:pPr lvl="1" algn="just">
              <a:defRPr/>
            </a:pPr>
            <a:r>
              <a:rPr sz="2000" dirty="0" smtClean="0"/>
              <a:t>完全无硬件触发模式，</a:t>
            </a:r>
            <a:r>
              <a:rPr lang="en-US" altLang="zh-CN" sz="2000" dirty="0" smtClean="0"/>
              <a:t>FEE</a:t>
            </a:r>
            <a:r>
              <a:rPr sz="2000" dirty="0"/>
              <a:t>全</a:t>
            </a:r>
            <a:r>
              <a:rPr sz="2000" dirty="0" smtClean="0"/>
              <a:t>数据读出，基于</a:t>
            </a:r>
            <a:r>
              <a:rPr lang="en-US" altLang="zh-CN" sz="2000" dirty="0" smtClean="0"/>
              <a:t>TCP/IP</a:t>
            </a:r>
            <a:r>
              <a:rPr sz="2000" dirty="0" smtClean="0"/>
              <a:t>标准进行封装</a:t>
            </a:r>
            <a:endParaRPr lang="en-US" altLang="zh-CN" sz="2000" dirty="0" smtClean="0"/>
          </a:p>
          <a:p>
            <a:pPr lvl="1" algn="just">
              <a:defRPr/>
            </a:pPr>
            <a:r>
              <a:rPr sz="2000" dirty="0" smtClean="0"/>
              <a:t>兼容</a:t>
            </a:r>
            <a:r>
              <a:rPr lang="en-US" altLang="zh-CN" sz="2000" dirty="0" smtClean="0"/>
              <a:t>WR </a:t>
            </a:r>
            <a:r>
              <a:rPr sz="2000" dirty="0" smtClean="0"/>
              <a:t>交换机</a:t>
            </a:r>
            <a:endParaRPr sz="2000" dirty="0"/>
          </a:p>
        </p:txBody>
      </p:sp>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内容占位符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92263" y="3197225"/>
            <a:ext cx="5759450" cy="3040063"/>
          </a:xfrm>
        </p:spPr>
      </p:pic>
      <p:sp>
        <p:nvSpPr>
          <p:cNvPr id="3" name="标题 2"/>
          <p:cNvSpPr>
            <a:spLocks noGrp="1"/>
          </p:cNvSpPr>
          <p:nvPr>
            <p:ph type="title"/>
          </p:nvPr>
        </p:nvSpPr>
        <p:spPr/>
        <p:txBody>
          <a:bodyPr/>
          <a:lstStyle/>
          <a:p>
            <a:pPr>
              <a:defRPr/>
            </a:pPr>
            <a:r>
              <a:rPr lang="zh-CN" smtClean="0"/>
              <a:t>时钟相位自动补偿</a:t>
            </a:r>
            <a:endParaRPr lang="zh-CN"/>
          </a:p>
        </p:txBody>
      </p:sp>
      <p:sp>
        <p:nvSpPr>
          <p:cNvPr id="32772"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E066E64-A546-462D-8711-12FDD6CC543A}" type="slidenum">
              <a:rPr lang="en-US" altLang="zh-CN" sz="1000" smtClean="0">
                <a:ea typeface="宋体" panose="02010600030101010101" pitchFamily="2" charset="-122"/>
              </a:rPr>
              <a:pPr>
                <a:spcBef>
                  <a:spcPct val="0"/>
                </a:spcBef>
                <a:buClrTx/>
                <a:buSzTx/>
                <a:buFontTx/>
                <a:buNone/>
              </a:pPr>
              <a:t>25</a:t>
            </a:fld>
            <a:endParaRPr lang="en-US" altLang="zh-CN" sz="1000" smtClean="0">
              <a:ea typeface="宋体" panose="02010600030101010101" pitchFamily="2" charset="-122"/>
            </a:endParaRPr>
          </a:p>
        </p:txBody>
      </p:sp>
      <p:sp>
        <p:nvSpPr>
          <p:cNvPr id="32773" name="内容占位符 1"/>
          <p:cNvSpPr txBox="1">
            <a:spLocks/>
          </p:cNvSpPr>
          <p:nvPr/>
        </p:nvSpPr>
        <p:spPr bwMode="auto">
          <a:xfrm>
            <a:off x="357188" y="1268413"/>
            <a:ext cx="8391525"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600"/>
              </a:spcAft>
              <a:buSzPct val="68000"/>
              <a:buFont typeface="Wingdings 3" panose="05040102010807070707" pitchFamily="18" charset="2"/>
              <a:buChar char=""/>
            </a:pPr>
            <a:r>
              <a:rPr lang="zh-CN" altLang="en-US" sz="2000"/>
              <a:t>根据整个</a:t>
            </a:r>
            <a:r>
              <a:rPr lang="en-US" altLang="zh-CN" sz="2000"/>
              <a:t>LHAASO</a:t>
            </a:r>
            <a:r>
              <a:rPr lang="zh-CN" altLang="en-US" sz="2000"/>
              <a:t>时钟方案的规划，需兼容</a:t>
            </a:r>
            <a:r>
              <a:rPr lang="en-US" altLang="zh-CN" sz="2000"/>
              <a:t>WR</a:t>
            </a:r>
            <a:r>
              <a:rPr lang="zh-CN" altLang="en-US" sz="2000"/>
              <a:t>协议标准</a:t>
            </a:r>
            <a:endParaRPr lang="en-US" altLang="zh-CN" sz="2000"/>
          </a:p>
          <a:p>
            <a:pPr lvl="1" algn="just">
              <a:spcBef>
                <a:spcPts val="400"/>
              </a:spcBef>
              <a:spcAft>
                <a:spcPts val="600"/>
              </a:spcAft>
              <a:buSzPct val="68000"/>
              <a:buFont typeface="Wingdings 3" panose="05040102010807070707" pitchFamily="18" charset="2"/>
              <a:buChar char=""/>
            </a:pPr>
            <a:r>
              <a:rPr lang="zh-CN" altLang="en-US" sz="2000"/>
              <a:t>自定义时钟调相电路，利用</a:t>
            </a:r>
            <a:r>
              <a:rPr lang="en-US" altLang="zh-CN" sz="2000"/>
              <a:t>FPGA</a:t>
            </a:r>
            <a:r>
              <a:rPr lang="zh-CN" altLang="en-US" sz="2000"/>
              <a:t>内部的</a:t>
            </a:r>
            <a:r>
              <a:rPr lang="en-US" altLang="zh-CN" sz="2000"/>
              <a:t>PLL</a:t>
            </a:r>
            <a:r>
              <a:rPr lang="zh-CN" altLang="en-US" sz="2000"/>
              <a:t>实现</a:t>
            </a:r>
            <a:r>
              <a:rPr lang="en-US" altLang="zh-CN" sz="2000"/>
              <a:t>15 ps</a:t>
            </a:r>
            <a:r>
              <a:rPr lang="zh-CN" altLang="en-US" sz="2000"/>
              <a:t>步长的调节</a:t>
            </a:r>
            <a:endParaRPr lang="en-US" altLang="zh-CN" sz="2000"/>
          </a:p>
          <a:p>
            <a:pPr lvl="1" algn="just">
              <a:spcBef>
                <a:spcPts val="400"/>
              </a:spcBef>
              <a:spcAft>
                <a:spcPts val="600"/>
              </a:spcAft>
              <a:buSzPct val="68000"/>
              <a:buFont typeface="Wingdings 3" panose="05040102010807070707" pitchFamily="18" charset="2"/>
              <a:buChar char=""/>
            </a:pPr>
            <a:r>
              <a:rPr lang="zh-CN" altLang="en-US" sz="2000"/>
              <a:t>分别研究光纤和</a:t>
            </a:r>
            <a:r>
              <a:rPr lang="en-US" altLang="zh-CN" sz="2000"/>
              <a:t>FEE</a:t>
            </a:r>
            <a:r>
              <a:rPr lang="zh-CN" altLang="en-US" sz="2000"/>
              <a:t>电子学延时变化与温度的关系，进而确定上行和下行延时调节的大小（增量分配技术，</a:t>
            </a:r>
            <a:r>
              <a:rPr lang="en-US" altLang="zh-CN" sz="1800" i="1">
                <a:latin typeface="Times New Roman" panose="02020603050405020304" pitchFamily="18" charset="0"/>
                <a:cs typeface="Times New Roman" panose="02020603050405020304" pitchFamily="18" charset="0"/>
              </a:rPr>
              <a:t>IEEE TNS Vol.62, No.6,</a:t>
            </a:r>
            <a:r>
              <a:rPr lang="zh-CN" altLang="en-US" sz="1800" i="1">
                <a:latin typeface="Times New Roman" panose="02020603050405020304" pitchFamily="18" charset="0"/>
                <a:cs typeface="Times New Roman" panose="02020603050405020304" pitchFamily="18" charset="0"/>
              </a:rPr>
              <a:t> </a:t>
            </a:r>
            <a:r>
              <a:rPr lang="en-US" altLang="zh-CN" sz="1800" i="1">
                <a:latin typeface="Times New Roman" panose="02020603050405020304" pitchFamily="18" charset="0"/>
                <a:cs typeface="Times New Roman" panose="02020603050405020304" pitchFamily="18" charset="0"/>
              </a:rPr>
              <a:t>pp. 3249, Dec. 2015; JINST  Vol. 11, P12016, 2016</a:t>
            </a:r>
            <a:r>
              <a:rPr lang="zh-CN" altLang="en-US" sz="2000"/>
              <a:t>）</a:t>
            </a:r>
            <a:endParaRPr lang="en-US" altLang="zh-CN" sz="2000"/>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a:t>时钟同步与数据传输的兼容实现</a:t>
            </a:r>
          </a:p>
        </p:txBody>
      </p:sp>
      <p:sp>
        <p:nvSpPr>
          <p:cNvPr id="35843"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3DC200E-2A8D-4932-B8DB-C92D96CFFCBB}" type="slidenum">
              <a:rPr lang="en-US" altLang="zh-CN" sz="1000" smtClean="0">
                <a:ea typeface="宋体" panose="02010600030101010101" pitchFamily="2" charset="-122"/>
              </a:rPr>
              <a:pPr>
                <a:spcBef>
                  <a:spcPct val="0"/>
                </a:spcBef>
                <a:buClrTx/>
                <a:buSzTx/>
                <a:buFontTx/>
                <a:buNone/>
              </a:pPr>
              <a:t>26</a:t>
            </a:fld>
            <a:endParaRPr lang="en-US" altLang="zh-CN" sz="1000" smtClean="0">
              <a:ea typeface="宋体" panose="02010600030101010101" pitchFamily="2" charset="-122"/>
            </a:endParaRPr>
          </a:p>
        </p:txBody>
      </p:sp>
      <p:sp>
        <p:nvSpPr>
          <p:cNvPr id="33799" name="内容占位符 1"/>
          <p:cNvSpPr txBox="1">
            <a:spLocks/>
          </p:cNvSpPr>
          <p:nvPr/>
        </p:nvSpPr>
        <p:spPr bwMode="auto">
          <a:xfrm>
            <a:off x="468313" y="1484313"/>
            <a:ext cx="2989262" cy="468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0"/>
              </a:spcAft>
              <a:buSzPct val="68000"/>
              <a:buFont typeface="Wingdings 3" panose="05040102010807070707" pitchFamily="18" charset="2"/>
              <a:buChar char=""/>
              <a:defRPr/>
            </a:pPr>
            <a:r>
              <a:rPr lang="en-US" altLang="zh-CN" sz="2000" dirty="0" smtClean="0"/>
              <a:t>SITCP</a:t>
            </a:r>
            <a:r>
              <a:rPr lang="zh-CN" altLang="en-US" sz="2000" dirty="0" smtClean="0"/>
              <a:t>：</a:t>
            </a:r>
            <a:endParaRPr lang="en-US" altLang="zh-CN" sz="2000" dirty="0" smtClean="0"/>
          </a:p>
          <a:p>
            <a:pPr marL="620713" lvl="1" indent="-228600" algn="just">
              <a:spcAft>
                <a:spcPts val="600"/>
              </a:spcAft>
              <a:buSzPct val="70000"/>
              <a:buFont typeface="宋体" pitchFamily="2" charset="-122"/>
              <a:buChar char="◇"/>
              <a:defRPr/>
            </a:pPr>
            <a:r>
              <a:rPr lang="en-US" altLang="zh-CN" sz="2000" dirty="0">
                <a:ea typeface="+mn-ea"/>
              </a:rPr>
              <a:t>TCP/IP</a:t>
            </a:r>
            <a:r>
              <a:rPr lang="zh-CN" altLang="en-US" sz="2000" dirty="0">
                <a:ea typeface="+mn-ea"/>
              </a:rPr>
              <a:t>数据帧收发</a:t>
            </a:r>
            <a:endParaRPr lang="en-US" altLang="zh-CN" sz="2000" dirty="0">
              <a:ea typeface="+mn-ea"/>
            </a:endParaRPr>
          </a:p>
          <a:p>
            <a:pPr lvl="1" algn="just">
              <a:spcBef>
                <a:spcPts val="400"/>
              </a:spcBef>
              <a:spcAft>
                <a:spcPts val="0"/>
              </a:spcAft>
              <a:buSzPct val="68000"/>
              <a:buFont typeface="Wingdings 3" panose="05040102010807070707" pitchFamily="18" charset="2"/>
              <a:buChar char=""/>
              <a:defRPr/>
            </a:pPr>
            <a:r>
              <a:rPr lang="en-US" altLang="zh-CN" sz="2000" dirty="0" smtClean="0"/>
              <a:t>WRPC</a:t>
            </a:r>
            <a:r>
              <a:rPr lang="zh-CN" altLang="en-US" sz="2000" dirty="0" smtClean="0"/>
              <a:t>：</a:t>
            </a:r>
            <a:endParaRPr lang="en-US" altLang="zh-CN" sz="2000" dirty="0" smtClean="0"/>
          </a:p>
          <a:p>
            <a:pPr marL="620713" lvl="1" indent="-228600" algn="just">
              <a:buSzPct val="70000"/>
              <a:buFont typeface="宋体" pitchFamily="2" charset="-122"/>
              <a:buChar char="◇"/>
              <a:defRPr/>
            </a:pPr>
            <a:r>
              <a:rPr lang="en-US" altLang="zh-CN" sz="2000" dirty="0">
                <a:ea typeface="+mn-ea"/>
              </a:rPr>
              <a:t>WR PTP</a:t>
            </a:r>
            <a:r>
              <a:rPr lang="zh-CN" altLang="en-US" sz="2000" dirty="0">
                <a:ea typeface="+mn-ea"/>
              </a:rPr>
              <a:t>帧收发</a:t>
            </a:r>
            <a:endParaRPr lang="en-US" altLang="zh-CN" sz="2000" dirty="0">
              <a:ea typeface="+mn-ea"/>
            </a:endParaRPr>
          </a:p>
          <a:p>
            <a:pPr marL="620713" lvl="1" indent="-228600" algn="just">
              <a:spcAft>
                <a:spcPts val="600"/>
              </a:spcAft>
              <a:buSzPct val="70000"/>
              <a:buFont typeface="宋体" pitchFamily="2" charset="-122"/>
              <a:buChar char="◇"/>
              <a:defRPr/>
            </a:pPr>
            <a:r>
              <a:rPr lang="zh-CN" altLang="en-US" sz="2000" dirty="0">
                <a:ea typeface="+mn-ea"/>
              </a:rPr>
              <a:t>时钟相位</a:t>
            </a:r>
            <a:r>
              <a:rPr lang="zh-CN" altLang="en-US" sz="2000" dirty="0" smtClean="0">
                <a:ea typeface="+mn-ea"/>
              </a:rPr>
              <a:t>同步</a:t>
            </a:r>
            <a:endParaRPr lang="en-US" altLang="zh-CN" sz="2000" dirty="0">
              <a:ea typeface="+mn-ea"/>
            </a:endParaRPr>
          </a:p>
          <a:p>
            <a:pPr lvl="1" algn="just">
              <a:spcBef>
                <a:spcPts val="400"/>
              </a:spcBef>
              <a:spcAft>
                <a:spcPts val="600"/>
              </a:spcAft>
              <a:buSzPct val="68000"/>
              <a:buFont typeface="Wingdings 3" panose="05040102010807070707" pitchFamily="18" charset="2"/>
              <a:buChar char=""/>
              <a:defRPr/>
            </a:pPr>
            <a:r>
              <a:rPr lang="zh-CN" altLang="en-US" sz="2000" dirty="0" smtClean="0"/>
              <a:t>考虑</a:t>
            </a:r>
            <a:r>
              <a:rPr lang="en-US" altLang="zh-CN" sz="2000" dirty="0" smtClean="0"/>
              <a:t>SiTCP</a:t>
            </a:r>
            <a:r>
              <a:rPr lang="zh-CN" altLang="en-US" sz="2000" dirty="0" smtClean="0"/>
              <a:t>和</a:t>
            </a:r>
            <a:r>
              <a:rPr lang="en-US" altLang="zh-CN" sz="2000" dirty="0" smtClean="0"/>
              <a:t>WRPC</a:t>
            </a:r>
            <a:r>
              <a:rPr lang="zh-CN" altLang="en-US" sz="2000" dirty="0" smtClean="0"/>
              <a:t>的桥接</a:t>
            </a:r>
            <a:endParaRPr lang="en-US" altLang="zh-CN" sz="2000" dirty="0" smtClean="0"/>
          </a:p>
          <a:p>
            <a:pPr lvl="1" algn="just">
              <a:spcBef>
                <a:spcPts val="400"/>
              </a:spcBef>
              <a:spcAft>
                <a:spcPts val="600"/>
              </a:spcAft>
              <a:buSzPct val="68000"/>
              <a:buFont typeface="Wingdings 3" panose="05040102010807070707" pitchFamily="18" charset="2"/>
              <a:buChar char=""/>
              <a:defRPr/>
            </a:pPr>
            <a:r>
              <a:rPr lang="zh-CN" altLang="en-US" sz="2000" dirty="0" smtClean="0"/>
              <a:t>封装后的数据和时钟信号通过</a:t>
            </a:r>
            <a:r>
              <a:rPr lang="en-US" altLang="zh-CN" sz="2000" dirty="0" smtClean="0"/>
              <a:t>GTP</a:t>
            </a:r>
            <a:r>
              <a:rPr lang="zh-CN" altLang="en-US" sz="2000" dirty="0" smtClean="0"/>
              <a:t>接口转换为高速串行数据流</a:t>
            </a:r>
            <a:endParaRPr lang="en-US" altLang="zh-CN" sz="2000" dirty="0" smtClean="0"/>
          </a:p>
          <a:p>
            <a:pPr lvl="1" algn="just">
              <a:spcBef>
                <a:spcPts val="400"/>
              </a:spcBef>
              <a:spcAft>
                <a:spcPts val="600"/>
              </a:spcAft>
              <a:buSzPct val="68000"/>
              <a:buFont typeface="Wingdings 3" panose="05040102010807070707" pitchFamily="18" charset="2"/>
              <a:buChar char=""/>
              <a:defRPr/>
            </a:pPr>
            <a:r>
              <a:rPr lang="zh-CN" altLang="en-US" sz="2000" dirty="0" smtClean="0"/>
              <a:t>最终基于光电转换模块转换为光信号传输至</a:t>
            </a:r>
            <a:r>
              <a:rPr lang="en-US" altLang="zh-CN" sz="2000" dirty="0" smtClean="0"/>
              <a:t>WR</a:t>
            </a:r>
            <a:r>
              <a:rPr lang="zh-CN" altLang="en-US" sz="2000" dirty="0" smtClean="0"/>
              <a:t>交换机</a:t>
            </a:r>
            <a:endParaRPr lang="en-US" altLang="zh-CN" sz="2000" dirty="0" smtClean="0"/>
          </a:p>
        </p:txBody>
      </p:sp>
      <p:pic>
        <p:nvPicPr>
          <p:cNvPr id="35847" name="图片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09888" y="1160967"/>
            <a:ext cx="550545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图片 1"/>
          <p:cNvPicPr>
            <a:picLocks noChangeAspect="1"/>
          </p:cNvPicPr>
          <p:nvPr/>
        </p:nvPicPr>
        <p:blipFill>
          <a:blip r:embed="rId3" cstate="print"/>
          <a:stretch>
            <a:fillRect/>
          </a:stretch>
        </p:blipFill>
        <p:spPr>
          <a:xfrm>
            <a:off x="3900554" y="3140968"/>
            <a:ext cx="5087917" cy="3721120"/>
          </a:xfrm>
          <a:prstGeom prst="rect">
            <a:avLst/>
          </a:prstGeom>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481138"/>
            <a:ext cx="4762872" cy="4525962"/>
          </a:xfrm>
        </p:spPr>
        <p:txBody>
          <a:bodyPr/>
          <a:lstStyle/>
          <a:p>
            <a:pPr marL="365125" lvl="1" indent="-255588">
              <a:spcBef>
                <a:spcPts val="400"/>
              </a:spcBef>
              <a:buSzPct val="68000"/>
              <a:buFont typeface="Wingdings 3" panose="05040102010807070707" pitchFamily="18" charset="2"/>
              <a:buChar char=""/>
            </a:pPr>
            <a:r>
              <a:rPr lang="en-US" altLang="zh-CN" sz="2400" dirty="0" smtClean="0"/>
              <a:t>Flash</a:t>
            </a:r>
            <a:r>
              <a:rPr lang="zh-CN" altLang="en-US" sz="2400" dirty="0"/>
              <a:t>型号：</a:t>
            </a:r>
            <a:r>
              <a:rPr lang="en-US" altLang="zh-CN" sz="2400" dirty="0"/>
              <a:t>N256Q256A13E</a:t>
            </a:r>
          </a:p>
          <a:p>
            <a:pPr marL="365125" lvl="1" indent="-255588">
              <a:spcBef>
                <a:spcPts val="400"/>
              </a:spcBef>
              <a:buSzPct val="68000"/>
              <a:buFont typeface="Wingdings 3" panose="05040102010807070707" pitchFamily="18" charset="2"/>
              <a:buChar char=""/>
              <a:defRPr/>
            </a:pPr>
            <a:r>
              <a:rPr lang="zh-CN" altLang="en-US" sz="2400" dirty="0"/>
              <a:t>初始逻辑通过</a:t>
            </a:r>
            <a:r>
              <a:rPr lang="en-US" altLang="zh-CN" sz="2400" dirty="0"/>
              <a:t>JTAG</a:t>
            </a:r>
            <a:r>
              <a:rPr lang="zh-CN" altLang="en-US" sz="2400" dirty="0"/>
              <a:t>固化</a:t>
            </a:r>
            <a:endParaRPr lang="en-US" altLang="zh-CN" sz="2400" dirty="0"/>
          </a:p>
          <a:p>
            <a:pPr marL="365125" lvl="1" indent="-255588">
              <a:spcBef>
                <a:spcPts val="400"/>
              </a:spcBef>
              <a:buSzPct val="68000"/>
              <a:buFont typeface="Wingdings 3" panose="05040102010807070707" pitchFamily="18" charset="2"/>
              <a:buChar char=""/>
              <a:defRPr/>
            </a:pPr>
            <a:r>
              <a:rPr lang="zh-CN" altLang="en-US" sz="2400" dirty="0"/>
              <a:t>新逻辑通过</a:t>
            </a:r>
            <a:r>
              <a:rPr lang="en-US" altLang="zh-CN" sz="2400" dirty="0" err="1"/>
              <a:t>SiTCP</a:t>
            </a:r>
            <a:r>
              <a:rPr lang="zh-CN" altLang="en-US" sz="2400" dirty="0"/>
              <a:t>远程传输至</a:t>
            </a:r>
            <a:r>
              <a:rPr lang="en-US" altLang="zh-CN" sz="2400" dirty="0"/>
              <a:t>FPGA</a:t>
            </a:r>
          </a:p>
          <a:p>
            <a:pPr lvl="1"/>
            <a:r>
              <a:rPr lang="zh-CN" altLang="en-US" sz="2400" dirty="0" smtClean="0"/>
              <a:t>数据解</a:t>
            </a:r>
            <a:r>
              <a:rPr lang="zh-CN" altLang="en-US" sz="2400" dirty="0"/>
              <a:t>包并通过</a:t>
            </a:r>
            <a:r>
              <a:rPr lang="en-US" altLang="zh-CN" sz="2400" dirty="0"/>
              <a:t>SPI</a:t>
            </a:r>
            <a:r>
              <a:rPr lang="zh-CN" altLang="en-US" sz="2400" dirty="0"/>
              <a:t>传输到</a:t>
            </a:r>
            <a:r>
              <a:rPr lang="en-US" altLang="zh-CN" sz="2400" dirty="0"/>
              <a:t>Flash</a:t>
            </a:r>
            <a:r>
              <a:rPr lang="zh-CN" altLang="en-US" sz="2400" dirty="0"/>
              <a:t>中存储更新逻辑的</a:t>
            </a:r>
            <a:r>
              <a:rPr lang="zh-CN" altLang="en-US" sz="2400" dirty="0" smtClean="0"/>
              <a:t>区域</a:t>
            </a:r>
            <a:endParaRPr lang="en-US" altLang="zh-CN" sz="2400" dirty="0" smtClean="0"/>
          </a:p>
          <a:p>
            <a:pPr lvl="1"/>
            <a:r>
              <a:rPr lang="en-US" altLang="zh-CN" sz="2400" dirty="0" smtClean="0"/>
              <a:t>CRC</a:t>
            </a:r>
            <a:r>
              <a:rPr lang="zh-CN" altLang="en-US" sz="2400" dirty="0" smtClean="0"/>
              <a:t>校验</a:t>
            </a:r>
            <a:endParaRPr lang="en-US" altLang="zh-CN" sz="2400" dirty="0" smtClean="0"/>
          </a:p>
          <a:p>
            <a:pPr lvl="1"/>
            <a:r>
              <a:rPr lang="en-US" altLang="zh-CN" sz="2400" dirty="0" smtClean="0"/>
              <a:t>ICAPE2</a:t>
            </a:r>
            <a:r>
              <a:rPr lang="zh-CN" altLang="en-US" sz="2400" dirty="0"/>
              <a:t>重启</a:t>
            </a:r>
            <a:r>
              <a:rPr lang="en-US" altLang="zh-CN" sz="2400" dirty="0"/>
              <a:t>FPGA</a:t>
            </a:r>
            <a:r>
              <a:rPr lang="zh-CN" altLang="en-US" sz="2400" dirty="0"/>
              <a:t>，并启动</a:t>
            </a:r>
            <a:r>
              <a:rPr lang="zh-CN" altLang="en-US" sz="2400" dirty="0" smtClean="0"/>
              <a:t>重配置</a:t>
            </a:r>
            <a:endParaRPr lang="en-US" altLang="zh-CN" sz="2400" dirty="0" smtClean="0"/>
          </a:p>
          <a:p>
            <a:pPr marL="365125" lvl="1" indent="-255588">
              <a:spcBef>
                <a:spcPts val="400"/>
              </a:spcBef>
              <a:buSzPct val="68000"/>
              <a:buFont typeface="Wingdings 3" panose="05040102010807070707" pitchFamily="18" charset="2"/>
              <a:buChar char=""/>
            </a:pPr>
            <a:r>
              <a:rPr lang="en-US" altLang="zh-CN" sz="2200" dirty="0" smtClean="0"/>
              <a:t>FPGA</a:t>
            </a:r>
            <a:r>
              <a:rPr lang="zh-CN" altLang="en-US" sz="2200" dirty="0"/>
              <a:t>通过</a:t>
            </a:r>
            <a:r>
              <a:rPr lang="en-US" altLang="zh-CN" sz="2200" dirty="0"/>
              <a:t>SPI</a:t>
            </a:r>
            <a:r>
              <a:rPr lang="zh-CN" altLang="en-US" sz="2200" dirty="0"/>
              <a:t>传输从</a:t>
            </a:r>
            <a:r>
              <a:rPr lang="en-US" altLang="zh-CN" sz="2200" dirty="0"/>
              <a:t>Flash</a:t>
            </a:r>
            <a:r>
              <a:rPr lang="zh-CN" altLang="en-US" sz="2200" dirty="0"/>
              <a:t>读取更新逻辑完成远程更新</a:t>
            </a:r>
            <a:endParaRPr lang="en-US" altLang="zh-CN" sz="2200" dirty="0"/>
          </a:p>
          <a:p>
            <a:endParaRPr lang="en-US" altLang="zh-CN" sz="2800" dirty="0"/>
          </a:p>
          <a:p>
            <a:pPr lvl="1"/>
            <a:endParaRPr lang="en-US" altLang="zh-CN" sz="2400" dirty="0"/>
          </a:p>
          <a:p>
            <a:pPr lvl="1"/>
            <a:endParaRPr lang="zh-CN" altLang="en-US" dirty="0"/>
          </a:p>
        </p:txBody>
      </p:sp>
      <p:sp>
        <p:nvSpPr>
          <p:cNvPr id="3" name="标题 2"/>
          <p:cNvSpPr>
            <a:spLocks noGrp="1"/>
          </p:cNvSpPr>
          <p:nvPr>
            <p:ph type="title"/>
          </p:nvPr>
        </p:nvSpPr>
        <p:spPr/>
        <p:txBody>
          <a:bodyPr/>
          <a:lstStyle/>
          <a:p>
            <a:r>
              <a:rPr lang="zh-CN" altLang="zh-CN" dirty="0"/>
              <a:t>远程逻辑更新</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27</a:t>
            </a:fld>
            <a:endParaRPr lang="en-US" altLang="zh-CN"/>
          </a:p>
        </p:txBody>
      </p:sp>
      <p:pic>
        <p:nvPicPr>
          <p:cNvPr id="7" name="图片 6"/>
          <p:cNvPicPr>
            <a:picLocks noChangeAspect="1"/>
          </p:cNvPicPr>
          <p:nvPr/>
        </p:nvPicPr>
        <p:blipFill>
          <a:blip r:embed="rId2" cstate="print"/>
          <a:stretch>
            <a:fillRect/>
          </a:stretch>
        </p:blipFill>
        <p:spPr>
          <a:xfrm>
            <a:off x="5211600" y="1628800"/>
            <a:ext cx="3839400" cy="4516115"/>
          </a:xfrm>
          <a:prstGeom prst="rect">
            <a:avLst/>
          </a:prstGeom>
        </p:spPr>
      </p:pic>
    </p:spTree>
    <p:extLst>
      <p:ext uri="{BB962C8B-B14F-4D97-AF65-F5344CB8AC3E}">
        <p14:creationId xmlns:p14="http://schemas.microsoft.com/office/powerpoint/2010/main" xmlns="" val="394901707"/>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a:t>
            </a:r>
            <a:r>
              <a:rPr lang="zh-CN" altLang="en-US" dirty="0" smtClean="0">
                <a:solidFill>
                  <a:schemeClr val="bg1">
                    <a:lumMod val="95000"/>
                  </a:schemeClr>
                </a:solidFill>
              </a:rPr>
              <a:t>结构</a:t>
            </a:r>
            <a:endParaRPr lang="en-US" altLang="zh-CN" dirty="0" smtClean="0">
              <a:solidFill>
                <a:schemeClr val="bg1">
                  <a:lumMod val="95000"/>
                </a:schemeClr>
              </a:solidFill>
            </a:endParaRPr>
          </a:p>
          <a:p>
            <a:pPr>
              <a:defRPr/>
            </a:pPr>
            <a:endParaRPr lang="en-US" altLang="zh-CN" sz="800" dirty="0" smtClean="0"/>
          </a:p>
          <a:p>
            <a:pPr>
              <a:defRPr/>
            </a:pPr>
            <a:r>
              <a:rPr lang="en-US" altLang="zh-CN" dirty="0" smtClean="0"/>
              <a:t>WCDA</a:t>
            </a:r>
            <a:r>
              <a:rPr lang="zh-CN" altLang="en-US" dirty="0"/>
              <a:t>工程样机的</a:t>
            </a:r>
            <a:r>
              <a:rPr lang="zh-CN" altLang="en-US" dirty="0" smtClean="0"/>
              <a:t>设计</a:t>
            </a:r>
            <a:endParaRPr lang="en-US" altLang="zh-CN" dirty="0" smtClean="0"/>
          </a:p>
          <a:p>
            <a:pPr lvl="1">
              <a:spcBef>
                <a:spcPts val="600"/>
              </a:spcBef>
              <a:spcAft>
                <a:spcPts val="600"/>
              </a:spcAft>
              <a:buClr>
                <a:schemeClr val="bg1">
                  <a:lumMod val="95000"/>
                </a:schemeClr>
              </a:buClr>
              <a:defRPr/>
            </a:pPr>
            <a:r>
              <a:rPr lang="en-US" altLang="zh-CN" dirty="0" smtClean="0">
                <a:solidFill>
                  <a:schemeClr val="bg1">
                    <a:lumMod val="95000"/>
                  </a:schemeClr>
                </a:solidFill>
              </a:rPr>
              <a:t> </a:t>
            </a:r>
            <a:r>
              <a:rPr dirty="0" smtClean="0">
                <a:solidFill>
                  <a:schemeClr val="bg1">
                    <a:lumMod val="95000"/>
                  </a:schemeClr>
                </a:solidFill>
              </a:rPr>
              <a:t>模拟前端电路</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dirty="0" smtClean="0">
                <a:solidFill>
                  <a:schemeClr val="bg1">
                    <a:lumMod val="95000"/>
                  </a:schemeClr>
                </a:solidFill>
              </a:rPr>
              <a:t> 时钟与数据传输电路</a:t>
            </a:r>
            <a:endParaRPr lang="en-US" dirty="0" smtClean="0">
              <a:solidFill>
                <a:schemeClr val="bg1">
                  <a:lumMod val="95000"/>
                </a:schemeClr>
              </a:solidFill>
            </a:endParaRPr>
          </a:p>
          <a:p>
            <a:pPr lvl="1">
              <a:spcBef>
                <a:spcPts val="600"/>
              </a:spcBef>
              <a:spcAft>
                <a:spcPts val="600"/>
              </a:spcAft>
              <a:defRPr/>
            </a:pPr>
            <a:r>
              <a:rPr lang="zh-CN" altLang="en-US" dirty="0"/>
              <a:t>电源及监控电路</a:t>
            </a:r>
            <a:endParaRPr lang="en-US" altLang="zh-CN" dirty="0"/>
          </a:p>
          <a:p>
            <a:pPr>
              <a:buClr>
                <a:schemeClr val="bg1">
                  <a:lumMod val="95000"/>
                </a:schemeClr>
              </a:buClr>
              <a:defRPr/>
            </a:pPr>
            <a:endParaRPr lang="en-US" altLang="zh-CN" sz="800" dirty="0" smtClean="0">
              <a:solidFill>
                <a:schemeClr val="bg1">
                  <a:lumMod val="95000"/>
                </a:schemeClr>
              </a:solidFill>
            </a:endParaRPr>
          </a:p>
          <a:p>
            <a:pPr>
              <a:buClr>
                <a:schemeClr val="bg1">
                  <a:lumMod val="95000"/>
                </a:schemeClr>
              </a:buClr>
              <a:defRPr/>
            </a:pPr>
            <a:r>
              <a:rPr lang="zh-CN" altLang="en-US" dirty="0">
                <a:solidFill>
                  <a:schemeClr val="bg1">
                    <a:lumMod val="95000"/>
                  </a:schemeClr>
                </a:solidFill>
              </a:rPr>
              <a:t>系统测试</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smtClean="0">
                <a:solidFill>
                  <a:schemeClr val="bg1">
                    <a:lumMod val="95000"/>
                  </a:schemeClr>
                </a:solidFill>
              </a:rPr>
              <a:t>电子学性能测试</a:t>
            </a:r>
            <a:endParaRPr lang="en-US" altLang="zh-CN" dirty="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28</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3925955103"/>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dirty="0" smtClean="0"/>
              <a:t>电源</a:t>
            </a:r>
            <a:r>
              <a:rPr lang="zh-CN" altLang="en-US" dirty="0" smtClean="0"/>
              <a:t>设计</a:t>
            </a:r>
            <a:endParaRPr lang="zh-CN" dirty="0"/>
          </a:p>
        </p:txBody>
      </p:sp>
      <p:sp>
        <p:nvSpPr>
          <p:cNvPr id="38915"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14FD0FF-98FD-4E5A-A85F-B8D8EA966A69}" type="slidenum">
              <a:rPr lang="en-US" altLang="zh-CN" smtClean="0"/>
              <a:pPr/>
              <a:t>29</a:t>
            </a:fld>
            <a:endParaRPr lang="en-US" altLang="zh-CN" smtClean="0"/>
          </a:p>
        </p:txBody>
      </p:sp>
      <p:sp>
        <p:nvSpPr>
          <p:cNvPr id="38916" name="Rectangle 2"/>
          <p:cNvSpPr>
            <a:spLocks noChangeArrowheads="1"/>
          </p:cNvSpPr>
          <p:nvPr/>
        </p:nvSpPr>
        <p:spPr bwMode="auto">
          <a:xfrm>
            <a:off x="3635375" y="14128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7" name="内容占位符 1"/>
          <p:cNvSpPr txBox="1">
            <a:spLocks/>
          </p:cNvSpPr>
          <p:nvPr/>
        </p:nvSpPr>
        <p:spPr bwMode="auto">
          <a:xfrm>
            <a:off x="357188" y="1254127"/>
            <a:ext cx="8391276" cy="1958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1200"/>
              </a:spcAft>
              <a:buSzPct val="68000"/>
              <a:buFont typeface="Wingdings 3" panose="05040102010807070707" pitchFamily="18" charset="2"/>
              <a:buChar char=""/>
              <a:defRPr/>
            </a:pPr>
            <a:r>
              <a:rPr lang="en-US" altLang="zh-CN" sz="2400" dirty="0" smtClean="0"/>
              <a:t>FEE</a:t>
            </a:r>
            <a:r>
              <a:rPr lang="zh-CN" altLang="en-US" sz="2400" dirty="0" smtClean="0"/>
              <a:t>供电电压为</a:t>
            </a:r>
            <a:r>
              <a:rPr lang="en-US" altLang="zh-CN" sz="2400" dirty="0" smtClean="0"/>
              <a:t>±5.2 V</a:t>
            </a:r>
            <a:r>
              <a:rPr lang="zh-CN" altLang="en-US" sz="2400" dirty="0" smtClean="0"/>
              <a:t>，由定制低压电源提供</a:t>
            </a:r>
            <a:endParaRPr lang="en-US" altLang="zh-CN" sz="2400" dirty="0" smtClean="0"/>
          </a:p>
          <a:p>
            <a:pPr marL="620713" lvl="1" indent="-228600" algn="just">
              <a:buSzPct val="70000"/>
              <a:buFont typeface="宋体" pitchFamily="2" charset="-122"/>
              <a:buChar char="◇"/>
              <a:defRPr/>
            </a:pPr>
            <a:r>
              <a:rPr lang="zh-CN" altLang="en-US" sz="2000" dirty="0" smtClean="0"/>
              <a:t>模拟部分：</a:t>
            </a:r>
            <a:r>
              <a:rPr lang="en-US" altLang="zh-CN" sz="2000" dirty="0" smtClean="0">
                <a:ea typeface="+mn-ea"/>
              </a:rPr>
              <a:t>LDO</a:t>
            </a:r>
            <a:r>
              <a:rPr lang="zh-CN" altLang="en-US" sz="2000" dirty="0" smtClean="0">
                <a:ea typeface="+mn-ea"/>
              </a:rPr>
              <a:t>供电，各通道电源平面独立划分，减小通道间串扰</a:t>
            </a:r>
            <a:endParaRPr lang="en-US" altLang="zh-CN" sz="2000" dirty="0" smtClean="0">
              <a:ea typeface="+mn-ea"/>
            </a:endParaRPr>
          </a:p>
          <a:p>
            <a:pPr marL="620713" lvl="1" indent="-228600" algn="just">
              <a:buSzPct val="70000"/>
              <a:buFont typeface="宋体" pitchFamily="2" charset="-122"/>
              <a:buChar char="◇"/>
              <a:defRPr/>
            </a:pPr>
            <a:r>
              <a:rPr lang="zh-CN" altLang="en-US" sz="2000" dirty="0" smtClean="0"/>
              <a:t>数字部分：</a:t>
            </a:r>
            <a:r>
              <a:rPr lang="en-US" altLang="zh-CN" sz="2000" dirty="0" smtClean="0">
                <a:ea typeface="+mn-ea"/>
              </a:rPr>
              <a:t>DC-DC</a:t>
            </a:r>
            <a:r>
              <a:rPr lang="zh-CN" altLang="en-US" sz="2000" dirty="0">
                <a:ea typeface="+mn-ea"/>
              </a:rPr>
              <a:t>开关</a:t>
            </a:r>
            <a:r>
              <a:rPr lang="zh-CN" altLang="en-US" sz="2000" dirty="0" smtClean="0">
                <a:ea typeface="+mn-ea"/>
              </a:rPr>
              <a:t>电源以保证效率</a:t>
            </a:r>
            <a:endParaRPr lang="en-US" altLang="zh-CN" sz="2000" dirty="0" smtClean="0">
              <a:ea typeface="+mn-ea"/>
            </a:endParaRPr>
          </a:p>
          <a:p>
            <a:pPr marL="620713" lvl="1" indent="-228600" algn="just">
              <a:buSzPct val="70000"/>
              <a:buFont typeface="宋体" pitchFamily="2" charset="-122"/>
              <a:buChar char="◇"/>
              <a:defRPr/>
            </a:pPr>
            <a:r>
              <a:rPr lang="zh-CN" altLang="en-US" sz="2000" dirty="0" smtClean="0"/>
              <a:t>敏感</a:t>
            </a:r>
            <a:r>
              <a:rPr lang="zh-CN" altLang="en-US" sz="2000" dirty="0"/>
              <a:t>电路（</a:t>
            </a:r>
            <a:r>
              <a:rPr lang="en-US" altLang="zh-CN" sz="2000" dirty="0" smtClean="0"/>
              <a:t>PLL</a:t>
            </a:r>
            <a:r>
              <a:rPr lang="zh-CN" altLang="en-US" sz="2000" dirty="0" smtClean="0"/>
              <a:t>，</a:t>
            </a:r>
            <a:r>
              <a:rPr lang="en-US" altLang="zh-CN" sz="2000" dirty="0" smtClean="0"/>
              <a:t>GTP</a:t>
            </a:r>
            <a:r>
              <a:rPr lang="zh-CN" altLang="en-US" sz="2000" dirty="0" smtClean="0"/>
              <a:t>，</a:t>
            </a:r>
            <a:r>
              <a:rPr lang="en-US" altLang="zh-CN" sz="2000" dirty="0" smtClean="0"/>
              <a:t>DDR3</a:t>
            </a:r>
            <a:r>
              <a:rPr lang="zh-CN" altLang="en-US" sz="2000" dirty="0"/>
              <a:t>）：</a:t>
            </a:r>
            <a:r>
              <a:rPr lang="en-US" altLang="zh-CN" sz="2000" dirty="0"/>
              <a:t>LDO</a:t>
            </a:r>
            <a:r>
              <a:rPr lang="zh-CN" altLang="en-US" sz="2000" dirty="0"/>
              <a:t>供电</a:t>
            </a:r>
            <a:endParaRPr lang="en-US" altLang="zh-CN" sz="2000" dirty="0"/>
          </a:p>
        </p:txBody>
      </p:sp>
      <p:sp>
        <p:nvSpPr>
          <p:cNvPr id="38918" name="Rectangle 8"/>
          <p:cNvSpPr>
            <a:spLocks noChangeArrowheads="1"/>
          </p:cNvSpPr>
          <p:nvPr/>
        </p:nvSpPr>
        <p:spPr bwMode="auto">
          <a:xfrm>
            <a:off x="2916238" y="3922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aphicFrame>
        <p:nvGraphicFramePr>
          <p:cNvPr id="38919" name="对象 10"/>
          <p:cNvGraphicFramePr>
            <a:graphicFrameLocks noChangeAspect="1"/>
          </p:cNvGraphicFramePr>
          <p:nvPr>
            <p:extLst>
              <p:ext uri="{D42A27DB-BD31-4B8C-83A1-F6EECF244321}">
                <p14:modId xmlns:p14="http://schemas.microsoft.com/office/powerpoint/2010/main" xmlns="" val="3228094929"/>
              </p:ext>
            </p:extLst>
          </p:nvPr>
        </p:nvGraphicFramePr>
        <p:xfrm>
          <a:off x="919163" y="2971800"/>
          <a:ext cx="7667625" cy="3619500"/>
        </p:xfrm>
        <a:graphic>
          <a:graphicData uri="http://schemas.openxmlformats.org/presentationml/2006/ole">
            <p:oleObj spid="_x0000_s38982" name="Visio" r:id="rId3" imgW="10096452" imgH="4762420" progId="">
              <p:embed/>
            </p:oleObj>
          </a:graphicData>
        </a:graphic>
      </p:graphicFrame>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defRPr/>
            </a:pPr>
            <a:r>
              <a:rPr lang="en-US" altLang="zh-CN" dirty="0"/>
              <a:t>WCDA</a:t>
            </a:r>
            <a:r>
              <a:rPr lang="zh-CN" altLang="en-US" dirty="0"/>
              <a:t>读出电子学指标要求与总体结构</a:t>
            </a:r>
            <a:endParaRPr lang="en-US" altLang="zh-CN" dirty="0"/>
          </a:p>
          <a:p>
            <a:pPr>
              <a:defRPr/>
            </a:pPr>
            <a:endParaRPr lang="en-US" altLang="zh-CN" sz="800" dirty="0" smtClean="0"/>
          </a:p>
          <a:p>
            <a:pPr>
              <a:buClr>
                <a:schemeClr val="bg1">
                  <a:lumMod val="95000"/>
                </a:schemeClr>
              </a:buClr>
              <a:defRPr/>
            </a:pPr>
            <a:r>
              <a:rPr lang="en-US" altLang="zh-CN" dirty="0" smtClean="0">
                <a:solidFill>
                  <a:schemeClr val="bg1">
                    <a:lumMod val="95000"/>
                  </a:schemeClr>
                </a:solidFill>
              </a:rPr>
              <a:t>WCDA</a:t>
            </a:r>
            <a:r>
              <a:rPr lang="zh-CN" altLang="en-US" dirty="0">
                <a:solidFill>
                  <a:schemeClr val="bg1">
                    <a:lumMod val="95000"/>
                  </a:schemeClr>
                </a:solidFill>
              </a:rPr>
              <a:t>工程样机</a:t>
            </a:r>
            <a:r>
              <a:rPr lang="zh-CN" altLang="en-US" dirty="0" smtClean="0">
                <a:solidFill>
                  <a:schemeClr val="bg1">
                    <a:lumMod val="95000"/>
                  </a:schemeClr>
                </a:solidFill>
              </a:rPr>
              <a:t>的</a:t>
            </a:r>
            <a:r>
              <a:rPr lang="zh-CN" altLang="en-US" dirty="0">
                <a:solidFill>
                  <a:schemeClr val="bg1">
                    <a:lumMod val="95000"/>
                  </a:schemeClr>
                </a:solidFill>
              </a:rPr>
              <a:t>设计</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a:solidFill>
                  <a:schemeClr val="bg1">
                    <a:lumMod val="95000"/>
                  </a:schemeClr>
                </a:solidFill>
              </a:rPr>
              <a:t>模拟前端电路</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 时钟与数据传输电路</a:t>
            </a:r>
            <a:endParaRPr lang="en-US" altLang="en-US" dirty="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buClr>
                <a:schemeClr val="bg1">
                  <a:lumMod val="95000"/>
                </a:schemeClr>
              </a:buClr>
              <a:defRPr/>
            </a:pPr>
            <a:r>
              <a:rPr lang="zh-CN" altLang="en-US" dirty="0">
                <a:solidFill>
                  <a:schemeClr val="bg1">
                    <a:lumMod val="95000"/>
                  </a:schemeClr>
                </a:solidFill>
              </a:rPr>
              <a:t>系统测试</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smtClean="0">
                <a:solidFill>
                  <a:schemeClr val="bg1">
                    <a:lumMod val="95000"/>
                  </a:schemeClr>
                </a:solidFill>
              </a:rPr>
              <a:t>电子学性能测试</a:t>
            </a:r>
            <a:endParaRPr lang="en-US" altLang="zh-CN" dirty="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835292850"/>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smtClean="0"/>
              <a:t>监控电路</a:t>
            </a:r>
            <a:endParaRPr lang="zh-CN"/>
          </a:p>
        </p:txBody>
      </p:sp>
      <p:sp>
        <p:nvSpPr>
          <p:cNvPr id="39939"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DE71CB0-C15F-483E-B680-74652C636AF8}" type="slidenum">
              <a:rPr lang="en-US" altLang="zh-CN" smtClean="0"/>
              <a:pPr/>
              <a:t>30</a:t>
            </a:fld>
            <a:endParaRPr lang="en-US" altLang="zh-CN" smtClean="0"/>
          </a:p>
        </p:txBody>
      </p:sp>
      <p:graphicFrame>
        <p:nvGraphicFramePr>
          <p:cNvPr id="39940" name="对象 5"/>
          <p:cNvGraphicFramePr>
            <a:graphicFrameLocks noChangeAspect="1"/>
          </p:cNvGraphicFramePr>
          <p:nvPr>
            <p:extLst>
              <p:ext uri="{D42A27DB-BD31-4B8C-83A1-F6EECF244321}">
                <p14:modId xmlns:p14="http://schemas.microsoft.com/office/powerpoint/2010/main" xmlns="" val="310710650"/>
              </p:ext>
            </p:extLst>
          </p:nvPr>
        </p:nvGraphicFramePr>
        <p:xfrm>
          <a:off x="1691680" y="3573016"/>
          <a:ext cx="6645275" cy="2466975"/>
        </p:xfrm>
        <a:graphic>
          <a:graphicData uri="http://schemas.openxmlformats.org/presentationml/2006/ole">
            <p:oleObj spid="_x0000_s40003" name="Visio" r:id="rId3" imgW="5876853" imgH="2190814" progId="">
              <p:embed/>
            </p:oleObj>
          </a:graphicData>
        </a:graphic>
      </p:graphicFrame>
      <p:sp>
        <p:nvSpPr>
          <p:cNvPr id="7" name="内容占位符 1"/>
          <p:cNvSpPr txBox="1">
            <a:spLocks/>
          </p:cNvSpPr>
          <p:nvPr/>
        </p:nvSpPr>
        <p:spPr bwMode="auto">
          <a:xfrm>
            <a:off x="373063" y="1412875"/>
            <a:ext cx="7597775"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1200"/>
              </a:spcAft>
              <a:buSzPct val="68000"/>
              <a:buFont typeface="Wingdings 3" panose="05040102010807070707" pitchFamily="18" charset="2"/>
              <a:buChar char=""/>
              <a:defRPr/>
            </a:pPr>
            <a:r>
              <a:rPr lang="zh-CN" altLang="en-US" sz="2400" dirty="0" smtClean="0"/>
              <a:t>保证正常工作环境</a:t>
            </a:r>
            <a:endParaRPr lang="en-US" altLang="zh-CN" sz="2400" dirty="0" smtClean="0"/>
          </a:p>
          <a:p>
            <a:pPr marL="620713" lvl="1" indent="-228600" algn="just">
              <a:buSzPct val="70000"/>
              <a:buFont typeface="宋体" pitchFamily="2" charset="-122"/>
              <a:buChar char="◇"/>
              <a:defRPr/>
            </a:pPr>
            <a:r>
              <a:rPr lang="zh-CN" altLang="en-US" sz="2000" dirty="0" smtClean="0"/>
              <a:t>温度传感器：</a:t>
            </a:r>
            <a:r>
              <a:rPr lang="en-US" altLang="zh-CN" sz="2000" dirty="0" smtClean="0"/>
              <a:t>ADT7310</a:t>
            </a:r>
            <a:r>
              <a:rPr lang="zh-CN" altLang="en-US" sz="2000" dirty="0" smtClean="0"/>
              <a:t>，监控</a:t>
            </a:r>
            <a:r>
              <a:rPr lang="en-US" altLang="zh-CN" sz="2000" dirty="0" smtClean="0"/>
              <a:t>FEE</a:t>
            </a:r>
            <a:r>
              <a:rPr lang="zh-CN" altLang="en-US" sz="2000" dirty="0" smtClean="0"/>
              <a:t>三片</a:t>
            </a:r>
            <a:r>
              <a:rPr lang="en-US" altLang="zh-CN" sz="2000" dirty="0" smtClean="0"/>
              <a:t>ADC</a:t>
            </a:r>
            <a:r>
              <a:rPr lang="zh-CN" altLang="en-US" sz="2000" dirty="0" smtClean="0"/>
              <a:t>附近以及</a:t>
            </a:r>
            <a:r>
              <a:rPr lang="en-US" altLang="zh-CN" sz="2000" dirty="0" smtClean="0"/>
              <a:t>FPGA</a:t>
            </a:r>
            <a:r>
              <a:rPr lang="zh-CN" altLang="en-US" sz="2000" dirty="0"/>
              <a:t>附近</a:t>
            </a:r>
            <a:r>
              <a:rPr lang="zh-CN" altLang="en-US" sz="2000" dirty="0" smtClean="0"/>
              <a:t>温度、结果用于温度修正</a:t>
            </a:r>
            <a:endParaRPr lang="en-US" altLang="zh-CN" sz="2000" dirty="0" smtClean="0"/>
          </a:p>
          <a:p>
            <a:pPr marL="620713" lvl="1" indent="-228600" algn="just">
              <a:buSzPct val="70000"/>
              <a:buFont typeface="宋体" pitchFamily="2" charset="-122"/>
              <a:buChar char="◇"/>
              <a:defRPr/>
            </a:pPr>
            <a:r>
              <a:rPr lang="zh-CN" altLang="en-US" sz="2000" dirty="0" smtClean="0"/>
              <a:t>湿度传感器：</a:t>
            </a:r>
            <a:r>
              <a:rPr lang="en-US" altLang="zh-CN" sz="2000" dirty="0" smtClean="0">
                <a:ea typeface="+mn-ea"/>
              </a:rPr>
              <a:t>HIH8131</a:t>
            </a:r>
          </a:p>
          <a:p>
            <a:pPr marL="620713" lvl="1" indent="-228600" algn="just">
              <a:buSzPct val="70000"/>
              <a:buFont typeface="宋体" pitchFamily="2" charset="-122"/>
              <a:buChar char="◇"/>
              <a:defRPr/>
            </a:pPr>
            <a:r>
              <a:rPr lang="zh-CN" altLang="en-US" sz="2000" dirty="0" smtClean="0"/>
              <a:t>电压、电流监控：</a:t>
            </a:r>
            <a:r>
              <a:rPr lang="en-US" altLang="zh-CN" sz="2000" dirty="0" smtClean="0"/>
              <a:t>LTC2945</a:t>
            </a:r>
            <a:r>
              <a:rPr lang="zh-CN" altLang="en-US" sz="2000" dirty="0" smtClean="0"/>
              <a:t>，监控正负电压、电流</a:t>
            </a:r>
            <a:endParaRPr lang="en-US" altLang="zh-CN" sz="2000" dirty="0"/>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2"/>
            <a:ext cx="8229600" cy="5211985"/>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读出电子学指标要求与总体结构</a:t>
            </a:r>
            <a:endParaRPr lang="en-US" altLang="zh-CN" dirty="0">
              <a:solidFill>
                <a:schemeClr val="bg1">
                  <a:lumMod val="95000"/>
                </a:schemeClr>
              </a:solidFill>
            </a:endParaRPr>
          </a:p>
          <a:p>
            <a:pPr>
              <a:defRPr/>
            </a:pPr>
            <a:endParaRPr lang="en-US" altLang="zh-CN" sz="800" dirty="0"/>
          </a:p>
          <a:p>
            <a:pPr>
              <a:buClr>
                <a:schemeClr val="bg1">
                  <a:lumMod val="95000"/>
                </a:schemeClr>
              </a:buClr>
              <a:defRPr/>
            </a:pPr>
            <a:r>
              <a:rPr lang="en-US" altLang="zh-CN" dirty="0" smtClean="0">
                <a:solidFill>
                  <a:schemeClr val="bg1">
                    <a:lumMod val="95000"/>
                  </a:schemeClr>
                </a:solidFill>
              </a:rPr>
              <a:t>WCDA</a:t>
            </a:r>
            <a:r>
              <a:rPr lang="zh-CN" altLang="en-US" dirty="0">
                <a:solidFill>
                  <a:schemeClr val="bg1">
                    <a:lumMod val="95000"/>
                  </a:schemeClr>
                </a:solidFill>
              </a:rPr>
              <a:t>工程样机的</a:t>
            </a:r>
            <a:r>
              <a:rPr lang="zh-CN" altLang="en-US" dirty="0" smtClean="0">
                <a:solidFill>
                  <a:schemeClr val="bg1">
                    <a:lumMod val="95000"/>
                  </a:schemeClr>
                </a:solidFill>
              </a:rPr>
              <a:t>设计</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lang="en-US" altLang="zh-CN" dirty="0" smtClean="0">
                <a:solidFill>
                  <a:schemeClr val="bg1">
                    <a:lumMod val="95000"/>
                  </a:schemeClr>
                </a:solidFill>
              </a:rPr>
              <a:t> </a:t>
            </a:r>
            <a:r>
              <a:rPr dirty="0" smtClean="0">
                <a:solidFill>
                  <a:schemeClr val="bg1">
                    <a:lumMod val="95000"/>
                  </a:schemeClr>
                </a:solidFill>
              </a:rPr>
              <a:t>模拟前端电路</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dirty="0" smtClean="0">
                <a:solidFill>
                  <a:schemeClr val="bg1">
                    <a:lumMod val="95000"/>
                  </a:schemeClr>
                </a:solidFill>
              </a:rPr>
              <a:t> 时钟与数据传输电路</a:t>
            </a:r>
            <a:endParaRPr lang="en-US" dirty="0" smtClean="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spcAft>
                <a:spcPts val="600"/>
              </a:spcAft>
              <a:defRPr/>
            </a:pPr>
            <a:r>
              <a:rPr lang="zh-CN" altLang="en-US" dirty="0" smtClean="0"/>
              <a:t>系统测试</a:t>
            </a:r>
            <a:endParaRPr lang="en-US" altLang="zh-CN" dirty="0"/>
          </a:p>
          <a:p>
            <a:pPr lvl="1">
              <a:spcBef>
                <a:spcPts val="600"/>
              </a:spcBef>
              <a:spcAft>
                <a:spcPts val="600"/>
              </a:spcAft>
              <a:defRPr/>
            </a:pPr>
            <a:r>
              <a:rPr lang="en-US" altLang="zh-CN" dirty="0">
                <a:solidFill>
                  <a:schemeClr val="bg1">
                    <a:lumMod val="95000"/>
                  </a:schemeClr>
                </a:solidFill>
              </a:rPr>
              <a:t> </a:t>
            </a:r>
            <a:r>
              <a:rPr dirty="0" smtClean="0"/>
              <a:t>电子学性能测试</a:t>
            </a:r>
            <a:endParaRPr lang="en-US" altLang="zh-CN" dirty="0" smtClean="0"/>
          </a:p>
          <a:p>
            <a:pPr lvl="2">
              <a:spcBef>
                <a:spcPts val="600"/>
              </a:spcBef>
              <a:spcAft>
                <a:spcPts val="600"/>
              </a:spcAft>
              <a:defRPr/>
            </a:pPr>
            <a:r>
              <a:rPr lang="zh-CN" altLang="en-US" dirty="0"/>
              <a:t>电荷与时间测量精度</a:t>
            </a:r>
            <a:endParaRPr lang="en-US" altLang="zh-CN" dirty="0"/>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31</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377909168"/>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内容占位符 1"/>
          <p:cNvSpPr>
            <a:spLocks noGrp="1"/>
          </p:cNvSpPr>
          <p:nvPr>
            <p:ph idx="1"/>
          </p:nvPr>
        </p:nvSpPr>
        <p:spPr>
          <a:xfrm>
            <a:off x="357188" y="4652963"/>
            <a:ext cx="7848600" cy="1938337"/>
          </a:xfrm>
        </p:spPr>
        <p:txBody>
          <a:bodyPr/>
          <a:lstStyle/>
          <a:p>
            <a:r>
              <a:rPr lang="zh-CN" altLang="en-US" sz="2000" dirty="0" smtClean="0"/>
              <a:t>任意波形发生器</a:t>
            </a:r>
            <a:r>
              <a:rPr lang="en-US" altLang="zh-CN" sz="2000" dirty="0" smtClean="0"/>
              <a:t>AFG3252</a:t>
            </a:r>
            <a:r>
              <a:rPr lang="zh-CN" altLang="en-US" sz="2000" dirty="0" smtClean="0"/>
              <a:t>产生模拟的</a:t>
            </a:r>
            <a:r>
              <a:rPr lang="en-US" altLang="zh-CN" sz="2000" dirty="0" smtClean="0"/>
              <a:t>PMT</a:t>
            </a:r>
            <a:r>
              <a:rPr lang="zh-CN" altLang="en-US" sz="2000" dirty="0" smtClean="0"/>
              <a:t>波形</a:t>
            </a:r>
            <a:endParaRPr lang="en-US" altLang="zh-CN" sz="2000" dirty="0" smtClean="0"/>
          </a:p>
          <a:p>
            <a:r>
              <a:rPr lang="zh-CN" altLang="en-US" sz="2000" dirty="0" smtClean="0"/>
              <a:t>衰减器调整信号幅度来调整信号大小</a:t>
            </a:r>
            <a:endParaRPr lang="en-US" altLang="zh-CN" sz="2000" dirty="0" smtClean="0"/>
          </a:p>
          <a:p>
            <a:r>
              <a:rPr lang="zh-CN" altLang="en-US" sz="2000" dirty="0" smtClean="0"/>
              <a:t>电缆：</a:t>
            </a:r>
            <a:r>
              <a:rPr lang="en-US" altLang="zh-CN" sz="2000" dirty="0" smtClean="0"/>
              <a:t>LMR240</a:t>
            </a:r>
            <a:r>
              <a:rPr lang="zh-CN" altLang="en-US" sz="2000" dirty="0" smtClean="0"/>
              <a:t>，</a:t>
            </a:r>
            <a:r>
              <a:rPr lang="en-US" altLang="zh-CN" sz="2000" dirty="0" smtClean="0"/>
              <a:t>30</a:t>
            </a:r>
            <a:r>
              <a:rPr lang="zh-CN" altLang="en-US" sz="2000" dirty="0" smtClean="0"/>
              <a:t>米</a:t>
            </a:r>
            <a:endParaRPr lang="en-US" altLang="zh-CN" sz="2000" dirty="0" smtClean="0"/>
          </a:p>
          <a:p>
            <a:r>
              <a:rPr lang="en-US" altLang="zh-CN" sz="2000" dirty="0" smtClean="0"/>
              <a:t>WR Switch</a:t>
            </a:r>
            <a:r>
              <a:rPr lang="zh-CN" altLang="en-US" sz="2000" dirty="0" smtClean="0"/>
              <a:t>时钟相位补偿和数据传输</a:t>
            </a:r>
            <a:endParaRPr lang="en-US" altLang="zh-CN" sz="2000" dirty="0" smtClean="0"/>
          </a:p>
          <a:p>
            <a:endParaRPr lang="en-US" altLang="zh-CN" sz="2000" dirty="0" smtClean="0"/>
          </a:p>
        </p:txBody>
      </p:sp>
      <p:sp>
        <p:nvSpPr>
          <p:cNvPr id="3" name="标题 2"/>
          <p:cNvSpPr>
            <a:spLocks noGrp="1"/>
          </p:cNvSpPr>
          <p:nvPr>
            <p:ph type="title"/>
          </p:nvPr>
        </p:nvSpPr>
        <p:spPr>
          <a:xfrm>
            <a:off x="357188" y="203200"/>
            <a:ext cx="8535292" cy="796925"/>
          </a:xfrm>
        </p:spPr>
        <p:txBody>
          <a:bodyPr/>
          <a:lstStyle/>
          <a:p>
            <a:pPr>
              <a:defRPr/>
            </a:pPr>
            <a:r>
              <a:rPr lang="zh-CN" dirty="0"/>
              <a:t>电子学性能</a:t>
            </a:r>
            <a:r>
              <a:rPr lang="zh-CN" dirty="0" smtClean="0"/>
              <a:t>测试 测试平台</a:t>
            </a:r>
            <a:endParaRPr lang="zh-CN" dirty="0"/>
          </a:p>
        </p:txBody>
      </p:sp>
      <p:sp>
        <p:nvSpPr>
          <p:cNvPr id="41988"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CFF5449D-8E3F-4527-9ABE-032F5F82E668}" type="slidenum">
              <a:rPr lang="en-US" altLang="zh-CN" sz="1000" smtClean="0">
                <a:ea typeface="宋体" panose="02010600030101010101" pitchFamily="2" charset="-122"/>
              </a:rPr>
              <a:pPr>
                <a:spcBef>
                  <a:spcPct val="0"/>
                </a:spcBef>
                <a:buClrTx/>
                <a:buSzTx/>
                <a:buFontTx/>
                <a:buNone/>
              </a:pPr>
              <a:t>32</a:t>
            </a:fld>
            <a:endParaRPr lang="en-US" altLang="zh-CN" sz="1000" smtClean="0">
              <a:ea typeface="宋体" panose="02010600030101010101" pitchFamily="2" charset="-122"/>
            </a:endParaRPr>
          </a:p>
        </p:txBody>
      </p:sp>
      <p:pic>
        <p:nvPicPr>
          <p:cNvPr id="2" name="图片 1"/>
          <p:cNvPicPr>
            <a:picLocks noChangeAspect="1"/>
          </p:cNvPicPr>
          <p:nvPr/>
        </p:nvPicPr>
        <p:blipFill>
          <a:blip r:embed="rId2" cstate="print"/>
          <a:stretch>
            <a:fillRect/>
          </a:stretch>
        </p:blipFill>
        <p:spPr>
          <a:xfrm>
            <a:off x="899592" y="1403350"/>
            <a:ext cx="3534686" cy="296338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403350"/>
            <a:ext cx="3953606" cy="2965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stretch>
            <a:fillRect/>
          </a:stretch>
        </p:blipFill>
        <p:spPr>
          <a:xfrm>
            <a:off x="251520" y="1052777"/>
            <a:ext cx="4509772" cy="3186652"/>
          </a:xfrm>
          <a:prstGeom prst="rect">
            <a:avLst/>
          </a:prstGeom>
        </p:spPr>
      </p:pic>
      <p:pic>
        <p:nvPicPr>
          <p:cNvPr id="2" name="图片 1"/>
          <p:cNvPicPr>
            <a:picLocks noChangeAspect="1"/>
          </p:cNvPicPr>
          <p:nvPr/>
        </p:nvPicPr>
        <p:blipFill>
          <a:blip r:embed="rId5" cstate="print"/>
          <a:stretch>
            <a:fillRect/>
          </a:stretch>
        </p:blipFill>
        <p:spPr>
          <a:xfrm>
            <a:off x="4632672" y="1044036"/>
            <a:ext cx="4509772" cy="3186652"/>
          </a:xfrm>
          <a:prstGeom prst="rect">
            <a:avLst/>
          </a:prstGeom>
        </p:spPr>
      </p:pic>
      <p:sp>
        <p:nvSpPr>
          <p:cNvPr id="45059" name="内容占位符 1"/>
          <p:cNvSpPr>
            <a:spLocks noGrp="1"/>
          </p:cNvSpPr>
          <p:nvPr>
            <p:ph idx="1"/>
          </p:nvPr>
        </p:nvSpPr>
        <p:spPr>
          <a:xfrm>
            <a:off x="339725" y="5243513"/>
            <a:ext cx="5168900" cy="706437"/>
          </a:xfrm>
        </p:spPr>
        <p:txBody>
          <a:bodyPr/>
          <a:lstStyle/>
          <a:p>
            <a:pPr marL="365125" lvl="1" indent="-255588">
              <a:spcBef>
                <a:spcPts val="400"/>
              </a:spcBef>
              <a:buSzPct val="68000"/>
              <a:buFont typeface="Wingdings 3" panose="05040102010807070707" pitchFamily="18" charset="2"/>
              <a:buChar char=""/>
            </a:pPr>
            <a:r>
              <a:rPr sz="2400" dirty="0" smtClean="0">
                <a:ea typeface="黑体" panose="02010609060101010101" pitchFamily="49" charset="-122"/>
              </a:rPr>
              <a:t>基线理论最大离散差：</a:t>
            </a:r>
            <a:r>
              <a:rPr lang="en-US" altLang="zh-CN" sz="2400" dirty="0" smtClean="0"/>
              <a:t>~100</a:t>
            </a:r>
            <a:r>
              <a:rPr sz="2400" dirty="0" smtClean="0">
                <a:ea typeface="黑体" panose="02010609060101010101" pitchFamily="49" charset="-122"/>
              </a:rPr>
              <a:t>道</a:t>
            </a:r>
            <a:endParaRPr lang="en-US" sz="2400" dirty="0" smtClean="0">
              <a:ea typeface="黑体" panose="02010609060101010101" pitchFamily="49" charset="-122"/>
            </a:endParaRPr>
          </a:p>
          <a:p>
            <a:pPr marL="365125" lvl="1" indent="-255588">
              <a:spcBef>
                <a:spcPts val="400"/>
              </a:spcBef>
              <a:buSzPct val="68000"/>
              <a:buFont typeface="Wingdings 3" panose="05040102010807070707" pitchFamily="18" charset="2"/>
              <a:buChar char=""/>
            </a:pPr>
            <a:r>
              <a:rPr sz="2400" dirty="0" smtClean="0">
                <a:ea typeface="黑体" panose="02010609060101010101" pitchFamily="49" charset="-122"/>
              </a:rPr>
              <a:t>实测</a:t>
            </a:r>
            <a:r>
              <a:rPr lang="zh-CN" altLang="en-US" sz="2400" dirty="0" smtClean="0">
                <a:ea typeface="黑体" panose="02010609060101010101" pitchFamily="49" charset="-122"/>
              </a:rPr>
              <a:t>结果小于理论最大偏差</a:t>
            </a:r>
            <a:endParaRPr sz="2400" dirty="0" smtClean="0">
              <a:ea typeface="黑体" panose="02010609060101010101" pitchFamily="49" charset="-122"/>
            </a:endParaRPr>
          </a:p>
        </p:txBody>
      </p:sp>
      <p:sp>
        <p:nvSpPr>
          <p:cNvPr id="4506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1838A83-B76C-4EA2-8825-F00366CACC91}" type="slidenum">
              <a:rPr lang="en-US" altLang="zh-CN" sz="1000" smtClean="0">
                <a:ea typeface="宋体" panose="02010600030101010101" pitchFamily="2" charset="-122"/>
              </a:rPr>
              <a:pPr>
                <a:spcBef>
                  <a:spcPct val="0"/>
                </a:spcBef>
                <a:buClrTx/>
                <a:buSzTx/>
                <a:buFontTx/>
                <a:buNone/>
              </a:pPr>
              <a:t>33</a:t>
            </a:fld>
            <a:endParaRPr lang="en-US" altLang="zh-CN" sz="1000" smtClean="0">
              <a:ea typeface="宋体" panose="02010600030101010101" pitchFamily="2" charset="-122"/>
            </a:endParaRPr>
          </a:p>
        </p:txBody>
      </p:sp>
      <p:pic>
        <p:nvPicPr>
          <p:cNvPr id="45062" name="图片 6"/>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31843" y="4406900"/>
            <a:ext cx="3246437"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文本框 8"/>
          <p:cNvSpPr txBox="1">
            <a:spLocks noChangeArrowheads="1"/>
          </p:cNvSpPr>
          <p:nvPr/>
        </p:nvSpPr>
        <p:spPr bwMode="auto">
          <a:xfrm>
            <a:off x="1142382" y="1279525"/>
            <a:ext cx="1577975"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阳极基线位置</a:t>
            </a:r>
          </a:p>
        </p:txBody>
      </p:sp>
      <p:sp>
        <p:nvSpPr>
          <p:cNvPr id="45065" name="文本框 9"/>
          <p:cNvSpPr txBox="1">
            <a:spLocks noChangeArrowheads="1"/>
          </p:cNvSpPr>
          <p:nvPr/>
        </p:nvSpPr>
        <p:spPr bwMode="auto">
          <a:xfrm>
            <a:off x="7018338" y="1279525"/>
            <a:ext cx="1812925"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rgbClr val="0000FF"/>
                </a:solidFill>
                <a:ea typeface="宋体" panose="02010600030101010101" pitchFamily="2" charset="-122"/>
              </a:rPr>
              <a:t>打拿级基线位置</a:t>
            </a:r>
          </a:p>
        </p:txBody>
      </p:sp>
      <p:sp>
        <p:nvSpPr>
          <p:cNvPr id="12" name="标题 2"/>
          <p:cNvSpPr>
            <a:spLocks noGrp="1"/>
          </p:cNvSpPr>
          <p:nvPr>
            <p:ph type="title"/>
          </p:nvPr>
        </p:nvSpPr>
        <p:spPr>
          <a:xfrm>
            <a:off x="251520" y="116632"/>
            <a:ext cx="8762305" cy="796925"/>
          </a:xfrm>
        </p:spPr>
        <p:txBody>
          <a:bodyPr/>
          <a:lstStyle/>
          <a:p>
            <a:pPr>
              <a:defRPr/>
            </a:pPr>
            <a:r>
              <a:rPr lang="zh-CN" dirty="0" smtClean="0"/>
              <a:t>电荷测量基线离散性测试 ：</a:t>
            </a:r>
            <a:endParaRPr lang="zh-CN" dirty="0"/>
          </a:p>
        </p:txBody>
      </p:sp>
      <p:graphicFrame>
        <p:nvGraphicFramePr>
          <p:cNvPr id="11" name="对象 10"/>
          <p:cNvGraphicFramePr>
            <a:graphicFrameLocks noChangeAspect="1"/>
          </p:cNvGraphicFramePr>
          <p:nvPr>
            <p:extLst>
              <p:ext uri="{D42A27DB-BD31-4B8C-83A1-F6EECF244321}">
                <p14:modId xmlns:p14="http://schemas.microsoft.com/office/powerpoint/2010/main" xmlns="" val="3783207421"/>
              </p:ext>
            </p:extLst>
          </p:nvPr>
        </p:nvGraphicFramePr>
        <p:xfrm>
          <a:off x="899592" y="4443934"/>
          <a:ext cx="3541237" cy="586333"/>
        </p:xfrm>
        <a:graphic>
          <a:graphicData uri="http://schemas.openxmlformats.org/presentationml/2006/ole">
            <p:oleObj spid="_x0000_s45130" name="公式" r:id="rId7" imgW="2908080" imgH="482400" progId="Equation.3">
              <p:embed/>
            </p:oleObj>
          </a:graphicData>
        </a:graphic>
      </p:graphicFrame>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410164" y="1390650"/>
            <a:ext cx="4708513" cy="3648928"/>
          </a:xfrm>
          <a:prstGeom prst="rect">
            <a:avLst/>
          </a:prstGeom>
        </p:spPr>
      </p:pic>
      <p:pic>
        <p:nvPicPr>
          <p:cNvPr id="4" name="图片 3"/>
          <p:cNvPicPr>
            <a:picLocks noChangeAspect="1"/>
          </p:cNvPicPr>
          <p:nvPr/>
        </p:nvPicPr>
        <p:blipFill>
          <a:blip r:embed="rId3" cstate="print"/>
          <a:stretch>
            <a:fillRect/>
          </a:stretch>
        </p:blipFill>
        <p:spPr>
          <a:xfrm>
            <a:off x="130844" y="1438823"/>
            <a:ext cx="4565900" cy="3605600"/>
          </a:xfrm>
          <a:prstGeom prst="rect">
            <a:avLst/>
          </a:prstGeom>
        </p:spPr>
      </p:pic>
      <p:sp>
        <p:nvSpPr>
          <p:cNvPr id="44034"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061E5B3-3CAE-49BB-BD61-D3E52B0ECA02}" type="slidenum">
              <a:rPr lang="en-US" altLang="zh-CN" sz="1000" smtClean="0">
                <a:ea typeface="宋体" panose="02010600030101010101" pitchFamily="2" charset="-122"/>
              </a:rPr>
              <a:pPr>
                <a:spcBef>
                  <a:spcPct val="0"/>
                </a:spcBef>
                <a:buClrTx/>
                <a:buSzTx/>
                <a:buFontTx/>
                <a:buNone/>
              </a:pPr>
              <a:t>34</a:t>
            </a:fld>
            <a:endParaRPr lang="en-US" altLang="zh-CN" sz="1000" smtClean="0">
              <a:ea typeface="宋体" panose="02010600030101010101" pitchFamily="2" charset="-122"/>
            </a:endParaRPr>
          </a:p>
        </p:txBody>
      </p:sp>
      <p:sp>
        <p:nvSpPr>
          <p:cNvPr id="44035" name="文本框 6"/>
          <p:cNvSpPr txBox="1">
            <a:spLocks noChangeArrowheads="1"/>
          </p:cNvSpPr>
          <p:nvPr/>
        </p:nvSpPr>
        <p:spPr bwMode="auto">
          <a:xfrm>
            <a:off x="1335088" y="1390650"/>
            <a:ext cx="2157412"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rgbClr val="0000FF"/>
                </a:solidFill>
                <a:ea typeface="宋体" panose="02010600030101010101" pitchFamily="2" charset="-122"/>
              </a:rPr>
              <a:t>电荷</a:t>
            </a:r>
            <a:r>
              <a:rPr lang="en-US" altLang="zh-CN" sz="1800" b="1">
                <a:solidFill>
                  <a:srgbClr val="0000FF"/>
                </a:solidFill>
                <a:ea typeface="宋体" panose="02010600030101010101" pitchFamily="2" charset="-122"/>
              </a:rPr>
              <a:t>-ADC</a:t>
            </a:r>
            <a:r>
              <a:rPr lang="zh-CN" altLang="en-US" sz="1800" b="1">
                <a:solidFill>
                  <a:srgbClr val="0000FF"/>
                </a:solidFill>
                <a:ea typeface="宋体" panose="02010600030101010101" pitchFamily="2" charset="-122"/>
              </a:rPr>
              <a:t>转换曲线</a:t>
            </a:r>
          </a:p>
        </p:txBody>
      </p:sp>
      <p:sp>
        <p:nvSpPr>
          <p:cNvPr id="44036" name="文本框 7"/>
          <p:cNvSpPr txBox="1">
            <a:spLocks noChangeArrowheads="1"/>
          </p:cNvSpPr>
          <p:nvPr/>
        </p:nvSpPr>
        <p:spPr bwMode="auto">
          <a:xfrm>
            <a:off x="6196316" y="1407517"/>
            <a:ext cx="1579563"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电荷精度曲线</a:t>
            </a:r>
          </a:p>
        </p:txBody>
      </p:sp>
      <p:sp>
        <p:nvSpPr>
          <p:cNvPr id="10" name="标题 2"/>
          <p:cNvSpPr>
            <a:spLocks noGrp="1"/>
          </p:cNvSpPr>
          <p:nvPr>
            <p:ph type="title"/>
          </p:nvPr>
        </p:nvSpPr>
        <p:spPr>
          <a:xfrm>
            <a:off x="251520" y="116632"/>
            <a:ext cx="8656637" cy="796925"/>
          </a:xfrm>
        </p:spPr>
        <p:txBody>
          <a:bodyPr/>
          <a:lstStyle/>
          <a:p>
            <a:pPr>
              <a:defRPr/>
            </a:pPr>
            <a:r>
              <a:rPr lang="zh-CN" dirty="0"/>
              <a:t>电荷精度测试</a:t>
            </a:r>
            <a:r>
              <a:rPr lang="zh-CN" dirty="0" smtClean="0"/>
              <a:t>结果 ：</a:t>
            </a:r>
            <a:endParaRPr lang="zh-CN" dirty="0"/>
          </a:p>
        </p:txBody>
      </p:sp>
      <p:sp>
        <p:nvSpPr>
          <p:cNvPr id="44040" name="内容占位符 1"/>
          <p:cNvSpPr>
            <a:spLocks noGrp="1"/>
          </p:cNvSpPr>
          <p:nvPr>
            <p:ph idx="1"/>
          </p:nvPr>
        </p:nvSpPr>
        <p:spPr>
          <a:xfrm>
            <a:off x="417513" y="5172075"/>
            <a:ext cx="8229600" cy="798513"/>
          </a:xfrm>
        </p:spPr>
        <p:txBody>
          <a:bodyPr/>
          <a:lstStyle/>
          <a:p>
            <a:pPr marL="365125" lvl="1" indent="-255588" algn="just">
              <a:spcBef>
                <a:spcPts val="400"/>
              </a:spcBef>
              <a:spcAft>
                <a:spcPts val="600"/>
              </a:spcAft>
              <a:buSzPct val="68000"/>
              <a:buFont typeface="Wingdings 3" panose="05040102010807070707" pitchFamily="18" charset="2"/>
              <a:buChar char=""/>
            </a:pPr>
            <a:r>
              <a:rPr lang="en-US" altLang="zh-CN" sz="2400" dirty="0" smtClean="0"/>
              <a:t>Anode</a:t>
            </a:r>
            <a:r>
              <a:rPr sz="2400" dirty="0" smtClean="0">
                <a:ea typeface="黑体" panose="02010609060101010101" pitchFamily="49" charset="-122"/>
              </a:rPr>
              <a:t>：</a:t>
            </a:r>
            <a:r>
              <a:rPr lang="en-US" altLang="zh-CN" sz="2400" dirty="0" smtClean="0"/>
              <a:t>1~133 P.E.    DY8: 30~4000 P.E.</a:t>
            </a:r>
          </a:p>
          <a:p>
            <a:pPr marL="365125" lvl="1" indent="-255588" algn="just">
              <a:spcBef>
                <a:spcPts val="400"/>
              </a:spcBef>
              <a:spcAft>
                <a:spcPts val="600"/>
              </a:spcAft>
              <a:buSzPct val="68000"/>
              <a:buFont typeface="Wingdings 3" panose="05040102010807070707" pitchFamily="18" charset="2"/>
              <a:buChar char=""/>
            </a:pPr>
            <a:r>
              <a:rPr sz="2400" dirty="0" smtClean="0">
                <a:ea typeface="黑体" panose="02010609060101010101" pitchFamily="49" charset="-122"/>
              </a:rPr>
              <a:t>性能如图所示，均满足应用需求</a:t>
            </a:r>
            <a:endParaRPr lang="en-US" altLang="zh-CN" sz="2400" dirty="0" smtClean="0"/>
          </a:p>
          <a:p>
            <a:endParaRPr lang="zh-CN" altLang="en-US" sz="2400" dirty="0" smtClean="0"/>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4787924" y="1124744"/>
            <a:ext cx="3709940" cy="2875069"/>
          </a:xfrm>
          <a:prstGeom prst="rect">
            <a:avLst/>
          </a:prstGeom>
        </p:spPr>
      </p:pic>
      <p:sp>
        <p:nvSpPr>
          <p:cNvPr id="48133"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58B6F34A-3056-4318-B979-6B38163DB4AA}" type="slidenum">
              <a:rPr lang="en-US" altLang="zh-CN" sz="1000" smtClean="0">
                <a:ea typeface="宋体" panose="02010600030101010101" pitchFamily="2" charset="-122"/>
              </a:rPr>
              <a:pPr>
                <a:spcBef>
                  <a:spcPct val="0"/>
                </a:spcBef>
                <a:buClrTx/>
                <a:buSzTx/>
                <a:buFontTx/>
                <a:buNone/>
              </a:pPr>
              <a:t>35</a:t>
            </a:fld>
            <a:endParaRPr lang="en-US" altLang="zh-CN" sz="1000" smtClean="0">
              <a:ea typeface="宋体" panose="02010600030101010101" pitchFamily="2" charset="-122"/>
            </a:endParaRPr>
          </a:p>
        </p:txBody>
      </p:sp>
      <p:sp>
        <p:nvSpPr>
          <p:cNvPr id="48134" name="文本框 7"/>
          <p:cNvSpPr txBox="1">
            <a:spLocks noChangeArrowheads="1"/>
          </p:cNvSpPr>
          <p:nvPr/>
        </p:nvSpPr>
        <p:spPr bwMode="auto">
          <a:xfrm>
            <a:off x="6012160" y="1196752"/>
            <a:ext cx="1579562"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时间精度曲线</a:t>
            </a:r>
          </a:p>
        </p:txBody>
      </p:sp>
      <p:sp>
        <p:nvSpPr>
          <p:cNvPr id="12" name="标题 2"/>
          <p:cNvSpPr>
            <a:spLocks noGrp="1"/>
          </p:cNvSpPr>
          <p:nvPr>
            <p:ph type="title"/>
          </p:nvPr>
        </p:nvSpPr>
        <p:spPr>
          <a:xfrm>
            <a:off x="251520" y="116632"/>
            <a:ext cx="8656637" cy="796925"/>
          </a:xfrm>
        </p:spPr>
        <p:txBody>
          <a:bodyPr/>
          <a:lstStyle/>
          <a:p>
            <a:pPr>
              <a:defRPr/>
            </a:pPr>
            <a:r>
              <a:rPr lang="zh-CN" dirty="0" smtClean="0"/>
              <a:t>时间精度</a:t>
            </a:r>
            <a:r>
              <a:rPr lang="zh-CN" dirty="0"/>
              <a:t>测试</a:t>
            </a:r>
            <a:r>
              <a:rPr lang="zh-CN" dirty="0" smtClean="0"/>
              <a:t>结果 ：</a:t>
            </a:r>
            <a:endParaRPr lang="zh-CN" dirty="0"/>
          </a:p>
        </p:txBody>
      </p:sp>
      <p:sp>
        <p:nvSpPr>
          <p:cNvPr id="48138" name="内容占位符 1"/>
          <p:cNvSpPr>
            <a:spLocks noGrp="1"/>
          </p:cNvSpPr>
          <p:nvPr>
            <p:ph idx="1"/>
          </p:nvPr>
        </p:nvSpPr>
        <p:spPr>
          <a:xfrm>
            <a:off x="295275" y="1484313"/>
            <a:ext cx="4089400" cy="4825007"/>
          </a:xfrm>
        </p:spPr>
        <p:txBody>
          <a:bodyPr/>
          <a:lstStyle/>
          <a:p>
            <a:pPr algn="just">
              <a:spcAft>
                <a:spcPts val="1200"/>
              </a:spcAft>
            </a:pPr>
            <a:r>
              <a:rPr lang="zh-CN" altLang="en-US" sz="2200" dirty="0" smtClean="0"/>
              <a:t>低阈：</a:t>
            </a:r>
            <a:r>
              <a:rPr lang="en-US" altLang="zh-CN" sz="2200" dirty="0" smtClean="0"/>
              <a:t>~1/3 P.E. </a:t>
            </a:r>
          </a:p>
          <a:p>
            <a:pPr algn="just">
              <a:spcAft>
                <a:spcPts val="1200"/>
              </a:spcAft>
            </a:pPr>
            <a:r>
              <a:rPr lang="zh-CN" altLang="en-US" sz="2200" dirty="0" smtClean="0"/>
              <a:t>高阈：</a:t>
            </a:r>
            <a:r>
              <a:rPr lang="en-US" altLang="zh-CN" sz="2200" dirty="0" smtClean="0"/>
              <a:t>~5 P.E.</a:t>
            </a:r>
          </a:p>
          <a:p>
            <a:pPr algn="just">
              <a:spcAft>
                <a:spcPts val="1200"/>
              </a:spcAft>
            </a:pPr>
            <a:r>
              <a:rPr lang="zh-CN" altLang="en-US" sz="2200" dirty="0" smtClean="0"/>
              <a:t>整个动态范围时间分辨率好于</a:t>
            </a:r>
            <a:r>
              <a:rPr lang="en-US" altLang="zh-CN" sz="2200" dirty="0" smtClean="0"/>
              <a:t>0.5 ns RMS</a:t>
            </a:r>
          </a:p>
          <a:p>
            <a:pPr algn="just">
              <a:spcAft>
                <a:spcPts val="1200"/>
              </a:spcAft>
            </a:pPr>
            <a:r>
              <a:rPr lang="en-US" altLang="zh-CN" sz="2200" dirty="0" smtClean="0"/>
              <a:t>Time Walk</a:t>
            </a:r>
          </a:p>
          <a:p>
            <a:pPr lvl="1" algn="just">
              <a:spcAft>
                <a:spcPts val="1200"/>
              </a:spcAft>
            </a:pPr>
            <a:r>
              <a:rPr lang="zh-CN" altLang="en-US" sz="2000" dirty="0" smtClean="0"/>
              <a:t>通过信号源另一通道输入基准方波脉冲到</a:t>
            </a:r>
            <a:r>
              <a:rPr lang="en-US" altLang="zh-CN" sz="2000" dirty="0" smtClean="0"/>
              <a:t>FEE</a:t>
            </a:r>
            <a:r>
              <a:rPr lang="zh-CN" altLang="en-US" sz="2000" dirty="0" smtClean="0"/>
              <a:t>作为参考时间</a:t>
            </a:r>
            <a:endParaRPr lang="en-US" altLang="zh-CN" sz="2000" dirty="0" smtClean="0"/>
          </a:p>
          <a:p>
            <a:pPr lvl="1" algn="just">
              <a:spcAft>
                <a:spcPts val="1200"/>
              </a:spcAft>
            </a:pPr>
            <a:r>
              <a:rPr lang="en-US" altLang="zh-CN" sz="2000" dirty="0" smtClean="0"/>
              <a:t>1~4000 P.E. Time Walk</a:t>
            </a:r>
            <a:r>
              <a:rPr lang="zh-CN" altLang="en-US" sz="2000" dirty="0" smtClean="0"/>
              <a:t>约</a:t>
            </a:r>
            <a:r>
              <a:rPr lang="en-US" altLang="zh-CN" sz="2000" dirty="0" smtClean="0"/>
              <a:t>12 ns</a:t>
            </a:r>
            <a:r>
              <a:rPr lang="zh-CN" altLang="en-US" sz="2000" dirty="0" smtClean="0"/>
              <a:t>，最终需结合</a:t>
            </a:r>
            <a:r>
              <a:rPr lang="en-US" altLang="zh-CN" sz="2000" dirty="0" smtClean="0"/>
              <a:t>PMT</a:t>
            </a:r>
            <a:r>
              <a:rPr lang="zh-CN" altLang="en-US" sz="2000" dirty="0" smtClean="0"/>
              <a:t>标定并修正</a:t>
            </a:r>
            <a:endParaRPr lang="en-US" altLang="zh-CN" sz="2000" dirty="0" smtClean="0"/>
          </a:p>
          <a:p>
            <a:pPr lvl="1" algn="just">
              <a:spcAft>
                <a:spcPts val="1200"/>
              </a:spcAft>
            </a:pPr>
            <a:endParaRPr lang="en-US" altLang="zh-CN" sz="2000" dirty="0" smtClean="0"/>
          </a:p>
        </p:txBody>
      </p:sp>
      <p:pic>
        <p:nvPicPr>
          <p:cNvPr id="4" name="图片 3"/>
          <p:cNvPicPr>
            <a:picLocks noChangeAspect="1"/>
          </p:cNvPicPr>
          <p:nvPr/>
        </p:nvPicPr>
        <p:blipFill>
          <a:blip r:embed="rId3" cstate="print"/>
          <a:stretch>
            <a:fillRect/>
          </a:stretch>
        </p:blipFill>
        <p:spPr>
          <a:xfrm>
            <a:off x="4787924" y="3898794"/>
            <a:ext cx="3709940" cy="2875069"/>
          </a:xfrm>
          <a:prstGeom prst="rect">
            <a:avLst/>
          </a:prstGeom>
        </p:spPr>
      </p:pic>
      <p:sp>
        <p:nvSpPr>
          <p:cNvPr id="14" name="文本框 7"/>
          <p:cNvSpPr txBox="1">
            <a:spLocks noChangeArrowheads="1"/>
          </p:cNvSpPr>
          <p:nvPr/>
        </p:nvSpPr>
        <p:spPr bwMode="auto">
          <a:xfrm>
            <a:off x="5912883" y="3971358"/>
            <a:ext cx="1778115" cy="369332"/>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b="1" dirty="0" smtClean="0">
                <a:solidFill>
                  <a:srgbClr val="0000FF"/>
                </a:solidFill>
                <a:ea typeface="宋体" panose="02010600030101010101" pitchFamily="2" charset="-122"/>
              </a:rPr>
              <a:t>Time Walk</a:t>
            </a:r>
            <a:r>
              <a:rPr lang="zh-CN" altLang="en-US" sz="1800" b="1" dirty="0" smtClean="0">
                <a:solidFill>
                  <a:srgbClr val="0000FF"/>
                </a:solidFill>
                <a:ea typeface="宋体" panose="02010600030101010101" pitchFamily="2" charset="-122"/>
              </a:rPr>
              <a:t>曲线</a:t>
            </a:r>
            <a:endParaRPr lang="zh-CN" altLang="en-US" sz="1800" b="1" dirty="0">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17513" y="5045476"/>
            <a:ext cx="8229600" cy="1019165"/>
          </a:xfrm>
        </p:spPr>
        <p:txBody>
          <a:bodyPr/>
          <a:lstStyle/>
          <a:p>
            <a:r>
              <a:rPr lang="zh-CN" altLang="en-US" sz="2400" dirty="0" smtClean="0"/>
              <a:t>阈值自动标定与手动标定结果相差小于</a:t>
            </a:r>
            <a:r>
              <a:rPr lang="en-US" altLang="zh-CN" sz="2400" dirty="0" smtClean="0"/>
              <a:t>5%</a:t>
            </a:r>
          </a:p>
          <a:p>
            <a:r>
              <a:rPr lang="zh-CN" altLang="en-US" sz="2400" dirty="0" smtClean="0"/>
              <a:t>电路工作稳定</a:t>
            </a:r>
            <a:endParaRPr lang="zh-CN" altLang="en-US" sz="2400" dirty="0"/>
          </a:p>
        </p:txBody>
      </p:sp>
      <p:sp>
        <p:nvSpPr>
          <p:cNvPr id="3" name="标题 2"/>
          <p:cNvSpPr>
            <a:spLocks noGrp="1"/>
          </p:cNvSpPr>
          <p:nvPr>
            <p:ph type="title"/>
          </p:nvPr>
        </p:nvSpPr>
        <p:spPr>
          <a:xfrm>
            <a:off x="323528" y="116632"/>
            <a:ext cx="8229600" cy="796925"/>
          </a:xfrm>
        </p:spPr>
        <p:txBody>
          <a:bodyPr/>
          <a:lstStyle/>
          <a:p>
            <a:r>
              <a:rPr lang="zh-CN" altLang="zh-CN" dirty="0"/>
              <a:t>阈值自动标定电路测试</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36</a:t>
            </a:fld>
            <a:endParaRPr lang="en-US" altLang="zh-CN"/>
          </a:p>
        </p:txBody>
      </p:sp>
      <p:pic>
        <p:nvPicPr>
          <p:cNvPr id="8" name="图片 7"/>
          <p:cNvPicPr>
            <a:picLocks noChangeAspect="1"/>
          </p:cNvPicPr>
          <p:nvPr/>
        </p:nvPicPr>
        <p:blipFill>
          <a:blip r:embed="rId2" cstate="print"/>
          <a:stretch>
            <a:fillRect/>
          </a:stretch>
        </p:blipFill>
        <p:spPr>
          <a:xfrm>
            <a:off x="1478428" y="1124744"/>
            <a:ext cx="5919799" cy="3992740"/>
          </a:xfrm>
          <a:prstGeom prst="rect">
            <a:avLst/>
          </a:prstGeom>
        </p:spPr>
      </p:pic>
    </p:spTree>
    <p:extLst>
      <p:ext uri="{BB962C8B-B14F-4D97-AF65-F5344CB8AC3E}">
        <p14:creationId xmlns:p14="http://schemas.microsoft.com/office/powerpoint/2010/main" xmlns="" val="237726189"/>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读出电子学指标要求与总体结构</a:t>
            </a:r>
            <a:endParaRPr lang="en-US" altLang="zh-CN" dirty="0">
              <a:solidFill>
                <a:schemeClr val="bg1">
                  <a:lumMod val="95000"/>
                </a:schemeClr>
              </a:solidFill>
            </a:endParaRPr>
          </a:p>
          <a:p>
            <a:pPr>
              <a:defRPr/>
            </a:pPr>
            <a:endParaRPr lang="en-US" altLang="zh-CN" sz="800" dirty="0"/>
          </a:p>
          <a:p>
            <a:pPr>
              <a:buClr>
                <a:schemeClr val="bg1">
                  <a:lumMod val="95000"/>
                </a:schemeClr>
              </a:buClr>
              <a:defRPr/>
            </a:pPr>
            <a:r>
              <a:rPr lang="en-US" altLang="zh-CN" dirty="0" smtClean="0">
                <a:solidFill>
                  <a:schemeClr val="bg1">
                    <a:lumMod val="95000"/>
                  </a:schemeClr>
                </a:solidFill>
              </a:rPr>
              <a:t>WCDA</a:t>
            </a:r>
            <a:r>
              <a:rPr lang="zh-CN" altLang="en-US" dirty="0">
                <a:solidFill>
                  <a:schemeClr val="bg1">
                    <a:lumMod val="95000"/>
                  </a:schemeClr>
                </a:solidFill>
              </a:rPr>
              <a:t>工程样机的</a:t>
            </a:r>
            <a:r>
              <a:rPr lang="zh-CN" altLang="en-US" dirty="0" smtClean="0">
                <a:solidFill>
                  <a:schemeClr val="bg1">
                    <a:lumMod val="95000"/>
                  </a:schemeClr>
                </a:solidFill>
              </a:rPr>
              <a:t>设计</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lang="en-US" altLang="zh-CN" dirty="0" smtClean="0">
                <a:solidFill>
                  <a:schemeClr val="bg1">
                    <a:lumMod val="95000"/>
                  </a:schemeClr>
                </a:solidFill>
              </a:rPr>
              <a:t> </a:t>
            </a:r>
            <a:r>
              <a:rPr dirty="0" smtClean="0">
                <a:solidFill>
                  <a:schemeClr val="bg1">
                    <a:lumMod val="95000"/>
                  </a:schemeClr>
                </a:solidFill>
              </a:rPr>
              <a:t>模拟前端电路</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dirty="0" smtClean="0">
                <a:solidFill>
                  <a:schemeClr val="bg1">
                    <a:lumMod val="95000"/>
                  </a:schemeClr>
                </a:solidFill>
              </a:rPr>
              <a:t> 时钟与数据传输电路</a:t>
            </a:r>
            <a:endParaRPr lang="en-US" dirty="0" smtClean="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spcAft>
                <a:spcPts val="600"/>
              </a:spcAft>
              <a:defRPr/>
            </a:pPr>
            <a:r>
              <a:rPr lang="zh-CN" altLang="en-US" dirty="0" smtClean="0"/>
              <a:t>系统测试</a:t>
            </a:r>
            <a:endParaRPr lang="en-US" altLang="zh-CN" dirty="0"/>
          </a:p>
          <a:p>
            <a:pPr lvl="1">
              <a:spcBef>
                <a:spcPts val="600"/>
              </a:spcBef>
              <a:spcAft>
                <a:spcPts val="600"/>
              </a:spcAft>
              <a:defRPr/>
            </a:pPr>
            <a:r>
              <a:rPr lang="en-US" altLang="zh-CN" dirty="0">
                <a:solidFill>
                  <a:schemeClr val="bg1">
                    <a:lumMod val="95000"/>
                  </a:schemeClr>
                </a:solidFill>
              </a:rPr>
              <a:t> </a:t>
            </a:r>
            <a:r>
              <a:rPr dirty="0" smtClean="0"/>
              <a:t>电子学性能测试</a:t>
            </a:r>
            <a:endParaRPr lang="en-US" altLang="zh-CN" dirty="0" smtClean="0"/>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defRPr/>
            </a:pPr>
            <a:r>
              <a:rPr lang="zh-CN" altLang="en-US" dirty="0" smtClean="0"/>
              <a:t>时钟调相及传输性能</a:t>
            </a:r>
            <a:r>
              <a:rPr lang="en-US" altLang="zh-CN" dirty="0" smtClean="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37</a:t>
            </a:fld>
            <a:endParaRPr lang="en-US" altLang="zh-CN" sz="1000" smtClean="0">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183803"/>
            <a:ext cx="8229600" cy="796925"/>
          </a:xfrm>
        </p:spPr>
        <p:txBody>
          <a:bodyPr/>
          <a:lstStyle/>
          <a:p>
            <a:pPr>
              <a:defRPr/>
            </a:pPr>
            <a:r>
              <a:rPr lang="zh-CN" smtClean="0"/>
              <a:t>时钟相位自动补偿测试</a:t>
            </a:r>
            <a:endParaRPr lang="zh-CN"/>
          </a:p>
        </p:txBody>
      </p:sp>
      <p:sp>
        <p:nvSpPr>
          <p:cNvPr id="45059"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CD79246-CF0E-48BC-B8DF-91E6706560CE}" type="slidenum">
              <a:rPr lang="en-US" altLang="zh-CN" sz="1000" smtClean="0">
                <a:ea typeface="宋体" panose="02010600030101010101" pitchFamily="2" charset="-122"/>
              </a:rPr>
              <a:pPr>
                <a:spcBef>
                  <a:spcPct val="0"/>
                </a:spcBef>
                <a:buClrTx/>
                <a:buSzTx/>
                <a:buFontTx/>
                <a:buNone/>
              </a:pPr>
              <a:t>38</a:t>
            </a:fld>
            <a:endParaRPr lang="en-US" altLang="zh-CN" sz="1000" smtClean="0">
              <a:ea typeface="宋体" panose="02010600030101010101" pitchFamily="2" charset="-122"/>
            </a:endParaRPr>
          </a:p>
        </p:txBody>
      </p:sp>
      <p:pic>
        <p:nvPicPr>
          <p:cNvPr id="45060" name="图片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513" y="1412875"/>
            <a:ext cx="4864100" cy="3960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0435638"/>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AFBACAE-874E-4F21-B65F-75463E629D3C}" type="slidenum">
              <a:rPr lang="en-US" altLang="zh-CN" sz="1000" smtClean="0">
                <a:ea typeface="宋体" panose="02010600030101010101" pitchFamily="2" charset="-122"/>
              </a:rPr>
              <a:pPr>
                <a:spcBef>
                  <a:spcPct val="0"/>
                </a:spcBef>
                <a:buClrTx/>
                <a:buSzTx/>
                <a:buFontTx/>
                <a:buNone/>
              </a:pPr>
              <a:t>39</a:t>
            </a:fld>
            <a:endParaRPr lang="en-US" altLang="zh-CN" sz="1000" smtClean="0">
              <a:ea typeface="宋体" panose="02010600030101010101" pitchFamily="2" charset="-122"/>
            </a:endParaRPr>
          </a:p>
        </p:txBody>
      </p:sp>
      <p:sp>
        <p:nvSpPr>
          <p:cNvPr id="45060" name="文本框 5"/>
          <p:cNvSpPr txBox="1">
            <a:spLocks noChangeArrowheads="1"/>
          </p:cNvSpPr>
          <p:nvPr/>
        </p:nvSpPr>
        <p:spPr bwMode="auto">
          <a:xfrm>
            <a:off x="3962400" y="1196975"/>
            <a:ext cx="507365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1</a:t>
            </a:r>
            <a:r>
              <a:rPr lang="zh-CN" altLang="en-US" sz="1600" dirty="0" smtClean="0">
                <a:ea typeface="+mn-ea"/>
              </a:rPr>
              <a:t>）使用两</a:t>
            </a:r>
            <a:r>
              <a:rPr lang="zh-CN" altLang="en-US" sz="1600" dirty="0">
                <a:ea typeface="+mn-ea"/>
              </a:rPr>
              <a:t>块</a:t>
            </a:r>
            <a:r>
              <a:rPr lang="en-US" altLang="zh-CN" sz="1600" dirty="0">
                <a:ea typeface="+mn-ea"/>
              </a:rPr>
              <a:t>FEE </a:t>
            </a:r>
            <a:r>
              <a:rPr lang="zh-CN" altLang="en-US" sz="1600" dirty="0">
                <a:ea typeface="+mn-ea"/>
              </a:rPr>
              <a:t>连接到</a:t>
            </a:r>
            <a:r>
              <a:rPr lang="zh-CN" altLang="en-US" sz="1600" b="1" dirty="0">
                <a:ea typeface="+mn-ea"/>
              </a:rPr>
              <a:t>三层交换机</a:t>
            </a:r>
            <a:endParaRPr lang="en-US" altLang="zh-CN" sz="1600" b="1"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相位差</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3</a:t>
            </a:r>
            <a:r>
              <a:rPr lang="zh-CN" altLang="en-US" sz="1600" dirty="0">
                <a:ea typeface="+mn-ea"/>
              </a:rPr>
              <a:t>）测试时，两块</a:t>
            </a:r>
            <a:r>
              <a:rPr lang="en-US" altLang="zh-CN" sz="1600" dirty="0">
                <a:ea typeface="+mn-ea"/>
              </a:rPr>
              <a:t>FEE </a:t>
            </a:r>
            <a:r>
              <a:rPr lang="zh-CN" altLang="en-US" sz="1600" dirty="0">
                <a:ea typeface="+mn-ea"/>
              </a:rPr>
              <a:t>重新上下电，交换机不变</a:t>
            </a:r>
            <a:endParaRPr lang="en-US" altLang="zh-CN" sz="1600" dirty="0">
              <a:ea typeface="+mn-ea"/>
            </a:endParaRPr>
          </a:p>
        </p:txBody>
      </p:sp>
      <p:sp>
        <p:nvSpPr>
          <p:cNvPr id="45061"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pic>
        <p:nvPicPr>
          <p:cNvPr id="52229" name="图片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1125538"/>
            <a:ext cx="35274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图片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8538" y="4065588"/>
            <a:ext cx="3905250" cy="240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图片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7213" y="4030663"/>
            <a:ext cx="38735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2" name="文本框 1"/>
          <p:cNvSpPr txBox="1">
            <a:spLocks noChangeArrowheads="1"/>
          </p:cNvSpPr>
          <p:nvPr/>
        </p:nvSpPr>
        <p:spPr bwMode="auto">
          <a:xfrm>
            <a:off x="3348038" y="42926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2233" name="文本框 9"/>
          <p:cNvSpPr txBox="1">
            <a:spLocks noChangeArrowheads="1"/>
          </p:cNvSpPr>
          <p:nvPr/>
        </p:nvSpPr>
        <p:spPr bwMode="auto">
          <a:xfrm>
            <a:off x="7596188" y="42926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
        <p:nvSpPr>
          <p:cNvPr id="12" name="标题 2"/>
          <p:cNvSpPr>
            <a:spLocks noGrp="1"/>
          </p:cNvSpPr>
          <p:nvPr>
            <p:ph type="title"/>
          </p:nvPr>
        </p:nvSpPr>
        <p:spPr>
          <a:xfrm>
            <a:off x="357188" y="216960"/>
            <a:ext cx="8229600" cy="658615"/>
          </a:xfrm>
        </p:spPr>
        <p:txBody>
          <a:bodyPr/>
          <a:lstStyle/>
          <a:p>
            <a:pPr>
              <a:defRPr/>
            </a:pPr>
            <a:r>
              <a:rPr lang="zh-CN" smtClean="0"/>
              <a:t>上下电相位</a:t>
            </a:r>
            <a:r>
              <a:rPr lang="zh-CN"/>
              <a:t>调相性能</a:t>
            </a:r>
            <a:r>
              <a:rPr lang="zh-CN" smtClean="0"/>
              <a:t>测试（</a:t>
            </a:r>
            <a:r>
              <a:rPr altLang="zh-CN" smtClean="0"/>
              <a:t>1</a:t>
            </a:r>
            <a:r>
              <a:rPr lang="zh-CN" smtClean="0"/>
              <a:t>）</a:t>
            </a:r>
            <a:endParaRPr lang="zh-CN"/>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3533E07-1CAB-497D-9E19-404AE30C69A5}" type="slidenum">
              <a:rPr lang="en-US" altLang="zh-CN" sz="1000" smtClean="0"/>
              <a:pPr>
                <a:spcBef>
                  <a:spcPct val="0"/>
                </a:spcBef>
                <a:buClrTx/>
                <a:buSzTx/>
                <a:buFontTx/>
                <a:buNone/>
              </a:pPr>
              <a:t>4</a:t>
            </a:fld>
            <a:endParaRPr lang="en-US" altLang="zh-CN" sz="1000" smtClean="0"/>
          </a:p>
        </p:txBody>
      </p:sp>
      <p:sp>
        <p:nvSpPr>
          <p:cNvPr id="15363" name="灯片编号占位符 4"/>
          <p:cNvSpPr txBox="1">
            <a:spLocks/>
          </p:cNvSpPr>
          <p:nvPr/>
        </p:nvSpPr>
        <p:spPr bwMode="auto">
          <a:xfrm>
            <a:off x="8647113" y="6408738"/>
            <a:ext cx="49688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spcBef>
                <a:spcPct val="0"/>
              </a:spcBef>
              <a:buClrTx/>
              <a:buSzTx/>
              <a:buFontTx/>
              <a:buNone/>
            </a:pPr>
            <a:fld id="{2C687F52-D309-472C-A46A-615A57B32F8C}" type="slidenum">
              <a:rPr lang="en-US" altLang="zh-CN" sz="1000">
                <a:ea typeface="宋体" panose="02010600030101010101" pitchFamily="2" charset="-122"/>
              </a:rPr>
              <a:pPr algn="r" eaLnBrk="1" hangingPunct="1">
                <a:spcBef>
                  <a:spcPct val="0"/>
                </a:spcBef>
                <a:buClrTx/>
                <a:buSzTx/>
                <a:buFontTx/>
                <a:buNone/>
              </a:pPr>
              <a:t>4</a:t>
            </a:fld>
            <a:endParaRPr lang="en-US" altLang="zh-CN" sz="1000">
              <a:ea typeface="宋体" panose="02010600030101010101" pitchFamily="2" charset="-122"/>
            </a:endParaRPr>
          </a:p>
        </p:txBody>
      </p:sp>
      <p:pic>
        <p:nvPicPr>
          <p:cNvPr id="15364" name="内容占位符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9613" y="2867025"/>
            <a:ext cx="4968875" cy="274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5"/>
          <p:cNvSpPr txBox="1"/>
          <p:nvPr/>
        </p:nvSpPr>
        <p:spPr>
          <a:xfrm>
            <a:off x="381000" y="4017963"/>
            <a:ext cx="1727200" cy="92392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b="1" dirty="0">
                <a:solidFill>
                  <a:srgbClr val="C00000"/>
                </a:solidFill>
                <a:latin typeface="Arial" panose="020B0604020202020204" pitchFamily="34" charset="0"/>
                <a:cs typeface="Arial" panose="020B0604020202020204" pitchFamily="34" charset="0"/>
              </a:rPr>
              <a:t>WCDA: </a:t>
            </a:r>
          </a:p>
          <a:p>
            <a:pPr>
              <a:defRPr/>
            </a:pPr>
            <a:r>
              <a:rPr lang="en-US" dirty="0">
                <a:latin typeface="Arial" panose="020B0604020202020204" pitchFamily="34" charset="0"/>
                <a:cs typeface="Arial" panose="020B0604020202020204" pitchFamily="34" charset="0"/>
              </a:rPr>
              <a:t>3120 cells</a:t>
            </a:r>
          </a:p>
          <a:p>
            <a:pPr>
              <a:defRPr/>
            </a:pPr>
            <a:r>
              <a:rPr lang="en-US" dirty="0">
                <a:latin typeface="Arial" panose="020B0604020202020204" pitchFamily="34" charset="0"/>
                <a:cs typeface="Arial" panose="020B0604020202020204" pitchFamily="34" charset="0"/>
              </a:rPr>
              <a:t>80,000 m</a:t>
            </a:r>
            <a:r>
              <a:rPr lang="en-US" baseline="30000" dirty="0">
                <a:latin typeface="Arial" panose="020B0604020202020204" pitchFamily="34" charset="0"/>
                <a:cs typeface="Arial" panose="020B0604020202020204" pitchFamily="34" charset="0"/>
              </a:rPr>
              <a:t>2</a:t>
            </a:r>
          </a:p>
        </p:txBody>
      </p:sp>
      <p:sp>
        <p:nvSpPr>
          <p:cNvPr id="8" name="文本框 7"/>
          <p:cNvSpPr txBox="1"/>
          <p:nvPr/>
        </p:nvSpPr>
        <p:spPr>
          <a:xfrm>
            <a:off x="4356100" y="5932488"/>
            <a:ext cx="1127125" cy="3698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SCDA</a:t>
            </a:r>
          </a:p>
        </p:txBody>
      </p:sp>
      <p:grpSp>
        <p:nvGrpSpPr>
          <p:cNvPr id="15367" name="组合 11"/>
          <p:cNvGrpSpPr>
            <a:grpSpLocks/>
          </p:cNvGrpSpPr>
          <p:nvPr/>
        </p:nvGrpSpPr>
        <p:grpSpPr bwMode="auto">
          <a:xfrm>
            <a:off x="6351588" y="2033588"/>
            <a:ext cx="2598737" cy="1763712"/>
            <a:chOff x="6336000" y="165600"/>
            <a:chExt cx="2599200" cy="1764000"/>
          </a:xfrm>
        </p:grpSpPr>
        <p:sp>
          <p:nvSpPr>
            <p:cNvPr id="10" name="矩形标注 9"/>
            <p:cNvSpPr>
              <a:spLocks/>
            </p:cNvSpPr>
            <p:nvPr/>
          </p:nvSpPr>
          <p:spPr>
            <a:xfrm>
              <a:off x="6336000" y="165600"/>
              <a:ext cx="2599200" cy="1764000"/>
            </a:xfrm>
            <a:prstGeom prst="wedgeRectCallout">
              <a:avLst>
                <a:gd name="adj1" fmla="val -97554"/>
                <a:gd name="adj2" fmla="val 46911"/>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83" name="图片 1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64925" y="208164"/>
              <a:ext cx="2527555" cy="16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68" name="组合 14"/>
          <p:cNvGrpSpPr>
            <a:grpSpLocks/>
          </p:cNvGrpSpPr>
          <p:nvPr/>
        </p:nvGrpSpPr>
        <p:grpSpPr bwMode="auto">
          <a:xfrm>
            <a:off x="261938" y="2035175"/>
            <a:ext cx="3082925" cy="1762125"/>
            <a:chOff x="251520" y="165600"/>
            <a:chExt cx="3081600" cy="1764000"/>
          </a:xfrm>
        </p:grpSpPr>
        <p:sp>
          <p:nvSpPr>
            <p:cNvPr id="13" name="矩形标注 12"/>
            <p:cNvSpPr/>
            <p:nvPr/>
          </p:nvSpPr>
          <p:spPr>
            <a:xfrm>
              <a:off x="251520" y="165600"/>
              <a:ext cx="3081600" cy="1764000"/>
            </a:xfrm>
            <a:prstGeom prst="wedgeRectCallout">
              <a:avLst>
                <a:gd name="adj1" fmla="val 65502"/>
                <a:gd name="adj2" fmla="val 36597"/>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81" name="图片 1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7660" y="208164"/>
              <a:ext cx="3008000" cy="16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69" name="组合 20"/>
          <p:cNvGrpSpPr>
            <a:grpSpLocks/>
          </p:cNvGrpSpPr>
          <p:nvPr/>
        </p:nvGrpSpPr>
        <p:grpSpPr bwMode="auto">
          <a:xfrm>
            <a:off x="5270500" y="4929188"/>
            <a:ext cx="3663950" cy="1763712"/>
            <a:chOff x="5270400" y="4905360"/>
            <a:chExt cx="3664800" cy="1764000"/>
          </a:xfrm>
        </p:grpSpPr>
        <p:sp>
          <p:nvSpPr>
            <p:cNvPr id="19" name="矩形标注 18"/>
            <p:cNvSpPr/>
            <p:nvPr/>
          </p:nvSpPr>
          <p:spPr>
            <a:xfrm>
              <a:off x="5270400" y="4905360"/>
              <a:ext cx="3664800" cy="1764000"/>
            </a:xfrm>
            <a:prstGeom prst="wedgeRectCallout">
              <a:avLst>
                <a:gd name="adj1" fmla="val -47249"/>
                <a:gd name="adj2" fmla="val -110193"/>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79" name="图片 2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01618" y="4941168"/>
              <a:ext cx="3590862" cy="16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文本框 21"/>
          <p:cNvSpPr txBox="1"/>
          <p:nvPr/>
        </p:nvSpPr>
        <p:spPr>
          <a:xfrm>
            <a:off x="3381375" y="2092325"/>
            <a:ext cx="1727200" cy="3683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KM2A</a:t>
            </a:r>
          </a:p>
        </p:txBody>
      </p:sp>
      <p:sp>
        <p:nvSpPr>
          <p:cNvPr id="23" name="Text Box 225"/>
          <p:cNvSpPr txBox="1">
            <a:spLocks noChangeArrowheads="1"/>
          </p:cNvSpPr>
          <p:nvPr/>
        </p:nvSpPr>
        <p:spPr bwMode="auto">
          <a:xfrm>
            <a:off x="242888" y="128588"/>
            <a:ext cx="8650287" cy="769937"/>
          </a:xfrm>
          <a:prstGeom prst="rect">
            <a:avLst/>
          </a:prstGeom>
          <a:noFill/>
          <a:ln>
            <a:noFill/>
          </a:ln>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spcBef>
                <a:spcPct val="0"/>
              </a:spcBef>
              <a:buClrTx/>
              <a:buSzTx/>
              <a:buFont typeface="Wingdings 3" panose="05040102010807070707" pitchFamily="18" charset="2"/>
              <a:buNone/>
              <a:defRPr/>
            </a:pPr>
            <a:r>
              <a:rPr lang="en-US" altLang="zh-CN" sz="4400" b="1" dirty="0" smtClean="0">
                <a:solidFill>
                  <a:srgbClr val="000066"/>
                </a:solidFill>
                <a:effectLst>
                  <a:outerShdw blurRad="31750" dist="25400" dir="5400000" algn="tl" rotWithShape="0">
                    <a:srgbClr val="000000">
                      <a:alpha val="25000"/>
                    </a:srgbClr>
                  </a:outerShdw>
                </a:effectLst>
                <a:ea typeface="+mn-ea"/>
              </a:rPr>
              <a:t>LHAASO WCDA</a:t>
            </a:r>
            <a:endParaRPr lang="zh-CN" altLang="en-US" sz="4400" b="1" dirty="0">
              <a:solidFill>
                <a:srgbClr val="000066"/>
              </a:solidFill>
              <a:effectLst>
                <a:outerShdw blurRad="31750" dist="25400" dir="5400000" algn="tl" rotWithShape="0">
                  <a:srgbClr val="000000">
                    <a:alpha val="25000"/>
                  </a:srgbClr>
                </a:outerShdw>
              </a:effectLst>
              <a:ea typeface="+mn-ea"/>
            </a:endParaRPr>
          </a:p>
        </p:txBody>
      </p:sp>
      <p:sp>
        <p:nvSpPr>
          <p:cNvPr id="7" name="文本框 6"/>
          <p:cNvSpPr txBox="1"/>
          <p:nvPr/>
        </p:nvSpPr>
        <p:spPr>
          <a:xfrm>
            <a:off x="7397750" y="3840163"/>
            <a:ext cx="1044575" cy="368300"/>
          </a:xfrm>
          <a:prstGeom prst="rect">
            <a:avLst/>
          </a:prstGeom>
          <a:noFill/>
          <a:ln>
            <a:no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WFCTA</a:t>
            </a:r>
          </a:p>
        </p:txBody>
      </p:sp>
      <p:sp>
        <p:nvSpPr>
          <p:cNvPr id="21" name="标题 2"/>
          <p:cNvSpPr txBox="1">
            <a:spLocks/>
          </p:cNvSpPr>
          <p:nvPr/>
        </p:nvSpPr>
        <p:spPr>
          <a:xfrm>
            <a:off x="3246438" y="4275138"/>
            <a:ext cx="2682875" cy="796925"/>
          </a:xfrm>
          <a:prstGeom prst="rect">
            <a:avLst/>
          </a:prstGeom>
        </p:spPr>
        <p:txBody>
          <a:bodyPr/>
          <a:lstStyle>
            <a:lvl1pPr algn="l" rtl="0" eaLnBrk="0" fontAlgn="base" hangingPunct="0">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2pPr>
            <a:lvl3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3pPr>
            <a:lvl4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4pPr>
            <a:lvl5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a:lstStyle>
          <a:p>
            <a:pPr>
              <a:defRPr/>
            </a:pPr>
            <a:r>
              <a:rPr altLang="zh-CN" i="1" smtClean="0">
                <a:solidFill>
                  <a:srgbClr val="92D050"/>
                </a:solidFill>
              </a:rPr>
              <a:t>LHAASO</a:t>
            </a:r>
            <a:endParaRPr altLang="zh-CN" i="1">
              <a:solidFill>
                <a:srgbClr val="92D050"/>
              </a:solidFill>
            </a:endParaRPr>
          </a:p>
        </p:txBody>
      </p:sp>
      <p:grpSp>
        <p:nvGrpSpPr>
          <p:cNvPr id="15374" name="组合 2"/>
          <p:cNvGrpSpPr>
            <a:grpSpLocks/>
          </p:cNvGrpSpPr>
          <p:nvPr/>
        </p:nvGrpSpPr>
        <p:grpSpPr bwMode="auto">
          <a:xfrm>
            <a:off x="250825" y="4929188"/>
            <a:ext cx="2822575" cy="1763712"/>
            <a:chOff x="250825" y="4929188"/>
            <a:chExt cx="2822575" cy="1763712"/>
          </a:xfrm>
        </p:grpSpPr>
        <p:sp>
          <p:nvSpPr>
            <p:cNvPr id="16" name="矩形标注 15"/>
            <p:cNvSpPr/>
            <p:nvPr/>
          </p:nvSpPr>
          <p:spPr bwMode="auto">
            <a:xfrm>
              <a:off x="250825" y="4929188"/>
              <a:ext cx="2822575" cy="1763712"/>
            </a:xfrm>
            <a:prstGeom prst="wedgeRectCallout">
              <a:avLst>
                <a:gd name="adj1" fmla="val 83284"/>
                <a:gd name="adj2" fmla="val -95064"/>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77" name="图片 1"/>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5848" y="4978545"/>
              <a:ext cx="2741039" cy="1678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75" name="文本占位符 2"/>
          <p:cNvSpPr txBox="1">
            <a:spLocks/>
          </p:cNvSpPr>
          <p:nvPr/>
        </p:nvSpPr>
        <p:spPr bwMode="auto">
          <a:xfrm>
            <a:off x="179388" y="1196975"/>
            <a:ext cx="87280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365125" indent="-255588">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3">
              <a:spcBef>
                <a:spcPts val="400"/>
              </a:spcBef>
              <a:spcAft>
                <a:spcPts val="600"/>
              </a:spcAft>
              <a:buClr>
                <a:schemeClr val="accent1"/>
              </a:buClr>
              <a:buSzPct val="68000"/>
              <a:buFont typeface="Wingdings 3" panose="05040102010807070707" pitchFamily="18" charset="2"/>
              <a:buChar char=""/>
            </a:pPr>
            <a:r>
              <a:rPr lang="en-US" altLang="zh-CN" sz="2000"/>
              <a:t>WCDA</a:t>
            </a:r>
            <a:r>
              <a:rPr lang="zh-CN" altLang="en-US" sz="2000"/>
              <a:t>是</a:t>
            </a:r>
            <a:r>
              <a:rPr lang="en-US" altLang="zh-CN" sz="2000"/>
              <a:t>LHAASO</a:t>
            </a:r>
            <a:r>
              <a:rPr lang="zh-CN" altLang="en-US" sz="2000"/>
              <a:t>中的核心探测器之一，共包含</a:t>
            </a:r>
            <a:r>
              <a:rPr lang="en-US" altLang="zh-CN" sz="2000"/>
              <a:t>3</a:t>
            </a:r>
            <a:r>
              <a:rPr lang="zh-CN" altLang="en-US" sz="2000"/>
              <a:t>个水池，总面积约</a:t>
            </a:r>
            <a:r>
              <a:rPr lang="en-US" altLang="zh-CN" sz="2000"/>
              <a:t>8</a:t>
            </a:r>
            <a:r>
              <a:rPr lang="zh-CN" altLang="en-US" sz="2000"/>
              <a:t>万平方米。</a:t>
            </a:r>
            <a:endParaRPr lang="en-US" altLang="zh-CN" sz="2000">
              <a:latin typeface="Calibri" panose="020F0502020204030204" pitchFamily="34" charset="0"/>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BDDCC5CE-A4AB-4D95-B2E3-4C790A7BC7EB}" type="slidenum">
              <a:rPr lang="en-US" altLang="zh-CN" sz="1000" smtClean="0">
                <a:ea typeface="宋体" panose="02010600030101010101" pitchFamily="2" charset="-122"/>
              </a:rPr>
              <a:pPr>
                <a:spcBef>
                  <a:spcPct val="0"/>
                </a:spcBef>
                <a:buClrTx/>
                <a:buSzTx/>
                <a:buFontTx/>
                <a:buNone/>
              </a:pPr>
              <a:t>40</a:t>
            </a:fld>
            <a:endParaRPr lang="en-US" altLang="zh-CN" sz="1000" smtClean="0">
              <a:ea typeface="宋体" panose="02010600030101010101" pitchFamily="2" charset="-122"/>
            </a:endParaRPr>
          </a:p>
        </p:txBody>
      </p:sp>
      <p:pic>
        <p:nvPicPr>
          <p:cNvPr id="54275"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4149725"/>
            <a:ext cx="3816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图片 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313" y="1125538"/>
            <a:ext cx="35274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文本框 5"/>
          <p:cNvSpPr txBox="1">
            <a:spLocks noChangeArrowheads="1"/>
          </p:cNvSpPr>
          <p:nvPr/>
        </p:nvSpPr>
        <p:spPr bwMode="auto">
          <a:xfrm>
            <a:off x="3962400" y="1262063"/>
            <a:ext cx="50736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1</a:t>
            </a:r>
            <a:r>
              <a:rPr lang="zh-CN" altLang="en-US" sz="1600" dirty="0" smtClean="0">
                <a:ea typeface="+mn-ea"/>
              </a:rPr>
              <a:t>）测试</a:t>
            </a:r>
            <a:r>
              <a:rPr lang="zh-CN" altLang="en-US" sz="1600" dirty="0">
                <a:ea typeface="+mn-ea"/>
              </a:rPr>
              <a:t>时，两块</a:t>
            </a:r>
            <a:r>
              <a:rPr lang="en-US" altLang="zh-CN" sz="1600" dirty="0">
                <a:ea typeface="+mn-ea"/>
              </a:rPr>
              <a:t>FEE </a:t>
            </a:r>
            <a:r>
              <a:rPr lang="zh-CN" altLang="en-US" sz="1600" dirty="0">
                <a:ea typeface="+mn-ea"/>
              </a:rPr>
              <a:t>与三层交换机同时上下</a:t>
            </a:r>
            <a:r>
              <a:rPr lang="zh-CN" altLang="en-US" sz="1600" dirty="0" smtClean="0">
                <a:ea typeface="+mn-ea"/>
              </a:rPr>
              <a:t>电</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2</a:t>
            </a:r>
            <a:r>
              <a:rPr lang="zh-CN" altLang="en-US" sz="1600" dirty="0" smtClean="0">
                <a:ea typeface="+mn-ea"/>
              </a:rPr>
              <a:t>）其他条件与第一个测试相同</a:t>
            </a:r>
            <a:endParaRPr lang="en-US" altLang="zh-CN" sz="1600" dirty="0">
              <a:ea typeface="+mn-ea"/>
            </a:endParaRPr>
          </a:p>
        </p:txBody>
      </p:sp>
      <p:sp>
        <p:nvSpPr>
          <p:cNvPr id="10"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pic>
        <p:nvPicPr>
          <p:cNvPr id="54279" name="图片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51375" y="4165600"/>
            <a:ext cx="3995738"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标题 2"/>
          <p:cNvSpPr>
            <a:spLocks noGrp="1"/>
          </p:cNvSpPr>
          <p:nvPr>
            <p:ph type="title"/>
          </p:nvPr>
        </p:nvSpPr>
        <p:spPr>
          <a:xfrm>
            <a:off x="357188" y="216960"/>
            <a:ext cx="8229600" cy="658615"/>
          </a:xfrm>
        </p:spPr>
        <p:txBody>
          <a:bodyPr/>
          <a:lstStyle/>
          <a:p>
            <a:pPr>
              <a:defRPr/>
            </a:pPr>
            <a:r>
              <a:rPr lang="zh-CN" smtClean="0"/>
              <a:t>上下电相位</a:t>
            </a:r>
            <a:r>
              <a:rPr lang="zh-CN"/>
              <a:t>调相性能</a:t>
            </a:r>
            <a:r>
              <a:rPr lang="zh-CN" smtClean="0"/>
              <a:t>测试（</a:t>
            </a:r>
            <a:r>
              <a:rPr altLang="zh-CN" smtClean="0"/>
              <a:t>2</a:t>
            </a:r>
            <a:r>
              <a:rPr lang="zh-CN" smtClean="0"/>
              <a:t>）</a:t>
            </a:r>
            <a:endParaRPr lang="zh-CN"/>
          </a:p>
        </p:txBody>
      </p:sp>
      <p:sp>
        <p:nvSpPr>
          <p:cNvPr id="54281" name="文本框 14"/>
          <p:cNvSpPr txBox="1">
            <a:spLocks noChangeArrowheads="1"/>
          </p:cNvSpPr>
          <p:nvPr/>
        </p:nvSpPr>
        <p:spPr bwMode="auto">
          <a:xfrm>
            <a:off x="3348038" y="432435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4282" name="文本框 15"/>
          <p:cNvSpPr txBox="1">
            <a:spLocks noChangeArrowheads="1"/>
          </p:cNvSpPr>
          <p:nvPr/>
        </p:nvSpPr>
        <p:spPr bwMode="auto">
          <a:xfrm>
            <a:off x="7596188" y="432435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32F6017-C6F1-403D-9F3D-008E501890E4}" type="slidenum">
              <a:rPr lang="en-US" altLang="zh-CN" sz="1000" smtClean="0">
                <a:ea typeface="宋体" panose="02010600030101010101" pitchFamily="2" charset="-122"/>
              </a:rPr>
              <a:pPr>
                <a:spcBef>
                  <a:spcPct val="0"/>
                </a:spcBef>
                <a:buClrTx/>
                <a:buSzTx/>
                <a:buFontTx/>
                <a:buNone/>
              </a:pPr>
              <a:t>41</a:t>
            </a:fld>
            <a:endParaRPr lang="en-US" altLang="zh-CN" sz="1000" smtClean="0">
              <a:ea typeface="宋体" panose="02010600030101010101" pitchFamily="2" charset="-122"/>
            </a:endParaRPr>
          </a:p>
        </p:txBody>
      </p:sp>
      <p:pic>
        <p:nvPicPr>
          <p:cNvPr id="56323"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1214438"/>
            <a:ext cx="3467100" cy="279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图片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4213" y="3998913"/>
            <a:ext cx="3887787" cy="249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标题 2"/>
          <p:cNvSpPr>
            <a:spLocks noGrp="1"/>
          </p:cNvSpPr>
          <p:nvPr>
            <p:ph type="title"/>
          </p:nvPr>
        </p:nvSpPr>
        <p:spPr>
          <a:xfrm>
            <a:off x="357188" y="216960"/>
            <a:ext cx="8229600" cy="658615"/>
          </a:xfrm>
        </p:spPr>
        <p:txBody>
          <a:bodyPr/>
          <a:lstStyle/>
          <a:p>
            <a:pPr>
              <a:defRPr/>
            </a:pPr>
            <a:r>
              <a:rPr lang="zh-CN" smtClean="0"/>
              <a:t>变温条件下</a:t>
            </a:r>
            <a:r>
              <a:rPr lang="zh-CN"/>
              <a:t>调相性能</a:t>
            </a:r>
            <a:r>
              <a:rPr lang="zh-CN" smtClean="0"/>
              <a:t>测试</a:t>
            </a:r>
            <a:endParaRPr lang="zh-CN"/>
          </a:p>
        </p:txBody>
      </p:sp>
      <p:pic>
        <p:nvPicPr>
          <p:cNvPr id="56326" name="图片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7900" y="4032250"/>
            <a:ext cx="3921125"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文本框 5"/>
          <p:cNvSpPr txBox="1">
            <a:spLocks noChangeArrowheads="1"/>
          </p:cNvSpPr>
          <p:nvPr/>
        </p:nvSpPr>
        <p:spPr bwMode="auto">
          <a:xfrm>
            <a:off x="3962400" y="1149350"/>
            <a:ext cx="507365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1</a:t>
            </a:r>
            <a:r>
              <a:rPr lang="zh-CN" altLang="en-US" sz="1600" dirty="0" smtClean="0">
                <a:ea typeface="+mn-ea"/>
              </a:rPr>
              <a:t>）两</a:t>
            </a:r>
            <a:r>
              <a:rPr lang="zh-CN" altLang="en-US" sz="1600" dirty="0">
                <a:ea typeface="+mn-ea"/>
              </a:rPr>
              <a:t>块</a:t>
            </a:r>
            <a:r>
              <a:rPr lang="en-US" altLang="zh-CN" sz="1600" dirty="0">
                <a:ea typeface="+mn-ea"/>
              </a:rPr>
              <a:t>FEE </a:t>
            </a:r>
            <a:r>
              <a:rPr lang="zh-CN" altLang="en-US" sz="1600" dirty="0">
                <a:ea typeface="+mn-ea"/>
              </a:rPr>
              <a:t>连接到三层交换机，其中一块</a:t>
            </a:r>
            <a:r>
              <a:rPr lang="en-US" altLang="zh-CN" sz="1600" dirty="0" smtClean="0">
                <a:ea typeface="+mn-ea"/>
              </a:rPr>
              <a:t>FEE</a:t>
            </a:r>
          </a:p>
          <a:p>
            <a:pPr marL="392113" lvl="1" indent="0">
              <a:spcBef>
                <a:spcPts val="600"/>
              </a:spcBef>
              <a:spcAft>
                <a:spcPts val="600"/>
              </a:spcAft>
              <a:buSzPct val="70000"/>
              <a:buFont typeface="Verdana" panose="020B0604030504040204" pitchFamily="34" charset="0"/>
              <a:buNone/>
              <a:defRPr/>
            </a:pPr>
            <a:r>
              <a:rPr lang="en-US" altLang="zh-CN" sz="1600" dirty="0">
                <a:ea typeface="+mn-ea"/>
              </a:rPr>
              <a:t> </a:t>
            </a:r>
            <a:r>
              <a:rPr lang="en-US" altLang="zh-CN" sz="1600" dirty="0" smtClean="0">
                <a:ea typeface="+mn-ea"/>
              </a:rPr>
              <a:t>        </a:t>
            </a:r>
            <a:r>
              <a:rPr lang="zh-CN" altLang="en-US" sz="1600" dirty="0" smtClean="0">
                <a:ea typeface="+mn-ea"/>
              </a:rPr>
              <a:t>与</a:t>
            </a:r>
            <a:r>
              <a:rPr lang="zh-CN" altLang="en-US" sz="1600" dirty="0">
                <a:ea typeface="+mn-ea"/>
              </a:rPr>
              <a:t>相应光纤放入温箱中</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的相位差</a:t>
            </a:r>
            <a:endParaRPr lang="en-US" altLang="zh-CN" sz="1600" dirty="0">
              <a:ea typeface="+mn-ea"/>
            </a:endParaRPr>
          </a:p>
        </p:txBody>
      </p:sp>
      <p:sp>
        <p:nvSpPr>
          <p:cNvPr id="13"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sp>
        <p:nvSpPr>
          <p:cNvPr id="56329" name="文本框 13"/>
          <p:cNvSpPr txBox="1">
            <a:spLocks noChangeArrowheads="1"/>
          </p:cNvSpPr>
          <p:nvPr/>
        </p:nvSpPr>
        <p:spPr bwMode="auto">
          <a:xfrm>
            <a:off x="3348038" y="42926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6330" name="文本框 14"/>
          <p:cNvSpPr txBox="1">
            <a:spLocks noChangeArrowheads="1"/>
          </p:cNvSpPr>
          <p:nvPr/>
        </p:nvSpPr>
        <p:spPr bwMode="auto">
          <a:xfrm>
            <a:off x="7596188" y="42926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203200"/>
            <a:ext cx="8895332" cy="796925"/>
          </a:xfrm>
        </p:spPr>
        <p:txBody>
          <a:bodyPr/>
          <a:lstStyle/>
          <a:p>
            <a:pPr>
              <a:defRPr/>
            </a:pPr>
            <a:r>
              <a:rPr lang="zh-CN" smtClean="0"/>
              <a:t>变温</a:t>
            </a:r>
            <a:r>
              <a:rPr altLang="zh-CN" smtClean="0"/>
              <a:t>+</a:t>
            </a:r>
            <a:r>
              <a:rPr lang="zh-CN" smtClean="0"/>
              <a:t>上下电情况下调相性能测试</a:t>
            </a:r>
            <a:endParaRPr lang="zh-CN"/>
          </a:p>
        </p:txBody>
      </p:sp>
      <p:sp>
        <p:nvSpPr>
          <p:cNvPr id="58371"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9D15BFE-7994-4A1A-90F4-AA752DFD9357}" type="slidenum">
              <a:rPr lang="en-US" altLang="zh-CN" sz="1000" smtClean="0">
                <a:ea typeface="宋体" panose="02010600030101010101" pitchFamily="2" charset="-122"/>
              </a:rPr>
              <a:pPr>
                <a:spcBef>
                  <a:spcPct val="0"/>
                </a:spcBef>
                <a:buClrTx/>
                <a:buSzTx/>
                <a:buFontTx/>
                <a:buNone/>
              </a:pPr>
              <a:t>42</a:t>
            </a:fld>
            <a:endParaRPr lang="en-US" altLang="zh-CN" sz="1000" smtClean="0">
              <a:ea typeface="宋体" panose="02010600030101010101" pitchFamily="2" charset="-122"/>
            </a:endParaRPr>
          </a:p>
        </p:txBody>
      </p:sp>
      <p:pic>
        <p:nvPicPr>
          <p:cNvPr id="58372" name="图片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1209675"/>
            <a:ext cx="3652837" cy="294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3588" y="4251325"/>
            <a:ext cx="3854450"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图片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2163" y="4235450"/>
            <a:ext cx="40449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文本框 5"/>
          <p:cNvSpPr txBox="1">
            <a:spLocks noChangeArrowheads="1"/>
          </p:cNvSpPr>
          <p:nvPr/>
        </p:nvSpPr>
        <p:spPr bwMode="auto">
          <a:xfrm>
            <a:off x="3962400" y="1125538"/>
            <a:ext cx="5181600" cy="23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1</a:t>
            </a:r>
            <a:r>
              <a:rPr lang="zh-CN" altLang="en-US" sz="1600" dirty="0" smtClean="0">
                <a:ea typeface="+mn-ea"/>
              </a:rPr>
              <a:t>）三</a:t>
            </a:r>
            <a:r>
              <a:rPr lang="zh-CN" altLang="en-US" sz="1600" dirty="0">
                <a:ea typeface="+mn-ea"/>
              </a:rPr>
              <a:t>层交换机，其中</a:t>
            </a:r>
            <a:r>
              <a:rPr lang="zh-CN" altLang="en-US" sz="1600" dirty="0" smtClean="0">
                <a:ea typeface="+mn-ea"/>
              </a:rPr>
              <a:t>一个</a:t>
            </a:r>
            <a:r>
              <a:rPr lang="en-US" altLang="zh-CN" sz="1600" dirty="0" smtClean="0">
                <a:ea typeface="+mn-ea"/>
              </a:rPr>
              <a:t>FEE</a:t>
            </a:r>
            <a:r>
              <a:rPr lang="zh-CN" altLang="en-US" sz="1600" dirty="0" smtClean="0">
                <a:ea typeface="+mn-ea"/>
              </a:rPr>
              <a:t>与光纤放入温箱</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的</a:t>
            </a:r>
            <a:r>
              <a:rPr lang="zh-CN" altLang="en-US" sz="1600" dirty="0" smtClean="0">
                <a:ea typeface="+mn-ea"/>
              </a:rPr>
              <a:t>相位差</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3</a:t>
            </a:r>
            <a:r>
              <a:rPr lang="zh-CN" altLang="en-US" sz="1600" dirty="0">
                <a:ea typeface="+mn-ea"/>
              </a:rPr>
              <a:t>）测试时，每个温度点两块</a:t>
            </a:r>
            <a:r>
              <a:rPr lang="en-US" altLang="zh-CN" sz="1600" dirty="0">
                <a:ea typeface="+mn-ea"/>
              </a:rPr>
              <a:t>FEE </a:t>
            </a:r>
            <a:r>
              <a:rPr lang="zh-CN" altLang="en-US" sz="1600" dirty="0">
                <a:ea typeface="+mn-ea"/>
              </a:rPr>
              <a:t>与</a:t>
            </a:r>
            <a:r>
              <a:rPr lang="zh-CN" altLang="en-US" sz="1600" dirty="0" smtClean="0">
                <a:ea typeface="+mn-ea"/>
              </a:rPr>
              <a:t>交换机</a:t>
            </a:r>
            <a:endParaRPr lang="en-US" altLang="zh-CN" sz="1600" dirty="0" smtClean="0">
              <a:ea typeface="+mn-ea"/>
            </a:endParaRPr>
          </a:p>
          <a:p>
            <a:pPr marL="392113" lvl="1" indent="0">
              <a:spcBef>
                <a:spcPts val="0"/>
              </a:spcBef>
              <a:spcAft>
                <a:spcPts val="600"/>
              </a:spcAft>
              <a:buSzPct val="70000"/>
              <a:buFont typeface="Verdana" panose="020B0604030504040204" pitchFamily="34" charset="0"/>
              <a:buNone/>
              <a:defRPr/>
            </a:pPr>
            <a:r>
              <a:rPr lang="en-US" altLang="zh-CN" sz="1600" dirty="0">
                <a:ea typeface="+mn-ea"/>
              </a:rPr>
              <a:t> </a:t>
            </a:r>
            <a:r>
              <a:rPr lang="en-US" altLang="zh-CN" sz="1600" dirty="0" smtClean="0">
                <a:ea typeface="+mn-ea"/>
              </a:rPr>
              <a:t>        </a:t>
            </a:r>
            <a:r>
              <a:rPr lang="zh-CN" altLang="en-US" sz="1600" dirty="0" smtClean="0">
                <a:ea typeface="+mn-ea"/>
              </a:rPr>
              <a:t>都</a:t>
            </a:r>
            <a:r>
              <a:rPr lang="zh-CN" altLang="en-US" sz="1600" dirty="0">
                <a:ea typeface="+mn-ea"/>
              </a:rPr>
              <a:t>重新上下电</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endParaRPr lang="en-US" altLang="zh-CN" sz="1600" dirty="0">
              <a:ea typeface="+mn-ea"/>
            </a:endParaRPr>
          </a:p>
        </p:txBody>
      </p:sp>
      <p:sp>
        <p:nvSpPr>
          <p:cNvPr id="10" name="内容占位符 1"/>
          <p:cNvSpPr txBox="1">
            <a:spLocks/>
          </p:cNvSpPr>
          <p:nvPr/>
        </p:nvSpPr>
        <p:spPr bwMode="auto">
          <a:xfrm>
            <a:off x="4070350" y="3160713"/>
            <a:ext cx="4965700" cy="120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smtClean="0">
                <a:ea typeface="+mn-ea"/>
              </a:rPr>
              <a:t>&lt;±100 </a:t>
            </a:r>
            <a:r>
              <a:rPr lang="en-US" altLang="zh-CN" sz="1600" dirty="0">
                <a:ea typeface="+mn-ea"/>
              </a:rPr>
              <a:t>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50 </a:t>
            </a:r>
            <a:r>
              <a:rPr lang="en-US" altLang="zh-CN" sz="1600" dirty="0">
                <a:ea typeface="+mn-ea"/>
              </a:rPr>
              <a:t>ps</a:t>
            </a:r>
          </a:p>
          <a:p>
            <a:pPr>
              <a:defRPr/>
            </a:pPr>
            <a:endParaRPr lang="zh-CN" altLang="en-US" sz="2200" dirty="0" smtClean="0"/>
          </a:p>
        </p:txBody>
      </p:sp>
      <p:sp>
        <p:nvSpPr>
          <p:cNvPr id="58377" name="文本框 10"/>
          <p:cNvSpPr txBox="1">
            <a:spLocks noChangeArrowheads="1"/>
          </p:cNvSpPr>
          <p:nvPr/>
        </p:nvSpPr>
        <p:spPr bwMode="auto">
          <a:xfrm>
            <a:off x="3348038" y="4468813"/>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8378" name="文本框 11"/>
          <p:cNvSpPr txBox="1">
            <a:spLocks noChangeArrowheads="1"/>
          </p:cNvSpPr>
          <p:nvPr/>
        </p:nvSpPr>
        <p:spPr bwMode="auto">
          <a:xfrm>
            <a:off x="7596188" y="4468813"/>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116632"/>
            <a:ext cx="8229600" cy="796925"/>
          </a:xfrm>
        </p:spPr>
        <p:txBody>
          <a:bodyPr/>
          <a:lstStyle/>
          <a:p>
            <a:pPr>
              <a:defRPr/>
            </a:pPr>
            <a:r>
              <a:rPr lang="zh-CN" smtClean="0"/>
              <a:t>数据率测试</a:t>
            </a:r>
            <a:endParaRPr lang="zh-CN"/>
          </a:p>
        </p:txBody>
      </p:sp>
      <p:sp>
        <p:nvSpPr>
          <p:cNvPr id="59395"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938EB296-A887-4804-BAF8-44E234E7C873}" type="slidenum">
              <a:rPr lang="en-US" altLang="zh-CN" sz="1000" smtClean="0">
                <a:ea typeface="宋体" panose="02010600030101010101" pitchFamily="2" charset="-122"/>
              </a:rPr>
              <a:pPr>
                <a:spcBef>
                  <a:spcPct val="0"/>
                </a:spcBef>
                <a:buClrTx/>
                <a:buSzTx/>
                <a:buFontTx/>
                <a:buNone/>
              </a:pPr>
              <a:t>43</a:t>
            </a:fld>
            <a:endParaRPr lang="en-US" altLang="zh-CN" sz="1000" smtClean="0">
              <a:ea typeface="宋体" panose="02010600030101010101" pitchFamily="2" charset="-122"/>
            </a:endParaRPr>
          </a:p>
        </p:txBody>
      </p:sp>
      <p:pic>
        <p:nvPicPr>
          <p:cNvPr id="59396"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0338" y="1341438"/>
            <a:ext cx="3821112" cy="194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8975" y="3575050"/>
            <a:ext cx="374491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图片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13300" y="3560763"/>
            <a:ext cx="37592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文本框 8"/>
          <p:cNvSpPr txBox="1">
            <a:spLocks noChangeArrowheads="1"/>
          </p:cNvSpPr>
          <p:nvPr/>
        </p:nvSpPr>
        <p:spPr bwMode="auto">
          <a:xfrm>
            <a:off x="3203575" y="3933825"/>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9400" name="文本框 9"/>
          <p:cNvSpPr txBox="1">
            <a:spLocks noChangeArrowheads="1"/>
          </p:cNvSpPr>
          <p:nvPr/>
        </p:nvSpPr>
        <p:spPr bwMode="auto">
          <a:xfrm>
            <a:off x="7451725" y="3933825"/>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
        <p:nvSpPr>
          <p:cNvPr id="11" name="文本框 5"/>
          <p:cNvSpPr txBox="1">
            <a:spLocks noChangeArrowheads="1"/>
          </p:cNvSpPr>
          <p:nvPr/>
        </p:nvSpPr>
        <p:spPr bwMode="auto">
          <a:xfrm>
            <a:off x="385763" y="1317625"/>
            <a:ext cx="5181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92113" lvl="1" indent="0">
              <a:spcBef>
                <a:spcPts val="600"/>
              </a:spcBef>
              <a:spcAft>
                <a:spcPts val="600"/>
              </a:spcAft>
              <a:buSzPct val="70000"/>
              <a:buFont typeface="Verdana" panose="020B0604030504040204" pitchFamily="34" charset="0"/>
              <a:buNone/>
              <a:defRPr/>
            </a:pPr>
            <a:endParaRPr lang="en-US" altLang="zh-CN" sz="1600" dirty="0">
              <a:ea typeface="+mn-ea"/>
            </a:endParaRPr>
          </a:p>
        </p:txBody>
      </p:sp>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读出电子学指标要求与总体结构</a:t>
            </a:r>
            <a:endParaRPr lang="en-US" altLang="zh-CN" dirty="0">
              <a:solidFill>
                <a:schemeClr val="bg1">
                  <a:lumMod val="95000"/>
                </a:schemeClr>
              </a:solidFill>
            </a:endParaRPr>
          </a:p>
          <a:p>
            <a:pPr>
              <a:defRPr/>
            </a:pPr>
            <a:endParaRPr lang="en-US" altLang="zh-CN" sz="800" dirty="0"/>
          </a:p>
          <a:p>
            <a:pPr>
              <a:buClr>
                <a:schemeClr val="bg1">
                  <a:lumMod val="95000"/>
                </a:schemeClr>
              </a:buClr>
              <a:defRPr/>
            </a:pPr>
            <a:r>
              <a:rPr lang="en-US" altLang="zh-CN" dirty="0" smtClean="0">
                <a:solidFill>
                  <a:schemeClr val="bg1">
                    <a:lumMod val="95000"/>
                  </a:schemeClr>
                </a:solidFill>
              </a:rPr>
              <a:t>WCDA</a:t>
            </a:r>
            <a:r>
              <a:rPr lang="zh-CN" altLang="en-US" dirty="0">
                <a:solidFill>
                  <a:schemeClr val="bg1">
                    <a:lumMod val="95000"/>
                  </a:schemeClr>
                </a:solidFill>
              </a:rPr>
              <a:t>工程样机的</a:t>
            </a:r>
            <a:r>
              <a:rPr lang="zh-CN" altLang="en-US" dirty="0" smtClean="0">
                <a:solidFill>
                  <a:schemeClr val="bg1">
                    <a:lumMod val="95000"/>
                  </a:schemeClr>
                </a:solidFill>
              </a:rPr>
              <a:t>设计</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lang="en-US" altLang="zh-CN" dirty="0" smtClean="0">
                <a:solidFill>
                  <a:schemeClr val="bg1">
                    <a:lumMod val="95000"/>
                  </a:schemeClr>
                </a:solidFill>
              </a:rPr>
              <a:t> </a:t>
            </a:r>
            <a:r>
              <a:rPr dirty="0" smtClean="0">
                <a:solidFill>
                  <a:schemeClr val="bg1">
                    <a:lumMod val="95000"/>
                  </a:schemeClr>
                </a:solidFill>
              </a:rPr>
              <a:t>模拟前端电路</a:t>
            </a:r>
            <a:endParaRPr lang="en-US" altLang="zh-CN" dirty="0" smtClean="0">
              <a:solidFill>
                <a:schemeClr val="bg1">
                  <a:lumMod val="95000"/>
                </a:schemeClr>
              </a:solidFill>
            </a:endParaRPr>
          </a:p>
          <a:p>
            <a:pPr lvl="1">
              <a:spcBef>
                <a:spcPts val="600"/>
              </a:spcBef>
              <a:spcAft>
                <a:spcPts val="600"/>
              </a:spcAft>
              <a:buClr>
                <a:schemeClr val="bg1">
                  <a:lumMod val="95000"/>
                </a:schemeClr>
              </a:buClr>
              <a:defRPr/>
            </a:pPr>
            <a:r>
              <a:rPr dirty="0" smtClean="0">
                <a:solidFill>
                  <a:schemeClr val="bg1">
                    <a:lumMod val="95000"/>
                  </a:schemeClr>
                </a:solidFill>
              </a:rPr>
              <a:t> 时钟与数据传输电路</a:t>
            </a:r>
            <a:endParaRPr lang="en-US" dirty="0" smtClean="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spcAft>
                <a:spcPts val="600"/>
              </a:spcAft>
              <a:defRPr/>
            </a:pPr>
            <a:r>
              <a:rPr lang="zh-CN" altLang="en-US" dirty="0" smtClean="0"/>
              <a:t>系统测试</a:t>
            </a:r>
            <a:endParaRPr lang="en-US" altLang="zh-CN" dirty="0"/>
          </a:p>
          <a:p>
            <a:pPr lvl="1">
              <a:spcBef>
                <a:spcPts val="600"/>
              </a:spcBef>
              <a:spcAft>
                <a:spcPts val="600"/>
              </a:spcAft>
              <a:buClr>
                <a:schemeClr val="bg1">
                  <a:lumMod val="95000"/>
                </a:schemeClr>
              </a:buClr>
              <a:defRPr/>
            </a:pPr>
            <a:r>
              <a:rPr lang="en-US" altLang="zh-CN" dirty="0">
                <a:solidFill>
                  <a:schemeClr val="bg1">
                    <a:lumMod val="95000"/>
                  </a:schemeClr>
                </a:solidFill>
              </a:rPr>
              <a:t> </a:t>
            </a:r>
            <a:r>
              <a:rPr dirty="0" smtClean="0">
                <a:solidFill>
                  <a:schemeClr val="bg1">
                    <a:lumMod val="95000"/>
                  </a:schemeClr>
                </a:solidFill>
              </a:rPr>
              <a:t>电子学性能测试</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时钟调相及传输性能</a:t>
            </a:r>
            <a:r>
              <a:rPr lang="en-US" altLang="zh-CN" dirty="0" smtClean="0">
                <a:solidFill>
                  <a:schemeClr val="bg1">
                    <a:lumMod val="95000"/>
                  </a:schemeClr>
                </a:solidFill>
              </a:rPr>
              <a:t> </a:t>
            </a:r>
          </a:p>
          <a:p>
            <a:pPr lvl="1">
              <a:spcBef>
                <a:spcPts val="600"/>
              </a:spcBef>
              <a:spcAft>
                <a:spcPts val="600"/>
              </a:spcAft>
              <a:defRPr/>
            </a:pPr>
            <a:r>
              <a:rPr lang="en-US" altLang="zh-CN" dirty="0" smtClean="0"/>
              <a:t>PMT</a:t>
            </a:r>
            <a:r>
              <a:rPr dirty="0"/>
              <a:t>联合测试</a:t>
            </a:r>
            <a:endParaRPr lang="en-US" altLang="zh-CN" dirty="0"/>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44</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3050423216"/>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altLang="zh-CN" smtClean="0"/>
              <a:t>PMT</a:t>
            </a:r>
            <a:r>
              <a:rPr lang="zh-CN" smtClean="0"/>
              <a:t>联合测试平台</a:t>
            </a:r>
            <a:endParaRPr lang="zh-CN"/>
          </a:p>
        </p:txBody>
      </p:sp>
      <p:sp>
        <p:nvSpPr>
          <p:cNvPr id="61443"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45DD8947-EF3F-4C19-AFEE-D9058EB2A3FA}" type="slidenum">
              <a:rPr lang="en-US" altLang="zh-CN" sz="1000" smtClean="0">
                <a:ea typeface="宋体" panose="02010600030101010101" pitchFamily="2" charset="-122"/>
              </a:rPr>
              <a:pPr>
                <a:spcBef>
                  <a:spcPct val="0"/>
                </a:spcBef>
                <a:buClrTx/>
                <a:buSzTx/>
                <a:buFontTx/>
                <a:buNone/>
              </a:pPr>
              <a:t>45</a:t>
            </a:fld>
            <a:endParaRPr lang="en-US" altLang="zh-CN" sz="1000" smtClean="0">
              <a:ea typeface="宋体" panose="02010600030101010101" pitchFamily="2" charset="-122"/>
            </a:endParaRPr>
          </a:p>
        </p:txBody>
      </p:sp>
      <p:sp>
        <p:nvSpPr>
          <p:cNvPr id="61444" name="内容占位符 1"/>
          <p:cNvSpPr>
            <a:spLocks noGrp="1"/>
          </p:cNvSpPr>
          <p:nvPr>
            <p:ph idx="1"/>
          </p:nvPr>
        </p:nvSpPr>
        <p:spPr>
          <a:xfrm>
            <a:off x="465138" y="4581525"/>
            <a:ext cx="8181975" cy="1466850"/>
          </a:xfrm>
        </p:spPr>
        <p:txBody>
          <a:bodyPr/>
          <a:lstStyle/>
          <a:p>
            <a:r>
              <a:rPr lang="en-US" altLang="zh-CN" sz="2000" dirty="0" smtClean="0"/>
              <a:t>PMT</a:t>
            </a:r>
            <a:r>
              <a:rPr lang="zh-CN" altLang="en-US" sz="2000" dirty="0" smtClean="0"/>
              <a:t>型号：</a:t>
            </a:r>
            <a:r>
              <a:rPr lang="en-US" altLang="zh-CN" sz="2000" dirty="0" smtClean="0"/>
              <a:t>CR365</a:t>
            </a:r>
            <a:r>
              <a:rPr lang="zh-CN" altLang="en-US" sz="2000" dirty="0" smtClean="0"/>
              <a:t>（</a:t>
            </a:r>
            <a:r>
              <a:rPr lang="en-US" altLang="zh-CN" sz="2000" dirty="0" smtClean="0"/>
              <a:t>6</a:t>
            </a:r>
            <a:r>
              <a:rPr lang="zh-CN" altLang="en-US" sz="2000" dirty="0" smtClean="0"/>
              <a:t>个）、</a:t>
            </a:r>
            <a:r>
              <a:rPr lang="en-US" altLang="zh-CN" sz="2000" dirty="0" smtClean="0"/>
              <a:t>R5912</a:t>
            </a:r>
            <a:r>
              <a:rPr lang="zh-CN" altLang="en-US" sz="2000" dirty="0" smtClean="0"/>
              <a:t>（</a:t>
            </a:r>
            <a:r>
              <a:rPr lang="en-US" altLang="zh-CN" sz="2000" dirty="0" smtClean="0"/>
              <a:t>4</a:t>
            </a:r>
            <a:r>
              <a:rPr lang="zh-CN" altLang="en-US" sz="2000" dirty="0" smtClean="0"/>
              <a:t>个）</a:t>
            </a:r>
            <a:endParaRPr lang="en-US" altLang="zh-CN" sz="2000" dirty="0" smtClean="0"/>
          </a:p>
          <a:p>
            <a:r>
              <a:rPr lang="zh-CN" altLang="en-US" sz="2000" dirty="0" smtClean="0"/>
              <a:t>意大利</a:t>
            </a:r>
            <a:r>
              <a:rPr lang="en-US" altLang="zh-CN" sz="2000" dirty="0" smtClean="0"/>
              <a:t>CAEN</a:t>
            </a:r>
            <a:r>
              <a:rPr lang="zh-CN" altLang="en-US" sz="2000" dirty="0" smtClean="0"/>
              <a:t>公司的商用</a:t>
            </a:r>
            <a:r>
              <a:rPr lang="en-US" altLang="zh-CN" sz="2000" dirty="0" smtClean="0"/>
              <a:t>QDC</a:t>
            </a:r>
            <a:r>
              <a:rPr lang="zh-CN" altLang="en-US" sz="2000" dirty="0" smtClean="0"/>
              <a:t>对信号大小进行标定</a:t>
            </a:r>
            <a:endParaRPr lang="en-US" altLang="zh-CN" sz="2000" dirty="0" smtClean="0"/>
          </a:p>
          <a:p>
            <a:r>
              <a:rPr lang="zh-CN" altLang="en-US" sz="2000" dirty="0" smtClean="0"/>
              <a:t>信号</a:t>
            </a:r>
            <a:r>
              <a:rPr lang="zh-CN" altLang="en-US" sz="2000" dirty="0"/>
              <a:t>源产生窄</a:t>
            </a:r>
            <a:r>
              <a:rPr lang="zh-CN" altLang="en-US" sz="2000" dirty="0" smtClean="0"/>
              <a:t>脉冲</a:t>
            </a:r>
            <a:r>
              <a:rPr lang="zh-CN" altLang="en-US" sz="2000" dirty="0"/>
              <a:t>激发</a:t>
            </a:r>
            <a:r>
              <a:rPr lang="en-US" altLang="zh-CN" sz="2000" dirty="0" smtClean="0"/>
              <a:t>LED</a:t>
            </a:r>
            <a:r>
              <a:rPr lang="zh-CN" altLang="en-US" sz="2000" dirty="0" smtClean="0"/>
              <a:t>发光，通过光纤进入</a:t>
            </a:r>
            <a:r>
              <a:rPr lang="en-US" altLang="zh-CN" sz="2000" dirty="0" smtClean="0"/>
              <a:t>PMT</a:t>
            </a:r>
            <a:r>
              <a:rPr lang="zh-CN" altLang="en-US" sz="2000" dirty="0" smtClean="0"/>
              <a:t>，产生信号</a:t>
            </a:r>
            <a:endParaRPr lang="en-US" altLang="zh-CN" sz="2000" dirty="0" smtClean="0"/>
          </a:p>
          <a:p>
            <a:r>
              <a:rPr lang="en-US" altLang="zh-CN" sz="2000" dirty="0" smtClean="0"/>
              <a:t>FEE</a:t>
            </a:r>
            <a:r>
              <a:rPr lang="zh-CN" altLang="en-US" sz="2000" dirty="0" smtClean="0"/>
              <a:t>同步信号屏蔽暗噪声</a:t>
            </a:r>
            <a:endParaRPr lang="en-US" altLang="zh-CN" sz="2000" dirty="0" smtClean="0"/>
          </a:p>
        </p:txBody>
      </p:sp>
      <p:pic>
        <p:nvPicPr>
          <p:cNvPr id="61445"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013" y="1430338"/>
            <a:ext cx="7259637"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内容占位符 1"/>
          <p:cNvSpPr>
            <a:spLocks noGrp="1"/>
          </p:cNvSpPr>
          <p:nvPr>
            <p:ph idx="1"/>
          </p:nvPr>
        </p:nvSpPr>
        <p:spPr>
          <a:xfrm>
            <a:off x="101246" y="4297065"/>
            <a:ext cx="3276600" cy="2194223"/>
          </a:xfrm>
        </p:spPr>
        <p:txBody>
          <a:bodyPr/>
          <a:lstStyle/>
          <a:p>
            <a:r>
              <a:rPr lang="en-US" altLang="zh-CN" sz="1800" dirty="0" smtClean="0"/>
              <a:t>S.P.E.</a:t>
            </a:r>
            <a:r>
              <a:rPr lang="zh-CN" altLang="en-US" sz="1800" dirty="0" smtClean="0"/>
              <a:t>分辨率：</a:t>
            </a:r>
            <a:r>
              <a:rPr lang="en-US" altLang="zh-CN" sz="1800" dirty="0" smtClean="0"/>
              <a:t>&lt;50%</a:t>
            </a:r>
          </a:p>
          <a:p>
            <a:r>
              <a:rPr lang="en-US" altLang="zh-CN" sz="1800" dirty="0" smtClean="0"/>
              <a:t>4000 P.E.</a:t>
            </a:r>
            <a:r>
              <a:rPr lang="zh-CN" altLang="en-US" sz="1800" dirty="0" smtClean="0"/>
              <a:t>分辨率：</a:t>
            </a:r>
            <a:r>
              <a:rPr lang="en-US" altLang="zh-CN" sz="1800" dirty="0" smtClean="0"/>
              <a:t>&lt;5%</a:t>
            </a:r>
          </a:p>
          <a:p>
            <a:r>
              <a:rPr lang="zh-CN" altLang="en-US" sz="1800" dirty="0"/>
              <a:t>电荷</a:t>
            </a:r>
            <a:r>
              <a:rPr lang="zh-CN" altLang="en-US" sz="1800" dirty="0" smtClean="0"/>
              <a:t>精度在高于</a:t>
            </a:r>
            <a:r>
              <a:rPr lang="en-US" altLang="zh-CN" sz="1800" dirty="0" smtClean="0"/>
              <a:t>5 P.E.</a:t>
            </a:r>
            <a:r>
              <a:rPr lang="zh-CN" altLang="en-US" sz="1800" dirty="0" smtClean="0"/>
              <a:t>后服从</a:t>
            </a:r>
            <a:r>
              <a:rPr lang="en-US" altLang="zh-CN" sz="1800" dirty="0" smtClean="0"/>
              <a:t>1/N</a:t>
            </a:r>
            <a:r>
              <a:rPr lang="en-US" altLang="zh-CN" sz="1800" baseline="30000" dirty="0" smtClean="0"/>
              <a:t>1/2</a:t>
            </a:r>
            <a:r>
              <a:rPr lang="zh-CN" altLang="en-US" sz="1800" dirty="0" smtClean="0"/>
              <a:t>分布</a:t>
            </a:r>
            <a:endParaRPr lang="en-US" altLang="zh-CN" sz="1800" dirty="0" smtClean="0"/>
          </a:p>
          <a:p>
            <a:r>
              <a:rPr lang="zh-CN" altLang="en-US" sz="1800" dirty="0" smtClean="0"/>
              <a:t>阈值设为</a:t>
            </a:r>
            <a:r>
              <a:rPr lang="en-US" altLang="zh-CN" sz="1800" dirty="0" smtClean="0"/>
              <a:t>0</a:t>
            </a:r>
            <a:r>
              <a:rPr lang="zh-CN" altLang="en-US" sz="1800" dirty="0" smtClean="0"/>
              <a:t>后，</a:t>
            </a:r>
            <a:r>
              <a:rPr lang="en-US" altLang="zh-CN" sz="1800" dirty="0" smtClean="0"/>
              <a:t>S.PE</a:t>
            </a:r>
            <a:r>
              <a:rPr lang="zh-CN" altLang="en-US" sz="1800" dirty="0" smtClean="0"/>
              <a:t>能谱的基线出现；阈值为</a:t>
            </a:r>
            <a:r>
              <a:rPr lang="en-US" altLang="zh-CN" sz="1800" dirty="0" smtClean="0"/>
              <a:t>0.333 P.E.</a:t>
            </a:r>
            <a:r>
              <a:rPr lang="zh-CN" altLang="en-US" sz="1800" dirty="0" smtClean="0"/>
              <a:t>时，能谱无基线</a:t>
            </a:r>
          </a:p>
        </p:txBody>
      </p:sp>
      <p:sp>
        <p:nvSpPr>
          <p:cNvPr id="3" name="标题 2"/>
          <p:cNvSpPr>
            <a:spLocks noGrp="1"/>
          </p:cNvSpPr>
          <p:nvPr>
            <p:ph type="title"/>
          </p:nvPr>
        </p:nvSpPr>
        <p:spPr>
          <a:xfrm>
            <a:off x="250578" y="209848"/>
            <a:ext cx="9255372" cy="796925"/>
          </a:xfrm>
        </p:spPr>
        <p:txBody>
          <a:bodyPr/>
          <a:lstStyle/>
          <a:p>
            <a:pPr>
              <a:defRPr/>
            </a:pPr>
            <a:r>
              <a:rPr lang="zh-CN" sz="3500" dirty="0" smtClean="0"/>
              <a:t>与滨淞</a:t>
            </a:r>
            <a:r>
              <a:rPr altLang="zh-CN" sz="3500" dirty="0" smtClean="0"/>
              <a:t>CR365 </a:t>
            </a:r>
            <a:r>
              <a:rPr lang="zh-CN" sz="3500" dirty="0" smtClean="0"/>
              <a:t>联调结果   电荷性能</a:t>
            </a:r>
            <a:endParaRPr lang="zh-CN" sz="3500" dirty="0"/>
          </a:p>
        </p:txBody>
      </p:sp>
      <p:sp>
        <p:nvSpPr>
          <p:cNvPr id="77828"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07C0B65-AE37-42DF-86F6-40F4BB308DD6}" type="slidenum">
              <a:rPr lang="en-US" altLang="zh-CN" sz="1000" smtClean="0">
                <a:ea typeface="宋体" panose="02010600030101010101" pitchFamily="2" charset="-122"/>
              </a:rPr>
              <a:pPr>
                <a:spcBef>
                  <a:spcPct val="0"/>
                </a:spcBef>
                <a:buClrTx/>
                <a:buSzTx/>
                <a:buFontTx/>
                <a:buNone/>
              </a:pPr>
              <a:t>46</a:t>
            </a:fld>
            <a:endParaRPr lang="en-US" altLang="zh-CN" sz="1000" smtClean="0">
              <a:ea typeface="宋体" panose="02010600030101010101" pitchFamily="2" charset="-122"/>
            </a:endParaRPr>
          </a:p>
        </p:txBody>
      </p:sp>
      <p:pic>
        <p:nvPicPr>
          <p:cNvPr id="77829" name="图片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8038" y="4446588"/>
            <a:ext cx="302895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30" name="组合 3"/>
          <p:cNvGrpSpPr>
            <a:grpSpLocks/>
          </p:cNvGrpSpPr>
          <p:nvPr/>
        </p:nvGrpSpPr>
        <p:grpSpPr bwMode="auto">
          <a:xfrm>
            <a:off x="6300788" y="4221163"/>
            <a:ext cx="2959100" cy="2460625"/>
            <a:chOff x="6869113" y="4221088"/>
            <a:chExt cx="2959100" cy="2460625"/>
          </a:xfrm>
        </p:grpSpPr>
        <p:pic>
          <p:nvPicPr>
            <p:cNvPr id="77835" name="图片 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9113" y="4521125"/>
              <a:ext cx="29591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椭圆 10"/>
            <p:cNvSpPr/>
            <p:nvPr/>
          </p:nvSpPr>
          <p:spPr>
            <a:xfrm>
              <a:off x="7618413" y="5065638"/>
              <a:ext cx="590550" cy="555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p:nvPr/>
          </p:nvSpPr>
          <p:spPr>
            <a:xfrm>
              <a:off x="7045325" y="4630663"/>
              <a:ext cx="592138" cy="554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838" name="文本框 3"/>
            <p:cNvSpPr txBox="1">
              <a:spLocks noChangeArrowheads="1"/>
            </p:cNvSpPr>
            <p:nvPr/>
          </p:nvSpPr>
          <p:spPr bwMode="auto">
            <a:xfrm>
              <a:off x="6965555" y="4221088"/>
              <a:ext cx="1044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a:solidFill>
                    <a:srgbClr val="FF0000"/>
                  </a:solidFill>
                  <a:ea typeface="宋体" panose="02010600030101010101" pitchFamily="2" charset="-122"/>
                </a:rPr>
                <a:t>baseline</a:t>
              </a:r>
              <a:endParaRPr lang="zh-CN" altLang="en-US" sz="1800">
                <a:solidFill>
                  <a:srgbClr val="FF0000"/>
                </a:solidFill>
                <a:ea typeface="宋体" panose="02010600030101010101" pitchFamily="2" charset="-122"/>
              </a:endParaRPr>
            </a:p>
          </p:txBody>
        </p:sp>
        <p:sp>
          <p:nvSpPr>
            <p:cNvPr id="77839" name="文本框 13"/>
            <p:cNvSpPr txBox="1">
              <a:spLocks noChangeArrowheads="1"/>
            </p:cNvSpPr>
            <p:nvPr/>
          </p:nvSpPr>
          <p:spPr bwMode="auto">
            <a:xfrm>
              <a:off x="7567613" y="4729088"/>
              <a:ext cx="711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a:solidFill>
                    <a:srgbClr val="FF0000"/>
                  </a:solidFill>
                  <a:ea typeface="宋体" panose="02010600030101010101" pitchFamily="2" charset="-122"/>
                </a:rPr>
                <a:t>S.PE</a:t>
              </a:r>
              <a:endParaRPr lang="zh-CN" altLang="en-US" sz="1800">
                <a:solidFill>
                  <a:srgbClr val="FF0000"/>
                </a:solidFill>
                <a:ea typeface="宋体" panose="02010600030101010101" pitchFamily="2" charset="-122"/>
              </a:endParaRPr>
            </a:p>
          </p:txBody>
        </p:sp>
      </p:grpSp>
      <p:sp>
        <p:nvSpPr>
          <p:cNvPr id="17" name="文本框 16"/>
          <p:cNvSpPr txBox="1">
            <a:spLocks noChangeArrowheads="1"/>
          </p:cNvSpPr>
          <p:nvPr/>
        </p:nvSpPr>
        <p:spPr bwMode="auto">
          <a:xfrm>
            <a:off x="3929063" y="4733925"/>
            <a:ext cx="1830387" cy="3698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chemeClr val="bg1"/>
                </a:solidFill>
                <a:ea typeface="宋体" panose="02010600030101010101" pitchFamily="2" charset="-122"/>
              </a:rPr>
              <a:t>阈值：</a:t>
            </a:r>
            <a:r>
              <a:rPr lang="en-US" altLang="zh-CN" sz="1800" b="1">
                <a:solidFill>
                  <a:schemeClr val="bg1"/>
                </a:solidFill>
                <a:ea typeface="宋体" panose="02010600030101010101" pitchFamily="2" charset="-122"/>
              </a:rPr>
              <a:t>0.333 PE</a:t>
            </a:r>
            <a:endParaRPr lang="zh-CN" altLang="en-US" sz="1800" b="1">
              <a:solidFill>
                <a:schemeClr val="bg1"/>
              </a:solidFill>
              <a:ea typeface="宋体" panose="02010600030101010101" pitchFamily="2" charset="-122"/>
            </a:endParaRPr>
          </a:p>
        </p:txBody>
      </p:sp>
      <p:sp>
        <p:nvSpPr>
          <p:cNvPr id="18" name="文本框 17"/>
          <p:cNvSpPr txBox="1">
            <a:spLocks noChangeArrowheads="1"/>
          </p:cNvSpPr>
          <p:nvPr/>
        </p:nvSpPr>
        <p:spPr bwMode="auto">
          <a:xfrm>
            <a:off x="7942263" y="4713288"/>
            <a:ext cx="882650" cy="36988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chemeClr val="bg1"/>
                </a:solidFill>
                <a:ea typeface="宋体" panose="02010600030101010101" pitchFamily="2" charset="-122"/>
              </a:rPr>
              <a:t>无阈值</a:t>
            </a:r>
          </a:p>
        </p:txBody>
      </p:sp>
      <p:pic>
        <p:nvPicPr>
          <p:cNvPr id="77833" name="图片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0825" y="1031875"/>
            <a:ext cx="4033838"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4" name="图片 5"/>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3588" y="1030288"/>
            <a:ext cx="40354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内容占位符 1"/>
          <p:cNvSpPr>
            <a:spLocks noGrp="1"/>
          </p:cNvSpPr>
          <p:nvPr>
            <p:ph idx="1"/>
          </p:nvPr>
        </p:nvSpPr>
        <p:spPr>
          <a:xfrm>
            <a:off x="468313" y="1412875"/>
            <a:ext cx="3932237" cy="4659313"/>
          </a:xfrm>
        </p:spPr>
        <p:txBody>
          <a:bodyPr/>
          <a:lstStyle/>
          <a:p>
            <a:r>
              <a:rPr lang="zh-CN" altLang="en-US" sz="2400" dirty="0" smtClean="0"/>
              <a:t>双阈甄别</a:t>
            </a:r>
            <a:endParaRPr lang="en-US" altLang="zh-CN" sz="2400" dirty="0" smtClean="0"/>
          </a:p>
          <a:p>
            <a:pPr lvl="1"/>
            <a:r>
              <a:rPr sz="2100" dirty="0" smtClean="0">
                <a:ea typeface="黑体" panose="02010609060101010101" pitchFamily="49" charset="-122"/>
              </a:rPr>
              <a:t>低阈：</a:t>
            </a:r>
            <a:r>
              <a:rPr lang="en-US" altLang="zh-CN" sz="2100" dirty="0" smtClean="0"/>
              <a:t>0.333 P.E</a:t>
            </a:r>
            <a:r>
              <a:rPr lang="en-US" altLang="zh-CN" sz="2100" dirty="0"/>
              <a:t>.</a:t>
            </a:r>
            <a:endParaRPr lang="en-US" altLang="zh-CN" sz="2100" dirty="0" smtClean="0"/>
          </a:p>
          <a:p>
            <a:pPr lvl="1"/>
            <a:r>
              <a:rPr sz="2100" dirty="0" smtClean="0">
                <a:ea typeface="黑体" panose="02010609060101010101" pitchFamily="49" charset="-122"/>
              </a:rPr>
              <a:t>高阈：</a:t>
            </a:r>
            <a:r>
              <a:rPr lang="en-US" altLang="zh-CN" sz="2100" dirty="0" smtClean="0"/>
              <a:t>~5 P.E.</a:t>
            </a:r>
          </a:p>
          <a:p>
            <a:endParaRPr lang="en-US" altLang="zh-CN" sz="800" dirty="0" smtClean="0"/>
          </a:p>
          <a:p>
            <a:r>
              <a:rPr lang="zh-CN" altLang="en-US" sz="2400" dirty="0" smtClean="0"/>
              <a:t>线延迟法（通过功分器，输入信号幅度减半）</a:t>
            </a:r>
            <a:endParaRPr lang="en-US" altLang="zh-CN" sz="2400" dirty="0" smtClean="0"/>
          </a:p>
          <a:p>
            <a:endParaRPr lang="en-US" altLang="zh-CN" sz="800" dirty="0" smtClean="0"/>
          </a:p>
          <a:p>
            <a:pPr algn="just"/>
            <a:r>
              <a:rPr lang="en-US" altLang="zh-CN" sz="2400" dirty="0" smtClean="0"/>
              <a:t>1 PE</a:t>
            </a:r>
            <a:r>
              <a:rPr lang="zh-CN" altLang="en-US" sz="2400" dirty="0" smtClean="0"/>
              <a:t>处时间分辨率好于：</a:t>
            </a:r>
            <a:r>
              <a:rPr lang="en-US" altLang="zh-CN" sz="2400" dirty="0" smtClean="0"/>
              <a:t>0.5 ns RMS</a:t>
            </a:r>
          </a:p>
          <a:p>
            <a:endParaRPr lang="en-US" altLang="zh-CN" sz="800" dirty="0" smtClean="0"/>
          </a:p>
          <a:p>
            <a:pPr>
              <a:spcAft>
                <a:spcPts val="600"/>
              </a:spcAft>
            </a:pPr>
            <a:r>
              <a:rPr lang="zh-CN" altLang="en-US" sz="2200" dirty="0" smtClean="0"/>
              <a:t>在</a:t>
            </a:r>
            <a:r>
              <a:rPr lang="en-US" altLang="zh-CN" sz="2200" dirty="0" smtClean="0"/>
              <a:t>1 P.E.~133 P.E.</a:t>
            </a:r>
            <a:r>
              <a:rPr lang="zh-CN" altLang="en-US" sz="2200" dirty="0" smtClean="0"/>
              <a:t>范围内均可使用低阈结果</a:t>
            </a:r>
            <a:endParaRPr lang="en-US" altLang="zh-CN" sz="2200" dirty="0" smtClean="0"/>
          </a:p>
          <a:p>
            <a:pPr>
              <a:spcAft>
                <a:spcPts val="600"/>
              </a:spcAft>
            </a:pPr>
            <a:r>
              <a:rPr lang="zh-CN" altLang="en-US" sz="2200" dirty="0" smtClean="0"/>
              <a:t>在</a:t>
            </a:r>
            <a:r>
              <a:rPr lang="en-US" altLang="zh-CN" sz="2200" dirty="0" smtClean="0"/>
              <a:t>133 P.E.~</a:t>
            </a:r>
            <a:r>
              <a:rPr lang="zh-CN" altLang="en-US" sz="2200" dirty="0" smtClean="0"/>
              <a:t>接近</a:t>
            </a:r>
            <a:r>
              <a:rPr lang="en-US" altLang="zh-CN" sz="2200" dirty="0" smtClean="0"/>
              <a:t>4000 P.E.</a:t>
            </a:r>
            <a:r>
              <a:rPr lang="zh-CN" altLang="en-US" sz="2200" dirty="0" smtClean="0"/>
              <a:t>范围内可以使用高阈结果</a:t>
            </a:r>
          </a:p>
        </p:txBody>
      </p:sp>
      <p:sp>
        <p:nvSpPr>
          <p:cNvPr id="3" name="标题 2"/>
          <p:cNvSpPr>
            <a:spLocks noGrp="1"/>
          </p:cNvSpPr>
          <p:nvPr>
            <p:ph type="title"/>
          </p:nvPr>
        </p:nvSpPr>
        <p:spPr>
          <a:xfrm>
            <a:off x="319931" y="188640"/>
            <a:ext cx="8693893" cy="796925"/>
          </a:xfrm>
        </p:spPr>
        <p:txBody>
          <a:bodyPr/>
          <a:lstStyle/>
          <a:p>
            <a:pPr>
              <a:defRPr/>
            </a:pPr>
            <a:r>
              <a:rPr lang="zh-CN" sz="3500" dirty="0" smtClean="0"/>
              <a:t>与滨淞</a:t>
            </a:r>
            <a:r>
              <a:rPr altLang="zh-CN" sz="3500" dirty="0" smtClean="0"/>
              <a:t>CR365 </a:t>
            </a:r>
            <a:r>
              <a:rPr lang="zh-CN" sz="3500" dirty="0" smtClean="0"/>
              <a:t>联调结果  时间</a:t>
            </a:r>
            <a:r>
              <a:rPr lang="zh-CN" sz="3500" dirty="0"/>
              <a:t>测量</a:t>
            </a:r>
            <a:r>
              <a:rPr lang="zh-CN" sz="3500" dirty="0" smtClean="0"/>
              <a:t>性能</a:t>
            </a:r>
            <a:endParaRPr lang="zh-CN" sz="3500" dirty="0"/>
          </a:p>
        </p:txBody>
      </p:sp>
      <p:sp>
        <p:nvSpPr>
          <p:cNvPr id="6554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E95968E1-6C2D-4585-BE7B-369691196D38}" type="slidenum">
              <a:rPr lang="en-US" altLang="zh-CN" sz="1000" smtClean="0">
                <a:ea typeface="宋体" panose="02010600030101010101" pitchFamily="2" charset="-122"/>
              </a:rPr>
              <a:pPr>
                <a:spcBef>
                  <a:spcPct val="0"/>
                </a:spcBef>
                <a:buClrTx/>
                <a:buSzTx/>
                <a:buFontTx/>
                <a:buNone/>
              </a:pPr>
              <a:t>47</a:t>
            </a:fld>
            <a:endParaRPr lang="en-US" altLang="zh-CN" sz="1000" smtClean="0">
              <a:ea typeface="宋体" panose="02010600030101010101" pitchFamily="2" charset="-122"/>
            </a:endParaRPr>
          </a:p>
        </p:txBody>
      </p:sp>
      <p:pic>
        <p:nvPicPr>
          <p:cNvPr id="65541" name="图片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0550" y="1772816"/>
            <a:ext cx="4660836" cy="374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灯片编号占位符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FFF1839-1996-4AF4-BF36-9917AAEFC1A3}" type="slidenum">
              <a:rPr lang="en-US" altLang="zh-CN" sz="1000" smtClean="0">
                <a:ea typeface="宋体" panose="02010600030101010101" pitchFamily="2" charset="-122"/>
              </a:rPr>
              <a:pPr>
                <a:spcBef>
                  <a:spcPct val="0"/>
                </a:spcBef>
                <a:buClrTx/>
                <a:buSzTx/>
                <a:buFontTx/>
                <a:buNone/>
              </a:pPr>
              <a:t>48</a:t>
            </a:fld>
            <a:endParaRPr lang="en-US" altLang="zh-CN" sz="1000" smtClean="0">
              <a:ea typeface="宋体" panose="02010600030101010101" pitchFamily="2" charset="-122"/>
            </a:endParaRPr>
          </a:p>
        </p:txBody>
      </p:sp>
      <p:sp>
        <p:nvSpPr>
          <p:cNvPr id="5" name="标题 2"/>
          <p:cNvSpPr>
            <a:spLocks noGrp="1"/>
          </p:cNvSpPr>
          <p:nvPr>
            <p:ph type="title"/>
          </p:nvPr>
        </p:nvSpPr>
        <p:spPr>
          <a:xfrm>
            <a:off x="287338" y="168275"/>
            <a:ext cx="9686453" cy="796925"/>
          </a:xfrm>
        </p:spPr>
        <p:txBody>
          <a:bodyPr/>
          <a:lstStyle/>
          <a:p>
            <a:pPr>
              <a:defRPr/>
            </a:pPr>
            <a:r>
              <a:rPr lang="zh-CN" sz="3500" smtClean="0"/>
              <a:t>与滨淞</a:t>
            </a:r>
            <a:r>
              <a:rPr altLang="zh-CN" sz="3500" smtClean="0"/>
              <a:t>R5912 </a:t>
            </a:r>
            <a:r>
              <a:rPr lang="zh-CN" sz="3500" smtClean="0"/>
              <a:t>联调结果 </a:t>
            </a:r>
            <a:r>
              <a:rPr lang="zh-CN" altLang="zh-CN" sz="3500" smtClean="0"/>
              <a:t>电荷</a:t>
            </a:r>
            <a:r>
              <a:rPr lang="zh-CN" sz="3500"/>
              <a:t>测量性能</a:t>
            </a:r>
          </a:p>
        </p:txBody>
      </p:sp>
      <p:sp>
        <p:nvSpPr>
          <p:cNvPr id="12" name="内容占位符 1"/>
          <p:cNvSpPr txBox="1">
            <a:spLocks/>
          </p:cNvSpPr>
          <p:nvPr/>
        </p:nvSpPr>
        <p:spPr bwMode="auto">
          <a:xfrm>
            <a:off x="1475656" y="4797152"/>
            <a:ext cx="6264695" cy="1696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altLang="zh-CN" sz="2400" dirty="0" smtClean="0"/>
              <a:t>S.P.E.</a:t>
            </a:r>
            <a:r>
              <a:rPr lang="zh-CN" altLang="en-US" sz="2400" dirty="0" smtClean="0"/>
              <a:t>分辨率：</a:t>
            </a:r>
            <a:r>
              <a:rPr lang="en-US" altLang="zh-CN" sz="2400" dirty="0" smtClean="0"/>
              <a:t>&lt;50%</a:t>
            </a:r>
          </a:p>
          <a:p>
            <a:r>
              <a:rPr lang="en-US" altLang="zh-CN" sz="2400" dirty="0" smtClean="0"/>
              <a:t>4000 P.E.</a:t>
            </a:r>
            <a:r>
              <a:rPr lang="zh-CN" altLang="en-US" sz="2400" dirty="0" smtClean="0"/>
              <a:t>分辨率：</a:t>
            </a:r>
            <a:r>
              <a:rPr lang="en-US" altLang="zh-CN" sz="2400" dirty="0" smtClean="0"/>
              <a:t>&lt;5%</a:t>
            </a:r>
          </a:p>
          <a:p>
            <a:r>
              <a:rPr lang="zh-CN" altLang="en-US" sz="2400" dirty="0" smtClean="0"/>
              <a:t>电荷精度在高于</a:t>
            </a:r>
            <a:r>
              <a:rPr lang="en-US" altLang="zh-CN" sz="2400" dirty="0" smtClean="0"/>
              <a:t>5 P.E.</a:t>
            </a:r>
            <a:r>
              <a:rPr lang="zh-CN" altLang="en-US" sz="2400" dirty="0" smtClean="0"/>
              <a:t>后服从</a:t>
            </a:r>
            <a:r>
              <a:rPr lang="en-US" altLang="zh-CN" sz="2400" dirty="0" smtClean="0"/>
              <a:t>1/N</a:t>
            </a:r>
            <a:r>
              <a:rPr lang="en-US" altLang="zh-CN" sz="2400" baseline="30000" dirty="0" smtClean="0"/>
              <a:t>1/2</a:t>
            </a:r>
            <a:r>
              <a:rPr lang="zh-CN" altLang="en-US" sz="2400" dirty="0" smtClean="0"/>
              <a:t>分布</a:t>
            </a:r>
            <a:endParaRPr lang="en-US" altLang="zh-CN" sz="2400" dirty="0" smtClean="0"/>
          </a:p>
        </p:txBody>
      </p:sp>
      <p:pic>
        <p:nvPicPr>
          <p:cNvPr id="14" name="图片 1"/>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6316" y="1238250"/>
            <a:ext cx="4477692" cy="336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图片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107" y="1238250"/>
            <a:ext cx="4475499" cy="336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21556571"/>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sz="3500" dirty="0" smtClean="0"/>
              <a:t>与</a:t>
            </a:r>
            <a:r>
              <a:rPr lang="zh-CN" sz="3500" dirty="0"/>
              <a:t>滨淞</a:t>
            </a:r>
            <a:r>
              <a:rPr altLang="zh-CN" sz="3500" dirty="0"/>
              <a:t>R5912</a:t>
            </a:r>
            <a:r>
              <a:rPr lang="zh-CN" sz="3500" dirty="0"/>
              <a:t>联调结果 时间性能</a:t>
            </a:r>
          </a:p>
        </p:txBody>
      </p:sp>
      <p:sp>
        <p:nvSpPr>
          <p:cNvPr id="63491" name="灯片编号占位符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F8ACD9BD-57FA-4AF7-ACD7-A8CCF02573BD}" type="slidenum">
              <a:rPr lang="en-US" altLang="zh-CN" sz="1000" smtClean="0">
                <a:ea typeface="宋体" panose="02010600030101010101" pitchFamily="2" charset="-122"/>
              </a:rPr>
              <a:pPr>
                <a:spcBef>
                  <a:spcPct val="0"/>
                </a:spcBef>
                <a:buClrTx/>
                <a:buSzTx/>
                <a:buFontTx/>
                <a:buNone/>
              </a:pPr>
              <a:t>49</a:t>
            </a:fld>
            <a:endParaRPr lang="en-US" altLang="zh-CN" sz="1000" smtClean="0">
              <a:ea typeface="宋体" panose="02010600030101010101" pitchFamily="2" charset="-122"/>
            </a:endParaRPr>
          </a:p>
        </p:txBody>
      </p:sp>
      <p:sp>
        <p:nvSpPr>
          <p:cNvPr id="63492" name="内容占位符 1"/>
          <p:cNvSpPr>
            <a:spLocks noGrp="1"/>
          </p:cNvSpPr>
          <p:nvPr>
            <p:ph idx="1"/>
          </p:nvPr>
        </p:nvSpPr>
        <p:spPr>
          <a:xfrm>
            <a:off x="350634" y="1119486"/>
            <a:ext cx="3932238" cy="5471814"/>
          </a:xfrm>
        </p:spPr>
        <p:txBody>
          <a:bodyPr/>
          <a:lstStyle/>
          <a:p>
            <a:pPr algn="just"/>
            <a:r>
              <a:rPr lang="zh-CN" altLang="en-US" sz="2400" dirty="0" smtClean="0"/>
              <a:t>低阈：</a:t>
            </a:r>
            <a:r>
              <a:rPr lang="en-US" altLang="zh-CN" sz="2400" dirty="0" smtClean="0"/>
              <a:t>0.333 P.E.</a:t>
            </a:r>
          </a:p>
          <a:p>
            <a:pPr algn="just"/>
            <a:r>
              <a:rPr lang="zh-CN" altLang="en-US" sz="2400" dirty="0" smtClean="0"/>
              <a:t>高阈：</a:t>
            </a:r>
            <a:r>
              <a:rPr lang="en-US" altLang="zh-CN" sz="2400" dirty="0" smtClean="0"/>
              <a:t>~5 P.E.</a:t>
            </a:r>
          </a:p>
          <a:p>
            <a:pPr algn="just"/>
            <a:endParaRPr lang="en-US" altLang="zh-CN" sz="2400" dirty="0" smtClean="0"/>
          </a:p>
          <a:p>
            <a:pPr algn="just"/>
            <a:r>
              <a:rPr lang="zh-CN" altLang="en-US" sz="2400" dirty="0" smtClean="0"/>
              <a:t>线延迟法</a:t>
            </a:r>
            <a:endParaRPr lang="en-US" altLang="zh-CN" sz="2400" dirty="0" smtClean="0"/>
          </a:p>
          <a:p>
            <a:pPr algn="just"/>
            <a:endParaRPr lang="en-US" altLang="zh-CN" sz="2400" dirty="0" smtClean="0"/>
          </a:p>
          <a:p>
            <a:pPr algn="just"/>
            <a:r>
              <a:rPr lang="en-US" altLang="zh-CN" sz="2400" dirty="0" smtClean="0"/>
              <a:t>1 PE</a:t>
            </a:r>
            <a:r>
              <a:rPr lang="zh-CN" altLang="en-US" sz="2400" dirty="0" smtClean="0"/>
              <a:t>处时间分辨率好于：</a:t>
            </a:r>
            <a:r>
              <a:rPr lang="en-US" altLang="zh-CN" sz="2400" dirty="0" smtClean="0"/>
              <a:t>0.5 ns RMS</a:t>
            </a:r>
          </a:p>
          <a:p>
            <a:pPr algn="just"/>
            <a:endParaRPr lang="en-US" altLang="zh-CN" sz="2400" dirty="0" smtClean="0"/>
          </a:p>
          <a:p>
            <a:pPr algn="just"/>
            <a:r>
              <a:rPr lang="zh-CN" altLang="en-US" sz="2400" dirty="0" smtClean="0"/>
              <a:t>在</a:t>
            </a:r>
            <a:r>
              <a:rPr lang="en-US" altLang="zh-CN" sz="2400" dirty="0" smtClean="0"/>
              <a:t>1 P.E.~133 P.E.</a:t>
            </a:r>
            <a:r>
              <a:rPr lang="zh-CN" altLang="en-US" sz="2400" dirty="0" smtClean="0"/>
              <a:t>范围内均可使用低阈结果</a:t>
            </a:r>
            <a:endParaRPr lang="en-US" altLang="zh-CN" sz="2400" dirty="0" smtClean="0"/>
          </a:p>
          <a:p>
            <a:pPr algn="just"/>
            <a:r>
              <a:rPr lang="zh-CN" altLang="en-US" sz="2400" dirty="0" smtClean="0"/>
              <a:t>在</a:t>
            </a:r>
            <a:r>
              <a:rPr lang="en-US" altLang="zh-CN" sz="2400" dirty="0" smtClean="0"/>
              <a:t>133 P.E.~</a:t>
            </a:r>
            <a:r>
              <a:rPr lang="zh-CN" altLang="en-US" sz="2400" dirty="0" smtClean="0"/>
              <a:t>接近</a:t>
            </a:r>
            <a:r>
              <a:rPr lang="en-US" altLang="zh-CN" sz="2400" dirty="0" smtClean="0"/>
              <a:t>4000 P.E.</a:t>
            </a:r>
            <a:r>
              <a:rPr lang="zh-CN" altLang="en-US" sz="2400" dirty="0" smtClean="0"/>
              <a:t>范围内可以使用高阈结果</a:t>
            </a:r>
          </a:p>
        </p:txBody>
      </p:sp>
      <p:pic>
        <p:nvPicPr>
          <p:cNvPr id="63493" name="图片 1"/>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67225" y="1773238"/>
            <a:ext cx="4484688" cy="359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09759244"/>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8475" y="1341438"/>
            <a:ext cx="2486025"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标注 4"/>
          <p:cNvSpPr/>
          <p:nvPr/>
        </p:nvSpPr>
        <p:spPr>
          <a:xfrm>
            <a:off x="3267075" y="1341438"/>
            <a:ext cx="1520825" cy="1509712"/>
          </a:xfrm>
          <a:prstGeom prst="wedgeRectCallout">
            <a:avLst>
              <a:gd name="adj1" fmla="val -115504"/>
              <a:gd name="adj2" fmla="val -28357"/>
            </a:avLst>
          </a:prstGeom>
          <a:solidFill>
            <a:srgbClr val="FFC0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标题 2"/>
          <p:cNvSpPr>
            <a:spLocks noGrp="1"/>
          </p:cNvSpPr>
          <p:nvPr>
            <p:ph type="title"/>
          </p:nvPr>
        </p:nvSpPr>
        <p:spPr>
          <a:xfrm>
            <a:off x="357187" y="203200"/>
            <a:ext cx="8656637" cy="796925"/>
          </a:xfrm>
        </p:spPr>
        <p:txBody>
          <a:bodyPr/>
          <a:lstStyle/>
          <a:p>
            <a:pPr>
              <a:defRPr/>
            </a:pPr>
            <a:r>
              <a:rPr altLang="zh-CN"/>
              <a:t>LHAASO WCDA</a:t>
            </a:r>
            <a:r>
              <a:rPr lang="zh-CN"/>
              <a:t>电子学整体结构</a:t>
            </a:r>
          </a:p>
        </p:txBody>
      </p:sp>
      <p:sp>
        <p:nvSpPr>
          <p:cNvPr id="17413"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AA7D0B6-C5E2-4F30-AC8A-C6A965F3DAEB}" type="slidenum">
              <a:rPr lang="en-US" altLang="zh-CN" sz="1000" smtClean="0">
                <a:ea typeface="宋体" panose="02010600030101010101" pitchFamily="2" charset="-122"/>
              </a:rPr>
              <a:pPr>
                <a:spcBef>
                  <a:spcPct val="0"/>
                </a:spcBef>
                <a:buClrTx/>
                <a:buSzTx/>
                <a:buFontTx/>
                <a:buNone/>
              </a:pPr>
              <a:t>5</a:t>
            </a:fld>
            <a:endParaRPr lang="en-US" altLang="zh-CN" sz="1000" smtClean="0">
              <a:ea typeface="宋体" panose="02010600030101010101" pitchFamily="2" charset="-122"/>
            </a:endParaRPr>
          </a:p>
        </p:txBody>
      </p:sp>
      <p:pic>
        <p:nvPicPr>
          <p:cNvPr id="17414" name="图片 7"/>
          <p:cNvPicPr>
            <a:picLocks noChangeAspect="1"/>
          </p:cNvPicPr>
          <p:nvPr/>
        </p:nvPicPr>
        <p:blipFill>
          <a:blip r:embed="rId3" cstate="print">
            <a:extLst>
              <a:ext uri="{28A0092B-C50C-407E-A947-70E740481C1C}">
                <a14:useLocalDpi xmlns:a14="http://schemas.microsoft.com/office/drawing/2010/main" xmlns="" val="0"/>
              </a:ext>
            </a:extLst>
          </a:blip>
          <a:srcRect l="63101" t="24857"/>
          <a:stretch>
            <a:fillRect/>
          </a:stretch>
        </p:blipFill>
        <p:spPr bwMode="auto">
          <a:xfrm>
            <a:off x="3246438" y="1368425"/>
            <a:ext cx="152082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文本占位符 2"/>
          <p:cNvSpPr txBox="1">
            <a:spLocks/>
          </p:cNvSpPr>
          <p:nvPr/>
        </p:nvSpPr>
        <p:spPr bwMode="auto">
          <a:xfrm>
            <a:off x="250825" y="4292600"/>
            <a:ext cx="4732338" cy="1404938"/>
          </a:xfrm>
          <a:prstGeom prst="rect">
            <a:avLst/>
          </a:prstGeom>
          <a:noFill/>
          <a:ln>
            <a:noFill/>
          </a:ln>
          <a:effectLs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smtClean="0">
                <a:latin typeface="Arial" panose="020B0604020202020204" pitchFamily="34" charset="0"/>
                <a:ea typeface="黑体" panose="02010609060101010101" pitchFamily="49" charset="-122"/>
                <a:cs typeface="Arial" panose="020B0604020202020204" pitchFamily="34" charset="0"/>
              </a:rPr>
              <a:t>分布式</a:t>
            </a:r>
            <a:r>
              <a:rPr lang="zh-CN" altLang="en-US" dirty="0">
                <a:latin typeface="Arial" panose="020B0604020202020204" pitchFamily="34" charset="0"/>
                <a:ea typeface="黑体" panose="02010609060101010101" pitchFamily="49" charset="-122"/>
                <a:cs typeface="Arial" panose="020B0604020202020204" pitchFamily="34" charset="0"/>
              </a:rPr>
              <a:t>读出电子学构架</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en-US" altLang="zh-CN" dirty="0">
                <a:latin typeface="Arial" panose="020B0604020202020204" pitchFamily="34" charset="0"/>
                <a:cs typeface="Arial" panose="020B0604020202020204" pitchFamily="34" charset="0"/>
              </a:rPr>
              <a:t>1~ 4000 P.E.</a:t>
            </a:r>
            <a:r>
              <a:rPr lang="zh-CN" altLang="en-US" dirty="0" smtClean="0">
                <a:latin typeface="Arial" panose="020B0604020202020204" pitchFamily="34" charset="0"/>
                <a:ea typeface="黑体" panose="02010609060101010101" pitchFamily="49" charset="-122"/>
                <a:cs typeface="Arial" panose="020B0604020202020204" pitchFamily="34" charset="0"/>
              </a:rPr>
              <a:t>大</a:t>
            </a:r>
            <a:r>
              <a:rPr lang="zh-CN" altLang="en-US" dirty="0">
                <a:latin typeface="Arial" panose="020B0604020202020204" pitchFamily="34" charset="0"/>
                <a:ea typeface="黑体" panose="02010609060101010101" pitchFamily="49" charset="-122"/>
                <a:cs typeface="Arial" panose="020B0604020202020204" pitchFamily="34" charset="0"/>
              </a:rPr>
              <a:t>动态范围高精度电荷和时间测量</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a:latin typeface="Arial" panose="020B0604020202020204" pitchFamily="34" charset="0"/>
                <a:ea typeface="黑体" panose="02010609060101010101" pitchFamily="49" charset="-122"/>
                <a:cs typeface="Arial" panose="020B0604020202020204" pitchFamily="34" charset="0"/>
              </a:rPr>
              <a:t>基于光纤的时钟、数据及命令的融合传输</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a:latin typeface="Arial" panose="020B0604020202020204" pitchFamily="34" charset="0"/>
                <a:ea typeface="黑体" panose="02010609060101010101" pitchFamily="49" charset="-122"/>
                <a:cs typeface="Arial" panose="020B0604020202020204" pitchFamily="34" charset="0"/>
              </a:rPr>
              <a:t>完全无硬件触发</a:t>
            </a:r>
            <a:r>
              <a:rPr lang="en-US" altLang="zh-CN" dirty="0">
                <a:latin typeface="Arial" panose="020B0604020202020204" pitchFamily="34" charset="0"/>
                <a:ea typeface="黑体" panose="02010609060101010101" pitchFamily="49" charset="-122"/>
                <a:cs typeface="Arial" panose="020B0604020202020204" pitchFamily="34" charset="0"/>
              </a:rPr>
              <a:t>(“</a:t>
            </a:r>
            <a:r>
              <a:rPr lang="en-US" altLang="zh-CN" dirty="0" err="1">
                <a:latin typeface="Arial" panose="020B0604020202020204" pitchFamily="34" charset="0"/>
                <a:ea typeface="黑体" panose="02010609060101010101" pitchFamily="49" charset="-122"/>
                <a:cs typeface="Arial" panose="020B0604020202020204" pitchFamily="34" charset="0"/>
              </a:rPr>
              <a:t>Triggerless</a:t>
            </a:r>
            <a:r>
              <a:rPr lang="en-US" altLang="zh-CN" dirty="0">
                <a:latin typeface="Arial" panose="020B0604020202020204" pitchFamily="34" charset="0"/>
                <a:ea typeface="黑体" panose="02010609060101010101" pitchFamily="49" charset="-122"/>
                <a:cs typeface="Arial" panose="020B0604020202020204" pitchFamily="34" charset="0"/>
              </a:rPr>
              <a:t>”)</a:t>
            </a:r>
            <a:r>
              <a:rPr lang="zh-CN" altLang="en-US" dirty="0">
                <a:latin typeface="Arial" panose="020B0604020202020204" pitchFamily="34" charset="0"/>
                <a:ea typeface="黑体" panose="02010609060101010101" pitchFamily="49" charset="-122"/>
                <a:cs typeface="Arial" panose="020B0604020202020204" pitchFamily="34" charset="0"/>
              </a:rPr>
              <a:t>构架的数据读出技术</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3" eaLnBrk="1" hangingPunct="1">
              <a:lnSpc>
                <a:spcPct val="100000"/>
              </a:lnSpc>
              <a:spcBef>
                <a:spcPct val="20000"/>
              </a:spcBef>
              <a:spcAft>
                <a:spcPts val="600"/>
              </a:spcAft>
              <a:buFont typeface="Wingdings" panose="05000000000000000000" pitchFamily="2" charset="2"/>
              <a:buChar char="ü"/>
              <a:defRPr/>
            </a:pPr>
            <a:endParaRPr lang="en-US" altLang="zh-CN" dirty="0"/>
          </a:p>
        </p:txBody>
      </p:sp>
      <p:sp>
        <p:nvSpPr>
          <p:cNvPr id="7" name="TextBox 4"/>
          <p:cNvSpPr txBox="1">
            <a:spLocks noChangeArrowheads="1"/>
          </p:cNvSpPr>
          <p:nvPr/>
        </p:nvSpPr>
        <p:spPr bwMode="auto">
          <a:xfrm>
            <a:off x="395288" y="3716338"/>
            <a:ext cx="1731962" cy="461962"/>
          </a:xfrm>
          <a:prstGeom prst="rect">
            <a:avLst/>
          </a:prstGeom>
          <a:noFill/>
          <a:ln>
            <a:noFill/>
          </a:ln>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kumimoji="1" lang="zh-CN" altLang="en-US" sz="2400" b="1" dirty="0" smtClean="0">
                <a:solidFill>
                  <a:srgbClr val="990000"/>
                </a:solidFill>
                <a:latin typeface="+mj-ea"/>
                <a:ea typeface="+mj-ea"/>
                <a:cs typeface="Arial" panose="020B0604020202020204" pitchFamily="34" charset="0"/>
                <a:sym typeface="Wingdings 2" panose="05020102010507070707" pitchFamily="18" charset="2"/>
              </a:rPr>
              <a:t>关键技术：</a:t>
            </a:r>
          </a:p>
        </p:txBody>
      </p:sp>
      <p:sp>
        <p:nvSpPr>
          <p:cNvPr id="4" name="矩形 3"/>
          <p:cNvSpPr/>
          <p:nvPr/>
        </p:nvSpPr>
        <p:spPr>
          <a:xfrm>
            <a:off x="1966913" y="1570038"/>
            <a:ext cx="287337" cy="287337"/>
          </a:xfrm>
          <a:prstGeom prst="rect">
            <a:avLst/>
          </a:prstGeom>
          <a:solidFill>
            <a:schemeClr val="accent2">
              <a:alpha val="42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418" name="图片 5"/>
          <p:cNvPicPr>
            <a:picLocks noChangeAspect="1"/>
          </p:cNvPicPr>
          <p:nvPr/>
        </p:nvPicPr>
        <p:blipFill>
          <a:blip r:embed="rId4" cstate="print">
            <a:extLst>
              <a:ext uri="{28A0092B-C50C-407E-A947-70E740481C1C}">
                <a14:useLocalDpi xmlns:a14="http://schemas.microsoft.com/office/drawing/2010/main" xmlns="" val="0"/>
              </a:ext>
            </a:extLst>
          </a:blip>
          <a:srcRect t="15993" b="13290"/>
          <a:stretch>
            <a:fillRect/>
          </a:stretch>
        </p:blipFill>
        <p:spPr bwMode="auto">
          <a:xfrm>
            <a:off x="2700338" y="3043238"/>
            <a:ext cx="2087562"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图片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83163" y="3486150"/>
            <a:ext cx="3867150" cy="296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表格 11"/>
          <p:cNvGraphicFramePr>
            <a:graphicFrameLocks noGrp="1"/>
          </p:cNvGraphicFramePr>
          <p:nvPr>
            <p:extLst>
              <p:ext uri="{D42A27DB-BD31-4B8C-83A1-F6EECF244321}">
                <p14:modId xmlns:p14="http://schemas.microsoft.com/office/powerpoint/2010/main" xmlns="" val="1317238874"/>
              </p:ext>
            </p:extLst>
          </p:nvPr>
        </p:nvGraphicFramePr>
        <p:xfrm>
          <a:off x="5154613" y="1196975"/>
          <a:ext cx="3695700" cy="2076456"/>
        </p:xfrm>
        <a:graphic>
          <a:graphicData uri="http://schemas.openxmlformats.org/drawingml/2006/table">
            <a:tbl>
              <a:tblPr/>
              <a:tblGrid>
                <a:gridCol w="1564734"/>
                <a:gridCol w="2130966"/>
              </a:tblGrid>
              <a:tr h="274130">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主要任务</a:t>
                      </a:r>
                      <a:endParaRPr kumimoji="0" lang="zh-CN" altLang="zh-CN"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指标需求</a:t>
                      </a:r>
                      <a:endParaRPr kumimoji="0" lang="zh-CN" altLang="zh-CN"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67">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时间测量</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Bin size</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 1 ns </a:t>
                      </a:r>
                      <a:r>
                        <a:rPr kumimoji="0" lang="zh-CN" altLang="en-US"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（可达</a:t>
                      </a: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&lt;0.4 ns</a:t>
                      </a:r>
                      <a:r>
                        <a:rPr kumimoji="0" lang="zh-CN" altLang="en-US"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426718">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时间测量分辨率</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RMS</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 0.5 ns </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36011">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电荷测量动态范围</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S.P.E. - 4000 P.E.</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19067">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S.PE</a:t>
                      </a: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电荷量</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480 </a:t>
                      </a:r>
                      <a:r>
                        <a:rPr kumimoji="0" lang="en-US" altLang="zh-CN" sz="1400" b="0" i="0" u="none" strike="noStrike" cap="none" normalizeH="0" baseline="0" dirty="0" err="1"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fC</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426718">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电荷测量分辨率</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30%@S.P.E. 3%@4000P.E.</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74741">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通道数</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3120</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50</a:t>
            </a:fld>
            <a:endParaRPr lang="en-US" altLang="zh-CN"/>
          </a:p>
        </p:txBody>
      </p:sp>
      <p:sp>
        <p:nvSpPr>
          <p:cNvPr id="5" name="文本框 4"/>
          <p:cNvSpPr txBox="1"/>
          <p:nvPr/>
        </p:nvSpPr>
        <p:spPr>
          <a:xfrm>
            <a:off x="3563888" y="2780928"/>
            <a:ext cx="2601994" cy="923330"/>
          </a:xfrm>
          <a:prstGeom prst="rect">
            <a:avLst/>
          </a:prstGeom>
          <a:noFill/>
        </p:spPr>
        <p:txBody>
          <a:bodyPr wrap="none" rtlCol="0">
            <a:spAutoFit/>
          </a:bodyPr>
          <a:lstStyle/>
          <a:p>
            <a:r>
              <a:rPr lang="zh-CN" altLang="en-US" sz="5400" b="1" dirty="0" smtClean="0">
                <a:solidFill>
                  <a:srgbClr val="0000CC"/>
                </a:solidFill>
                <a:latin typeface="华文隶书" panose="02010800040101010101" pitchFamily="2" charset="-122"/>
                <a:ea typeface="华文隶书" panose="02010800040101010101" pitchFamily="2" charset="-122"/>
              </a:rPr>
              <a:t>谢  谢！</a:t>
            </a:r>
            <a:endParaRPr lang="zh-CN" altLang="en-US" sz="5400" b="1" dirty="0">
              <a:solidFill>
                <a:srgbClr val="0000CC"/>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xmlns="" val="3661805726"/>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读出电子学指标要求与总体结构</a:t>
            </a:r>
            <a:endParaRPr lang="en-US" altLang="zh-CN" dirty="0">
              <a:solidFill>
                <a:schemeClr val="bg1">
                  <a:lumMod val="95000"/>
                </a:schemeClr>
              </a:solidFill>
            </a:endParaRPr>
          </a:p>
          <a:p>
            <a:pPr>
              <a:defRPr/>
            </a:pPr>
            <a:endParaRPr lang="en-US" altLang="zh-CN" sz="800" dirty="0" smtClean="0"/>
          </a:p>
          <a:p>
            <a:pPr>
              <a:defRPr/>
            </a:pPr>
            <a:r>
              <a:rPr lang="en-US" altLang="zh-CN" dirty="0" smtClean="0"/>
              <a:t>WCDA</a:t>
            </a:r>
            <a:r>
              <a:rPr lang="zh-CN" altLang="en-US" dirty="0"/>
              <a:t>工程样机的设计</a:t>
            </a:r>
            <a:endParaRPr lang="en-US" altLang="zh-CN" dirty="0"/>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a:solidFill>
                  <a:schemeClr val="bg1">
                    <a:lumMod val="95000"/>
                  </a:schemeClr>
                </a:solidFill>
              </a:rPr>
              <a:t>模拟前端电路</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 时钟与数据传输电路</a:t>
            </a:r>
            <a:endParaRPr lang="en-US" altLang="en-US" dirty="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buClr>
                <a:schemeClr val="bg1">
                  <a:lumMod val="95000"/>
                </a:schemeClr>
              </a:buClr>
              <a:defRPr/>
            </a:pPr>
            <a:r>
              <a:rPr lang="zh-CN" altLang="en-US" dirty="0">
                <a:solidFill>
                  <a:schemeClr val="bg1">
                    <a:lumMod val="95000"/>
                  </a:schemeClr>
                </a:solidFill>
              </a:rPr>
              <a:t>系统测试</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smtClean="0">
                <a:solidFill>
                  <a:schemeClr val="bg1">
                    <a:lumMod val="95000"/>
                  </a:schemeClr>
                </a:solidFill>
              </a:rPr>
              <a:t>电子学性能测试</a:t>
            </a:r>
            <a:endParaRPr lang="en-US" altLang="zh-CN" dirty="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6</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2980425255"/>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smtClean="0"/>
              <a:t>多版本原理验证电子学</a:t>
            </a:r>
            <a:endParaRPr lang="zh-CN"/>
          </a:p>
        </p:txBody>
      </p:sp>
      <p:sp>
        <p:nvSpPr>
          <p:cNvPr id="19459"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EF15411-0C39-4CB7-BF86-2890B1F039F3}" type="slidenum">
              <a:rPr lang="en-US" altLang="zh-CN" sz="1000" smtClean="0">
                <a:ea typeface="宋体" panose="02010600030101010101" pitchFamily="2" charset="-122"/>
              </a:rPr>
              <a:pPr>
                <a:spcBef>
                  <a:spcPct val="0"/>
                </a:spcBef>
                <a:buClrTx/>
                <a:buSzTx/>
                <a:buFontTx/>
                <a:buNone/>
              </a:pPr>
              <a:t>7</a:t>
            </a:fld>
            <a:endParaRPr lang="en-US" altLang="zh-CN" sz="1000" smtClean="0">
              <a:ea typeface="宋体" panose="02010600030101010101" pitchFamily="2" charset="-122"/>
            </a:endParaRPr>
          </a:p>
        </p:txBody>
      </p:sp>
      <p:pic>
        <p:nvPicPr>
          <p:cNvPr id="5" name="图片 4" descr="AFE V1副本.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1489075"/>
            <a:ext cx="1008062"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图片 6" descr="AFE V2副本.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35150" y="1489075"/>
            <a:ext cx="1065213" cy="23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7" descr="AFE V3副本.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27400" y="1476375"/>
            <a:ext cx="8128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本框 1"/>
          <p:cNvSpPr txBox="1"/>
          <p:nvPr/>
        </p:nvSpPr>
        <p:spPr>
          <a:xfrm>
            <a:off x="75557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V1</a:t>
            </a:r>
            <a:endParaRPr lang="zh-CN" altLang="en-US" sz="1600" b="1" dirty="0">
              <a:ln w="12700" cmpd="sng">
                <a:solidFill>
                  <a:schemeClr val="accent4"/>
                </a:solidFill>
                <a:prstDash val="solid"/>
              </a:ln>
              <a:solidFill>
                <a:srgbClr val="00FF00"/>
              </a:solidFill>
            </a:endParaRPr>
          </a:p>
        </p:txBody>
      </p:sp>
      <p:sp>
        <p:nvSpPr>
          <p:cNvPr id="9" name="文本框 11"/>
          <p:cNvSpPr txBox="1"/>
          <p:nvPr/>
        </p:nvSpPr>
        <p:spPr>
          <a:xfrm>
            <a:off x="219573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V2</a:t>
            </a:r>
            <a:endParaRPr lang="zh-CN" altLang="en-US" sz="1600" b="1" dirty="0">
              <a:ln w="12700" cmpd="sng">
                <a:solidFill>
                  <a:schemeClr val="accent4"/>
                </a:solidFill>
                <a:prstDash val="solid"/>
              </a:ln>
              <a:solidFill>
                <a:srgbClr val="00FF00"/>
              </a:solidFill>
            </a:endParaRPr>
          </a:p>
        </p:txBody>
      </p:sp>
      <p:sp>
        <p:nvSpPr>
          <p:cNvPr id="10" name="文本框 12"/>
          <p:cNvSpPr txBox="1"/>
          <p:nvPr/>
        </p:nvSpPr>
        <p:spPr>
          <a:xfrm>
            <a:off x="358272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V3</a:t>
            </a:r>
            <a:endParaRPr lang="zh-CN" altLang="en-US" sz="1600" b="1" dirty="0">
              <a:ln w="12700" cmpd="sng">
                <a:solidFill>
                  <a:schemeClr val="accent4"/>
                </a:solidFill>
                <a:prstDash val="solid"/>
              </a:ln>
              <a:solidFill>
                <a:srgbClr val="00FF00"/>
              </a:solidFill>
            </a:endParaRPr>
          </a:p>
        </p:txBody>
      </p:sp>
      <p:pic>
        <p:nvPicPr>
          <p:cNvPr id="11" name="图片 2" descr="AFE测试.jpg"/>
          <p:cNvPicPr>
            <a:picLocks noChangeAspect="1"/>
          </p:cNvPicPr>
          <p:nvPr/>
        </p:nvPicPr>
        <p:blipFill>
          <a:blip r:embed="rId6" cstate="print"/>
          <a:srcRect/>
          <a:stretch>
            <a:fillRect/>
          </a:stretch>
        </p:blipFill>
        <p:spPr bwMode="auto">
          <a:xfrm>
            <a:off x="4713288" y="1665288"/>
            <a:ext cx="3906837" cy="1971675"/>
          </a:xfrm>
          <a:prstGeom prst="rect">
            <a:avLst/>
          </a:prstGeom>
          <a:noFill/>
          <a:ln>
            <a:noFill/>
          </a:ln>
          <a:effectLst>
            <a:outerShdw blurRad="190500" algn="ctr" rotWithShape="0">
              <a:prstClr val="black">
                <a:alpha val="70000"/>
              </a:prstClr>
            </a:outerShdw>
          </a:effectLst>
          <a:extLst/>
        </p:spPr>
      </p:pic>
      <p:pic>
        <p:nvPicPr>
          <p:cNvPr id="12" name="图片 8" descr="数据传输接口测试.jpg"/>
          <p:cNvPicPr>
            <a:picLocks noChangeAspect="1"/>
          </p:cNvPicPr>
          <p:nvPr/>
        </p:nvPicPr>
        <p:blipFill>
          <a:blip r:embed="rId7" cstate="print"/>
          <a:srcRect/>
          <a:stretch>
            <a:fillRect/>
          </a:stretch>
        </p:blipFill>
        <p:spPr bwMode="auto">
          <a:xfrm>
            <a:off x="4716463" y="4076700"/>
            <a:ext cx="3911600" cy="2317750"/>
          </a:xfrm>
          <a:prstGeom prst="rect">
            <a:avLst/>
          </a:prstGeom>
          <a:noFill/>
          <a:ln w="9525">
            <a:noFill/>
            <a:miter lim="800000"/>
            <a:headEnd/>
            <a:tailEnd/>
          </a:ln>
          <a:effectLst>
            <a:outerShdw blurRad="190500" algn="ctr" rotWithShape="0">
              <a:prstClr val="black">
                <a:alpha val="70000"/>
              </a:prstClr>
            </a:outerShdw>
          </a:effectLst>
          <a:extLst/>
        </p:spPr>
      </p:pic>
      <p:pic>
        <p:nvPicPr>
          <p:cNvPr id="13" name="图片 12"/>
          <p:cNvPicPr>
            <a:picLocks noChangeAspect="1"/>
          </p:cNvPicPr>
          <p:nvPr/>
        </p:nvPicPr>
        <p:blipFill>
          <a:blip r:embed="rId8" cstate="print"/>
          <a:stretch>
            <a:fillRect/>
          </a:stretch>
        </p:blipFill>
        <p:spPr>
          <a:xfrm>
            <a:off x="539750" y="4756150"/>
            <a:ext cx="1031875" cy="1522413"/>
          </a:xfrm>
          <a:prstGeom prst="rect">
            <a:avLst/>
          </a:prstGeom>
          <a:effectLst>
            <a:outerShdw blurRad="190500" algn="ctr" rotWithShape="0">
              <a:prstClr val="black">
                <a:alpha val="70000"/>
              </a:prstClr>
            </a:outerShdw>
          </a:effectLst>
        </p:spPr>
      </p:pic>
      <p:pic>
        <p:nvPicPr>
          <p:cNvPr id="14" name="图片 11" descr="DIM A7副本.jp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59113" y="4581525"/>
            <a:ext cx="1416050"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12" descr="DIM V5副本.jp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63713" y="4652963"/>
            <a:ext cx="11747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71" name="TextBox 8"/>
          <p:cNvSpPr txBox="1">
            <a:spLocks noChangeArrowheads="1"/>
          </p:cNvSpPr>
          <p:nvPr/>
        </p:nvSpPr>
        <p:spPr bwMode="auto">
          <a:xfrm>
            <a:off x="260350" y="1176338"/>
            <a:ext cx="4851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eaLnBrk="1" hangingPunct="1">
              <a:spcBef>
                <a:spcPct val="0"/>
              </a:spcBef>
              <a:buClrTx/>
              <a:buSzTx/>
              <a:buFontTx/>
              <a:buNone/>
            </a:pPr>
            <a:r>
              <a:rPr lang="zh-CN" altLang="en-US" sz="1400" b="1">
                <a:solidFill>
                  <a:srgbClr val="0000FF"/>
                </a:solidFill>
                <a:ea typeface="宋体" panose="02010600030101010101" pitchFamily="2" charset="-122"/>
              </a:rPr>
              <a:t>大动态范围内高精度时间及电荷测量电子学验证和原型系统</a:t>
            </a:r>
          </a:p>
        </p:txBody>
      </p:sp>
      <p:sp>
        <p:nvSpPr>
          <p:cNvPr id="17" name="TextBox 8"/>
          <p:cNvSpPr txBox="1">
            <a:spLocks noChangeArrowheads="1"/>
          </p:cNvSpPr>
          <p:nvPr/>
        </p:nvSpPr>
        <p:spPr bwMode="auto">
          <a:xfrm>
            <a:off x="304800" y="4005263"/>
            <a:ext cx="4332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just" eaLnBrk="1" hangingPunct="1">
              <a:spcBef>
                <a:spcPct val="0"/>
              </a:spcBef>
              <a:buClrTx/>
              <a:buSzTx/>
              <a:buFontTx/>
              <a:buNone/>
            </a:pPr>
            <a:r>
              <a:rPr lang="zh-CN" altLang="en-US" sz="1400" b="1">
                <a:solidFill>
                  <a:srgbClr val="0000FF"/>
                </a:solidFill>
                <a:ea typeface="宋体" panose="02010600030101010101" pitchFamily="2" charset="-122"/>
              </a:rPr>
              <a:t>大尺度空间分布的多节点高精度时钟相位自动补偿及基于千兆以太网的</a:t>
            </a:r>
            <a:r>
              <a:rPr lang="en-US" altLang="zh-CN" sz="1400" b="1">
                <a:solidFill>
                  <a:srgbClr val="0000FF"/>
                </a:solidFill>
                <a:ea typeface="宋体" panose="02010600030101010101" pitchFamily="2" charset="-122"/>
              </a:rPr>
              <a:t>TCP/IP</a:t>
            </a:r>
            <a:r>
              <a:rPr lang="zh-CN" altLang="en-US" sz="1400" b="1">
                <a:solidFill>
                  <a:srgbClr val="0000FF"/>
                </a:solidFill>
                <a:ea typeface="宋体" panose="02010600030101010101" pitchFamily="2" charset="-122"/>
              </a:rPr>
              <a:t>数据传输验证及原型系统</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8888" y="2611438"/>
            <a:ext cx="1912937" cy="257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标题 2"/>
          <p:cNvSpPr>
            <a:spLocks noGrp="1"/>
          </p:cNvSpPr>
          <p:nvPr>
            <p:ph type="title"/>
          </p:nvPr>
        </p:nvSpPr>
        <p:spPr>
          <a:xfrm>
            <a:off x="357188" y="183803"/>
            <a:ext cx="8229600" cy="796925"/>
          </a:xfrm>
        </p:spPr>
        <p:txBody>
          <a:bodyPr/>
          <a:lstStyle/>
          <a:p>
            <a:pPr>
              <a:defRPr/>
            </a:pPr>
            <a:r>
              <a:rPr lang="zh-CN" smtClean="0"/>
              <a:t>工程样机的制作与优化</a:t>
            </a:r>
            <a:endParaRPr lang="zh-CN"/>
          </a:p>
        </p:txBody>
      </p:sp>
      <p:sp>
        <p:nvSpPr>
          <p:cNvPr id="20484"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0BA24A7-3578-448A-B3E0-FC687DD7E5D6}" type="slidenum">
              <a:rPr lang="en-US" altLang="zh-CN" sz="1000" smtClean="0">
                <a:ea typeface="宋体" panose="02010600030101010101" pitchFamily="2" charset="-122"/>
              </a:rPr>
              <a:pPr>
                <a:spcBef>
                  <a:spcPct val="0"/>
                </a:spcBef>
                <a:buClrTx/>
                <a:buSzTx/>
                <a:buFontTx/>
                <a:buNone/>
              </a:pPr>
              <a:t>8</a:t>
            </a:fld>
            <a:endParaRPr lang="en-US" altLang="zh-CN" sz="1000" smtClean="0">
              <a:ea typeface="宋体" panose="02010600030101010101" pitchFamily="2" charset="-122"/>
            </a:endParaRPr>
          </a:p>
        </p:txBody>
      </p:sp>
      <p:pic>
        <p:nvPicPr>
          <p:cNvPr id="20485"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750" y="1746250"/>
            <a:ext cx="1760538"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图片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21138" y="2462213"/>
            <a:ext cx="1990725" cy="276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图片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92500" y="1692275"/>
            <a:ext cx="1800225" cy="250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直接连接符 9"/>
          <p:cNvCxnSpPr/>
          <p:nvPr/>
        </p:nvCxnSpPr>
        <p:spPr>
          <a:xfrm>
            <a:off x="1258888" y="1611313"/>
            <a:ext cx="0" cy="272732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12775" y="2457450"/>
            <a:ext cx="646113" cy="369888"/>
          </a:xfrm>
          <a:prstGeom prst="rect">
            <a:avLst/>
          </a:prstGeom>
          <a:noFill/>
        </p:spPr>
        <p:txBody>
          <a:bodyPr wrap="none">
            <a:spAutoFit/>
          </a:bodyPr>
          <a:lstStyle/>
          <a:p>
            <a:pPr>
              <a:defRPr/>
            </a:pPr>
            <a:r>
              <a:rPr lang="en-US" altLang="zh-CN" b="1" dirty="0">
                <a:solidFill>
                  <a:srgbClr val="92D050"/>
                </a:solidFill>
                <a:effectLst>
                  <a:outerShdw blurRad="38100" dist="38100" dir="2700000" algn="tl">
                    <a:srgbClr val="000000">
                      <a:alpha val="43137"/>
                    </a:srgbClr>
                  </a:outerShdw>
                </a:effectLst>
                <a:ea typeface="+mj-ea"/>
                <a:cs typeface="Arial" panose="020B0604020202020204" pitchFamily="34" charset="0"/>
              </a:rPr>
              <a:t>AFE</a:t>
            </a:r>
            <a:endParaRPr lang="zh-CN" altLang="en-US" b="1" dirty="0">
              <a:solidFill>
                <a:srgbClr val="92D050"/>
              </a:solidFill>
              <a:effectLst>
                <a:outerShdw blurRad="38100" dist="38100" dir="2700000" algn="tl">
                  <a:srgbClr val="000000">
                    <a:alpha val="43137"/>
                  </a:srgbClr>
                </a:outerShdw>
              </a:effectLst>
              <a:ea typeface="+mj-ea"/>
              <a:cs typeface="Arial" panose="020B0604020202020204" pitchFamily="34" charset="0"/>
            </a:endParaRPr>
          </a:p>
        </p:txBody>
      </p:sp>
      <p:sp>
        <p:nvSpPr>
          <p:cNvPr id="12" name="文本框 11"/>
          <p:cNvSpPr txBox="1"/>
          <p:nvPr/>
        </p:nvSpPr>
        <p:spPr>
          <a:xfrm>
            <a:off x="1403350" y="2459038"/>
            <a:ext cx="698500" cy="368300"/>
          </a:xfrm>
          <a:prstGeom prst="rect">
            <a:avLst/>
          </a:prstGeom>
          <a:noFill/>
        </p:spPr>
        <p:txBody>
          <a:bodyPr wrap="none">
            <a:spAutoFit/>
          </a:bodyPr>
          <a:lstStyle/>
          <a:p>
            <a:pPr>
              <a:defRPr/>
            </a:pPr>
            <a:r>
              <a:rPr lang="en-US" altLang="zh-CN" b="1" dirty="0">
                <a:solidFill>
                  <a:srgbClr val="92D050"/>
                </a:solidFill>
                <a:effectLst>
                  <a:outerShdw blurRad="38100" dist="38100" dir="2700000" algn="tl">
                    <a:srgbClr val="000000">
                      <a:alpha val="43137"/>
                    </a:srgbClr>
                  </a:outerShdw>
                </a:effectLst>
                <a:ea typeface="+mj-ea"/>
                <a:cs typeface="Arial" panose="020B0604020202020204" pitchFamily="34" charset="0"/>
              </a:rPr>
              <a:t>DPM</a:t>
            </a:r>
            <a:endParaRPr lang="zh-CN" altLang="en-US" b="1" dirty="0">
              <a:solidFill>
                <a:srgbClr val="92D050"/>
              </a:solidFill>
              <a:effectLst>
                <a:outerShdw blurRad="38100" dist="38100" dir="2700000" algn="tl">
                  <a:srgbClr val="000000">
                    <a:alpha val="43137"/>
                  </a:srgbClr>
                </a:outerShdw>
              </a:effectLst>
              <a:ea typeface="+mj-ea"/>
              <a:cs typeface="Arial" panose="020B0604020202020204" pitchFamily="34" charset="0"/>
            </a:endParaRPr>
          </a:p>
        </p:txBody>
      </p:sp>
      <p:pic>
        <p:nvPicPr>
          <p:cNvPr id="20491" name="图片 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42138" y="2638425"/>
            <a:ext cx="18637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2" name="图片 1"/>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53175" y="1746250"/>
            <a:ext cx="1819275"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右箭头 4"/>
          <p:cNvSpPr/>
          <p:nvPr/>
        </p:nvSpPr>
        <p:spPr>
          <a:xfrm>
            <a:off x="3171825" y="3357563"/>
            <a:ext cx="287338" cy="227012"/>
          </a:xfrm>
          <a:prstGeom prst="rightArrow">
            <a:avLst/>
          </a:prstGeom>
          <a:solidFill>
            <a:srgbClr val="92D050"/>
          </a:solidFill>
          <a:ln w="254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右箭头 13"/>
          <p:cNvSpPr/>
          <p:nvPr/>
        </p:nvSpPr>
        <p:spPr>
          <a:xfrm>
            <a:off x="6065838" y="3344863"/>
            <a:ext cx="287337" cy="228600"/>
          </a:xfrm>
          <a:prstGeom prst="rightArrow">
            <a:avLst/>
          </a:prstGeom>
          <a:solidFill>
            <a:srgbClr val="92D050"/>
          </a:solidFill>
          <a:ln w="254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495" name="文本框 1"/>
          <p:cNvSpPr txBox="1">
            <a:spLocks noChangeArrowheads="1"/>
          </p:cNvSpPr>
          <p:nvPr/>
        </p:nvSpPr>
        <p:spPr bwMode="auto">
          <a:xfrm>
            <a:off x="1835150" y="5373688"/>
            <a:ext cx="659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V1.0</a:t>
            </a:r>
            <a:endParaRPr lang="zh-CN" altLang="en-US" sz="1800" dirty="0">
              <a:ea typeface="宋体" panose="02010600030101010101" pitchFamily="2" charset="-122"/>
            </a:endParaRPr>
          </a:p>
        </p:txBody>
      </p:sp>
      <p:sp>
        <p:nvSpPr>
          <p:cNvPr id="20496" name="文本框 15"/>
          <p:cNvSpPr txBox="1">
            <a:spLocks noChangeArrowheads="1"/>
          </p:cNvSpPr>
          <p:nvPr/>
        </p:nvSpPr>
        <p:spPr bwMode="auto">
          <a:xfrm>
            <a:off x="4643438" y="5403850"/>
            <a:ext cx="659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V3.0</a:t>
            </a:r>
            <a:endParaRPr lang="zh-CN" altLang="en-US" sz="1800" dirty="0">
              <a:ea typeface="宋体" panose="02010600030101010101" pitchFamily="2" charset="-122"/>
            </a:endParaRPr>
          </a:p>
        </p:txBody>
      </p:sp>
      <p:sp>
        <p:nvSpPr>
          <p:cNvPr id="20497" name="文本框 16"/>
          <p:cNvSpPr txBox="1">
            <a:spLocks noChangeArrowheads="1"/>
          </p:cNvSpPr>
          <p:nvPr/>
        </p:nvSpPr>
        <p:spPr bwMode="auto">
          <a:xfrm>
            <a:off x="7497763" y="5400675"/>
            <a:ext cx="659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V3.2</a:t>
            </a:r>
            <a:endParaRPr lang="zh-CN" altLang="en-US" sz="1800" dirty="0">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90550" y="1196753"/>
            <a:ext cx="8229600" cy="4537298"/>
          </a:xfrm>
        </p:spPr>
        <p:txBody>
          <a:bodyPr/>
          <a:lstStyle/>
          <a:p>
            <a:pPr>
              <a:spcAft>
                <a:spcPts val="0"/>
              </a:spcAft>
              <a:buClr>
                <a:schemeClr val="bg1">
                  <a:lumMod val="95000"/>
                </a:schemeClr>
              </a:buClr>
              <a:defRPr/>
            </a:pPr>
            <a:r>
              <a:rPr lang="en-US" altLang="zh-CN" dirty="0">
                <a:solidFill>
                  <a:schemeClr val="bg1">
                    <a:lumMod val="95000"/>
                  </a:schemeClr>
                </a:solidFill>
              </a:rPr>
              <a:t>WCDA</a:t>
            </a:r>
            <a:r>
              <a:rPr lang="zh-CN" altLang="en-US" dirty="0">
                <a:solidFill>
                  <a:schemeClr val="bg1">
                    <a:lumMod val="95000"/>
                  </a:schemeClr>
                </a:solidFill>
              </a:rPr>
              <a:t>读出电子学指标要求与总体</a:t>
            </a:r>
            <a:r>
              <a:rPr lang="zh-CN" altLang="en-US" dirty="0" smtClean="0">
                <a:solidFill>
                  <a:schemeClr val="bg1">
                    <a:lumMod val="95000"/>
                  </a:schemeClr>
                </a:solidFill>
              </a:rPr>
              <a:t>结构</a:t>
            </a:r>
            <a:endParaRPr lang="en-US" altLang="zh-CN" dirty="0" smtClean="0">
              <a:solidFill>
                <a:schemeClr val="bg1">
                  <a:lumMod val="95000"/>
                </a:schemeClr>
              </a:solidFill>
            </a:endParaRPr>
          </a:p>
          <a:p>
            <a:pPr>
              <a:defRPr/>
            </a:pPr>
            <a:endParaRPr lang="en-US" altLang="zh-CN" sz="800" dirty="0" smtClean="0"/>
          </a:p>
          <a:p>
            <a:pPr>
              <a:defRPr/>
            </a:pPr>
            <a:r>
              <a:rPr lang="en-US" altLang="zh-CN" dirty="0" smtClean="0"/>
              <a:t>WCDA</a:t>
            </a:r>
            <a:r>
              <a:rPr lang="zh-CN" altLang="en-US" dirty="0"/>
              <a:t>工程样机的</a:t>
            </a:r>
            <a:r>
              <a:rPr lang="zh-CN" altLang="en-US" dirty="0" smtClean="0"/>
              <a:t>设计</a:t>
            </a:r>
            <a:endParaRPr lang="en-US" altLang="zh-CN" dirty="0" smtClean="0"/>
          </a:p>
          <a:p>
            <a:pPr lvl="1">
              <a:spcBef>
                <a:spcPts val="600"/>
              </a:spcBef>
              <a:spcAft>
                <a:spcPts val="600"/>
              </a:spcAft>
              <a:defRPr/>
            </a:pPr>
            <a:r>
              <a:rPr lang="en-US" altLang="zh-CN" dirty="0"/>
              <a:t> </a:t>
            </a:r>
            <a:r>
              <a:rPr lang="zh-CN" altLang="en-US" dirty="0" smtClean="0"/>
              <a:t>模拟前端电路</a:t>
            </a:r>
            <a:endParaRPr lang="en-US" altLang="zh-CN" dirty="0"/>
          </a:p>
          <a:p>
            <a:pPr lvl="1">
              <a:spcBef>
                <a:spcPts val="600"/>
              </a:spcBef>
              <a:spcAft>
                <a:spcPts val="600"/>
              </a:spcAft>
              <a:buClr>
                <a:schemeClr val="bg1">
                  <a:lumMod val="95000"/>
                </a:schemeClr>
              </a:buClr>
              <a:defRPr/>
            </a:pPr>
            <a:r>
              <a:rPr lang="zh-CN" altLang="en-US" dirty="0">
                <a:solidFill>
                  <a:schemeClr val="bg1">
                    <a:lumMod val="95000"/>
                  </a:schemeClr>
                </a:solidFill>
              </a:rPr>
              <a:t> 时钟与数据传输电路</a:t>
            </a:r>
            <a:endParaRPr lang="en-US" altLang="en-US" dirty="0">
              <a:solidFill>
                <a:schemeClr val="bg1">
                  <a:lumMod val="95000"/>
                </a:schemeClr>
              </a:solidFill>
            </a:endParaRPr>
          </a:p>
          <a:p>
            <a:pPr lvl="1">
              <a:spcBef>
                <a:spcPts val="600"/>
              </a:spcBef>
              <a:spcAft>
                <a:spcPts val="600"/>
              </a:spcAft>
              <a:buClr>
                <a:schemeClr val="bg1">
                  <a:lumMod val="95000"/>
                </a:schemeClr>
              </a:buClr>
              <a:defRPr/>
            </a:pPr>
            <a:r>
              <a:rPr lang="zh-CN" altLang="en-US" dirty="0">
                <a:solidFill>
                  <a:schemeClr val="bg1">
                    <a:lumMod val="95000"/>
                  </a:schemeClr>
                </a:solidFill>
              </a:rPr>
              <a:t>电源及监控电路</a:t>
            </a:r>
            <a:endParaRPr lang="en-US" altLang="zh-CN" dirty="0">
              <a:solidFill>
                <a:schemeClr val="bg1">
                  <a:lumMod val="95000"/>
                </a:schemeClr>
              </a:solidFill>
            </a:endParaRPr>
          </a:p>
          <a:p>
            <a:pPr>
              <a:buClr>
                <a:schemeClr val="bg1">
                  <a:lumMod val="95000"/>
                </a:schemeClr>
              </a:buClr>
              <a:defRPr/>
            </a:pPr>
            <a:endParaRPr lang="en-US" altLang="zh-CN" sz="800" dirty="0" smtClean="0">
              <a:solidFill>
                <a:schemeClr val="bg1">
                  <a:lumMod val="95000"/>
                </a:schemeClr>
              </a:solidFill>
            </a:endParaRPr>
          </a:p>
          <a:p>
            <a:pPr>
              <a:buClr>
                <a:schemeClr val="bg1">
                  <a:lumMod val="95000"/>
                </a:schemeClr>
              </a:buClr>
              <a:defRPr/>
            </a:pPr>
            <a:r>
              <a:rPr lang="zh-CN" altLang="en-US" dirty="0">
                <a:solidFill>
                  <a:schemeClr val="bg1">
                    <a:lumMod val="95000"/>
                  </a:schemeClr>
                </a:solidFill>
              </a:rPr>
              <a:t>系统测试</a:t>
            </a:r>
            <a:endParaRPr lang="en-US" altLang="zh-CN" dirty="0">
              <a:solidFill>
                <a:schemeClr val="bg1">
                  <a:lumMod val="95000"/>
                </a:schemeClr>
              </a:solidFill>
            </a:endParaRPr>
          </a:p>
          <a:p>
            <a:pPr lvl="1">
              <a:spcBef>
                <a:spcPts val="600"/>
              </a:spcBef>
              <a:spcAft>
                <a:spcPts val="600"/>
              </a:spcAft>
              <a:buClr>
                <a:schemeClr val="bg1">
                  <a:lumMod val="95000"/>
                </a:schemeClr>
              </a:buClr>
              <a:defRPr/>
            </a:pPr>
            <a:r>
              <a:rPr lang="en-US" altLang="zh-CN" dirty="0">
                <a:solidFill>
                  <a:schemeClr val="bg1">
                    <a:lumMod val="95000"/>
                  </a:schemeClr>
                </a:solidFill>
              </a:rPr>
              <a:t> </a:t>
            </a:r>
            <a:r>
              <a:rPr lang="zh-CN" altLang="en-US" dirty="0" smtClean="0">
                <a:solidFill>
                  <a:schemeClr val="bg1">
                    <a:lumMod val="95000"/>
                  </a:schemeClr>
                </a:solidFill>
              </a:rPr>
              <a:t>电子学性能测试</a:t>
            </a:r>
            <a:endParaRPr lang="en-US" altLang="zh-CN" dirty="0">
              <a:solidFill>
                <a:schemeClr val="bg1">
                  <a:lumMod val="95000"/>
                </a:schemeClr>
              </a:solidFill>
            </a:endParaRPr>
          </a:p>
          <a:p>
            <a:pPr lvl="2">
              <a:spcBef>
                <a:spcPts val="600"/>
              </a:spcBef>
              <a:spcAft>
                <a:spcPts val="600"/>
              </a:spcAft>
              <a:buClr>
                <a:schemeClr val="bg1">
                  <a:lumMod val="95000"/>
                </a:schemeClr>
              </a:buClr>
              <a:defRPr/>
            </a:pPr>
            <a:r>
              <a:rPr lang="zh-CN" altLang="en-US" dirty="0" smtClean="0">
                <a:solidFill>
                  <a:schemeClr val="bg1">
                    <a:lumMod val="95000"/>
                  </a:schemeClr>
                </a:solidFill>
              </a:rPr>
              <a:t>电荷与时间测量精度</a:t>
            </a:r>
            <a:endParaRPr lang="en-US" altLang="zh-CN" dirty="0" smtClean="0">
              <a:solidFill>
                <a:schemeClr val="bg1">
                  <a:lumMod val="95000"/>
                </a:schemeClr>
              </a:solidFill>
            </a:endParaRPr>
          </a:p>
          <a:p>
            <a:pPr lvl="2">
              <a:spcBef>
                <a:spcPts val="600"/>
              </a:spcBef>
              <a:spcAft>
                <a:spcPts val="600"/>
              </a:spcAft>
              <a:buClr>
                <a:schemeClr val="bg1">
                  <a:lumMod val="95000"/>
                </a:schemeClr>
              </a:buClr>
              <a:defRPr/>
            </a:pPr>
            <a:r>
              <a:rPr lang="zh-CN" altLang="en-US" dirty="0">
                <a:solidFill>
                  <a:schemeClr val="bg1">
                    <a:lumMod val="95000"/>
                  </a:schemeClr>
                </a:solidFill>
              </a:rPr>
              <a:t>时钟调相及传输性能</a:t>
            </a:r>
            <a:r>
              <a:rPr lang="en-US" altLang="zh-CN" dirty="0">
                <a:solidFill>
                  <a:schemeClr val="bg1">
                    <a:lumMod val="95000"/>
                  </a:schemeClr>
                </a:solidFill>
              </a:rPr>
              <a:t> </a:t>
            </a:r>
          </a:p>
          <a:p>
            <a:pPr lvl="2">
              <a:spcBef>
                <a:spcPts val="600"/>
              </a:spcBef>
              <a:spcAft>
                <a:spcPts val="600"/>
              </a:spcAft>
              <a:buClr>
                <a:schemeClr val="bg1">
                  <a:lumMod val="95000"/>
                </a:schemeClr>
              </a:buClr>
              <a:defRPr/>
            </a:pPr>
            <a:r>
              <a:rPr lang="en-US" altLang="zh-CN" dirty="0" smtClean="0">
                <a:solidFill>
                  <a:schemeClr val="bg1">
                    <a:lumMod val="95000"/>
                  </a:schemeClr>
                </a:solidFill>
              </a:rPr>
              <a:t>PMT</a:t>
            </a:r>
            <a:r>
              <a:rPr dirty="0">
                <a:solidFill>
                  <a:schemeClr val="bg1">
                    <a:lumMod val="95000"/>
                  </a:schemeClr>
                </a:solidFill>
              </a:rPr>
              <a:t>联合测试</a:t>
            </a:r>
            <a:endParaRPr lang="en-US" altLang="zh-CN" dirty="0">
              <a:solidFill>
                <a:schemeClr val="bg1">
                  <a:lumMod val="9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9</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xmlns="" val="1956456915"/>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1.1|0.7|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讲义模板</Template>
  <TotalTime>13694</TotalTime>
  <Words>2492</Words>
  <Application>Microsoft Office PowerPoint</Application>
  <PresentationFormat>全屏显示(4:3)</PresentationFormat>
  <Paragraphs>499</Paragraphs>
  <Slides>50</Slides>
  <Notes>12</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50</vt:i4>
      </vt:variant>
    </vt:vector>
  </HeadingPairs>
  <TitlesOfParts>
    <vt:vector size="53" baseType="lpstr">
      <vt:lpstr>聚合</vt:lpstr>
      <vt:lpstr>公式</vt:lpstr>
      <vt:lpstr>Visio</vt:lpstr>
      <vt:lpstr>LHAASO WCDA 电子学研制进展</vt:lpstr>
      <vt:lpstr>主要内容</vt:lpstr>
      <vt:lpstr>主要内容</vt:lpstr>
      <vt:lpstr>幻灯片 4</vt:lpstr>
      <vt:lpstr>LHAASO WCDA电子学整体结构</vt:lpstr>
      <vt:lpstr>主要内容</vt:lpstr>
      <vt:lpstr>多版本原理验证电子学</vt:lpstr>
      <vt:lpstr>工程样机的制作与优化</vt:lpstr>
      <vt:lpstr>主要内容</vt:lpstr>
      <vt:lpstr>FEE 工程样机结构</vt:lpstr>
      <vt:lpstr>电荷测量电路的设计</vt:lpstr>
      <vt:lpstr>前放及成形电路的设计</vt:lpstr>
      <vt:lpstr>前放及成形电路的设计</vt:lpstr>
      <vt:lpstr>电荷测量电路的设计</vt:lpstr>
      <vt:lpstr>电荷测量基线稳定性及一致性分析</vt:lpstr>
      <vt:lpstr>A/D转换电路设计</vt:lpstr>
      <vt:lpstr>时间测量电路的设计</vt:lpstr>
      <vt:lpstr>阈值自动标定电路设计</vt:lpstr>
      <vt:lpstr>保护电路设计</vt:lpstr>
      <vt:lpstr>FPGA TDC的设计</vt:lpstr>
      <vt:lpstr>FPGA TDC的设计</vt:lpstr>
      <vt:lpstr>数字信号处理</vt:lpstr>
      <vt:lpstr>主要内容</vt:lpstr>
      <vt:lpstr>时钟分发、同步与数据传输</vt:lpstr>
      <vt:lpstr>时钟相位自动补偿</vt:lpstr>
      <vt:lpstr>时钟同步与数据传输的兼容实现</vt:lpstr>
      <vt:lpstr>远程逻辑更新</vt:lpstr>
      <vt:lpstr>主要内容</vt:lpstr>
      <vt:lpstr>电源设计</vt:lpstr>
      <vt:lpstr>监控电路</vt:lpstr>
      <vt:lpstr>主要内容</vt:lpstr>
      <vt:lpstr>电子学性能测试 测试平台</vt:lpstr>
      <vt:lpstr>电荷测量基线离散性测试 ：</vt:lpstr>
      <vt:lpstr>电荷精度测试结果 ：</vt:lpstr>
      <vt:lpstr>时间精度测试结果 ：</vt:lpstr>
      <vt:lpstr>阈值自动标定电路测试</vt:lpstr>
      <vt:lpstr>主要内容</vt:lpstr>
      <vt:lpstr>时钟相位自动补偿测试</vt:lpstr>
      <vt:lpstr>上下电相位调相性能测试（1）</vt:lpstr>
      <vt:lpstr>上下电相位调相性能测试（2）</vt:lpstr>
      <vt:lpstr>变温条件下调相性能测试</vt:lpstr>
      <vt:lpstr>变温+上下电情况下调相性能测试</vt:lpstr>
      <vt:lpstr>数据率测试</vt:lpstr>
      <vt:lpstr>主要内容</vt:lpstr>
      <vt:lpstr>PMT联合测试平台</vt:lpstr>
      <vt:lpstr>与滨淞CR365 联调结果   电荷性能</vt:lpstr>
      <vt:lpstr>与滨淞CR365 联调结果  时间测量性能</vt:lpstr>
      <vt:lpstr>与滨淞R5912 联调结果 电荷测量性能</vt:lpstr>
      <vt:lpstr>与滨淞R5912联调结果 时间性能</vt:lpstr>
      <vt:lpstr>幻灯片 50</vt:lpstr>
    </vt:vector>
  </TitlesOfParts>
  <Company>中国科学技术大学近代物理系快电子学实验室</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脉冲数字电路</dc:title>
  <dc:creator>赵雷</dc:creator>
  <cp:lastModifiedBy>ustc</cp:lastModifiedBy>
  <cp:revision>1215</cp:revision>
  <cp:lastPrinted>2015-05-13T08:59:42Z</cp:lastPrinted>
  <dcterms:created xsi:type="dcterms:W3CDTF">2004-08-31T02:31:54Z</dcterms:created>
  <dcterms:modified xsi:type="dcterms:W3CDTF">2018-03-20T12:47:46Z</dcterms:modified>
</cp:coreProperties>
</file>