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89" r:id="rId4"/>
    <p:sldId id="295" r:id="rId5"/>
    <p:sldId id="258" r:id="rId6"/>
    <p:sldId id="266" r:id="rId7"/>
    <p:sldId id="267" r:id="rId8"/>
    <p:sldId id="296" r:id="rId9"/>
    <p:sldId id="303" r:id="rId10"/>
    <p:sldId id="268" r:id="rId11"/>
    <p:sldId id="297" r:id="rId12"/>
    <p:sldId id="290" r:id="rId13"/>
    <p:sldId id="298" r:id="rId14"/>
    <p:sldId id="299" r:id="rId15"/>
    <p:sldId id="302" r:id="rId16"/>
    <p:sldId id="305" r:id="rId17"/>
    <p:sldId id="306" r:id="rId18"/>
    <p:sldId id="301" r:id="rId19"/>
    <p:sldId id="271" r:id="rId20"/>
    <p:sldId id="30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B28E4-4412-4CD5-9FCD-AE50DFCE6C77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2942-B2C9-468C-BB20-799FFA9D76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67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2018-3-23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6400800" cy="1600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409CA"/>
                </a:solidFill>
              </a:rPr>
              <a:t>高卫（中科院高能物理所）</a:t>
            </a:r>
            <a:endParaRPr lang="en-US" altLang="zh-CN" b="1" dirty="0" smtClean="0">
              <a:solidFill>
                <a:srgbClr val="0409CA"/>
              </a:solidFill>
            </a:endParaRPr>
          </a:p>
          <a:p>
            <a:r>
              <a:rPr lang="zh-CN" altLang="en-US" b="1" dirty="0" smtClean="0">
                <a:solidFill>
                  <a:schemeClr val="tx1"/>
                </a:solidFill>
              </a:rPr>
              <a:t>合作者：</a:t>
            </a:r>
            <a:r>
              <a:rPr lang="zh-CN" altLang="en-US" b="1" dirty="0" smtClean="0">
                <a:solidFill>
                  <a:srgbClr val="0409CA"/>
                </a:solidFill>
              </a:rPr>
              <a:t>陈松战、何会海、崔树旺</a:t>
            </a:r>
            <a:endParaRPr lang="en-US" altLang="zh-CN" b="1" dirty="0" smtClean="0">
              <a:solidFill>
                <a:srgbClr val="0409CA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2018/3/23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利用</a:t>
            </a:r>
            <a:r>
              <a:rPr lang="en-US" altLang="zh-CN" dirty="0" smtClean="0"/>
              <a:t>ARGO</a:t>
            </a:r>
            <a:r>
              <a:rPr lang="zh-CN" altLang="en-US" dirty="0" smtClean="0"/>
              <a:t>数据研究宇宙线大尺度各向异性进展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74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3. </a:t>
            </a:r>
            <a:r>
              <a:rPr lang="zh-CN" altLang="en-US" b="1" dirty="0">
                <a:solidFill>
                  <a:schemeClr val="tx1"/>
                </a:solidFill>
              </a:rPr>
              <a:t>结</a:t>
            </a:r>
            <a:r>
              <a:rPr lang="zh-CN" altLang="en-US" b="1" dirty="0" smtClean="0">
                <a:solidFill>
                  <a:schemeClr val="tx1"/>
                </a:solidFill>
              </a:rPr>
              <a:t>果</a:t>
            </a:r>
            <a:r>
              <a:rPr lang="en-US" altLang="zh-CN" b="1" dirty="0" smtClean="0">
                <a:solidFill>
                  <a:schemeClr val="tx1"/>
                </a:solidFill>
              </a:rPr>
              <a:t>--</a:t>
            </a:r>
            <a:r>
              <a:rPr lang="zh-CN" altLang="en-US" b="1" dirty="0">
                <a:solidFill>
                  <a:srgbClr val="0409CA"/>
                </a:solidFill>
              </a:rPr>
              <a:t>长期稳定</a:t>
            </a:r>
            <a:r>
              <a:rPr lang="zh-CN" altLang="en-US" b="1" dirty="0" smtClean="0">
                <a:solidFill>
                  <a:srgbClr val="0409CA"/>
                </a:solidFill>
              </a:rPr>
              <a:t>性</a:t>
            </a:r>
            <a:endParaRPr lang="en-US" altLang="zh-CN" b="1" dirty="0">
              <a:solidFill>
                <a:srgbClr val="0409CA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年变化（</a:t>
            </a:r>
            <a:r>
              <a:rPr lang="en-US" altLang="zh-CN" sz="2000" dirty="0" smtClean="0"/>
              <a:t>15°smooth</a:t>
            </a:r>
            <a:r>
              <a:rPr lang="zh-CN" altLang="en-US" sz="2000" dirty="0" smtClean="0"/>
              <a:t>）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539614" y="2008486"/>
            <a:ext cx="7632786" cy="494427"/>
            <a:chOff x="539614" y="2195554"/>
            <a:chExt cx="6413900" cy="494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占位符 3"/>
                <p:cNvSpPr txBox="1">
                  <a:spLocks/>
                </p:cNvSpPr>
                <p:nvPr/>
              </p:nvSpPr>
              <p:spPr>
                <a:xfrm>
                  <a:off x="2907857" y="2251809"/>
                  <a:ext cx="1677414" cy="423739"/>
                </a:xfrm>
                <a:prstGeom prst="rect">
                  <a:avLst/>
                </a:prstGeom>
              </p:spPr>
              <p:txBody>
                <a:bodyPr vert="horz" rtlCol="0">
                  <a:normAutofit/>
                </a:bodyPr>
                <a:lstStyle>
                  <a:lvl1pPr marL="342900" indent="-342900" algn="l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 2"/>
                    <a:buChar char=""/>
                    <a:defRPr kumimoji="0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SzPct val="50000"/>
                    <a:buFont typeface="Wingdings 2"/>
                    <a:buChar char="³"/>
                    <a:defRPr kumimoji="0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SzPct val="60000"/>
                    <a:buFont typeface="Wingdings 2"/>
                    <a:buChar char="®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SzPct val="45000"/>
                    <a:buFont typeface="Wingdings 2"/>
                    <a:buChar char="¯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Font typeface="Wingdings 2"/>
                    <a:buChar char="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i="1" dirty="0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zh-CN" sz="1800" i="1" dirty="0" smtClean="0">
                            <a:latin typeface="Cambria Math"/>
                            <a:ea typeface="Cambria Math"/>
                          </a:rPr>
                          <m:t>&lt;10℃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5" name="文本占位符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857" y="2251809"/>
                  <a:ext cx="1677414" cy="42373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占位符 3"/>
                <p:cNvSpPr txBox="1">
                  <a:spLocks/>
                </p:cNvSpPr>
                <p:nvPr/>
              </p:nvSpPr>
              <p:spPr>
                <a:xfrm>
                  <a:off x="5276100" y="2266242"/>
                  <a:ext cx="1677414" cy="423739"/>
                </a:xfrm>
                <a:prstGeom prst="rect">
                  <a:avLst/>
                </a:prstGeom>
              </p:spPr>
              <p:txBody>
                <a:bodyPr vert="horz" rtlCol="0">
                  <a:normAutofit/>
                </a:bodyPr>
                <a:lstStyle>
                  <a:lvl1pPr marL="342900" indent="-342900" algn="l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 2"/>
                    <a:buChar char=""/>
                    <a:defRPr kumimoji="0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SzPct val="50000"/>
                    <a:buFont typeface="Wingdings 2"/>
                    <a:buChar char="³"/>
                    <a:defRPr kumimoji="0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SzPct val="60000"/>
                    <a:buFont typeface="Wingdings 2"/>
                    <a:buChar char="®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SzPct val="45000"/>
                    <a:buFont typeface="Wingdings 2"/>
                    <a:buChar char="¯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Font typeface="Wingdings 2"/>
                    <a:buChar char="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i="1" dirty="0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altLang="zh-CN" sz="1800" b="0" i="1" dirty="0" smtClean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altLang="zh-CN" sz="180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altLang="zh-CN" sz="1800" b="0" i="1" dirty="0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altLang="zh-CN" sz="1800" i="1" dirty="0" smtClean="0">
                            <a:latin typeface="Cambria Math"/>
                            <a:ea typeface="Cambria Math"/>
                          </a:rPr>
                          <m:t>℃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6" name="文本占位符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100" y="2266242"/>
                  <a:ext cx="1677414" cy="4237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占位符 3"/>
                <p:cNvSpPr txBox="1">
                  <a:spLocks/>
                </p:cNvSpPr>
                <p:nvPr/>
              </p:nvSpPr>
              <p:spPr>
                <a:xfrm>
                  <a:off x="539614" y="2195554"/>
                  <a:ext cx="1677414" cy="423739"/>
                </a:xfrm>
                <a:prstGeom prst="rect">
                  <a:avLst/>
                </a:prstGeom>
              </p:spPr>
              <p:txBody>
                <a:bodyPr vert="horz" rtlCol="0">
                  <a:normAutofit/>
                </a:bodyPr>
                <a:lstStyle>
                  <a:lvl1pPr marL="342900" indent="-342900" algn="l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 2"/>
                    <a:buChar char=""/>
                    <a:defRPr kumimoji="0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1" latinLnBrk="0" hangingPunct="1">
                    <a:spcBef>
                      <a:spcPct val="20000"/>
                    </a:spcBef>
                    <a:buClr>
                      <a:schemeClr val="accent2"/>
                    </a:buClr>
                    <a:buSzPct val="50000"/>
                    <a:buFont typeface="Wingdings 2"/>
                    <a:buChar char="³"/>
                    <a:defRPr kumimoji="0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1" latinLnBrk="0" hangingPunct="1">
                    <a:spcBef>
                      <a:spcPct val="20000"/>
                    </a:spcBef>
                    <a:buClr>
                      <a:schemeClr val="accent3"/>
                    </a:buClr>
                    <a:buSzPct val="60000"/>
                    <a:buFont typeface="Wingdings 2"/>
                    <a:buChar char="®"/>
                    <a:defRPr kumimoji="0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1" latinLnBrk="0" hangingPunct="1">
                    <a:spcBef>
                      <a:spcPct val="20000"/>
                    </a:spcBef>
                    <a:buClr>
                      <a:schemeClr val="accent5"/>
                    </a:buClr>
                    <a:buSzPct val="45000"/>
                    <a:buFont typeface="Wingdings 2"/>
                    <a:buChar char="¯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1" latinLnBrk="0" hangingPunct="1">
                    <a:spcBef>
                      <a:spcPct val="20000"/>
                    </a:spcBef>
                    <a:buClr>
                      <a:schemeClr val="accent6"/>
                    </a:buClr>
                    <a:buFont typeface="Wingdings 2"/>
                    <a:buChar char="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kumimoji="0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800" b="0" i="1" dirty="0" smtClean="0">
                            <a:latin typeface="Cambria Math"/>
                            <a:ea typeface="Cambria Math"/>
                          </a:rPr>
                          <m:t>𝑎𝑙𝑙</m:t>
                        </m:r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7" name="文本占位符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14" y="2195554"/>
                  <a:ext cx="1677414" cy="4237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" y="2441682"/>
            <a:ext cx="2707116" cy="4138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23" y="2488480"/>
            <a:ext cx="2857580" cy="3964856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62" y="2464547"/>
            <a:ext cx="2780966" cy="41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一维比较（</a:t>
            </a:r>
            <a:r>
              <a:rPr lang="en-US" altLang="zh-CN" b="1" dirty="0">
                <a:solidFill>
                  <a:schemeClr val="tx1"/>
                </a:solidFill>
              </a:rPr>
              <a:t>T&gt;10 ℃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73088"/>
          </a:xfrm>
        </p:spPr>
        <p:txBody>
          <a:bodyPr/>
          <a:lstStyle/>
          <a:p>
            <a:r>
              <a:rPr lang="zh-CN" altLang="en-US" dirty="0" smtClean="0"/>
              <a:t>未见明显年变化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7796563" cy="46150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60232" y="216187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409CA"/>
                </a:solidFill>
              </a:rPr>
              <a:t>恒星时</a:t>
            </a:r>
            <a:endParaRPr lang="zh-CN" altLang="en-US" b="1" dirty="0">
              <a:solidFill>
                <a:srgbClr val="0409CA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47959" y="43828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409CA"/>
                </a:solidFill>
              </a:rPr>
              <a:t>反恒星时</a:t>
            </a:r>
            <a:endParaRPr lang="zh-CN" altLang="en-US" b="1" dirty="0">
              <a:solidFill>
                <a:srgbClr val="040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其它实验比较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 smtClean="0"/>
              <a:t>在</a:t>
            </a:r>
            <a:r>
              <a:rPr lang="en-US" altLang="zh-CN" sz="2400" b="1" dirty="0" smtClean="0"/>
              <a:t>7TeV loss-cone</a:t>
            </a:r>
            <a:r>
              <a:rPr lang="zh-CN" altLang="en-US" sz="2400" b="1" dirty="0" smtClean="0"/>
              <a:t>强度未加明显变化，与</a:t>
            </a:r>
            <a:r>
              <a:rPr lang="en-US" altLang="zh-CN" sz="2400" b="1" dirty="0" err="1" smtClean="0"/>
              <a:t>ASr</a:t>
            </a:r>
            <a:r>
              <a:rPr lang="zh-CN" altLang="en-US" sz="2400" b="1" dirty="0" smtClean="0"/>
              <a:t>结果吻合。</a:t>
            </a:r>
            <a:endParaRPr lang="zh-CN" altLang="en-US" sz="2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6937347" cy="4512336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5076056" y="4149080"/>
            <a:ext cx="2616867" cy="1800200"/>
          </a:xfrm>
          <a:prstGeom prst="ellipse">
            <a:avLst/>
          </a:prstGeom>
          <a:solidFill>
            <a:srgbClr val="0409CA">
              <a:alpha val="18000"/>
            </a:srgbClr>
          </a:solidFill>
          <a:ln>
            <a:solidFill>
              <a:srgbClr val="040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9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40122"/>
            <a:ext cx="7772400" cy="11430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能谱依赖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424936" cy="52018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8953" y="1516142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4.0TeV</a:t>
            </a:r>
            <a:endParaRPr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671947" y="2175628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7.1TeV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71947" y="2794465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12TeV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68953" y="3417879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22TeV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68953" y="4077365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39TeV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68953" y="4736808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71TeV</a:t>
            </a:r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74256" y="5396251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160TeV</a:t>
            </a:r>
            <a:endParaRPr lang="zh-CN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668953" y="5944170"/>
            <a:ext cx="113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520TeV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224536" y="135180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409CA"/>
                </a:solidFill>
              </a:rPr>
              <a:t>恒星时</a:t>
            </a:r>
            <a:endParaRPr lang="zh-CN" altLang="en-US" b="1" dirty="0">
              <a:solidFill>
                <a:srgbClr val="0409CA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48264" y="13716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409CA"/>
                </a:solidFill>
              </a:rPr>
              <a:t>反恒星时</a:t>
            </a:r>
            <a:endParaRPr lang="zh-CN" altLang="en-US" b="1" dirty="0">
              <a:solidFill>
                <a:srgbClr val="040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强度和相位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69071"/>
            <a:ext cx="7704856" cy="504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4.</a:t>
            </a:r>
            <a:r>
              <a:rPr lang="zh-CN" altLang="en-US" b="1" dirty="0">
                <a:solidFill>
                  <a:schemeClr val="tx1"/>
                </a:solidFill>
              </a:rPr>
              <a:t>讨论和小</a:t>
            </a:r>
            <a:r>
              <a:rPr lang="zh-CN" altLang="en-US" b="1" dirty="0" smtClean="0">
                <a:solidFill>
                  <a:schemeClr val="tx1"/>
                </a:solidFill>
              </a:rPr>
              <a:t>结</a:t>
            </a:r>
            <a:r>
              <a:rPr lang="en-US" altLang="zh-CN" b="1" dirty="0" smtClean="0">
                <a:solidFill>
                  <a:schemeClr val="tx1"/>
                </a:solidFill>
              </a:rPr>
              <a:t>--</a:t>
            </a:r>
            <a:r>
              <a:rPr lang="zh-CN" altLang="en-US" b="1" dirty="0" smtClean="0">
                <a:solidFill>
                  <a:srgbClr val="FF0000"/>
                </a:solidFill>
              </a:rPr>
              <a:t>讨论（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46557"/>
              </p:ext>
            </p:extLst>
          </p:nvPr>
        </p:nvGraphicFramePr>
        <p:xfrm>
          <a:off x="506934" y="1628800"/>
          <a:ext cx="424847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74"/>
                <a:gridCol w="1728019"/>
                <a:gridCol w="1373979"/>
              </a:tblGrid>
              <a:tr h="226824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Year</a:t>
                      </a:r>
                      <a:endParaRPr lang="zh-CN" alt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T&gt;15</a:t>
                      </a:r>
                      <a:r>
                        <a:rPr lang="zh-CN" altLang="en-US" sz="2400" dirty="0" smtClean="0"/>
                        <a:t>℃</a:t>
                      </a:r>
                      <a:endParaRPr lang="en-US" altLang="zh-CN" sz="24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2008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112-310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199 days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2009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102-299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/>
                        <a:t>198 days</a:t>
                      </a:r>
                      <a:endParaRPr lang="zh-CN" altLang="en-US" sz="24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2010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117-302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186 </a:t>
                      </a:r>
                      <a:r>
                        <a:rPr lang="en-US" altLang="zh-CN" sz="2400" b="0" dirty="0" smtClean="0"/>
                        <a:t>days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2011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129-281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153 days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2012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129-292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164 days</a:t>
                      </a:r>
                      <a:endParaRPr lang="zh-CN" alt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40" y="1628800"/>
            <a:ext cx="3546324" cy="4824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465313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T&gt;15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℃结果也未见明显的年变化，基本与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T&gt;10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℃吻合，说明温度筛选条件为</a:t>
            </a:r>
            <a:r>
              <a:rPr lang="en-US" altLang="zh-CN" sz="2000" b="1" dirty="0">
                <a:solidFill>
                  <a:srgbClr val="FF0000"/>
                </a:solidFill>
              </a:rPr>
              <a:t>T&gt;10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℃基本合理。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106342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</a:rPr>
              <a:t>讨论（</a:t>
            </a:r>
            <a:r>
              <a:rPr lang="en-US" altLang="zh-CN" sz="3200" b="1" dirty="0" smtClean="0">
                <a:solidFill>
                  <a:schemeClr val="tx1"/>
                </a:solidFill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）：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方位角随温度变化的影响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/>
            </a:r>
            <a:br>
              <a:rPr lang="en-US" altLang="zh-CN" sz="2400" b="1" dirty="0" smtClean="0">
                <a:solidFill>
                  <a:srgbClr val="FF0000"/>
                </a:solidFill>
              </a:rPr>
            </a:b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2012001-2012035</a:t>
            </a:r>
            <a:endParaRPr lang="zh-CN" altLang="en-US" sz="2400" dirty="0"/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392906" y="1907382"/>
            <a:ext cx="8554641" cy="75009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The anisotropy is simply estimated only basing on the azimuth distribution</a:t>
            </a:r>
          </a:p>
          <a:p>
            <a:r>
              <a:rPr lang="en-US" altLang="zh-CN" dirty="0" smtClean="0"/>
              <a:t>The excess phase is shift with time from 260 degree to 320 degree </a:t>
            </a:r>
            <a:endParaRPr lang="zh-CN" altLang="en-US" dirty="0" smtClean="0"/>
          </a:p>
        </p:txBody>
      </p:sp>
      <p:pic>
        <p:nvPicPr>
          <p:cNvPr id="614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19" y="3592117"/>
            <a:ext cx="3126581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592117"/>
            <a:ext cx="3093244" cy="22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116"/>
            <a:ext cx="2924175" cy="2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文本框 6"/>
          <p:cNvSpPr txBox="1">
            <a:spLocks noChangeArrowheads="1"/>
          </p:cNvSpPr>
          <p:nvPr/>
        </p:nvSpPr>
        <p:spPr bwMode="auto">
          <a:xfrm>
            <a:off x="512823" y="2981459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/>
              <a:t>Assumed time: 2011320-2011350</a:t>
            </a:r>
            <a:endParaRPr lang="zh-CN" altLang="en-US" sz="1600" dirty="0"/>
          </a:p>
        </p:txBody>
      </p:sp>
      <p:sp>
        <p:nvSpPr>
          <p:cNvPr id="6152" name="文本框 7"/>
          <p:cNvSpPr txBox="1">
            <a:spLocks noChangeArrowheads="1"/>
          </p:cNvSpPr>
          <p:nvPr/>
        </p:nvSpPr>
        <p:spPr bwMode="auto">
          <a:xfrm>
            <a:off x="3576637" y="3023504"/>
            <a:ext cx="1788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/>
              <a:t>Assumed time: 2012001-2012030</a:t>
            </a:r>
            <a:endParaRPr lang="zh-CN" altLang="en-US" sz="1600" dirty="0"/>
          </a:p>
        </p:txBody>
      </p:sp>
      <p:sp>
        <p:nvSpPr>
          <p:cNvPr id="6153" name="文本框 8"/>
          <p:cNvSpPr txBox="1">
            <a:spLocks noChangeArrowheads="1"/>
          </p:cNvSpPr>
          <p:nvPr/>
        </p:nvSpPr>
        <p:spPr bwMode="auto">
          <a:xfrm>
            <a:off x="6761559" y="3060249"/>
            <a:ext cx="19148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/>
              <a:t>Assumed time: 2012030-2012060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290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685" y="972741"/>
            <a:ext cx="7886700" cy="994172"/>
          </a:xfrm>
        </p:spPr>
        <p:txBody>
          <a:bodyPr/>
          <a:lstStyle/>
          <a:p>
            <a:pPr algn="ctr">
              <a:defRPr/>
            </a:pPr>
            <a:r>
              <a:rPr lang="en-US" altLang="zh-CN" sz="2700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Monthly variation of the Sidereal Anisotropy </a:t>
            </a:r>
            <a:r>
              <a:rPr lang="en-US" altLang="zh-CN" sz="27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(</a:t>
            </a:r>
            <a:r>
              <a:rPr lang="en-US" altLang="zh-CN" sz="2700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Cui,and</a:t>
            </a:r>
            <a:r>
              <a:rPr lang="en-US" altLang="zh-CN" sz="27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Gao previous result) </a:t>
            </a:r>
            <a:endParaRPr lang="zh-CN" altLang="en-US" sz="2700" dirty="0"/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200025" y="2124075"/>
            <a:ext cx="4705350" cy="3598069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smtClean="0"/>
              <a:t>The phase of the excess in data is also shifted from about 260 to about 320 deg from 2011-12 to 2012-02.</a:t>
            </a:r>
          </a:p>
          <a:p>
            <a:endParaRPr lang="en-US" altLang="zh-CN" smtClean="0"/>
          </a:p>
          <a:p>
            <a:r>
              <a:rPr lang="en-US" altLang="zh-CN" smtClean="0"/>
              <a:t>The shifting of the phase indicates the anisotropy is introduced in the solar time. </a:t>
            </a:r>
          </a:p>
          <a:p>
            <a:endParaRPr lang="en-US" altLang="zh-CN" smtClean="0"/>
          </a:p>
          <a:p>
            <a:r>
              <a:rPr lang="en-US" altLang="zh-CN" smtClean="0">
                <a:solidFill>
                  <a:srgbClr val="FF0000"/>
                </a:solidFill>
              </a:rPr>
              <a:t>The variation is consistent with the expected fake anisotropy presented in last slide. </a:t>
            </a:r>
            <a:endParaRPr lang="zh-CN" altLang="en-US" smtClean="0">
              <a:solidFill>
                <a:srgbClr val="FF0000"/>
              </a:solidFill>
            </a:endParaRPr>
          </a:p>
        </p:txBody>
      </p:sp>
      <p:grpSp>
        <p:nvGrpSpPr>
          <p:cNvPr id="7172" name="组合 5"/>
          <p:cNvGrpSpPr>
            <a:grpSpLocks/>
          </p:cNvGrpSpPr>
          <p:nvPr/>
        </p:nvGrpSpPr>
        <p:grpSpPr bwMode="auto">
          <a:xfrm>
            <a:off x="4938713" y="1824038"/>
            <a:ext cx="3470672" cy="3801666"/>
            <a:chOff x="6106392" y="2130136"/>
            <a:chExt cx="4627418" cy="4331164"/>
          </a:xfrm>
        </p:grpSpPr>
        <p:pic>
          <p:nvPicPr>
            <p:cNvPr id="7181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467" y="3191387"/>
              <a:ext cx="4505215" cy="32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392" y="2130136"/>
              <a:ext cx="4627418" cy="106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文本框 6"/>
          <p:cNvSpPr txBox="1">
            <a:spLocks noChangeArrowheads="1"/>
          </p:cNvSpPr>
          <p:nvPr/>
        </p:nvSpPr>
        <p:spPr bwMode="auto">
          <a:xfrm>
            <a:off x="5281613" y="1946672"/>
            <a:ext cx="1066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/>
              <a:t>2011-12</a:t>
            </a:r>
            <a:endParaRPr lang="zh-CN" altLang="en-US" sz="1350"/>
          </a:p>
        </p:txBody>
      </p:sp>
      <p:sp>
        <p:nvSpPr>
          <p:cNvPr id="7174" name="文本框 7"/>
          <p:cNvSpPr txBox="1">
            <a:spLocks noChangeArrowheads="1"/>
          </p:cNvSpPr>
          <p:nvPr/>
        </p:nvSpPr>
        <p:spPr bwMode="auto">
          <a:xfrm>
            <a:off x="5281613" y="2808685"/>
            <a:ext cx="1066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/>
              <a:t>2012-01</a:t>
            </a:r>
            <a:endParaRPr lang="zh-CN" altLang="en-US" sz="1350"/>
          </a:p>
        </p:txBody>
      </p:sp>
      <p:sp>
        <p:nvSpPr>
          <p:cNvPr id="7175" name="文本框 8"/>
          <p:cNvSpPr txBox="1">
            <a:spLocks noChangeArrowheads="1"/>
          </p:cNvSpPr>
          <p:nvPr/>
        </p:nvSpPr>
        <p:spPr bwMode="auto">
          <a:xfrm>
            <a:off x="5281613" y="3774281"/>
            <a:ext cx="1066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/>
              <a:t>2012-02</a:t>
            </a:r>
            <a:endParaRPr lang="zh-CN" altLang="en-US" sz="1350"/>
          </a:p>
        </p:txBody>
      </p:sp>
      <p:sp>
        <p:nvSpPr>
          <p:cNvPr id="7176" name="文本框 9"/>
          <p:cNvSpPr txBox="1">
            <a:spLocks noChangeArrowheads="1"/>
          </p:cNvSpPr>
          <p:nvPr/>
        </p:nvSpPr>
        <p:spPr bwMode="auto">
          <a:xfrm>
            <a:off x="5281613" y="4764881"/>
            <a:ext cx="10668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/>
              <a:t>2012-03</a:t>
            </a:r>
            <a:endParaRPr lang="zh-CN" altLang="en-US" sz="1350"/>
          </a:p>
        </p:txBody>
      </p:sp>
      <p:cxnSp>
        <p:nvCxnSpPr>
          <p:cNvPr id="13" name="直接连接符 12"/>
          <p:cNvCxnSpPr/>
          <p:nvPr/>
        </p:nvCxnSpPr>
        <p:spPr>
          <a:xfrm>
            <a:off x="7259241" y="1946672"/>
            <a:ext cx="0" cy="35433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文本框 13"/>
          <p:cNvSpPr txBox="1">
            <a:spLocks noChangeArrowheads="1"/>
          </p:cNvSpPr>
          <p:nvPr/>
        </p:nvSpPr>
        <p:spPr bwMode="auto">
          <a:xfrm>
            <a:off x="7065169" y="5453062"/>
            <a:ext cx="52982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/>
              <a:t>250</a:t>
            </a:r>
            <a:endParaRPr lang="zh-CN" altLang="en-US" sz="1350"/>
          </a:p>
        </p:txBody>
      </p:sp>
      <p:cxnSp>
        <p:nvCxnSpPr>
          <p:cNvPr id="15" name="直接连接符 14"/>
          <p:cNvCxnSpPr/>
          <p:nvPr/>
        </p:nvCxnSpPr>
        <p:spPr>
          <a:xfrm>
            <a:off x="7673579" y="1932385"/>
            <a:ext cx="0" cy="35433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文本框 15"/>
          <p:cNvSpPr txBox="1">
            <a:spLocks noChangeArrowheads="1"/>
          </p:cNvSpPr>
          <p:nvPr/>
        </p:nvSpPr>
        <p:spPr bwMode="auto">
          <a:xfrm>
            <a:off x="7516416" y="5445919"/>
            <a:ext cx="10370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/>
              <a:t>300deg</a:t>
            </a: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5070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讨论（</a:t>
            </a:r>
            <a:r>
              <a:rPr lang="en-US" altLang="zh-CN" b="1" dirty="0" smtClean="0">
                <a:solidFill>
                  <a:schemeClr val="tx1"/>
                </a:solidFill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27584" y="1649269"/>
            <a:ext cx="7772400" cy="111710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T&lt;10 ℃</a:t>
            </a:r>
            <a:r>
              <a:rPr lang="zh-CN" altLang="en-US" sz="2800" b="1" dirty="0" smtClean="0"/>
              <a:t>数据的月影未见明显异常，探测器温度效应还比较小，只是大尺度各向异性比较敏感。</a:t>
            </a:r>
            <a:endParaRPr lang="en-US" altLang="zh-CN" sz="28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98" y="2780928"/>
            <a:ext cx="8006102" cy="38191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8064" y="2924944"/>
            <a:ext cx="360040" cy="33843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80312" y="2924944"/>
            <a:ext cx="216024" cy="33843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28184" y="2924944"/>
            <a:ext cx="360040" cy="33843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23728" y="2906776"/>
            <a:ext cx="144016" cy="33843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303601" y="2881070"/>
            <a:ext cx="144016" cy="3384376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4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2366" y="304800"/>
            <a:ext cx="7772400" cy="1143000"/>
          </a:xfrm>
        </p:spPr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小结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2010--2012 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三年数据由于探测器在冬天对温度有明显依赖关系，影响了各向异性结果，对数据进行简单温度挑选后，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ARGO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五年的各向异性显示，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2008--2012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（太阳活动平静到活跃）时期内恒星时各向异性稳定，支持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Tibet 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AS</a:t>
            </a:r>
            <a:r>
              <a:rPr lang="el-GR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γ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结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果。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ARGO</a:t>
            </a: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之前观测相比，最高能量由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29TeV</a:t>
            </a: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延伸到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520TeV</a:t>
            </a: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，给出</a:t>
            </a:r>
            <a:r>
              <a:rPr lang="en-US" altLang="zh-CN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 </a:t>
            </a:r>
            <a:r>
              <a:rPr lang="en-US" altLang="zh-CN" sz="2000" b="1" dirty="0" err="1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TeV</a:t>
            </a:r>
            <a:r>
              <a:rPr lang="en-US" altLang="zh-CN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--520 </a:t>
            </a:r>
            <a:r>
              <a:rPr lang="en-US" altLang="zh-CN" sz="2000" b="1" dirty="0" err="1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TeV</a:t>
            </a: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能量范围内各向异性</a:t>
            </a:r>
            <a:r>
              <a:rPr lang="zh-CN" altLang="en-US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。各</a:t>
            </a: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向异性具有明显能量依赖，在</a:t>
            </a:r>
            <a:r>
              <a:rPr lang="en-US" altLang="zh-CN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&gt;100TeV</a:t>
            </a:r>
            <a:r>
              <a:rPr lang="zh-CN" altLang="en-US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时也观测</a:t>
            </a: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到新结构分布，</a:t>
            </a:r>
            <a:r>
              <a:rPr lang="zh-CN" altLang="en-US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AS</a:t>
            </a:r>
            <a:r>
              <a:rPr lang="el-GR" altLang="zh-CN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γ</a:t>
            </a:r>
            <a:r>
              <a:rPr lang="zh-CN" altLang="en-US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000" b="1" dirty="0" err="1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IceCube</a:t>
            </a:r>
            <a:r>
              <a:rPr lang="zh-CN" altLang="en-US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r>
              <a:rPr lang="zh-CN" altLang="en-US" sz="2000" b="1" dirty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实验结果相</a:t>
            </a:r>
            <a:r>
              <a:rPr lang="zh-CN" altLang="en-US" sz="2000" b="1" dirty="0" smtClean="0">
                <a:solidFill>
                  <a:srgbClr val="0409C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符，超出方向指向银心，可能说明其银河系起源。</a:t>
            </a:r>
            <a:endParaRPr lang="en-US" altLang="zh-CN" sz="2000" b="1" dirty="0" smtClean="0">
              <a:solidFill>
                <a:srgbClr val="0409C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73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内容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altLang="zh-CN" sz="4000" dirty="0" smtClean="0"/>
              <a:t>1. </a:t>
            </a:r>
            <a:r>
              <a:rPr lang="zh-CN" altLang="en-US" sz="4000" dirty="0" smtClean="0"/>
              <a:t>研究动机</a:t>
            </a:r>
            <a:endParaRPr lang="en-US" altLang="zh-CN" sz="4000" dirty="0" smtClean="0"/>
          </a:p>
          <a:p>
            <a:r>
              <a:rPr lang="en-US" altLang="zh-CN" sz="4000" dirty="0" smtClean="0"/>
              <a:t>2. ARGO-YBJ</a:t>
            </a:r>
            <a:r>
              <a:rPr lang="zh-CN" altLang="en-US" sz="4000" dirty="0" smtClean="0"/>
              <a:t>数据</a:t>
            </a:r>
            <a:endParaRPr lang="en-US" altLang="zh-CN" sz="4000" dirty="0" smtClean="0"/>
          </a:p>
          <a:p>
            <a:r>
              <a:rPr lang="en-US" altLang="zh-CN" sz="4000" dirty="0" smtClean="0"/>
              <a:t>3. </a:t>
            </a:r>
            <a:r>
              <a:rPr lang="zh-CN" altLang="en-US" sz="4000" dirty="0" smtClean="0"/>
              <a:t>结果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长期稳定性</a:t>
            </a:r>
            <a:endParaRPr lang="en-US" altLang="zh-CN" sz="4000" dirty="0" smtClean="0"/>
          </a:p>
          <a:p>
            <a:pPr lvl="1"/>
            <a:r>
              <a:rPr lang="zh-CN" altLang="en-US" sz="4000" dirty="0" smtClean="0"/>
              <a:t>能量依赖</a:t>
            </a:r>
            <a:endParaRPr lang="en-US" altLang="zh-CN" sz="4000" dirty="0" smtClean="0"/>
          </a:p>
          <a:p>
            <a:r>
              <a:rPr lang="en-US" altLang="zh-CN" sz="4000" dirty="0" smtClean="0"/>
              <a:t>4.</a:t>
            </a:r>
            <a:r>
              <a:rPr lang="zh-CN" altLang="en-US" sz="4000" dirty="0" smtClean="0"/>
              <a:t>讨论与小结</a:t>
            </a:r>
            <a:endParaRPr lang="en-US" altLang="zh-CN" sz="4000" dirty="0" smtClean="0"/>
          </a:p>
          <a:p>
            <a:r>
              <a:rPr lang="en-US" altLang="zh-CN" sz="4000" dirty="0" smtClean="0"/>
              <a:t>5.LHAASO</a:t>
            </a:r>
            <a:r>
              <a:rPr lang="zh-CN" altLang="en-US" sz="4000" dirty="0" smtClean="0"/>
              <a:t>展望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420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5.LHAASO</a:t>
            </a:r>
            <a:r>
              <a:rPr lang="zh-CN" altLang="en-US" b="1" dirty="0" smtClean="0">
                <a:solidFill>
                  <a:schemeClr val="tx1"/>
                </a:solidFill>
              </a:rPr>
              <a:t>展望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3672408" cy="48615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409CA"/>
                </a:solidFill>
              </a:rPr>
              <a:t>1TeV</a:t>
            </a:r>
            <a:r>
              <a:rPr lang="zh-CN" altLang="en-US" b="1" dirty="0" smtClean="0">
                <a:solidFill>
                  <a:srgbClr val="0409CA"/>
                </a:solidFill>
              </a:rPr>
              <a:t>以下各向异性受太阳活动影响？</a:t>
            </a:r>
            <a:endParaRPr lang="en-US" altLang="zh-CN" b="1" dirty="0" smtClean="0">
              <a:solidFill>
                <a:srgbClr val="0409C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100TeV</a:t>
            </a:r>
            <a:r>
              <a:rPr lang="zh-CN" altLang="en-US" b="1" dirty="0" smtClean="0"/>
              <a:t>转变区域细致的演化？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409CA"/>
                </a:solidFill>
              </a:rPr>
              <a:t>&gt;1PeV</a:t>
            </a:r>
            <a:r>
              <a:rPr lang="zh-CN" altLang="en-US" b="1" dirty="0" smtClean="0">
                <a:solidFill>
                  <a:srgbClr val="0409CA"/>
                </a:solidFill>
              </a:rPr>
              <a:t>各向异性变化趋势？</a:t>
            </a:r>
            <a:endParaRPr lang="en-US" altLang="zh-CN" b="1" dirty="0" smtClean="0">
              <a:solidFill>
                <a:srgbClr val="0409C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</a:rPr>
              <a:t>1TeV-1PeV</a:t>
            </a:r>
            <a:r>
              <a:rPr lang="zh-CN" altLang="en-US" b="1" dirty="0" smtClean="0">
                <a:solidFill>
                  <a:srgbClr val="FF0000"/>
                </a:solidFill>
              </a:rPr>
              <a:t>分成分各向异性？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070206"/>
            <a:ext cx="4905698" cy="39495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8064" y="2204864"/>
            <a:ext cx="720080" cy="32403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16837" y="2204864"/>
            <a:ext cx="504056" cy="32403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12360" y="2182834"/>
            <a:ext cx="504056" cy="32403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3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</a:rPr>
              <a:t>1. 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研究动机（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1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）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18040" cy="617823"/>
          </a:xfrm>
        </p:spPr>
        <p:txBody>
          <a:bodyPr>
            <a:no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4--11TeV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各向异性强度是否随太阳活动变化存在争议！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93360" y="5550136"/>
            <a:ext cx="6052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409CA"/>
                </a:solidFill>
              </a:rPr>
              <a:t>MILAGRO</a:t>
            </a:r>
            <a:r>
              <a:rPr lang="zh-CN" altLang="en-US" sz="2400" b="1" dirty="0" smtClean="0">
                <a:solidFill>
                  <a:srgbClr val="0409CA"/>
                </a:solidFill>
              </a:rPr>
              <a:t>（</a:t>
            </a:r>
            <a:r>
              <a:rPr lang="en-US" altLang="zh-CN" sz="2400" b="1" dirty="0" smtClean="0">
                <a:solidFill>
                  <a:srgbClr val="0409CA"/>
                </a:solidFill>
              </a:rPr>
              <a:t>2009</a:t>
            </a:r>
            <a:r>
              <a:rPr lang="zh-CN" altLang="en-US" sz="2400" b="1" dirty="0" smtClean="0">
                <a:solidFill>
                  <a:srgbClr val="0409CA"/>
                </a:solidFill>
              </a:rPr>
              <a:t>）， </a:t>
            </a:r>
            <a:r>
              <a:rPr lang="en-US" altLang="zh-CN" sz="2400" b="1" dirty="0" smtClean="0">
                <a:solidFill>
                  <a:srgbClr val="0409CA"/>
                </a:solidFill>
              </a:rPr>
              <a:t>AS</a:t>
            </a:r>
            <a:r>
              <a:rPr lang="el-GR" altLang="zh-CN" sz="2400" b="1" dirty="0" smtClean="0">
                <a:solidFill>
                  <a:srgbClr val="0409CA"/>
                </a:solidFill>
              </a:rPr>
              <a:t>γ</a:t>
            </a:r>
            <a:r>
              <a:rPr lang="zh-CN" altLang="en-US" sz="2400" b="1" dirty="0" smtClean="0">
                <a:solidFill>
                  <a:srgbClr val="0409CA"/>
                </a:solidFill>
              </a:rPr>
              <a:t>（</a:t>
            </a:r>
            <a:r>
              <a:rPr lang="en-US" altLang="zh-CN" sz="2400" b="1" dirty="0" smtClean="0">
                <a:solidFill>
                  <a:srgbClr val="0409CA"/>
                </a:solidFill>
              </a:rPr>
              <a:t>2012</a:t>
            </a:r>
            <a:r>
              <a:rPr lang="zh-CN" altLang="en-US" sz="2400" b="1" dirty="0" smtClean="0">
                <a:solidFill>
                  <a:srgbClr val="0409CA"/>
                </a:solidFill>
              </a:rPr>
              <a:t>）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3" y="2211594"/>
            <a:ext cx="6803174" cy="33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0373" y="248847"/>
            <a:ext cx="3801616" cy="11430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研</a:t>
            </a:r>
            <a:r>
              <a:rPr lang="zh-CN" altLang="en-US" b="1" dirty="0">
                <a:solidFill>
                  <a:schemeClr val="tx1"/>
                </a:solidFill>
              </a:rPr>
              <a:t>究动</a:t>
            </a:r>
            <a:r>
              <a:rPr lang="zh-CN" altLang="en-US" b="1" dirty="0" smtClean="0">
                <a:solidFill>
                  <a:schemeClr val="tx1"/>
                </a:solidFill>
              </a:rPr>
              <a:t>机（</a:t>
            </a:r>
            <a:r>
              <a:rPr lang="en-US" altLang="zh-CN" b="1" dirty="0" smtClean="0">
                <a:solidFill>
                  <a:schemeClr val="tx1"/>
                </a:solidFill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</a:rPr>
              <a:t>）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752980" y="323731"/>
            <a:ext cx="3888432" cy="106811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100TeV</a:t>
            </a:r>
            <a:r>
              <a:rPr lang="zh-CN" altLang="en-US" dirty="0" smtClean="0"/>
              <a:t>各向异性结构发生变化，目前数据结果精度不是很高。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67426"/>
            <a:ext cx="3930429" cy="43538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7538" y="1598804"/>
            <a:ext cx="240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</a:rPr>
              <a:t>IceCube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2016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46" y="1988840"/>
            <a:ext cx="3966433" cy="472552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08102" y="208276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15TeV</a:t>
            </a:r>
            <a:endParaRPr lang="zh-CN" altLang="en-US" sz="20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5508102" y="29969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50TeV</a:t>
            </a:r>
            <a:endParaRPr lang="zh-CN" altLang="en-US" sz="20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5518457" y="395732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100TeV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518457" y="487235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300TeV</a:t>
            </a:r>
            <a:endParaRPr lang="zh-CN" altLang="en-US" sz="20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5518457" y="578737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1PeV</a:t>
            </a:r>
            <a:endParaRPr lang="zh-CN" altLang="en-US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38574" y="210197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13TeV</a:t>
            </a:r>
            <a:endParaRPr lang="zh-CN" altLang="en-US" sz="20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738574" y="392000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130TeV</a:t>
            </a:r>
            <a:endParaRPr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815921" y="306997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38TeV</a:t>
            </a:r>
            <a:endParaRPr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771739" y="47381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580TeV</a:t>
            </a:r>
            <a:endParaRPr lang="zh-CN" altLang="en-US" sz="20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15921" y="573804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1.6PeV</a:t>
            </a:r>
            <a:endParaRPr lang="zh-CN" altLang="en-US" sz="2000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495025" y="1527175"/>
            <a:ext cx="240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AS</a:t>
            </a:r>
            <a:r>
              <a:rPr lang="el-GR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2017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5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研究动机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3</a:t>
            </a:r>
            <a:r>
              <a:rPr lang="zh-CN" altLang="en-US" sz="3600" b="1" dirty="0" smtClean="0">
                <a:solidFill>
                  <a:schemeClr val="tx1"/>
                </a:solidFill>
              </a:rPr>
              <a:t>）</a:t>
            </a:r>
            <a:endParaRPr lang="zh-CN" altLang="en-US" sz="3600" b="1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1575" y="1916832"/>
            <a:ext cx="3600400" cy="4680519"/>
            <a:chOff x="-273542" y="1797183"/>
            <a:chExt cx="3456384" cy="4896544"/>
          </a:xfrm>
        </p:grpSpPr>
        <p:pic>
          <p:nvPicPr>
            <p:cNvPr id="6" name="图片 5" descr="屏幕剪辑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542" y="1797183"/>
              <a:ext cx="3456384" cy="48965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5318" y="1877053"/>
              <a:ext cx="1505996" cy="39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0.98 </a:t>
              </a:r>
              <a:r>
                <a:rPr lang="en-US" altLang="zh-CN" b="1" dirty="0" err="1" smtClean="0"/>
                <a:t>TeV</a:t>
              </a:r>
              <a:endParaRPr lang="zh-CN" alt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504" y="3140967"/>
              <a:ext cx="1347147" cy="39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2.65 </a:t>
              </a:r>
              <a:r>
                <a:rPr lang="en-US" altLang="zh-CN" b="1" dirty="0" err="1" smtClean="0"/>
                <a:t>TeV</a:t>
              </a:r>
              <a:endParaRPr lang="zh-CN" alt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504" y="3861048"/>
              <a:ext cx="1347147" cy="39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4.21 </a:t>
              </a:r>
              <a:r>
                <a:rPr lang="en-US" altLang="zh-CN" b="1" dirty="0" err="1" smtClean="0"/>
                <a:t>TeV</a:t>
              </a:r>
              <a:endParaRPr lang="zh-CN" alt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04" y="4509120"/>
              <a:ext cx="1347147" cy="39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7.80 </a:t>
              </a:r>
              <a:r>
                <a:rPr lang="en-US" altLang="zh-CN" b="1" dirty="0" err="1" smtClean="0"/>
                <a:t>TeV</a:t>
              </a:r>
              <a:endParaRPr lang="zh-CN" alt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504" y="5106670"/>
              <a:ext cx="1347147" cy="39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13.6 </a:t>
              </a:r>
              <a:r>
                <a:rPr lang="en-US" altLang="zh-CN" b="1" dirty="0" err="1" smtClean="0"/>
                <a:t>TeV</a:t>
              </a:r>
              <a:endParaRPr lang="zh-CN" alt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" y="5805264"/>
              <a:ext cx="1347147" cy="39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29.1 </a:t>
              </a:r>
              <a:r>
                <a:rPr lang="en-US" altLang="zh-CN" b="1" dirty="0" err="1" smtClean="0"/>
                <a:t>TeV</a:t>
              </a:r>
              <a:endParaRPr lang="zh-CN" alt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505" y="2514382"/>
              <a:ext cx="1347145" cy="39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1.65 </a:t>
              </a:r>
              <a:r>
                <a:rPr lang="en-US" altLang="zh-CN" b="1" dirty="0" err="1" smtClean="0"/>
                <a:t>TeV</a:t>
              </a:r>
              <a:endParaRPr lang="zh-CN" altLang="en-US" b="1" dirty="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85440" y="1313183"/>
            <a:ext cx="305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ARGO-YBJ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2015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Data:2008-2009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24328" y="2636912"/>
            <a:ext cx="576064" cy="1728192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923929" y="1750557"/>
            <a:ext cx="4989362" cy="4349385"/>
            <a:chOff x="761386" y="980728"/>
            <a:chExt cx="7791864" cy="696831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86" y="980728"/>
              <a:ext cx="7791864" cy="4857266"/>
            </a:xfrm>
            <a:prstGeom prst="rect">
              <a:avLst/>
            </a:prstGeom>
          </p:spPr>
        </p:pic>
        <p:sp>
          <p:nvSpPr>
            <p:cNvPr id="24" name="TextBox 7"/>
            <p:cNvSpPr txBox="1"/>
            <p:nvPr/>
          </p:nvSpPr>
          <p:spPr>
            <a:xfrm>
              <a:off x="1098750" y="6025951"/>
              <a:ext cx="7454500" cy="19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ARGO-YBJ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各向异性：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/>
              </a:r>
              <a:br>
                <a:rPr lang="en-US" altLang="zh-CN" sz="2400" b="1" dirty="0" smtClean="0">
                  <a:solidFill>
                    <a:srgbClr val="FF0000"/>
                  </a:solidFill>
                </a:rPr>
              </a:br>
              <a:r>
                <a:rPr lang="en-US" altLang="zh-CN" sz="2400" b="1" dirty="0" smtClean="0">
                  <a:solidFill>
                    <a:srgbClr val="FF0000"/>
                  </a:solidFill>
                </a:rPr>
                <a:t>1. 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在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7TeV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附近是否随太阳活动变化？</a:t>
              </a:r>
              <a:endParaRPr lang="en-US" altLang="zh-CN" sz="2400" b="1" dirty="0" smtClean="0">
                <a:solidFill>
                  <a:srgbClr val="FF0000"/>
                </a:solidFill>
              </a:endParaRPr>
            </a:p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2. 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能否测量到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100TeV</a:t>
              </a:r>
              <a:r>
                <a:rPr lang="zh-CN" altLang="en-US" sz="2400" b="1" dirty="0" smtClean="0">
                  <a:solidFill>
                    <a:srgbClr val="FF0000"/>
                  </a:solidFill>
                </a:rPr>
                <a:t>以上？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588224" y="2708920"/>
            <a:ext cx="792088" cy="1656184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588224" y="2708920"/>
            <a:ext cx="288032" cy="1656184"/>
          </a:xfrm>
          <a:prstGeom prst="rect">
            <a:avLst/>
          </a:prstGeom>
          <a:solidFill>
            <a:srgbClr val="0409CA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79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94242"/>
            <a:ext cx="4178849" cy="324138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2. </a:t>
            </a:r>
            <a:r>
              <a:rPr lang="en-US" altLang="zh-CN" b="1" dirty="0" smtClean="0">
                <a:solidFill>
                  <a:schemeClr val="tx1"/>
                </a:solidFill>
              </a:rPr>
              <a:t>ARGO-YBJ</a:t>
            </a:r>
            <a:r>
              <a:rPr lang="zh-CN" altLang="en-US" b="1" dirty="0" smtClean="0">
                <a:solidFill>
                  <a:schemeClr val="tx1"/>
                </a:solidFill>
              </a:rPr>
              <a:t>数据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12753" y="1487259"/>
            <a:ext cx="4320480" cy="118808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2400" b="1" dirty="0" smtClean="0"/>
              <a:t>能量估计：</a:t>
            </a:r>
            <a:r>
              <a:rPr lang="en-US" altLang="zh-CN" sz="2400" b="1" dirty="0" err="1" smtClean="0"/>
              <a:t>Nstrip</a:t>
            </a:r>
            <a:r>
              <a:rPr lang="en-US" altLang="zh-CN" sz="2400" b="1" dirty="0" smtClean="0"/>
              <a:t>+</a:t>
            </a:r>
            <a:r>
              <a:rPr lang="zh-CN" altLang="en-US" sz="2400" b="1" dirty="0" smtClean="0"/>
              <a:t>天顶角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0409CA"/>
                </a:solidFill>
              </a:rPr>
              <a:t>模拟：</a:t>
            </a:r>
            <a:r>
              <a:rPr lang="en-US" altLang="zh-CN" sz="2400" b="1" dirty="0" err="1" smtClean="0">
                <a:solidFill>
                  <a:srgbClr val="0409CA"/>
                </a:solidFill>
              </a:rPr>
              <a:t>Gaisser</a:t>
            </a:r>
            <a:r>
              <a:rPr lang="en-US" altLang="zh-CN" sz="2400" b="1" dirty="0" smtClean="0">
                <a:solidFill>
                  <a:srgbClr val="0409CA"/>
                </a:solidFill>
              </a:rPr>
              <a:t> 2013</a:t>
            </a:r>
            <a:r>
              <a:rPr lang="zh-CN" altLang="en-US" sz="2400" b="1" dirty="0" smtClean="0">
                <a:solidFill>
                  <a:srgbClr val="0409CA"/>
                </a:solidFill>
              </a:rPr>
              <a:t>宇宙线成分模型</a:t>
            </a:r>
            <a:endParaRPr lang="en-US" altLang="zh-CN" sz="2400" b="1" dirty="0" smtClean="0">
              <a:solidFill>
                <a:srgbClr val="0409CA"/>
              </a:solidFill>
            </a:endParaRPr>
          </a:p>
          <a:p>
            <a:r>
              <a:rPr lang="zh-CN" altLang="en-US" sz="2400" b="1" dirty="0" smtClean="0"/>
              <a:t>事例挑选：</a:t>
            </a:r>
            <a:r>
              <a:rPr lang="en-US" altLang="zh-CN" sz="2400" b="1" dirty="0" smtClean="0"/>
              <a:t>Log(E/GeV</a:t>
            </a:r>
            <a:r>
              <a:rPr lang="en-US" altLang="zh-CN" sz="2400" b="1" dirty="0"/>
              <a:t>)</a:t>
            </a:r>
            <a:r>
              <a:rPr lang="en-US" altLang="zh-CN" sz="2400" b="1" dirty="0" smtClean="0"/>
              <a:t>&gt;3.5</a:t>
            </a:r>
            <a:endParaRPr lang="zh-CN" altLang="en-US" sz="24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340768"/>
            <a:ext cx="3582331" cy="25922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3933056"/>
            <a:ext cx="3384376" cy="2600764"/>
          </a:xfrm>
          <a:prstGeom prst="rect">
            <a:avLst/>
          </a:prstGeom>
        </p:spPr>
      </p:pic>
      <p:sp>
        <p:nvSpPr>
          <p:cNvPr id="14" name="左箭头 13"/>
          <p:cNvSpPr/>
          <p:nvPr/>
        </p:nvSpPr>
        <p:spPr>
          <a:xfrm>
            <a:off x="4302815" y="3095266"/>
            <a:ext cx="1296144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907704" y="3212976"/>
            <a:ext cx="2304256" cy="2664296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23728" y="633562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重建能量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1520" y="26941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原初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能量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温度挑选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740352" y="2771636"/>
                <a:ext cx="700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10℃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771636"/>
                <a:ext cx="70083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34192"/>
              </p:ext>
            </p:extLst>
          </p:nvPr>
        </p:nvGraphicFramePr>
        <p:xfrm>
          <a:off x="1308112" y="4365104"/>
          <a:ext cx="6612895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579"/>
                <a:gridCol w="1605182"/>
                <a:gridCol w="1039976"/>
                <a:gridCol w="1593879"/>
                <a:gridCol w="1051279"/>
              </a:tblGrid>
              <a:tr h="29703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Year</a:t>
                      </a:r>
                      <a:endParaRPr lang="zh-CN" altLang="en-US" sz="16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Tnormal</a:t>
                      </a:r>
                      <a:endParaRPr lang="zh-CN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Tabnormal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7030"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T&gt;10</a:t>
                      </a:r>
                      <a:r>
                        <a:rPr lang="zh-CN" altLang="en-US" sz="1600" dirty="0" smtClean="0"/>
                        <a:t>℃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days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T&lt;10</a:t>
                      </a:r>
                      <a:r>
                        <a:rPr lang="zh-CN" altLang="en-US" sz="1600" dirty="0" smtClean="0">
                          <a:solidFill>
                            <a:schemeClr val="bg1"/>
                          </a:solidFill>
                        </a:rPr>
                        <a:t>℃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85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2008</a:t>
                      </a:r>
                      <a:endParaRPr lang="zh-CN" alt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36-366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331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1~35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35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85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2009</a:t>
                      </a:r>
                      <a:endParaRPr lang="zh-CN" alt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1-365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365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5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2010</a:t>
                      </a:r>
                      <a:endParaRPr lang="zh-CN" alt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50-336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287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1~49, 337~365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78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85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2011</a:t>
                      </a:r>
                      <a:endParaRPr lang="zh-CN" alt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82-316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235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1~81, 317~365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130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53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2012</a:t>
                      </a:r>
                      <a:endParaRPr lang="zh-CN" altLang="en-US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78-356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279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1~77</a:t>
                      </a:r>
                      <a:r>
                        <a:rPr lang="en-US" altLang="zh-CN" sz="1600" smtClean="0"/>
                        <a:t>, 357~366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87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65" y="1874168"/>
            <a:ext cx="8803387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700" b="1" dirty="0" smtClean="0">
                <a:solidFill>
                  <a:srgbClr val="FF0000"/>
                </a:solidFill>
              </a:rPr>
              <a:t>方位角分布变化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>(the </a:t>
            </a:r>
            <a:r>
              <a:rPr lang="en-US" altLang="zh-CN" sz="2700" b="1" dirty="0">
                <a:solidFill>
                  <a:srgbClr val="FF0000"/>
                </a:solidFill>
              </a:rPr>
              <a:t>abnormal 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>period)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sz="2700" b="1" dirty="0" smtClean="0"/>
              <a:t>2012001-029, &gt;3TeV, zenith:20-50degree</a:t>
            </a:r>
            <a:endParaRPr lang="zh-CN" altLang="en-US" sz="27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7011725" cy="4525963"/>
          </a:xfrm>
        </p:spPr>
      </p:pic>
      <p:grpSp>
        <p:nvGrpSpPr>
          <p:cNvPr id="3" name="组合 2"/>
          <p:cNvGrpSpPr/>
          <p:nvPr/>
        </p:nvGrpSpPr>
        <p:grpSpPr>
          <a:xfrm>
            <a:off x="1763688" y="2348880"/>
            <a:ext cx="7520343" cy="3405361"/>
            <a:chOff x="1763688" y="2348880"/>
            <a:chExt cx="7520343" cy="340536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724" y="3573016"/>
              <a:ext cx="2272307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箭头连接符 5"/>
            <p:cNvCxnSpPr/>
            <p:nvPr/>
          </p:nvCxnSpPr>
          <p:spPr>
            <a:xfrm flipH="1" flipV="1">
              <a:off x="1763688" y="2348880"/>
              <a:ext cx="5544616" cy="3024336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H="1" flipV="1">
              <a:off x="3707904" y="3645024"/>
              <a:ext cx="4248472" cy="72008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57934" y="2044368"/>
            <a:ext cx="2196884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方位角分布随一天内温度变化而变化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91981" y="143861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409CA"/>
                </a:solidFill>
              </a:rPr>
              <a:t>±0.5%</a:t>
            </a:r>
            <a:endParaRPr lang="zh-CN" altLang="en-US" sz="3200" b="1" dirty="0">
              <a:solidFill>
                <a:srgbClr val="040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1784"/>
            <a:ext cx="8640960" cy="63555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21488" y="24928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409CA"/>
                </a:solidFill>
              </a:rPr>
              <a:t>±0.5%</a:t>
            </a:r>
            <a:endParaRPr lang="zh-CN" altLang="en-US" sz="3200" b="1" dirty="0">
              <a:solidFill>
                <a:srgbClr val="0409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653</Words>
  <Application>Microsoft Office PowerPoint</Application>
  <PresentationFormat>全屏显示(4:3)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黑体</vt:lpstr>
      <vt:lpstr>宋体</vt:lpstr>
      <vt:lpstr>幼圆</vt:lpstr>
      <vt:lpstr>Calibri</vt:lpstr>
      <vt:lpstr>Cambria</vt:lpstr>
      <vt:lpstr>Cambria Math</vt:lpstr>
      <vt:lpstr>Franklin Gothic Book</vt:lpstr>
      <vt:lpstr>Perpetua</vt:lpstr>
      <vt:lpstr>Times New Roman</vt:lpstr>
      <vt:lpstr>Wingdings 2</vt:lpstr>
      <vt:lpstr>平衡</vt:lpstr>
      <vt:lpstr>利用ARGO数据研究宇宙线大尺度各向异性进展</vt:lpstr>
      <vt:lpstr>内容</vt:lpstr>
      <vt:lpstr>1. 研究动机（1）</vt:lpstr>
      <vt:lpstr>研究动机（2）</vt:lpstr>
      <vt:lpstr>研究动机（3）</vt:lpstr>
      <vt:lpstr>2. ARGO-YBJ数据</vt:lpstr>
      <vt:lpstr>温度挑选</vt:lpstr>
      <vt:lpstr>方位角分布变化(the abnormal period) 2012001-029, &gt;3TeV, zenith:20-50degree</vt:lpstr>
      <vt:lpstr>PowerPoint 演示文稿</vt:lpstr>
      <vt:lpstr>3. 结果--长期稳定性</vt:lpstr>
      <vt:lpstr>一维比较（T&gt;10 ℃）</vt:lpstr>
      <vt:lpstr>其它实验比较</vt:lpstr>
      <vt:lpstr>能谱依赖</vt:lpstr>
      <vt:lpstr>强度和相位</vt:lpstr>
      <vt:lpstr>4.讨论和小结--讨论（1）</vt:lpstr>
      <vt:lpstr>讨论（2）：方位角随温度变化的影响  2012001-2012035</vt:lpstr>
      <vt:lpstr>Monthly variation of the Sidereal Anisotropy (Cui,and Gao previous result) </vt:lpstr>
      <vt:lpstr>讨论（3）</vt:lpstr>
      <vt:lpstr>小结</vt:lpstr>
      <vt:lpstr>5.LHAASO展望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gaowei</dc:creator>
  <cp:lastModifiedBy>陈松战</cp:lastModifiedBy>
  <cp:revision>103</cp:revision>
  <dcterms:created xsi:type="dcterms:W3CDTF">2018-01-25T07:43:54Z</dcterms:created>
  <dcterms:modified xsi:type="dcterms:W3CDTF">2018-03-23T06:10:14Z</dcterms:modified>
</cp:coreProperties>
</file>