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1"/>
    <p:sldMasterId id="2147483866" r:id="rId2"/>
    <p:sldMasterId id="2147483854" r:id="rId3"/>
  </p:sldMasterIdLst>
  <p:notesMasterIdLst>
    <p:notesMasterId r:id="rId40"/>
  </p:notesMasterIdLst>
  <p:sldIdLst>
    <p:sldId id="319" r:id="rId4"/>
    <p:sldId id="317" r:id="rId5"/>
    <p:sldId id="257" r:id="rId6"/>
    <p:sldId id="335" r:id="rId7"/>
    <p:sldId id="321" r:id="rId8"/>
    <p:sldId id="344" r:id="rId9"/>
    <p:sldId id="322" r:id="rId10"/>
    <p:sldId id="323" r:id="rId11"/>
    <p:sldId id="336" r:id="rId12"/>
    <p:sldId id="348" r:id="rId13"/>
    <p:sldId id="338" r:id="rId14"/>
    <p:sldId id="339" r:id="rId15"/>
    <p:sldId id="340" r:id="rId16"/>
    <p:sldId id="341" r:id="rId17"/>
    <p:sldId id="358" r:id="rId18"/>
    <p:sldId id="337" r:id="rId19"/>
    <p:sldId id="324" r:id="rId20"/>
    <p:sldId id="349" r:id="rId21"/>
    <p:sldId id="352" r:id="rId22"/>
    <p:sldId id="326" r:id="rId23"/>
    <p:sldId id="360" r:id="rId24"/>
    <p:sldId id="361" r:id="rId25"/>
    <p:sldId id="350" r:id="rId26"/>
    <p:sldId id="353" r:id="rId27"/>
    <p:sldId id="327" r:id="rId28"/>
    <p:sldId id="351" r:id="rId29"/>
    <p:sldId id="328" r:id="rId30"/>
    <p:sldId id="359" r:id="rId31"/>
    <p:sldId id="345" r:id="rId32"/>
    <p:sldId id="346" r:id="rId33"/>
    <p:sldId id="355" r:id="rId34"/>
    <p:sldId id="347" r:id="rId35"/>
    <p:sldId id="357" r:id="rId36"/>
    <p:sldId id="356" r:id="rId37"/>
    <p:sldId id="362" r:id="rId38"/>
    <p:sldId id="363"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31EF55"/>
    <a:srgbClr val="03067D"/>
    <a:srgbClr val="02117E"/>
    <a:srgbClr val="0B0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38560-0F0F-41CA-BCBC-954C3B09B871}" type="doc">
      <dgm:prSet loTypeId="urn:microsoft.com/office/officeart/2005/8/layout/chevron1" loCatId="process" qsTypeId="urn:microsoft.com/office/officeart/2005/8/quickstyle/3d3" qsCatId="3D" csTypeId="urn:microsoft.com/office/officeart/2005/8/colors/colorful4" csCatId="colorful" phldr="1"/>
      <dgm:spPr/>
    </dgm:pt>
    <dgm:pt modelId="{DC6B3A6C-EC90-44B4-BFB5-67CA4BF7EF5E}">
      <dgm:prSet phldrT="[文本]"/>
      <dgm:spPr>
        <a:solidFill>
          <a:schemeClr val="accent6">
            <a:lumMod val="60000"/>
            <a:lumOff val="40000"/>
          </a:schemeClr>
        </a:solidFill>
      </dgm:spPr>
      <dgm:t>
        <a:bodyPr/>
        <a:lstStyle/>
        <a:p>
          <a:r>
            <a:rPr lang="zh-CN" altLang="en-US" b="1" smtClean="0">
              <a:solidFill>
                <a:schemeClr val="tx1"/>
              </a:solidFill>
            </a:rPr>
            <a:t>真实化</a:t>
          </a:r>
          <a:endParaRPr lang="zh-CN" altLang="en-US" b="1" dirty="0">
            <a:solidFill>
              <a:schemeClr val="tx1"/>
            </a:solidFill>
          </a:endParaRPr>
        </a:p>
      </dgm:t>
    </dgm:pt>
    <dgm:pt modelId="{225DB6F7-4344-4012-BFD7-CAC0E7B77914}" type="parTrans" cxnId="{A2BAE9A0-B088-43DC-858A-148CC63C0D27}">
      <dgm:prSet/>
      <dgm:spPr/>
      <dgm:t>
        <a:bodyPr/>
        <a:lstStyle/>
        <a:p>
          <a:endParaRPr lang="zh-CN" altLang="en-US"/>
        </a:p>
      </dgm:t>
    </dgm:pt>
    <dgm:pt modelId="{90636275-6C3A-4E1C-969C-B8BEE55DA7C0}" type="sibTrans" cxnId="{A2BAE9A0-B088-43DC-858A-148CC63C0D27}">
      <dgm:prSet/>
      <dgm:spPr/>
      <dgm:t>
        <a:bodyPr/>
        <a:lstStyle/>
        <a:p>
          <a:endParaRPr lang="zh-CN" altLang="en-US"/>
        </a:p>
      </dgm:t>
    </dgm:pt>
    <dgm:pt modelId="{91547A0C-CD28-41A1-94E5-A1FC1B502828}">
      <dgm:prSet phldrT="[文本]"/>
      <dgm:spPr/>
      <dgm:t>
        <a:bodyPr/>
        <a:lstStyle/>
        <a:p>
          <a:r>
            <a:rPr lang="zh-CN" altLang="en-US" b="1" smtClean="0">
              <a:solidFill>
                <a:schemeClr val="tx1"/>
              </a:solidFill>
            </a:rPr>
            <a:t>重建</a:t>
          </a:r>
          <a:endParaRPr lang="zh-CN" altLang="en-US" b="1" dirty="0">
            <a:solidFill>
              <a:schemeClr val="tx1"/>
            </a:solidFill>
          </a:endParaRPr>
        </a:p>
      </dgm:t>
    </dgm:pt>
    <dgm:pt modelId="{B91BD602-9B9D-46A5-B8A6-DCE070D79CBD}" type="parTrans" cxnId="{90B4A6BF-D15B-41B9-94B8-3D0606890A6E}">
      <dgm:prSet/>
      <dgm:spPr/>
      <dgm:t>
        <a:bodyPr/>
        <a:lstStyle/>
        <a:p>
          <a:endParaRPr lang="zh-CN" altLang="en-US"/>
        </a:p>
      </dgm:t>
    </dgm:pt>
    <dgm:pt modelId="{DA49372D-DC76-431D-B234-A352EB46FAFE}" type="sibTrans" cxnId="{90B4A6BF-D15B-41B9-94B8-3D0606890A6E}">
      <dgm:prSet/>
      <dgm:spPr/>
      <dgm:t>
        <a:bodyPr/>
        <a:lstStyle/>
        <a:p>
          <a:endParaRPr lang="zh-CN" altLang="en-US"/>
        </a:p>
      </dgm:t>
    </dgm:pt>
    <dgm:pt modelId="{0D3A79E4-510C-4E62-9169-D2C8B4FDC1F2}">
      <dgm:prSet phldrT="[文本]"/>
      <dgm:spPr>
        <a:solidFill>
          <a:srgbClr val="00B050"/>
        </a:solidFill>
      </dgm:spPr>
      <dgm:t>
        <a:bodyPr/>
        <a:lstStyle/>
        <a:p>
          <a:r>
            <a:rPr lang="zh-CN" altLang="en-US" b="1" smtClean="0">
              <a:solidFill>
                <a:schemeClr val="tx1"/>
              </a:solidFill>
            </a:rPr>
            <a:t>挑选</a:t>
          </a:r>
          <a:endParaRPr lang="zh-CN" altLang="en-US" b="1" dirty="0">
            <a:solidFill>
              <a:schemeClr val="tx1"/>
            </a:solidFill>
          </a:endParaRPr>
        </a:p>
      </dgm:t>
    </dgm:pt>
    <dgm:pt modelId="{57FC2908-AAD1-4575-920D-F1D7E0D63049}" type="parTrans" cxnId="{355F53BB-C4BB-4136-ACE6-975A70F7579C}">
      <dgm:prSet/>
      <dgm:spPr/>
      <dgm:t>
        <a:bodyPr/>
        <a:lstStyle/>
        <a:p>
          <a:endParaRPr lang="zh-CN" altLang="en-US"/>
        </a:p>
      </dgm:t>
    </dgm:pt>
    <dgm:pt modelId="{DB2F1A8D-1592-433B-8D2B-1618F3EBBF62}" type="sibTrans" cxnId="{355F53BB-C4BB-4136-ACE6-975A70F7579C}">
      <dgm:prSet/>
      <dgm:spPr/>
      <dgm:t>
        <a:bodyPr/>
        <a:lstStyle/>
        <a:p>
          <a:endParaRPr lang="zh-CN" altLang="en-US"/>
        </a:p>
      </dgm:t>
    </dgm:pt>
    <dgm:pt modelId="{5B2E65EE-EA67-4046-B281-91633E4FE756}" type="pres">
      <dgm:prSet presAssocID="{7B138560-0F0F-41CA-BCBC-954C3B09B871}" presName="Name0" presStyleCnt="0">
        <dgm:presLayoutVars>
          <dgm:dir/>
          <dgm:animLvl val="lvl"/>
          <dgm:resizeHandles val="exact"/>
        </dgm:presLayoutVars>
      </dgm:prSet>
      <dgm:spPr/>
    </dgm:pt>
    <dgm:pt modelId="{BE27D9BF-DA8E-49BF-B803-029F579F75DC}" type="pres">
      <dgm:prSet presAssocID="{DC6B3A6C-EC90-44B4-BFB5-67CA4BF7EF5E}" presName="parTxOnly" presStyleLbl="node1" presStyleIdx="0" presStyleCnt="3" custLinFactNeighborX="37625" custLinFactNeighborY="89094">
        <dgm:presLayoutVars>
          <dgm:chMax val="0"/>
          <dgm:chPref val="0"/>
          <dgm:bulletEnabled val="1"/>
        </dgm:presLayoutVars>
      </dgm:prSet>
      <dgm:spPr/>
      <dgm:t>
        <a:bodyPr/>
        <a:lstStyle/>
        <a:p>
          <a:endParaRPr lang="zh-CN" altLang="en-US"/>
        </a:p>
      </dgm:t>
    </dgm:pt>
    <dgm:pt modelId="{007C5452-11C6-4C35-B20F-B9D4E0AE3B3B}" type="pres">
      <dgm:prSet presAssocID="{90636275-6C3A-4E1C-969C-B8BEE55DA7C0}" presName="parTxOnlySpace" presStyleCnt="0"/>
      <dgm:spPr/>
    </dgm:pt>
    <dgm:pt modelId="{CAC30737-2768-4BD8-88F0-0964A48E22B2}" type="pres">
      <dgm:prSet presAssocID="{91547A0C-CD28-41A1-94E5-A1FC1B502828}" presName="parTxOnly" presStyleLbl="node1" presStyleIdx="1" presStyleCnt="3" custLinFactNeighborY="-17944">
        <dgm:presLayoutVars>
          <dgm:chMax val="0"/>
          <dgm:chPref val="0"/>
          <dgm:bulletEnabled val="1"/>
        </dgm:presLayoutVars>
      </dgm:prSet>
      <dgm:spPr/>
      <dgm:t>
        <a:bodyPr/>
        <a:lstStyle/>
        <a:p>
          <a:endParaRPr lang="zh-CN" altLang="en-US"/>
        </a:p>
      </dgm:t>
    </dgm:pt>
    <dgm:pt modelId="{AEAF49A4-5226-4F0E-8D7C-B9FEBF7C1EF5}" type="pres">
      <dgm:prSet presAssocID="{DA49372D-DC76-431D-B234-A352EB46FAFE}" presName="parTxOnlySpace" presStyleCnt="0"/>
      <dgm:spPr/>
    </dgm:pt>
    <dgm:pt modelId="{6D06F46E-0CE8-4CA9-8D8C-097E55C78A16}" type="pres">
      <dgm:prSet presAssocID="{0D3A79E4-510C-4E62-9169-D2C8B4FDC1F2}" presName="parTxOnly" presStyleLbl="node1" presStyleIdx="2" presStyleCnt="3">
        <dgm:presLayoutVars>
          <dgm:chMax val="0"/>
          <dgm:chPref val="0"/>
          <dgm:bulletEnabled val="1"/>
        </dgm:presLayoutVars>
      </dgm:prSet>
      <dgm:spPr/>
      <dgm:t>
        <a:bodyPr/>
        <a:lstStyle/>
        <a:p>
          <a:endParaRPr lang="zh-CN" altLang="en-US"/>
        </a:p>
      </dgm:t>
    </dgm:pt>
  </dgm:ptLst>
  <dgm:cxnLst>
    <dgm:cxn modelId="{D8078E9F-B5C9-4948-8CD3-AAD3E2A835C5}" type="presOf" srcId="{0D3A79E4-510C-4E62-9169-D2C8B4FDC1F2}" destId="{6D06F46E-0CE8-4CA9-8D8C-097E55C78A16}" srcOrd="0" destOrd="0" presId="urn:microsoft.com/office/officeart/2005/8/layout/chevron1"/>
    <dgm:cxn modelId="{992A6432-FFA2-4142-9A6F-DB273D762283}" type="presOf" srcId="{DC6B3A6C-EC90-44B4-BFB5-67CA4BF7EF5E}" destId="{BE27D9BF-DA8E-49BF-B803-029F579F75DC}" srcOrd="0" destOrd="0" presId="urn:microsoft.com/office/officeart/2005/8/layout/chevron1"/>
    <dgm:cxn modelId="{A2BAE9A0-B088-43DC-858A-148CC63C0D27}" srcId="{7B138560-0F0F-41CA-BCBC-954C3B09B871}" destId="{DC6B3A6C-EC90-44B4-BFB5-67CA4BF7EF5E}" srcOrd="0" destOrd="0" parTransId="{225DB6F7-4344-4012-BFD7-CAC0E7B77914}" sibTransId="{90636275-6C3A-4E1C-969C-B8BEE55DA7C0}"/>
    <dgm:cxn modelId="{90B4A6BF-D15B-41B9-94B8-3D0606890A6E}" srcId="{7B138560-0F0F-41CA-BCBC-954C3B09B871}" destId="{91547A0C-CD28-41A1-94E5-A1FC1B502828}" srcOrd="1" destOrd="0" parTransId="{B91BD602-9B9D-46A5-B8A6-DCE070D79CBD}" sibTransId="{DA49372D-DC76-431D-B234-A352EB46FAFE}"/>
    <dgm:cxn modelId="{355F53BB-C4BB-4136-ACE6-975A70F7579C}" srcId="{7B138560-0F0F-41CA-BCBC-954C3B09B871}" destId="{0D3A79E4-510C-4E62-9169-D2C8B4FDC1F2}" srcOrd="2" destOrd="0" parTransId="{57FC2908-AAD1-4575-920D-F1D7E0D63049}" sibTransId="{DB2F1A8D-1592-433B-8D2B-1618F3EBBF62}"/>
    <dgm:cxn modelId="{E17291EF-8468-45C5-B808-05620C1901C3}" type="presOf" srcId="{91547A0C-CD28-41A1-94E5-A1FC1B502828}" destId="{CAC30737-2768-4BD8-88F0-0964A48E22B2}" srcOrd="0" destOrd="0" presId="urn:microsoft.com/office/officeart/2005/8/layout/chevron1"/>
    <dgm:cxn modelId="{D3C9BCF4-00FC-4AB2-887F-103250A7017B}" type="presOf" srcId="{7B138560-0F0F-41CA-BCBC-954C3B09B871}" destId="{5B2E65EE-EA67-4046-B281-91633E4FE756}" srcOrd="0" destOrd="0" presId="urn:microsoft.com/office/officeart/2005/8/layout/chevron1"/>
    <dgm:cxn modelId="{4D5A65C9-EB85-4D90-9AD7-03A24D10F2C6}" type="presParOf" srcId="{5B2E65EE-EA67-4046-B281-91633E4FE756}" destId="{BE27D9BF-DA8E-49BF-B803-029F579F75DC}" srcOrd="0" destOrd="0" presId="urn:microsoft.com/office/officeart/2005/8/layout/chevron1"/>
    <dgm:cxn modelId="{6C690FF1-C6FB-4DD4-86AB-C241687A27E1}" type="presParOf" srcId="{5B2E65EE-EA67-4046-B281-91633E4FE756}" destId="{007C5452-11C6-4C35-B20F-B9D4E0AE3B3B}" srcOrd="1" destOrd="0" presId="urn:microsoft.com/office/officeart/2005/8/layout/chevron1"/>
    <dgm:cxn modelId="{88FB12A3-E058-4A62-8A36-E466FFDAE7D9}" type="presParOf" srcId="{5B2E65EE-EA67-4046-B281-91633E4FE756}" destId="{CAC30737-2768-4BD8-88F0-0964A48E22B2}" srcOrd="2" destOrd="0" presId="urn:microsoft.com/office/officeart/2005/8/layout/chevron1"/>
    <dgm:cxn modelId="{3B10274F-7D11-4DAD-A52A-63F54DEF1F0D}" type="presParOf" srcId="{5B2E65EE-EA67-4046-B281-91633E4FE756}" destId="{AEAF49A4-5226-4F0E-8D7C-B9FEBF7C1EF5}" srcOrd="3" destOrd="0" presId="urn:microsoft.com/office/officeart/2005/8/layout/chevron1"/>
    <dgm:cxn modelId="{B8950966-C541-44A8-A4EF-969B110FEE41}" type="presParOf" srcId="{5B2E65EE-EA67-4046-B281-91633E4FE756}" destId="{6D06F46E-0CE8-4CA9-8D8C-097E55C78A1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C9181C-116E-474E-BD27-16834141D11E}" type="datetimeFigureOut">
              <a:rPr lang="zh-CN" altLang="en-US" smtClean="0"/>
              <a:t>2018-3-23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085D-75EF-4460-89B6-1393C079E479}" type="slidenum">
              <a:rPr lang="zh-CN" altLang="en-US" smtClean="0"/>
              <a:t>‹#›</a:t>
            </a:fld>
            <a:endParaRPr lang="zh-CN" altLang="en-US"/>
          </a:p>
        </p:txBody>
      </p:sp>
    </p:spTree>
    <p:extLst>
      <p:ext uri="{BB962C8B-B14F-4D97-AF65-F5344CB8AC3E}">
        <p14:creationId xmlns:p14="http://schemas.microsoft.com/office/powerpoint/2010/main" val="3610769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CE085D-75EF-4460-89B6-1393C079E479}" type="slidenum">
              <a:rPr lang="zh-CN" altLang="en-US" smtClean="0"/>
              <a:t>23</a:t>
            </a:fld>
            <a:endParaRPr lang="zh-CN" altLang="en-US"/>
          </a:p>
        </p:txBody>
      </p:sp>
    </p:spTree>
    <p:extLst>
      <p:ext uri="{BB962C8B-B14F-4D97-AF65-F5344CB8AC3E}">
        <p14:creationId xmlns:p14="http://schemas.microsoft.com/office/powerpoint/2010/main" val="285595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27616110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1315477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2484557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3982393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r>
              <a:rPr lang="en-US" altLang="zh-CN" smtClean="0"/>
              <a:t>2018-3-24@</a:t>
            </a:r>
            <a:r>
              <a:rPr lang="zh-CN" altLang="en-US" smtClean="0"/>
              <a:t>四川峨眉</a:t>
            </a:r>
            <a:endParaRPr lang="zh-CN" altLang="en-US" dirty="0"/>
          </a:p>
        </p:txBody>
      </p:sp>
      <p:sp>
        <p:nvSpPr>
          <p:cNvPr id="4" name="页脚占位符 3"/>
          <p:cNvSpPr>
            <a:spLocks noGrp="1"/>
          </p:cNvSpPr>
          <p:nvPr>
            <p:ph type="ftr" sz="quarter" idx="11"/>
          </p:nvPr>
        </p:nvSpPr>
        <p:spPr/>
        <p:txBody>
          <a:bodyPr/>
          <a:lstStyle/>
          <a:p>
            <a:r>
              <a:rPr lang="en-US" altLang="zh-CN" smtClean="0"/>
              <a:t>LHAASO</a:t>
            </a:r>
            <a:r>
              <a:rPr lang="zh-CN" altLang="en-US" smtClean="0"/>
              <a:t>合作组会</a:t>
            </a:r>
            <a:endParaRPr lang="en-US" altLang="zh-CN" dirty="0" smtClean="0"/>
          </a:p>
        </p:txBody>
      </p:sp>
      <p:sp>
        <p:nvSpPr>
          <p:cNvPr id="5" name="灯片编号占位符 4"/>
          <p:cNvSpPr>
            <a:spLocks noGrp="1"/>
          </p:cNvSpPr>
          <p:nvPr>
            <p:ph type="sldNum" sz="quarter" idx="12"/>
          </p:nvPr>
        </p:nvSpPr>
        <p:spPr/>
        <p:txBody>
          <a:bodyPr/>
          <a:lstStyle/>
          <a:p>
            <a:fld id="{23A20CEE-8E36-4BB8-847A-36CE2B4627F2}" type="slidenum">
              <a:rPr lang="zh-CN" altLang="en-US" smtClean="0"/>
              <a:pPr/>
              <a:t>‹#›</a:t>
            </a:fld>
            <a:endParaRPr lang="zh-CN" altLang="en-US" dirty="0"/>
          </a:p>
        </p:txBody>
      </p:sp>
      <p:sp>
        <p:nvSpPr>
          <p:cNvPr id="6" name="内容占位符 2"/>
          <p:cNvSpPr>
            <a:spLocks noGrp="1"/>
          </p:cNvSpPr>
          <p:nvPr>
            <p:ph idx="1"/>
          </p:nvPr>
        </p:nvSpPr>
        <p:spPr>
          <a:xfrm>
            <a:off x="838200" y="1825625"/>
            <a:ext cx="10515600" cy="4351338"/>
          </a:xfrm>
        </p:spPr>
        <p:txBody>
          <a:bodyPr/>
          <a:lstStyle>
            <a:lvl1pPr>
              <a:defRPr>
                <a:solidFill>
                  <a:srgbClr val="0000FF"/>
                </a:solidFill>
              </a:defRPr>
            </a:lvl1pPr>
            <a:lvl2pPr>
              <a:defRPr>
                <a:solidFill>
                  <a:srgbClr val="0070C0"/>
                </a:solidFill>
              </a:defRPr>
            </a:lvl2pPr>
            <a:lvl3pPr>
              <a:defRPr>
                <a:solidFill>
                  <a:srgbClr val="00B0F0"/>
                </a:solidFill>
              </a:defRPr>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3699997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a:solidFill>
                  <a:srgbClr val="0000FF"/>
                </a:solidFill>
              </a:defRPr>
            </a:lvl1pPr>
            <a:lvl2pPr>
              <a:defRPr>
                <a:solidFill>
                  <a:srgbClr val="0070C0"/>
                </a:solidFill>
              </a:defRPr>
            </a:lvl2pPr>
            <a:lvl3pPr>
              <a:defRPr>
                <a:solidFill>
                  <a:srgbClr val="00B0F0"/>
                </a:solidFill>
              </a:defRPr>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22717554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4989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315107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412582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1064833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248743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a:solidFill>
                  <a:srgbClr val="0000FF"/>
                </a:solidFill>
              </a:defRPr>
            </a:lvl1pPr>
            <a:lvl2pPr>
              <a:defRPr>
                <a:solidFill>
                  <a:srgbClr val="0070C0"/>
                </a:solidFill>
              </a:defRPr>
            </a:lvl2pPr>
            <a:lvl3pPr>
              <a:defRPr>
                <a:solidFill>
                  <a:srgbClr val="00B0F0"/>
                </a:solidFill>
              </a:defRPr>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37421238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1906306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543275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3176522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3866620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1215845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35CFB49-A148-455C-BF7D-5000177029E2}"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2026054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574901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1817453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653782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357108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4155994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3264134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4258142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434635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3541645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1646335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1677333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F052472-E930-4747-9E3B-ED6B547FEFCA}" type="datetimeFigureOut">
              <a:rPr lang="zh-CN" altLang="en-US" smtClean="0"/>
              <a:t>2018-3-23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442748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79911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156177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55240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3976735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62948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777F852-111C-4AB2-A882-6A2BA681CDCF}" type="datetimeFigureOut">
              <a:rPr lang="zh-CN" altLang="en-US" smtClean="0"/>
              <a:t>2018-3-23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5C4470-E1B7-4EF2-ACC7-34A34405EEA0}" type="slidenum">
              <a:rPr lang="zh-CN" altLang="en-US" smtClean="0"/>
              <a:t>‹#›</a:t>
            </a:fld>
            <a:endParaRPr lang="zh-CN" altLang="en-US"/>
          </a:p>
        </p:txBody>
      </p:sp>
    </p:spTree>
    <p:extLst>
      <p:ext uri="{BB962C8B-B14F-4D97-AF65-F5344CB8AC3E}">
        <p14:creationId xmlns:p14="http://schemas.microsoft.com/office/powerpoint/2010/main" val="380456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blipFill dpi="0" rotWithShape="1">
            <a:blip r:embed="rId16">
              <a:alphaModFix amt="56000"/>
            </a:blip>
            <a:srcRect/>
            <a:tile tx="0" ty="0" sx="100000" sy="100000" flip="none" algn="tl"/>
          </a:blipFill>
        </p:spPr>
        <p:style>
          <a:lnRef idx="2">
            <a:schemeClr val="accent6">
              <a:shade val="50000"/>
            </a:schemeClr>
          </a:lnRef>
          <a:fillRef idx="1002">
            <a:schemeClr val="dk1"/>
          </a:fillRef>
          <a:effectRef idx="0">
            <a:schemeClr val="accent6"/>
          </a:effectRef>
          <a:fontRef idx="minor">
            <a:schemeClr val="lt1"/>
          </a:fontRef>
        </p:style>
        <p:txBody>
          <a:bodyPr rtlCol="0" anchor="ctr"/>
          <a:lstStyle/>
          <a:p>
            <a:pPr algn="ctr"/>
            <a:endParaRPr lang="zh-CN" altLang="en-US" dirty="0">
              <a:latin typeface="黑体" panose="02010609060101010101" pitchFamily="49" charset="-122"/>
              <a:ea typeface="黑体" panose="02010609060101010101" pitchFamily="49" charset="-122"/>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379562" cy="365125"/>
          </a:xfrm>
          <a:prstGeom prst="rect">
            <a:avLst/>
          </a:prstGeom>
        </p:spPr>
        <p:txBody>
          <a:bodyPr vert="horz" lIns="91440" tIns="45720" rIns="91440" bIns="45720" rtlCol="0" anchor="ctr"/>
          <a:lstStyle>
            <a:lvl1pPr algn="l">
              <a:defRPr sz="1200">
                <a:solidFill>
                  <a:schemeClr val="accent1">
                    <a:lumMod val="75000"/>
                  </a:schemeClr>
                </a:solidFill>
              </a:defRPr>
            </a:lvl1pPr>
          </a:lstStyle>
          <a:p>
            <a:r>
              <a:rPr lang="en-US" altLang="zh-CN" dirty="0" smtClean="0"/>
              <a:t>2018-3-24@</a:t>
            </a:r>
            <a:r>
              <a:rPr lang="zh-CN" altLang="en-US" dirty="0" smtClean="0"/>
              <a:t>四川峨眉</a:t>
            </a:r>
            <a:endParaRPr lang="zh-CN" altLang="en-US" dirty="0"/>
          </a:p>
        </p:txBody>
      </p:sp>
      <p:sp>
        <p:nvSpPr>
          <p:cNvPr id="5" name="页脚占位符 4"/>
          <p:cNvSpPr>
            <a:spLocks noGrp="1"/>
          </p:cNvSpPr>
          <p:nvPr>
            <p:ph type="ftr" sz="quarter" idx="3"/>
          </p:nvPr>
        </p:nvSpPr>
        <p:spPr>
          <a:xfrm>
            <a:off x="3414532" y="6356350"/>
            <a:ext cx="5196068" cy="365125"/>
          </a:xfrm>
          <a:prstGeom prst="rect">
            <a:avLst/>
          </a:prstGeom>
        </p:spPr>
        <p:txBody>
          <a:bodyPr vert="horz" lIns="91440" tIns="45720" rIns="91440" bIns="45720" rtlCol="0" anchor="ctr"/>
          <a:lstStyle>
            <a:lvl1pPr algn="ctr">
              <a:defRPr sz="1200">
                <a:solidFill>
                  <a:schemeClr val="accent1">
                    <a:lumMod val="75000"/>
                  </a:schemeClr>
                </a:solidFill>
              </a:defRPr>
            </a:lvl1pPr>
          </a:lstStyle>
          <a:p>
            <a:r>
              <a:rPr lang="en-US" altLang="zh-CN" dirty="0" smtClean="0"/>
              <a:t>LHAASO</a:t>
            </a:r>
            <a:r>
              <a:rPr lang="zh-CN" altLang="en-US" dirty="0" smtClean="0"/>
              <a:t>合作组会</a:t>
            </a:r>
            <a:endParaRPr lang="en-US" altLang="zh-CN" dirty="0" smtClean="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23A20CEE-8E36-4BB8-847A-36CE2B4627F2}" type="slidenum">
              <a:rPr lang="zh-CN" altLang="en-US" smtClean="0"/>
              <a:pPr/>
              <a:t>‹#›</a:t>
            </a:fld>
            <a:endParaRPr lang="zh-CN" altLang="en-US" dirty="0"/>
          </a:p>
        </p:txBody>
      </p:sp>
    </p:spTree>
    <p:extLst>
      <p:ext uri="{BB962C8B-B14F-4D97-AF65-F5344CB8AC3E}">
        <p14:creationId xmlns:p14="http://schemas.microsoft.com/office/powerpoint/2010/main" val="344874143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78" r:id="rId13"/>
    <p:sldLayoutId id="2147483879" r:id="rId14"/>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400" b="1" kern="1200">
          <a:solidFill>
            <a:schemeClr val="tx1"/>
          </a:solidFill>
          <a:latin typeface="黑体" panose="02010609060101010101" pitchFamily="49" charset="-122"/>
          <a:ea typeface="黑体" panose="02010609060101010101" pitchFamily="49" charset="-122"/>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1" kern="1200">
          <a:solidFill>
            <a:schemeClr val="tx1"/>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1"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1" kern="1200">
          <a:solidFill>
            <a:schemeClr val="tx1"/>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1" kern="1200">
          <a:solidFill>
            <a:schemeClr val="tx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1" kern="1200">
          <a:solidFill>
            <a:schemeClr val="tx1"/>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CFB49-A148-455C-BF7D-5000177029E2}" type="datetimeFigureOut">
              <a:rPr lang="zh-CN" altLang="en-US" smtClean="0"/>
              <a:t>2018-3-23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6CDCD-B690-4E11-83D5-27296695D367}" type="slidenum">
              <a:rPr lang="zh-CN" altLang="en-US" smtClean="0"/>
              <a:t>‹#›</a:t>
            </a:fld>
            <a:endParaRPr lang="zh-CN" altLang="en-US"/>
          </a:p>
        </p:txBody>
      </p:sp>
    </p:spTree>
    <p:extLst>
      <p:ext uri="{BB962C8B-B14F-4D97-AF65-F5344CB8AC3E}">
        <p14:creationId xmlns:p14="http://schemas.microsoft.com/office/powerpoint/2010/main" val="312551052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052472-E930-4747-9E3B-ED6B547FEFCA}" type="datetimeFigureOut">
              <a:rPr lang="zh-CN" altLang="en-US" smtClean="0"/>
              <a:t>2018-3-23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38559-42F0-4A02-BFE6-BF1D7D82DFC7}" type="slidenum">
              <a:rPr lang="zh-CN" altLang="en-US" smtClean="0"/>
              <a:t>‹#›</a:t>
            </a:fld>
            <a:endParaRPr lang="zh-CN" altLang="en-US"/>
          </a:p>
        </p:txBody>
      </p:sp>
    </p:spTree>
    <p:extLst>
      <p:ext uri="{BB962C8B-B14F-4D97-AF65-F5344CB8AC3E}">
        <p14:creationId xmlns:p14="http://schemas.microsoft.com/office/powerpoint/2010/main" val="10462539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18376"/>
          </a:xfrm>
          <a:prstGeom prst="rect">
            <a:avLst/>
          </a:prstGeom>
        </p:spPr>
      </p:pic>
      <p:sp>
        <p:nvSpPr>
          <p:cNvPr id="4" name="灯片编号占位符 3"/>
          <p:cNvSpPr>
            <a:spLocks noGrp="1"/>
          </p:cNvSpPr>
          <p:nvPr>
            <p:ph type="sldNum" sz="quarter" idx="12"/>
          </p:nvPr>
        </p:nvSpPr>
        <p:spPr/>
        <p:txBody>
          <a:bodyPr/>
          <a:lstStyle/>
          <a:p>
            <a:pPr>
              <a:defRPr/>
            </a:pPr>
            <a:fld id="{38D73E26-D6FE-4369-ADB1-84B9EBA471B3}" type="slidenum">
              <a:rPr lang="zh-CN" altLang="en-US" smtClean="0"/>
              <a:pPr>
                <a:defRPr/>
              </a:pPr>
              <a:t>1</a:t>
            </a:fld>
            <a:endParaRPr lang="zh-CN" altLang="en-US"/>
          </a:p>
        </p:txBody>
      </p:sp>
      <p:sp>
        <p:nvSpPr>
          <p:cNvPr id="8" name="文本框 7"/>
          <p:cNvSpPr txBox="1"/>
          <p:nvPr/>
        </p:nvSpPr>
        <p:spPr>
          <a:xfrm>
            <a:off x="749147" y="228828"/>
            <a:ext cx="9860095" cy="769441"/>
          </a:xfrm>
          <a:prstGeom prst="rect">
            <a:avLst/>
          </a:prstGeom>
          <a:noFill/>
        </p:spPr>
        <p:txBody>
          <a:bodyPr wrap="square" rtlCol="0">
            <a:spAutoFit/>
          </a:bodyPr>
          <a:lstStyle/>
          <a:p>
            <a:pPr algn="ctr"/>
            <a:r>
              <a:rPr lang="en-US" altLang="zh-CN" sz="4400" b="1" dirty="0" smtClean="0">
                <a:solidFill>
                  <a:srgbClr val="FF0000"/>
                </a:solidFill>
                <a:latin typeface="黑体" panose="02010609060101010101" pitchFamily="49" charset="-122"/>
                <a:ea typeface="黑体" panose="02010609060101010101" pitchFamily="49" charset="-122"/>
              </a:rPr>
              <a:t>LHAASO</a:t>
            </a:r>
            <a:r>
              <a:rPr lang="zh-CN" altLang="en-US" sz="4400" b="1" dirty="0" smtClean="0">
                <a:solidFill>
                  <a:srgbClr val="FF0000"/>
                </a:solidFill>
                <a:latin typeface="黑体" panose="02010609060101010101" pitchFamily="49" charset="-122"/>
                <a:ea typeface="黑体" panose="02010609060101010101" pitchFamily="49" charset="-122"/>
              </a:rPr>
              <a:t>数据的标定、重建与模拟</a:t>
            </a:r>
            <a:endParaRPr lang="zh-CN" altLang="en-US" sz="4400" b="1" dirty="0">
              <a:solidFill>
                <a:srgbClr val="FF0000"/>
              </a:solidFill>
              <a:latin typeface="黑体" panose="02010609060101010101" pitchFamily="49" charset="-122"/>
              <a:ea typeface="黑体" panose="02010609060101010101" pitchFamily="49" charset="-122"/>
            </a:endParaRPr>
          </a:p>
        </p:txBody>
      </p:sp>
      <p:sp>
        <p:nvSpPr>
          <p:cNvPr id="6" name="文本框 5"/>
          <p:cNvSpPr txBox="1"/>
          <p:nvPr/>
        </p:nvSpPr>
        <p:spPr>
          <a:xfrm>
            <a:off x="857479" y="5586909"/>
            <a:ext cx="9860095" cy="1077218"/>
          </a:xfrm>
          <a:prstGeom prst="rect">
            <a:avLst/>
          </a:prstGeom>
          <a:noFill/>
          <a:effectLst>
            <a:glow rad="139700">
              <a:schemeClr val="accent2">
                <a:satMod val="175000"/>
                <a:alpha val="40000"/>
              </a:schemeClr>
            </a:glow>
            <a:innerShdw blurRad="114300">
              <a:prstClr val="black"/>
            </a:innerShdw>
          </a:effectLst>
          <a:scene3d>
            <a:camera prst="orthographicFront"/>
            <a:lightRig rig="threePt" dir="t"/>
          </a:scene3d>
          <a:sp3d>
            <a:bevelT prst="relaxedInset"/>
          </a:sp3d>
        </p:spPr>
        <p:txBody>
          <a:bodyPr wrap="square" rtlCol="0">
            <a:spAutoFit/>
          </a:bodyPr>
          <a:lstStyle/>
          <a:p>
            <a:pPr algn="ctr"/>
            <a:r>
              <a:rPr lang="zh-CN" altLang="en-US" sz="2400" b="1" dirty="0" smtClean="0">
                <a:solidFill>
                  <a:srgbClr val="FF00FF"/>
                </a:solidFill>
                <a:latin typeface="黑体" panose="02010609060101010101" pitchFamily="49" charset="-122"/>
                <a:ea typeface="黑体" panose="02010609060101010101" pitchFamily="49" charset="-122"/>
              </a:rPr>
              <a:t>陈松战</a:t>
            </a:r>
            <a:endParaRPr lang="en-US" altLang="zh-CN" sz="2400" b="1" dirty="0">
              <a:solidFill>
                <a:srgbClr val="FF00FF"/>
              </a:solidFill>
              <a:latin typeface="黑体" panose="02010609060101010101" pitchFamily="49" charset="-122"/>
              <a:ea typeface="黑体" panose="02010609060101010101" pitchFamily="49" charset="-122"/>
            </a:endParaRPr>
          </a:p>
          <a:p>
            <a:pPr algn="ctr"/>
            <a:r>
              <a:rPr lang="zh-CN" altLang="en-US" sz="2000" b="1" dirty="0" smtClean="0">
                <a:solidFill>
                  <a:srgbClr val="FF00FF"/>
                </a:solidFill>
                <a:latin typeface="黑体" panose="02010609060101010101" pitchFamily="49" charset="-122"/>
                <a:ea typeface="黑体" panose="02010609060101010101" pitchFamily="49" charset="-122"/>
              </a:rPr>
              <a:t>中科院高能物理研究所</a:t>
            </a:r>
            <a:endParaRPr lang="en-US" altLang="zh-CN" sz="2000" b="1" dirty="0" smtClean="0">
              <a:solidFill>
                <a:srgbClr val="FF00FF"/>
              </a:solidFill>
              <a:latin typeface="黑体" panose="02010609060101010101" pitchFamily="49" charset="-122"/>
              <a:ea typeface="黑体" panose="02010609060101010101" pitchFamily="49" charset="-122"/>
            </a:endParaRPr>
          </a:p>
          <a:p>
            <a:pPr algn="ctr"/>
            <a:r>
              <a:rPr lang="en-US" altLang="zh-CN" sz="2000" b="1" dirty="0" smtClean="0">
                <a:solidFill>
                  <a:srgbClr val="FF00FF"/>
                </a:solidFill>
                <a:latin typeface="黑体" panose="02010609060101010101" pitchFamily="49" charset="-122"/>
                <a:ea typeface="黑体" panose="02010609060101010101" pitchFamily="49" charset="-122"/>
              </a:rPr>
              <a:t>2018-03-23@LHAASO</a:t>
            </a:r>
            <a:r>
              <a:rPr lang="zh-CN" altLang="en-US" sz="2000" b="1" dirty="0" smtClean="0">
                <a:solidFill>
                  <a:srgbClr val="FF00FF"/>
                </a:solidFill>
                <a:latin typeface="黑体" panose="02010609060101010101" pitchFamily="49" charset="-122"/>
                <a:ea typeface="黑体" panose="02010609060101010101" pitchFamily="49" charset="-122"/>
              </a:rPr>
              <a:t>合作组会</a:t>
            </a:r>
            <a:endParaRPr lang="zh-CN" altLang="en-US" sz="2000" b="1" dirty="0">
              <a:solidFill>
                <a:srgbClr val="FF00FF"/>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02272313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事例方向和芯位重建</a:t>
            </a:r>
            <a:endParaRPr lang="zh-CN" altLang="en-US" dirty="0"/>
          </a:p>
        </p:txBody>
      </p:sp>
      <p:sp>
        <p:nvSpPr>
          <p:cNvPr id="5" name="内容占位符 4"/>
          <p:cNvSpPr>
            <a:spLocks noGrp="1"/>
          </p:cNvSpPr>
          <p:nvPr>
            <p:ph idx="1"/>
          </p:nvPr>
        </p:nvSpPr>
        <p:spPr>
          <a:xfrm>
            <a:off x="566044" y="1778485"/>
            <a:ext cx="11222621" cy="1402317"/>
          </a:xfrm>
        </p:spPr>
        <p:txBody>
          <a:bodyPr>
            <a:normAutofit fontScale="85000" lnSpcReduction="10000"/>
          </a:bodyPr>
          <a:lstStyle/>
          <a:p>
            <a:r>
              <a:rPr lang="zh-CN" altLang="en-US" dirty="0" smtClean="0">
                <a:solidFill>
                  <a:srgbClr val="FF0000"/>
                </a:solidFill>
              </a:rPr>
              <a:t>方向重建：</a:t>
            </a:r>
            <a:r>
              <a:rPr lang="zh-CN" altLang="en-US" dirty="0" smtClean="0"/>
              <a:t>最小二乘法拟合探测器测量时间和探测器位置坐标构成的簇射前锋面</a:t>
            </a:r>
            <a:endParaRPr lang="en-US" altLang="zh-CN" dirty="0" smtClean="0"/>
          </a:p>
          <a:p>
            <a:r>
              <a:rPr lang="zh-CN" altLang="en-US" dirty="0" smtClean="0">
                <a:solidFill>
                  <a:srgbClr val="FF0000"/>
                </a:solidFill>
              </a:rPr>
              <a:t>芯位重建：</a:t>
            </a:r>
            <a:r>
              <a:rPr lang="zh-CN" altLang="en-US" dirty="0" smtClean="0"/>
              <a:t>拟合次级粒子密度的分布或寻找粒子密度最大的位置</a:t>
            </a:r>
            <a:endParaRPr lang="zh-CN" altLang="en-US" dirty="0"/>
          </a:p>
        </p:txBody>
      </p:sp>
      <p:pic>
        <p:nvPicPr>
          <p:cNvPr id="6" name="Picture 6" descr="Show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044" y="3474631"/>
            <a:ext cx="4955080" cy="3371794"/>
          </a:xfrm>
          <a:prstGeom prst="rect">
            <a:avLst/>
          </a:prstGeom>
          <a:solidFill>
            <a:srgbClr val="FFFFFF"/>
          </a:solidFill>
          <a:ln w="28575">
            <a:solidFill>
              <a:schemeClr val="bg1"/>
            </a:solidFill>
            <a:miter lim="800000"/>
            <a:headEnd/>
            <a:tailEnd/>
          </a:ln>
        </p:spPr>
      </p:pic>
      <p:cxnSp>
        <p:nvCxnSpPr>
          <p:cNvPr id="9" name="直接连接符 8"/>
          <p:cNvCxnSpPr/>
          <p:nvPr/>
        </p:nvCxnSpPr>
        <p:spPr>
          <a:xfrm flipV="1">
            <a:off x="1388962" y="5688443"/>
            <a:ext cx="3102015" cy="244978"/>
          </a:xfrm>
          <a:prstGeom prst="line">
            <a:avLst/>
          </a:prstGeom>
          <a:ln w="47625">
            <a:solidFill>
              <a:srgbClr val="31EF55"/>
            </a:solidFill>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2375705" y="3602447"/>
            <a:ext cx="127321" cy="2037144"/>
          </a:xfrm>
          <a:prstGeom prst="straightConnector1">
            <a:avLst/>
          </a:prstGeom>
          <a:ln w="444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375705" y="3486206"/>
            <a:ext cx="2274425" cy="461665"/>
          </a:xfrm>
          <a:prstGeom prst="rect">
            <a:avLst/>
          </a:prstGeom>
          <a:noFill/>
        </p:spPr>
        <p:txBody>
          <a:bodyPr wrap="square" rtlCol="0">
            <a:spAutoFit/>
          </a:bodyPr>
          <a:lstStyle/>
          <a:p>
            <a:r>
              <a:rPr lang="zh-CN" altLang="en-US" sz="2400" b="1" dirty="0" smtClean="0">
                <a:solidFill>
                  <a:srgbClr val="FF00FF"/>
                </a:solidFill>
              </a:rPr>
              <a:t>粒子入射方向</a:t>
            </a:r>
            <a:endParaRPr lang="zh-CN" altLang="en-US" sz="2400" b="1" dirty="0">
              <a:solidFill>
                <a:srgbClr val="FF00FF"/>
              </a:solidFill>
            </a:endParaRPr>
          </a:p>
        </p:txBody>
      </p:sp>
      <p:sp>
        <p:nvSpPr>
          <p:cNvPr id="14" name="文本框 13"/>
          <p:cNvSpPr txBox="1"/>
          <p:nvPr/>
        </p:nvSpPr>
        <p:spPr>
          <a:xfrm>
            <a:off x="2375357" y="5938903"/>
            <a:ext cx="1846162" cy="461665"/>
          </a:xfrm>
          <a:prstGeom prst="rect">
            <a:avLst/>
          </a:prstGeom>
          <a:noFill/>
        </p:spPr>
        <p:txBody>
          <a:bodyPr wrap="square" rtlCol="0">
            <a:spAutoFit/>
          </a:bodyPr>
          <a:lstStyle/>
          <a:p>
            <a:r>
              <a:rPr lang="zh-CN" altLang="en-US" sz="2400" b="1" dirty="0" smtClean="0">
                <a:solidFill>
                  <a:srgbClr val="00B050"/>
                </a:solidFill>
              </a:rPr>
              <a:t>簇射前锋面</a:t>
            </a:r>
            <a:endParaRPr lang="zh-CN" altLang="en-US" sz="2400" b="1" dirty="0">
              <a:solidFill>
                <a:srgbClr val="00B050"/>
              </a:solidFill>
            </a:endParaRPr>
          </a:p>
        </p:txBody>
      </p:sp>
      <p:pic>
        <p:nvPicPr>
          <p:cNvPr id="15" name="图片 14"/>
          <p:cNvPicPr>
            <a:picLocks noChangeAspect="1"/>
          </p:cNvPicPr>
          <p:nvPr/>
        </p:nvPicPr>
        <p:blipFill>
          <a:blip r:embed="rId3"/>
          <a:stretch>
            <a:fillRect/>
          </a:stretch>
        </p:blipFill>
        <p:spPr>
          <a:xfrm>
            <a:off x="6818605" y="3486206"/>
            <a:ext cx="4906549" cy="3371794"/>
          </a:xfrm>
          <a:prstGeom prst="rect">
            <a:avLst/>
          </a:prstGeom>
        </p:spPr>
      </p:pic>
    </p:spTree>
    <p:extLst>
      <p:ext uri="{BB962C8B-B14F-4D97-AF65-F5344CB8AC3E}">
        <p14:creationId xmlns:p14="http://schemas.microsoft.com/office/powerpoint/2010/main" val="4188931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09102" y="2893653"/>
            <a:ext cx="4888315" cy="3760515"/>
            <a:chOff x="609102" y="2543033"/>
            <a:chExt cx="4888315" cy="4111135"/>
          </a:xfrm>
        </p:grpSpPr>
        <p:pic>
          <p:nvPicPr>
            <p:cNvPr id="1026"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02" y="2543033"/>
              <a:ext cx="4888315" cy="411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3817345" y="3381902"/>
              <a:ext cx="1079653" cy="307777"/>
            </a:xfrm>
            <a:prstGeom prst="rect">
              <a:avLst/>
            </a:prstGeom>
            <a:solidFill>
              <a:schemeClr val="bg1"/>
            </a:solidFill>
          </p:spPr>
          <p:txBody>
            <a:bodyPr wrap="square" rtlCol="0">
              <a:spAutoFit/>
            </a:bodyPr>
            <a:lstStyle/>
            <a:p>
              <a:r>
                <a:rPr lang="zh-CN" altLang="en-US" sz="1400" b="1" dirty="0" smtClean="0"/>
                <a:t>角分辨率</a:t>
              </a:r>
              <a:endParaRPr lang="zh-CN" altLang="en-US" sz="1400" b="1" dirty="0"/>
            </a:p>
          </p:txBody>
        </p:sp>
        <p:sp>
          <p:nvSpPr>
            <p:cNvPr id="9" name="文本框 8"/>
            <p:cNvSpPr txBox="1"/>
            <p:nvPr/>
          </p:nvSpPr>
          <p:spPr>
            <a:xfrm>
              <a:off x="3800820" y="3656628"/>
              <a:ext cx="1112704" cy="307777"/>
            </a:xfrm>
            <a:prstGeom prst="rect">
              <a:avLst/>
            </a:prstGeom>
            <a:solidFill>
              <a:schemeClr val="bg1"/>
            </a:solidFill>
          </p:spPr>
          <p:txBody>
            <a:bodyPr wrap="square" rtlCol="0">
              <a:spAutoFit/>
            </a:bodyPr>
            <a:lstStyle/>
            <a:p>
              <a:r>
                <a:rPr lang="zh-CN" altLang="en-US" sz="1400" b="1" dirty="0" smtClean="0">
                  <a:solidFill>
                    <a:srgbClr val="FF0000"/>
                  </a:solidFill>
                </a:rPr>
                <a:t>芯位分辨率</a:t>
              </a:r>
              <a:endParaRPr lang="zh-CN" altLang="en-US" sz="1400" b="1" dirty="0">
                <a:solidFill>
                  <a:srgbClr val="FF0000"/>
                </a:solidFill>
              </a:endParaRPr>
            </a:p>
          </p:txBody>
        </p:sp>
      </p:grpSp>
      <p:grpSp>
        <p:nvGrpSpPr>
          <p:cNvPr id="6" name="组合 5"/>
          <p:cNvGrpSpPr/>
          <p:nvPr/>
        </p:nvGrpSpPr>
        <p:grpSpPr>
          <a:xfrm>
            <a:off x="6729223" y="2893653"/>
            <a:ext cx="4853675" cy="3760515"/>
            <a:chOff x="6729223" y="2543033"/>
            <a:chExt cx="4853675" cy="4111135"/>
          </a:xfrm>
        </p:grpSpPr>
        <p:pic>
          <p:nvPicPr>
            <p:cNvPr id="1027"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223" y="2543033"/>
              <a:ext cx="4853675" cy="411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9070567" y="3302945"/>
              <a:ext cx="1079653" cy="307777"/>
            </a:xfrm>
            <a:prstGeom prst="rect">
              <a:avLst/>
            </a:prstGeom>
            <a:solidFill>
              <a:schemeClr val="bg1"/>
            </a:solidFill>
          </p:spPr>
          <p:txBody>
            <a:bodyPr wrap="square" rtlCol="0">
              <a:spAutoFit/>
            </a:bodyPr>
            <a:lstStyle/>
            <a:p>
              <a:r>
                <a:rPr lang="zh-CN" altLang="en-US" sz="1400" b="1" dirty="0" smtClean="0"/>
                <a:t>角分辨率</a:t>
              </a:r>
              <a:endParaRPr lang="zh-CN" altLang="en-US" sz="1400" b="1" dirty="0"/>
            </a:p>
          </p:txBody>
        </p:sp>
        <p:sp>
          <p:nvSpPr>
            <p:cNvPr id="11" name="文本框 10"/>
            <p:cNvSpPr txBox="1"/>
            <p:nvPr/>
          </p:nvSpPr>
          <p:spPr>
            <a:xfrm>
              <a:off x="9054042" y="3588688"/>
              <a:ext cx="1112704" cy="307777"/>
            </a:xfrm>
            <a:prstGeom prst="rect">
              <a:avLst/>
            </a:prstGeom>
            <a:solidFill>
              <a:schemeClr val="bg1"/>
            </a:solidFill>
          </p:spPr>
          <p:txBody>
            <a:bodyPr wrap="square" rtlCol="0">
              <a:spAutoFit/>
            </a:bodyPr>
            <a:lstStyle/>
            <a:p>
              <a:r>
                <a:rPr lang="zh-CN" altLang="en-US" sz="1400" b="1" dirty="0" smtClean="0">
                  <a:solidFill>
                    <a:srgbClr val="FF0000"/>
                  </a:solidFill>
                </a:rPr>
                <a:t>芯位分辨率</a:t>
              </a:r>
              <a:endParaRPr lang="zh-CN" altLang="en-US" sz="1400" b="1" dirty="0">
                <a:solidFill>
                  <a:srgbClr val="FF0000"/>
                </a:solidFill>
              </a:endParaRPr>
            </a:p>
          </p:txBody>
        </p:sp>
      </p:grpSp>
      <p:sp>
        <p:nvSpPr>
          <p:cNvPr id="2" name="标题 1"/>
          <p:cNvSpPr>
            <a:spLocks noGrp="1"/>
          </p:cNvSpPr>
          <p:nvPr>
            <p:ph type="title" idx="4294967295"/>
          </p:nvPr>
        </p:nvSpPr>
        <p:spPr>
          <a:xfrm>
            <a:off x="838200" y="365125"/>
            <a:ext cx="10515600" cy="1325563"/>
          </a:xfrm>
        </p:spPr>
        <p:txBody>
          <a:bodyPr/>
          <a:lstStyle/>
          <a:p>
            <a:r>
              <a:rPr lang="zh-CN" altLang="en-US" dirty="0" smtClean="0"/>
              <a:t>事例重建精度</a:t>
            </a:r>
            <a:endParaRPr lang="zh-CN" altLang="en-US" dirty="0"/>
          </a:p>
        </p:txBody>
      </p:sp>
      <p:sp>
        <p:nvSpPr>
          <p:cNvPr id="3" name="内容占位符 2"/>
          <p:cNvSpPr>
            <a:spLocks noGrp="1"/>
          </p:cNvSpPr>
          <p:nvPr>
            <p:ph idx="1"/>
          </p:nvPr>
        </p:nvSpPr>
        <p:spPr>
          <a:xfrm>
            <a:off x="631129" y="1573963"/>
            <a:ext cx="11137135" cy="1142808"/>
          </a:xfrm>
        </p:spPr>
        <p:txBody>
          <a:bodyPr>
            <a:normAutofit fontScale="85000" lnSpcReduction="10000"/>
          </a:bodyPr>
          <a:lstStyle/>
          <a:p>
            <a:r>
              <a:rPr lang="zh-CN" altLang="en-US" dirty="0" smtClean="0"/>
              <a:t>各阵列已完成针对模拟数据的重建软件，</a:t>
            </a:r>
            <a:r>
              <a:rPr lang="zh-CN" altLang="en-US" dirty="0" smtClean="0">
                <a:solidFill>
                  <a:srgbClr val="FF00FF"/>
                </a:solidFill>
              </a:rPr>
              <a:t>噪声过滤和拟合过程可能有提升空间</a:t>
            </a:r>
            <a:endParaRPr lang="en-US" altLang="zh-CN" dirty="0" smtClean="0">
              <a:solidFill>
                <a:srgbClr val="FF00FF"/>
              </a:solidFill>
            </a:endParaRPr>
          </a:p>
          <a:p>
            <a:r>
              <a:rPr lang="zh-CN" altLang="en-US" dirty="0" smtClean="0">
                <a:solidFill>
                  <a:srgbClr val="FF00FF"/>
                </a:solidFill>
              </a:rPr>
              <a:t>对实验数据的重建需要检查探测器质量，屏蔽不正常的探测器</a:t>
            </a:r>
            <a:r>
              <a:rPr lang="en-US" altLang="zh-CN" dirty="0" smtClean="0">
                <a:solidFill>
                  <a:srgbClr val="FF00FF"/>
                </a:solidFill>
              </a:rPr>
              <a:t>,</a:t>
            </a:r>
            <a:r>
              <a:rPr lang="zh-CN" altLang="en-US" dirty="0" smtClean="0">
                <a:solidFill>
                  <a:srgbClr val="FF00FF"/>
                </a:solidFill>
              </a:rPr>
              <a:t>并应用标定结果</a:t>
            </a:r>
            <a:endParaRPr lang="zh-CN" altLang="en-US" dirty="0">
              <a:solidFill>
                <a:srgbClr val="FF00FF"/>
              </a:solidFill>
            </a:endParaRPr>
          </a:p>
        </p:txBody>
      </p:sp>
      <p:sp>
        <p:nvSpPr>
          <p:cNvPr id="7" name="文本框 6"/>
          <p:cNvSpPr txBox="1"/>
          <p:nvPr/>
        </p:nvSpPr>
        <p:spPr>
          <a:xfrm>
            <a:off x="3270364" y="3206300"/>
            <a:ext cx="1808622" cy="523220"/>
          </a:xfrm>
          <a:prstGeom prst="rect">
            <a:avLst/>
          </a:prstGeom>
          <a:noFill/>
        </p:spPr>
        <p:txBody>
          <a:bodyPr wrap="square" rtlCol="0">
            <a:spAutoFit/>
          </a:bodyPr>
          <a:lstStyle/>
          <a:p>
            <a:r>
              <a:rPr lang="en-US" altLang="zh-CN" sz="2800" b="1" dirty="0" smtClean="0">
                <a:solidFill>
                  <a:srgbClr val="FF0000"/>
                </a:solidFill>
              </a:rPr>
              <a:t>WCDA</a:t>
            </a:r>
            <a:endParaRPr lang="zh-CN" altLang="en-US" sz="2800" b="1" dirty="0">
              <a:solidFill>
                <a:srgbClr val="FF0000"/>
              </a:solidFill>
            </a:endParaRPr>
          </a:p>
        </p:txBody>
      </p:sp>
      <p:sp>
        <p:nvSpPr>
          <p:cNvPr id="8" name="文本框 7"/>
          <p:cNvSpPr txBox="1"/>
          <p:nvPr/>
        </p:nvSpPr>
        <p:spPr>
          <a:xfrm>
            <a:off x="8587642" y="3164568"/>
            <a:ext cx="1579104" cy="523220"/>
          </a:xfrm>
          <a:prstGeom prst="rect">
            <a:avLst/>
          </a:prstGeom>
          <a:noFill/>
        </p:spPr>
        <p:txBody>
          <a:bodyPr wrap="square" rtlCol="0">
            <a:spAutoFit/>
          </a:bodyPr>
          <a:lstStyle/>
          <a:p>
            <a:r>
              <a:rPr lang="en-US" altLang="zh-CN" sz="2800" b="1" dirty="0" smtClean="0">
                <a:solidFill>
                  <a:srgbClr val="FF0000"/>
                </a:solidFill>
              </a:rPr>
              <a:t>KM2A</a:t>
            </a:r>
            <a:endParaRPr lang="zh-CN" altLang="en-US" sz="2800" b="1" dirty="0">
              <a:solidFill>
                <a:srgbClr val="FF0000"/>
              </a:solidFill>
            </a:endParaRPr>
          </a:p>
        </p:txBody>
      </p:sp>
    </p:spTree>
    <p:extLst>
      <p:ext uri="{BB962C8B-B14F-4D97-AF65-F5344CB8AC3E}">
        <p14:creationId xmlns:p14="http://schemas.microsoft.com/office/powerpoint/2010/main" val="225696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1"/>
          <p:cNvSpPr>
            <a:spLocks noGrp="1"/>
          </p:cNvSpPr>
          <p:nvPr>
            <p:ph type="title" idx="4294967295"/>
          </p:nvPr>
        </p:nvSpPr>
        <p:spPr>
          <a:xfrm>
            <a:off x="838200" y="365125"/>
            <a:ext cx="10515600" cy="1325563"/>
          </a:xfrm>
        </p:spPr>
        <p:txBody>
          <a:bodyPr/>
          <a:lstStyle/>
          <a:p>
            <a:pPr eaLnBrk="1" hangingPunct="1"/>
            <a:r>
              <a:rPr lang="zh-CN" altLang="en-US" dirty="0" smtClean="0"/>
              <a:t>其它参量的重建</a:t>
            </a:r>
          </a:p>
        </p:txBody>
      </p:sp>
      <p:sp>
        <p:nvSpPr>
          <p:cNvPr id="24578" name="内容占位符 2"/>
          <p:cNvSpPr>
            <a:spLocks noGrp="1"/>
          </p:cNvSpPr>
          <p:nvPr>
            <p:ph idx="1"/>
          </p:nvPr>
        </p:nvSpPr>
        <p:spPr>
          <a:xfrm>
            <a:off x="838200" y="1689100"/>
            <a:ext cx="10445750" cy="4179265"/>
          </a:xfrm>
        </p:spPr>
        <p:txBody>
          <a:bodyPr>
            <a:normAutofit/>
          </a:bodyPr>
          <a:lstStyle/>
          <a:p>
            <a:pPr eaLnBrk="1" hangingPunct="1"/>
            <a:r>
              <a:rPr lang="zh-CN" altLang="en-US" dirty="0" smtClean="0"/>
              <a:t>粒子数：</a:t>
            </a:r>
            <a:r>
              <a:rPr lang="zh-CN" altLang="en-US" sz="2400" dirty="0" smtClean="0">
                <a:solidFill>
                  <a:schemeClr val="tx1"/>
                </a:solidFill>
              </a:rPr>
              <a:t>总的电磁粒子、</a:t>
            </a:r>
            <a:r>
              <a:rPr lang="el-GR" altLang="zh-CN" sz="2400" dirty="0" smtClean="0">
                <a:solidFill>
                  <a:schemeClr val="tx1"/>
                </a:solidFill>
                <a:latin typeface="Times New Roman" panose="02020603050405020304" pitchFamily="18" charset="0"/>
                <a:cs typeface="Times New Roman" panose="02020603050405020304" pitchFamily="18" charset="0"/>
              </a:rPr>
              <a:t>μ</a:t>
            </a:r>
            <a:r>
              <a:rPr lang="zh-CN" altLang="en-US" sz="2400" dirty="0" smtClean="0">
                <a:solidFill>
                  <a:schemeClr val="tx1"/>
                </a:solidFill>
                <a:latin typeface="Times New Roman" panose="02020603050405020304" pitchFamily="18" charset="0"/>
                <a:cs typeface="Times New Roman" panose="02020603050405020304" pitchFamily="18" charset="0"/>
              </a:rPr>
              <a:t>子数，光子数</a:t>
            </a:r>
            <a:endParaRPr lang="en-US" altLang="zh-CN" sz="2400" dirty="0" smtClean="0">
              <a:solidFill>
                <a:schemeClr val="tx1"/>
              </a:solidFill>
            </a:endParaRPr>
          </a:p>
          <a:p>
            <a:pPr eaLnBrk="1" hangingPunct="1"/>
            <a:r>
              <a:rPr lang="zh-CN" altLang="en-US" dirty="0" smtClean="0"/>
              <a:t>能量：</a:t>
            </a:r>
            <a:r>
              <a:rPr lang="zh-CN" altLang="en-US" sz="2400" dirty="0" smtClean="0">
                <a:solidFill>
                  <a:schemeClr val="tx1"/>
                </a:solidFill>
              </a:rPr>
              <a:t>基于</a:t>
            </a:r>
            <a:r>
              <a:rPr lang="en-US" altLang="zh-CN" sz="2400" dirty="0" smtClean="0">
                <a:solidFill>
                  <a:schemeClr val="tx1"/>
                </a:solidFill>
              </a:rPr>
              <a:t>Hit</a:t>
            </a:r>
            <a:r>
              <a:rPr lang="zh-CN" altLang="en-US" sz="2400" dirty="0" smtClean="0">
                <a:solidFill>
                  <a:schemeClr val="tx1"/>
                </a:solidFill>
              </a:rPr>
              <a:t>数或粒子数重建能量，也可以考虑加上天顶角和芯位信息</a:t>
            </a:r>
            <a:endParaRPr lang="en-US" altLang="zh-CN" sz="2400" dirty="0" smtClean="0">
              <a:solidFill>
                <a:schemeClr val="tx1"/>
              </a:solidFill>
            </a:endParaRPr>
          </a:p>
          <a:p>
            <a:pPr eaLnBrk="1" hangingPunct="1"/>
            <a:r>
              <a:rPr lang="zh-CN" altLang="en-US" dirty="0" smtClean="0"/>
              <a:t>成分：</a:t>
            </a:r>
            <a:r>
              <a:rPr lang="zh-CN" altLang="en-US" sz="2400" dirty="0">
                <a:solidFill>
                  <a:schemeClr val="tx1"/>
                </a:solidFill>
              </a:rPr>
              <a:t>各种</a:t>
            </a:r>
            <a:r>
              <a:rPr lang="zh-CN" altLang="en-US" sz="2400" dirty="0" smtClean="0">
                <a:solidFill>
                  <a:schemeClr val="tx1"/>
                </a:solidFill>
              </a:rPr>
              <a:t>应</a:t>
            </a:r>
            <a:r>
              <a:rPr lang="zh-CN" altLang="en-US" sz="2400" dirty="0">
                <a:solidFill>
                  <a:schemeClr val="tx1"/>
                </a:solidFill>
              </a:rPr>
              <a:t>用于</a:t>
            </a:r>
            <a:r>
              <a:rPr lang="zh-CN" altLang="en-US" sz="2400" dirty="0" smtClean="0">
                <a:solidFill>
                  <a:schemeClr val="tx1"/>
                </a:solidFill>
              </a:rPr>
              <a:t>成分区分参量</a:t>
            </a:r>
            <a:endParaRPr lang="en-US" altLang="zh-CN" sz="2400" dirty="0" smtClean="0">
              <a:solidFill>
                <a:schemeClr val="tx1"/>
              </a:solidFill>
            </a:endParaRPr>
          </a:p>
          <a:p>
            <a:pPr eaLnBrk="1" hangingPunct="1"/>
            <a:r>
              <a:rPr lang="zh-CN" altLang="en-US" dirty="0" smtClean="0"/>
              <a:t>年龄：</a:t>
            </a:r>
            <a:r>
              <a:rPr lang="en-US" altLang="zh-CN" sz="2400" dirty="0" smtClean="0">
                <a:solidFill>
                  <a:schemeClr val="tx1"/>
                </a:solidFill>
              </a:rPr>
              <a:t>NKG</a:t>
            </a:r>
            <a:r>
              <a:rPr lang="zh-CN" altLang="en-US" sz="2400" dirty="0" smtClean="0">
                <a:solidFill>
                  <a:schemeClr val="tx1"/>
                </a:solidFill>
              </a:rPr>
              <a:t>拟合参量</a:t>
            </a:r>
            <a:endParaRPr lang="en-US" altLang="zh-CN" sz="2400" dirty="0" smtClean="0">
              <a:solidFill>
                <a:schemeClr val="tx1"/>
              </a:solidFill>
            </a:endParaRPr>
          </a:p>
          <a:p>
            <a:pPr eaLnBrk="1" hangingPunct="1"/>
            <a:r>
              <a:rPr lang="zh-CN" altLang="en-US" dirty="0" smtClean="0">
                <a:solidFill>
                  <a:srgbClr val="FF00FF"/>
                </a:solidFill>
              </a:rPr>
              <a:t>建议：数</a:t>
            </a:r>
            <a:r>
              <a:rPr lang="zh-CN" altLang="en-US" dirty="0">
                <a:solidFill>
                  <a:srgbClr val="FF00FF"/>
                </a:solidFill>
              </a:rPr>
              <a:t>据分析的分</a:t>
            </a:r>
            <a:r>
              <a:rPr lang="en-US" altLang="zh-CN" dirty="0">
                <a:solidFill>
                  <a:srgbClr val="FF00FF"/>
                </a:solidFill>
              </a:rPr>
              <a:t>bin</a:t>
            </a:r>
            <a:r>
              <a:rPr lang="zh-CN" altLang="en-US" dirty="0">
                <a:solidFill>
                  <a:srgbClr val="FF00FF"/>
                </a:solidFill>
              </a:rPr>
              <a:t>尽量按照重</a:t>
            </a:r>
            <a:r>
              <a:rPr lang="zh-CN" altLang="en-US" dirty="0" smtClean="0">
                <a:solidFill>
                  <a:srgbClr val="FF00FF"/>
                </a:solidFill>
              </a:rPr>
              <a:t>建能</a:t>
            </a:r>
            <a:r>
              <a:rPr lang="zh-CN" altLang="en-US" dirty="0">
                <a:solidFill>
                  <a:srgbClr val="FF00FF"/>
                </a:solidFill>
              </a:rPr>
              <a:t>量进</a:t>
            </a:r>
            <a:r>
              <a:rPr lang="zh-CN" altLang="en-US" dirty="0" smtClean="0">
                <a:solidFill>
                  <a:srgbClr val="FF00FF"/>
                </a:solidFill>
              </a:rPr>
              <a:t>行！</a:t>
            </a:r>
            <a:endParaRPr lang="zh-CN" altLang="en-US" dirty="0">
              <a:solidFill>
                <a:srgbClr val="FF00FF"/>
              </a:solidFill>
            </a:endParaRPr>
          </a:p>
        </p:txBody>
      </p:sp>
    </p:spTree>
    <p:extLst>
      <p:ext uri="{BB962C8B-B14F-4D97-AF65-F5344CB8AC3E}">
        <p14:creationId xmlns:p14="http://schemas.microsoft.com/office/powerpoint/2010/main" val="1384424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8472" y="3820645"/>
            <a:ext cx="4691948" cy="2995292"/>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096" y="0"/>
            <a:ext cx="4691949" cy="3168285"/>
          </a:xfrm>
          <a:prstGeom prst="rect">
            <a:avLst/>
          </a:prstGeom>
        </p:spPr>
      </p:pic>
      <p:sp>
        <p:nvSpPr>
          <p:cNvPr id="3" name="标题 2"/>
          <p:cNvSpPr>
            <a:spLocks noGrp="1"/>
          </p:cNvSpPr>
          <p:nvPr>
            <p:ph type="title" idx="4294967295"/>
          </p:nvPr>
        </p:nvSpPr>
        <p:spPr>
          <a:xfrm>
            <a:off x="972273" y="600128"/>
            <a:ext cx="6481823" cy="1280890"/>
          </a:xfrm>
        </p:spPr>
        <p:txBody>
          <a:bodyPr>
            <a:normAutofit/>
          </a:bodyPr>
          <a:lstStyle/>
          <a:p>
            <a:r>
              <a:rPr lang="en-US" altLang="zh-CN" dirty="0" smtClean="0"/>
              <a:t>WFCTA </a:t>
            </a:r>
            <a:r>
              <a:rPr lang="zh-CN" altLang="en-US" dirty="0" smtClean="0"/>
              <a:t>事例的重建</a:t>
            </a:r>
            <a:endParaRPr lang="zh-CN" altLang="en-US" dirty="0">
              <a:solidFill>
                <a:srgbClr val="FF0000"/>
              </a:solidFill>
            </a:endParaRPr>
          </a:p>
        </p:txBody>
      </p:sp>
      <p:sp>
        <p:nvSpPr>
          <p:cNvPr id="9" name="内容占位符 8"/>
          <p:cNvSpPr>
            <a:spLocks noGrp="1"/>
          </p:cNvSpPr>
          <p:nvPr>
            <p:ph idx="1"/>
          </p:nvPr>
        </p:nvSpPr>
        <p:spPr>
          <a:xfrm>
            <a:off x="1244478" y="2165466"/>
            <a:ext cx="6193994" cy="1187485"/>
          </a:xfrm>
        </p:spPr>
        <p:txBody>
          <a:bodyPr>
            <a:normAutofit lnSpcReduction="10000"/>
          </a:bodyPr>
          <a:lstStyle/>
          <a:p>
            <a:r>
              <a:rPr lang="zh-CN" altLang="en-US" sz="2800" b="1" dirty="0" smtClean="0"/>
              <a:t>主要是图像清理</a:t>
            </a:r>
            <a:endParaRPr lang="en-US" altLang="zh-CN" sz="2800" b="1" dirty="0" smtClean="0"/>
          </a:p>
          <a:p>
            <a:r>
              <a:rPr lang="zh-CN" altLang="en-US" sz="2800" b="1" dirty="0" smtClean="0"/>
              <a:t>给出</a:t>
            </a:r>
            <a:r>
              <a:rPr lang="en-US" altLang="zh-CN" sz="2800" b="1" dirty="0" smtClean="0"/>
              <a:t>Shower size</a:t>
            </a:r>
            <a:r>
              <a:rPr lang="zh-CN" altLang="en-US" sz="2800" b="1" dirty="0" smtClean="0"/>
              <a:t>和</a:t>
            </a:r>
            <a:r>
              <a:rPr lang="en-US" altLang="zh-CN" sz="2800" b="1" dirty="0" err="1" smtClean="0"/>
              <a:t>Hillas</a:t>
            </a:r>
            <a:r>
              <a:rPr lang="zh-CN" altLang="en-US" sz="2800" b="1" dirty="0" smtClean="0"/>
              <a:t>参数</a:t>
            </a:r>
            <a:r>
              <a:rPr lang="en-US" altLang="zh-CN" sz="2800" b="1" dirty="0" smtClean="0"/>
              <a:t>.</a:t>
            </a:r>
            <a:endParaRPr lang="zh-CN" altLang="en-US" sz="2800" b="1" dirty="0"/>
          </a:p>
        </p:txBody>
      </p:sp>
      <p:sp>
        <p:nvSpPr>
          <p:cNvPr id="5" name="右箭头 4"/>
          <p:cNvSpPr/>
          <p:nvPr/>
        </p:nvSpPr>
        <p:spPr>
          <a:xfrm flipH="1">
            <a:off x="5914433" y="5356515"/>
            <a:ext cx="1608970" cy="495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8411378" y="3259453"/>
            <a:ext cx="1718631" cy="369332"/>
          </a:xfrm>
          <a:prstGeom prst="rect">
            <a:avLst/>
          </a:prstGeom>
          <a:noFill/>
        </p:spPr>
        <p:txBody>
          <a:bodyPr wrap="square" rtlCol="0">
            <a:spAutoFit/>
          </a:bodyPr>
          <a:lstStyle/>
          <a:p>
            <a:r>
              <a:rPr lang="zh-CN" altLang="en-US" b="1" dirty="0" smtClean="0">
                <a:solidFill>
                  <a:srgbClr val="0070C0"/>
                </a:solidFill>
              </a:rPr>
              <a:t>图像清理</a:t>
            </a:r>
            <a:endParaRPr lang="zh-CN" altLang="en-US" b="1" dirty="0">
              <a:solidFill>
                <a:srgbClr val="0070C0"/>
              </a:solidFill>
            </a:endParaRPr>
          </a:p>
        </p:txBody>
      </p:sp>
      <p:pic>
        <p:nvPicPr>
          <p:cNvPr id="10" name="图片 9"/>
          <p:cNvPicPr>
            <a:picLocks noChangeAspect="1"/>
          </p:cNvPicPr>
          <p:nvPr/>
        </p:nvPicPr>
        <p:blipFill>
          <a:blip r:embed="rId4"/>
          <a:stretch>
            <a:fillRect/>
          </a:stretch>
        </p:blipFill>
        <p:spPr>
          <a:xfrm>
            <a:off x="1574922" y="3866920"/>
            <a:ext cx="4424442" cy="2949017"/>
          </a:xfrm>
          <a:prstGeom prst="rect">
            <a:avLst/>
          </a:prstGeom>
          <a:ln>
            <a:solidFill>
              <a:srgbClr val="00B0F0"/>
            </a:solidFill>
          </a:ln>
        </p:spPr>
      </p:pic>
      <p:sp>
        <p:nvSpPr>
          <p:cNvPr id="13" name="文本框 12"/>
          <p:cNvSpPr txBox="1"/>
          <p:nvPr/>
        </p:nvSpPr>
        <p:spPr>
          <a:xfrm>
            <a:off x="5999364" y="4417061"/>
            <a:ext cx="1718631" cy="369332"/>
          </a:xfrm>
          <a:prstGeom prst="rect">
            <a:avLst/>
          </a:prstGeom>
          <a:noFill/>
        </p:spPr>
        <p:txBody>
          <a:bodyPr wrap="square" rtlCol="0">
            <a:spAutoFit/>
          </a:bodyPr>
          <a:lstStyle/>
          <a:p>
            <a:r>
              <a:rPr lang="en-US" altLang="zh-CN" b="1" dirty="0" err="1" smtClean="0">
                <a:solidFill>
                  <a:srgbClr val="0070C0"/>
                </a:solidFill>
              </a:rPr>
              <a:t>Hillas</a:t>
            </a:r>
            <a:r>
              <a:rPr lang="en-US" altLang="zh-CN" b="1" dirty="0" smtClean="0">
                <a:solidFill>
                  <a:srgbClr val="0070C0"/>
                </a:solidFill>
              </a:rPr>
              <a:t> </a:t>
            </a:r>
            <a:r>
              <a:rPr lang="zh-CN" altLang="en-US" b="1" dirty="0" smtClean="0">
                <a:solidFill>
                  <a:srgbClr val="0070C0"/>
                </a:solidFill>
              </a:rPr>
              <a:t>参数计算</a:t>
            </a:r>
            <a:endParaRPr lang="zh-CN" altLang="en-US" b="1" dirty="0">
              <a:solidFill>
                <a:srgbClr val="0070C0"/>
              </a:solidFill>
            </a:endParaRPr>
          </a:p>
        </p:txBody>
      </p:sp>
      <p:sp>
        <p:nvSpPr>
          <p:cNvPr id="2" name="文本框 1"/>
          <p:cNvSpPr txBox="1"/>
          <p:nvPr/>
        </p:nvSpPr>
        <p:spPr>
          <a:xfrm>
            <a:off x="8741883" y="230796"/>
            <a:ext cx="2098715" cy="369332"/>
          </a:xfrm>
          <a:prstGeom prst="rect">
            <a:avLst/>
          </a:prstGeom>
          <a:noFill/>
        </p:spPr>
        <p:txBody>
          <a:bodyPr wrap="square" rtlCol="0">
            <a:spAutoFit/>
          </a:bodyPr>
          <a:lstStyle/>
          <a:p>
            <a:r>
              <a:rPr lang="en-US" altLang="zh-CN" b="1" dirty="0" smtClean="0">
                <a:solidFill>
                  <a:srgbClr val="FF0000"/>
                </a:solidFill>
              </a:rPr>
              <a:t>Proton 890 </a:t>
            </a:r>
            <a:r>
              <a:rPr lang="en-US" altLang="zh-CN" b="1" dirty="0" err="1" smtClean="0">
                <a:solidFill>
                  <a:srgbClr val="FF0000"/>
                </a:solidFill>
              </a:rPr>
              <a:t>TeV</a:t>
            </a:r>
            <a:endParaRPr lang="zh-CN" altLang="en-US" b="1" dirty="0">
              <a:solidFill>
                <a:srgbClr val="FF0000"/>
              </a:solidFill>
            </a:endParaRPr>
          </a:p>
        </p:txBody>
      </p:sp>
      <p:sp>
        <p:nvSpPr>
          <p:cNvPr id="8" name="下箭头 7"/>
          <p:cNvSpPr/>
          <p:nvPr/>
        </p:nvSpPr>
        <p:spPr>
          <a:xfrm>
            <a:off x="9827046" y="3073706"/>
            <a:ext cx="605927" cy="7932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5444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r>
              <a:rPr lang="zh-CN" altLang="en-US" dirty="0" smtClean="0"/>
              <a:t>粒子种类鉴别</a:t>
            </a:r>
            <a:endParaRPr lang="zh-CN" altLang="en-US" dirty="0"/>
          </a:p>
        </p:txBody>
      </p:sp>
      <p:sp>
        <p:nvSpPr>
          <p:cNvPr id="3" name="内容占位符 2"/>
          <p:cNvSpPr>
            <a:spLocks noGrp="1"/>
          </p:cNvSpPr>
          <p:nvPr>
            <p:ph idx="1"/>
          </p:nvPr>
        </p:nvSpPr>
        <p:spPr>
          <a:xfrm>
            <a:off x="838200" y="1528169"/>
            <a:ext cx="10515600" cy="950626"/>
          </a:xfrm>
        </p:spPr>
        <p:txBody>
          <a:bodyPr/>
          <a:lstStyle/>
          <a:p>
            <a:r>
              <a:rPr lang="zh-CN" altLang="zh-CN" dirty="0"/>
              <a:t>利用多参数对不同原</a:t>
            </a:r>
            <a:r>
              <a:rPr lang="zh-CN" altLang="zh-CN" dirty="0" smtClean="0"/>
              <a:t>初</a:t>
            </a:r>
            <a:r>
              <a:rPr lang="zh-CN" altLang="en-US" dirty="0" smtClean="0"/>
              <a:t>粒子种类</a:t>
            </a:r>
            <a:r>
              <a:rPr lang="zh-CN" altLang="zh-CN" dirty="0" smtClean="0"/>
              <a:t>进行</a:t>
            </a:r>
            <a:r>
              <a:rPr lang="zh-CN" altLang="en-US" dirty="0" smtClean="0"/>
              <a:t>鉴别</a:t>
            </a:r>
            <a:endParaRPr lang="zh-CN" altLang="en-US" dirty="0"/>
          </a:p>
        </p:txBody>
      </p:sp>
      <p:pic>
        <p:nvPicPr>
          <p:cNvPr id="2050" name="Picture 2" descr="KM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2005" y="3195079"/>
            <a:ext cx="3808661" cy="366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62" y="3305060"/>
            <a:ext cx="3748443" cy="34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8026400" y="42084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400" y="3305060"/>
            <a:ext cx="4165600" cy="3443726"/>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4698445" y="2751062"/>
            <a:ext cx="2795109" cy="369332"/>
          </a:xfrm>
          <a:prstGeom prst="rect">
            <a:avLst/>
          </a:prstGeom>
          <a:noFill/>
        </p:spPr>
        <p:txBody>
          <a:bodyPr wrap="square" rtlCol="0">
            <a:spAutoFit/>
          </a:bodyPr>
          <a:lstStyle/>
          <a:p>
            <a:r>
              <a:rPr lang="en-US" altLang="zh-CN" b="1" dirty="0" smtClean="0">
                <a:solidFill>
                  <a:srgbClr val="FF0000"/>
                </a:solidFill>
              </a:rPr>
              <a:t>KM2A</a:t>
            </a:r>
            <a:r>
              <a:rPr lang="zh-CN" altLang="en-US" b="1" dirty="0" smtClean="0">
                <a:solidFill>
                  <a:srgbClr val="FF0000"/>
                </a:solidFill>
              </a:rPr>
              <a:t>伽马</a:t>
            </a:r>
            <a:r>
              <a:rPr lang="en-US" altLang="zh-CN" b="1" dirty="0" smtClean="0">
                <a:solidFill>
                  <a:srgbClr val="FF0000"/>
                </a:solidFill>
              </a:rPr>
              <a:t>/</a:t>
            </a:r>
            <a:r>
              <a:rPr lang="zh-CN" altLang="en-US" b="1" dirty="0" smtClean="0">
                <a:solidFill>
                  <a:srgbClr val="FF0000"/>
                </a:solidFill>
              </a:rPr>
              <a:t>质子鉴别</a:t>
            </a:r>
            <a:endParaRPr lang="zh-CN" altLang="en-US" b="1" dirty="0">
              <a:solidFill>
                <a:srgbClr val="FF0000"/>
              </a:solidFill>
            </a:endParaRPr>
          </a:p>
        </p:txBody>
      </p:sp>
      <p:sp>
        <p:nvSpPr>
          <p:cNvPr id="9" name="文本框 8"/>
          <p:cNvSpPr txBox="1"/>
          <p:nvPr/>
        </p:nvSpPr>
        <p:spPr>
          <a:xfrm>
            <a:off x="738245" y="2756303"/>
            <a:ext cx="2795109" cy="369332"/>
          </a:xfrm>
          <a:prstGeom prst="rect">
            <a:avLst/>
          </a:prstGeom>
          <a:noFill/>
        </p:spPr>
        <p:txBody>
          <a:bodyPr wrap="square" rtlCol="0">
            <a:spAutoFit/>
          </a:bodyPr>
          <a:lstStyle/>
          <a:p>
            <a:r>
              <a:rPr lang="en-US" altLang="zh-CN" b="1" dirty="0" smtClean="0">
                <a:solidFill>
                  <a:srgbClr val="FF0000"/>
                </a:solidFill>
              </a:rPr>
              <a:t>WCDA</a:t>
            </a:r>
            <a:r>
              <a:rPr lang="zh-CN" altLang="en-US" b="1" dirty="0" smtClean="0">
                <a:solidFill>
                  <a:srgbClr val="FF0000"/>
                </a:solidFill>
              </a:rPr>
              <a:t>伽马</a:t>
            </a:r>
            <a:r>
              <a:rPr lang="en-US" altLang="zh-CN" b="1" dirty="0" smtClean="0">
                <a:solidFill>
                  <a:srgbClr val="FF0000"/>
                </a:solidFill>
              </a:rPr>
              <a:t>/</a:t>
            </a:r>
            <a:r>
              <a:rPr lang="zh-CN" altLang="en-US" b="1" dirty="0" smtClean="0">
                <a:solidFill>
                  <a:srgbClr val="FF0000"/>
                </a:solidFill>
              </a:rPr>
              <a:t>质子鉴别</a:t>
            </a:r>
            <a:endParaRPr lang="zh-CN" altLang="en-US" b="1" dirty="0">
              <a:solidFill>
                <a:srgbClr val="FF0000"/>
              </a:solidFill>
            </a:endParaRPr>
          </a:p>
        </p:txBody>
      </p:sp>
      <p:sp>
        <p:nvSpPr>
          <p:cNvPr id="10" name="文本框 9"/>
          <p:cNvSpPr txBox="1"/>
          <p:nvPr/>
        </p:nvSpPr>
        <p:spPr>
          <a:xfrm>
            <a:off x="8558691" y="2427896"/>
            <a:ext cx="2795109" cy="646331"/>
          </a:xfrm>
          <a:prstGeom prst="rect">
            <a:avLst/>
          </a:prstGeom>
          <a:noFill/>
        </p:spPr>
        <p:txBody>
          <a:bodyPr wrap="square" rtlCol="0">
            <a:spAutoFit/>
          </a:bodyPr>
          <a:lstStyle/>
          <a:p>
            <a:pPr algn="ctr"/>
            <a:r>
              <a:rPr lang="en-US" altLang="zh-CN" b="1" dirty="0" smtClean="0">
                <a:solidFill>
                  <a:srgbClr val="FF0000"/>
                </a:solidFill>
              </a:rPr>
              <a:t>WFCTA+KM2A+WCDA</a:t>
            </a:r>
          </a:p>
          <a:p>
            <a:pPr algn="ctr"/>
            <a:r>
              <a:rPr lang="zh-CN" altLang="en-US" b="1" dirty="0" smtClean="0">
                <a:solidFill>
                  <a:srgbClr val="FF0000"/>
                </a:solidFill>
              </a:rPr>
              <a:t>轻核</a:t>
            </a:r>
            <a:r>
              <a:rPr lang="en-US" altLang="zh-CN" b="1" dirty="0" smtClean="0">
                <a:solidFill>
                  <a:srgbClr val="FF0000"/>
                </a:solidFill>
              </a:rPr>
              <a:t>/</a:t>
            </a:r>
            <a:r>
              <a:rPr lang="zh-CN" altLang="en-US" b="1" dirty="0" smtClean="0">
                <a:solidFill>
                  <a:srgbClr val="FF0000"/>
                </a:solidFill>
              </a:rPr>
              <a:t>重核鉴别</a:t>
            </a:r>
            <a:endParaRPr lang="zh-CN" altLang="en-US" b="1" dirty="0">
              <a:solidFill>
                <a:srgbClr val="FF0000"/>
              </a:solidFill>
            </a:endParaRPr>
          </a:p>
        </p:txBody>
      </p:sp>
    </p:spTree>
    <p:extLst>
      <p:ext uri="{BB962C8B-B14F-4D97-AF65-F5344CB8AC3E}">
        <p14:creationId xmlns:p14="http://schemas.microsoft.com/office/powerpoint/2010/main" val="4190708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smtClean="0"/>
              <a:t>数据的挑选</a:t>
            </a:r>
            <a:endParaRPr lang="zh-CN" altLang="en-US" dirty="0"/>
          </a:p>
        </p:txBody>
      </p:sp>
      <p:sp>
        <p:nvSpPr>
          <p:cNvPr id="4" name="内容占位符 3"/>
          <p:cNvSpPr>
            <a:spLocks noGrp="1"/>
          </p:cNvSpPr>
          <p:nvPr>
            <p:ph idx="1"/>
          </p:nvPr>
        </p:nvSpPr>
        <p:spPr/>
        <p:txBody>
          <a:bodyPr/>
          <a:lstStyle/>
          <a:p>
            <a:r>
              <a:rPr lang="zh-CN" altLang="en-US" dirty="0"/>
              <a:t>重建数据</a:t>
            </a:r>
            <a:r>
              <a:rPr lang="zh-CN" altLang="en-US" dirty="0" smtClean="0"/>
              <a:t>质量：</a:t>
            </a:r>
            <a:r>
              <a:rPr lang="zh-CN" altLang="en-US" b="0" dirty="0" smtClean="0">
                <a:solidFill>
                  <a:schemeClr val="tx1"/>
                </a:solidFill>
              </a:rPr>
              <a:t>受</a:t>
            </a:r>
            <a:r>
              <a:rPr lang="zh-CN" altLang="en-US" b="0" dirty="0">
                <a:solidFill>
                  <a:schemeClr val="tx1"/>
                </a:solidFill>
              </a:rPr>
              <a:t>探测器、电子学状态、标定质量以及其它意外等因素影</a:t>
            </a:r>
            <a:r>
              <a:rPr lang="zh-CN" altLang="en-US" b="0" dirty="0" smtClean="0">
                <a:solidFill>
                  <a:schemeClr val="tx1"/>
                </a:solidFill>
              </a:rPr>
              <a:t>响</a:t>
            </a:r>
            <a:endParaRPr lang="en-US" altLang="zh-CN" b="0" dirty="0" smtClean="0">
              <a:solidFill>
                <a:schemeClr val="tx1"/>
              </a:solidFill>
            </a:endParaRPr>
          </a:p>
          <a:p>
            <a:r>
              <a:rPr lang="zh-CN" altLang="en-US" dirty="0" smtClean="0"/>
              <a:t>检查与监测：</a:t>
            </a:r>
            <a:r>
              <a:rPr lang="zh-CN" altLang="en-US" b="0" dirty="0" smtClean="0">
                <a:solidFill>
                  <a:schemeClr val="tx1"/>
                </a:solidFill>
              </a:rPr>
              <a:t>在使用</a:t>
            </a:r>
            <a:r>
              <a:rPr lang="zh-CN" altLang="en-US" b="0" dirty="0">
                <a:solidFill>
                  <a:schemeClr val="tx1"/>
                </a:solidFill>
              </a:rPr>
              <a:t>数据前，我们需要检查重建参量的分布，如触发探测器数目、重建芯位、方向、前</a:t>
            </a:r>
            <a:r>
              <a:rPr lang="zh-CN" altLang="en-US" b="0" dirty="0" smtClean="0">
                <a:solidFill>
                  <a:schemeClr val="tx1"/>
                </a:solidFill>
              </a:rPr>
              <a:t>锋面</a:t>
            </a:r>
            <a:r>
              <a:rPr lang="zh-CN" altLang="en-US" b="0" dirty="0">
                <a:solidFill>
                  <a:schemeClr val="tx1"/>
                </a:solidFill>
              </a:rPr>
              <a:t>时间残差</a:t>
            </a:r>
            <a:r>
              <a:rPr lang="zh-CN" altLang="en-US" b="0" dirty="0" smtClean="0">
                <a:solidFill>
                  <a:schemeClr val="tx1"/>
                </a:solidFill>
              </a:rPr>
              <a:t>等</a:t>
            </a:r>
            <a:endParaRPr lang="en-US" altLang="zh-CN" b="0" dirty="0" smtClean="0"/>
          </a:p>
          <a:p>
            <a:r>
              <a:rPr lang="zh-CN" altLang="en-US" dirty="0" smtClean="0"/>
              <a:t>文件挑选：</a:t>
            </a:r>
            <a:r>
              <a:rPr lang="zh-CN" altLang="en-US" b="0" dirty="0" smtClean="0">
                <a:solidFill>
                  <a:schemeClr val="tx1"/>
                </a:solidFill>
              </a:rPr>
              <a:t>挑</a:t>
            </a:r>
            <a:r>
              <a:rPr lang="zh-CN" altLang="en-US" b="0" dirty="0">
                <a:solidFill>
                  <a:schemeClr val="tx1"/>
                </a:solidFill>
              </a:rPr>
              <a:t>选出</a:t>
            </a:r>
            <a:r>
              <a:rPr lang="zh-CN" altLang="en-US" b="0" dirty="0">
                <a:solidFill>
                  <a:srgbClr val="FF00FF"/>
                </a:solidFill>
              </a:rPr>
              <a:t>好数据文件列表</a:t>
            </a:r>
            <a:r>
              <a:rPr lang="zh-CN" altLang="en-US" b="0" dirty="0" smtClean="0">
                <a:solidFill>
                  <a:schemeClr val="tx1"/>
                </a:solidFill>
              </a:rPr>
              <a:t>，以</a:t>
            </a:r>
            <a:r>
              <a:rPr lang="zh-CN" altLang="en-US" b="0" dirty="0">
                <a:solidFill>
                  <a:schemeClr val="tx1"/>
                </a:solidFill>
              </a:rPr>
              <a:t>供后续的数据和物理分</a:t>
            </a:r>
            <a:r>
              <a:rPr lang="zh-CN" altLang="en-US" b="0" dirty="0" smtClean="0">
                <a:solidFill>
                  <a:schemeClr val="tx1"/>
                </a:solidFill>
              </a:rPr>
              <a:t>析</a:t>
            </a:r>
            <a:endParaRPr lang="zh-CN" altLang="en-US" dirty="0"/>
          </a:p>
        </p:txBody>
      </p:sp>
    </p:spTree>
    <p:extLst>
      <p:ext uri="{BB962C8B-B14F-4D97-AF65-F5344CB8AC3E}">
        <p14:creationId xmlns:p14="http://schemas.microsoft.com/office/powerpoint/2010/main" val="852937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四、</a:t>
            </a:r>
            <a:r>
              <a:rPr lang="en-US" altLang="zh-CN" dirty="0"/>
              <a:t>LHAASO</a:t>
            </a:r>
            <a:r>
              <a:rPr lang="zh-CN" altLang="zh-CN" dirty="0"/>
              <a:t>数据</a:t>
            </a:r>
            <a:r>
              <a:rPr lang="zh-CN" altLang="zh-CN" dirty="0" smtClean="0"/>
              <a:t>的</a:t>
            </a:r>
            <a:r>
              <a:rPr lang="zh-CN" altLang="en-US" dirty="0" smtClean="0"/>
              <a:t>模拟</a:t>
            </a:r>
            <a:endParaRPr lang="zh-CN" altLang="en-US" dirty="0"/>
          </a:p>
        </p:txBody>
      </p:sp>
      <p:sp>
        <p:nvSpPr>
          <p:cNvPr id="5" name="文本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1788580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normAutofit/>
          </a:bodyPr>
          <a:lstStyle/>
          <a:p>
            <a:r>
              <a:rPr lang="zh-CN" altLang="en-US" dirty="0" smtClean="0"/>
              <a:t>探测器模拟</a:t>
            </a:r>
            <a:endParaRPr lang="zh-CN" altLang="en-US" dirty="0"/>
          </a:p>
        </p:txBody>
      </p:sp>
      <p:sp>
        <p:nvSpPr>
          <p:cNvPr id="3" name="内容占位符 2"/>
          <p:cNvSpPr>
            <a:spLocks noGrp="1"/>
          </p:cNvSpPr>
          <p:nvPr>
            <p:ph idx="1"/>
          </p:nvPr>
        </p:nvSpPr>
        <p:spPr>
          <a:xfrm>
            <a:off x="674087" y="2650603"/>
            <a:ext cx="4430348" cy="3808070"/>
          </a:xfrm>
        </p:spPr>
        <p:txBody>
          <a:bodyPr>
            <a:noAutofit/>
          </a:bodyPr>
          <a:lstStyle/>
          <a:p>
            <a:r>
              <a:rPr lang="zh-CN" altLang="en-US" sz="2400" b="1" dirty="0" smtClean="0">
                <a:solidFill>
                  <a:srgbClr val="FF0000"/>
                </a:solidFill>
                <a:latin typeface="Calibri" panose="020F0502020204030204" pitchFamily="34" charset="0"/>
                <a:ea typeface="微软雅黑" panose="020B0503020204020204" pitchFamily="34" charset="-122"/>
                <a:cs typeface="+mn-ea"/>
                <a:sym typeface="Calibri" panose="020F0502020204030204" pitchFamily="34" charset="0"/>
              </a:rPr>
              <a:t>国际公用软件</a:t>
            </a:r>
            <a:r>
              <a:rPr lang="en-US" altLang="zh-CN" sz="2400" b="1" dirty="0" smtClean="0">
                <a:solidFill>
                  <a:srgbClr val="FF0000"/>
                </a:solidFill>
                <a:latin typeface="Calibri" panose="020F0502020204030204" pitchFamily="34" charset="0"/>
                <a:ea typeface="微软雅黑" panose="020B0503020204020204" pitchFamily="34" charset="-122"/>
                <a:cs typeface="+mn-ea"/>
                <a:sym typeface="Calibri" panose="020F0502020204030204" pitchFamily="34" charset="0"/>
              </a:rPr>
              <a:t>CORSIKA </a:t>
            </a:r>
            <a:r>
              <a:rPr lang="zh-CN" altLang="en-US" sz="2400" b="1" dirty="0" smtClean="0">
                <a:solidFill>
                  <a:srgbClr val="FF0000"/>
                </a:solidFill>
                <a:latin typeface="Calibri" panose="020F0502020204030204" pitchFamily="34" charset="0"/>
                <a:ea typeface="微软雅黑" panose="020B0503020204020204" pitchFamily="34" charset="-122"/>
                <a:cs typeface="+mn-ea"/>
                <a:sym typeface="Calibri" panose="020F0502020204030204" pitchFamily="34" charset="0"/>
              </a:rPr>
              <a:t>模拟大气级联簇射过程</a:t>
            </a:r>
            <a:endParaRPr lang="en-US" altLang="zh-CN" sz="2400" b="1" dirty="0">
              <a:latin typeface="Calibri" panose="020F0502020204030204" pitchFamily="34" charset="0"/>
              <a:ea typeface="微软雅黑" panose="020B0503020204020204" pitchFamily="34" charset="-122"/>
              <a:cs typeface="+mn-ea"/>
              <a:sym typeface="Calibri" panose="020F0502020204030204" pitchFamily="34" charset="0"/>
            </a:endParaRPr>
          </a:p>
          <a:p>
            <a:endParaRPr lang="en-US" altLang="zh-CN" sz="2400" b="1" dirty="0" smtClean="0">
              <a:latin typeface="Calibri" panose="020F0502020204030204" pitchFamily="34" charset="0"/>
              <a:ea typeface="微软雅黑" panose="020B0503020204020204" pitchFamily="34" charset="-122"/>
              <a:cs typeface="+mn-ea"/>
              <a:sym typeface="Calibri" panose="020F0502020204030204" pitchFamily="34" charset="0"/>
            </a:endParaRPr>
          </a:p>
          <a:p>
            <a:endParaRPr lang="en-US" altLang="zh-CN" sz="2400" b="1" dirty="0" smtClean="0">
              <a:latin typeface="Calibri" panose="020F0502020204030204" pitchFamily="34" charset="0"/>
              <a:ea typeface="微软雅黑" panose="020B0503020204020204" pitchFamily="34" charset="-122"/>
              <a:cs typeface="+mn-ea"/>
              <a:sym typeface="Calibri" panose="020F0502020204030204" pitchFamily="34" charset="0"/>
            </a:endParaRPr>
          </a:p>
          <a:p>
            <a:r>
              <a:rPr lang="zh-CN" altLang="en-US" sz="2400" b="1" dirty="0" smtClean="0">
                <a:latin typeface="Calibri" panose="020F0502020204030204" pitchFamily="34" charset="0"/>
                <a:ea typeface="微软雅黑" panose="020B0503020204020204" pitchFamily="34" charset="-122"/>
                <a:cs typeface="+mn-ea"/>
                <a:sym typeface="Calibri" panose="020F0502020204030204" pitchFamily="34" charset="0"/>
              </a:rPr>
              <a:t>基于</a:t>
            </a:r>
            <a:r>
              <a:rPr lang="en-US" altLang="zh-CN" sz="2400" b="1" dirty="0" smtClean="0">
                <a:latin typeface="Calibri" panose="020F0502020204030204" pitchFamily="34" charset="0"/>
                <a:ea typeface="微软雅黑" panose="020B0503020204020204" pitchFamily="34" charset="-122"/>
                <a:cs typeface="+mn-ea"/>
                <a:sym typeface="Calibri" panose="020F0502020204030204" pitchFamily="34" charset="0"/>
              </a:rPr>
              <a:t>Geant4</a:t>
            </a:r>
            <a:r>
              <a:rPr lang="zh-CN" altLang="en-US" sz="2400" b="1" dirty="0" smtClean="0">
                <a:latin typeface="Calibri" panose="020F0502020204030204" pitchFamily="34" charset="0"/>
                <a:ea typeface="微软雅黑" panose="020B0503020204020204" pitchFamily="34" charset="-122"/>
                <a:cs typeface="+mn-ea"/>
                <a:sym typeface="Calibri" panose="020F0502020204030204" pitchFamily="34" charset="0"/>
              </a:rPr>
              <a:t>软件包开发探测器模拟软件</a:t>
            </a:r>
            <a:endParaRPr lang="zh-CN" altLang="en-US" sz="2400" dirty="0">
              <a:solidFill>
                <a:schemeClr val="tx1"/>
              </a:solidFill>
            </a:endParaRPr>
          </a:p>
        </p:txBody>
      </p:sp>
      <p:pic>
        <p:nvPicPr>
          <p:cNvPr id="4" name="图片 3"/>
          <p:cNvPicPr>
            <a:picLocks noChangeAspect="1"/>
          </p:cNvPicPr>
          <p:nvPr/>
        </p:nvPicPr>
        <p:blipFill>
          <a:blip r:embed="rId2"/>
          <a:stretch>
            <a:fillRect/>
          </a:stretch>
        </p:blipFill>
        <p:spPr>
          <a:xfrm>
            <a:off x="5972501" y="1687664"/>
            <a:ext cx="5974209" cy="4724129"/>
          </a:xfrm>
          <a:prstGeom prst="rect">
            <a:avLst/>
          </a:prstGeom>
        </p:spPr>
      </p:pic>
      <p:sp>
        <p:nvSpPr>
          <p:cNvPr id="7" name="左大括号 6"/>
          <p:cNvSpPr/>
          <p:nvPr/>
        </p:nvSpPr>
        <p:spPr>
          <a:xfrm>
            <a:off x="5534054" y="1664900"/>
            <a:ext cx="393700" cy="3776079"/>
          </a:xfrm>
          <a:prstGeom prst="leftBrace">
            <a:avLst/>
          </a:prstGeom>
          <a:noFill/>
          <a:ln w="34925" cap="flat" cmpd="sng" algn="ctr">
            <a:solidFill>
              <a:srgbClr val="FF0000"/>
            </a:solidFill>
            <a:prstDash val="solid"/>
            <a:miter lim="800000"/>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a:ea typeface="微软雅黑"/>
              <a:cs typeface="+mn-cs"/>
            </a:endParaRPr>
          </a:p>
        </p:txBody>
      </p:sp>
      <p:sp>
        <p:nvSpPr>
          <p:cNvPr id="8" name="左大括号 7"/>
          <p:cNvSpPr/>
          <p:nvPr/>
        </p:nvSpPr>
        <p:spPr>
          <a:xfrm flipV="1">
            <a:off x="5667402" y="5531347"/>
            <a:ext cx="204595" cy="839093"/>
          </a:xfrm>
          <a:prstGeom prst="leftBrace">
            <a:avLst/>
          </a:prstGeom>
          <a:noFill/>
          <a:ln w="34925" cap="flat" cmpd="sng" algn="ctr">
            <a:solidFill>
              <a:srgbClr val="0000FF"/>
            </a:solidFill>
            <a:prstDash val="solid"/>
            <a:miter lim="800000"/>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9682154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201579" y="298063"/>
            <a:ext cx="8779595" cy="769441"/>
          </a:xfrm>
          <a:prstGeom prst="rect">
            <a:avLst/>
          </a:prstGeom>
          <a:noFill/>
        </p:spPr>
        <p:txBody>
          <a:bodyPr wrap="square" rtlCol="0">
            <a:spAutoFit/>
          </a:bodyPr>
          <a:lstStyle/>
          <a:p>
            <a:pPr algn="ctr"/>
            <a:r>
              <a:rPr lang="en-US" altLang="zh-CN" sz="4400" dirty="0" smtClean="0"/>
              <a:t>WCDA</a:t>
            </a:r>
            <a:r>
              <a:rPr lang="zh-CN" altLang="en-US" sz="4400" dirty="0" smtClean="0"/>
              <a:t>模拟进展</a:t>
            </a:r>
            <a:endParaRPr lang="zh-CN" altLang="en-US" sz="2400" dirty="0">
              <a:solidFill>
                <a:srgbClr val="FF0000"/>
              </a:solidFill>
            </a:endParaRPr>
          </a:p>
        </p:txBody>
      </p:sp>
      <p:sp>
        <p:nvSpPr>
          <p:cNvPr id="7" name="内容占位符 2"/>
          <p:cNvSpPr txBox="1">
            <a:spLocks/>
          </p:cNvSpPr>
          <p:nvPr/>
        </p:nvSpPr>
        <p:spPr>
          <a:xfrm>
            <a:off x="567794" y="1269898"/>
            <a:ext cx="6284419" cy="4811413"/>
          </a:xfrm>
          <a:prstGeom prst="rect">
            <a:avLst/>
          </a:prstGeom>
        </p:spPr>
        <p:txBody>
          <a:bodyPr vert="horz" lIns="91440" tIns="45720" rIns="91440" bIns="45720" rtlCol="0">
            <a:noAutofit/>
          </a:bodyPr>
          <a:lstStyle>
            <a:lvl1pPr marL="342900" indent="-342900" defTabSz="457200">
              <a:spcBef>
                <a:spcPts val="1000"/>
              </a:spcBef>
              <a:spcAft>
                <a:spcPts val="0"/>
              </a:spcAft>
              <a:buClr>
                <a:schemeClr val="accent1"/>
              </a:buClr>
              <a:buFont typeface="Wingdings 3" charset="2"/>
              <a:buChar char=""/>
              <a:defRPr b="1">
                <a:solidFill>
                  <a:schemeClr val="tx1">
                    <a:lumMod val="75000"/>
                    <a:lumOff val="25000"/>
                  </a:schemeClr>
                </a:solidFill>
              </a:defRPr>
            </a:lvl1pPr>
            <a:lvl2pPr marL="742950" indent="-285750" defTabSz="457200">
              <a:spcBef>
                <a:spcPts val="1000"/>
              </a:spcBef>
              <a:spcAft>
                <a:spcPts val="0"/>
              </a:spcAft>
              <a:buClr>
                <a:schemeClr val="accent1"/>
              </a:buClr>
              <a:buFont typeface="Wingdings 3" charset="2"/>
              <a:buChar char=""/>
              <a:defRPr sz="1600">
                <a:solidFill>
                  <a:schemeClr val="tx1">
                    <a:lumMod val="75000"/>
                    <a:lumOff val="25000"/>
                  </a:schemeClr>
                </a:solidFill>
              </a:defRPr>
            </a:lvl2pPr>
            <a:lvl3pPr marL="1143000" indent="-228600" defTabSz="457200">
              <a:spcBef>
                <a:spcPts val="1000"/>
              </a:spcBef>
              <a:spcAft>
                <a:spcPts val="0"/>
              </a:spcAft>
              <a:buClr>
                <a:schemeClr val="accent1"/>
              </a:buClr>
              <a:buFont typeface="Wingdings 3" charset="2"/>
              <a:buChar char=""/>
              <a:defRPr sz="1400">
                <a:solidFill>
                  <a:schemeClr val="tx1">
                    <a:lumMod val="75000"/>
                    <a:lumOff val="25000"/>
                  </a:schemeClr>
                </a:solidFill>
              </a:defRPr>
            </a:lvl3pPr>
            <a:lvl4pPr marL="1600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4pPr>
            <a:lvl5pPr marL="20574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a:buClr>
                <a:srgbClr val="0000FF"/>
              </a:buClr>
              <a:buSzPct val="150000"/>
              <a:buFont typeface="Arial" panose="020B0604020202020204" pitchFamily="34" charset="0"/>
              <a:buChar char="•"/>
            </a:pPr>
            <a:r>
              <a:rPr lang="en-US" altLang="zh-CN" sz="2000" dirty="0">
                <a:solidFill>
                  <a:srgbClr val="0000FF"/>
                </a:solidFill>
              </a:rPr>
              <a:t>Main </a:t>
            </a:r>
            <a:r>
              <a:rPr lang="en-US" altLang="zh-CN" sz="2000" dirty="0" smtClean="0">
                <a:solidFill>
                  <a:srgbClr val="0000FF"/>
                </a:solidFill>
              </a:rPr>
              <a:t>solution:</a:t>
            </a:r>
            <a:endParaRPr lang="en-US" altLang="zh-CN" sz="2000" dirty="0">
              <a:solidFill>
                <a:srgbClr val="0000FF"/>
              </a:solidFill>
            </a:endParaRPr>
          </a:p>
          <a:p>
            <a:pPr lvl="1">
              <a:buClr>
                <a:srgbClr val="0000FF"/>
              </a:buClr>
              <a:buSzPct val="150000"/>
              <a:buFont typeface="Arial" panose="020B0604020202020204" pitchFamily="34" charset="0"/>
              <a:buChar char="•"/>
            </a:pPr>
            <a:r>
              <a:rPr lang="en-US" altLang="zh-CN" sz="2000" b="1" dirty="0">
                <a:solidFill>
                  <a:schemeClr val="tx1"/>
                </a:solidFill>
              </a:rPr>
              <a:t>M</a:t>
            </a:r>
            <a:r>
              <a:rPr lang="en-US" altLang="zh-CN" sz="2000" b="1" dirty="0" smtClean="0">
                <a:solidFill>
                  <a:schemeClr val="tx1"/>
                </a:solidFill>
              </a:rPr>
              <a:t>emory</a:t>
            </a:r>
            <a:r>
              <a:rPr lang="en-US" altLang="zh-CN" sz="2000" b="1" dirty="0">
                <a:solidFill>
                  <a:schemeClr val="tx1"/>
                </a:solidFill>
              </a:rPr>
              <a:t> </a:t>
            </a:r>
            <a:r>
              <a:rPr lang="en-US" altLang="zh-CN" sz="2000" b="1" dirty="0" smtClean="0">
                <a:solidFill>
                  <a:schemeClr val="tx1"/>
                </a:solidFill>
              </a:rPr>
              <a:t>overflow </a:t>
            </a:r>
            <a:r>
              <a:rPr lang="en-US" altLang="zh-CN" sz="2000" b="1" dirty="0" smtClean="0">
                <a:solidFill>
                  <a:schemeClr val="tx1"/>
                </a:solidFill>
                <a:sym typeface="Wingdings" panose="05000000000000000000" pitchFamily="2" charset="2"/>
              </a:rPr>
              <a:t> </a:t>
            </a:r>
            <a:r>
              <a:rPr lang="en-US" altLang="zh-CN" sz="2000" b="1" dirty="0" smtClean="0">
                <a:solidFill>
                  <a:srgbClr val="0000FF"/>
                </a:solidFill>
              </a:rPr>
              <a:t>Hit stream </a:t>
            </a:r>
            <a:r>
              <a:rPr lang="en-US" altLang="zh-CN" sz="2000" b="1" dirty="0" smtClean="0">
                <a:solidFill>
                  <a:schemeClr val="tx1"/>
                </a:solidFill>
              </a:rPr>
              <a:t>is used to store the hits in hard disk</a:t>
            </a:r>
            <a:endParaRPr lang="en-US" altLang="zh-CN" sz="2000" b="1" dirty="0">
              <a:solidFill>
                <a:schemeClr val="tx1"/>
              </a:solidFill>
            </a:endParaRPr>
          </a:p>
          <a:p>
            <a:pPr>
              <a:buClr>
                <a:srgbClr val="0000FF"/>
              </a:buClr>
              <a:buSzPct val="150000"/>
              <a:buFont typeface="Arial" panose="020B0604020202020204" pitchFamily="34" charset="0"/>
              <a:buChar char="•"/>
            </a:pPr>
            <a:r>
              <a:rPr lang="en-US" altLang="zh-CN" sz="2000" dirty="0" smtClean="0">
                <a:solidFill>
                  <a:srgbClr val="0000FF"/>
                </a:solidFill>
                <a:latin typeface="Calibri" panose="020F0502020204030204" pitchFamily="34" charset="0"/>
              </a:rPr>
              <a:t>Current status:</a:t>
            </a:r>
          </a:p>
          <a:p>
            <a:pPr lvl="1">
              <a:buClr>
                <a:srgbClr val="0000FF"/>
              </a:buClr>
              <a:buSzPct val="150000"/>
              <a:buFont typeface="Arial" panose="020B0604020202020204" pitchFamily="34" charset="0"/>
              <a:buChar char="•"/>
            </a:pPr>
            <a:r>
              <a:rPr lang="en-US" altLang="zh-CN" sz="2000" b="1" dirty="0" smtClean="0">
                <a:solidFill>
                  <a:schemeClr val="tx1"/>
                </a:solidFill>
                <a:latin typeface="Calibri" panose="020F0502020204030204" pitchFamily="34" charset="0"/>
              </a:rPr>
              <a:t>ROOT </a:t>
            </a:r>
            <a:r>
              <a:rPr lang="en-US" altLang="zh-CN" sz="2000" b="1" dirty="0">
                <a:solidFill>
                  <a:schemeClr val="tx1"/>
                </a:solidFill>
                <a:latin typeface="Calibri" panose="020F0502020204030204" pitchFamily="34" charset="0"/>
              </a:rPr>
              <a:t>event output.</a:t>
            </a:r>
          </a:p>
          <a:p>
            <a:pPr lvl="1">
              <a:buClr>
                <a:srgbClr val="0000FF"/>
              </a:buClr>
              <a:buSzPct val="150000"/>
              <a:buFont typeface="Arial" panose="020B0604020202020204" pitchFamily="34" charset="0"/>
              <a:buChar char="•"/>
            </a:pPr>
            <a:r>
              <a:rPr lang="en-US" altLang="zh-CN" sz="2000" b="1" dirty="0">
                <a:solidFill>
                  <a:srgbClr val="00B0F0"/>
                </a:solidFill>
                <a:latin typeface="Calibri" panose="020F0502020204030204" pitchFamily="34" charset="0"/>
              </a:rPr>
              <a:t>Speed (core events): </a:t>
            </a:r>
            <a:endParaRPr lang="en-US" altLang="zh-CN" sz="2000" b="1" dirty="0" smtClean="0">
              <a:solidFill>
                <a:srgbClr val="00B0F0"/>
              </a:solidFill>
              <a:latin typeface="Calibri" panose="020F0502020204030204" pitchFamily="34" charset="0"/>
            </a:endParaRPr>
          </a:p>
          <a:p>
            <a:pPr lvl="2">
              <a:buClr>
                <a:srgbClr val="0000FF"/>
              </a:buClr>
              <a:buSzPct val="150000"/>
              <a:buFont typeface="Arial" panose="020B0604020202020204" pitchFamily="34" charset="0"/>
              <a:buChar char="•"/>
            </a:pPr>
            <a:r>
              <a:rPr lang="en-US" altLang="zh-CN" sz="2000" b="1" dirty="0" smtClean="0">
                <a:solidFill>
                  <a:srgbClr val="00B0F0"/>
                </a:solidFill>
                <a:latin typeface="Calibri" panose="020F0502020204030204" pitchFamily="34" charset="0"/>
              </a:rPr>
              <a:t> </a:t>
            </a:r>
            <a:r>
              <a:rPr lang="en-US" altLang="zh-CN" sz="2000" b="1" dirty="0">
                <a:solidFill>
                  <a:srgbClr val="00B0F0"/>
                </a:solidFill>
              </a:rPr>
              <a:t>100 GeV      </a:t>
            </a:r>
            <a:r>
              <a:rPr lang="en-US" altLang="zh-CN" sz="2000" b="1" dirty="0">
                <a:solidFill>
                  <a:srgbClr val="0000FF"/>
                </a:solidFill>
              </a:rPr>
              <a:t>0.6s/event</a:t>
            </a:r>
          </a:p>
          <a:p>
            <a:pPr lvl="2">
              <a:buClr>
                <a:srgbClr val="0000FF"/>
              </a:buClr>
              <a:buSzPct val="150000"/>
              <a:buFont typeface="Arial" panose="020B0604020202020204" pitchFamily="34" charset="0"/>
              <a:buChar char="•"/>
            </a:pPr>
            <a:r>
              <a:rPr lang="en-US" altLang="zh-CN" sz="2000" b="1" dirty="0">
                <a:solidFill>
                  <a:srgbClr val="00B0F0"/>
                </a:solidFill>
              </a:rPr>
              <a:t> 1TeV             </a:t>
            </a:r>
            <a:r>
              <a:rPr lang="en-US" altLang="zh-CN" sz="2000" b="1" dirty="0">
                <a:solidFill>
                  <a:srgbClr val="0000FF"/>
                </a:solidFill>
              </a:rPr>
              <a:t>19s/event</a:t>
            </a:r>
          </a:p>
          <a:p>
            <a:pPr lvl="2">
              <a:buClr>
                <a:srgbClr val="0000FF"/>
              </a:buClr>
              <a:buSzPct val="150000"/>
              <a:buFont typeface="Arial" panose="020B0604020202020204" pitchFamily="34" charset="0"/>
              <a:buChar char="•"/>
            </a:pPr>
            <a:r>
              <a:rPr lang="en-US" altLang="zh-CN" sz="2000" b="1" dirty="0">
                <a:solidFill>
                  <a:srgbClr val="00B0F0"/>
                </a:solidFill>
              </a:rPr>
              <a:t> 10TeV           </a:t>
            </a:r>
            <a:r>
              <a:rPr lang="en-US" altLang="zh-CN" sz="2000" b="1" dirty="0">
                <a:solidFill>
                  <a:srgbClr val="0000FF"/>
                </a:solidFill>
              </a:rPr>
              <a:t>5.6m/event</a:t>
            </a:r>
          </a:p>
          <a:p>
            <a:pPr lvl="2">
              <a:buClr>
                <a:srgbClr val="0000FF"/>
              </a:buClr>
              <a:buSzPct val="150000"/>
              <a:buFont typeface="Arial" panose="020B0604020202020204" pitchFamily="34" charset="0"/>
              <a:buChar char="•"/>
            </a:pPr>
            <a:r>
              <a:rPr lang="en-US" altLang="zh-CN" sz="2000" b="1" dirty="0">
                <a:solidFill>
                  <a:srgbClr val="00B0F0"/>
                </a:solidFill>
              </a:rPr>
              <a:t> 100TeV         </a:t>
            </a:r>
            <a:r>
              <a:rPr lang="en-US" altLang="zh-CN" sz="2000" b="1" dirty="0">
                <a:solidFill>
                  <a:srgbClr val="0000FF"/>
                </a:solidFill>
              </a:rPr>
              <a:t>56m/event</a:t>
            </a:r>
            <a:endParaRPr lang="zh-CN" altLang="en-US" sz="2000" b="1" dirty="0">
              <a:solidFill>
                <a:srgbClr val="0000FF"/>
              </a:solidFill>
            </a:endParaRPr>
          </a:p>
          <a:p>
            <a:pPr lvl="1">
              <a:buClr>
                <a:srgbClr val="0000FF"/>
              </a:buClr>
              <a:buSzPct val="150000"/>
              <a:buFont typeface="Arial" panose="020B0604020202020204" pitchFamily="34" charset="0"/>
              <a:buChar char="•"/>
            </a:pPr>
            <a:r>
              <a:rPr lang="en-US" altLang="zh-CN" sz="2000" b="1" dirty="0" smtClean="0">
                <a:solidFill>
                  <a:schemeClr val="tx1"/>
                </a:solidFill>
                <a:latin typeface="Calibri" panose="020F0502020204030204" pitchFamily="34" charset="0"/>
              </a:rPr>
              <a:t>Crab simulation(error&lt;10%) </a:t>
            </a:r>
            <a:r>
              <a:rPr lang="en-US" altLang="zh-CN" sz="2000" b="1" dirty="0">
                <a:solidFill>
                  <a:schemeClr val="tx1"/>
                </a:solidFill>
                <a:latin typeface="Calibri" panose="020F0502020204030204" pitchFamily="34" charset="0"/>
              </a:rPr>
              <a:t>: 1 year with 100 CPU </a:t>
            </a:r>
            <a:endParaRPr lang="en-US" altLang="zh-CN" sz="2000" b="1" dirty="0" smtClean="0">
              <a:solidFill>
                <a:schemeClr val="tx1"/>
              </a:solidFill>
              <a:latin typeface="Calibri" panose="020F0502020204030204" pitchFamily="34" charset="0"/>
            </a:endParaRPr>
          </a:p>
        </p:txBody>
      </p:sp>
      <p:pic>
        <p:nvPicPr>
          <p:cNvPr id="2" name="图片 1"/>
          <p:cNvPicPr>
            <a:picLocks noChangeAspect="1"/>
          </p:cNvPicPr>
          <p:nvPr/>
        </p:nvPicPr>
        <p:blipFill>
          <a:blip r:embed="rId2"/>
          <a:stretch>
            <a:fillRect/>
          </a:stretch>
        </p:blipFill>
        <p:spPr>
          <a:xfrm>
            <a:off x="7141580" y="1516284"/>
            <a:ext cx="4953964" cy="4178461"/>
          </a:xfrm>
          <a:prstGeom prst="rect">
            <a:avLst/>
          </a:prstGeom>
        </p:spPr>
      </p:pic>
    </p:spTree>
    <p:extLst>
      <p:ext uri="{BB962C8B-B14F-4D97-AF65-F5344CB8AC3E}">
        <p14:creationId xmlns:p14="http://schemas.microsoft.com/office/powerpoint/2010/main" val="36082249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1413" y="306990"/>
            <a:ext cx="8272132" cy="707886"/>
          </a:xfrm>
          <a:prstGeom prst="rect">
            <a:avLst/>
          </a:prstGeom>
          <a:noFill/>
        </p:spPr>
        <p:txBody>
          <a:bodyPr wrap="square" rtlCol="0">
            <a:spAutoFit/>
          </a:bodyPr>
          <a:lstStyle/>
          <a:p>
            <a:pPr algn="ctr"/>
            <a:r>
              <a:rPr lang="en-US" altLang="zh-CN" sz="4000" dirty="0" smtClean="0"/>
              <a:t>Comparison with prototype array</a:t>
            </a:r>
            <a:endParaRPr lang="zh-CN" altLang="en-US" sz="4000" dirty="0"/>
          </a:p>
        </p:txBody>
      </p:sp>
      <p:sp>
        <p:nvSpPr>
          <p:cNvPr id="7" name="内容占位符 2"/>
          <p:cNvSpPr txBox="1">
            <a:spLocks/>
          </p:cNvSpPr>
          <p:nvPr/>
        </p:nvSpPr>
        <p:spPr>
          <a:xfrm>
            <a:off x="451413" y="1579067"/>
            <a:ext cx="7458697" cy="1384469"/>
          </a:xfrm>
          <a:prstGeom prst="rect">
            <a:avLst/>
          </a:prstGeom>
        </p:spPr>
        <p:txBody>
          <a:bodyPr vert="horz" lIns="91440" tIns="45720" rIns="91440" bIns="45720" rtlCol="0">
            <a:noAutofit/>
          </a:bodyPr>
          <a:lstStyle>
            <a:lvl1pPr marL="342900" indent="-342900" defTabSz="457200">
              <a:spcBef>
                <a:spcPts val="1000"/>
              </a:spcBef>
              <a:spcAft>
                <a:spcPts val="0"/>
              </a:spcAft>
              <a:buClr>
                <a:schemeClr val="accent1"/>
              </a:buClr>
              <a:buFont typeface="Wingdings 3" charset="2"/>
              <a:buChar char=""/>
              <a:defRPr b="1">
                <a:solidFill>
                  <a:schemeClr val="tx1">
                    <a:lumMod val="75000"/>
                    <a:lumOff val="25000"/>
                  </a:schemeClr>
                </a:solidFill>
              </a:defRPr>
            </a:lvl1pPr>
            <a:lvl2pPr marL="742950" indent="-285750" defTabSz="457200">
              <a:spcBef>
                <a:spcPts val="1000"/>
              </a:spcBef>
              <a:spcAft>
                <a:spcPts val="0"/>
              </a:spcAft>
              <a:buClr>
                <a:schemeClr val="accent1"/>
              </a:buClr>
              <a:buFont typeface="Wingdings 3" charset="2"/>
              <a:buChar char=""/>
              <a:defRPr sz="1600">
                <a:solidFill>
                  <a:schemeClr val="tx1">
                    <a:lumMod val="75000"/>
                    <a:lumOff val="25000"/>
                  </a:schemeClr>
                </a:solidFill>
              </a:defRPr>
            </a:lvl2pPr>
            <a:lvl3pPr marL="1143000" indent="-228600" defTabSz="457200">
              <a:spcBef>
                <a:spcPts val="1000"/>
              </a:spcBef>
              <a:spcAft>
                <a:spcPts val="0"/>
              </a:spcAft>
              <a:buClr>
                <a:schemeClr val="accent1"/>
              </a:buClr>
              <a:buFont typeface="Wingdings 3" charset="2"/>
              <a:buChar char=""/>
              <a:defRPr sz="1400">
                <a:solidFill>
                  <a:schemeClr val="tx1">
                    <a:lumMod val="75000"/>
                    <a:lumOff val="25000"/>
                  </a:schemeClr>
                </a:solidFill>
              </a:defRPr>
            </a:lvl3pPr>
            <a:lvl4pPr marL="1600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4pPr>
            <a:lvl5pPr marL="20574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a:buClr>
                <a:srgbClr val="0000FF"/>
              </a:buClr>
              <a:buSzPct val="150000"/>
              <a:buFont typeface="Arial" panose="020B0604020202020204" pitchFamily="34" charset="0"/>
              <a:buChar char="•"/>
            </a:pPr>
            <a:r>
              <a:rPr lang="en-US" altLang="zh-CN" sz="2400" dirty="0" smtClean="0">
                <a:solidFill>
                  <a:srgbClr val="0000FF"/>
                </a:solidFill>
              </a:rPr>
              <a:t>9 cells prototype array at YBJ</a:t>
            </a:r>
          </a:p>
          <a:p>
            <a:pPr>
              <a:buClr>
                <a:srgbClr val="0000FF"/>
              </a:buClr>
              <a:buSzPct val="150000"/>
              <a:buFont typeface="Arial" panose="020B0604020202020204" pitchFamily="34" charset="0"/>
              <a:buChar char="•"/>
            </a:pPr>
            <a:r>
              <a:rPr lang="en-US" altLang="zh-CN" sz="2400" dirty="0" smtClean="0">
                <a:solidFill>
                  <a:srgbClr val="0000FF"/>
                </a:solidFill>
              </a:rPr>
              <a:t>The single rate and PMT multiplicity are comparable with data! </a:t>
            </a:r>
            <a:endParaRPr lang="zh-CN" altLang="en-US" sz="2400" dirty="0">
              <a:solidFill>
                <a:srgbClr val="0000FF"/>
              </a:solidFill>
            </a:endParaRPr>
          </a:p>
        </p:txBody>
      </p:sp>
      <p:pic>
        <p:nvPicPr>
          <p:cNvPr id="2" name="图片 1"/>
          <p:cNvPicPr>
            <a:picLocks noChangeAspect="1"/>
          </p:cNvPicPr>
          <p:nvPr/>
        </p:nvPicPr>
        <p:blipFill>
          <a:blip r:embed="rId2"/>
          <a:stretch>
            <a:fillRect/>
          </a:stretch>
        </p:blipFill>
        <p:spPr>
          <a:xfrm>
            <a:off x="7028761" y="3526814"/>
            <a:ext cx="4994558" cy="3194734"/>
          </a:xfrm>
          <a:prstGeom prst="rect">
            <a:avLst/>
          </a:prstGeom>
        </p:spPr>
      </p:pic>
      <p:pic>
        <p:nvPicPr>
          <p:cNvPr id="3" name="图片 2"/>
          <p:cNvPicPr>
            <a:picLocks noChangeAspect="1"/>
          </p:cNvPicPr>
          <p:nvPr/>
        </p:nvPicPr>
        <p:blipFill>
          <a:blip r:embed="rId3"/>
          <a:stretch>
            <a:fillRect/>
          </a:stretch>
        </p:blipFill>
        <p:spPr>
          <a:xfrm>
            <a:off x="608825" y="3260016"/>
            <a:ext cx="4852645" cy="3349127"/>
          </a:xfrm>
          <a:prstGeom prst="rect">
            <a:avLst/>
          </a:prstGeom>
        </p:spPr>
      </p:pic>
      <p:sp>
        <p:nvSpPr>
          <p:cNvPr id="6" name="椭圆 5"/>
          <p:cNvSpPr/>
          <p:nvPr/>
        </p:nvSpPr>
        <p:spPr>
          <a:xfrm>
            <a:off x="2804421" y="5915082"/>
            <a:ext cx="1894901" cy="837282"/>
          </a:xfrm>
          <a:prstGeom prst="ellipse">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
          <a:stretch>
            <a:fillRect/>
          </a:stretch>
        </p:blipFill>
        <p:spPr>
          <a:xfrm>
            <a:off x="8732739" y="33051"/>
            <a:ext cx="3290580" cy="3371983"/>
          </a:xfrm>
          <a:prstGeom prst="rect">
            <a:avLst/>
          </a:prstGeom>
        </p:spPr>
      </p:pic>
    </p:spTree>
    <p:extLst>
      <p:ext uri="{BB962C8B-B14F-4D97-AF65-F5344CB8AC3E}">
        <p14:creationId xmlns:p14="http://schemas.microsoft.com/office/powerpoint/2010/main" val="448058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normAutofit/>
          </a:bodyPr>
          <a:lstStyle/>
          <a:p>
            <a:r>
              <a:rPr lang="zh-CN" altLang="en-US" sz="4000" dirty="0" smtClean="0">
                <a:latin typeface="黑体" panose="02010609060101010101" pitchFamily="49" charset="-122"/>
                <a:ea typeface="黑体" panose="02010609060101010101" pitchFamily="49" charset="-122"/>
              </a:rPr>
              <a:t>内容</a:t>
            </a:r>
            <a:endParaRPr lang="zh-CN" altLang="en-US" sz="40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normAutofit/>
          </a:bodyPr>
          <a:lstStyle/>
          <a:p>
            <a:r>
              <a:rPr lang="zh-CN" altLang="en-US" dirty="0" smtClean="0">
                <a:solidFill>
                  <a:schemeClr val="tx1"/>
                </a:solidFill>
                <a:latin typeface="黑体" panose="02010609060101010101" pitchFamily="49" charset="-122"/>
                <a:ea typeface="黑体" panose="02010609060101010101" pitchFamily="49" charset="-122"/>
              </a:rPr>
              <a:t>一、引言</a:t>
            </a:r>
            <a:endParaRPr lang="en-US" altLang="zh-CN" dirty="0" smtClean="0">
              <a:solidFill>
                <a:schemeClr val="tx1"/>
              </a:solidFill>
              <a:latin typeface="黑体" panose="02010609060101010101" pitchFamily="49" charset="-122"/>
              <a:ea typeface="黑体" panose="02010609060101010101" pitchFamily="49" charset="-122"/>
            </a:endParaRPr>
          </a:p>
          <a:p>
            <a:r>
              <a:rPr lang="zh-CN" altLang="en-US" dirty="0" smtClean="0">
                <a:solidFill>
                  <a:schemeClr val="tx1"/>
                </a:solidFill>
                <a:latin typeface="黑体" panose="02010609060101010101" pitchFamily="49" charset="-122"/>
                <a:ea typeface="黑体" panose="02010609060101010101" pitchFamily="49" charset="-122"/>
              </a:rPr>
              <a:t>二、</a:t>
            </a:r>
            <a:r>
              <a:rPr lang="en-US" altLang="zh-CN" dirty="0" smtClean="0">
                <a:solidFill>
                  <a:schemeClr val="tx1"/>
                </a:solidFill>
                <a:latin typeface="黑体" panose="02010609060101010101" pitchFamily="49" charset="-122"/>
                <a:ea typeface="黑体" panose="02010609060101010101" pitchFamily="49" charset="-122"/>
              </a:rPr>
              <a:t>LHAASO</a:t>
            </a:r>
            <a:r>
              <a:rPr lang="zh-CN" altLang="zh-CN" dirty="0">
                <a:solidFill>
                  <a:schemeClr val="tx1"/>
                </a:solidFill>
                <a:latin typeface="黑体" panose="02010609060101010101" pitchFamily="49" charset="-122"/>
                <a:ea typeface="黑体" panose="02010609060101010101" pitchFamily="49" charset="-122"/>
              </a:rPr>
              <a:t>数据</a:t>
            </a:r>
            <a:r>
              <a:rPr lang="zh-CN" altLang="zh-CN" dirty="0" smtClean="0">
                <a:solidFill>
                  <a:schemeClr val="tx1"/>
                </a:solidFill>
                <a:latin typeface="黑体" panose="02010609060101010101" pitchFamily="49" charset="-122"/>
                <a:ea typeface="黑体" panose="02010609060101010101" pitchFamily="49" charset="-122"/>
              </a:rPr>
              <a:t>的</a:t>
            </a:r>
            <a:r>
              <a:rPr lang="zh-CN" altLang="en-US" dirty="0" smtClean="0">
                <a:solidFill>
                  <a:schemeClr val="tx1"/>
                </a:solidFill>
                <a:latin typeface="黑体" panose="02010609060101010101" pitchFamily="49" charset="-122"/>
                <a:ea typeface="黑体" panose="02010609060101010101" pitchFamily="49" charset="-122"/>
              </a:rPr>
              <a:t>标定</a:t>
            </a:r>
            <a:endParaRPr lang="en-US" altLang="zh-CN" dirty="0" smtClean="0">
              <a:solidFill>
                <a:schemeClr val="tx1"/>
              </a:solidFill>
              <a:latin typeface="黑体" panose="02010609060101010101" pitchFamily="49" charset="-122"/>
              <a:ea typeface="黑体" panose="02010609060101010101" pitchFamily="49" charset="-122"/>
            </a:endParaRPr>
          </a:p>
          <a:p>
            <a:r>
              <a:rPr lang="zh-CN" altLang="en-US" dirty="0" smtClean="0">
                <a:solidFill>
                  <a:schemeClr val="tx1"/>
                </a:solidFill>
                <a:latin typeface="黑体" panose="02010609060101010101" pitchFamily="49" charset="-122"/>
                <a:ea typeface="黑体" panose="02010609060101010101" pitchFamily="49" charset="-122"/>
              </a:rPr>
              <a:t>三、</a:t>
            </a:r>
            <a:r>
              <a:rPr lang="en-US" altLang="zh-CN" dirty="0" smtClean="0">
                <a:solidFill>
                  <a:schemeClr val="tx1"/>
                </a:solidFill>
                <a:latin typeface="黑体" panose="02010609060101010101" pitchFamily="49" charset="-122"/>
                <a:ea typeface="黑体" panose="02010609060101010101" pitchFamily="49" charset="-122"/>
              </a:rPr>
              <a:t>LHAASO</a:t>
            </a:r>
            <a:r>
              <a:rPr lang="zh-CN" altLang="en-US" dirty="0" smtClean="0">
                <a:solidFill>
                  <a:schemeClr val="tx1"/>
                </a:solidFill>
                <a:latin typeface="黑体" panose="02010609060101010101" pitchFamily="49" charset="-122"/>
                <a:ea typeface="黑体" panose="02010609060101010101" pitchFamily="49" charset="-122"/>
              </a:rPr>
              <a:t>数据的</a:t>
            </a:r>
            <a:r>
              <a:rPr lang="zh-CN" altLang="zh-CN" dirty="0" smtClean="0">
                <a:solidFill>
                  <a:schemeClr val="tx1"/>
                </a:solidFill>
                <a:latin typeface="黑体" panose="02010609060101010101" pitchFamily="49" charset="-122"/>
                <a:ea typeface="黑体" panose="02010609060101010101" pitchFamily="49" charset="-122"/>
              </a:rPr>
              <a:t>重建</a:t>
            </a:r>
            <a:endParaRPr lang="en-US" altLang="zh-CN" dirty="0" smtClean="0">
              <a:solidFill>
                <a:schemeClr val="tx1"/>
              </a:solidFill>
              <a:latin typeface="黑体" panose="02010609060101010101" pitchFamily="49" charset="-122"/>
              <a:ea typeface="黑体" panose="02010609060101010101" pitchFamily="49" charset="-122"/>
            </a:endParaRPr>
          </a:p>
          <a:p>
            <a:r>
              <a:rPr lang="zh-CN" altLang="en-US" dirty="0" smtClean="0">
                <a:solidFill>
                  <a:schemeClr val="tx1"/>
                </a:solidFill>
                <a:latin typeface="黑体" panose="02010609060101010101" pitchFamily="49" charset="-122"/>
                <a:ea typeface="黑体" panose="02010609060101010101" pitchFamily="49" charset="-122"/>
              </a:rPr>
              <a:t>四、</a:t>
            </a:r>
            <a:r>
              <a:rPr lang="en-US" altLang="zh-CN" dirty="0" smtClean="0">
                <a:solidFill>
                  <a:schemeClr val="tx1"/>
                </a:solidFill>
                <a:latin typeface="黑体" panose="02010609060101010101" pitchFamily="49" charset="-122"/>
                <a:ea typeface="黑体" panose="02010609060101010101" pitchFamily="49" charset="-122"/>
              </a:rPr>
              <a:t>LHAASO</a:t>
            </a:r>
            <a:r>
              <a:rPr lang="zh-CN" altLang="zh-CN" dirty="0">
                <a:solidFill>
                  <a:schemeClr val="tx1"/>
                </a:solidFill>
                <a:latin typeface="黑体" panose="02010609060101010101" pitchFamily="49" charset="-122"/>
                <a:ea typeface="黑体" panose="02010609060101010101" pitchFamily="49" charset="-122"/>
              </a:rPr>
              <a:t>数据的模</a:t>
            </a:r>
            <a:r>
              <a:rPr lang="zh-CN" altLang="zh-CN" dirty="0" smtClean="0">
                <a:solidFill>
                  <a:schemeClr val="tx1"/>
                </a:solidFill>
                <a:latin typeface="黑体" panose="02010609060101010101" pitchFamily="49" charset="-122"/>
                <a:ea typeface="黑体" panose="02010609060101010101" pitchFamily="49" charset="-122"/>
              </a:rPr>
              <a:t>拟</a:t>
            </a:r>
            <a:endParaRPr lang="en-US" altLang="zh-CN" dirty="0" smtClean="0">
              <a:solidFill>
                <a:schemeClr val="tx1"/>
              </a:solidFill>
              <a:latin typeface="黑体" panose="02010609060101010101" pitchFamily="49" charset="-122"/>
              <a:ea typeface="黑体" panose="02010609060101010101" pitchFamily="49" charset="-122"/>
            </a:endParaRPr>
          </a:p>
          <a:p>
            <a:r>
              <a:rPr lang="zh-CN" altLang="en-US" dirty="0" smtClean="0">
                <a:solidFill>
                  <a:schemeClr val="tx1"/>
                </a:solidFill>
                <a:latin typeface="黑体" panose="02010609060101010101" pitchFamily="49" charset="-122"/>
                <a:ea typeface="黑体" panose="02010609060101010101" pitchFamily="49" charset="-122"/>
              </a:rPr>
              <a:t>五、月影与</a:t>
            </a:r>
            <a:r>
              <a:rPr lang="en-US" altLang="zh-CN" dirty="0" smtClean="0">
                <a:solidFill>
                  <a:schemeClr val="tx1"/>
                </a:solidFill>
                <a:latin typeface="黑体" panose="02010609060101010101" pitchFamily="49" charset="-122"/>
                <a:ea typeface="黑体" panose="02010609060101010101" pitchFamily="49" charset="-122"/>
              </a:rPr>
              <a:t>Crab</a:t>
            </a:r>
            <a:r>
              <a:rPr lang="zh-CN" altLang="en-US" dirty="0" smtClean="0">
                <a:solidFill>
                  <a:schemeClr val="tx1"/>
                </a:solidFill>
                <a:latin typeface="黑体" panose="02010609060101010101" pitchFamily="49" charset="-122"/>
                <a:ea typeface="黑体" panose="02010609060101010101" pitchFamily="49" charset="-122"/>
              </a:rPr>
              <a:t>的检验和绝对标定</a:t>
            </a:r>
            <a:endParaRPr lang="en-US" altLang="zh-CN" dirty="0">
              <a:solidFill>
                <a:schemeClr val="tx1"/>
              </a:solidFill>
              <a:latin typeface="黑体" panose="02010609060101010101" pitchFamily="49" charset="-122"/>
              <a:ea typeface="黑体" panose="02010609060101010101" pitchFamily="49" charset="-122"/>
            </a:endParaRPr>
          </a:p>
          <a:p>
            <a:r>
              <a:rPr lang="zh-CN" altLang="en-US" dirty="0" smtClean="0">
                <a:solidFill>
                  <a:schemeClr val="tx1"/>
                </a:solidFill>
                <a:latin typeface="黑体" panose="02010609060101010101" pitchFamily="49" charset="-122"/>
                <a:ea typeface="黑体" panose="02010609060101010101" pitchFamily="49" charset="-122"/>
              </a:rPr>
              <a:t>六、总结与未来计划</a:t>
            </a:r>
            <a:endParaRPr lang="en-US" altLang="zh-CN" dirty="0" smtClean="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050116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27" y="1381181"/>
            <a:ext cx="5353270" cy="5187896"/>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270" y="1381181"/>
            <a:ext cx="5353270" cy="5187896"/>
          </a:xfrm>
          <a:prstGeom prst="rect">
            <a:avLst/>
          </a:prstGeom>
        </p:spPr>
      </p:pic>
      <p:sp>
        <p:nvSpPr>
          <p:cNvPr id="6" name="文本框 5"/>
          <p:cNvSpPr txBox="1"/>
          <p:nvPr/>
        </p:nvSpPr>
        <p:spPr>
          <a:xfrm>
            <a:off x="7525880" y="1570982"/>
            <a:ext cx="1582296" cy="369332"/>
          </a:xfrm>
          <a:prstGeom prst="rect">
            <a:avLst/>
          </a:prstGeom>
          <a:solidFill>
            <a:srgbClr val="FFFF00"/>
          </a:solidFill>
        </p:spPr>
        <p:txBody>
          <a:bodyPr wrap="square" rtlCol="0">
            <a:spAutoFit/>
          </a:bodyPr>
          <a:lstStyle/>
          <a:p>
            <a:r>
              <a:rPr lang="en-US" altLang="zh-CN" b="1" dirty="0" smtClean="0"/>
              <a:t>Proton 2TeV</a:t>
            </a:r>
            <a:endParaRPr lang="zh-CN" altLang="en-US" b="1" dirty="0"/>
          </a:p>
        </p:txBody>
      </p:sp>
      <p:sp>
        <p:nvSpPr>
          <p:cNvPr id="7" name="文本框 6"/>
          <p:cNvSpPr txBox="1"/>
          <p:nvPr/>
        </p:nvSpPr>
        <p:spPr>
          <a:xfrm>
            <a:off x="1960067" y="1570982"/>
            <a:ext cx="1741117" cy="369332"/>
          </a:xfrm>
          <a:prstGeom prst="rect">
            <a:avLst/>
          </a:prstGeom>
          <a:solidFill>
            <a:srgbClr val="FFFF00"/>
          </a:solidFill>
        </p:spPr>
        <p:txBody>
          <a:bodyPr wrap="square" rtlCol="0">
            <a:spAutoFit/>
          </a:bodyPr>
          <a:lstStyle/>
          <a:p>
            <a:r>
              <a:rPr lang="en-US" altLang="zh-CN" b="1" dirty="0" smtClean="0"/>
              <a:t>Gamma 1TeV</a:t>
            </a:r>
            <a:endParaRPr lang="zh-CN" altLang="en-US" b="1" dirty="0"/>
          </a:p>
        </p:txBody>
      </p:sp>
      <p:sp>
        <p:nvSpPr>
          <p:cNvPr id="10" name="标题 1"/>
          <p:cNvSpPr txBox="1">
            <a:spLocks/>
          </p:cNvSpPr>
          <p:nvPr/>
        </p:nvSpPr>
        <p:spPr>
          <a:xfrm>
            <a:off x="366065" y="79075"/>
            <a:ext cx="11080459" cy="12808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ltLang="zh-CN" dirty="0" smtClean="0"/>
              <a:t>WCDA</a:t>
            </a:r>
            <a:r>
              <a:rPr lang="zh-CN" altLang="en-US" dirty="0" smtClean="0"/>
              <a:t>模拟事例</a:t>
            </a:r>
            <a:endParaRPr lang="zh-CN" altLang="en-US" dirty="0"/>
          </a:p>
        </p:txBody>
      </p:sp>
    </p:spTree>
    <p:extLst>
      <p:ext uri="{BB962C8B-B14F-4D97-AF65-F5344CB8AC3E}">
        <p14:creationId xmlns:p14="http://schemas.microsoft.com/office/powerpoint/2010/main" val="4483845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25239" y="279254"/>
            <a:ext cx="6036450" cy="1280890"/>
          </a:xfrm>
        </p:spPr>
        <p:txBody>
          <a:bodyPr>
            <a:normAutofit/>
          </a:bodyPr>
          <a:lstStyle/>
          <a:p>
            <a:r>
              <a:rPr lang="en-US" altLang="zh-CN" b="1" dirty="0" smtClean="0">
                <a:solidFill>
                  <a:srgbClr val="00B0F0"/>
                </a:solidFill>
              </a:rPr>
              <a:t>WCDA++</a:t>
            </a:r>
            <a:r>
              <a:rPr lang="zh-CN" altLang="en-US" b="1" dirty="0" smtClean="0">
                <a:solidFill>
                  <a:srgbClr val="00B0F0"/>
                </a:solidFill>
              </a:rPr>
              <a:t>进展</a:t>
            </a:r>
            <a:endParaRPr lang="zh-CN" altLang="en-US" b="1" dirty="0">
              <a:solidFill>
                <a:srgbClr val="00B0F0"/>
              </a:solidFill>
            </a:endParaRPr>
          </a:p>
        </p:txBody>
      </p:sp>
      <p:sp>
        <p:nvSpPr>
          <p:cNvPr id="3" name="内容占位符 2"/>
          <p:cNvSpPr>
            <a:spLocks noGrp="1"/>
          </p:cNvSpPr>
          <p:nvPr>
            <p:ph idx="1"/>
          </p:nvPr>
        </p:nvSpPr>
        <p:spPr>
          <a:xfrm>
            <a:off x="556368" y="1560144"/>
            <a:ext cx="6654803" cy="3208625"/>
          </a:xfrm>
        </p:spPr>
        <p:txBody>
          <a:bodyPr>
            <a:noAutofit/>
          </a:bodyPr>
          <a:lstStyle/>
          <a:p>
            <a:r>
              <a:rPr lang="en-US" altLang="zh-CN" sz="2000" b="1" dirty="0" smtClean="0"/>
              <a:t>900 </a:t>
            </a:r>
            <a:r>
              <a:rPr lang="en-US" altLang="zh-CN" sz="2000" b="1" dirty="0"/>
              <a:t>cells: </a:t>
            </a:r>
            <a:r>
              <a:rPr lang="en-US" altLang="zh-CN" sz="2000" b="1" dirty="0" smtClean="0"/>
              <a:t>5mx5mx4.4m</a:t>
            </a:r>
          </a:p>
          <a:p>
            <a:r>
              <a:rPr lang="en-US" altLang="zh-CN" sz="2000" b="1" dirty="0" smtClean="0"/>
              <a:t>Current status</a:t>
            </a:r>
            <a:endParaRPr lang="en-US" altLang="zh-CN" sz="2000" b="1" dirty="0"/>
          </a:p>
          <a:p>
            <a:pPr lvl="1"/>
            <a:r>
              <a:rPr lang="en-US" altLang="zh-CN" sz="2000" dirty="0" smtClean="0"/>
              <a:t>Tracing photons to PMT</a:t>
            </a:r>
            <a:endParaRPr lang="en-US" altLang="zh-CN" sz="2000" dirty="0"/>
          </a:p>
          <a:p>
            <a:pPr lvl="1"/>
            <a:r>
              <a:rPr lang="en-US" altLang="zh-CN" sz="2000" dirty="0" smtClean="0"/>
              <a:t>ROOT </a:t>
            </a:r>
            <a:r>
              <a:rPr lang="en-US" altLang="zh-CN" sz="2000" dirty="0"/>
              <a:t>event output.</a:t>
            </a:r>
          </a:p>
          <a:p>
            <a:pPr lvl="1"/>
            <a:r>
              <a:rPr lang="en-US" altLang="zh-CN" sz="2000" dirty="0" smtClean="0">
                <a:solidFill>
                  <a:srgbClr val="FF0000"/>
                </a:solidFill>
              </a:rPr>
              <a:t>Compare </a:t>
            </a:r>
            <a:r>
              <a:rPr lang="en-US" altLang="zh-CN" sz="2000" dirty="0">
                <a:solidFill>
                  <a:srgbClr val="FF0000"/>
                </a:solidFill>
              </a:rPr>
              <a:t>the </a:t>
            </a:r>
            <a:r>
              <a:rPr lang="en-US" altLang="zh-CN" sz="2000" dirty="0" smtClean="0">
                <a:solidFill>
                  <a:srgbClr val="FF0000"/>
                </a:solidFill>
              </a:rPr>
              <a:t>results </a:t>
            </a:r>
            <a:r>
              <a:rPr lang="en-US" altLang="zh-CN" sz="2000" dirty="0">
                <a:solidFill>
                  <a:srgbClr val="FF0000"/>
                </a:solidFill>
              </a:rPr>
              <a:t>with different </a:t>
            </a:r>
            <a:r>
              <a:rPr lang="en-US" altLang="zh-CN" sz="2000" dirty="0" smtClean="0">
                <a:solidFill>
                  <a:srgbClr val="FF0000"/>
                </a:solidFill>
              </a:rPr>
              <a:t>kinds </a:t>
            </a:r>
            <a:r>
              <a:rPr lang="en-US" altLang="zh-CN" sz="2000" dirty="0">
                <a:solidFill>
                  <a:srgbClr val="FF0000"/>
                </a:solidFill>
              </a:rPr>
              <a:t>of simulation.</a:t>
            </a:r>
          </a:p>
          <a:p>
            <a:pPr lvl="1"/>
            <a:r>
              <a:rPr lang="en-US" altLang="zh-CN" sz="2000" dirty="0" smtClean="0">
                <a:solidFill>
                  <a:srgbClr val="FF0000"/>
                </a:solidFill>
              </a:rPr>
              <a:t>Further </a:t>
            </a:r>
            <a:r>
              <a:rPr lang="en-US" altLang="zh-CN" sz="2000" dirty="0">
                <a:solidFill>
                  <a:srgbClr val="FF0000"/>
                </a:solidFill>
              </a:rPr>
              <a:t>reduce the running time</a:t>
            </a:r>
          </a:p>
        </p:txBody>
      </p:sp>
      <p:pic>
        <p:nvPicPr>
          <p:cNvPr id="4" name="图片 3"/>
          <p:cNvPicPr>
            <a:picLocks noChangeAspect="1"/>
          </p:cNvPicPr>
          <p:nvPr/>
        </p:nvPicPr>
        <p:blipFill>
          <a:blip r:embed="rId2"/>
          <a:stretch>
            <a:fillRect/>
          </a:stretch>
        </p:blipFill>
        <p:spPr>
          <a:xfrm>
            <a:off x="7397703" y="626495"/>
            <a:ext cx="4114923" cy="5602710"/>
          </a:xfrm>
          <a:prstGeom prst="rect">
            <a:avLst/>
          </a:prstGeom>
        </p:spPr>
      </p:pic>
      <p:sp>
        <p:nvSpPr>
          <p:cNvPr id="5" name="文本框 4"/>
          <p:cNvSpPr txBox="1"/>
          <p:nvPr/>
        </p:nvSpPr>
        <p:spPr>
          <a:xfrm>
            <a:off x="7397703" y="6222863"/>
            <a:ext cx="1261555" cy="369332"/>
          </a:xfrm>
          <a:prstGeom prst="rect">
            <a:avLst/>
          </a:prstGeom>
          <a:noFill/>
          <a:ln>
            <a:solidFill>
              <a:srgbClr val="00B0F0"/>
            </a:solidFill>
          </a:ln>
        </p:spPr>
        <p:txBody>
          <a:bodyPr wrap="square" rtlCol="0">
            <a:spAutoFit/>
          </a:bodyPr>
          <a:lstStyle/>
          <a:p>
            <a:r>
              <a:rPr lang="en-US" altLang="zh-CN" b="1" dirty="0" smtClean="0">
                <a:solidFill>
                  <a:srgbClr val="00B0F0"/>
                </a:solidFill>
              </a:rPr>
              <a:t>1.5” PMT</a:t>
            </a:r>
            <a:endParaRPr lang="zh-CN" altLang="en-US" b="1" dirty="0">
              <a:solidFill>
                <a:srgbClr val="00B0F0"/>
              </a:solidFill>
            </a:endParaRPr>
          </a:p>
        </p:txBody>
      </p:sp>
      <p:cxnSp>
        <p:nvCxnSpPr>
          <p:cNvPr id="7" name="直接箭头连接符 6"/>
          <p:cNvCxnSpPr/>
          <p:nvPr/>
        </p:nvCxnSpPr>
        <p:spPr>
          <a:xfrm flipV="1">
            <a:off x="7855027" y="5838940"/>
            <a:ext cx="132202" cy="39026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7540800" y="892366"/>
            <a:ext cx="3597254" cy="1211856"/>
          </a:xfrm>
          <a:prstGeom prst="rect">
            <a:avLst/>
          </a:prstGeom>
          <a:solidFill>
            <a:schemeClr val="accent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387068" y="2187615"/>
            <a:ext cx="1795930" cy="1655179"/>
          </a:xfrm>
          <a:prstGeom prst="rect">
            <a:avLst/>
          </a:prstGeom>
          <a:solidFill>
            <a:schemeClr val="accent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表格 10"/>
          <p:cNvGraphicFramePr>
            <a:graphicFrameLocks noGrp="1"/>
          </p:cNvGraphicFramePr>
          <p:nvPr>
            <p:extLst/>
          </p:nvPr>
        </p:nvGraphicFramePr>
        <p:xfrm>
          <a:off x="727113" y="4600720"/>
          <a:ext cx="5717755" cy="1737360"/>
        </p:xfrm>
        <a:graphic>
          <a:graphicData uri="http://schemas.openxmlformats.org/drawingml/2006/table">
            <a:tbl>
              <a:tblPr firstRow="1" bandRow="1">
                <a:tableStyleId>{5C22544A-7EE6-4342-B048-85BDC9FD1C3A}</a:tableStyleId>
              </a:tblPr>
              <a:tblGrid>
                <a:gridCol w="1048469"/>
                <a:gridCol w="1683715"/>
                <a:gridCol w="1035586"/>
                <a:gridCol w="1949985"/>
              </a:tblGrid>
              <a:tr h="452365">
                <a:tc>
                  <a:txBody>
                    <a:bodyPr/>
                    <a:lstStyle/>
                    <a:p>
                      <a:r>
                        <a:rPr lang="en-US" altLang="zh-CN" b="1" dirty="0" smtClean="0">
                          <a:solidFill>
                            <a:schemeClr val="tx1"/>
                          </a:solidFill>
                        </a:rPr>
                        <a:t>Proton 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smtClean="0">
                          <a:solidFill>
                            <a:schemeClr val="tx1"/>
                          </a:solidFill>
                        </a:rPr>
                        <a:t>Full simulation</a:t>
                      </a:r>
                      <a:endParaRPr lang="zh-CN" altLang="en-US" b="1" dirty="0" smtClean="0">
                        <a:solidFill>
                          <a:schemeClr val="tx1"/>
                        </a:solidFill>
                      </a:endParaRPr>
                    </a:p>
                    <a:p>
                      <a:endParaRPr lang="zh-CN" altLang="en-US" b="1" dirty="0">
                        <a:solidFill>
                          <a:schemeClr val="tx1"/>
                        </a:solidFill>
                      </a:endParaRPr>
                    </a:p>
                  </a:txBody>
                  <a:tcPr/>
                </a:tc>
                <a:tc>
                  <a:txBody>
                    <a:bodyPr/>
                    <a:lstStyle/>
                    <a:p>
                      <a:r>
                        <a:rPr lang="en-US" altLang="zh-CN" b="1" dirty="0" smtClean="0">
                          <a:solidFill>
                            <a:schemeClr val="tx1"/>
                          </a:solidFill>
                        </a:rPr>
                        <a:t>Thinning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smtClean="0">
                          <a:solidFill>
                            <a:schemeClr val="tx1"/>
                          </a:solidFill>
                        </a:rPr>
                        <a:t>Parameterization</a:t>
                      </a:r>
                      <a:endParaRPr lang="zh-CN" altLang="en-US" b="1" dirty="0">
                        <a:solidFill>
                          <a:schemeClr val="tx1"/>
                        </a:solidFill>
                      </a:endParaRPr>
                    </a:p>
                  </a:txBody>
                  <a:tcPr/>
                </a:tc>
              </a:tr>
              <a:tr h="306100">
                <a:tc>
                  <a:txBody>
                    <a:bodyPr/>
                    <a:lstStyle/>
                    <a:p>
                      <a:pPr algn="ctr"/>
                      <a:r>
                        <a:rPr lang="en-US" altLang="zh-CN" b="1" dirty="0" smtClean="0"/>
                        <a:t>0.1 </a:t>
                      </a:r>
                      <a:r>
                        <a:rPr lang="en-US" altLang="zh-CN" b="1" dirty="0" err="1" smtClean="0"/>
                        <a:t>PeV</a:t>
                      </a:r>
                      <a:endParaRPr lang="zh-CN" altLang="en-US" b="1" dirty="0"/>
                    </a:p>
                  </a:txBody>
                  <a:tcPr/>
                </a:tc>
                <a:tc>
                  <a:txBody>
                    <a:bodyPr/>
                    <a:lstStyle/>
                    <a:p>
                      <a:pPr algn="ctr"/>
                      <a:r>
                        <a:rPr lang="en-US" altLang="zh-CN" b="1" dirty="0" smtClean="0"/>
                        <a:t>5 h</a:t>
                      </a:r>
                      <a:endParaRPr lang="zh-CN" altLang="en-US" b="1" dirty="0"/>
                    </a:p>
                  </a:txBody>
                  <a:tcPr/>
                </a:tc>
                <a:tc>
                  <a:txBody>
                    <a:bodyPr/>
                    <a:lstStyle/>
                    <a:p>
                      <a:pPr algn="ctr"/>
                      <a:r>
                        <a:rPr lang="en-US" altLang="zh-CN" b="1" dirty="0" smtClean="0"/>
                        <a:t>0.5 h</a:t>
                      </a:r>
                      <a:endParaRPr lang="zh-CN" altLang="en-US" b="1" dirty="0"/>
                    </a:p>
                  </a:txBody>
                  <a:tcPr/>
                </a:tc>
                <a:tc>
                  <a:txBody>
                    <a:bodyPr/>
                    <a:lstStyle/>
                    <a:p>
                      <a:pPr algn="ctr"/>
                      <a:r>
                        <a:rPr lang="en-US" altLang="zh-CN" b="1" dirty="0" smtClean="0"/>
                        <a:t>50 s</a:t>
                      </a:r>
                      <a:endParaRPr lang="zh-CN" altLang="en-US" b="1" dirty="0"/>
                    </a:p>
                  </a:txBody>
                  <a:tcPr/>
                </a:tc>
              </a:tr>
              <a:tr h="306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smtClean="0"/>
                        <a:t>1 </a:t>
                      </a:r>
                      <a:r>
                        <a:rPr lang="en-US" altLang="zh-CN" b="1" dirty="0" err="1" smtClean="0"/>
                        <a:t>PeV</a:t>
                      </a:r>
                      <a:endParaRPr lang="zh-CN" altLang="en-US" b="1" dirty="0" smtClean="0"/>
                    </a:p>
                  </a:txBody>
                  <a:tcPr/>
                </a:tc>
                <a:tc>
                  <a:txBody>
                    <a:bodyPr/>
                    <a:lstStyle/>
                    <a:p>
                      <a:pPr algn="ctr"/>
                      <a:r>
                        <a:rPr lang="en-US" altLang="zh-CN" b="1" dirty="0" smtClean="0"/>
                        <a:t>2 days</a:t>
                      </a:r>
                      <a:endParaRPr lang="zh-CN" altLang="en-US" b="1" dirty="0"/>
                    </a:p>
                  </a:txBody>
                  <a:tcPr/>
                </a:tc>
                <a:tc>
                  <a:txBody>
                    <a:bodyPr/>
                    <a:lstStyle/>
                    <a:p>
                      <a:pPr algn="ctr"/>
                      <a:r>
                        <a:rPr lang="en-US" altLang="zh-CN" b="1" dirty="0" smtClean="0"/>
                        <a:t>5 h</a:t>
                      </a:r>
                      <a:endParaRPr lang="zh-CN" altLang="en-US" b="1" dirty="0"/>
                    </a:p>
                  </a:txBody>
                  <a:tcPr/>
                </a:tc>
                <a:tc>
                  <a:txBody>
                    <a:bodyPr/>
                    <a:lstStyle/>
                    <a:p>
                      <a:pPr algn="ctr"/>
                      <a:r>
                        <a:rPr lang="en-US" altLang="zh-CN" b="1" dirty="0" smtClean="0"/>
                        <a:t>10 m</a:t>
                      </a:r>
                      <a:endParaRPr lang="zh-CN" altLang="en-US" b="1" dirty="0"/>
                    </a:p>
                  </a:txBody>
                  <a:tcPr/>
                </a:tc>
              </a:tr>
              <a:tr h="306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smtClean="0"/>
                        <a:t>10 </a:t>
                      </a:r>
                      <a:r>
                        <a:rPr lang="en-US" altLang="zh-CN" b="1" dirty="0" err="1" smtClean="0"/>
                        <a:t>PeV</a:t>
                      </a:r>
                      <a:endParaRPr lang="zh-CN" altLang="en-US" b="1" dirty="0" smtClean="0"/>
                    </a:p>
                  </a:txBody>
                  <a:tcPr/>
                </a:tc>
                <a:tc>
                  <a:txBody>
                    <a:bodyPr/>
                    <a:lstStyle/>
                    <a:p>
                      <a:pPr algn="ctr"/>
                      <a:r>
                        <a:rPr lang="en-US" altLang="zh-CN" b="1" dirty="0" smtClean="0"/>
                        <a:t>20 days</a:t>
                      </a:r>
                      <a:endParaRPr lang="zh-CN" altLang="en-US" b="1" dirty="0"/>
                    </a:p>
                  </a:txBody>
                  <a:tcPr/>
                </a:tc>
                <a:tc>
                  <a:txBody>
                    <a:bodyPr/>
                    <a:lstStyle/>
                    <a:p>
                      <a:pPr algn="ctr"/>
                      <a:r>
                        <a:rPr lang="en-US" altLang="zh-CN" b="1" dirty="0" smtClean="0"/>
                        <a:t>2.5 days</a:t>
                      </a:r>
                      <a:endParaRPr lang="zh-CN" altLang="en-US" b="1" dirty="0"/>
                    </a:p>
                  </a:txBody>
                  <a:tcPr/>
                </a:tc>
                <a:tc>
                  <a:txBody>
                    <a:bodyPr/>
                    <a:lstStyle/>
                    <a:p>
                      <a:pPr algn="ctr"/>
                      <a:r>
                        <a:rPr lang="en-US" altLang="zh-CN" b="1" dirty="0" smtClean="0"/>
                        <a:t>2 h</a:t>
                      </a:r>
                      <a:endParaRPr lang="zh-CN" altLang="en-US" b="1" dirty="0"/>
                    </a:p>
                  </a:txBody>
                  <a:tcPr/>
                </a:tc>
              </a:tr>
            </a:tbl>
          </a:graphicData>
        </a:graphic>
      </p:graphicFrame>
      <p:cxnSp>
        <p:nvCxnSpPr>
          <p:cNvPr id="13" name="直接箭头连接符 12"/>
          <p:cNvCxnSpPr/>
          <p:nvPr/>
        </p:nvCxnSpPr>
        <p:spPr>
          <a:xfrm>
            <a:off x="7766334" y="5331047"/>
            <a:ext cx="272605" cy="462709"/>
          </a:xfrm>
          <a:prstGeom prst="straightConnector1">
            <a:avLst/>
          </a:prstGeom>
          <a:ln w="12700">
            <a:solidFill>
              <a:srgbClr val="31EF5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941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488934" y="1722370"/>
            <a:ext cx="4779296" cy="4527971"/>
          </a:xfrm>
          <a:prstGeom prst="rect">
            <a:avLst/>
          </a:prstGeom>
        </p:spPr>
      </p:pic>
      <p:sp>
        <p:nvSpPr>
          <p:cNvPr id="7" name="文本框 6"/>
          <p:cNvSpPr txBox="1"/>
          <p:nvPr/>
        </p:nvSpPr>
        <p:spPr>
          <a:xfrm>
            <a:off x="771181" y="434741"/>
            <a:ext cx="11038901" cy="707886"/>
          </a:xfrm>
          <a:prstGeom prst="rect">
            <a:avLst/>
          </a:prstGeom>
          <a:noFill/>
        </p:spPr>
        <p:txBody>
          <a:bodyPr wrap="square" rtlCol="0">
            <a:spAutoFit/>
          </a:bodyPr>
          <a:lstStyle/>
          <a:p>
            <a:pPr algn="ctr"/>
            <a:r>
              <a:rPr lang="en-US" altLang="zh-CN" sz="4000" dirty="0" smtClean="0"/>
              <a:t>Event </a:t>
            </a:r>
            <a:r>
              <a:rPr lang="en-US" altLang="zh-CN" sz="4000" dirty="0"/>
              <a:t>display</a:t>
            </a:r>
            <a:r>
              <a:rPr lang="en-US" altLang="zh-CN" sz="4000" dirty="0" smtClean="0"/>
              <a:t>:  </a:t>
            </a:r>
            <a:r>
              <a:rPr lang="en-US" altLang="zh-CN" sz="4000" dirty="0" smtClean="0">
                <a:solidFill>
                  <a:srgbClr val="00B0F0"/>
                </a:solidFill>
              </a:rPr>
              <a:t>Proton, 100 </a:t>
            </a:r>
            <a:r>
              <a:rPr lang="en-US" altLang="zh-CN" sz="4000" dirty="0" err="1" smtClean="0">
                <a:solidFill>
                  <a:srgbClr val="00B0F0"/>
                </a:solidFill>
              </a:rPr>
              <a:t>TeV</a:t>
            </a:r>
            <a:endParaRPr lang="zh-CN" altLang="en-US" sz="4000" dirty="0">
              <a:solidFill>
                <a:srgbClr val="00B0F0"/>
              </a:solidFill>
            </a:endParaRPr>
          </a:p>
        </p:txBody>
      </p:sp>
      <p:sp>
        <p:nvSpPr>
          <p:cNvPr id="10" name="文本框 9"/>
          <p:cNvSpPr txBox="1"/>
          <p:nvPr/>
        </p:nvSpPr>
        <p:spPr>
          <a:xfrm>
            <a:off x="7117389" y="1957388"/>
            <a:ext cx="1291572" cy="461665"/>
          </a:xfrm>
          <a:prstGeom prst="rect">
            <a:avLst/>
          </a:prstGeom>
          <a:noFill/>
        </p:spPr>
        <p:txBody>
          <a:bodyPr wrap="none" rtlCol="0">
            <a:spAutoFit/>
          </a:bodyPr>
          <a:lstStyle/>
          <a:p>
            <a:r>
              <a:rPr lang="en-US" altLang="zh-CN" sz="2400" dirty="0" smtClean="0">
                <a:solidFill>
                  <a:srgbClr val="FF0000"/>
                </a:solidFill>
              </a:rPr>
              <a:t>WCDA++</a:t>
            </a:r>
            <a:endParaRPr lang="zh-CN" altLang="en-US" sz="2400" dirty="0">
              <a:solidFill>
                <a:srgbClr val="FF0000"/>
              </a:solidFill>
            </a:endParaRPr>
          </a:p>
        </p:txBody>
      </p:sp>
      <p:pic>
        <p:nvPicPr>
          <p:cNvPr id="2" name="图片 1"/>
          <p:cNvPicPr>
            <a:picLocks noChangeAspect="1"/>
          </p:cNvPicPr>
          <p:nvPr/>
        </p:nvPicPr>
        <p:blipFill>
          <a:blip r:embed="rId3"/>
          <a:stretch>
            <a:fillRect/>
          </a:stretch>
        </p:blipFill>
        <p:spPr>
          <a:xfrm>
            <a:off x="1046039" y="1722370"/>
            <a:ext cx="4870020" cy="4527971"/>
          </a:xfrm>
          <a:prstGeom prst="rect">
            <a:avLst/>
          </a:prstGeom>
        </p:spPr>
      </p:pic>
      <p:sp>
        <p:nvSpPr>
          <p:cNvPr id="9" name="文本框 8"/>
          <p:cNvSpPr txBox="1"/>
          <p:nvPr/>
        </p:nvSpPr>
        <p:spPr>
          <a:xfrm>
            <a:off x="1653421" y="1957388"/>
            <a:ext cx="981551" cy="461665"/>
          </a:xfrm>
          <a:prstGeom prst="rect">
            <a:avLst/>
          </a:prstGeom>
          <a:noFill/>
        </p:spPr>
        <p:txBody>
          <a:bodyPr wrap="none" rtlCol="0">
            <a:spAutoFit/>
          </a:bodyPr>
          <a:lstStyle/>
          <a:p>
            <a:r>
              <a:rPr lang="en-US" altLang="zh-CN" sz="2400" dirty="0" smtClean="0">
                <a:solidFill>
                  <a:srgbClr val="FF0000"/>
                </a:solidFill>
              </a:rPr>
              <a:t>WCDA</a:t>
            </a:r>
            <a:endParaRPr lang="zh-CN" altLang="en-US" sz="2400" dirty="0">
              <a:solidFill>
                <a:srgbClr val="FF0000"/>
              </a:solidFill>
            </a:endParaRPr>
          </a:p>
        </p:txBody>
      </p:sp>
    </p:spTree>
    <p:extLst>
      <p:ext uri="{BB962C8B-B14F-4D97-AF65-F5344CB8AC3E}">
        <p14:creationId xmlns:p14="http://schemas.microsoft.com/office/powerpoint/2010/main" val="4194664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66065" y="79075"/>
            <a:ext cx="11427093" cy="1280890"/>
          </a:xfrm>
        </p:spPr>
        <p:txBody>
          <a:bodyPr>
            <a:normAutofit/>
          </a:bodyPr>
          <a:lstStyle/>
          <a:p>
            <a:r>
              <a:rPr lang="en-US" altLang="zh-CN" dirty="0" smtClean="0"/>
              <a:t>KM2A</a:t>
            </a:r>
            <a:r>
              <a:rPr lang="zh-CN" altLang="en-US" dirty="0" smtClean="0"/>
              <a:t>模拟软件进展</a:t>
            </a:r>
            <a:endParaRPr lang="zh-CN" altLang="en-US" dirty="0"/>
          </a:p>
        </p:txBody>
      </p:sp>
      <p:pic>
        <p:nvPicPr>
          <p:cNvPr id="8" name="图片 7"/>
          <p:cNvPicPr>
            <a:picLocks noChangeAspect="1"/>
          </p:cNvPicPr>
          <p:nvPr/>
        </p:nvPicPr>
        <p:blipFill>
          <a:blip r:embed="rId3"/>
          <a:stretch>
            <a:fillRect/>
          </a:stretch>
        </p:blipFill>
        <p:spPr>
          <a:xfrm>
            <a:off x="8416307" y="1359965"/>
            <a:ext cx="3376851" cy="2797325"/>
          </a:xfrm>
          <a:prstGeom prst="rect">
            <a:avLst/>
          </a:prstGeom>
        </p:spPr>
      </p:pic>
      <p:pic>
        <p:nvPicPr>
          <p:cNvPr id="10" name="图片 9"/>
          <p:cNvPicPr>
            <a:picLocks noChangeAspect="1"/>
          </p:cNvPicPr>
          <p:nvPr/>
        </p:nvPicPr>
        <p:blipFill>
          <a:blip r:embed="rId4"/>
          <a:stretch>
            <a:fillRect/>
          </a:stretch>
        </p:blipFill>
        <p:spPr>
          <a:xfrm>
            <a:off x="8416307" y="4204205"/>
            <a:ext cx="3376851" cy="2567721"/>
          </a:xfrm>
          <a:prstGeom prst="rect">
            <a:avLst/>
          </a:prstGeom>
        </p:spPr>
      </p:pic>
      <p:sp>
        <p:nvSpPr>
          <p:cNvPr id="11" name="文本框 10"/>
          <p:cNvSpPr txBox="1"/>
          <p:nvPr/>
        </p:nvSpPr>
        <p:spPr>
          <a:xfrm>
            <a:off x="11103347" y="1313049"/>
            <a:ext cx="787079" cy="369332"/>
          </a:xfrm>
          <a:prstGeom prst="rect">
            <a:avLst/>
          </a:prstGeom>
          <a:noFill/>
        </p:spPr>
        <p:txBody>
          <a:bodyPr wrap="square" rtlCol="0">
            <a:spAutoFit/>
          </a:bodyPr>
          <a:lstStyle/>
          <a:p>
            <a:r>
              <a:rPr lang="en-US" altLang="zh-CN" b="1" dirty="0" smtClean="0">
                <a:solidFill>
                  <a:srgbClr val="00B0F0"/>
                </a:solidFill>
              </a:rPr>
              <a:t>ED</a:t>
            </a:r>
            <a:endParaRPr lang="zh-CN" altLang="en-US" b="1" dirty="0">
              <a:solidFill>
                <a:srgbClr val="00B0F0"/>
              </a:solidFill>
            </a:endParaRPr>
          </a:p>
        </p:txBody>
      </p:sp>
      <p:sp>
        <p:nvSpPr>
          <p:cNvPr id="12" name="文本框 11"/>
          <p:cNvSpPr txBox="1"/>
          <p:nvPr/>
        </p:nvSpPr>
        <p:spPr>
          <a:xfrm>
            <a:off x="11252105" y="4110374"/>
            <a:ext cx="787079" cy="369332"/>
          </a:xfrm>
          <a:prstGeom prst="rect">
            <a:avLst/>
          </a:prstGeom>
          <a:noFill/>
        </p:spPr>
        <p:txBody>
          <a:bodyPr wrap="square" rtlCol="0">
            <a:spAutoFit/>
          </a:bodyPr>
          <a:lstStyle/>
          <a:p>
            <a:r>
              <a:rPr lang="en-US" altLang="zh-CN" b="1" dirty="0">
                <a:solidFill>
                  <a:srgbClr val="00B0F0"/>
                </a:solidFill>
              </a:rPr>
              <a:t>M</a:t>
            </a:r>
            <a:r>
              <a:rPr lang="en-US" altLang="zh-CN" b="1" dirty="0" smtClean="0">
                <a:solidFill>
                  <a:srgbClr val="00B0F0"/>
                </a:solidFill>
              </a:rPr>
              <a:t>D</a:t>
            </a:r>
            <a:endParaRPr lang="zh-CN" altLang="en-US" b="1" dirty="0">
              <a:solidFill>
                <a:srgbClr val="00B0F0"/>
              </a:solidFill>
            </a:endParaRPr>
          </a:p>
        </p:txBody>
      </p:sp>
      <p:sp>
        <p:nvSpPr>
          <p:cNvPr id="15" name="内容占位符 2"/>
          <p:cNvSpPr txBox="1">
            <a:spLocks/>
          </p:cNvSpPr>
          <p:nvPr/>
        </p:nvSpPr>
        <p:spPr>
          <a:xfrm>
            <a:off x="785981" y="1330851"/>
            <a:ext cx="6610242" cy="5189713"/>
          </a:xfrm>
          <a:prstGeom prst="rect">
            <a:avLst/>
          </a:prstGeom>
        </p:spPr>
        <p:txBody>
          <a:bodyPr vert="horz" lIns="91440" tIns="45720" rIns="91440" bIns="45720" rtlCol="0">
            <a:normAutofit fontScale="92500" lnSpcReduction="10000"/>
          </a:bodyPr>
          <a:lstStyle>
            <a:lvl1pPr marL="342900" indent="-342900" defTabSz="457200">
              <a:spcBef>
                <a:spcPts val="1000"/>
              </a:spcBef>
              <a:spcAft>
                <a:spcPts val="0"/>
              </a:spcAft>
              <a:buClr>
                <a:schemeClr val="accent1"/>
              </a:buClr>
              <a:buFont typeface="Wingdings 3" charset="2"/>
              <a:buChar char=""/>
              <a:defRPr b="1">
                <a:solidFill>
                  <a:schemeClr val="tx1">
                    <a:lumMod val="75000"/>
                    <a:lumOff val="25000"/>
                  </a:schemeClr>
                </a:solidFill>
              </a:defRPr>
            </a:lvl1pPr>
            <a:lvl2pPr marL="742950" indent="-285750" defTabSz="457200">
              <a:spcBef>
                <a:spcPts val="1000"/>
              </a:spcBef>
              <a:spcAft>
                <a:spcPts val="0"/>
              </a:spcAft>
              <a:buClr>
                <a:schemeClr val="accent1"/>
              </a:buClr>
              <a:buFont typeface="Wingdings 3" charset="2"/>
              <a:buChar char=""/>
              <a:defRPr sz="1600">
                <a:solidFill>
                  <a:schemeClr val="tx1">
                    <a:lumMod val="75000"/>
                    <a:lumOff val="25000"/>
                  </a:schemeClr>
                </a:solidFill>
              </a:defRPr>
            </a:lvl2pPr>
            <a:lvl3pPr marL="1143000" indent="-228600" defTabSz="457200">
              <a:spcBef>
                <a:spcPts val="1000"/>
              </a:spcBef>
              <a:spcAft>
                <a:spcPts val="0"/>
              </a:spcAft>
              <a:buClr>
                <a:schemeClr val="accent1"/>
              </a:buClr>
              <a:buFont typeface="Wingdings 3" charset="2"/>
              <a:buChar char=""/>
              <a:defRPr sz="1400">
                <a:solidFill>
                  <a:schemeClr val="tx1">
                    <a:lumMod val="75000"/>
                    <a:lumOff val="25000"/>
                  </a:schemeClr>
                </a:solidFill>
              </a:defRPr>
            </a:lvl3pPr>
            <a:lvl4pPr marL="1600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4pPr>
            <a:lvl5pPr marL="20574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a:buClr>
                <a:srgbClr val="0000FF"/>
              </a:buClr>
              <a:buSzPct val="150000"/>
              <a:buFont typeface="Arial" panose="020B0604020202020204" pitchFamily="34" charset="0"/>
              <a:buChar char="•"/>
            </a:pPr>
            <a:r>
              <a:rPr lang="en-US" altLang="zh-CN" sz="2800" dirty="0" smtClean="0">
                <a:solidFill>
                  <a:srgbClr val="0000FF"/>
                </a:solidFill>
                <a:latin typeface="Calibri" panose="020F0502020204030204" pitchFamily="34" charset="0"/>
              </a:rPr>
              <a:t>G4KM2A</a:t>
            </a:r>
          </a:p>
          <a:p>
            <a:pPr lvl="1">
              <a:buClr>
                <a:srgbClr val="0000FF"/>
              </a:buClr>
              <a:buSzPct val="150000"/>
              <a:buFont typeface="Arial" panose="020B0604020202020204" pitchFamily="34" charset="0"/>
              <a:buChar char="•"/>
            </a:pPr>
            <a:r>
              <a:rPr lang="en-US" altLang="zh-CN" sz="2600" dirty="0" smtClean="0">
                <a:solidFill>
                  <a:srgbClr val="0070C0"/>
                </a:solidFill>
                <a:latin typeface="Calibri" panose="020F0502020204030204" pitchFamily="34" charset="0"/>
              </a:rPr>
              <a:t>Flexible array configure. </a:t>
            </a:r>
          </a:p>
          <a:p>
            <a:pPr lvl="1">
              <a:buClr>
                <a:srgbClr val="0000FF"/>
              </a:buClr>
              <a:buSzPct val="150000"/>
              <a:buFont typeface="Arial" panose="020B0604020202020204" pitchFamily="34" charset="0"/>
              <a:buChar char="•"/>
            </a:pPr>
            <a:r>
              <a:rPr lang="en-US" altLang="zh-CN" sz="2600" dirty="0">
                <a:latin typeface="Calibri" panose="020F0502020204030204" pitchFamily="34" charset="0"/>
              </a:rPr>
              <a:t>Detector </a:t>
            </a:r>
            <a:r>
              <a:rPr lang="en-US" altLang="zh-CN" sz="2600" dirty="0" smtClean="0">
                <a:latin typeface="Calibri" panose="020F0502020204030204" pitchFamily="34" charset="0"/>
              </a:rPr>
              <a:t>Realization</a:t>
            </a:r>
          </a:p>
          <a:p>
            <a:pPr lvl="1">
              <a:buClr>
                <a:srgbClr val="0000FF"/>
              </a:buClr>
              <a:buSzPct val="150000"/>
              <a:buFont typeface="Arial" panose="020B0604020202020204" pitchFamily="34" charset="0"/>
              <a:buChar char="•"/>
            </a:pPr>
            <a:r>
              <a:rPr lang="en-US" altLang="zh-CN" sz="2600" dirty="0">
                <a:solidFill>
                  <a:srgbClr val="0070C0"/>
                </a:solidFill>
                <a:latin typeface="Calibri" panose="020F0502020204030204" pitchFamily="34" charset="0"/>
              </a:rPr>
              <a:t>Flexible </a:t>
            </a:r>
            <a:r>
              <a:rPr lang="en-US" altLang="zh-CN" sz="2600" dirty="0" smtClean="0">
                <a:solidFill>
                  <a:srgbClr val="0070C0"/>
                </a:solidFill>
                <a:latin typeface="Calibri" panose="020F0502020204030204" pitchFamily="34" charset="0"/>
              </a:rPr>
              <a:t>Trigger setting</a:t>
            </a:r>
          </a:p>
          <a:p>
            <a:pPr lvl="1">
              <a:buClr>
                <a:srgbClr val="0000FF"/>
              </a:buClr>
              <a:buSzPct val="150000"/>
              <a:buFont typeface="Arial" panose="020B0604020202020204" pitchFamily="34" charset="0"/>
              <a:buChar char="•"/>
            </a:pPr>
            <a:r>
              <a:rPr lang="en-US" altLang="zh-CN" sz="2600" dirty="0" smtClean="0">
                <a:latin typeface="Calibri" panose="020F0502020204030204" pitchFamily="34" charset="0"/>
              </a:rPr>
              <a:t>Real detector noise hit</a:t>
            </a:r>
          </a:p>
          <a:p>
            <a:pPr lvl="1">
              <a:buClr>
                <a:srgbClr val="0000FF"/>
              </a:buClr>
              <a:buSzPct val="150000"/>
              <a:buFont typeface="Arial" panose="020B0604020202020204" pitchFamily="34" charset="0"/>
              <a:buChar char="•"/>
            </a:pPr>
            <a:r>
              <a:rPr lang="en-US" altLang="zh-CN" sz="2600" dirty="0" smtClean="0">
                <a:solidFill>
                  <a:srgbClr val="0070C0"/>
                </a:solidFill>
                <a:latin typeface="Calibri" panose="020F0502020204030204" pitchFamily="34" charset="0"/>
              </a:rPr>
              <a:t>ROOT event output</a:t>
            </a:r>
            <a:r>
              <a:rPr lang="en-US" altLang="zh-CN" sz="2600" dirty="0">
                <a:solidFill>
                  <a:srgbClr val="0070C0"/>
                </a:solidFill>
                <a:latin typeface="Calibri" panose="020F0502020204030204" pitchFamily="34" charset="0"/>
              </a:rPr>
              <a:t>.</a:t>
            </a:r>
          </a:p>
          <a:p>
            <a:pPr>
              <a:buClr>
                <a:srgbClr val="0000FF"/>
              </a:buClr>
              <a:buSzPct val="150000"/>
              <a:buFont typeface="Arial" panose="020B0604020202020204" pitchFamily="34" charset="0"/>
              <a:buChar char="•"/>
            </a:pPr>
            <a:r>
              <a:rPr lang="en-US" altLang="zh-CN" sz="2800" dirty="0" smtClean="0">
                <a:solidFill>
                  <a:srgbClr val="0000FF"/>
                </a:solidFill>
                <a:latin typeface="Calibri" panose="020F0502020204030204" pitchFamily="34" charset="0"/>
              </a:rPr>
              <a:t>Speed (core events): </a:t>
            </a:r>
          </a:p>
          <a:p>
            <a:pPr lvl="1">
              <a:buClr>
                <a:srgbClr val="0000FF"/>
              </a:buClr>
              <a:buSzPct val="150000"/>
              <a:buFont typeface="Arial" panose="020B0604020202020204" pitchFamily="34" charset="0"/>
              <a:buChar char="•"/>
            </a:pPr>
            <a:r>
              <a:rPr lang="en-US" altLang="zh-CN" sz="2600" dirty="0" smtClean="0">
                <a:solidFill>
                  <a:srgbClr val="0070C0"/>
                </a:solidFill>
                <a:latin typeface="Calibri" panose="020F0502020204030204" pitchFamily="34" charset="0"/>
              </a:rPr>
              <a:t>10-100 </a:t>
            </a:r>
            <a:r>
              <a:rPr lang="en-US" altLang="zh-CN" sz="2600" dirty="0" err="1" smtClean="0">
                <a:solidFill>
                  <a:srgbClr val="0070C0"/>
                </a:solidFill>
                <a:latin typeface="Calibri" panose="020F0502020204030204" pitchFamily="34" charset="0"/>
              </a:rPr>
              <a:t>TeV</a:t>
            </a:r>
            <a:r>
              <a:rPr lang="en-US" altLang="zh-CN" sz="2600" dirty="0" smtClean="0">
                <a:solidFill>
                  <a:srgbClr val="0070C0"/>
                </a:solidFill>
                <a:latin typeface="Calibri" panose="020F0502020204030204" pitchFamily="34" charset="0"/>
              </a:rPr>
              <a:t>:    </a:t>
            </a:r>
            <a:r>
              <a:rPr lang="en-US" altLang="zh-CN" sz="2600" b="1" dirty="0" smtClean="0">
                <a:solidFill>
                  <a:srgbClr val="0000FF"/>
                </a:solidFill>
                <a:latin typeface="Calibri" panose="020F0502020204030204" pitchFamily="34" charset="0"/>
              </a:rPr>
              <a:t>9.5s/event </a:t>
            </a:r>
          </a:p>
          <a:p>
            <a:pPr lvl="1">
              <a:buClr>
                <a:srgbClr val="0000FF"/>
              </a:buClr>
              <a:buSzPct val="150000"/>
              <a:buFont typeface="Arial" panose="020B0604020202020204" pitchFamily="34" charset="0"/>
              <a:buChar char="•"/>
            </a:pPr>
            <a:r>
              <a:rPr lang="en-US" altLang="zh-CN" sz="2600" dirty="0" smtClean="0">
                <a:solidFill>
                  <a:srgbClr val="0070C0"/>
                </a:solidFill>
                <a:latin typeface="Calibri" panose="020F0502020204030204" pitchFamily="34" charset="0"/>
              </a:rPr>
              <a:t>0.1-1PeV:</a:t>
            </a:r>
            <a:r>
              <a:rPr lang="en-US" altLang="zh-CN" sz="2600" dirty="0">
                <a:solidFill>
                  <a:srgbClr val="0070C0"/>
                </a:solidFill>
                <a:latin typeface="Calibri" panose="020F0502020204030204" pitchFamily="34" charset="0"/>
              </a:rPr>
              <a:t> </a:t>
            </a:r>
            <a:r>
              <a:rPr lang="en-US" altLang="zh-CN" sz="2600" dirty="0" smtClean="0">
                <a:solidFill>
                  <a:srgbClr val="0070C0"/>
                </a:solidFill>
                <a:latin typeface="Calibri" panose="020F0502020204030204" pitchFamily="34" charset="0"/>
              </a:rPr>
              <a:t>       </a:t>
            </a:r>
            <a:r>
              <a:rPr lang="en-US" altLang="zh-CN" sz="2600" b="1" dirty="0" smtClean="0">
                <a:solidFill>
                  <a:srgbClr val="0000FF"/>
                </a:solidFill>
                <a:latin typeface="Calibri" panose="020F0502020204030204" pitchFamily="34" charset="0"/>
              </a:rPr>
              <a:t>2.0m/event</a:t>
            </a:r>
          </a:p>
          <a:p>
            <a:pPr lvl="1">
              <a:buClr>
                <a:srgbClr val="0000FF"/>
              </a:buClr>
              <a:buSzPct val="150000"/>
              <a:buFont typeface="Arial" panose="020B0604020202020204" pitchFamily="34" charset="0"/>
              <a:buChar char="•"/>
            </a:pPr>
            <a:r>
              <a:rPr lang="en-US" altLang="zh-CN" sz="2600" dirty="0" smtClean="0">
                <a:solidFill>
                  <a:srgbClr val="0070C0"/>
                </a:solidFill>
                <a:latin typeface="Calibri" panose="020F0502020204030204" pitchFamily="34" charset="0"/>
              </a:rPr>
              <a:t>1-10PeV:         </a:t>
            </a:r>
            <a:r>
              <a:rPr lang="en-US" altLang="zh-CN" sz="2600" b="1" dirty="0" smtClean="0">
                <a:solidFill>
                  <a:srgbClr val="0000FF"/>
                </a:solidFill>
                <a:latin typeface="Calibri" panose="020F0502020204030204" pitchFamily="34" charset="0"/>
              </a:rPr>
              <a:t>29m/event</a:t>
            </a:r>
          </a:p>
          <a:p>
            <a:pPr>
              <a:buClr>
                <a:srgbClr val="0000FF"/>
              </a:buClr>
              <a:buSzPct val="150000"/>
              <a:buFont typeface="Arial" panose="020B0604020202020204" pitchFamily="34" charset="0"/>
              <a:buChar char="•"/>
            </a:pPr>
            <a:r>
              <a:rPr lang="en-US" altLang="zh-CN" sz="2800" dirty="0" smtClean="0">
                <a:solidFill>
                  <a:srgbClr val="0000FF"/>
                </a:solidFill>
                <a:latin typeface="Calibri" panose="020F0502020204030204" pitchFamily="34" charset="0"/>
              </a:rPr>
              <a:t>Most of simulation: &lt;1 month with 100 CPU </a:t>
            </a:r>
          </a:p>
        </p:txBody>
      </p:sp>
    </p:spTree>
    <p:extLst>
      <p:ext uri="{BB962C8B-B14F-4D97-AF65-F5344CB8AC3E}">
        <p14:creationId xmlns:p14="http://schemas.microsoft.com/office/powerpoint/2010/main" val="1083005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6021" y="302538"/>
            <a:ext cx="7835781" cy="769441"/>
          </a:xfrm>
          <a:prstGeom prst="rect">
            <a:avLst/>
          </a:prstGeom>
          <a:noFill/>
        </p:spPr>
        <p:txBody>
          <a:bodyPr wrap="square" rtlCol="0">
            <a:spAutoFit/>
          </a:bodyPr>
          <a:lstStyle/>
          <a:p>
            <a:pPr algn="ctr"/>
            <a:r>
              <a:rPr lang="en-US" altLang="zh-CN" sz="4400" dirty="0" smtClean="0"/>
              <a:t>Comparison with </a:t>
            </a:r>
            <a:r>
              <a:rPr lang="en-US" altLang="zh-CN" sz="4400" dirty="0"/>
              <a:t>prototype array</a:t>
            </a:r>
            <a:endParaRPr lang="zh-CN" altLang="en-US" sz="4400" dirty="0"/>
          </a:p>
        </p:txBody>
      </p:sp>
      <p:grpSp>
        <p:nvGrpSpPr>
          <p:cNvPr id="7" name="组合 6"/>
          <p:cNvGrpSpPr/>
          <p:nvPr/>
        </p:nvGrpSpPr>
        <p:grpSpPr>
          <a:xfrm>
            <a:off x="160708" y="3503363"/>
            <a:ext cx="5050270" cy="3299552"/>
            <a:chOff x="160708" y="3503363"/>
            <a:chExt cx="5050270" cy="3299552"/>
          </a:xfrm>
        </p:grpSpPr>
        <p:pic>
          <p:nvPicPr>
            <p:cNvPr id="3" name="图片 2"/>
            <p:cNvPicPr>
              <a:picLocks noChangeAspect="1"/>
            </p:cNvPicPr>
            <p:nvPr/>
          </p:nvPicPr>
          <p:blipFill>
            <a:blip r:embed="rId2"/>
            <a:stretch>
              <a:fillRect/>
            </a:stretch>
          </p:blipFill>
          <p:spPr>
            <a:xfrm>
              <a:off x="160708" y="3503363"/>
              <a:ext cx="5050270" cy="3299552"/>
            </a:xfrm>
            <a:prstGeom prst="rect">
              <a:avLst/>
            </a:prstGeom>
          </p:spPr>
        </p:pic>
        <p:pic>
          <p:nvPicPr>
            <p:cNvPr id="2" name="图片 1"/>
            <p:cNvPicPr>
              <a:picLocks noChangeAspect="1"/>
            </p:cNvPicPr>
            <p:nvPr/>
          </p:nvPicPr>
          <p:blipFill>
            <a:blip r:embed="rId3"/>
            <a:stretch>
              <a:fillRect/>
            </a:stretch>
          </p:blipFill>
          <p:spPr>
            <a:xfrm>
              <a:off x="2401678" y="3552702"/>
              <a:ext cx="2696686" cy="1732397"/>
            </a:xfrm>
            <a:prstGeom prst="rect">
              <a:avLst/>
            </a:prstGeom>
          </p:spPr>
        </p:pic>
      </p:grpSp>
      <p:grpSp>
        <p:nvGrpSpPr>
          <p:cNvPr id="9" name="组合 8"/>
          <p:cNvGrpSpPr/>
          <p:nvPr/>
        </p:nvGrpSpPr>
        <p:grpSpPr>
          <a:xfrm>
            <a:off x="6202496" y="3514381"/>
            <a:ext cx="5847807" cy="3244466"/>
            <a:chOff x="6202496" y="3514381"/>
            <a:chExt cx="5847807" cy="3244466"/>
          </a:xfrm>
        </p:grpSpPr>
        <p:pic>
          <p:nvPicPr>
            <p:cNvPr id="6" name="图片 5"/>
            <p:cNvPicPr>
              <a:picLocks noChangeAspect="1"/>
            </p:cNvPicPr>
            <p:nvPr/>
          </p:nvPicPr>
          <p:blipFill>
            <a:blip r:embed="rId4"/>
            <a:stretch>
              <a:fillRect/>
            </a:stretch>
          </p:blipFill>
          <p:spPr>
            <a:xfrm>
              <a:off x="6202496" y="3514381"/>
              <a:ext cx="5847807" cy="3244466"/>
            </a:xfrm>
            <a:prstGeom prst="rect">
              <a:avLst/>
            </a:prstGeom>
          </p:spPr>
        </p:pic>
        <p:pic>
          <p:nvPicPr>
            <p:cNvPr id="5" name="图片 4"/>
            <p:cNvPicPr>
              <a:picLocks noChangeAspect="1"/>
            </p:cNvPicPr>
            <p:nvPr/>
          </p:nvPicPr>
          <p:blipFill>
            <a:blip r:embed="rId5"/>
            <a:stretch>
              <a:fillRect/>
            </a:stretch>
          </p:blipFill>
          <p:spPr>
            <a:xfrm>
              <a:off x="8692308" y="3514381"/>
              <a:ext cx="3084723" cy="1770718"/>
            </a:xfrm>
            <a:prstGeom prst="rect">
              <a:avLst/>
            </a:prstGeom>
          </p:spPr>
        </p:pic>
      </p:grpSp>
      <p:sp>
        <p:nvSpPr>
          <p:cNvPr id="8" name="内容占位符 2"/>
          <p:cNvSpPr txBox="1">
            <a:spLocks/>
          </p:cNvSpPr>
          <p:nvPr/>
        </p:nvSpPr>
        <p:spPr>
          <a:xfrm>
            <a:off x="856527" y="1342530"/>
            <a:ext cx="6458673" cy="1795677"/>
          </a:xfrm>
          <a:prstGeom prst="rect">
            <a:avLst/>
          </a:prstGeom>
        </p:spPr>
        <p:txBody>
          <a:bodyPr vert="horz" lIns="91440" tIns="45720" rIns="91440" bIns="45720" rtlCol="0">
            <a:noAutofit/>
          </a:bodyPr>
          <a:lstStyle>
            <a:lvl1pPr marL="342900" indent="-342900" defTabSz="457200">
              <a:spcBef>
                <a:spcPts val="1000"/>
              </a:spcBef>
              <a:spcAft>
                <a:spcPts val="0"/>
              </a:spcAft>
              <a:buClr>
                <a:schemeClr val="accent1"/>
              </a:buClr>
              <a:buFont typeface="Wingdings 3" charset="2"/>
              <a:buChar char=""/>
              <a:defRPr b="1">
                <a:solidFill>
                  <a:schemeClr val="tx1">
                    <a:lumMod val="75000"/>
                    <a:lumOff val="25000"/>
                  </a:schemeClr>
                </a:solidFill>
              </a:defRPr>
            </a:lvl1pPr>
            <a:lvl2pPr marL="742950" indent="-285750" defTabSz="457200">
              <a:spcBef>
                <a:spcPts val="1000"/>
              </a:spcBef>
              <a:spcAft>
                <a:spcPts val="0"/>
              </a:spcAft>
              <a:buClr>
                <a:schemeClr val="accent1"/>
              </a:buClr>
              <a:buFont typeface="Wingdings 3" charset="2"/>
              <a:buChar char=""/>
              <a:defRPr sz="1600">
                <a:solidFill>
                  <a:schemeClr val="tx1">
                    <a:lumMod val="75000"/>
                    <a:lumOff val="25000"/>
                  </a:schemeClr>
                </a:solidFill>
              </a:defRPr>
            </a:lvl2pPr>
            <a:lvl3pPr marL="1143000" indent="-228600" defTabSz="457200">
              <a:spcBef>
                <a:spcPts val="1000"/>
              </a:spcBef>
              <a:spcAft>
                <a:spcPts val="0"/>
              </a:spcAft>
              <a:buClr>
                <a:schemeClr val="accent1"/>
              </a:buClr>
              <a:buFont typeface="Wingdings 3" charset="2"/>
              <a:buChar char=""/>
              <a:defRPr sz="1400">
                <a:solidFill>
                  <a:schemeClr val="tx1">
                    <a:lumMod val="75000"/>
                    <a:lumOff val="25000"/>
                  </a:schemeClr>
                </a:solidFill>
              </a:defRPr>
            </a:lvl3pPr>
            <a:lvl4pPr marL="1600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4pPr>
            <a:lvl5pPr marL="20574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a:buClrTx/>
              <a:buSzPct val="150000"/>
              <a:buFont typeface="Arial" panose="020B0604020202020204" pitchFamily="34" charset="0"/>
              <a:buChar char="•"/>
            </a:pPr>
            <a:r>
              <a:rPr lang="en-US" altLang="zh-CN" sz="2400" dirty="0" smtClean="0"/>
              <a:t>39 EDs and 2 MDs prototype array at YBJ</a:t>
            </a:r>
          </a:p>
          <a:p>
            <a:pPr>
              <a:buClrTx/>
              <a:buSzPct val="150000"/>
              <a:buFont typeface="Arial" panose="020B0604020202020204" pitchFamily="34" charset="0"/>
              <a:buChar char="•"/>
            </a:pPr>
            <a:r>
              <a:rPr lang="en-US" altLang="zh-CN" sz="2400" dirty="0" smtClean="0"/>
              <a:t>Trigger: 200ns, N</a:t>
            </a:r>
            <a:r>
              <a:rPr lang="en-US" altLang="zh-CN" sz="2400" baseline="-25000" dirty="0" smtClean="0"/>
              <a:t>ED</a:t>
            </a:r>
            <a:r>
              <a:rPr lang="en-US" altLang="zh-CN" sz="2400" dirty="0" smtClean="0"/>
              <a:t>≥5</a:t>
            </a:r>
          </a:p>
          <a:p>
            <a:pPr>
              <a:buClrTx/>
              <a:buSzPct val="150000"/>
              <a:buFont typeface="Arial" panose="020B0604020202020204" pitchFamily="34" charset="0"/>
              <a:buChar char="•"/>
            </a:pPr>
            <a:r>
              <a:rPr lang="en-US" altLang="zh-CN" sz="2400" dirty="0" smtClean="0"/>
              <a:t>The </a:t>
            </a:r>
            <a:r>
              <a:rPr lang="en-US" altLang="zh-CN" sz="2400" dirty="0" err="1" smtClean="0"/>
              <a:t>N</a:t>
            </a:r>
            <a:r>
              <a:rPr lang="en-US" altLang="zh-CN" sz="2400" baseline="-25000" dirty="0" err="1" smtClean="0"/>
              <a:t>pe</a:t>
            </a:r>
            <a:r>
              <a:rPr lang="en-US" altLang="zh-CN" sz="2400" dirty="0" smtClean="0"/>
              <a:t> distribution of single ED and MD are </a:t>
            </a:r>
            <a:r>
              <a:rPr lang="en-US" altLang="zh-CN" sz="2400" dirty="0"/>
              <a:t>comparable with data! </a:t>
            </a:r>
            <a:endParaRPr lang="zh-CN" altLang="en-US" sz="2400" dirty="0"/>
          </a:p>
          <a:p>
            <a:pPr>
              <a:buClrTx/>
              <a:buSzPct val="150000"/>
              <a:buFont typeface="Arial" panose="020B0604020202020204" pitchFamily="34" charset="0"/>
              <a:buChar char="•"/>
            </a:pPr>
            <a:endParaRPr lang="zh-CN" altLang="en-US" sz="2400" dirty="0"/>
          </a:p>
        </p:txBody>
      </p:sp>
      <p:grpSp>
        <p:nvGrpSpPr>
          <p:cNvPr id="13" name="组合 12"/>
          <p:cNvGrpSpPr/>
          <p:nvPr/>
        </p:nvGrpSpPr>
        <p:grpSpPr>
          <a:xfrm>
            <a:off x="8361971" y="243"/>
            <a:ext cx="3830029" cy="3137964"/>
            <a:chOff x="8361971" y="243"/>
            <a:chExt cx="3830029" cy="3137964"/>
          </a:xfrm>
        </p:grpSpPr>
        <p:pic>
          <p:nvPicPr>
            <p:cNvPr id="10" name="图片 9"/>
            <p:cNvPicPr>
              <a:picLocks noChangeAspect="1"/>
            </p:cNvPicPr>
            <p:nvPr/>
          </p:nvPicPr>
          <p:blipFill>
            <a:blip r:embed="rId6"/>
            <a:stretch>
              <a:fillRect/>
            </a:stretch>
          </p:blipFill>
          <p:spPr>
            <a:xfrm>
              <a:off x="8361971" y="243"/>
              <a:ext cx="3830029" cy="3137964"/>
            </a:xfrm>
            <a:prstGeom prst="rect">
              <a:avLst/>
            </a:prstGeom>
          </p:spPr>
        </p:pic>
        <p:sp>
          <p:nvSpPr>
            <p:cNvPr id="11" name="椭圆 10"/>
            <p:cNvSpPr/>
            <p:nvPr/>
          </p:nvSpPr>
          <p:spPr>
            <a:xfrm>
              <a:off x="10544536" y="1597306"/>
              <a:ext cx="266217" cy="243069"/>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0546464" y="2224270"/>
              <a:ext cx="266217" cy="243069"/>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47738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933" y="0"/>
            <a:ext cx="7763150" cy="339784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933" y="3514381"/>
            <a:ext cx="7763150" cy="3343619"/>
          </a:xfrm>
          <a:prstGeom prst="rect">
            <a:avLst/>
          </a:prstGeom>
        </p:spPr>
      </p:pic>
      <p:sp>
        <p:nvSpPr>
          <p:cNvPr id="12" name="文本框 11"/>
          <p:cNvSpPr txBox="1"/>
          <p:nvPr/>
        </p:nvSpPr>
        <p:spPr>
          <a:xfrm>
            <a:off x="4399953" y="313760"/>
            <a:ext cx="1192193" cy="369332"/>
          </a:xfrm>
          <a:prstGeom prst="rect">
            <a:avLst/>
          </a:prstGeom>
          <a:noFill/>
        </p:spPr>
        <p:txBody>
          <a:bodyPr wrap="square" rtlCol="0">
            <a:spAutoFit/>
          </a:bodyPr>
          <a:lstStyle/>
          <a:p>
            <a:r>
              <a:rPr lang="en-US" altLang="zh-CN" b="1" dirty="0" smtClean="0"/>
              <a:t>KM2A-ED</a:t>
            </a:r>
            <a:endParaRPr lang="zh-CN" altLang="en-US" b="1" dirty="0"/>
          </a:p>
        </p:txBody>
      </p:sp>
      <p:sp>
        <p:nvSpPr>
          <p:cNvPr id="13" name="文本框 12"/>
          <p:cNvSpPr txBox="1"/>
          <p:nvPr/>
        </p:nvSpPr>
        <p:spPr>
          <a:xfrm>
            <a:off x="10323385" y="313760"/>
            <a:ext cx="1192193" cy="369332"/>
          </a:xfrm>
          <a:prstGeom prst="rect">
            <a:avLst/>
          </a:prstGeom>
          <a:noFill/>
        </p:spPr>
        <p:txBody>
          <a:bodyPr wrap="square" rtlCol="0">
            <a:spAutoFit/>
          </a:bodyPr>
          <a:lstStyle/>
          <a:p>
            <a:r>
              <a:rPr lang="en-US" altLang="zh-CN" b="1" dirty="0" smtClean="0"/>
              <a:t>KM2A-MD</a:t>
            </a:r>
            <a:endParaRPr lang="zh-CN" altLang="en-US" b="1" dirty="0"/>
          </a:p>
        </p:txBody>
      </p:sp>
      <p:sp>
        <p:nvSpPr>
          <p:cNvPr id="14" name="文本框 13"/>
          <p:cNvSpPr txBox="1"/>
          <p:nvPr/>
        </p:nvSpPr>
        <p:spPr>
          <a:xfrm>
            <a:off x="7137360" y="371709"/>
            <a:ext cx="1582296" cy="369332"/>
          </a:xfrm>
          <a:prstGeom prst="rect">
            <a:avLst/>
          </a:prstGeom>
          <a:solidFill>
            <a:srgbClr val="FFFF00"/>
          </a:solidFill>
        </p:spPr>
        <p:txBody>
          <a:bodyPr wrap="square" rtlCol="0">
            <a:spAutoFit/>
          </a:bodyPr>
          <a:lstStyle/>
          <a:p>
            <a:pPr algn="ctr"/>
            <a:r>
              <a:rPr lang="en-US" altLang="zh-CN" b="1" dirty="0" smtClean="0"/>
              <a:t>Proton 130TeV</a:t>
            </a:r>
            <a:endParaRPr lang="zh-CN" altLang="en-US" b="1" dirty="0"/>
          </a:p>
        </p:txBody>
      </p:sp>
      <p:sp>
        <p:nvSpPr>
          <p:cNvPr id="15" name="文本框 14"/>
          <p:cNvSpPr txBox="1"/>
          <p:nvPr/>
        </p:nvSpPr>
        <p:spPr>
          <a:xfrm>
            <a:off x="7203196" y="3855246"/>
            <a:ext cx="1741117" cy="369332"/>
          </a:xfrm>
          <a:prstGeom prst="rect">
            <a:avLst/>
          </a:prstGeom>
          <a:solidFill>
            <a:srgbClr val="FFFF00"/>
          </a:solidFill>
        </p:spPr>
        <p:txBody>
          <a:bodyPr wrap="square" rtlCol="0">
            <a:spAutoFit/>
          </a:bodyPr>
          <a:lstStyle/>
          <a:p>
            <a:pPr algn="ctr"/>
            <a:r>
              <a:rPr lang="en-US" altLang="zh-CN" b="1" dirty="0" smtClean="0"/>
              <a:t>Gamma 194TeV</a:t>
            </a:r>
            <a:endParaRPr lang="zh-CN" altLang="en-US" b="1" dirty="0"/>
          </a:p>
        </p:txBody>
      </p:sp>
      <p:sp>
        <p:nvSpPr>
          <p:cNvPr id="8" name="标题 1"/>
          <p:cNvSpPr txBox="1">
            <a:spLocks/>
          </p:cNvSpPr>
          <p:nvPr/>
        </p:nvSpPr>
        <p:spPr>
          <a:xfrm>
            <a:off x="884757" y="556375"/>
            <a:ext cx="1954095" cy="24208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ltLang="zh-CN" dirty="0" smtClean="0"/>
              <a:t>KM2A</a:t>
            </a:r>
            <a:r>
              <a:rPr lang="zh-CN" altLang="en-US" dirty="0" smtClean="0"/>
              <a:t>模拟事例</a:t>
            </a:r>
            <a:endParaRPr lang="zh-CN" altLang="en-US" dirty="0"/>
          </a:p>
        </p:txBody>
      </p:sp>
    </p:spTree>
    <p:extLst>
      <p:ext uri="{BB962C8B-B14F-4D97-AF65-F5344CB8AC3E}">
        <p14:creationId xmlns:p14="http://schemas.microsoft.com/office/powerpoint/2010/main" val="22593215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r>
              <a:rPr lang="en-US" altLang="zh-CN" dirty="0" smtClean="0"/>
              <a:t>WFCTA</a:t>
            </a:r>
            <a:r>
              <a:rPr lang="zh-CN" altLang="en-US" dirty="0" smtClean="0"/>
              <a:t>模拟进展</a:t>
            </a:r>
            <a:endParaRPr lang="zh-CN" altLang="en-US" dirty="0"/>
          </a:p>
        </p:txBody>
      </p:sp>
      <p:sp>
        <p:nvSpPr>
          <p:cNvPr id="3" name="内容占位符 2"/>
          <p:cNvSpPr>
            <a:spLocks noGrp="1"/>
          </p:cNvSpPr>
          <p:nvPr>
            <p:ph idx="1"/>
          </p:nvPr>
        </p:nvSpPr>
        <p:spPr>
          <a:xfrm>
            <a:off x="925975" y="1690688"/>
            <a:ext cx="11027326" cy="4754179"/>
          </a:xfrm>
        </p:spPr>
        <p:txBody>
          <a:bodyPr>
            <a:noAutofit/>
          </a:bodyPr>
          <a:lstStyle/>
          <a:p>
            <a:r>
              <a:rPr lang="en-US" altLang="zh-CN" sz="2000" b="1" dirty="0" smtClean="0">
                <a:solidFill>
                  <a:srgbClr val="0070C0"/>
                </a:solidFill>
              </a:rPr>
              <a:t>Use the Cherenkov mode of CORSIKA to simulate showers</a:t>
            </a:r>
          </a:p>
          <a:p>
            <a:r>
              <a:rPr lang="en-US" altLang="zh-CN" sz="2000" b="1" dirty="0" smtClean="0">
                <a:solidFill>
                  <a:schemeClr val="tx1"/>
                </a:solidFill>
              </a:rPr>
              <a:t>The detectors are set in CORSIKA </a:t>
            </a:r>
            <a:endParaRPr lang="en-US" altLang="zh-CN" sz="2000" dirty="0" smtClean="0">
              <a:solidFill>
                <a:schemeClr val="tx1"/>
              </a:solidFill>
            </a:endParaRPr>
          </a:p>
          <a:p>
            <a:r>
              <a:rPr lang="en-US" altLang="zh-CN" sz="2000" dirty="0" smtClean="0">
                <a:solidFill>
                  <a:srgbClr val="0070C0"/>
                </a:solidFill>
              </a:rPr>
              <a:t>Tracing the photons up to </a:t>
            </a:r>
            <a:r>
              <a:rPr lang="en-US" altLang="zh-CN" sz="2000" dirty="0" err="1" smtClean="0">
                <a:solidFill>
                  <a:srgbClr val="0070C0"/>
                </a:solidFill>
              </a:rPr>
              <a:t>SiPM</a:t>
            </a:r>
            <a:endParaRPr lang="en-US" altLang="zh-CN" sz="2000" dirty="0" smtClean="0">
              <a:solidFill>
                <a:srgbClr val="0070C0"/>
              </a:solidFill>
            </a:endParaRPr>
          </a:p>
          <a:p>
            <a:r>
              <a:rPr lang="en-US" altLang="zh-CN" sz="2000" dirty="0" smtClean="0">
                <a:solidFill>
                  <a:schemeClr val="tx1"/>
                </a:solidFill>
              </a:rPr>
              <a:t>Night sky background</a:t>
            </a:r>
          </a:p>
          <a:p>
            <a:r>
              <a:rPr lang="en-US" altLang="zh-CN" sz="2000" dirty="0" smtClean="0">
                <a:solidFill>
                  <a:srgbClr val="0070C0"/>
                </a:solidFill>
              </a:rPr>
              <a:t>Trigger: </a:t>
            </a:r>
          </a:p>
          <a:p>
            <a:pPr lvl="1"/>
            <a:r>
              <a:rPr lang="en-US" altLang="zh-CN" sz="2000" dirty="0" err="1" smtClean="0"/>
              <a:t>SiPMT</a:t>
            </a:r>
            <a:r>
              <a:rPr lang="en-US" altLang="zh-CN" sz="2000" dirty="0" smtClean="0"/>
              <a:t>(S-b&gt;4</a:t>
            </a:r>
            <a:r>
              <a:rPr lang="el-GR" altLang="zh-CN" sz="2000" dirty="0" smtClean="0"/>
              <a:t>σ</a:t>
            </a:r>
            <a:r>
              <a:rPr lang="en-US" altLang="zh-CN" sz="2000" dirty="0" smtClean="0"/>
              <a:t>)</a:t>
            </a:r>
            <a:r>
              <a:rPr lang="en-US" altLang="zh-CN" sz="2000" dirty="0" smtClean="0">
                <a:sym typeface="Wingdings" panose="05000000000000000000" pitchFamily="2" charset="2"/>
              </a:rPr>
              <a:t>Event Trigger (≥3 </a:t>
            </a:r>
            <a:r>
              <a:rPr lang="en-US" altLang="zh-CN" sz="2000" dirty="0" smtClean="0"/>
              <a:t>neighboring </a:t>
            </a:r>
            <a:r>
              <a:rPr lang="en-US" altLang="zh-CN" sz="2000" dirty="0" err="1" smtClean="0">
                <a:solidFill>
                  <a:srgbClr val="FF0000"/>
                </a:solidFill>
                <a:sym typeface="Wingdings" panose="05000000000000000000" pitchFamily="2" charset="2"/>
              </a:rPr>
              <a:t>SiPM</a:t>
            </a:r>
            <a:r>
              <a:rPr lang="en-US" altLang="zh-CN" sz="2000" dirty="0" smtClean="0">
                <a:sym typeface="Wingdings" panose="05000000000000000000" pitchFamily="2" charset="2"/>
              </a:rPr>
              <a:t>)</a:t>
            </a:r>
          </a:p>
          <a:p>
            <a:r>
              <a:rPr lang="en-US" altLang="zh-CN" sz="2000" dirty="0" smtClean="0">
                <a:solidFill>
                  <a:schemeClr val="tx1"/>
                </a:solidFill>
                <a:latin typeface="Calibri" panose="020F0502020204030204" pitchFamily="34" charset="0"/>
              </a:rPr>
              <a:t>Speed</a:t>
            </a:r>
            <a:r>
              <a:rPr lang="en-US" altLang="zh-CN" sz="2000" dirty="0">
                <a:solidFill>
                  <a:schemeClr val="tx1"/>
                </a:solidFill>
                <a:latin typeface="Calibri" panose="020F0502020204030204" pitchFamily="34" charset="0"/>
              </a:rPr>
              <a:t>: </a:t>
            </a:r>
            <a:endParaRPr lang="en-US" altLang="zh-CN" sz="2000" dirty="0" smtClean="0">
              <a:solidFill>
                <a:schemeClr val="tx1"/>
              </a:solidFill>
              <a:latin typeface="Calibri" panose="020F0502020204030204" pitchFamily="34" charset="0"/>
            </a:endParaRPr>
          </a:p>
          <a:p>
            <a:pPr lvl="1"/>
            <a:r>
              <a:rPr lang="en-US" altLang="zh-CN" sz="2000" dirty="0" smtClean="0">
                <a:solidFill>
                  <a:schemeClr val="tx1"/>
                </a:solidFill>
                <a:latin typeface="Calibri" panose="020F0502020204030204" pitchFamily="34" charset="0"/>
              </a:rPr>
              <a:t>10-100 </a:t>
            </a:r>
            <a:r>
              <a:rPr lang="en-US" altLang="zh-CN" sz="2000" dirty="0" err="1">
                <a:solidFill>
                  <a:schemeClr val="tx1"/>
                </a:solidFill>
                <a:latin typeface="Calibri" panose="020F0502020204030204" pitchFamily="34" charset="0"/>
              </a:rPr>
              <a:t>TeV</a:t>
            </a:r>
            <a:r>
              <a:rPr lang="en-US" altLang="zh-CN" sz="2000" dirty="0">
                <a:solidFill>
                  <a:schemeClr val="tx1"/>
                </a:solidFill>
                <a:latin typeface="Calibri" panose="020F0502020204030204" pitchFamily="34" charset="0"/>
              </a:rPr>
              <a:t>: </a:t>
            </a:r>
            <a:r>
              <a:rPr lang="en-US" altLang="zh-CN" sz="2000" dirty="0" smtClean="0">
                <a:solidFill>
                  <a:schemeClr val="tx1"/>
                </a:solidFill>
                <a:latin typeface="Calibri" panose="020F0502020204030204" pitchFamily="34" charset="0"/>
              </a:rPr>
              <a:t> </a:t>
            </a:r>
            <a:r>
              <a:rPr lang="en-US" altLang="zh-CN" sz="2000" dirty="0" smtClean="0">
                <a:solidFill>
                  <a:srgbClr val="FF0000"/>
                </a:solidFill>
                <a:latin typeface="Calibri" panose="020F0502020204030204" pitchFamily="34" charset="0"/>
              </a:rPr>
              <a:t>3s</a:t>
            </a:r>
            <a:r>
              <a:rPr lang="en-US" altLang="zh-CN" sz="2000" dirty="0" smtClean="0">
                <a:solidFill>
                  <a:schemeClr val="tx1"/>
                </a:solidFill>
                <a:latin typeface="Calibri" panose="020F0502020204030204" pitchFamily="34" charset="0"/>
              </a:rPr>
              <a:t>/event</a:t>
            </a:r>
            <a:r>
              <a:rPr lang="en-US" altLang="zh-CN" sz="2000" dirty="0">
                <a:solidFill>
                  <a:schemeClr val="tx1"/>
                </a:solidFill>
                <a:latin typeface="Calibri" panose="020F0502020204030204" pitchFamily="34" charset="0"/>
              </a:rPr>
              <a:t>.   </a:t>
            </a:r>
            <a:endParaRPr lang="en-US" altLang="zh-CN" sz="2000" dirty="0" smtClean="0">
              <a:solidFill>
                <a:schemeClr val="tx1"/>
              </a:solidFill>
              <a:latin typeface="Calibri" panose="020F0502020204030204" pitchFamily="34" charset="0"/>
            </a:endParaRPr>
          </a:p>
          <a:p>
            <a:pPr lvl="1"/>
            <a:r>
              <a:rPr lang="en-US" altLang="zh-CN" sz="2000" dirty="0" smtClean="0">
                <a:solidFill>
                  <a:schemeClr val="tx1"/>
                </a:solidFill>
                <a:latin typeface="Calibri" panose="020F0502020204030204" pitchFamily="34" charset="0"/>
              </a:rPr>
              <a:t>0.1-1    </a:t>
            </a:r>
            <a:r>
              <a:rPr lang="en-US" altLang="zh-CN" sz="2000" dirty="0" err="1" smtClean="0">
                <a:solidFill>
                  <a:schemeClr val="tx1"/>
                </a:solidFill>
                <a:latin typeface="Calibri" panose="020F0502020204030204" pitchFamily="34" charset="0"/>
              </a:rPr>
              <a:t>PeV</a:t>
            </a:r>
            <a:r>
              <a:rPr lang="en-US" altLang="zh-CN" sz="2000" dirty="0">
                <a:solidFill>
                  <a:schemeClr val="tx1"/>
                </a:solidFill>
                <a:latin typeface="Calibri" panose="020F0502020204030204" pitchFamily="34" charset="0"/>
              </a:rPr>
              <a:t>: </a:t>
            </a:r>
            <a:r>
              <a:rPr lang="en-US" altLang="zh-CN" sz="2000" dirty="0" smtClean="0">
                <a:solidFill>
                  <a:schemeClr val="tx1"/>
                </a:solidFill>
                <a:latin typeface="Calibri" panose="020F0502020204030204" pitchFamily="34" charset="0"/>
              </a:rPr>
              <a:t> </a:t>
            </a:r>
            <a:r>
              <a:rPr lang="en-US" altLang="zh-CN" sz="2000" dirty="0" smtClean="0">
                <a:solidFill>
                  <a:srgbClr val="FF0000"/>
                </a:solidFill>
                <a:latin typeface="Calibri" panose="020F0502020204030204" pitchFamily="34" charset="0"/>
              </a:rPr>
              <a:t>10s</a:t>
            </a:r>
            <a:r>
              <a:rPr lang="en-US" altLang="zh-CN" sz="2000" dirty="0" smtClean="0">
                <a:solidFill>
                  <a:schemeClr val="tx1"/>
                </a:solidFill>
                <a:latin typeface="Calibri" panose="020F0502020204030204" pitchFamily="34" charset="0"/>
              </a:rPr>
              <a:t>/event</a:t>
            </a:r>
          </a:p>
          <a:p>
            <a:r>
              <a:rPr lang="en-US" altLang="zh-CN" sz="2000" dirty="0" smtClean="0">
                <a:solidFill>
                  <a:srgbClr val="FF0000"/>
                </a:solidFill>
                <a:latin typeface="Calibri" panose="020F0502020204030204" pitchFamily="34" charset="0"/>
              </a:rPr>
              <a:t>Stand alone is OK!</a:t>
            </a:r>
            <a:endParaRPr lang="en-US" altLang="zh-CN" sz="2000" dirty="0">
              <a:solidFill>
                <a:srgbClr val="FF0000"/>
              </a:solidFill>
              <a:latin typeface="Calibri" panose="020F0502020204030204" pitchFamily="34" charset="0"/>
            </a:endParaRPr>
          </a:p>
          <a:p>
            <a:endParaRPr lang="en-US" altLang="zh-CN" sz="2000" dirty="0" smtClean="0">
              <a:solidFill>
                <a:schemeClr val="tx1"/>
              </a:solidFill>
              <a:sym typeface="Wingdings" panose="05000000000000000000" pitchFamily="2" charset="2"/>
            </a:endParaRPr>
          </a:p>
        </p:txBody>
      </p:sp>
    </p:spTree>
    <p:extLst>
      <p:ext uri="{BB962C8B-B14F-4D97-AF65-F5344CB8AC3E}">
        <p14:creationId xmlns:p14="http://schemas.microsoft.com/office/powerpoint/2010/main" val="37809485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884757" y="556375"/>
            <a:ext cx="9493132" cy="119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ltLang="zh-CN" dirty="0" smtClean="0"/>
              <a:t>WFCTA</a:t>
            </a:r>
            <a:r>
              <a:rPr lang="zh-CN" altLang="en-US" dirty="0" smtClean="0"/>
              <a:t>模拟事例</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588" y="2112617"/>
            <a:ext cx="5400675" cy="440055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30" y="2099401"/>
            <a:ext cx="5400675" cy="4229100"/>
          </a:xfrm>
          <a:prstGeom prst="rect">
            <a:avLst/>
          </a:prstGeom>
        </p:spPr>
      </p:pic>
      <p:sp>
        <p:nvSpPr>
          <p:cNvPr id="7" name="文本框 6"/>
          <p:cNvSpPr txBox="1"/>
          <p:nvPr/>
        </p:nvSpPr>
        <p:spPr>
          <a:xfrm>
            <a:off x="5398265" y="6328501"/>
            <a:ext cx="1608463" cy="369332"/>
          </a:xfrm>
          <a:prstGeom prst="rect">
            <a:avLst/>
          </a:prstGeom>
          <a:noFill/>
        </p:spPr>
        <p:txBody>
          <a:bodyPr wrap="square" rtlCol="0">
            <a:spAutoFit/>
          </a:bodyPr>
          <a:lstStyle/>
          <a:p>
            <a:r>
              <a:rPr lang="zh-CN" altLang="en-US" dirty="0" smtClean="0"/>
              <a:t>清理过噪声</a:t>
            </a:r>
            <a:endParaRPr lang="zh-CN" altLang="en-US" dirty="0"/>
          </a:p>
        </p:txBody>
      </p:sp>
      <p:sp>
        <p:nvSpPr>
          <p:cNvPr id="9" name="文本框 8"/>
          <p:cNvSpPr txBox="1"/>
          <p:nvPr/>
        </p:nvSpPr>
        <p:spPr>
          <a:xfrm>
            <a:off x="2168487" y="2557059"/>
            <a:ext cx="2326395" cy="400110"/>
          </a:xfrm>
          <a:prstGeom prst="rect">
            <a:avLst/>
          </a:prstGeom>
          <a:noFill/>
        </p:spPr>
        <p:txBody>
          <a:bodyPr wrap="square" rtlCol="0">
            <a:spAutoFit/>
          </a:bodyPr>
          <a:lstStyle/>
          <a:p>
            <a:r>
              <a:rPr lang="en-US" altLang="zh-CN" sz="2000" b="1" dirty="0" smtClean="0">
                <a:solidFill>
                  <a:srgbClr val="FF0000"/>
                </a:solidFill>
              </a:rPr>
              <a:t>Proton 245 </a:t>
            </a:r>
            <a:r>
              <a:rPr lang="en-US" altLang="zh-CN" sz="2000" b="1" dirty="0" err="1" smtClean="0">
                <a:solidFill>
                  <a:srgbClr val="FF0000"/>
                </a:solidFill>
              </a:rPr>
              <a:t>TeV</a:t>
            </a:r>
            <a:endParaRPr lang="zh-CN" altLang="en-US" sz="2000" b="1" dirty="0">
              <a:solidFill>
                <a:srgbClr val="FF0000"/>
              </a:solidFill>
            </a:endParaRPr>
          </a:p>
        </p:txBody>
      </p:sp>
      <p:sp>
        <p:nvSpPr>
          <p:cNvPr id="10" name="文本框 9"/>
          <p:cNvSpPr txBox="1"/>
          <p:nvPr/>
        </p:nvSpPr>
        <p:spPr>
          <a:xfrm>
            <a:off x="8677619" y="2557059"/>
            <a:ext cx="2326395" cy="400110"/>
          </a:xfrm>
          <a:prstGeom prst="rect">
            <a:avLst/>
          </a:prstGeom>
          <a:noFill/>
        </p:spPr>
        <p:txBody>
          <a:bodyPr wrap="square" rtlCol="0">
            <a:spAutoFit/>
          </a:bodyPr>
          <a:lstStyle/>
          <a:p>
            <a:r>
              <a:rPr lang="en-US" altLang="zh-CN" sz="2000" b="1" dirty="0" smtClean="0">
                <a:solidFill>
                  <a:srgbClr val="FF0000"/>
                </a:solidFill>
              </a:rPr>
              <a:t>Proton 2.56 </a:t>
            </a:r>
            <a:r>
              <a:rPr lang="en-US" altLang="zh-CN" sz="2000" b="1" dirty="0" err="1" smtClean="0">
                <a:solidFill>
                  <a:srgbClr val="FF0000"/>
                </a:solidFill>
              </a:rPr>
              <a:t>PeV</a:t>
            </a:r>
            <a:endParaRPr lang="zh-CN" altLang="en-US" sz="2000" b="1" dirty="0">
              <a:solidFill>
                <a:srgbClr val="FF0000"/>
              </a:solidFill>
            </a:endParaRPr>
          </a:p>
        </p:txBody>
      </p:sp>
    </p:spTree>
    <p:extLst>
      <p:ext uri="{BB962C8B-B14F-4D97-AF65-F5344CB8AC3E}">
        <p14:creationId xmlns:p14="http://schemas.microsoft.com/office/powerpoint/2010/main" val="1162481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smtClean="0">
                <a:solidFill>
                  <a:srgbClr val="FF00FF"/>
                </a:solidFill>
              </a:rPr>
              <a:t>模拟计算问题</a:t>
            </a:r>
            <a:endParaRPr lang="zh-CN" altLang="en-US" dirty="0">
              <a:solidFill>
                <a:srgbClr val="FF00FF"/>
              </a:solidFill>
            </a:endParaRPr>
          </a:p>
        </p:txBody>
      </p:sp>
      <p:sp>
        <p:nvSpPr>
          <p:cNvPr id="4" name="内容占位符 3"/>
          <p:cNvSpPr>
            <a:spLocks noGrp="1"/>
          </p:cNvSpPr>
          <p:nvPr>
            <p:ph idx="1"/>
          </p:nvPr>
        </p:nvSpPr>
        <p:spPr>
          <a:xfrm>
            <a:off x="838200" y="1825625"/>
            <a:ext cx="6349678" cy="4690922"/>
          </a:xfrm>
        </p:spPr>
        <p:txBody>
          <a:bodyPr>
            <a:normAutofit fontScale="70000" lnSpcReduction="20000"/>
          </a:bodyPr>
          <a:lstStyle/>
          <a:p>
            <a:pPr>
              <a:lnSpc>
                <a:spcPct val="170000"/>
              </a:lnSpc>
              <a:spcBef>
                <a:spcPts val="600"/>
              </a:spcBef>
            </a:pPr>
            <a:r>
              <a:rPr lang="zh-CN" altLang="en-US" dirty="0" smtClean="0"/>
              <a:t>模拟：</a:t>
            </a:r>
            <a:r>
              <a:rPr lang="en-US" altLang="zh-CN" dirty="0" err="1" smtClean="0">
                <a:solidFill>
                  <a:schemeClr val="tx1"/>
                </a:solidFill>
              </a:rPr>
              <a:t>corsika</a:t>
            </a:r>
            <a:r>
              <a:rPr lang="zh-CN" altLang="en-US" dirty="0" smtClean="0">
                <a:solidFill>
                  <a:schemeClr val="tx1"/>
                </a:solidFill>
              </a:rPr>
              <a:t>产生</a:t>
            </a:r>
            <a:r>
              <a:rPr lang="en-US" altLang="zh-CN" dirty="0" smtClean="0">
                <a:solidFill>
                  <a:schemeClr val="tx1"/>
                </a:solidFill>
              </a:rPr>
              <a:t>shower</a:t>
            </a:r>
            <a:r>
              <a:rPr lang="zh-CN" altLang="en-US" dirty="0" smtClean="0">
                <a:solidFill>
                  <a:schemeClr val="tx1"/>
                </a:solidFill>
              </a:rPr>
              <a:t>，在探测器模拟中在面积</a:t>
            </a:r>
            <a:r>
              <a:rPr lang="en-US" altLang="zh-CN" dirty="0" smtClean="0">
                <a:solidFill>
                  <a:schemeClr val="tx1"/>
                </a:solidFill>
              </a:rPr>
              <a:t>S</a:t>
            </a:r>
            <a:r>
              <a:rPr lang="zh-CN" altLang="en-US" dirty="0" smtClean="0">
                <a:solidFill>
                  <a:schemeClr val="tx1"/>
                </a:solidFill>
              </a:rPr>
              <a:t>平面区域均</a:t>
            </a:r>
            <a:r>
              <a:rPr lang="zh-CN" altLang="en-US" dirty="0">
                <a:solidFill>
                  <a:schemeClr val="tx1"/>
                </a:solidFill>
              </a:rPr>
              <a:t>匀抽样</a:t>
            </a:r>
            <a:r>
              <a:rPr lang="en-US" altLang="zh-CN" dirty="0">
                <a:solidFill>
                  <a:schemeClr val="tx1"/>
                </a:solidFill>
              </a:rPr>
              <a:t>N</a:t>
            </a:r>
            <a:r>
              <a:rPr lang="zh-CN" altLang="en-US" dirty="0">
                <a:solidFill>
                  <a:schemeClr val="tx1"/>
                </a:solidFill>
              </a:rPr>
              <a:t>个事</a:t>
            </a:r>
            <a:r>
              <a:rPr lang="zh-CN" altLang="en-US" dirty="0" smtClean="0">
                <a:solidFill>
                  <a:schemeClr val="tx1"/>
                </a:solidFill>
              </a:rPr>
              <a:t>例，对应时间为 </a:t>
            </a:r>
            <a:r>
              <a:rPr lang="en-US" altLang="zh-CN" dirty="0" smtClean="0">
                <a:solidFill>
                  <a:srgbClr val="FF0000"/>
                </a:solidFill>
              </a:rPr>
              <a:t>t=N/n</a:t>
            </a:r>
          </a:p>
          <a:p>
            <a:pPr>
              <a:lnSpc>
                <a:spcPct val="170000"/>
              </a:lnSpc>
              <a:spcBef>
                <a:spcPts val="600"/>
              </a:spcBef>
            </a:pPr>
            <a:r>
              <a:rPr lang="zh-CN" altLang="en-US" dirty="0" smtClean="0"/>
              <a:t>原初事例率：</a:t>
            </a:r>
            <a:r>
              <a:rPr lang="zh-CN" altLang="en-US" dirty="0" smtClean="0">
                <a:solidFill>
                  <a:schemeClr val="tx1"/>
                </a:solidFill>
              </a:rPr>
              <a:t>在面积为</a:t>
            </a:r>
            <a:r>
              <a:rPr lang="en-US" altLang="zh-CN" dirty="0" smtClean="0">
                <a:solidFill>
                  <a:schemeClr val="tx1"/>
                </a:solidFill>
              </a:rPr>
              <a:t>S</a:t>
            </a:r>
            <a:r>
              <a:rPr lang="zh-CN" altLang="en-US" dirty="0" smtClean="0">
                <a:solidFill>
                  <a:schemeClr val="tx1"/>
                </a:solidFill>
              </a:rPr>
              <a:t>区域每秒原初宇宙线数据为</a:t>
            </a:r>
            <a:r>
              <a:rPr lang="en-US" altLang="zh-CN" dirty="0" smtClean="0">
                <a:solidFill>
                  <a:schemeClr val="tx1"/>
                </a:solidFill>
              </a:rPr>
              <a:t>n</a:t>
            </a:r>
          </a:p>
          <a:p>
            <a:pPr>
              <a:lnSpc>
                <a:spcPct val="170000"/>
              </a:lnSpc>
              <a:spcBef>
                <a:spcPts val="600"/>
              </a:spcBef>
            </a:pPr>
            <a:r>
              <a:rPr lang="zh-CN" altLang="en-US" dirty="0" smtClean="0">
                <a:solidFill>
                  <a:srgbClr val="FF0000"/>
                </a:solidFill>
              </a:rPr>
              <a:t>常见错误：估计</a:t>
            </a:r>
            <a:r>
              <a:rPr lang="en-US" altLang="zh-CN" dirty="0" smtClean="0">
                <a:solidFill>
                  <a:srgbClr val="FF0000"/>
                </a:solidFill>
              </a:rPr>
              <a:t>n</a:t>
            </a:r>
            <a:r>
              <a:rPr lang="zh-CN" altLang="en-US" dirty="0" smtClean="0">
                <a:solidFill>
                  <a:srgbClr val="FF0000"/>
                </a:solidFill>
              </a:rPr>
              <a:t>时不加</a:t>
            </a:r>
            <a:r>
              <a:rPr lang="en-US" altLang="zh-CN" sz="5700" dirty="0" smtClean="0">
                <a:solidFill>
                  <a:srgbClr val="FF00FF"/>
                </a:solidFill>
              </a:rPr>
              <a:t>cos</a:t>
            </a:r>
            <a:r>
              <a:rPr lang="el-GR" altLang="zh-CN" sz="5700" dirty="0" smtClean="0">
                <a:solidFill>
                  <a:srgbClr val="FF00FF"/>
                </a:solidFill>
                <a:latin typeface="Times New Roman" panose="02020603050405020304" pitchFamily="18" charset="0"/>
                <a:cs typeface="Times New Roman" panose="02020603050405020304" pitchFamily="18" charset="0"/>
              </a:rPr>
              <a:t>θ</a:t>
            </a:r>
            <a:r>
              <a:rPr lang="zh-CN" altLang="en-US" dirty="0" smtClean="0">
                <a:solidFill>
                  <a:srgbClr val="FF0000"/>
                </a:solidFill>
                <a:latin typeface="Times New Roman" panose="02020603050405020304" pitchFamily="18" charset="0"/>
                <a:cs typeface="Times New Roman" panose="02020603050405020304" pitchFamily="18" charset="0"/>
              </a:rPr>
              <a:t>！！！</a:t>
            </a:r>
            <a:endParaRPr lang="en-US" altLang="zh-CN" dirty="0" smtClean="0">
              <a:solidFill>
                <a:srgbClr val="FF0000"/>
              </a:solidFill>
              <a:latin typeface="Times New Roman" panose="02020603050405020304" pitchFamily="18" charset="0"/>
              <a:cs typeface="Times New Roman" panose="02020603050405020304" pitchFamily="18" charset="0"/>
            </a:endParaRPr>
          </a:p>
          <a:p>
            <a:pPr>
              <a:lnSpc>
                <a:spcPct val="170000"/>
              </a:lnSpc>
              <a:spcBef>
                <a:spcPts val="600"/>
              </a:spcBef>
            </a:pPr>
            <a:r>
              <a:rPr lang="zh-CN" altLang="en-US" dirty="0" smtClean="0">
                <a:solidFill>
                  <a:srgbClr val="FF0000"/>
                </a:solidFill>
              </a:rPr>
              <a:t>错误影响：</a:t>
            </a:r>
            <a:endParaRPr lang="en-US" altLang="zh-CN" dirty="0" smtClean="0">
              <a:solidFill>
                <a:srgbClr val="FF0000"/>
              </a:solidFill>
            </a:endParaRPr>
          </a:p>
          <a:p>
            <a:pPr lvl="1">
              <a:lnSpc>
                <a:spcPct val="170000"/>
              </a:lnSpc>
              <a:spcBef>
                <a:spcPts val="600"/>
              </a:spcBef>
            </a:pPr>
            <a:r>
              <a:rPr lang="zh-CN" altLang="en-US" sz="2900" dirty="0" smtClean="0">
                <a:solidFill>
                  <a:schemeClr val="tx1"/>
                </a:solidFill>
              </a:rPr>
              <a:t>宇宙线事例率高估</a:t>
            </a:r>
            <a:r>
              <a:rPr lang="en-US" altLang="zh-CN" sz="2900" dirty="0" smtClean="0">
                <a:solidFill>
                  <a:schemeClr val="tx1"/>
                </a:solidFill>
              </a:rPr>
              <a:t>33%</a:t>
            </a:r>
            <a:r>
              <a:rPr lang="zh-CN" altLang="en-US" sz="2900" dirty="0" smtClean="0">
                <a:solidFill>
                  <a:schemeClr val="tx1"/>
                </a:solidFill>
              </a:rPr>
              <a:t>（</a:t>
            </a:r>
            <a:r>
              <a:rPr lang="el-GR" altLang="zh-CN" sz="2900" dirty="0" smtClean="0">
                <a:solidFill>
                  <a:schemeClr val="tx1"/>
                </a:solidFill>
                <a:latin typeface="Times New Roman" panose="02020603050405020304" pitchFamily="18" charset="0"/>
                <a:cs typeface="Times New Roman" panose="02020603050405020304" pitchFamily="18" charset="0"/>
              </a:rPr>
              <a:t>θ</a:t>
            </a:r>
            <a:r>
              <a:rPr lang="en-US" altLang="zh-CN" sz="2900" dirty="0" smtClean="0">
                <a:solidFill>
                  <a:schemeClr val="tx1"/>
                </a:solidFill>
                <a:latin typeface="Times New Roman" panose="02020603050405020304" pitchFamily="18" charset="0"/>
                <a:cs typeface="Times New Roman" panose="02020603050405020304" pitchFamily="18" charset="0"/>
              </a:rPr>
              <a:t>&lt;</a:t>
            </a:r>
            <a:r>
              <a:rPr lang="en-US" altLang="zh-CN" sz="2900" dirty="0" smtClean="0">
                <a:solidFill>
                  <a:schemeClr val="tx1"/>
                </a:solidFill>
              </a:rPr>
              <a:t>60</a:t>
            </a:r>
            <a:r>
              <a:rPr lang="en-US" altLang="zh-CN" sz="29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º</a:t>
            </a:r>
            <a:r>
              <a:rPr lang="zh-CN" altLang="en-US" sz="2900" dirty="0" smtClean="0">
                <a:solidFill>
                  <a:schemeClr val="tx1"/>
                </a:solidFill>
              </a:rPr>
              <a:t>）</a:t>
            </a:r>
            <a:endParaRPr lang="en-US" altLang="zh-CN" sz="2900" dirty="0" smtClean="0">
              <a:solidFill>
                <a:schemeClr val="tx1"/>
              </a:solidFill>
            </a:endParaRPr>
          </a:p>
          <a:p>
            <a:pPr lvl="1">
              <a:lnSpc>
                <a:spcPct val="170000"/>
              </a:lnSpc>
              <a:spcBef>
                <a:spcPts val="600"/>
              </a:spcBef>
            </a:pPr>
            <a:r>
              <a:rPr lang="en-US" altLang="zh-CN" sz="2900" dirty="0" smtClean="0">
                <a:solidFill>
                  <a:schemeClr val="tx1"/>
                </a:solidFill>
              </a:rPr>
              <a:t>Crab</a:t>
            </a:r>
            <a:r>
              <a:rPr lang="zh-CN" altLang="en-US" sz="2900" dirty="0" smtClean="0">
                <a:solidFill>
                  <a:schemeClr val="tx1"/>
                </a:solidFill>
              </a:rPr>
              <a:t>源事例率高估</a:t>
            </a:r>
            <a:r>
              <a:rPr lang="en-US" altLang="zh-CN" sz="2900" dirty="0" smtClean="0">
                <a:solidFill>
                  <a:schemeClr val="tx1"/>
                </a:solidFill>
              </a:rPr>
              <a:t>15%</a:t>
            </a:r>
            <a:r>
              <a:rPr lang="zh-CN" altLang="en-US" sz="2900" dirty="0" smtClean="0">
                <a:solidFill>
                  <a:schemeClr val="tx1"/>
                </a:solidFill>
              </a:rPr>
              <a:t>（</a:t>
            </a:r>
            <a:r>
              <a:rPr lang="el-GR" altLang="zh-CN" sz="2900" dirty="0" smtClean="0">
                <a:solidFill>
                  <a:schemeClr val="tx1"/>
                </a:solidFill>
                <a:latin typeface="Times New Roman" panose="02020603050405020304" pitchFamily="18" charset="0"/>
                <a:cs typeface="Times New Roman" panose="02020603050405020304" pitchFamily="18" charset="0"/>
              </a:rPr>
              <a:t>θ</a:t>
            </a:r>
            <a:r>
              <a:rPr lang="en-US" altLang="zh-CN" sz="2900" dirty="0" smtClean="0">
                <a:solidFill>
                  <a:schemeClr val="tx1"/>
                </a:solidFill>
                <a:latin typeface="Times New Roman" panose="02020603050405020304" pitchFamily="18" charset="0"/>
                <a:cs typeface="Times New Roman" panose="02020603050405020304" pitchFamily="18" charset="0"/>
              </a:rPr>
              <a:t>&lt;</a:t>
            </a:r>
            <a:r>
              <a:rPr lang="en-US" altLang="zh-CN" sz="2900" dirty="0" smtClean="0">
                <a:solidFill>
                  <a:schemeClr val="tx1"/>
                </a:solidFill>
              </a:rPr>
              <a:t>50</a:t>
            </a:r>
            <a:r>
              <a:rPr lang="en-US" altLang="zh-CN" sz="29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º</a:t>
            </a:r>
            <a:r>
              <a:rPr lang="zh-CN" altLang="en-US" sz="2900" dirty="0">
                <a:solidFill>
                  <a:schemeClr val="tx1"/>
                </a:solidFill>
              </a:rPr>
              <a:t>）</a:t>
            </a:r>
          </a:p>
        </p:txBody>
      </p:sp>
      <p:pic>
        <p:nvPicPr>
          <p:cNvPr id="7" name="图片 6"/>
          <p:cNvPicPr>
            <a:picLocks noChangeAspect="1"/>
          </p:cNvPicPr>
          <p:nvPr/>
        </p:nvPicPr>
        <p:blipFill>
          <a:blip r:embed="rId2"/>
          <a:stretch>
            <a:fillRect/>
          </a:stretch>
        </p:blipFill>
        <p:spPr>
          <a:xfrm>
            <a:off x="7187878" y="2651185"/>
            <a:ext cx="4799407" cy="994561"/>
          </a:xfrm>
          <a:prstGeom prst="rect">
            <a:avLst/>
          </a:prstGeom>
        </p:spPr>
      </p:pic>
      <p:sp>
        <p:nvSpPr>
          <p:cNvPr id="8" name="文本框 7"/>
          <p:cNvSpPr txBox="1"/>
          <p:nvPr/>
        </p:nvSpPr>
        <p:spPr>
          <a:xfrm>
            <a:off x="6520177" y="4284212"/>
            <a:ext cx="5467108" cy="1384995"/>
          </a:xfrm>
          <a:prstGeom prst="rect">
            <a:avLst/>
          </a:prstGeom>
          <a:noFill/>
          <a:ln w="38100">
            <a:solidFill>
              <a:srgbClr val="FF00FF"/>
            </a:solidFill>
          </a:ln>
        </p:spPr>
        <p:txBody>
          <a:bodyPr wrap="square" rtlCol="0">
            <a:spAutoFit/>
          </a:bodyPr>
          <a:lstStyle/>
          <a:p>
            <a:pPr algn="ctr"/>
            <a:r>
              <a:rPr lang="zh-CN" altLang="en-US" sz="2800" b="1" dirty="0" smtClean="0">
                <a:solidFill>
                  <a:srgbClr val="FF00FF"/>
                </a:solidFill>
              </a:rPr>
              <a:t>错误自查方法：利用不同天顶角范围估计的事例率有明显差别，</a:t>
            </a:r>
            <a:r>
              <a:rPr lang="zh-CN" altLang="en-US" sz="2800" b="1" dirty="0">
                <a:solidFill>
                  <a:srgbClr val="FF00FF"/>
                </a:solidFill>
              </a:rPr>
              <a:t>天顶角范</a:t>
            </a:r>
            <a:r>
              <a:rPr lang="zh-CN" altLang="en-US" sz="2800" b="1" dirty="0" smtClean="0">
                <a:solidFill>
                  <a:srgbClr val="FF00FF"/>
                </a:solidFill>
              </a:rPr>
              <a:t>围越大，错误越大！</a:t>
            </a:r>
            <a:endParaRPr lang="zh-CN" altLang="en-US" sz="2800" b="1" dirty="0">
              <a:solidFill>
                <a:srgbClr val="FF00FF"/>
              </a:solidFill>
            </a:endParaRPr>
          </a:p>
        </p:txBody>
      </p:sp>
      <p:cxnSp>
        <p:nvCxnSpPr>
          <p:cNvPr id="6" name="直接箭头连接符 5"/>
          <p:cNvCxnSpPr/>
          <p:nvPr/>
        </p:nvCxnSpPr>
        <p:spPr>
          <a:xfrm flipV="1">
            <a:off x="4907665" y="3310359"/>
            <a:ext cx="5648446" cy="47032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284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831850" y="1709738"/>
            <a:ext cx="10754408" cy="2852737"/>
          </a:xfrm>
        </p:spPr>
        <p:txBody>
          <a:bodyPr>
            <a:normAutofit/>
          </a:bodyPr>
          <a:lstStyle/>
          <a:p>
            <a:r>
              <a:rPr lang="zh-CN" altLang="en-US" sz="5400" dirty="0" smtClean="0"/>
              <a:t>五、月</a:t>
            </a:r>
            <a:r>
              <a:rPr lang="zh-CN" altLang="en-US" sz="5400" dirty="0"/>
              <a:t>影与</a:t>
            </a:r>
            <a:r>
              <a:rPr lang="en-US" altLang="zh-CN" sz="5400" dirty="0"/>
              <a:t>Crab</a:t>
            </a:r>
            <a:r>
              <a:rPr lang="zh-CN" altLang="en-US" sz="5400" dirty="0"/>
              <a:t>的检验和绝对标</a:t>
            </a:r>
            <a:r>
              <a:rPr lang="zh-CN" altLang="en-US" sz="5400" dirty="0" smtClean="0"/>
              <a:t>定</a:t>
            </a:r>
            <a:endParaRPr lang="zh-CN" altLang="en-US" sz="5400" dirty="0"/>
          </a:p>
        </p:txBody>
      </p:sp>
      <p:sp>
        <p:nvSpPr>
          <p:cNvPr id="5" name="文本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137859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838200" y="365125"/>
            <a:ext cx="10944828" cy="1325563"/>
          </a:xfrm>
        </p:spPr>
        <p:txBody>
          <a:bodyPr>
            <a:normAutofit/>
          </a:bodyPr>
          <a:lstStyle/>
          <a:p>
            <a:r>
              <a:rPr lang="zh-CN" altLang="en-US" dirty="0"/>
              <a:t>一、</a:t>
            </a:r>
            <a:r>
              <a:rPr lang="zh-CN" altLang="en-US" dirty="0" smtClean="0">
                <a:latin typeface="黑体" panose="02010609060101010101" pitchFamily="49" charset="-122"/>
                <a:ea typeface="黑体" panose="02010609060101010101" pitchFamily="49" charset="-122"/>
              </a:rPr>
              <a:t>引言</a:t>
            </a:r>
            <a:endParaRPr lang="zh-CN" altLang="en-US"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838199" y="1435261"/>
            <a:ext cx="6882115" cy="4988688"/>
          </a:xfrm>
        </p:spPr>
        <p:txBody>
          <a:bodyPr>
            <a:noAutofit/>
          </a:bodyPr>
          <a:lstStyle/>
          <a:p>
            <a:pPr>
              <a:lnSpc>
                <a:spcPct val="150000"/>
              </a:lnSpc>
              <a:spcBef>
                <a:spcPts val="0"/>
              </a:spcBef>
            </a:pPr>
            <a:r>
              <a:rPr lang="zh-CN" altLang="en-US" sz="2000" b="1" dirty="0" smtClean="0"/>
              <a:t>标定：正确性</a:t>
            </a:r>
            <a:endParaRPr lang="en-US" altLang="zh-CN" sz="2000" b="1" dirty="0" smtClean="0"/>
          </a:p>
          <a:p>
            <a:pPr lvl="1">
              <a:lnSpc>
                <a:spcPct val="150000"/>
              </a:lnSpc>
              <a:spcBef>
                <a:spcPts val="0"/>
              </a:spcBef>
              <a:buFont typeface="Wingdings" panose="05000000000000000000" pitchFamily="2" charset="2"/>
              <a:buChar char="Ø"/>
            </a:pPr>
            <a:r>
              <a:rPr lang="zh-CN" altLang="en-US" sz="2000" b="1" dirty="0" smtClean="0">
                <a:solidFill>
                  <a:schemeClr val="tx1">
                    <a:lumMod val="85000"/>
                    <a:lumOff val="15000"/>
                  </a:schemeClr>
                </a:solidFill>
              </a:rPr>
              <a:t>标定各探测器间的时间和粒子数测量的差别</a:t>
            </a:r>
            <a:endParaRPr lang="en-US" altLang="zh-CN" sz="2000" b="1" dirty="0" smtClean="0">
              <a:solidFill>
                <a:schemeClr val="tx1">
                  <a:lumMod val="85000"/>
                  <a:lumOff val="15000"/>
                </a:schemeClr>
              </a:solidFill>
            </a:endParaRPr>
          </a:p>
          <a:p>
            <a:pPr lvl="1">
              <a:lnSpc>
                <a:spcPct val="150000"/>
              </a:lnSpc>
              <a:spcBef>
                <a:spcPts val="0"/>
              </a:spcBef>
              <a:buFont typeface="Wingdings" panose="05000000000000000000" pitchFamily="2" charset="2"/>
              <a:buChar char="Ø"/>
            </a:pPr>
            <a:r>
              <a:rPr lang="zh-CN" altLang="en-US" sz="2000" b="1" dirty="0" smtClean="0">
                <a:solidFill>
                  <a:schemeClr val="tx1">
                    <a:lumMod val="85000"/>
                    <a:lumOff val="15000"/>
                  </a:schemeClr>
                </a:solidFill>
              </a:rPr>
              <a:t>对整个探测器的绝对能标进行标定</a:t>
            </a:r>
            <a:endParaRPr lang="en-US" altLang="zh-CN" sz="2000" b="1" dirty="0" smtClean="0">
              <a:solidFill>
                <a:schemeClr val="tx1">
                  <a:lumMod val="85000"/>
                  <a:lumOff val="15000"/>
                </a:schemeClr>
              </a:solidFill>
            </a:endParaRPr>
          </a:p>
          <a:p>
            <a:pPr>
              <a:lnSpc>
                <a:spcPct val="150000"/>
              </a:lnSpc>
              <a:spcBef>
                <a:spcPts val="0"/>
              </a:spcBef>
            </a:pPr>
            <a:r>
              <a:rPr lang="zh-CN" altLang="en-US" sz="2000" b="1" dirty="0" smtClean="0"/>
              <a:t>重建：准确性</a:t>
            </a:r>
            <a:endParaRPr lang="en-US" altLang="zh-CN" sz="2000" b="1" dirty="0" smtClean="0"/>
          </a:p>
          <a:p>
            <a:pPr lvl="1">
              <a:lnSpc>
                <a:spcPct val="150000"/>
              </a:lnSpc>
              <a:spcBef>
                <a:spcPts val="0"/>
              </a:spcBef>
              <a:buFont typeface="Wingdings" panose="05000000000000000000" pitchFamily="2" charset="2"/>
              <a:buChar char="Ø"/>
            </a:pPr>
            <a:r>
              <a:rPr lang="zh-CN" altLang="en-US" sz="2000" b="1" dirty="0" smtClean="0">
                <a:solidFill>
                  <a:schemeClr val="tx1">
                    <a:lumMod val="85000"/>
                    <a:lumOff val="15000"/>
                  </a:schemeClr>
                </a:solidFill>
              </a:rPr>
              <a:t>由探测器测量的次级粒子信息重建原初粒子信息：</a:t>
            </a:r>
            <a:endParaRPr lang="en-US" altLang="zh-CN" sz="2000" b="1" dirty="0" smtClean="0">
              <a:solidFill>
                <a:schemeClr val="tx1">
                  <a:lumMod val="85000"/>
                  <a:lumOff val="15000"/>
                </a:schemeClr>
              </a:solidFill>
            </a:endParaRPr>
          </a:p>
          <a:p>
            <a:pPr marL="0" indent="0">
              <a:lnSpc>
                <a:spcPct val="150000"/>
              </a:lnSpc>
              <a:spcBef>
                <a:spcPts val="0"/>
              </a:spcBef>
              <a:buNone/>
            </a:pPr>
            <a:r>
              <a:rPr lang="zh-CN" altLang="en-US" sz="2000" b="1" dirty="0" smtClean="0">
                <a:solidFill>
                  <a:srgbClr val="FF0000"/>
                </a:solidFill>
              </a:rPr>
              <a:t>          方向、芯位、能量、成分</a:t>
            </a:r>
            <a:endParaRPr lang="en-US" altLang="zh-CN" sz="2000" b="1" dirty="0" smtClean="0">
              <a:solidFill>
                <a:srgbClr val="FF0000"/>
              </a:solidFill>
            </a:endParaRPr>
          </a:p>
          <a:p>
            <a:pPr>
              <a:lnSpc>
                <a:spcPct val="150000"/>
              </a:lnSpc>
              <a:spcBef>
                <a:spcPts val="0"/>
              </a:spcBef>
            </a:pPr>
            <a:r>
              <a:rPr lang="zh-CN" altLang="en-US" sz="2000" b="1" dirty="0" smtClean="0"/>
              <a:t>模拟：准确性</a:t>
            </a:r>
            <a:r>
              <a:rPr lang="en-US" altLang="zh-CN" sz="2000" b="1" dirty="0" smtClean="0"/>
              <a:t>+</a:t>
            </a:r>
            <a:r>
              <a:rPr lang="zh-CN" altLang="en-US" sz="2000" b="1" dirty="0" smtClean="0"/>
              <a:t>正确性</a:t>
            </a:r>
            <a:endParaRPr lang="en-US" altLang="zh-CN" sz="2000" b="1" dirty="0" smtClean="0"/>
          </a:p>
          <a:p>
            <a:pPr lvl="1">
              <a:lnSpc>
                <a:spcPct val="150000"/>
              </a:lnSpc>
              <a:spcBef>
                <a:spcPts val="0"/>
              </a:spcBef>
              <a:buFont typeface="Wingdings" panose="05000000000000000000" pitchFamily="2" charset="2"/>
              <a:buChar char="Ø"/>
            </a:pPr>
            <a:r>
              <a:rPr lang="zh-CN" altLang="en-US" sz="2000" b="1" dirty="0" smtClean="0">
                <a:solidFill>
                  <a:schemeClr val="tx1">
                    <a:lumMod val="85000"/>
                    <a:lumOff val="15000"/>
                  </a:schemeClr>
                </a:solidFill>
              </a:rPr>
              <a:t>建立测量信息与原初粒子信息关系：</a:t>
            </a:r>
            <a:r>
              <a:rPr lang="zh-CN" altLang="en-US" sz="2000" b="1" dirty="0" smtClean="0">
                <a:solidFill>
                  <a:srgbClr val="FF0000"/>
                </a:solidFill>
              </a:rPr>
              <a:t>能量、成分</a:t>
            </a:r>
            <a:endParaRPr lang="en-US" altLang="zh-CN" sz="2000" b="1" dirty="0" smtClean="0">
              <a:solidFill>
                <a:srgbClr val="FF0000"/>
              </a:solidFill>
            </a:endParaRPr>
          </a:p>
          <a:p>
            <a:pPr lvl="1">
              <a:lnSpc>
                <a:spcPct val="150000"/>
              </a:lnSpc>
              <a:spcBef>
                <a:spcPts val="0"/>
              </a:spcBef>
              <a:buFont typeface="Wingdings" panose="05000000000000000000" pitchFamily="2" charset="2"/>
              <a:buChar char="Ø"/>
            </a:pPr>
            <a:r>
              <a:rPr lang="zh-CN" altLang="en-US" sz="2000" dirty="0" smtClean="0">
                <a:solidFill>
                  <a:schemeClr val="tx1"/>
                </a:solidFill>
              </a:rPr>
              <a:t>估计重建信息的精度：</a:t>
            </a:r>
            <a:r>
              <a:rPr lang="zh-CN" altLang="en-US" sz="2000" dirty="0" smtClean="0">
                <a:solidFill>
                  <a:srgbClr val="FF0000"/>
                </a:solidFill>
              </a:rPr>
              <a:t>方向、芯位、</a:t>
            </a:r>
            <a:r>
              <a:rPr lang="zh-CN" altLang="en-US" sz="2000" dirty="0">
                <a:solidFill>
                  <a:srgbClr val="FF0000"/>
                </a:solidFill>
              </a:rPr>
              <a:t>能量、成</a:t>
            </a:r>
            <a:r>
              <a:rPr lang="zh-CN" altLang="en-US" sz="2000" dirty="0" smtClean="0">
                <a:solidFill>
                  <a:srgbClr val="FF0000"/>
                </a:solidFill>
              </a:rPr>
              <a:t>分</a:t>
            </a:r>
            <a:endParaRPr lang="en-US" altLang="zh-CN" sz="2000" dirty="0" smtClean="0">
              <a:solidFill>
                <a:srgbClr val="FF0000"/>
              </a:solidFill>
            </a:endParaRPr>
          </a:p>
          <a:p>
            <a:pPr lvl="1">
              <a:lnSpc>
                <a:spcPct val="150000"/>
              </a:lnSpc>
              <a:spcBef>
                <a:spcPts val="0"/>
              </a:spcBef>
              <a:buFont typeface="Wingdings" panose="05000000000000000000" pitchFamily="2" charset="2"/>
              <a:buChar char="Ø"/>
            </a:pPr>
            <a:r>
              <a:rPr lang="zh-CN" altLang="en-US" sz="2000" dirty="0" smtClean="0">
                <a:solidFill>
                  <a:schemeClr val="tx1"/>
                </a:solidFill>
              </a:rPr>
              <a:t>建立记录信息与大气吸收前信息关系：</a:t>
            </a:r>
            <a:r>
              <a:rPr lang="zh-CN" altLang="en-US" sz="2000" dirty="0" smtClean="0">
                <a:solidFill>
                  <a:srgbClr val="FF0000"/>
                </a:solidFill>
              </a:rPr>
              <a:t>流</a:t>
            </a:r>
            <a:r>
              <a:rPr lang="zh-CN" altLang="en-US" sz="2000" b="1" dirty="0" smtClean="0">
                <a:solidFill>
                  <a:srgbClr val="FF0000"/>
                </a:solidFill>
              </a:rPr>
              <a:t>强</a:t>
            </a:r>
            <a:endParaRPr lang="en-US" altLang="zh-CN" sz="2000" b="1" dirty="0" smtClean="0">
              <a:solidFill>
                <a:srgbClr val="FF0000"/>
              </a:solidFill>
            </a:endParaRPr>
          </a:p>
        </p:txBody>
      </p:sp>
      <p:sp>
        <p:nvSpPr>
          <p:cNvPr id="2" name="文本框 1"/>
          <p:cNvSpPr txBox="1"/>
          <p:nvPr/>
        </p:nvSpPr>
        <p:spPr>
          <a:xfrm>
            <a:off x="7616142" y="2465408"/>
            <a:ext cx="4352081" cy="1754326"/>
          </a:xfrm>
          <a:prstGeom prst="rect">
            <a:avLst/>
          </a:prstGeom>
          <a:noFill/>
          <a:ln>
            <a:solidFill>
              <a:srgbClr val="FF0000"/>
            </a:solidFill>
          </a:ln>
        </p:spPr>
        <p:txBody>
          <a:bodyPr wrap="square" rtlCol="0">
            <a:spAutoFit/>
          </a:bodyPr>
          <a:lstStyle/>
          <a:p>
            <a:pPr algn="ctr"/>
            <a:r>
              <a:rPr lang="zh-CN" altLang="en-US" sz="3600" b="1" dirty="0" smtClean="0">
                <a:solidFill>
                  <a:srgbClr val="FF00FF"/>
                </a:solidFill>
              </a:rPr>
              <a:t>标定、重建、模拟是后续数据物理分析的重要基础和前提！</a:t>
            </a:r>
            <a:endParaRPr lang="zh-CN" altLang="en-US" sz="3600" b="1" dirty="0">
              <a:solidFill>
                <a:srgbClr val="FF00FF"/>
              </a:solidFill>
            </a:endParaRPr>
          </a:p>
        </p:txBody>
      </p:sp>
    </p:spTree>
    <p:extLst>
      <p:ext uri="{BB962C8B-B14F-4D97-AF65-F5344CB8AC3E}">
        <p14:creationId xmlns:p14="http://schemas.microsoft.com/office/powerpoint/2010/main" val="4032406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7870786" y="2941504"/>
            <a:ext cx="4226726" cy="3778813"/>
          </a:xfrm>
          <a:prstGeom prst="rect">
            <a:avLst/>
          </a:prstGeom>
        </p:spPr>
      </p:pic>
      <p:sp>
        <p:nvSpPr>
          <p:cNvPr id="2" name="标题 1"/>
          <p:cNvSpPr>
            <a:spLocks noGrp="1"/>
          </p:cNvSpPr>
          <p:nvPr>
            <p:ph type="title" idx="4294967295"/>
          </p:nvPr>
        </p:nvSpPr>
        <p:spPr>
          <a:xfrm>
            <a:off x="838200" y="365125"/>
            <a:ext cx="10515600" cy="1325563"/>
          </a:xfrm>
        </p:spPr>
        <p:txBody>
          <a:bodyPr/>
          <a:lstStyle/>
          <a:p>
            <a:r>
              <a:rPr lang="zh-CN" altLang="en-US" dirty="0" smtClean="0"/>
              <a:t>月影的检验</a:t>
            </a:r>
            <a:endParaRPr lang="zh-CN" altLang="en-US" dirty="0"/>
          </a:p>
        </p:txBody>
      </p:sp>
      <p:sp>
        <p:nvSpPr>
          <p:cNvPr id="3" name="内容占位符 2"/>
          <p:cNvSpPr>
            <a:spLocks noGrp="1"/>
          </p:cNvSpPr>
          <p:nvPr>
            <p:ph idx="1"/>
          </p:nvPr>
        </p:nvSpPr>
        <p:spPr>
          <a:xfrm>
            <a:off x="838200" y="1528168"/>
            <a:ext cx="10515600" cy="1300489"/>
          </a:xfrm>
        </p:spPr>
        <p:txBody>
          <a:bodyPr>
            <a:normAutofit/>
          </a:bodyPr>
          <a:lstStyle/>
          <a:p>
            <a:r>
              <a:rPr lang="zh-CN" altLang="zh-CN" dirty="0" smtClean="0"/>
              <a:t>基于</a:t>
            </a:r>
            <a:r>
              <a:rPr lang="zh-CN" altLang="en-US" dirty="0"/>
              <a:t>稳定宇宙线负</a:t>
            </a:r>
            <a:r>
              <a:rPr lang="zh-CN" altLang="en-US" dirty="0" smtClean="0"/>
              <a:t>源月影</a:t>
            </a:r>
            <a:r>
              <a:rPr lang="zh-CN" altLang="zh-CN" dirty="0" smtClean="0"/>
              <a:t>的</a:t>
            </a:r>
            <a:r>
              <a:rPr lang="zh-CN" altLang="en-US" dirty="0" smtClean="0"/>
              <a:t>高灵敏度</a:t>
            </a:r>
            <a:r>
              <a:rPr lang="zh-CN" altLang="zh-CN" dirty="0" smtClean="0"/>
              <a:t>观</a:t>
            </a:r>
            <a:r>
              <a:rPr lang="zh-CN" altLang="zh-CN" dirty="0"/>
              <a:t>测可</a:t>
            </a:r>
            <a:r>
              <a:rPr lang="zh-CN" altLang="zh-CN" dirty="0" smtClean="0"/>
              <a:t>以</a:t>
            </a:r>
            <a:r>
              <a:rPr lang="zh-CN" altLang="en-US" dirty="0" smtClean="0"/>
              <a:t>对探测器</a:t>
            </a:r>
            <a:r>
              <a:rPr lang="zh-CN" altLang="en-US" dirty="0" smtClean="0">
                <a:solidFill>
                  <a:srgbClr val="FF00FF"/>
                </a:solidFill>
              </a:rPr>
              <a:t>指向精度、角分辨率、数据稳定性</a:t>
            </a:r>
            <a:r>
              <a:rPr lang="zh-CN" altLang="en-US" dirty="0" smtClean="0"/>
              <a:t>进行标定检验</a:t>
            </a:r>
            <a:r>
              <a:rPr lang="zh-CN" altLang="zh-CN" dirty="0" smtClean="0"/>
              <a:t>。</a:t>
            </a:r>
            <a:endParaRPr lang="en-US" altLang="zh-CN" dirty="0" smtClean="0"/>
          </a:p>
        </p:txBody>
      </p:sp>
      <p:pic>
        <p:nvPicPr>
          <p:cNvPr id="9218" name="图片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3" y="2909101"/>
            <a:ext cx="4043065" cy="381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stretch>
            <a:fillRect/>
          </a:stretch>
        </p:blipFill>
        <p:spPr>
          <a:xfrm>
            <a:off x="4463969" y="3072193"/>
            <a:ext cx="3264061" cy="3648125"/>
          </a:xfrm>
          <a:prstGeom prst="rect">
            <a:avLst/>
          </a:prstGeom>
        </p:spPr>
      </p:pic>
      <p:sp>
        <p:nvSpPr>
          <p:cNvPr id="10" name="文本框 9"/>
          <p:cNvSpPr txBox="1"/>
          <p:nvPr/>
        </p:nvSpPr>
        <p:spPr>
          <a:xfrm>
            <a:off x="771637" y="3499169"/>
            <a:ext cx="1942476" cy="369332"/>
          </a:xfrm>
          <a:prstGeom prst="rect">
            <a:avLst/>
          </a:prstGeom>
          <a:noFill/>
        </p:spPr>
        <p:txBody>
          <a:bodyPr wrap="square" rtlCol="0">
            <a:spAutoFit/>
          </a:bodyPr>
          <a:lstStyle/>
          <a:p>
            <a:r>
              <a:rPr lang="en-US" altLang="zh-CN" b="1" dirty="0" smtClean="0">
                <a:solidFill>
                  <a:srgbClr val="FF0000"/>
                </a:solidFill>
              </a:rPr>
              <a:t>KM2A</a:t>
            </a:r>
            <a:r>
              <a:rPr lang="zh-CN" altLang="en-US" b="1" dirty="0" smtClean="0">
                <a:solidFill>
                  <a:srgbClr val="FF0000"/>
                </a:solidFill>
              </a:rPr>
              <a:t>预期月影</a:t>
            </a:r>
            <a:endParaRPr lang="zh-CN" altLang="en-US" b="1" dirty="0">
              <a:solidFill>
                <a:srgbClr val="FF0000"/>
              </a:solidFill>
            </a:endParaRPr>
          </a:p>
        </p:txBody>
      </p:sp>
      <p:sp>
        <p:nvSpPr>
          <p:cNvPr id="11" name="文本框 10"/>
          <p:cNvSpPr txBox="1"/>
          <p:nvPr/>
        </p:nvSpPr>
        <p:spPr>
          <a:xfrm>
            <a:off x="6300282" y="6026848"/>
            <a:ext cx="3306706" cy="461665"/>
          </a:xfrm>
          <a:prstGeom prst="rect">
            <a:avLst/>
          </a:prstGeom>
          <a:noFill/>
          <a:ln>
            <a:solidFill>
              <a:srgbClr val="FF0000"/>
            </a:solidFill>
          </a:ln>
        </p:spPr>
        <p:txBody>
          <a:bodyPr wrap="square" rtlCol="0">
            <a:spAutoFit/>
          </a:bodyPr>
          <a:lstStyle/>
          <a:p>
            <a:r>
              <a:rPr lang="en-US" altLang="zh-CN" sz="2400" b="1" dirty="0" smtClean="0">
                <a:solidFill>
                  <a:srgbClr val="FF0000"/>
                </a:solidFill>
              </a:rPr>
              <a:t>ARGO</a:t>
            </a:r>
            <a:r>
              <a:rPr lang="zh-CN" altLang="en-US" sz="2400" b="1" dirty="0" smtClean="0">
                <a:solidFill>
                  <a:srgbClr val="FF0000"/>
                </a:solidFill>
              </a:rPr>
              <a:t>利用月影的检验</a:t>
            </a:r>
            <a:endParaRPr lang="zh-CN" altLang="en-US" sz="2400" b="1" dirty="0">
              <a:solidFill>
                <a:srgbClr val="FF0000"/>
              </a:solidFill>
            </a:endParaRPr>
          </a:p>
        </p:txBody>
      </p:sp>
      <p:sp>
        <p:nvSpPr>
          <p:cNvPr id="4" name="文本框 3"/>
          <p:cNvSpPr txBox="1"/>
          <p:nvPr/>
        </p:nvSpPr>
        <p:spPr>
          <a:xfrm>
            <a:off x="5948575" y="4163632"/>
            <a:ext cx="1233889" cy="369332"/>
          </a:xfrm>
          <a:prstGeom prst="rect">
            <a:avLst/>
          </a:prstGeom>
          <a:noFill/>
        </p:spPr>
        <p:txBody>
          <a:bodyPr wrap="square" rtlCol="0">
            <a:spAutoFit/>
          </a:bodyPr>
          <a:lstStyle/>
          <a:p>
            <a:r>
              <a:rPr lang="zh-CN" altLang="en-US" b="1" dirty="0" smtClean="0">
                <a:solidFill>
                  <a:srgbClr val="FF0000"/>
                </a:solidFill>
              </a:rPr>
              <a:t>角分辨率</a:t>
            </a:r>
            <a:endParaRPr lang="zh-CN" altLang="en-US" b="1" dirty="0">
              <a:solidFill>
                <a:srgbClr val="FF0000"/>
              </a:solidFill>
            </a:endParaRPr>
          </a:p>
        </p:txBody>
      </p:sp>
      <p:sp>
        <p:nvSpPr>
          <p:cNvPr id="14" name="文本框 13"/>
          <p:cNvSpPr txBox="1"/>
          <p:nvPr/>
        </p:nvSpPr>
        <p:spPr>
          <a:xfrm>
            <a:off x="9918888" y="3072193"/>
            <a:ext cx="1392716" cy="369332"/>
          </a:xfrm>
          <a:prstGeom prst="rect">
            <a:avLst/>
          </a:prstGeom>
          <a:noFill/>
        </p:spPr>
        <p:txBody>
          <a:bodyPr wrap="square" rtlCol="0">
            <a:spAutoFit/>
          </a:bodyPr>
          <a:lstStyle/>
          <a:p>
            <a:r>
              <a:rPr lang="zh-CN" altLang="en-US" b="1" dirty="0" smtClean="0">
                <a:solidFill>
                  <a:srgbClr val="FF0000"/>
                </a:solidFill>
              </a:rPr>
              <a:t>稳定性</a:t>
            </a:r>
            <a:endParaRPr lang="zh-CN" altLang="en-US" b="1" dirty="0">
              <a:solidFill>
                <a:srgbClr val="FF0000"/>
              </a:solidFill>
            </a:endParaRPr>
          </a:p>
        </p:txBody>
      </p:sp>
    </p:spTree>
    <p:extLst>
      <p:ext uri="{BB962C8B-B14F-4D97-AF65-F5344CB8AC3E}">
        <p14:creationId xmlns:p14="http://schemas.microsoft.com/office/powerpoint/2010/main" val="3132171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7148332" cy="1325563"/>
          </a:xfrm>
        </p:spPr>
        <p:txBody>
          <a:bodyPr/>
          <a:lstStyle/>
          <a:p>
            <a:r>
              <a:rPr lang="zh-CN" altLang="en-US" dirty="0" smtClean="0"/>
              <a:t>绝对能标的标定</a:t>
            </a:r>
            <a:endParaRPr lang="zh-CN" altLang="en-US" dirty="0"/>
          </a:p>
        </p:txBody>
      </p:sp>
      <p:sp>
        <p:nvSpPr>
          <p:cNvPr id="3" name="内容占位符 2"/>
          <p:cNvSpPr>
            <a:spLocks noGrp="1"/>
          </p:cNvSpPr>
          <p:nvPr>
            <p:ph idx="1"/>
          </p:nvPr>
        </p:nvSpPr>
        <p:spPr>
          <a:xfrm>
            <a:off x="625033" y="1825625"/>
            <a:ext cx="7361499" cy="4351338"/>
          </a:xfrm>
        </p:spPr>
        <p:txBody>
          <a:bodyPr>
            <a:normAutofit fontScale="92500"/>
          </a:bodyPr>
          <a:lstStyle/>
          <a:p>
            <a:r>
              <a:rPr lang="zh-CN" altLang="en-US" dirty="0" smtClean="0">
                <a:solidFill>
                  <a:srgbClr val="FF0000"/>
                </a:solidFill>
              </a:rPr>
              <a:t>重要性：</a:t>
            </a:r>
            <a:r>
              <a:rPr lang="zh-CN" altLang="en-US" sz="2600" b="0" dirty="0" smtClean="0">
                <a:solidFill>
                  <a:srgbClr val="FF00FF"/>
                </a:solidFill>
              </a:rPr>
              <a:t>绝</a:t>
            </a:r>
            <a:r>
              <a:rPr lang="zh-CN" altLang="en-US" sz="2600" b="0" dirty="0">
                <a:solidFill>
                  <a:srgbClr val="FF00FF"/>
                </a:solidFill>
              </a:rPr>
              <a:t>对能标问</a:t>
            </a:r>
            <a:r>
              <a:rPr lang="zh-CN" altLang="en-US" sz="2600" b="0" dirty="0" smtClean="0">
                <a:solidFill>
                  <a:srgbClr val="FF00FF"/>
                </a:solidFill>
              </a:rPr>
              <a:t>题是间接实验测</a:t>
            </a:r>
            <a:r>
              <a:rPr lang="zh-CN" altLang="en-US" sz="2600" b="0" dirty="0">
                <a:solidFill>
                  <a:srgbClr val="FF00FF"/>
                </a:solidFill>
              </a:rPr>
              <a:t>量中</a:t>
            </a:r>
            <a:r>
              <a:rPr lang="zh-CN" altLang="en-US" sz="2600" b="0" dirty="0" smtClean="0">
                <a:solidFill>
                  <a:srgbClr val="FF00FF"/>
                </a:solidFill>
              </a:rPr>
              <a:t>的关键问题，</a:t>
            </a:r>
            <a:r>
              <a:rPr lang="zh-CN" altLang="en-US" sz="2600" b="0" dirty="0">
                <a:solidFill>
                  <a:srgbClr val="FF00FF"/>
                </a:solidFill>
              </a:rPr>
              <a:t>可能</a:t>
            </a:r>
            <a:r>
              <a:rPr lang="zh-CN" altLang="en-US" sz="2600" b="0" dirty="0" smtClean="0">
                <a:solidFill>
                  <a:srgbClr val="FF00FF"/>
                </a:solidFill>
              </a:rPr>
              <a:t>也</a:t>
            </a:r>
            <a:r>
              <a:rPr lang="zh-CN" altLang="en-US" sz="2600" b="0" dirty="0">
                <a:solidFill>
                  <a:srgbClr val="FF00FF"/>
                </a:solidFill>
              </a:rPr>
              <a:t>是目前各家测量结果存在差异的主</a:t>
            </a:r>
            <a:r>
              <a:rPr lang="zh-CN" altLang="en-US" sz="2600" b="0" dirty="0" smtClean="0">
                <a:solidFill>
                  <a:srgbClr val="FF00FF"/>
                </a:solidFill>
              </a:rPr>
              <a:t>因！</a:t>
            </a:r>
            <a:endParaRPr lang="en-US" altLang="zh-CN" sz="2600" dirty="0" smtClean="0">
              <a:solidFill>
                <a:srgbClr val="FF00FF"/>
              </a:solidFill>
            </a:endParaRPr>
          </a:p>
          <a:p>
            <a:r>
              <a:rPr lang="en-US" altLang="zh-CN" dirty="0" smtClean="0"/>
              <a:t>WCDA</a:t>
            </a:r>
            <a:r>
              <a:rPr lang="zh-CN" altLang="en-US" dirty="0" smtClean="0"/>
              <a:t>：</a:t>
            </a:r>
            <a:r>
              <a:rPr lang="zh-CN" altLang="en-US" sz="2400" b="0" dirty="0" smtClean="0">
                <a:solidFill>
                  <a:schemeClr val="tx1"/>
                </a:solidFill>
              </a:rPr>
              <a:t>利用月影位置偏移随能量变化进行刻度</a:t>
            </a:r>
            <a:endParaRPr lang="en-US" altLang="zh-CN" sz="2400" b="0" dirty="0" smtClean="0">
              <a:solidFill>
                <a:schemeClr val="tx1"/>
              </a:solidFill>
            </a:endParaRPr>
          </a:p>
          <a:p>
            <a:r>
              <a:rPr lang="en-US" altLang="zh-CN" dirty="0" smtClean="0"/>
              <a:t>KM2A</a:t>
            </a:r>
            <a:r>
              <a:rPr lang="zh-CN" altLang="en-US" dirty="0" smtClean="0"/>
              <a:t>：</a:t>
            </a:r>
            <a:r>
              <a:rPr lang="zh-CN" altLang="en-US" sz="2400" b="0" dirty="0" smtClean="0">
                <a:solidFill>
                  <a:schemeClr val="tx1"/>
                </a:solidFill>
              </a:rPr>
              <a:t>在</a:t>
            </a:r>
            <a:r>
              <a:rPr lang="en-US" altLang="zh-CN" sz="2400" b="0" dirty="0" smtClean="0">
                <a:solidFill>
                  <a:schemeClr val="tx1"/>
                </a:solidFill>
              </a:rPr>
              <a:t>5-20TeV</a:t>
            </a:r>
            <a:r>
              <a:rPr lang="zh-CN" altLang="en-US" sz="2400" b="0" dirty="0" smtClean="0">
                <a:solidFill>
                  <a:schemeClr val="tx1"/>
                </a:solidFill>
              </a:rPr>
              <a:t>有三个点可以对能标进</a:t>
            </a:r>
            <a:r>
              <a:rPr lang="zh-CN" altLang="en-US" sz="2400" b="0" dirty="0">
                <a:solidFill>
                  <a:schemeClr val="tx1"/>
                </a:solidFill>
              </a:rPr>
              <a:t>行刻</a:t>
            </a:r>
            <a:r>
              <a:rPr lang="zh-CN" altLang="en-US" sz="2400" b="0" dirty="0" smtClean="0">
                <a:solidFill>
                  <a:schemeClr val="tx1"/>
                </a:solidFill>
              </a:rPr>
              <a:t>度</a:t>
            </a:r>
            <a:endParaRPr lang="zh-CN" altLang="en-US" sz="2400" b="0" dirty="0">
              <a:solidFill>
                <a:schemeClr val="tx1"/>
              </a:solidFill>
            </a:endParaRPr>
          </a:p>
          <a:p>
            <a:r>
              <a:rPr lang="en-US" altLang="zh-CN" dirty="0" smtClean="0"/>
              <a:t>WFCTA</a:t>
            </a:r>
            <a:r>
              <a:rPr lang="zh-CN" altLang="en-US" dirty="0" smtClean="0"/>
              <a:t>：</a:t>
            </a:r>
            <a:r>
              <a:rPr lang="zh-CN" altLang="en-US" sz="2400" b="0" dirty="0" smtClean="0">
                <a:solidFill>
                  <a:schemeClr val="tx1"/>
                </a:solidFill>
              </a:rPr>
              <a:t>主</a:t>
            </a:r>
            <a:r>
              <a:rPr lang="zh-CN" altLang="en-US" sz="2400" b="0" dirty="0">
                <a:solidFill>
                  <a:schemeClr val="tx1"/>
                </a:solidFill>
              </a:rPr>
              <a:t>要通过光子</a:t>
            </a:r>
            <a:r>
              <a:rPr lang="zh-CN" altLang="en-US" sz="2400" b="0" dirty="0" smtClean="0">
                <a:solidFill>
                  <a:schemeClr val="tx1"/>
                </a:solidFill>
              </a:rPr>
              <a:t>数重建</a:t>
            </a:r>
            <a:r>
              <a:rPr lang="zh-CN" altLang="en-US" sz="2400" b="0" dirty="0">
                <a:solidFill>
                  <a:schemeClr val="tx1"/>
                </a:solidFill>
              </a:rPr>
              <a:t>能量</a:t>
            </a:r>
            <a:r>
              <a:rPr lang="zh-CN" altLang="en-US" sz="2400" b="0" dirty="0" smtClean="0">
                <a:solidFill>
                  <a:schemeClr val="tx1"/>
                </a:solidFill>
              </a:rPr>
              <a:t>，</a:t>
            </a:r>
            <a:r>
              <a:rPr lang="zh-CN" altLang="en-US" sz="2400" b="0" dirty="0">
                <a:solidFill>
                  <a:schemeClr val="tx1"/>
                </a:solidFill>
              </a:rPr>
              <a:t>光子的探测效率经过激光系统进行了绝对标</a:t>
            </a:r>
            <a:r>
              <a:rPr lang="zh-CN" altLang="en-US" sz="2400" b="0" dirty="0" smtClean="0">
                <a:solidFill>
                  <a:schemeClr val="tx1"/>
                </a:solidFill>
              </a:rPr>
              <a:t>定，</a:t>
            </a:r>
            <a:r>
              <a:rPr lang="zh-CN" altLang="en-US" sz="2400" b="0" dirty="0" smtClean="0">
                <a:solidFill>
                  <a:srgbClr val="FF0000"/>
                </a:solidFill>
              </a:rPr>
              <a:t>仍需进一步刻度</a:t>
            </a:r>
            <a:endParaRPr lang="en-US" altLang="zh-CN" sz="2400" b="0" dirty="0" smtClean="0">
              <a:solidFill>
                <a:srgbClr val="FF0000"/>
              </a:solidFill>
            </a:endParaRPr>
          </a:p>
          <a:p>
            <a:r>
              <a:rPr lang="zh-CN" altLang="en-US" dirty="0" smtClean="0"/>
              <a:t>交叉标定：</a:t>
            </a:r>
            <a:r>
              <a:rPr lang="zh-CN" altLang="en-US" sz="2600" b="0" dirty="0">
                <a:solidFill>
                  <a:srgbClr val="FF0000"/>
                </a:solidFill>
              </a:rPr>
              <a:t>利用</a:t>
            </a:r>
            <a:r>
              <a:rPr lang="en-US" altLang="zh-CN" sz="2600" b="0" dirty="0">
                <a:solidFill>
                  <a:srgbClr val="FF0000"/>
                </a:solidFill>
              </a:rPr>
              <a:t>WCDA</a:t>
            </a:r>
            <a:r>
              <a:rPr lang="zh-CN" altLang="en-US" sz="2600" b="0" dirty="0" smtClean="0">
                <a:solidFill>
                  <a:srgbClr val="FF0000"/>
                </a:solidFill>
              </a:rPr>
              <a:t>与</a:t>
            </a:r>
            <a:r>
              <a:rPr lang="en-US" altLang="zh-CN" sz="2600" b="0" dirty="0" smtClean="0">
                <a:solidFill>
                  <a:srgbClr val="FF0000"/>
                </a:solidFill>
              </a:rPr>
              <a:t>WFCTA</a:t>
            </a:r>
            <a:r>
              <a:rPr lang="zh-CN" altLang="en-US" sz="2600" b="0" dirty="0" smtClean="0">
                <a:solidFill>
                  <a:srgbClr val="FF0000"/>
                </a:solidFill>
              </a:rPr>
              <a:t>和</a:t>
            </a:r>
            <a:r>
              <a:rPr lang="en-US" altLang="zh-CN" sz="2600" b="0" dirty="0" smtClean="0">
                <a:solidFill>
                  <a:srgbClr val="FF0000"/>
                </a:solidFill>
              </a:rPr>
              <a:t>KM2A</a:t>
            </a:r>
            <a:r>
              <a:rPr lang="zh-CN" altLang="en-US" sz="2600" b="0" dirty="0" smtClean="0">
                <a:solidFill>
                  <a:srgbClr val="FF0000"/>
                </a:solidFill>
              </a:rPr>
              <a:t>重合事例对能标交叉标定</a:t>
            </a:r>
            <a:r>
              <a:rPr lang="zh-CN" altLang="en-US" sz="2600" b="0" dirty="0" smtClean="0">
                <a:solidFill>
                  <a:schemeClr val="tx1"/>
                </a:solidFill>
              </a:rPr>
              <a:t>。</a:t>
            </a:r>
            <a:r>
              <a:rPr lang="en-US" altLang="zh-CN" sz="2600" b="0" dirty="0" smtClean="0">
                <a:solidFill>
                  <a:schemeClr val="tx1"/>
                </a:solidFill>
              </a:rPr>
              <a:t>Auger</a:t>
            </a:r>
            <a:r>
              <a:rPr lang="zh-CN" altLang="en-US" sz="2600" b="0" dirty="0" smtClean="0">
                <a:solidFill>
                  <a:schemeClr val="tx1"/>
                </a:solidFill>
              </a:rPr>
              <a:t>实验就采取了类似标定方法。</a:t>
            </a:r>
            <a:endParaRPr lang="en-US" altLang="zh-CN" sz="2600" b="0" dirty="0" smtClean="0">
              <a:solidFill>
                <a:schemeClr val="tx1"/>
              </a:solidFill>
            </a:endParaRPr>
          </a:p>
        </p:txBody>
      </p:sp>
      <p:pic>
        <p:nvPicPr>
          <p:cNvPr id="4" name="图片 3"/>
          <p:cNvPicPr>
            <a:picLocks noChangeAspect="1"/>
          </p:cNvPicPr>
          <p:nvPr/>
        </p:nvPicPr>
        <p:blipFill>
          <a:blip r:embed="rId2"/>
          <a:stretch>
            <a:fillRect/>
          </a:stretch>
        </p:blipFill>
        <p:spPr>
          <a:xfrm>
            <a:off x="8344451" y="0"/>
            <a:ext cx="3847549" cy="3310359"/>
          </a:xfrm>
          <a:prstGeom prst="rect">
            <a:avLst/>
          </a:prstGeom>
        </p:spPr>
      </p:pic>
      <p:pic>
        <p:nvPicPr>
          <p:cNvPr id="6" name="图片 5"/>
          <p:cNvPicPr>
            <a:picLocks noChangeAspect="1"/>
          </p:cNvPicPr>
          <p:nvPr/>
        </p:nvPicPr>
        <p:blipFill>
          <a:blip r:embed="rId3"/>
          <a:stretch>
            <a:fillRect/>
          </a:stretch>
        </p:blipFill>
        <p:spPr>
          <a:xfrm>
            <a:off x="8344451" y="3553428"/>
            <a:ext cx="3834196" cy="3258986"/>
          </a:xfrm>
          <a:prstGeom prst="rect">
            <a:avLst/>
          </a:prstGeom>
        </p:spPr>
      </p:pic>
      <p:sp>
        <p:nvSpPr>
          <p:cNvPr id="7" name="文本框 6"/>
          <p:cNvSpPr txBox="1"/>
          <p:nvPr/>
        </p:nvSpPr>
        <p:spPr>
          <a:xfrm>
            <a:off x="9456516" y="6018835"/>
            <a:ext cx="787079" cy="369332"/>
          </a:xfrm>
          <a:prstGeom prst="rect">
            <a:avLst/>
          </a:prstGeom>
          <a:noFill/>
        </p:spPr>
        <p:txBody>
          <a:bodyPr wrap="square" rtlCol="0">
            <a:spAutoFit/>
          </a:bodyPr>
          <a:lstStyle/>
          <a:p>
            <a:r>
              <a:rPr lang="en-US" altLang="zh-CN" dirty="0" smtClean="0">
                <a:solidFill>
                  <a:srgbClr val="FF0000"/>
                </a:solidFill>
              </a:rPr>
              <a:t>KM2A</a:t>
            </a:r>
            <a:endParaRPr lang="zh-CN" altLang="en-US" dirty="0">
              <a:solidFill>
                <a:srgbClr val="FF0000"/>
              </a:solidFill>
            </a:endParaRPr>
          </a:p>
        </p:txBody>
      </p:sp>
      <p:sp>
        <p:nvSpPr>
          <p:cNvPr id="8" name="文本框 7"/>
          <p:cNvSpPr txBox="1"/>
          <p:nvPr/>
        </p:nvSpPr>
        <p:spPr>
          <a:xfrm>
            <a:off x="9456516" y="2315857"/>
            <a:ext cx="1167563" cy="369332"/>
          </a:xfrm>
          <a:prstGeom prst="rect">
            <a:avLst/>
          </a:prstGeom>
          <a:noFill/>
        </p:spPr>
        <p:txBody>
          <a:bodyPr wrap="square" rtlCol="0">
            <a:spAutoFit/>
          </a:bodyPr>
          <a:lstStyle/>
          <a:p>
            <a:r>
              <a:rPr lang="en-US" altLang="zh-CN" dirty="0" smtClean="0">
                <a:solidFill>
                  <a:srgbClr val="FF0000"/>
                </a:solidFill>
              </a:rPr>
              <a:t>ARGO-YBJ</a:t>
            </a:r>
            <a:endParaRPr lang="zh-CN" altLang="en-US" dirty="0">
              <a:solidFill>
                <a:srgbClr val="FF0000"/>
              </a:solidFill>
            </a:endParaRPr>
          </a:p>
        </p:txBody>
      </p:sp>
      <p:sp>
        <p:nvSpPr>
          <p:cNvPr id="9" name="矩形 8"/>
          <p:cNvSpPr/>
          <p:nvPr/>
        </p:nvSpPr>
        <p:spPr>
          <a:xfrm>
            <a:off x="8819909" y="3675484"/>
            <a:ext cx="1423686" cy="274014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71138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r>
              <a:rPr lang="zh-CN" altLang="en-US" dirty="0" smtClean="0"/>
              <a:t>标准烛光</a:t>
            </a:r>
            <a:r>
              <a:rPr lang="en-US" altLang="zh-CN" dirty="0"/>
              <a:t>Crab Nebula</a:t>
            </a:r>
            <a:endParaRPr lang="zh-CN" altLang="en-US" dirty="0"/>
          </a:p>
        </p:txBody>
      </p:sp>
      <p:sp>
        <p:nvSpPr>
          <p:cNvPr id="3" name="内容占位符 2"/>
          <p:cNvSpPr>
            <a:spLocks noGrp="1"/>
          </p:cNvSpPr>
          <p:nvPr>
            <p:ph idx="1"/>
          </p:nvPr>
        </p:nvSpPr>
        <p:spPr>
          <a:xfrm>
            <a:off x="838200" y="1528169"/>
            <a:ext cx="10515600" cy="950626"/>
          </a:xfrm>
        </p:spPr>
        <p:txBody>
          <a:bodyPr>
            <a:normAutofit fontScale="92500" lnSpcReduction="20000"/>
          </a:bodyPr>
          <a:lstStyle/>
          <a:p>
            <a:r>
              <a:rPr lang="zh-CN" altLang="zh-CN" dirty="0" smtClean="0"/>
              <a:t>基于</a:t>
            </a:r>
            <a:r>
              <a:rPr lang="zh-CN" altLang="en-US" dirty="0" smtClean="0"/>
              <a:t>伽马射线源的</a:t>
            </a:r>
            <a:r>
              <a:rPr lang="zh-CN" altLang="zh-CN" dirty="0" smtClean="0"/>
              <a:t>标</a:t>
            </a:r>
            <a:r>
              <a:rPr lang="zh-CN" altLang="zh-CN" dirty="0"/>
              <a:t>准烛光</a:t>
            </a:r>
            <a:r>
              <a:rPr lang="en-US" altLang="zh-CN" dirty="0" smtClean="0"/>
              <a:t>Crab </a:t>
            </a:r>
            <a:r>
              <a:rPr lang="en-US" altLang="zh-CN" dirty="0"/>
              <a:t>Nebula</a:t>
            </a:r>
            <a:r>
              <a:rPr lang="zh-CN" altLang="zh-CN" dirty="0"/>
              <a:t>的观测可</a:t>
            </a:r>
            <a:r>
              <a:rPr lang="zh-CN" altLang="zh-CN" dirty="0" smtClean="0"/>
              <a:t>以</a:t>
            </a:r>
            <a:r>
              <a:rPr lang="zh-CN" altLang="en-US" dirty="0" smtClean="0"/>
              <a:t>对</a:t>
            </a:r>
            <a:r>
              <a:rPr lang="zh-CN" altLang="en-US" dirty="0" smtClean="0">
                <a:solidFill>
                  <a:srgbClr val="FF00FF"/>
                </a:solidFill>
              </a:rPr>
              <a:t>探测器模拟、数据重建、数据分析、阵列指向精度</a:t>
            </a:r>
            <a:r>
              <a:rPr lang="zh-CN" altLang="en-US" dirty="0" smtClean="0"/>
              <a:t>等整个流程进行标定和检验</a:t>
            </a:r>
            <a:r>
              <a:rPr lang="zh-CN" altLang="zh-CN" dirty="0" smtClean="0"/>
              <a:t>。</a:t>
            </a:r>
            <a:endParaRPr lang="zh-CN" altLang="en-US" dirty="0"/>
          </a:p>
        </p:txBody>
      </p:sp>
      <p:sp>
        <p:nvSpPr>
          <p:cNvPr id="4" name="Rectangle 5"/>
          <p:cNvSpPr>
            <a:spLocks noChangeArrowheads="1"/>
          </p:cNvSpPr>
          <p:nvPr/>
        </p:nvSpPr>
        <p:spPr bwMode="auto">
          <a:xfrm>
            <a:off x="8026400" y="42084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8194"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968" y="2996588"/>
            <a:ext cx="4627085" cy="386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970" y="2996588"/>
            <a:ext cx="4433447" cy="386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1740779" y="2789621"/>
            <a:ext cx="3360030" cy="369332"/>
          </a:xfrm>
          <a:prstGeom prst="rect">
            <a:avLst/>
          </a:prstGeom>
          <a:noFill/>
        </p:spPr>
        <p:txBody>
          <a:bodyPr wrap="square" rtlCol="0">
            <a:spAutoFit/>
          </a:bodyPr>
          <a:lstStyle/>
          <a:p>
            <a:r>
              <a:rPr lang="en-US" altLang="zh-CN" b="1" dirty="0" smtClean="0">
                <a:solidFill>
                  <a:srgbClr val="FF0000"/>
                </a:solidFill>
              </a:rPr>
              <a:t>KM2A</a:t>
            </a:r>
            <a:r>
              <a:rPr lang="zh-CN" altLang="en-US" b="1" dirty="0" smtClean="0">
                <a:solidFill>
                  <a:srgbClr val="FF0000"/>
                </a:solidFill>
              </a:rPr>
              <a:t>预期</a:t>
            </a:r>
            <a:r>
              <a:rPr lang="en-US" altLang="zh-CN" b="1" dirty="0">
                <a:solidFill>
                  <a:srgbClr val="FF0000"/>
                </a:solidFill>
              </a:rPr>
              <a:t>Crab </a:t>
            </a:r>
            <a:r>
              <a:rPr lang="en-US" altLang="zh-CN" b="1" dirty="0" smtClean="0">
                <a:solidFill>
                  <a:srgbClr val="FF0000"/>
                </a:solidFill>
              </a:rPr>
              <a:t>Nebula</a:t>
            </a:r>
            <a:r>
              <a:rPr lang="zh-CN" altLang="en-US" b="1" dirty="0" smtClean="0">
                <a:solidFill>
                  <a:srgbClr val="FF0000"/>
                </a:solidFill>
              </a:rPr>
              <a:t>天图</a:t>
            </a:r>
            <a:endParaRPr lang="zh-CN" altLang="en-US" b="1" dirty="0">
              <a:solidFill>
                <a:srgbClr val="FF0000"/>
              </a:solidFill>
            </a:endParaRPr>
          </a:p>
        </p:txBody>
      </p:sp>
      <p:sp>
        <p:nvSpPr>
          <p:cNvPr id="8" name="文本框 7"/>
          <p:cNvSpPr txBox="1"/>
          <p:nvPr/>
        </p:nvSpPr>
        <p:spPr>
          <a:xfrm>
            <a:off x="7005006" y="2789621"/>
            <a:ext cx="3791524" cy="369332"/>
          </a:xfrm>
          <a:prstGeom prst="rect">
            <a:avLst/>
          </a:prstGeom>
          <a:noFill/>
        </p:spPr>
        <p:txBody>
          <a:bodyPr wrap="square" rtlCol="0">
            <a:spAutoFit/>
          </a:bodyPr>
          <a:lstStyle/>
          <a:p>
            <a:r>
              <a:rPr lang="en-US" altLang="zh-CN" b="1" dirty="0" smtClean="0">
                <a:solidFill>
                  <a:srgbClr val="FF0000"/>
                </a:solidFill>
              </a:rPr>
              <a:t>LHAASO</a:t>
            </a:r>
            <a:r>
              <a:rPr lang="zh-CN" altLang="en-US" b="1" dirty="0" smtClean="0">
                <a:solidFill>
                  <a:srgbClr val="FF0000"/>
                </a:solidFill>
              </a:rPr>
              <a:t>预期</a:t>
            </a:r>
            <a:r>
              <a:rPr lang="en-US" altLang="zh-CN" b="1" dirty="0" smtClean="0">
                <a:solidFill>
                  <a:srgbClr val="FF0000"/>
                </a:solidFill>
              </a:rPr>
              <a:t>1</a:t>
            </a:r>
            <a:r>
              <a:rPr lang="zh-CN" altLang="en-US" b="1" dirty="0" smtClean="0">
                <a:solidFill>
                  <a:srgbClr val="FF0000"/>
                </a:solidFill>
              </a:rPr>
              <a:t>年的</a:t>
            </a:r>
            <a:r>
              <a:rPr lang="en-US" altLang="zh-CN" b="1" dirty="0" smtClean="0">
                <a:solidFill>
                  <a:srgbClr val="FF0000"/>
                </a:solidFill>
              </a:rPr>
              <a:t>Crab Nebula</a:t>
            </a:r>
            <a:r>
              <a:rPr lang="zh-CN" altLang="en-US" b="1" dirty="0" smtClean="0">
                <a:solidFill>
                  <a:srgbClr val="FF0000"/>
                </a:solidFill>
              </a:rPr>
              <a:t>能谱</a:t>
            </a:r>
            <a:endParaRPr lang="zh-CN" altLang="en-US" b="1" dirty="0">
              <a:solidFill>
                <a:srgbClr val="FF0000"/>
              </a:solidFill>
            </a:endParaRPr>
          </a:p>
        </p:txBody>
      </p:sp>
    </p:spTree>
    <p:extLst>
      <p:ext uri="{BB962C8B-B14F-4D97-AF65-F5344CB8AC3E}">
        <p14:creationId xmlns:p14="http://schemas.microsoft.com/office/powerpoint/2010/main" val="35108354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六、总结与未来计</a:t>
            </a:r>
            <a:r>
              <a:rPr lang="zh-CN" altLang="en-US" dirty="0" smtClean="0"/>
              <a:t>划</a:t>
            </a:r>
            <a:endParaRPr lang="zh-CN" altLang="en-US" dirty="0"/>
          </a:p>
        </p:txBody>
      </p:sp>
      <p:sp>
        <p:nvSpPr>
          <p:cNvPr id="4" name="文本占位符 3"/>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2010442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extLst/>
          </p:nvPr>
        </p:nvGraphicFramePr>
        <p:xfrm>
          <a:off x="1503036" y="1558161"/>
          <a:ext cx="7071526" cy="387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2" name="圆角矩形 61"/>
          <p:cNvSpPr/>
          <p:nvPr/>
        </p:nvSpPr>
        <p:spPr>
          <a:xfrm>
            <a:off x="88337" y="5252200"/>
            <a:ext cx="1680377" cy="1147847"/>
          </a:xfrm>
          <a:prstGeom prst="roundRect">
            <a:avLst/>
          </a:prstGeom>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idx="4294967295"/>
          </p:nvPr>
        </p:nvSpPr>
        <p:spPr>
          <a:xfrm>
            <a:off x="661997" y="61018"/>
            <a:ext cx="10515600" cy="1325563"/>
          </a:xfrm>
        </p:spPr>
        <p:txBody>
          <a:bodyPr/>
          <a:lstStyle/>
          <a:p>
            <a:r>
              <a:rPr lang="en-US" altLang="zh-CN" dirty="0" smtClean="0">
                <a:latin typeface="黑体" panose="02010609060101010101" pitchFamily="49" charset="-122"/>
                <a:ea typeface="黑体" panose="02010609060101010101" pitchFamily="49" charset="-122"/>
              </a:rPr>
              <a:t>LHAASO</a:t>
            </a:r>
            <a:r>
              <a:rPr lang="zh-CN" altLang="en-US" dirty="0" smtClean="0">
                <a:latin typeface="黑体" panose="02010609060101010101" pitchFamily="49" charset="-122"/>
                <a:ea typeface="黑体" panose="02010609060101010101" pitchFamily="49" charset="-122"/>
              </a:rPr>
              <a:t>数据分析流程</a:t>
            </a:r>
            <a:endParaRPr lang="zh-CN" altLang="en-US" dirty="0">
              <a:latin typeface="黑体" panose="02010609060101010101" pitchFamily="49" charset="-122"/>
              <a:ea typeface="黑体" panose="02010609060101010101" pitchFamily="49" charset="-122"/>
            </a:endParaRPr>
          </a:p>
        </p:txBody>
      </p:sp>
      <p:sp>
        <p:nvSpPr>
          <p:cNvPr id="5" name="椭圆 4"/>
          <p:cNvSpPr/>
          <p:nvPr/>
        </p:nvSpPr>
        <p:spPr>
          <a:xfrm>
            <a:off x="220338" y="2787264"/>
            <a:ext cx="1333041" cy="1244906"/>
          </a:xfrm>
          <a:prstGeom prst="ellipse">
            <a:avLst/>
          </a:prstGeom>
          <a:solidFill>
            <a:schemeClr val="bg1"/>
          </a:solidFill>
          <a:ln>
            <a:solidFill>
              <a:schemeClr val="bg1"/>
            </a:solidFill>
          </a:ln>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73187" y="3087776"/>
            <a:ext cx="760164" cy="707886"/>
          </a:xfrm>
          <a:prstGeom prst="rect">
            <a:avLst/>
          </a:prstGeom>
          <a:noFill/>
        </p:spPr>
        <p:txBody>
          <a:bodyPr wrap="square" rtlCol="0">
            <a:spAutoFit/>
          </a:bodyPr>
          <a:lstStyle/>
          <a:p>
            <a:pPr algn="ctr"/>
            <a:r>
              <a:rPr lang="zh-CN" altLang="en-US" sz="2000" b="1" dirty="0" smtClean="0"/>
              <a:t>原始数据</a:t>
            </a:r>
            <a:endParaRPr lang="zh-CN" altLang="en-US" sz="2000" b="1" dirty="0"/>
          </a:p>
        </p:txBody>
      </p:sp>
      <p:sp>
        <p:nvSpPr>
          <p:cNvPr id="9" name="右箭头 8"/>
          <p:cNvSpPr/>
          <p:nvPr/>
        </p:nvSpPr>
        <p:spPr>
          <a:xfrm>
            <a:off x="1574549" y="3190904"/>
            <a:ext cx="632498" cy="447902"/>
          </a:xfrm>
          <a:prstGeom prst="rightArrow">
            <a:avLst/>
          </a:prstGeom>
          <a:solidFill>
            <a:schemeClr val="accent4">
              <a:lumMod val="75000"/>
            </a:schemeClr>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rot="5400000">
            <a:off x="254791" y="4382677"/>
            <a:ext cx="1200236" cy="493557"/>
          </a:xfrm>
          <a:prstGeom prst="rightArrow">
            <a:avLst/>
          </a:prstGeom>
          <a:solidFill>
            <a:schemeClr val="accent4">
              <a:lumMod val="75000"/>
            </a:schemeClr>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219525" y="2806820"/>
            <a:ext cx="1333041" cy="1244906"/>
          </a:xfrm>
          <a:prstGeom prst="ellipse">
            <a:avLst/>
          </a:prstGeom>
          <a:solidFill>
            <a:schemeClr val="accent1">
              <a:lumMod val="40000"/>
              <a:lumOff val="60000"/>
            </a:schemeClr>
          </a:solidFill>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209660" y="2787264"/>
            <a:ext cx="1333041" cy="1244906"/>
          </a:xfrm>
          <a:prstGeom prst="ellipse">
            <a:avLst/>
          </a:prstGeom>
          <a:solidFill>
            <a:schemeClr val="accent1">
              <a:lumMod val="60000"/>
              <a:lumOff val="40000"/>
            </a:schemeClr>
          </a:solidFill>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28338" y="5346276"/>
            <a:ext cx="1600374" cy="923330"/>
          </a:xfrm>
          <a:prstGeom prst="rect">
            <a:avLst/>
          </a:prstGeom>
          <a:noFill/>
        </p:spPr>
        <p:txBody>
          <a:bodyPr wrap="square" rtlCol="0">
            <a:spAutoFit/>
          </a:bodyPr>
          <a:lstStyle/>
          <a:p>
            <a:pPr algn="ctr"/>
            <a:r>
              <a:rPr lang="zh-CN" altLang="en-US" b="1" dirty="0" smtClean="0">
                <a:solidFill>
                  <a:srgbClr val="FF0000"/>
                </a:solidFill>
              </a:rPr>
              <a:t>快速重建</a:t>
            </a:r>
            <a:endParaRPr lang="en-US" altLang="zh-CN" b="1" dirty="0" smtClean="0">
              <a:solidFill>
                <a:srgbClr val="FF0000"/>
              </a:solidFill>
            </a:endParaRPr>
          </a:p>
          <a:p>
            <a:pPr algn="ctr"/>
            <a:r>
              <a:rPr lang="en-US" altLang="zh-CN" b="1" dirty="0" err="1" smtClean="0">
                <a:solidFill>
                  <a:srgbClr val="FF0000"/>
                </a:solidFill>
              </a:rPr>
              <a:t>Flare,GRB</a:t>
            </a:r>
            <a:r>
              <a:rPr lang="zh-CN" altLang="en-US" b="1" dirty="0" smtClean="0">
                <a:solidFill>
                  <a:srgbClr val="FF0000"/>
                </a:solidFill>
              </a:rPr>
              <a:t>搜寻</a:t>
            </a:r>
            <a:endParaRPr lang="en-US" altLang="zh-CN" b="1" dirty="0" smtClean="0">
              <a:solidFill>
                <a:srgbClr val="FF0000"/>
              </a:solidFill>
            </a:endParaRPr>
          </a:p>
          <a:p>
            <a:pPr algn="ctr"/>
            <a:r>
              <a:rPr lang="zh-CN" altLang="en-US" b="1" dirty="0" smtClean="0">
                <a:solidFill>
                  <a:srgbClr val="FF0000"/>
                </a:solidFill>
              </a:rPr>
              <a:t>日影监测</a:t>
            </a:r>
            <a:endParaRPr lang="zh-CN" altLang="en-US" b="1" dirty="0">
              <a:solidFill>
                <a:srgbClr val="FF0000"/>
              </a:solidFill>
            </a:endParaRPr>
          </a:p>
        </p:txBody>
      </p:sp>
      <p:sp>
        <p:nvSpPr>
          <p:cNvPr id="15" name="文本框 14"/>
          <p:cNvSpPr txBox="1"/>
          <p:nvPr/>
        </p:nvSpPr>
        <p:spPr>
          <a:xfrm>
            <a:off x="2329317" y="2934537"/>
            <a:ext cx="1036884" cy="923330"/>
          </a:xfrm>
          <a:prstGeom prst="rect">
            <a:avLst/>
          </a:prstGeom>
          <a:noFill/>
        </p:spPr>
        <p:txBody>
          <a:bodyPr wrap="square" rtlCol="0">
            <a:spAutoFit/>
          </a:bodyPr>
          <a:lstStyle/>
          <a:p>
            <a:pPr algn="ctr"/>
            <a:r>
              <a:rPr lang="zh-CN" altLang="en-US" b="1" dirty="0" smtClean="0"/>
              <a:t>探测器质量检查</a:t>
            </a:r>
            <a:r>
              <a:rPr lang="en-US" altLang="zh-CN" b="1" dirty="0" smtClean="0"/>
              <a:t>+</a:t>
            </a:r>
            <a:r>
              <a:rPr lang="zh-CN" altLang="en-US" b="1" dirty="0" smtClean="0"/>
              <a:t>标定</a:t>
            </a:r>
            <a:endParaRPr lang="zh-CN" altLang="en-US" b="1" dirty="0"/>
          </a:p>
        </p:txBody>
      </p:sp>
      <p:sp>
        <p:nvSpPr>
          <p:cNvPr id="18" name="圆角矩形 17"/>
          <p:cNvSpPr/>
          <p:nvPr/>
        </p:nvSpPr>
        <p:spPr>
          <a:xfrm>
            <a:off x="2428487" y="5253785"/>
            <a:ext cx="1671670" cy="1146262"/>
          </a:xfrm>
          <a:prstGeom prst="roundRect">
            <a:avLst/>
          </a:prstGeom>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432294" y="5439507"/>
            <a:ext cx="1729302" cy="769441"/>
          </a:xfrm>
          <a:prstGeom prst="rect">
            <a:avLst/>
          </a:prstGeom>
          <a:noFill/>
        </p:spPr>
        <p:txBody>
          <a:bodyPr wrap="square" rtlCol="0">
            <a:spAutoFit/>
          </a:bodyPr>
          <a:lstStyle/>
          <a:p>
            <a:pPr algn="ctr"/>
            <a:r>
              <a:rPr lang="en-US" altLang="zh-CN" sz="2200" b="1" dirty="0" smtClean="0">
                <a:solidFill>
                  <a:srgbClr val="FF00FF"/>
                </a:solidFill>
              </a:rPr>
              <a:t>GCN, </a:t>
            </a:r>
            <a:r>
              <a:rPr lang="en-US" altLang="zh-CN" sz="2200" b="1" dirty="0" err="1" smtClean="0">
                <a:solidFill>
                  <a:srgbClr val="FF00FF"/>
                </a:solidFill>
              </a:rPr>
              <a:t>Atel</a:t>
            </a:r>
            <a:r>
              <a:rPr lang="en-US" altLang="zh-CN" sz="2200" b="1" dirty="0" smtClean="0">
                <a:solidFill>
                  <a:srgbClr val="FF00FF"/>
                </a:solidFill>
              </a:rPr>
              <a:t>, … </a:t>
            </a:r>
            <a:r>
              <a:rPr lang="zh-CN" altLang="en-US" sz="2200" b="1" dirty="0" smtClean="0">
                <a:solidFill>
                  <a:srgbClr val="FF00FF"/>
                </a:solidFill>
              </a:rPr>
              <a:t>发布</a:t>
            </a:r>
            <a:endParaRPr lang="zh-CN" altLang="en-US" sz="2200" b="1" dirty="0">
              <a:solidFill>
                <a:srgbClr val="FF00FF"/>
              </a:solidFill>
            </a:endParaRPr>
          </a:p>
        </p:txBody>
      </p:sp>
      <p:sp>
        <p:nvSpPr>
          <p:cNvPr id="21" name="文本框 20"/>
          <p:cNvSpPr txBox="1"/>
          <p:nvPr/>
        </p:nvSpPr>
        <p:spPr>
          <a:xfrm>
            <a:off x="4467669" y="3062124"/>
            <a:ext cx="776341" cy="707886"/>
          </a:xfrm>
          <a:prstGeom prst="rect">
            <a:avLst/>
          </a:prstGeom>
          <a:noFill/>
        </p:spPr>
        <p:txBody>
          <a:bodyPr wrap="square" rtlCol="0">
            <a:spAutoFit/>
          </a:bodyPr>
          <a:lstStyle/>
          <a:p>
            <a:pPr algn="ctr"/>
            <a:r>
              <a:rPr lang="zh-CN" altLang="en-US" sz="2000" b="1" dirty="0" smtClean="0"/>
              <a:t>数据重建</a:t>
            </a:r>
            <a:endParaRPr lang="zh-CN" altLang="en-US" sz="2000" b="1" dirty="0"/>
          </a:p>
        </p:txBody>
      </p:sp>
      <p:sp>
        <p:nvSpPr>
          <p:cNvPr id="23" name="椭圆 22"/>
          <p:cNvSpPr/>
          <p:nvPr/>
        </p:nvSpPr>
        <p:spPr>
          <a:xfrm>
            <a:off x="6214608" y="2787263"/>
            <a:ext cx="1333041" cy="1244906"/>
          </a:xfrm>
          <a:prstGeom prst="ellipse">
            <a:avLst/>
          </a:prstGeom>
          <a:solidFill>
            <a:srgbClr val="9ABAEA"/>
          </a:solidFill>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6451990" y="3042259"/>
            <a:ext cx="776341" cy="707886"/>
          </a:xfrm>
          <a:prstGeom prst="rect">
            <a:avLst/>
          </a:prstGeom>
          <a:noFill/>
        </p:spPr>
        <p:txBody>
          <a:bodyPr wrap="square" rtlCol="0">
            <a:spAutoFit/>
          </a:bodyPr>
          <a:lstStyle/>
          <a:p>
            <a:pPr algn="ctr"/>
            <a:r>
              <a:rPr lang="zh-CN" altLang="en-US" sz="2000" b="1" dirty="0" smtClean="0"/>
              <a:t>数据挑选</a:t>
            </a:r>
            <a:endParaRPr lang="zh-CN" altLang="en-US" sz="2000" b="1" dirty="0"/>
          </a:p>
        </p:txBody>
      </p:sp>
      <p:sp>
        <p:nvSpPr>
          <p:cNvPr id="26" name="圆角矩形 25"/>
          <p:cNvSpPr/>
          <p:nvPr/>
        </p:nvSpPr>
        <p:spPr>
          <a:xfrm>
            <a:off x="5919797" y="4727965"/>
            <a:ext cx="1936523" cy="893938"/>
          </a:xfrm>
          <a:prstGeom prst="roundRect">
            <a:avLst/>
          </a:prstGeom>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6041630" y="4842002"/>
            <a:ext cx="1832133" cy="646331"/>
          </a:xfrm>
          <a:prstGeom prst="rect">
            <a:avLst/>
          </a:prstGeom>
          <a:noFill/>
        </p:spPr>
        <p:txBody>
          <a:bodyPr wrap="square" rtlCol="0">
            <a:spAutoFit/>
          </a:bodyPr>
          <a:lstStyle/>
          <a:p>
            <a:pPr algn="ctr"/>
            <a:r>
              <a:rPr lang="zh-CN" altLang="en-US" b="1" dirty="0" smtClean="0">
                <a:solidFill>
                  <a:srgbClr val="FF0000"/>
                </a:solidFill>
              </a:rPr>
              <a:t>月影、</a:t>
            </a:r>
            <a:r>
              <a:rPr lang="en-US" altLang="zh-CN" b="1" dirty="0" smtClean="0">
                <a:solidFill>
                  <a:srgbClr val="FF0000"/>
                </a:solidFill>
              </a:rPr>
              <a:t>Crab</a:t>
            </a:r>
            <a:r>
              <a:rPr lang="zh-CN" altLang="en-US" b="1" dirty="0" smtClean="0">
                <a:solidFill>
                  <a:srgbClr val="FF0000"/>
                </a:solidFill>
              </a:rPr>
              <a:t>监测、检验和绝对标定</a:t>
            </a:r>
            <a:endParaRPr lang="zh-CN" altLang="en-US" b="1" dirty="0">
              <a:solidFill>
                <a:srgbClr val="FF0000"/>
              </a:solidFill>
            </a:endParaRPr>
          </a:p>
        </p:txBody>
      </p:sp>
      <p:sp>
        <p:nvSpPr>
          <p:cNvPr id="28" name="左右箭头 27"/>
          <p:cNvSpPr/>
          <p:nvPr/>
        </p:nvSpPr>
        <p:spPr>
          <a:xfrm rot="5400000">
            <a:off x="6496237" y="4149648"/>
            <a:ext cx="738071" cy="459179"/>
          </a:xfrm>
          <a:prstGeom prst="leftRightArrow">
            <a:avLst/>
          </a:prstGeom>
          <a:solidFill>
            <a:schemeClr val="accent4">
              <a:lumMod val="75000"/>
            </a:schemeClr>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2839135" y="5071006"/>
            <a:ext cx="308066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V="1">
            <a:off x="2871269" y="4066637"/>
            <a:ext cx="0" cy="1025139"/>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V="1">
            <a:off x="4876180" y="4045867"/>
            <a:ext cx="0" cy="1025139"/>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圆角矩形 39"/>
          <p:cNvSpPr/>
          <p:nvPr/>
        </p:nvSpPr>
        <p:spPr>
          <a:xfrm>
            <a:off x="8219557" y="2818496"/>
            <a:ext cx="2163518" cy="1945282"/>
          </a:xfrm>
          <a:prstGeom prst="roundRect">
            <a:avLst/>
          </a:prstGeom>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8262797" y="2953773"/>
            <a:ext cx="2049475" cy="1569660"/>
          </a:xfrm>
          <a:prstGeom prst="rect">
            <a:avLst/>
          </a:prstGeom>
          <a:noFill/>
        </p:spPr>
        <p:txBody>
          <a:bodyPr wrap="square" rtlCol="0">
            <a:spAutoFit/>
          </a:bodyPr>
          <a:lstStyle/>
          <a:p>
            <a:pPr marL="285750" indent="-285750">
              <a:lnSpc>
                <a:spcPct val="120000"/>
              </a:lnSpc>
              <a:buFont typeface="Wingdings" panose="05000000000000000000" pitchFamily="2" charset="2"/>
              <a:buChar char="l"/>
            </a:pPr>
            <a:r>
              <a:rPr lang="zh-CN" altLang="en-US" sz="1600" b="1" dirty="0" smtClean="0">
                <a:solidFill>
                  <a:srgbClr val="FF0000"/>
                </a:solidFill>
              </a:rPr>
              <a:t>宇宙线能谱分析</a:t>
            </a:r>
            <a:endParaRPr lang="en-US" altLang="zh-CN" sz="1600" b="1" dirty="0" smtClean="0">
              <a:solidFill>
                <a:srgbClr val="FF0000"/>
              </a:solidFill>
            </a:endParaRPr>
          </a:p>
          <a:p>
            <a:pPr marL="285750" indent="-285750">
              <a:lnSpc>
                <a:spcPct val="120000"/>
              </a:lnSpc>
              <a:buFont typeface="Wingdings" panose="05000000000000000000" pitchFamily="2" charset="2"/>
              <a:buChar char="l"/>
            </a:pPr>
            <a:r>
              <a:rPr lang="zh-CN" altLang="en-US" sz="1600" b="1" dirty="0" smtClean="0">
                <a:solidFill>
                  <a:srgbClr val="FF0000"/>
                </a:solidFill>
              </a:rPr>
              <a:t>伽马射线源扫描</a:t>
            </a:r>
            <a:endParaRPr lang="en-US" altLang="zh-CN" sz="1600" b="1" dirty="0" smtClean="0">
              <a:solidFill>
                <a:srgbClr val="FF0000"/>
              </a:solidFill>
            </a:endParaRPr>
          </a:p>
          <a:p>
            <a:pPr marL="285750" indent="-285750">
              <a:lnSpc>
                <a:spcPct val="120000"/>
              </a:lnSpc>
              <a:buFont typeface="Wingdings" panose="05000000000000000000" pitchFamily="2" charset="2"/>
              <a:buChar char="l"/>
            </a:pPr>
            <a:r>
              <a:rPr lang="en-US" altLang="zh-CN" sz="1600" b="1" dirty="0" smtClean="0">
                <a:solidFill>
                  <a:srgbClr val="FF0000"/>
                </a:solidFill>
              </a:rPr>
              <a:t>SNR,PWN,AGN,…</a:t>
            </a:r>
          </a:p>
          <a:p>
            <a:pPr marL="285750" indent="-285750">
              <a:lnSpc>
                <a:spcPct val="120000"/>
              </a:lnSpc>
              <a:buFont typeface="Wingdings" panose="05000000000000000000" pitchFamily="2" charset="2"/>
              <a:buChar char="l"/>
            </a:pPr>
            <a:r>
              <a:rPr lang="zh-CN" altLang="en-US" sz="1600" b="1" dirty="0" smtClean="0">
                <a:solidFill>
                  <a:srgbClr val="FF0000"/>
                </a:solidFill>
              </a:rPr>
              <a:t>弥</a:t>
            </a:r>
            <a:r>
              <a:rPr lang="zh-CN" altLang="en-US" sz="1600" b="1" dirty="0">
                <a:solidFill>
                  <a:srgbClr val="FF0000"/>
                </a:solidFill>
              </a:rPr>
              <a:t>散伽马射</a:t>
            </a:r>
            <a:r>
              <a:rPr lang="zh-CN" altLang="en-US" sz="1600" b="1" dirty="0" smtClean="0">
                <a:solidFill>
                  <a:srgbClr val="FF0000"/>
                </a:solidFill>
              </a:rPr>
              <a:t>线</a:t>
            </a:r>
            <a:endParaRPr lang="en-US" altLang="zh-CN" sz="1600" b="1" dirty="0" smtClean="0">
              <a:solidFill>
                <a:srgbClr val="FF0000"/>
              </a:solidFill>
            </a:endParaRPr>
          </a:p>
          <a:p>
            <a:pPr marL="285750" indent="-285750">
              <a:lnSpc>
                <a:spcPct val="120000"/>
              </a:lnSpc>
              <a:buFont typeface="Wingdings" panose="05000000000000000000" pitchFamily="2" charset="2"/>
              <a:buChar char="l"/>
            </a:pPr>
            <a:r>
              <a:rPr lang="en-US" altLang="zh-CN" sz="1600" b="1" dirty="0" smtClean="0">
                <a:solidFill>
                  <a:srgbClr val="FF0000"/>
                </a:solidFill>
              </a:rPr>
              <a:t>……</a:t>
            </a:r>
            <a:endParaRPr lang="zh-CN" altLang="en-US" sz="1600" b="1" dirty="0">
              <a:solidFill>
                <a:srgbClr val="FF0000"/>
              </a:solidFill>
            </a:endParaRPr>
          </a:p>
        </p:txBody>
      </p:sp>
      <p:sp>
        <p:nvSpPr>
          <p:cNvPr id="49" name="椭圆 48"/>
          <p:cNvSpPr/>
          <p:nvPr/>
        </p:nvSpPr>
        <p:spPr>
          <a:xfrm>
            <a:off x="264885" y="1093125"/>
            <a:ext cx="1327279" cy="1331861"/>
          </a:xfrm>
          <a:prstGeom prst="ellipse">
            <a:avLst/>
          </a:prstGeom>
          <a:solidFill>
            <a:srgbClr val="92D050"/>
          </a:solidFill>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325548" y="1425693"/>
            <a:ext cx="1238117" cy="646331"/>
          </a:xfrm>
          <a:prstGeom prst="rect">
            <a:avLst/>
          </a:prstGeom>
          <a:noFill/>
        </p:spPr>
        <p:txBody>
          <a:bodyPr wrap="square" rtlCol="0">
            <a:spAutoFit/>
          </a:bodyPr>
          <a:lstStyle/>
          <a:p>
            <a:pPr algn="ctr"/>
            <a:r>
              <a:rPr lang="zh-CN" altLang="en-US" b="1" dirty="0" smtClean="0"/>
              <a:t>探测器模拟</a:t>
            </a:r>
            <a:r>
              <a:rPr lang="en-US" altLang="zh-CN" b="1" dirty="0" smtClean="0"/>
              <a:t>+</a:t>
            </a:r>
            <a:r>
              <a:rPr lang="zh-CN" altLang="en-US" b="1" dirty="0" smtClean="0"/>
              <a:t>数字化</a:t>
            </a:r>
            <a:endParaRPr lang="zh-CN" altLang="en-US" b="1" dirty="0"/>
          </a:p>
        </p:txBody>
      </p:sp>
      <p:sp>
        <p:nvSpPr>
          <p:cNvPr id="53" name="右箭头 52"/>
          <p:cNvSpPr/>
          <p:nvPr/>
        </p:nvSpPr>
        <p:spPr>
          <a:xfrm>
            <a:off x="3579462" y="3210455"/>
            <a:ext cx="632498" cy="447902"/>
          </a:xfrm>
          <a:prstGeom prst="rightArrow">
            <a:avLst/>
          </a:prstGeom>
          <a:solidFill>
            <a:schemeClr val="accent4">
              <a:lumMod val="75000"/>
            </a:schemeClr>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右箭头 53"/>
          <p:cNvSpPr/>
          <p:nvPr/>
        </p:nvSpPr>
        <p:spPr>
          <a:xfrm>
            <a:off x="5563318" y="3199971"/>
            <a:ext cx="632498" cy="447902"/>
          </a:xfrm>
          <a:prstGeom prst="rightArrow">
            <a:avLst/>
          </a:prstGeom>
          <a:solidFill>
            <a:schemeClr val="accent4">
              <a:lumMod val="75000"/>
            </a:schemeClr>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右箭头 58"/>
          <p:cNvSpPr/>
          <p:nvPr/>
        </p:nvSpPr>
        <p:spPr>
          <a:xfrm>
            <a:off x="7566441" y="3198887"/>
            <a:ext cx="632498" cy="447902"/>
          </a:xfrm>
          <a:prstGeom prst="rightArrow">
            <a:avLst/>
          </a:prstGeom>
          <a:solidFill>
            <a:schemeClr val="accent4">
              <a:lumMod val="75000"/>
            </a:schemeClr>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右箭头 62"/>
          <p:cNvSpPr/>
          <p:nvPr/>
        </p:nvSpPr>
        <p:spPr>
          <a:xfrm>
            <a:off x="1778359" y="5589500"/>
            <a:ext cx="632498" cy="447902"/>
          </a:xfrm>
          <a:prstGeom prst="rightArrow">
            <a:avLst/>
          </a:prstGeom>
          <a:solidFill>
            <a:schemeClr val="accent4">
              <a:lumMod val="75000"/>
            </a:schemeClr>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8581730" y="1180877"/>
            <a:ext cx="1354211" cy="1316848"/>
          </a:xfrm>
          <a:prstGeom prst="ellipse">
            <a:avLst/>
          </a:prstGeom>
          <a:solidFill>
            <a:srgbClr val="00B050"/>
          </a:solidFill>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p:cNvSpPr txBox="1"/>
          <p:nvPr/>
        </p:nvSpPr>
        <p:spPr>
          <a:xfrm>
            <a:off x="8615077" y="1492748"/>
            <a:ext cx="1252313" cy="646331"/>
          </a:xfrm>
          <a:prstGeom prst="rect">
            <a:avLst/>
          </a:prstGeom>
          <a:noFill/>
        </p:spPr>
        <p:txBody>
          <a:bodyPr wrap="square" rtlCol="0">
            <a:spAutoFit/>
          </a:bodyPr>
          <a:lstStyle/>
          <a:p>
            <a:pPr algn="ctr"/>
            <a:r>
              <a:rPr lang="zh-CN" altLang="en-US" b="1" dirty="0" smtClean="0"/>
              <a:t>探测器响应及效率</a:t>
            </a:r>
            <a:endParaRPr lang="zh-CN" altLang="en-US" b="1" dirty="0"/>
          </a:p>
        </p:txBody>
      </p:sp>
      <p:sp>
        <p:nvSpPr>
          <p:cNvPr id="71" name="上下箭头 70"/>
          <p:cNvSpPr/>
          <p:nvPr/>
        </p:nvSpPr>
        <p:spPr>
          <a:xfrm>
            <a:off x="2731783" y="1950896"/>
            <a:ext cx="315140" cy="894242"/>
          </a:xfrm>
          <a:prstGeom prst="upDownArrow">
            <a:avLst/>
          </a:prstGeom>
          <a:solidFill>
            <a:srgbClr val="00B050"/>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上下箭头 71"/>
          <p:cNvSpPr/>
          <p:nvPr/>
        </p:nvSpPr>
        <p:spPr>
          <a:xfrm>
            <a:off x="4715303" y="1912578"/>
            <a:ext cx="315140" cy="894242"/>
          </a:xfrm>
          <a:prstGeom prst="upDownArrow">
            <a:avLst/>
          </a:prstGeom>
          <a:solidFill>
            <a:srgbClr val="00B050"/>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上下箭头 72"/>
          <p:cNvSpPr/>
          <p:nvPr/>
        </p:nvSpPr>
        <p:spPr>
          <a:xfrm>
            <a:off x="6683800" y="1924153"/>
            <a:ext cx="315140" cy="894242"/>
          </a:xfrm>
          <a:prstGeom prst="upDownArrow">
            <a:avLst/>
          </a:prstGeom>
          <a:solidFill>
            <a:srgbClr val="00B050"/>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右箭头 74"/>
          <p:cNvSpPr/>
          <p:nvPr/>
        </p:nvSpPr>
        <p:spPr>
          <a:xfrm rot="5400000">
            <a:off x="9097842" y="2489989"/>
            <a:ext cx="321986" cy="289340"/>
          </a:xfrm>
          <a:prstGeom prst="rightArrow">
            <a:avLst/>
          </a:prstGeom>
          <a:solidFill>
            <a:srgbClr val="00B050"/>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8643262" y="5418652"/>
            <a:ext cx="1333041" cy="1244906"/>
          </a:xfrm>
          <a:prstGeom prst="ellipse">
            <a:avLst/>
          </a:prstGeom>
          <a:solidFill>
            <a:srgbClr val="FFFF00"/>
          </a:solidFill>
          <a:ln>
            <a:solidFill>
              <a:srgbClr val="FFFF00"/>
            </a:solidFill>
          </a:ln>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8815941" y="5621903"/>
            <a:ext cx="970750" cy="830997"/>
          </a:xfrm>
          <a:prstGeom prst="rect">
            <a:avLst/>
          </a:prstGeom>
          <a:noFill/>
        </p:spPr>
        <p:txBody>
          <a:bodyPr wrap="square" rtlCol="0">
            <a:spAutoFit/>
          </a:bodyPr>
          <a:lstStyle/>
          <a:p>
            <a:pPr algn="ctr"/>
            <a:r>
              <a:rPr lang="zh-CN" altLang="en-US" sz="2400" b="1" dirty="0" smtClean="0"/>
              <a:t>理论团队</a:t>
            </a:r>
            <a:endParaRPr lang="zh-CN" altLang="en-US" sz="2400" b="1" dirty="0"/>
          </a:p>
        </p:txBody>
      </p:sp>
      <p:sp>
        <p:nvSpPr>
          <p:cNvPr id="78" name="左右箭头 77"/>
          <p:cNvSpPr/>
          <p:nvPr/>
        </p:nvSpPr>
        <p:spPr>
          <a:xfrm rot="5400000">
            <a:off x="8889798" y="4810624"/>
            <a:ext cx="738071" cy="459179"/>
          </a:xfrm>
          <a:prstGeom prst="leftRightArrow">
            <a:avLst/>
          </a:prstGeom>
          <a:solidFill>
            <a:schemeClr val="accent4">
              <a:lumMod val="75000"/>
            </a:schemeClr>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右箭头 85"/>
          <p:cNvSpPr/>
          <p:nvPr/>
        </p:nvSpPr>
        <p:spPr>
          <a:xfrm>
            <a:off x="10402410" y="3479006"/>
            <a:ext cx="613436" cy="447902"/>
          </a:xfrm>
          <a:prstGeom prst="rightArrow">
            <a:avLst/>
          </a:prstGeom>
          <a:solidFill>
            <a:schemeClr val="accent4">
              <a:lumMod val="75000"/>
            </a:schemeClr>
          </a:solidFill>
          <a:ln>
            <a:noFill/>
          </a:ln>
          <a:effectLst>
            <a:innerShdw blurRad="63500" dist="50800" dir="189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11027420" y="2707327"/>
            <a:ext cx="960699" cy="3662270"/>
          </a:xfrm>
          <a:prstGeom prst="roundRect">
            <a:avLst/>
          </a:prstGeom>
          <a:effectLst>
            <a:innerShdw blurRad="63500" dist="50800" dir="18900000">
              <a:prstClr val="black">
                <a:alpha val="50000"/>
              </a:prstClr>
            </a:innerShdw>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87"/>
          <p:cNvSpPr txBox="1"/>
          <p:nvPr/>
        </p:nvSpPr>
        <p:spPr>
          <a:xfrm>
            <a:off x="11102091" y="3110375"/>
            <a:ext cx="776341" cy="2554545"/>
          </a:xfrm>
          <a:prstGeom prst="rect">
            <a:avLst/>
          </a:prstGeom>
          <a:noFill/>
        </p:spPr>
        <p:txBody>
          <a:bodyPr wrap="square" rtlCol="0">
            <a:spAutoFit/>
          </a:bodyPr>
          <a:lstStyle/>
          <a:p>
            <a:pPr algn="ctr"/>
            <a:r>
              <a:rPr lang="zh-CN" altLang="en-US" sz="4000" b="1" dirty="0" smtClean="0">
                <a:solidFill>
                  <a:srgbClr val="FF00FF"/>
                </a:solidFill>
                <a:latin typeface="黑体" panose="02010609060101010101" pitchFamily="49" charset="-122"/>
                <a:ea typeface="黑体" panose="02010609060101010101" pitchFamily="49" charset="-122"/>
              </a:rPr>
              <a:t>成果发布</a:t>
            </a:r>
            <a:endParaRPr lang="zh-CN" altLang="en-US" sz="4000" b="1" dirty="0">
              <a:solidFill>
                <a:srgbClr val="FF00FF"/>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796188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1413" y="203079"/>
            <a:ext cx="11215868" cy="1325563"/>
          </a:xfrm>
        </p:spPr>
        <p:txBody>
          <a:bodyPr/>
          <a:lstStyle/>
          <a:p>
            <a:r>
              <a:rPr lang="en-US" altLang="zh-CN" b="1" dirty="0" smtClean="0"/>
              <a:t>LHAASO</a:t>
            </a:r>
            <a:r>
              <a:rPr lang="zh-CN" altLang="en-US" b="1" dirty="0" smtClean="0"/>
              <a:t>软件框架</a:t>
            </a:r>
            <a:endParaRPr lang="en-US" altLang="zh-CN" b="1" dirty="0">
              <a:solidFill>
                <a:srgbClr val="0070C0"/>
              </a:solidFill>
            </a:endParaRPr>
          </a:p>
        </p:txBody>
      </p:sp>
      <p:pic>
        <p:nvPicPr>
          <p:cNvPr id="4" name="图片 3"/>
          <p:cNvPicPr>
            <a:picLocks noChangeAspect="1"/>
          </p:cNvPicPr>
          <p:nvPr/>
        </p:nvPicPr>
        <p:blipFill>
          <a:blip r:embed="rId2"/>
          <a:stretch>
            <a:fillRect/>
          </a:stretch>
        </p:blipFill>
        <p:spPr>
          <a:xfrm>
            <a:off x="1095412" y="1331088"/>
            <a:ext cx="10479272" cy="4467827"/>
          </a:xfrm>
          <a:prstGeom prst="rect">
            <a:avLst/>
          </a:prstGeom>
        </p:spPr>
      </p:pic>
      <p:sp>
        <p:nvSpPr>
          <p:cNvPr id="5" name="文本框 4"/>
          <p:cNvSpPr txBox="1"/>
          <p:nvPr/>
        </p:nvSpPr>
        <p:spPr>
          <a:xfrm>
            <a:off x="231355" y="6100385"/>
            <a:ext cx="11248222" cy="523220"/>
          </a:xfrm>
          <a:prstGeom prst="rect">
            <a:avLst/>
          </a:prstGeom>
          <a:solidFill>
            <a:schemeClr val="accent2"/>
          </a:solidFill>
        </p:spPr>
        <p:txBody>
          <a:bodyPr wrap="square" rtlCol="0">
            <a:spAutoFit/>
          </a:bodyPr>
          <a:lstStyle/>
          <a:p>
            <a:r>
              <a:rPr lang="zh-CN" altLang="en-US" sz="2800" b="1" dirty="0" smtClean="0">
                <a:solidFill>
                  <a:srgbClr val="0000FF"/>
                </a:solidFill>
              </a:rPr>
              <a:t>所有的模拟和重建软件和标定文件最终都要放入</a:t>
            </a:r>
            <a:r>
              <a:rPr lang="en-US" altLang="zh-CN" sz="2800" b="1" dirty="0" smtClean="0">
                <a:solidFill>
                  <a:srgbClr val="0000FF"/>
                </a:solidFill>
              </a:rPr>
              <a:t>LHAASO</a:t>
            </a:r>
            <a:r>
              <a:rPr lang="zh-CN" altLang="en-US" sz="2800" b="1" dirty="0" smtClean="0">
                <a:solidFill>
                  <a:srgbClr val="0000FF"/>
                </a:solidFill>
              </a:rPr>
              <a:t>框架软件中！</a:t>
            </a:r>
            <a:endParaRPr lang="zh-CN" altLang="en-US" sz="2800" b="1" dirty="0">
              <a:solidFill>
                <a:srgbClr val="0000FF"/>
              </a:solidFill>
            </a:endParaRPr>
          </a:p>
        </p:txBody>
      </p:sp>
      <p:sp>
        <p:nvSpPr>
          <p:cNvPr id="3" name="矩形 2"/>
          <p:cNvSpPr/>
          <p:nvPr/>
        </p:nvSpPr>
        <p:spPr>
          <a:xfrm>
            <a:off x="3194892" y="1331088"/>
            <a:ext cx="1608462" cy="343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8361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标题 1"/>
          <p:cNvSpPr>
            <a:spLocks noGrp="1"/>
          </p:cNvSpPr>
          <p:nvPr>
            <p:ph type="title"/>
          </p:nvPr>
        </p:nvSpPr>
        <p:spPr>
          <a:xfrm>
            <a:off x="838200" y="131763"/>
            <a:ext cx="10515600" cy="1325562"/>
          </a:xfrm>
        </p:spPr>
        <p:txBody>
          <a:bodyPr/>
          <a:lstStyle/>
          <a:p>
            <a:pPr eaLnBrk="1" hangingPunct="1"/>
            <a:r>
              <a:rPr lang="zh-CN" altLang="en-US" dirty="0" smtClean="0"/>
              <a:t>未来计划</a:t>
            </a:r>
          </a:p>
        </p:txBody>
      </p:sp>
      <p:sp>
        <p:nvSpPr>
          <p:cNvPr id="32770" name="内容占位符 2"/>
          <p:cNvSpPr>
            <a:spLocks noGrp="1"/>
          </p:cNvSpPr>
          <p:nvPr>
            <p:ph idx="1"/>
          </p:nvPr>
        </p:nvSpPr>
        <p:spPr>
          <a:xfrm>
            <a:off x="838200" y="1244599"/>
            <a:ext cx="10725150" cy="4968914"/>
          </a:xfrm>
        </p:spPr>
        <p:txBody>
          <a:bodyPr>
            <a:normAutofit/>
          </a:bodyPr>
          <a:lstStyle/>
          <a:p>
            <a:pPr eaLnBrk="1" hangingPunct="1">
              <a:lnSpc>
                <a:spcPct val="100000"/>
              </a:lnSpc>
            </a:pPr>
            <a:r>
              <a:rPr lang="en-US" altLang="zh-CN" sz="2200" dirty="0" smtClean="0"/>
              <a:t>KM2A</a:t>
            </a:r>
            <a:r>
              <a:rPr lang="zh-CN" altLang="en-US" sz="2200" dirty="0" smtClean="0"/>
              <a:t>目前</a:t>
            </a:r>
            <a:r>
              <a:rPr lang="en-US" altLang="zh-CN" sz="2200" dirty="0" smtClean="0"/>
              <a:t>33</a:t>
            </a:r>
            <a:r>
              <a:rPr lang="zh-CN" altLang="en-US" sz="2200" dirty="0" smtClean="0"/>
              <a:t>个</a:t>
            </a:r>
            <a:r>
              <a:rPr lang="en-US" altLang="zh-CN" sz="2200" dirty="0" smtClean="0"/>
              <a:t>ED</a:t>
            </a:r>
            <a:r>
              <a:rPr lang="zh-CN" altLang="en-US" sz="2200" dirty="0" smtClean="0"/>
              <a:t>小阵列已运行，</a:t>
            </a:r>
            <a:r>
              <a:rPr lang="en-US" altLang="zh-CN" sz="2200" dirty="0" smtClean="0"/>
              <a:t>WCDA</a:t>
            </a:r>
            <a:r>
              <a:rPr lang="zh-CN" altLang="en-US" sz="2200" dirty="0" smtClean="0"/>
              <a:t>在</a:t>
            </a:r>
            <a:r>
              <a:rPr lang="en-US" altLang="zh-CN" sz="2200" dirty="0" smtClean="0"/>
              <a:t>2018</a:t>
            </a:r>
            <a:r>
              <a:rPr lang="zh-CN" altLang="en-US" sz="2200" dirty="0" smtClean="0"/>
              <a:t>年</a:t>
            </a:r>
            <a:r>
              <a:rPr lang="en-US" altLang="zh-CN" sz="2200" dirty="0" smtClean="0"/>
              <a:t>10</a:t>
            </a:r>
            <a:r>
              <a:rPr lang="zh-CN" altLang="en-US" sz="2200" dirty="0" smtClean="0"/>
              <a:t>月试运行，</a:t>
            </a:r>
            <a:r>
              <a:rPr lang="en-US" altLang="zh-CN" sz="2200" dirty="0" smtClean="0"/>
              <a:t>2019</a:t>
            </a:r>
            <a:r>
              <a:rPr lang="zh-CN" altLang="en-US" sz="2200" dirty="0" smtClean="0"/>
              <a:t>年</a:t>
            </a:r>
            <a:r>
              <a:rPr lang="en-US" altLang="zh-CN" sz="2200" dirty="0" smtClean="0"/>
              <a:t>1</a:t>
            </a:r>
            <a:r>
              <a:rPr lang="zh-CN" altLang="en-US" sz="2200" dirty="0" smtClean="0"/>
              <a:t>月</a:t>
            </a:r>
            <a:r>
              <a:rPr lang="en-US" altLang="zh-CN" sz="2200" dirty="0" smtClean="0"/>
              <a:t>LHAASO</a:t>
            </a:r>
            <a:r>
              <a:rPr lang="zh-CN" altLang="en-US" sz="2200" dirty="0" smtClean="0"/>
              <a:t>其它的</a:t>
            </a:r>
            <a:r>
              <a:rPr lang="en-US" altLang="zh-CN" sz="2200" dirty="0" smtClean="0"/>
              <a:t>1/4</a:t>
            </a:r>
            <a:r>
              <a:rPr lang="zh-CN" altLang="en-US" sz="2200" dirty="0" smtClean="0"/>
              <a:t>阵列将运行。</a:t>
            </a:r>
            <a:endParaRPr lang="en-US" altLang="zh-CN" sz="2200" dirty="0" smtClean="0"/>
          </a:p>
          <a:p>
            <a:pPr>
              <a:lnSpc>
                <a:spcPct val="100000"/>
              </a:lnSpc>
            </a:pPr>
            <a:r>
              <a:rPr lang="zh-CN" altLang="en-US" sz="2200" dirty="0" smtClean="0">
                <a:solidFill>
                  <a:schemeClr val="tx1"/>
                </a:solidFill>
              </a:rPr>
              <a:t>在</a:t>
            </a:r>
            <a:r>
              <a:rPr lang="en-US" altLang="zh-CN" sz="2200" dirty="0" smtClean="0">
                <a:solidFill>
                  <a:schemeClr val="tx1"/>
                </a:solidFill>
              </a:rPr>
              <a:t>2018</a:t>
            </a:r>
            <a:r>
              <a:rPr lang="zh-CN" altLang="en-US" sz="2200" dirty="0" smtClean="0">
                <a:solidFill>
                  <a:schemeClr val="tx1"/>
                </a:solidFill>
              </a:rPr>
              <a:t>年</a:t>
            </a:r>
            <a:r>
              <a:rPr lang="en-US" altLang="zh-CN" sz="2200" dirty="0" smtClean="0">
                <a:solidFill>
                  <a:schemeClr val="tx1"/>
                </a:solidFill>
              </a:rPr>
              <a:t>12</a:t>
            </a:r>
            <a:r>
              <a:rPr lang="zh-CN" altLang="en-US" sz="2200" dirty="0" smtClean="0">
                <a:solidFill>
                  <a:schemeClr val="tx1"/>
                </a:solidFill>
              </a:rPr>
              <a:t>月之前我们需要完成相应</a:t>
            </a:r>
            <a:r>
              <a:rPr lang="en-US" altLang="zh-CN" sz="2200" dirty="0">
                <a:solidFill>
                  <a:schemeClr val="tx1"/>
                </a:solidFill>
              </a:rPr>
              <a:t>1/4</a:t>
            </a:r>
            <a:r>
              <a:rPr lang="zh-CN" altLang="en-US" sz="2200" dirty="0">
                <a:solidFill>
                  <a:schemeClr val="tx1"/>
                </a:solidFill>
              </a:rPr>
              <a:t>阵列的</a:t>
            </a:r>
            <a:r>
              <a:rPr lang="zh-CN" altLang="en-US" sz="2200" dirty="0" smtClean="0">
                <a:solidFill>
                  <a:schemeClr val="tx1"/>
                </a:solidFill>
              </a:rPr>
              <a:t>模拟、重建、标定、数据筛选等工作，并完成数据分析的准备工作。</a:t>
            </a:r>
            <a:endParaRPr lang="en-US" altLang="zh-CN" sz="2200" dirty="0" smtClean="0">
              <a:solidFill>
                <a:schemeClr val="tx1"/>
              </a:solidFill>
            </a:endParaRPr>
          </a:p>
          <a:p>
            <a:pPr>
              <a:lnSpc>
                <a:spcPct val="100000"/>
              </a:lnSpc>
            </a:pPr>
            <a:r>
              <a:rPr lang="zh-CN" altLang="en-US" sz="2200" dirty="0" smtClean="0"/>
              <a:t>在</a:t>
            </a:r>
            <a:r>
              <a:rPr lang="en-US" altLang="zh-CN" sz="2200" dirty="0"/>
              <a:t>1/4</a:t>
            </a:r>
            <a:r>
              <a:rPr lang="zh-CN" altLang="en-US" sz="2200" dirty="0"/>
              <a:t>阵</a:t>
            </a:r>
            <a:r>
              <a:rPr lang="zh-CN" altLang="en-US" sz="2200" dirty="0" smtClean="0"/>
              <a:t>列运行一个月后应该给出月影、</a:t>
            </a:r>
            <a:r>
              <a:rPr lang="en-US" altLang="zh-CN" sz="2200" dirty="0" smtClean="0"/>
              <a:t>Crab</a:t>
            </a:r>
            <a:r>
              <a:rPr lang="zh-CN" altLang="en-US" sz="2200" dirty="0" smtClean="0"/>
              <a:t>、巡天扫描、</a:t>
            </a:r>
            <a:r>
              <a:rPr lang="en-US" altLang="zh-CN" sz="2200" dirty="0" smtClean="0"/>
              <a:t>GRB</a:t>
            </a:r>
            <a:r>
              <a:rPr lang="zh-CN" altLang="en-US" sz="2200" dirty="0" smtClean="0"/>
              <a:t>搜寻、能谱、各向异性等初步数据结果。</a:t>
            </a:r>
            <a:endParaRPr lang="en-US" altLang="zh-CN" sz="2200" dirty="0" smtClean="0"/>
          </a:p>
          <a:p>
            <a:pPr>
              <a:lnSpc>
                <a:spcPct val="100000"/>
              </a:lnSpc>
            </a:pPr>
            <a:r>
              <a:rPr lang="zh-CN" altLang="en-US" sz="2200" dirty="0" smtClean="0">
                <a:solidFill>
                  <a:srgbClr val="FF0000"/>
                </a:solidFill>
              </a:rPr>
              <a:t>建议时间表：</a:t>
            </a:r>
            <a:endParaRPr lang="en-US" altLang="zh-CN" sz="2200" dirty="0" smtClean="0">
              <a:solidFill>
                <a:srgbClr val="FF0000"/>
              </a:solidFill>
            </a:endParaRPr>
          </a:p>
          <a:p>
            <a:pPr lvl="1">
              <a:lnSpc>
                <a:spcPct val="100000"/>
              </a:lnSpc>
            </a:pPr>
            <a:r>
              <a:rPr lang="en-US" altLang="zh-CN" sz="1800" dirty="0" smtClean="0">
                <a:solidFill>
                  <a:srgbClr val="FF0000"/>
                </a:solidFill>
              </a:rPr>
              <a:t>2018</a:t>
            </a:r>
            <a:r>
              <a:rPr lang="zh-CN" altLang="en-US" sz="1800" dirty="0" smtClean="0">
                <a:solidFill>
                  <a:srgbClr val="FF0000"/>
                </a:solidFill>
              </a:rPr>
              <a:t>年</a:t>
            </a:r>
            <a:r>
              <a:rPr lang="en-US" altLang="zh-CN" sz="1800" dirty="0" smtClean="0">
                <a:solidFill>
                  <a:srgbClr val="FF0000"/>
                </a:solidFill>
              </a:rPr>
              <a:t>4</a:t>
            </a:r>
            <a:r>
              <a:rPr lang="zh-CN" altLang="en-US" sz="1800" dirty="0" smtClean="0">
                <a:solidFill>
                  <a:srgbClr val="FF0000"/>
                </a:solidFill>
              </a:rPr>
              <a:t>月统一</a:t>
            </a:r>
            <a:r>
              <a:rPr lang="en-US" altLang="zh-CN" sz="1800" dirty="0" smtClean="0">
                <a:solidFill>
                  <a:srgbClr val="FF0000"/>
                </a:solidFill>
              </a:rPr>
              <a:t>LHAASO</a:t>
            </a:r>
            <a:r>
              <a:rPr lang="zh-CN" altLang="en-US" sz="1800" dirty="0" smtClean="0">
                <a:solidFill>
                  <a:srgbClr val="FF0000"/>
                </a:solidFill>
              </a:rPr>
              <a:t>探测器编号和坐标、数据存储结构，并与模拟统一。</a:t>
            </a:r>
            <a:endParaRPr lang="en-US" altLang="zh-CN" sz="1800" dirty="0" smtClean="0">
              <a:solidFill>
                <a:srgbClr val="FF0000"/>
              </a:solidFill>
            </a:endParaRPr>
          </a:p>
          <a:p>
            <a:pPr lvl="1">
              <a:lnSpc>
                <a:spcPct val="100000"/>
              </a:lnSpc>
            </a:pPr>
            <a:r>
              <a:rPr lang="en-US" altLang="zh-CN" sz="1800" dirty="0" smtClean="0">
                <a:solidFill>
                  <a:srgbClr val="FF0000"/>
                </a:solidFill>
              </a:rPr>
              <a:t>2018</a:t>
            </a:r>
            <a:r>
              <a:rPr lang="zh-CN" altLang="en-US" sz="1800" dirty="0" smtClean="0">
                <a:solidFill>
                  <a:srgbClr val="FF0000"/>
                </a:solidFill>
              </a:rPr>
              <a:t>年</a:t>
            </a:r>
            <a:r>
              <a:rPr lang="en-US" altLang="zh-CN" sz="1800" dirty="0" smtClean="0">
                <a:solidFill>
                  <a:srgbClr val="FF0000"/>
                </a:solidFill>
              </a:rPr>
              <a:t>5</a:t>
            </a:r>
            <a:r>
              <a:rPr lang="zh-CN" altLang="en-US" sz="1800" dirty="0" smtClean="0">
                <a:solidFill>
                  <a:srgbClr val="FF0000"/>
                </a:solidFill>
              </a:rPr>
              <a:t>月完成所有模拟和重建软件独立软件。</a:t>
            </a:r>
            <a:endParaRPr lang="en-US" altLang="zh-CN" sz="1800" dirty="0" smtClean="0">
              <a:solidFill>
                <a:srgbClr val="FF0000"/>
              </a:solidFill>
            </a:endParaRPr>
          </a:p>
          <a:p>
            <a:pPr lvl="1">
              <a:lnSpc>
                <a:spcPct val="100000"/>
              </a:lnSpc>
            </a:pPr>
            <a:r>
              <a:rPr lang="en-US" altLang="zh-CN" sz="1800" dirty="0" smtClean="0">
                <a:solidFill>
                  <a:srgbClr val="FF0000"/>
                </a:solidFill>
              </a:rPr>
              <a:t>2018</a:t>
            </a:r>
            <a:r>
              <a:rPr lang="zh-CN" altLang="en-US" sz="1800" dirty="0" smtClean="0">
                <a:solidFill>
                  <a:srgbClr val="FF0000"/>
                </a:solidFill>
              </a:rPr>
              <a:t>年</a:t>
            </a:r>
            <a:r>
              <a:rPr lang="en-US" altLang="zh-CN" sz="1800" dirty="0" smtClean="0">
                <a:solidFill>
                  <a:srgbClr val="FF0000"/>
                </a:solidFill>
              </a:rPr>
              <a:t>6</a:t>
            </a:r>
            <a:r>
              <a:rPr lang="zh-CN" altLang="en-US" sz="1800" dirty="0" smtClean="0">
                <a:solidFill>
                  <a:srgbClr val="FF0000"/>
                </a:solidFill>
              </a:rPr>
              <a:t>月完成所有模拟和重建软件等放入框架。</a:t>
            </a:r>
            <a:endParaRPr lang="en-US" altLang="zh-CN" sz="1800" dirty="0" smtClean="0">
              <a:solidFill>
                <a:srgbClr val="FF0000"/>
              </a:solidFill>
            </a:endParaRPr>
          </a:p>
          <a:p>
            <a:pPr lvl="1">
              <a:lnSpc>
                <a:spcPct val="100000"/>
              </a:lnSpc>
            </a:pPr>
            <a:r>
              <a:rPr lang="en-US" altLang="zh-CN" sz="1800" dirty="0" smtClean="0">
                <a:solidFill>
                  <a:srgbClr val="FF0000"/>
                </a:solidFill>
              </a:rPr>
              <a:t>2018</a:t>
            </a:r>
            <a:r>
              <a:rPr lang="zh-CN" altLang="en-US" sz="1800" dirty="0" smtClean="0">
                <a:solidFill>
                  <a:srgbClr val="FF0000"/>
                </a:solidFill>
              </a:rPr>
              <a:t>年</a:t>
            </a:r>
            <a:r>
              <a:rPr lang="en-US" altLang="zh-CN" sz="1800" dirty="0" smtClean="0">
                <a:solidFill>
                  <a:srgbClr val="FF0000"/>
                </a:solidFill>
              </a:rPr>
              <a:t>7</a:t>
            </a:r>
            <a:r>
              <a:rPr lang="zh-CN" altLang="en-US" sz="1800" dirty="0" smtClean="0">
                <a:solidFill>
                  <a:srgbClr val="FF0000"/>
                </a:solidFill>
              </a:rPr>
              <a:t>月完成标定方法研究。</a:t>
            </a:r>
            <a:endParaRPr lang="en-US" altLang="zh-CN" sz="1800" dirty="0" smtClean="0">
              <a:solidFill>
                <a:srgbClr val="FF0000"/>
              </a:solidFill>
            </a:endParaRPr>
          </a:p>
          <a:p>
            <a:pPr lvl="1">
              <a:lnSpc>
                <a:spcPct val="100000"/>
              </a:lnSpc>
            </a:pPr>
            <a:r>
              <a:rPr lang="en-US" altLang="zh-CN" sz="1800" dirty="0" smtClean="0">
                <a:solidFill>
                  <a:srgbClr val="FF0000"/>
                </a:solidFill>
              </a:rPr>
              <a:t>2018</a:t>
            </a:r>
            <a:r>
              <a:rPr lang="zh-CN" altLang="en-US" sz="1800" dirty="0" smtClean="0">
                <a:solidFill>
                  <a:srgbClr val="FF0000"/>
                </a:solidFill>
              </a:rPr>
              <a:t>年</a:t>
            </a:r>
            <a:r>
              <a:rPr lang="en-US" altLang="zh-CN" sz="1800" dirty="0" smtClean="0">
                <a:solidFill>
                  <a:srgbClr val="FF0000"/>
                </a:solidFill>
              </a:rPr>
              <a:t>8</a:t>
            </a:r>
            <a:r>
              <a:rPr lang="zh-CN" altLang="en-US" sz="1800" dirty="0" smtClean="0">
                <a:solidFill>
                  <a:srgbClr val="FF0000"/>
                </a:solidFill>
              </a:rPr>
              <a:t>月完成</a:t>
            </a:r>
            <a:r>
              <a:rPr lang="en-US" altLang="zh-CN" sz="1800" dirty="0">
                <a:solidFill>
                  <a:srgbClr val="FF0000"/>
                </a:solidFill>
              </a:rPr>
              <a:t>1/4</a:t>
            </a:r>
            <a:r>
              <a:rPr lang="zh-CN" altLang="en-US" sz="1800" dirty="0">
                <a:solidFill>
                  <a:srgbClr val="FF0000"/>
                </a:solidFill>
              </a:rPr>
              <a:t>阵</a:t>
            </a:r>
            <a:r>
              <a:rPr lang="zh-CN" altLang="en-US" sz="1800" dirty="0" smtClean="0">
                <a:solidFill>
                  <a:srgbClr val="FF0000"/>
                </a:solidFill>
              </a:rPr>
              <a:t>列的模拟样本产生。</a:t>
            </a:r>
            <a:endParaRPr lang="en-US" altLang="zh-CN" sz="1800" dirty="0" smtClean="0">
              <a:solidFill>
                <a:srgbClr val="FF0000"/>
              </a:solidFill>
            </a:endParaRPr>
          </a:p>
          <a:p>
            <a:pPr lvl="1">
              <a:lnSpc>
                <a:spcPct val="100000"/>
              </a:lnSpc>
            </a:pPr>
            <a:r>
              <a:rPr lang="en-US" altLang="zh-CN" sz="1800" dirty="0" smtClean="0">
                <a:solidFill>
                  <a:srgbClr val="FF0000"/>
                </a:solidFill>
              </a:rPr>
              <a:t>2018</a:t>
            </a:r>
            <a:r>
              <a:rPr lang="zh-CN" altLang="en-US" sz="1800" dirty="0" smtClean="0">
                <a:solidFill>
                  <a:srgbClr val="FF0000"/>
                </a:solidFill>
              </a:rPr>
              <a:t>年</a:t>
            </a:r>
            <a:r>
              <a:rPr lang="en-US" altLang="zh-CN" sz="1800" dirty="0" smtClean="0">
                <a:solidFill>
                  <a:srgbClr val="FF0000"/>
                </a:solidFill>
              </a:rPr>
              <a:t>9</a:t>
            </a:r>
            <a:r>
              <a:rPr lang="zh-CN" altLang="en-US" sz="1800" dirty="0" smtClean="0">
                <a:solidFill>
                  <a:srgbClr val="FF0000"/>
                </a:solidFill>
              </a:rPr>
              <a:t>月开展相应文章准备，放入模拟结果，如：标定、模拟、月影（重建）、</a:t>
            </a:r>
            <a:r>
              <a:rPr lang="en-US" altLang="zh-CN" sz="1800" dirty="0" smtClean="0">
                <a:solidFill>
                  <a:srgbClr val="FF0000"/>
                </a:solidFill>
              </a:rPr>
              <a:t>Crab</a:t>
            </a:r>
            <a:r>
              <a:rPr lang="zh-CN" altLang="en-US" sz="1800" dirty="0" smtClean="0">
                <a:solidFill>
                  <a:srgbClr val="FF0000"/>
                </a:solidFill>
              </a:rPr>
              <a:t>（鉴别）等</a:t>
            </a:r>
            <a:endParaRPr lang="en-US" altLang="zh-CN" sz="1800" dirty="0" smtClean="0">
              <a:solidFill>
                <a:srgbClr val="FF0000"/>
              </a:solidFill>
            </a:endParaRPr>
          </a:p>
          <a:p>
            <a:pPr>
              <a:lnSpc>
                <a:spcPct val="100000"/>
              </a:lnSpc>
            </a:pPr>
            <a:endParaRPr lang="en-US" altLang="zh-CN" sz="2200" dirty="0" smtClean="0"/>
          </a:p>
          <a:p>
            <a:pPr>
              <a:lnSpc>
                <a:spcPct val="100000"/>
              </a:lnSpc>
            </a:pPr>
            <a:endParaRPr lang="en-US" altLang="zh-CN" sz="2200" dirty="0" smtClean="0"/>
          </a:p>
        </p:txBody>
      </p:sp>
    </p:spTree>
    <p:extLst>
      <p:ext uri="{BB962C8B-B14F-4D97-AF65-F5344CB8AC3E}">
        <p14:creationId xmlns:p14="http://schemas.microsoft.com/office/powerpoint/2010/main" val="2208204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二、</a:t>
            </a:r>
            <a:r>
              <a:rPr lang="en-US" altLang="zh-CN" dirty="0"/>
              <a:t>LHAASO</a:t>
            </a:r>
            <a:r>
              <a:rPr lang="zh-CN" altLang="zh-CN" dirty="0"/>
              <a:t>数据的</a:t>
            </a:r>
            <a:r>
              <a:rPr lang="zh-CN" altLang="en-US" dirty="0"/>
              <a:t>标</a:t>
            </a:r>
            <a:r>
              <a:rPr lang="zh-CN" altLang="en-US" dirty="0" smtClean="0"/>
              <a:t>定</a:t>
            </a:r>
            <a:endParaRPr lang="zh-CN" altLang="en-US" dirty="0"/>
          </a:p>
        </p:txBody>
      </p:sp>
      <p:sp>
        <p:nvSpPr>
          <p:cNvPr id="5" name="文本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3060000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5149133" y="3297138"/>
            <a:ext cx="3488697" cy="2865728"/>
          </a:xfrm>
          <a:prstGeom prst="rect">
            <a:avLst/>
          </a:prstGeom>
        </p:spPr>
      </p:pic>
      <p:pic>
        <p:nvPicPr>
          <p:cNvPr id="5" name="图片 4"/>
          <p:cNvPicPr>
            <a:picLocks noChangeAspect="1"/>
          </p:cNvPicPr>
          <p:nvPr/>
        </p:nvPicPr>
        <p:blipFill>
          <a:blip r:embed="rId3"/>
          <a:stretch>
            <a:fillRect/>
          </a:stretch>
        </p:blipFill>
        <p:spPr>
          <a:xfrm>
            <a:off x="8866455" y="3275040"/>
            <a:ext cx="3171216" cy="2887825"/>
          </a:xfrm>
          <a:prstGeom prst="rect">
            <a:avLst/>
          </a:prstGeom>
        </p:spPr>
      </p:pic>
      <p:sp>
        <p:nvSpPr>
          <p:cNvPr id="2" name="标题 1"/>
          <p:cNvSpPr>
            <a:spLocks noGrp="1"/>
          </p:cNvSpPr>
          <p:nvPr>
            <p:ph type="title" idx="4294967295"/>
          </p:nvPr>
        </p:nvSpPr>
        <p:spPr>
          <a:xfrm>
            <a:off x="838200" y="365125"/>
            <a:ext cx="10515600" cy="1325563"/>
          </a:xfrm>
        </p:spPr>
        <p:txBody>
          <a:bodyPr>
            <a:normAutofit/>
          </a:bodyPr>
          <a:lstStyle/>
          <a:p>
            <a:r>
              <a:rPr lang="zh-CN" altLang="en-US" dirty="0" smtClean="0">
                <a:latin typeface="黑体" panose="02010609060101010101" pitchFamily="49" charset="-122"/>
                <a:ea typeface="黑体" panose="02010609060101010101" pitchFamily="49" charset="-122"/>
              </a:rPr>
              <a:t>时间标定</a:t>
            </a:r>
            <a:endParaRPr lang="zh-CN" altLang="en-US"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838200" y="1605455"/>
            <a:ext cx="10515600" cy="1435368"/>
          </a:xfrm>
        </p:spPr>
        <p:txBody>
          <a:bodyPr>
            <a:normAutofit/>
          </a:bodyPr>
          <a:lstStyle/>
          <a:p>
            <a:r>
              <a:rPr lang="zh-CN" altLang="en-US" dirty="0" smtClean="0"/>
              <a:t>利用簇射事例前锋面特点标定阵列各探测器的时间测量</a:t>
            </a:r>
            <a:endParaRPr lang="en-US" altLang="zh-CN" dirty="0" smtClean="0"/>
          </a:p>
          <a:p>
            <a:r>
              <a:rPr lang="zh-CN" altLang="en-US" dirty="0" smtClean="0"/>
              <a:t>在</a:t>
            </a:r>
            <a:r>
              <a:rPr lang="en-US" altLang="zh-CN" dirty="0" smtClean="0"/>
              <a:t>ARGO</a:t>
            </a:r>
            <a:r>
              <a:rPr lang="zh-CN" altLang="en-US" dirty="0" smtClean="0"/>
              <a:t>实验首次成功应用（指向误差</a:t>
            </a:r>
            <a:r>
              <a:rPr lang="en-US" altLang="zh-CN" dirty="0" smtClean="0"/>
              <a:t>0.1-0.2</a:t>
            </a:r>
            <a:r>
              <a:rPr lang="zh-CN" altLang="en-US" dirty="0" smtClean="0"/>
              <a:t>度）</a:t>
            </a:r>
            <a:endParaRPr lang="zh-CN" altLang="en-US" dirty="0"/>
          </a:p>
        </p:txBody>
      </p:sp>
      <p:sp>
        <p:nvSpPr>
          <p:cNvPr id="9" name="文本框 8"/>
          <p:cNvSpPr txBox="1"/>
          <p:nvPr/>
        </p:nvSpPr>
        <p:spPr>
          <a:xfrm>
            <a:off x="5583615" y="2788600"/>
            <a:ext cx="2241947" cy="369332"/>
          </a:xfrm>
          <a:prstGeom prst="rect">
            <a:avLst/>
          </a:prstGeom>
          <a:noFill/>
        </p:spPr>
        <p:txBody>
          <a:bodyPr wrap="square" rtlCol="0">
            <a:spAutoFit/>
          </a:bodyPr>
          <a:lstStyle/>
          <a:p>
            <a:pPr algn="ctr"/>
            <a:r>
              <a:rPr lang="en-US" altLang="zh-CN" b="1" dirty="0" smtClean="0">
                <a:solidFill>
                  <a:srgbClr val="FF0000"/>
                </a:solidFill>
              </a:rPr>
              <a:t>ARGO-</a:t>
            </a:r>
            <a:r>
              <a:rPr lang="en-US" altLang="zh-CN" b="1" dirty="0">
                <a:solidFill>
                  <a:srgbClr val="FF0000"/>
                </a:solidFill>
              </a:rPr>
              <a:t>Y</a:t>
            </a:r>
            <a:r>
              <a:rPr lang="en-US" altLang="zh-CN" b="1" dirty="0" smtClean="0">
                <a:solidFill>
                  <a:srgbClr val="FF0000"/>
                </a:solidFill>
              </a:rPr>
              <a:t>BJ</a:t>
            </a:r>
            <a:r>
              <a:rPr lang="zh-CN" altLang="en-US" b="1" dirty="0" smtClean="0">
                <a:solidFill>
                  <a:srgbClr val="FF0000"/>
                </a:solidFill>
              </a:rPr>
              <a:t>模拟精度</a:t>
            </a:r>
            <a:endParaRPr lang="zh-CN" altLang="en-US" b="1" dirty="0">
              <a:solidFill>
                <a:srgbClr val="FF00FF"/>
              </a:solidFill>
            </a:endParaRPr>
          </a:p>
        </p:txBody>
      </p:sp>
      <p:pic>
        <p:nvPicPr>
          <p:cNvPr id="10" name="图片 9"/>
          <p:cNvPicPr>
            <a:picLocks noChangeAspect="1"/>
          </p:cNvPicPr>
          <p:nvPr/>
        </p:nvPicPr>
        <p:blipFill>
          <a:blip r:embed="rId4"/>
          <a:stretch>
            <a:fillRect/>
          </a:stretch>
        </p:blipFill>
        <p:spPr>
          <a:xfrm>
            <a:off x="347241" y="3275041"/>
            <a:ext cx="4235776" cy="2887825"/>
          </a:xfrm>
          <a:prstGeom prst="rect">
            <a:avLst/>
          </a:prstGeom>
        </p:spPr>
      </p:pic>
      <p:sp>
        <p:nvSpPr>
          <p:cNvPr id="11" name="文本框 10"/>
          <p:cNvSpPr txBox="1"/>
          <p:nvPr/>
        </p:nvSpPr>
        <p:spPr>
          <a:xfrm>
            <a:off x="892178" y="2927806"/>
            <a:ext cx="2326397" cy="369332"/>
          </a:xfrm>
          <a:prstGeom prst="rect">
            <a:avLst/>
          </a:prstGeom>
          <a:noFill/>
        </p:spPr>
        <p:txBody>
          <a:bodyPr wrap="square" rtlCol="0">
            <a:spAutoFit/>
          </a:bodyPr>
          <a:lstStyle/>
          <a:p>
            <a:pPr algn="ctr"/>
            <a:r>
              <a:rPr lang="zh-CN" altLang="en-US" b="1" dirty="0" smtClean="0">
                <a:solidFill>
                  <a:srgbClr val="FF0000"/>
                </a:solidFill>
              </a:rPr>
              <a:t>方法原理</a:t>
            </a:r>
            <a:endParaRPr lang="zh-CN" altLang="en-US" b="1" dirty="0">
              <a:solidFill>
                <a:srgbClr val="FF0000"/>
              </a:solidFill>
            </a:endParaRPr>
          </a:p>
        </p:txBody>
      </p:sp>
      <p:sp>
        <p:nvSpPr>
          <p:cNvPr id="12" name="文本框 11"/>
          <p:cNvSpPr txBox="1"/>
          <p:nvPr/>
        </p:nvSpPr>
        <p:spPr>
          <a:xfrm>
            <a:off x="9491081" y="2813848"/>
            <a:ext cx="2268570" cy="369332"/>
          </a:xfrm>
          <a:prstGeom prst="rect">
            <a:avLst/>
          </a:prstGeom>
          <a:noFill/>
        </p:spPr>
        <p:txBody>
          <a:bodyPr wrap="square" rtlCol="0">
            <a:spAutoFit/>
          </a:bodyPr>
          <a:lstStyle/>
          <a:p>
            <a:pPr algn="ctr"/>
            <a:r>
              <a:rPr lang="en-US" altLang="zh-CN" b="1" dirty="0" smtClean="0">
                <a:solidFill>
                  <a:srgbClr val="FF0000"/>
                </a:solidFill>
              </a:rPr>
              <a:t>ARGO-YBJ</a:t>
            </a:r>
            <a:r>
              <a:rPr lang="zh-CN" altLang="en-US" b="1" dirty="0" smtClean="0">
                <a:solidFill>
                  <a:srgbClr val="FF0000"/>
                </a:solidFill>
              </a:rPr>
              <a:t>检测精度</a:t>
            </a:r>
            <a:endParaRPr lang="zh-CN" altLang="en-US" b="1" dirty="0">
              <a:solidFill>
                <a:srgbClr val="FF0000"/>
              </a:solidFill>
            </a:endParaRPr>
          </a:p>
        </p:txBody>
      </p:sp>
      <mc:AlternateContent xmlns:mc="http://schemas.openxmlformats.org/markup-compatibility/2006" xmlns:a14="http://schemas.microsoft.com/office/drawing/2010/main">
        <mc:Choice Requires="a14">
          <p:sp>
            <p:nvSpPr>
              <p:cNvPr id="14" name="文本框 13"/>
              <p:cNvSpPr txBox="1"/>
              <p:nvPr/>
            </p:nvSpPr>
            <p:spPr>
              <a:xfrm>
                <a:off x="10084851" y="5079972"/>
                <a:ext cx="201946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1" i="0" smtClean="0">
                          <a:solidFill>
                            <a:srgbClr val="FF0000"/>
                          </a:solidFill>
                          <a:latin typeface="Cambria Math" panose="02040503050406030204" pitchFamily="18" charset="0"/>
                        </a:rPr>
                        <m:t>𝛔</m:t>
                      </m:r>
                      <m:r>
                        <a:rPr lang="en-US" altLang="zh-CN" sz="2800" b="1" i="0" smtClean="0">
                          <a:solidFill>
                            <a:srgbClr val="FF0000"/>
                          </a:solidFill>
                          <a:latin typeface="Cambria Math" panose="02040503050406030204" pitchFamily="18" charset="0"/>
                        </a:rPr>
                        <m:t>=</m:t>
                      </m:r>
                      <m:r>
                        <a:rPr lang="en-US" altLang="zh-CN" sz="2800" b="1" i="0" smtClean="0">
                          <a:solidFill>
                            <a:srgbClr val="FF0000"/>
                          </a:solidFill>
                          <a:latin typeface="Cambria Math" panose="02040503050406030204" pitchFamily="18" charset="0"/>
                        </a:rPr>
                        <m:t>𝟎</m:t>
                      </m:r>
                      <m:r>
                        <a:rPr lang="en-US" altLang="zh-CN" sz="2800" b="1" i="0" smtClean="0">
                          <a:solidFill>
                            <a:srgbClr val="FF0000"/>
                          </a:solidFill>
                          <a:latin typeface="Cambria Math" panose="02040503050406030204" pitchFamily="18" charset="0"/>
                        </a:rPr>
                        <m:t>.</m:t>
                      </m:r>
                      <m:r>
                        <a:rPr lang="en-US" altLang="zh-CN" sz="2800" b="1" i="0" smtClean="0">
                          <a:solidFill>
                            <a:srgbClr val="FF0000"/>
                          </a:solidFill>
                          <a:latin typeface="Cambria Math" panose="02040503050406030204" pitchFamily="18" charset="0"/>
                        </a:rPr>
                        <m:t>𝟒𝟑</m:t>
                      </m:r>
                      <m:r>
                        <a:rPr lang="en-US" altLang="zh-CN" sz="2800" b="1" i="0">
                          <a:solidFill>
                            <a:srgbClr val="FF0000"/>
                          </a:solidFill>
                          <a:latin typeface="Cambria Math" panose="02040503050406030204" pitchFamily="18" charset="0"/>
                        </a:rPr>
                        <m:t> </m:t>
                      </m:r>
                      <m:r>
                        <a:rPr lang="en-US" altLang="zh-CN" sz="2800" b="1" i="0">
                          <a:solidFill>
                            <a:srgbClr val="FF0000"/>
                          </a:solidFill>
                          <a:latin typeface="Cambria Math" panose="02040503050406030204" pitchFamily="18" charset="0"/>
                        </a:rPr>
                        <m:t>𝐧𝐬</m:t>
                      </m:r>
                    </m:oMath>
                  </m:oMathPara>
                </a14:m>
                <a:endParaRPr lang="zh-CN" altLang="en-US" sz="2800" b="1" dirty="0">
                  <a:solidFill>
                    <a:srgbClr val="FF0000"/>
                  </a:solidFill>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10084851" y="5079972"/>
                <a:ext cx="2019464" cy="430887"/>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p:cNvSpPr txBox="1"/>
              <p:nvPr/>
            </p:nvSpPr>
            <p:spPr>
              <a:xfrm>
                <a:off x="6565545" y="5079972"/>
                <a:ext cx="223426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1" i="0" smtClean="0">
                          <a:solidFill>
                            <a:srgbClr val="FF0000"/>
                          </a:solidFill>
                          <a:latin typeface="Cambria Math" panose="02040503050406030204" pitchFamily="18" charset="0"/>
                        </a:rPr>
                        <m:t>𝛔</m:t>
                      </m:r>
                      <m:r>
                        <a:rPr lang="en-US" altLang="zh-CN" sz="2800" b="1" i="0" smtClean="0">
                          <a:solidFill>
                            <a:srgbClr val="FF0000"/>
                          </a:solidFill>
                          <a:latin typeface="Cambria Math" panose="02040503050406030204" pitchFamily="18" charset="0"/>
                        </a:rPr>
                        <m:t>=</m:t>
                      </m:r>
                      <m:r>
                        <a:rPr lang="en-US" altLang="zh-CN" sz="2800" b="1" i="0" smtClean="0">
                          <a:solidFill>
                            <a:srgbClr val="FF0000"/>
                          </a:solidFill>
                          <a:latin typeface="Cambria Math" panose="02040503050406030204" pitchFamily="18" charset="0"/>
                        </a:rPr>
                        <m:t>𝟎</m:t>
                      </m:r>
                      <m:r>
                        <a:rPr lang="en-US" altLang="zh-CN" sz="2800" b="1" i="0" smtClean="0">
                          <a:solidFill>
                            <a:srgbClr val="FF0000"/>
                          </a:solidFill>
                          <a:latin typeface="Cambria Math" panose="02040503050406030204" pitchFamily="18" charset="0"/>
                        </a:rPr>
                        <m:t>.</m:t>
                      </m:r>
                      <m:r>
                        <a:rPr lang="en-US" altLang="zh-CN" sz="2800" b="1" i="0" smtClean="0">
                          <a:solidFill>
                            <a:srgbClr val="FF0000"/>
                          </a:solidFill>
                          <a:latin typeface="Cambria Math" panose="02040503050406030204" pitchFamily="18" charset="0"/>
                        </a:rPr>
                        <m:t>𝟎𝟓𝟒</m:t>
                      </m:r>
                      <m:r>
                        <a:rPr lang="en-US" altLang="zh-CN" sz="2800" b="1" i="0">
                          <a:solidFill>
                            <a:srgbClr val="FF0000"/>
                          </a:solidFill>
                          <a:latin typeface="Cambria Math" panose="02040503050406030204" pitchFamily="18" charset="0"/>
                        </a:rPr>
                        <m:t> </m:t>
                      </m:r>
                      <m:r>
                        <a:rPr lang="en-US" altLang="zh-CN" sz="2800" b="1" i="0">
                          <a:solidFill>
                            <a:srgbClr val="FF0000"/>
                          </a:solidFill>
                          <a:latin typeface="Cambria Math" panose="02040503050406030204" pitchFamily="18" charset="0"/>
                        </a:rPr>
                        <m:t>𝐧𝐬</m:t>
                      </m:r>
                    </m:oMath>
                  </m:oMathPara>
                </a14:m>
                <a:endParaRPr lang="zh-CN" altLang="en-US" sz="2800" b="1" dirty="0">
                  <a:solidFill>
                    <a:srgbClr val="FF0000"/>
                  </a:solidFill>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6565545" y="5079972"/>
                <a:ext cx="2234266" cy="430887"/>
              </a:xfrm>
              <a:prstGeom prst="rect">
                <a:avLst/>
              </a:prstGeom>
              <a:blipFill rotWithShape="0">
                <a:blip r:embed="rId6"/>
                <a:stretch>
                  <a:fillRect/>
                </a:stretch>
              </a:blipFill>
            </p:spPr>
            <p:txBody>
              <a:bodyPr/>
              <a:lstStyle/>
              <a:p>
                <a:r>
                  <a:rPr lang="zh-CN" altLang="en-US">
                    <a:noFill/>
                  </a:rPr>
                  <a:t> </a:t>
                </a:r>
              </a:p>
            </p:txBody>
          </p:sp>
        </mc:Fallback>
      </mc:AlternateContent>
      <p:sp>
        <p:nvSpPr>
          <p:cNvPr id="4" name="文本框 3"/>
          <p:cNvSpPr txBox="1"/>
          <p:nvPr/>
        </p:nvSpPr>
        <p:spPr>
          <a:xfrm>
            <a:off x="162045" y="6296628"/>
            <a:ext cx="4595149" cy="369332"/>
          </a:xfrm>
          <a:prstGeom prst="rect">
            <a:avLst/>
          </a:prstGeom>
          <a:noFill/>
        </p:spPr>
        <p:txBody>
          <a:bodyPr wrap="square" rtlCol="0">
            <a:spAutoFit/>
          </a:bodyPr>
          <a:lstStyle/>
          <a:p>
            <a:r>
              <a:rPr lang="zh-CN" altLang="en-US" dirty="0" smtClean="0"/>
              <a:t>方法：</a:t>
            </a:r>
            <a:r>
              <a:rPr lang="fr-FR" altLang="zh-CN" dirty="0" smtClean="0"/>
              <a:t>Astroparticle </a:t>
            </a:r>
            <a:r>
              <a:rPr lang="fr-FR" altLang="zh-CN" dirty="0"/>
              <a:t>Physics 27 (2007</a:t>
            </a:r>
            <a:r>
              <a:rPr lang="fr-FR" altLang="zh-CN" dirty="0" smtClean="0"/>
              <a:t>):528</a:t>
            </a:r>
            <a:endParaRPr lang="zh-CN" altLang="en-US" dirty="0"/>
          </a:p>
        </p:txBody>
      </p:sp>
      <p:sp>
        <p:nvSpPr>
          <p:cNvPr id="16" name="文本框 15"/>
          <p:cNvSpPr txBox="1"/>
          <p:nvPr/>
        </p:nvSpPr>
        <p:spPr>
          <a:xfrm>
            <a:off x="4776079" y="6253724"/>
            <a:ext cx="6875363" cy="646331"/>
          </a:xfrm>
          <a:prstGeom prst="rect">
            <a:avLst/>
          </a:prstGeom>
          <a:noFill/>
        </p:spPr>
        <p:txBody>
          <a:bodyPr wrap="square" rtlCol="0">
            <a:spAutoFit/>
          </a:bodyPr>
          <a:lstStyle/>
          <a:p>
            <a:r>
              <a:rPr lang="zh-CN" altLang="en-US" dirty="0" smtClean="0"/>
              <a:t>应用：</a:t>
            </a:r>
            <a:r>
              <a:rPr lang="en-US" altLang="zh-CN" dirty="0"/>
              <a:t>Nuclear Physics B (Proc. Suppl.) 175–176 (2008</a:t>
            </a:r>
            <a:r>
              <a:rPr lang="en-US" altLang="zh-CN" dirty="0" smtClean="0"/>
              <a:t>):435</a:t>
            </a:r>
            <a:r>
              <a:rPr lang="zh-CN" altLang="en-US" dirty="0" smtClean="0"/>
              <a:t>；   </a:t>
            </a:r>
            <a:endParaRPr lang="en-US" altLang="zh-CN" dirty="0" smtClean="0"/>
          </a:p>
          <a:p>
            <a:r>
              <a:rPr lang="en-US" altLang="zh-CN" dirty="0"/>
              <a:t> </a:t>
            </a:r>
            <a:r>
              <a:rPr lang="en-US" altLang="zh-CN" dirty="0" smtClean="0"/>
              <a:t>            </a:t>
            </a:r>
            <a:r>
              <a:rPr lang="fr-FR" altLang="zh-CN" dirty="0" smtClean="0"/>
              <a:t>Astroparticle </a:t>
            </a:r>
            <a:r>
              <a:rPr lang="fr-FR" altLang="zh-CN" dirty="0"/>
              <a:t>Physics 30 (2009</a:t>
            </a:r>
            <a:r>
              <a:rPr lang="fr-FR" altLang="zh-CN" dirty="0" smtClean="0"/>
              <a:t>)</a:t>
            </a:r>
            <a:r>
              <a:rPr lang="en-US" altLang="zh-CN" dirty="0" smtClean="0"/>
              <a:t>:</a:t>
            </a:r>
            <a:r>
              <a:rPr lang="fr-FR" altLang="zh-CN" dirty="0" smtClean="0"/>
              <a:t>287</a:t>
            </a:r>
            <a:endParaRPr lang="zh-CN" altLang="en-US" dirty="0"/>
          </a:p>
        </p:txBody>
      </p:sp>
    </p:spTree>
    <p:extLst>
      <p:ext uri="{BB962C8B-B14F-4D97-AF65-F5344CB8AC3E}">
        <p14:creationId xmlns:p14="http://schemas.microsoft.com/office/powerpoint/2010/main" val="3074117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normAutofit/>
          </a:bodyPr>
          <a:lstStyle/>
          <a:p>
            <a:r>
              <a:rPr lang="en-US" altLang="zh-CN" dirty="0" smtClean="0">
                <a:latin typeface="黑体" panose="02010609060101010101" pitchFamily="49" charset="-122"/>
                <a:ea typeface="黑体" panose="02010609060101010101" pitchFamily="49" charset="-122"/>
              </a:rPr>
              <a:t>KM2A</a:t>
            </a:r>
            <a:r>
              <a:rPr lang="zh-CN" altLang="zh-CN" dirty="0">
                <a:latin typeface="黑体" panose="02010609060101010101" pitchFamily="49" charset="-122"/>
                <a:ea typeface="黑体" panose="02010609060101010101" pitchFamily="49" charset="-122"/>
              </a:rPr>
              <a:t>和</a:t>
            </a:r>
            <a:r>
              <a:rPr lang="en-US" altLang="zh-CN" dirty="0" smtClean="0">
                <a:latin typeface="黑体" panose="02010609060101010101" pitchFamily="49" charset="-122"/>
                <a:ea typeface="黑体" panose="02010609060101010101" pitchFamily="49" charset="-122"/>
              </a:rPr>
              <a:t>WCDA</a:t>
            </a:r>
            <a:r>
              <a:rPr lang="zh-CN" altLang="en-US" dirty="0" smtClean="0">
                <a:latin typeface="黑体" panose="02010609060101010101" pitchFamily="49" charset="-122"/>
                <a:ea typeface="黑体" panose="02010609060101010101" pitchFamily="49" charset="-122"/>
              </a:rPr>
              <a:t>的时间标定</a:t>
            </a:r>
            <a:endParaRPr lang="zh-CN" altLang="en-US"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550843" y="1605455"/>
            <a:ext cx="11534731" cy="1644894"/>
          </a:xfrm>
        </p:spPr>
        <p:txBody>
          <a:bodyPr>
            <a:normAutofit/>
          </a:bodyPr>
          <a:lstStyle/>
          <a:p>
            <a:r>
              <a:rPr lang="en-US" altLang="zh-CN" dirty="0">
                <a:latin typeface="黑体" panose="02010609060101010101" pitchFamily="49" charset="-122"/>
                <a:ea typeface="黑体" panose="02010609060101010101" pitchFamily="49" charset="-122"/>
              </a:rPr>
              <a:t>KM2A</a:t>
            </a:r>
            <a:r>
              <a:rPr lang="zh-CN" altLang="zh-CN" dirty="0">
                <a:latin typeface="黑体" panose="02010609060101010101" pitchFamily="49" charset="-122"/>
                <a:ea typeface="黑体" panose="02010609060101010101" pitchFamily="49" charset="-122"/>
              </a:rPr>
              <a:t>和</a:t>
            </a:r>
            <a:r>
              <a:rPr lang="en-US" altLang="zh-CN" dirty="0" smtClean="0">
                <a:latin typeface="黑体" panose="02010609060101010101" pitchFamily="49" charset="-122"/>
                <a:ea typeface="黑体" panose="02010609060101010101" pitchFamily="49" charset="-122"/>
              </a:rPr>
              <a:t>WCDA</a:t>
            </a:r>
            <a:r>
              <a:rPr lang="zh-CN" altLang="en-US" dirty="0" smtClean="0">
                <a:latin typeface="黑体" panose="02010609060101010101" pitchFamily="49" charset="-122"/>
                <a:ea typeface="黑体" panose="02010609060101010101" pitchFamily="49" charset="-122"/>
              </a:rPr>
              <a:t>采用与</a:t>
            </a:r>
            <a:r>
              <a:rPr lang="en-US" altLang="zh-CN" dirty="0" smtClean="0">
                <a:latin typeface="黑体" panose="02010609060101010101" pitchFamily="49" charset="-122"/>
                <a:ea typeface="黑体" panose="02010609060101010101" pitchFamily="49" charset="-122"/>
              </a:rPr>
              <a:t>ARGO</a:t>
            </a:r>
            <a:r>
              <a:rPr lang="zh-CN" altLang="en-US" dirty="0" smtClean="0">
                <a:latin typeface="黑体" panose="02010609060101010101" pitchFamily="49" charset="-122"/>
                <a:ea typeface="黑体" panose="02010609060101010101" pitchFamily="49" charset="-122"/>
              </a:rPr>
              <a:t>同样的标定方法，希望模拟中精度优于</a:t>
            </a:r>
            <a:r>
              <a:rPr lang="en-US" altLang="zh-CN" dirty="0" smtClean="0"/>
              <a:t>0.1ns</a:t>
            </a:r>
            <a:endParaRPr lang="en-US" altLang="zh-CN" dirty="0" smtClean="0">
              <a:solidFill>
                <a:srgbClr val="FF00FF"/>
              </a:solidFill>
            </a:endParaRPr>
          </a:p>
          <a:p>
            <a:r>
              <a:rPr lang="zh-CN" altLang="en-US" dirty="0" smtClean="0">
                <a:solidFill>
                  <a:srgbClr val="FF00FF"/>
                </a:solidFill>
              </a:rPr>
              <a:t>建</a:t>
            </a:r>
            <a:r>
              <a:rPr lang="zh-CN" altLang="en-US" dirty="0">
                <a:solidFill>
                  <a:srgbClr val="FF00FF"/>
                </a:solidFill>
              </a:rPr>
              <a:t>议增加硬件标定抽样监</a:t>
            </a:r>
            <a:r>
              <a:rPr lang="zh-CN" altLang="en-US" dirty="0" smtClean="0">
                <a:solidFill>
                  <a:srgbClr val="FF00FF"/>
                </a:solidFill>
              </a:rPr>
              <a:t>测！时间稳定性？</a:t>
            </a:r>
            <a:endParaRPr lang="zh-CN" altLang="en-US" dirty="0"/>
          </a:p>
        </p:txBody>
      </p:sp>
      <p:pic>
        <p:nvPicPr>
          <p:cNvPr id="8" name="图片 7"/>
          <p:cNvPicPr>
            <a:picLocks noChangeAspect="1"/>
          </p:cNvPicPr>
          <p:nvPr/>
        </p:nvPicPr>
        <p:blipFill>
          <a:blip r:embed="rId2"/>
          <a:stretch>
            <a:fillRect/>
          </a:stretch>
        </p:blipFill>
        <p:spPr>
          <a:xfrm>
            <a:off x="4358187" y="3670346"/>
            <a:ext cx="3723234" cy="3045219"/>
          </a:xfrm>
          <a:prstGeom prst="rect">
            <a:avLst/>
          </a:prstGeom>
        </p:spPr>
      </p:pic>
      <p:sp>
        <p:nvSpPr>
          <p:cNvPr id="9" name="文本框 8"/>
          <p:cNvSpPr txBox="1"/>
          <p:nvPr/>
        </p:nvSpPr>
        <p:spPr>
          <a:xfrm>
            <a:off x="4600269" y="3190275"/>
            <a:ext cx="3481152" cy="646331"/>
          </a:xfrm>
          <a:prstGeom prst="rect">
            <a:avLst/>
          </a:prstGeom>
          <a:noFill/>
        </p:spPr>
        <p:txBody>
          <a:bodyPr wrap="square" rtlCol="0">
            <a:spAutoFit/>
          </a:bodyPr>
          <a:lstStyle/>
          <a:p>
            <a:pPr algn="ctr"/>
            <a:r>
              <a:rPr lang="en-US" altLang="zh-CN" b="1" dirty="0" smtClean="0">
                <a:solidFill>
                  <a:srgbClr val="FF0000"/>
                </a:solidFill>
              </a:rPr>
              <a:t>KM2A</a:t>
            </a:r>
            <a:r>
              <a:rPr lang="zh-CN" altLang="en-US" b="1" dirty="0" smtClean="0">
                <a:solidFill>
                  <a:srgbClr val="FF0000"/>
                </a:solidFill>
              </a:rPr>
              <a:t>模拟标定精度</a:t>
            </a:r>
            <a:endParaRPr lang="en-US" altLang="zh-CN" b="1" dirty="0" smtClean="0">
              <a:solidFill>
                <a:srgbClr val="FF0000"/>
              </a:solidFill>
            </a:endParaRPr>
          </a:p>
          <a:p>
            <a:pPr algn="ctr"/>
            <a:r>
              <a:rPr lang="en-US" altLang="zh-CN" b="1" dirty="0"/>
              <a:t>(</a:t>
            </a:r>
            <a:r>
              <a:rPr lang="zh-CN" altLang="en-US" b="1" dirty="0" smtClean="0"/>
              <a:t>将进一步提高</a:t>
            </a:r>
            <a:r>
              <a:rPr lang="en-US" altLang="zh-CN" b="1" dirty="0" smtClean="0"/>
              <a:t>)</a:t>
            </a:r>
            <a:endParaRPr lang="zh-CN" altLang="en-US" b="1" dirty="0"/>
          </a:p>
        </p:txBody>
      </p:sp>
      <mc:AlternateContent xmlns:mc="http://schemas.openxmlformats.org/markup-compatibility/2006" xmlns:a14="http://schemas.microsoft.com/office/drawing/2010/main">
        <mc:Choice Requires="a14">
          <p:sp>
            <p:nvSpPr>
              <p:cNvPr id="15" name="文本框 14"/>
              <p:cNvSpPr txBox="1"/>
              <p:nvPr/>
            </p:nvSpPr>
            <p:spPr>
              <a:xfrm>
                <a:off x="5858653" y="5649353"/>
                <a:ext cx="2019464"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1" i="0" smtClean="0">
                          <a:solidFill>
                            <a:srgbClr val="FF0000"/>
                          </a:solidFill>
                          <a:latin typeface="Cambria Math" panose="02040503050406030204" pitchFamily="18" charset="0"/>
                        </a:rPr>
                        <m:t>𝛔</m:t>
                      </m:r>
                      <m:r>
                        <a:rPr lang="en-US" altLang="zh-CN" sz="2800" b="1" i="0" smtClean="0">
                          <a:solidFill>
                            <a:srgbClr val="FF0000"/>
                          </a:solidFill>
                          <a:latin typeface="Cambria Math" panose="02040503050406030204" pitchFamily="18" charset="0"/>
                        </a:rPr>
                        <m:t>=</m:t>
                      </m:r>
                      <m:r>
                        <a:rPr lang="en-US" altLang="zh-CN" sz="2800" b="1" i="0" smtClean="0">
                          <a:solidFill>
                            <a:srgbClr val="FF0000"/>
                          </a:solidFill>
                          <a:latin typeface="Cambria Math" panose="02040503050406030204" pitchFamily="18" charset="0"/>
                        </a:rPr>
                        <m:t>𝟎</m:t>
                      </m:r>
                      <m:r>
                        <a:rPr lang="en-US" altLang="zh-CN" sz="2800" b="1" i="0" smtClean="0">
                          <a:solidFill>
                            <a:srgbClr val="FF0000"/>
                          </a:solidFill>
                          <a:latin typeface="Cambria Math" panose="02040503050406030204" pitchFamily="18" charset="0"/>
                        </a:rPr>
                        <m:t>.</m:t>
                      </m:r>
                      <m:r>
                        <a:rPr lang="en-US" altLang="zh-CN" sz="2800" b="1" i="0" smtClean="0">
                          <a:solidFill>
                            <a:srgbClr val="FF0000"/>
                          </a:solidFill>
                          <a:latin typeface="Cambria Math" panose="02040503050406030204" pitchFamily="18" charset="0"/>
                        </a:rPr>
                        <m:t>𝟒𝟔</m:t>
                      </m:r>
                      <m:r>
                        <a:rPr lang="en-US" altLang="zh-CN" sz="2800" b="1" i="0">
                          <a:solidFill>
                            <a:srgbClr val="FF0000"/>
                          </a:solidFill>
                          <a:latin typeface="Cambria Math" panose="02040503050406030204" pitchFamily="18" charset="0"/>
                        </a:rPr>
                        <m:t> </m:t>
                      </m:r>
                      <m:r>
                        <a:rPr lang="en-US" altLang="zh-CN" sz="2800" b="1" i="0">
                          <a:solidFill>
                            <a:srgbClr val="FF0000"/>
                          </a:solidFill>
                          <a:latin typeface="Cambria Math" panose="02040503050406030204" pitchFamily="18" charset="0"/>
                        </a:rPr>
                        <m:t>𝐧𝐬</m:t>
                      </m:r>
                    </m:oMath>
                  </m:oMathPara>
                </a14:m>
                <a:endParaRPr lang="en-US" altLang="zh-CN" sz="2800" b="1" dirty="0" smtClean="0">
                  <a:solidFill>
                    <a:srgbClr val="FF0000"/>
                  </a:solidFill>
                </a:endParaRPr>
              </a:p>
              <a:p>
                <a:pPr algn="ctr"/>
                <a:r>
                  <a:rPr lang="zh-CN" altLang="en-US" sz="1600" b="1" dirty="0">
                    <a:solidFill>
                      <a:srgbClr val="FF0000"/>
                    </a:solidFill>
                  </a:rPr>
                  <a:t>系统误差主导</a:t>
                </a:r>
              </a:p>
            </p:txBody>
          </p:sp>
        </mc:Choice>
        <mc:Fallback xmlns="">
          <p:sp>
            <p:nvSpPr>
              <p:cNvPr id="15" name="文本框 14"/>
              <p:cNvSpPr txBox="1">
                <a:spLocks noRot="1" noChangeAspect="1" noMove="1" noResize="1" noEditPoints="1" noAdjustHandles="1" noChangeArrowheads="1" noChangeShapeType="1" noTextEdit="1"/>
              </p:cNvSpPr>
              <p:nvPr/>
            </p:nvSpPr>
            <p:spPr>
              <a:xfrm>
                <a:off x="5858653" y="5649353"/>
                <a:ext cx="2019464" cy="677108"/>
              </a:xfrm>
              <a:prstGeom prst="rect">
                <a:avLst/>
              </a:prstGeom>
              <a:blipFill rotWithShape="0">
                <a:blip r:embed="rId3"/>
                <a:stretch>
                  <a:fillRect b="-15315"/>
                </a:stretch>
              </a:blipFill>
            </p:spPr>
            <p:txBody>
              <a:bodyPr/>
              <a:lstStyle/>
              <a:p>
                <a:r>
                  <a:rPr lang="zh-CN" altLang="en-US">
                    <a:noFill/>
                  </a:rPr>
                  <a:t> </a:t>
                </a:r>
              </a:p>
            </p:txBody>
          </p:sp>
        </mc:Fallback>
      </mc:AlternateContent>
      <p:pic>
        <p:nvPicPr>
          <p:cNvPr id="4" name="图片 3"/>
          <p:cNvPicPr>
            <a:picLocks noChangeAspect="1"/>
          </p:cNvPicPr>
          <p:nvPr/>
        </p:nvPicPr>
        <p:blipFill>
          <a:blip r:embed="rId4"/>
          <a:stretch>
            <a:fillRect/>
          </a:stretch>
        </p:blipFill>
        <p:spPr>
          <a:xfrm>
            <a:off x="285490" y="3713496"/>
            <a:ext cx="3713633" cy="3002069"/>
          </a:xfrm>
          <a:prstGeom prst="rect">
            <a:avLst/>
          </a:prstGeom>
        </p:spPr>
      </p:pic>
      <p:sp>
        <p:nvSpPr>
          <p:cNvPr id="5" name="文本框 4"/>
          <p:cNvSpPr txBox="1"/>
          <p:nvPr/>
        </p:nvSpPr>
        <p:spPr>
          <a:xfrm>
            <a:off x="440952" y="3313386"/>
            <a:ext cx="3761772" cy="400110"/>
          </a:xfrm>
          <a:prstGeom prst="rect">
            <a:avLst/>
          </a:prstGeom>
          <a:noFill/>
        </p:spPr>
        <p:txBody>
          <a:bodyPr wrap="square" rtlCol="0">
            <a:spAutoFit/>
          </a:bodyPr>
          <a:lstStyle/>
          <a:p>
            <a:r>
              <a:rPr lang="en-US" altLang="zh-CN" sz="2000" b="1" dirty="0" smtClean="0">
                <a:solidFill>
                  <a:srgbClr val="FF0000"/>
                </a:solidFill>
              </a:rPr>
              <a:t>KM2A-ED</a:t>
            </a:r>
            <a:r>
              <a:rPr lang="zh-CN" altLang="en-US" sz="2000" b="1" dirty="0" smtClean="0">
                <a:solidFill>
                  <a:srgbClr val="FF0000"/>
                </a:solidFill>
              </a:rPr>
              <a:t>模拟标定进展</a:t>
            </a:r>
            <a:endParaRPr lang="en-US" altLang="zh-CN" sz="2000" b="1" dirty="0" smtClean="0">
              <a:solidFill>
                <a:srgbClr val="FF0000"/>
              </a:solidFill>
            </a:endParaRPr>
          </a:p>
        </p:txBody>
      </p:sp>
      <p:pic>
        <p:nvPicPr>
          <p:cNvPr id="6" name="图片 5"/>
          <p:cNvPicPr>
            <a:picLocks noChangeAspect="1"/>
          </p:cNvPicPr>
          <p:nvPr/>
        </p:nvPicPr>
        <p:blipFill>
          <a:blip r:embed="rId5"/>
          <a:stretch>
            <a:fillRect/>
          </a:stretch>
        </p:blipFill>
        <p:spPr>
          <a:xfrm>
            <a:off x="8323502" y="3670346"/>
            <a:ext cx="3868497" cy="3045220"/>
          </a:xfrm>
          <a:prstGeom prst="rect">
            <a:avLst/>
          </a:prstGeom>
        </p:spPr>
      </p:pic>
      <p:sp>
        <p:nvSpPr>
          <p:cNvPr id="11" name="文本框 10"/>
          <p:cNvSpPr txBox="1"/>
          <p:nvPr/>
        </p:nvSpPr>
        <p:spPr>
          <a:xfrm>
            <a:off x="8323504" y="3190275"/>
            <a:ext cx="3762070" cy="369332"/>
          </a:xfrm>
          <a:prstGeom prst="rect">
            <a:avLst/>
          </a:prstGeom>
          <a:noFill/>
        </p:spPr>
        <p:txBody>
          <a:bodyPr wrap="square" rtlCol="0">
            <a:spAutoFit/>
          </a:bodyPr>
          <a:lstStyle/>
          <a:p>
            <a:pPr algn="ctr"/>
            <a:r>
              <a:rPr lang="zh-CN" altLang="en-US" b="1" dirty="0" smtClean="0">
                <a:solidFill>
                  <a:srgbClr val="FF0000"/>
                </a:solidFill>
              </a:rPr>
              <a:t>标定精度</a:t>
            </a:r>
            <a:r>
              <a:rPr lang="en-US" altLang="zh-CN" b="1" dirty="0" smtClean="0">
                <a:solidFill>
                  <a:srgbClr val="FF0000"/>
                </a:solidFill>
              </a:rPr>
              <a:t>0.5ns</a:t>
            </a:r>
            <a:r>
              <a:rPr lang="zh-CN" altLang="en-US" b="1" dirty="0" smtClean="0">
                <a:solidFill>
                  <a:srgbClr val="FF0000"/>
                </a:solidFill>
              </a:rPr>
              <a:t>对角分辩率影响</a:t>
            </a:r>
            <a:r>
              <a:rPr lang="en-US" altLang="zh-CN" b="1" dirty="0" smtClean="0">
                <a:solidFill>
                  <a:srgbClr val="FF0000"/>
                </a:solidFill>
              </a:rPr>
              <a:t>&lt;2%</a:t>
            </a:r>
          </a:p>
        </p:txBody>
      </p:sp>
    </p:spTree>
    <p:extLst>
      <p:ext uri="{BB962C8B-B14F-4D97-AF65-F5344CB8AC3E}">
        <p14:creationId xmlns:p14="http://schemas.microsoft.com/office/powerpoint/2010/main" val="334206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8147603" y="3031192"/>
            <a:ext cx="4012822" cy="3813812"/>
          </a:xfrm>
          <a:prstGeom prst="rect">
            <a:avLst/>
          </a:prstGeom>
        </p:spPr>
      </p:pic>
      <p:sp>
        <p:nvSpPr>
          <p:cNvPr id="2" name="标题 1"/>
          <p:cNvSpPr>
            <a:spLocks noGrp="1"/>
          </p:cNvSpPr>
          <p:nvPr>
            <p:ph type="title" idx="4294967295"/>
          </p:nvPr>
        </p:nvSpPr>
        <p:spPr>
          <a:xfrm>
            <a:off x="838200" y="365125"/>
            <a:ext cx="10515600" cy="1325563"/>
          </a:xfrm>
        </p:spPr>
        <p:txBody>
          <a:bodyPr/>
          <a:lstStyle/>
          <a:p>
            <a:r>
              <a:rPr lang="en-US" altLang="zh-CN" dirty="0">
                <a:latin typeface="黑体" panose="02010609060101010101" pitchFamily="49" charset="-122"/>
                <a:ea typeface="黑体" panose="02010609060101010101" pitchFamily="49" charset="-122"/>
              </a:rPr>
              <a:t>KM2A</a:t>
            </a:r>
            <a:r>
              <a:rPr lang="zh-CN" altLang="zh-CN" dirty="0">
                <a:latin typeface="黑体" panose="02010609060101010101" pitchFamily="49" charset="-122"/>
                <a:ea typeface="黑体" panose="02010609060101010101" pitchFamily="49" charset="-122"/>
              </a:rPr>
              <a:t>和</a:t>
            </a:r>
            <a:r>
              <a:rPr lang="en-US" altLang="zh-CN" dirty="0" smtClean="0">
                <a:latin typeface="黑体" panose="02010609060101010101" pitchFamily="49" charset="-122"/>
                <a:ea typeface="黑体" panose="02010609060101010101" pitchFamily="49" charset="-122"/>
              </a:rPr>
              <a:t>WCDA</a:t>
            </a:r>
            <a:r>
              <a:rPr lang="zh-CN" altLang="en-US" dirty="0" smtClean="0">
                <a:latin typeface="黑体" panose="02010609060101010101" pitchFamily="49" charset="-122"/>
                <a:ea typeface="黑体" panose="02010609060101010101" pitchFamily="49" charset="-122"/>
              </a:rPr>
              <a:t>的粒子数标定</a:t>
            </a:r>
            <a:endParaRPr lang="zh-CN" altLang="en-US"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49728" y="1486630"/>
            <a:ext cx="10630359" cy="949160"/>
          </a:xfrm>
        </p:spPr>
        <p:txBody>
          <a:bodyPr>
            <a:normAutofit fontScale="77500" lnSpcReduction="20000"/>
          </a:bodyPr>
          <a:lstStyle/>
          <a:p>
            <a:r>
              <a:rPr lang="zh-CN" altLang="en-US" dirty="0" smtClean="0"/>
              <a:t>挑选单粒子信号标定探测器对粒子数测量</a:t>
            </a:r>
            <a:endParaRPr lang="en-US" altLang="zh-CN" dirty="0" smtClean="0"/>
          </a:p>
          <a:p>
            <a:r>
              <a:rPr lang="zh-CN" altLang="en-US" dirty="0" smtClean="0">
                <a:solidFill>
                  <a:srgbClr val="FF00FF"/>
                </a:solidFill>
              </a:rPr>
              <a:t>问题：需要多长时间数据？标定精度？时间稳定性？</a:t>
            </a:r>
            <a:endParaRPr lang="zh-CN" altLang="en-US" dirty="0">
              <a:solidFill>
                <a:srgbClr val="FF00FF"/>
              </a:solidFill>
            </a:endParaRPr>
          </a:p>
        </p:txBody>
      </p:sp>
      <p:pic>
        <p:nvPicPr>
          <p:cNvPr id="4" name="图片 3"/>
          <p:cNvPicPr>
            <a:picLocks noChangeAspect="1"/>
          </p:cNvPicPr>
          <p:nvPr/>
        </p:nvPicPr>
        <p:blipFill>
          <a:blip r:embed="rId3"/>
          <a:stretch>
            <a:fillRect/>
          </a:stretch>
        </p:blipFill>
        <p:spPr>
          <a:xfrm>
            <a:off x="101954" y="2982845"/>
            <a:ext cx="3727932" cy="3844486"/>
          </a:xfrm>
          <a:prstGeom prst="rect">
            <a:avLst/>
          </a:prstGeom>
        </p:spPr>
      </p:pic>
      <p:sp>
        <p:nvSpPr>
          <p:cNvPr id="5" name="文本框 4"/>
          <p:cNvSpPr txBox="1"/>
          <p:nvPr/>
        </p:nvSpPr>
        <p:spPr>
          <a:xfrm>
            <a:off x="245028" y="2797520"/>
            <a:ext cx="3584858" cy="369332"/>
          </a:xfrm>
          <a:prstGeom prst="rect">
            <a:avLst/>
          </a:prstGeom>
          <a:noFill/>
        </p:spPr>
        <p:txBody>
          <a:bodyPr wrap="square" rtlCol="0">
            <a:spAutoFit/>
          </a:bodyPr>
          <a:lstStyle/>
          <a:p>
            <a:pPr algn="ctr"/>
            <a:r>
              <a:rPr lang="en-US" altLang="zh-CN" b="1" dirty="0" smtClean="0">
                <a:solidFill>
                  <a:srgbClr val="FF0000"/>
                </a:solidFill>
              </a:rPr>
              <a:t>ED</a:t>
            </a:r>
            <a:endParaRPr lang="zh-CN" altLang="en-US" b="1" dirty="0">
              <a:solidFill>
                <a:srgbClr val="FF0000"/>
              </a:solidFill>
            </a:endParaRPr>
          </a:p>
        </p:txBody>
      </p:sp>
      <p:sp>
        <p:nvSpPr>
          <p:cNvPr id="6" name="文本框 5"/>
          <p:cNvSpPr txBox="1"/>
          <p:nvPr/>
        </p:nvSpPr>
        <p:spPr>
          <a:xfrm>
            <a:off x="961478" y="4720422"/>
            <a:ext cx="2445931" cy="369332"/>
          </a:xfrm>
          <a:prstGeom prst="rect">
            <a:avLst/>
          </a:prstGeom>
          <a:noFill/>
        </p:spPr>
        <p:txBody>
          <a:bodyPr wrap="square" rtlCol="0">
            <a:spAutoFit/>
          </a:bodyPr>
          <a:lstStyle/>
          <a:p>
            <a:pPr algn="ctr"/>
            <a:r>
              <a:rPr lang="zh-CN" altLang="en-US" b="1" dirty="0" smtClean="0">
                <a:solidFill>
                  <a:srgbClr val="FF0000"/>
                </a:solidFill>
              </a:rPr>
              <a:t>实验室单粒子信号</a:t>
            </a:r>
            <a:endParaRPr lang="zh-CN" altLang="en-US" b="1" dirty="0">
              <a:solidFill>
                <a:srgbClr val="FF0000"/>
              </a:solidFill>
            </a:endParaRPr>
          </a:p>
        </p:txBody>
      </p:sp>
      <p:sp>
        <p:nvSpPr>
          <p:cNvPr id="7" name="文本框 6"/>
          <p:cNvSpPr txBox="1"/>
          <p:nvPr/>
        </p:nvSpPr>
        <p:spPr>
          <a:xfrm>
            <a:off x="-261487" y="5647802"/>
            <a:ext cx="2445931" cy="369332"/>
          </a:xfrm>
          <a:prstGeom prst="rect">
            <a:avLst/>
          </a:prstGeom>
          <a:noFill/>
        </p:spPr>
        <p:txBody>
          <a:bodyPr wrap="square" rtlCol="0">
            <a:spAutoFit/>
          </a:bodyPr>
          <a:lstStyle/>
          <a:p>
            <a:pPr algn="ctr"/>
            <a:r>
              <a:rPr lang="zh-CN" altLang="en-US" b="1" dirty="0" smtClean="0">
                <a:solidFill>
                  <a:srgbClr val="0000FF"/>
                </a:solidFill>
              </a:rPr>
              <a:t>簇射单粒子信号</a:t>
            </a:r>
            <a:endParaRPr lang="zh-CN" altLang="en-US" b="1" dirty="0">
              <a:solidFill>
                <a:srgbClr val="0000FF"/>
              </a:solidFill>
            </a:endParaRPr>
          </a:p>
        </p:txBody>
      </p:sp>
      <p:sp>
        <p:nvSpPr>
          <p:cNvPr id="9" name="文本框 8"/>
          <p:cNvSpPr txBox="1"/>
          <p:nvPr/>
        </p:nvSpPr>
        <p:spPr>
          <a:xfrm>
            <a:off x="8530136" y="2578189"/>
            <a:ext cx="3305338" cy="369332"/>
          </a:xfrm>
          <a:prstGeom prst="rect">
            <a:avLst/>
          </a:prstGeom>
          <a:noFill/>
        </p:spPr>
        <p:txBody>
          <a:bodyPr wrap="square" rtlCol="0">
            <a:spAutoFit/>
          </a:bodyPr>
          <a:lstStyle/>
          <a:p>
            <a:pPr algn="ctr"/>
            <a:r>
              <a:rPr lang="en-US" altLang="zh-CN" b="1" dirty="0" smtClean="0">
                <a:solidFill>
                  <a:srgbClr val="FF0000"/>
                </a:solidFill>
              </a:rPr>
              <a:t>WCDA</a:t>
            </a:r>
            <a:r>
              <a:rPr lang="zh-CN" altLang="en-US" b="1" dirty="0" smtClean="0">
                <a:solidFill>
                  <a:srgbClr val="FF0000"/>
                </a:solidFill>
              </a:rPr>
              <a:t>工程阵列结果</a:t>
            </a:r>
            <a:endParaRPr lang="zh-CN" altLang="en-US" b="1" dirty="0">
              <a:solidFill>
                <a:srgbClr val="FF0000"/>
              </a:solidFill>
            </a:endParaRPr>
          </a:p>
        </p:txBody>
      </p:sp>
      <p:sp>
        <p:nvSpPr>
          <p:cNvPr id="10" name="文本框 9"/>
          <p:cNvSpPr txBox="1"/>
          <p:nvPr/>
        </p:nvSpPr>
        <p:spPr>
          <a:xfrm>
            <a:off x="8794679" y="5080970"/>
            <a:ext cx="1388126" cy="369332"/>
          </a:xfrm>
          <a:prstGeom prst="rect">
            <a:avLst/>
          </a:prstGeom>
          <a:solidFill>
            <a:schemeClr val="bg1"/>
          </a:solidFill>
        </p:spPr>
        <p:txBody>
          <a:bodyPr wrap="square" rtlCol="0">
            <a:spAutoFit/>
          </a:bodyPr>
          <a:lstStyle/>
          <a:p>
            <a:pPr algn="ctr"/>
            <a:r>
              <a:rPr lang="zh-CN" altLang="en-US" b="1" dirty="0" smtClean="0">
                <a:solidFill>
                  <a:srgbClr val="0000FF"/>
                </a:solidFill>
              </a:rPr>
              <a:t>单光子信号</a:t>
            </a:r>
            <a:endParaRPr lang="zh-CN" altLang="en-US" b="1" dirty="0">
              <a:solidFill>
                <a:srgbClr val="0000FF"/>
              </a:solidFill>
            </a:endParaRPr>
          </a:p>
        </p:txBody>
      </p:sp>
      <p:sp>
        <p:nvSpPr>
          <p:cNvPr id="11" name="文本框 10"/>
          <p:cNvSpPr txBox="1"/>
          <p:nvPr/>
        </p:nvSpPr>
        <p:spPr>
          <a:xfrm>
            <a:off x="9837563" y="5422482"/>
            <a:ext cx="1362535" cy="369332"/>
          </a:xfrm>
          <a:prstGeom prst="rect">
            <a:avLst/>
          </a:prstGeom>
          <a:solidFill>
            <a:schemeClr val="bg1"/>
          </a:solidFill>
        </p:spPr>
        <p:txBody>
          <a:bodyPr wrap="square" rtlCol="0">
            <a:spAutoFit/>
          </a:bodyPr>
          <a:lstStyle/>
          <a:p>
            <a:pPr algn="ctr"/>
            <a:r>
              <a:rPr lang="zh-CN" altLang="en-US" b="1" dirty="0" smtClean="0">
                <a:solidFill>
                  <a:srgbClr val="0000FF"/>
                </a:solidFill>
              </a:rPr>
              <a:t>单</a:t>
            </a:r>
            <a:r>
              <a:rPr lang="el-GR" altLang="zh-CN" b="1" dirty="0" smtClean="0">
                <a:solidFill>
                  <a:srgbClr val="0000FF"/>
                </a:solidFill>
                <a:latin typeface="Times New Roman" panose="02020603050405020304" pitchFamily="18" charset="0"/>
                <a:cs typeface="Times New Roman" panose="02020603050405020304" pitchFamily="18" charset="0"/>
              </a:rPr>
              <a:t>μ</a:t>
            </a:r>
            <a:r>
              <a:rPr lang="zh-CN" altLang="en-US" b="1" dirty="0" smtClean="0">
                <a:solidFill>
                  <a:srgbClr val="0000FF"/>
                </a:solidFill>
              </a:rPr>
              <a:t>信号</a:t>
            </a:r>
            <a:endParaRPr lang="zh-CN" altLang="en-US" b="1" dirty="0">
              <a:solidFill>
                <a:srgbClr val="0000FF"/>
              </a:solidFill>
            </a:endParaRPr>
          </a:p>
        </p:txBody>
      </p:sp>
      <p:pic>
        <p:nvPicPr>
          <p:cNvPr id="8" name="图片 7"/>
          <p:cNvPicPr>
            <a:picLocks noChangeAspect="1"/>
          </p:cNvPicPr>
          <p:nvPr/>
        </p:nvPicPr>
        <p:blipFill>
          <a:blip r:embed="rId4"/>
          <a:stretch>
            <a:fillRect/>
          </a:stretch>
        </p:blipFill>
        <p:spPr>
          <a:xfrm>
            <a:off x="3829886" y="3031192"/>
            <a:ext cx="3981691" cy="3761028"/>
          </a:xfrm>
          <a:prstGeom prst="rect">
            <a:avLst/>
          </a:prstGeom>
        </p:spPr>
      </p:pic>
      <p:sp>
        <p:nvSpPr>
          <p:cNvPr id="14" name="文本框 13"/>
          <p:cNvSpPr txBox="1"/>
          <p:nvPr/>
        </p:nvSpPr>
        <p:spPr>
          <a:xfrm>
            <a:off x="4330948" y="2823333"/>
            <a:ext cx="3584858" cy="369332"/>
          </a:xfrm>
          <a:prstGeom prst="rect">
            <a:avLst/>
          </a:prstGeom>
          <a:noFill/>
        </p:spPr>
        <p:txBody>
          <a:bodyPr wrap="square" rtlCol="0">
            <a:spAutoFit/>
          </a:bodyPr>
          <a:lstStyle/>
          <a:p>
            <a:pPr algn="ctr"/>
            <a:r>
              <a:rPr lang="en-US" altLang="zh-CN" b="1" dirty="0" smtClean="0">
                <a:solidFill>
                  <a:srgbClr val="FF0000"/>
                </a:solidFill>
              </a:rPr>
              <a:t>MD</a:t>
            </a:r>
            <a:endParaRPr lang="zh-CN" altLang="en-US" b="1" dirty="0">
              <a:solidFill>
                <a:srgbClr val="FF0000"/>
              </a:solidFill>
            </a:endParaRPr>
          </a:p>
        </p:txBody>
      </p:sp>
      <p:sp>
        <p:nvSpPr>
          <p:cNvPr id="15" name="文本框 14"/>
          <p:cNvSpPr txBox="1"/>
          <p:nvPr/>
        </p:nvSpPr>
        <p:spPr>
          <a:xfrm>
            <a:off x="2480050" y="2435790"/>
            <a:ext cx="3584858" cy="369332"/>
          </a:xfrm>
          <a:prstGeom prst="rect">
            <a:avLst/>
          </a:prstGeom>
          <a:noFill/>
        </p:spPr>
        <p:txBody>
          <a:bodyPr wrap="square" rtlCol="0">
            <a:spAutoFit/>
          </a:bodyPr>
          <a:lstStyle/>
          <a:p>
            <a:pPr algn="ctr"/>
            <a:r>
              <a:rPr lang="en-US" altLang="zh-CN" b="1" dirty="0" smtClean="0">
                <a:solidFill>
                  <a:srgbClr val="FF0000"/>
                </a:solidFill>
              </a:rPr>
              <a:t>KM2A</a:t>
            </a:r>
            <a:r>
              <a:rPr lang="zh-CN" altLang="en-US" b="1" dirty="0" smtClean="0">
                <a:solidFill>
                  <a:srgbClr val="FF0000"/>
                </a:solidFill>
              </a:rPr>
              <a:t>工程阵列结果</a:t>
            </a:r>
            <a:endParaRPr lang="en-US" altLang="zh-CN" b="1" dirty="0" smtClean="0">
              <a:solidFill>
                <a:srgbClr val="FF0000"/>
              </a:solidFill>
            </a:endParaRPr>
          </a:p>
        </p:txBody>
      </p:sp>
      <p:sp>
        <p:nvSpPr>
          <p:cNvPr id="16" name="文本框 15"/>
          <p:cNvSpPr txBox="1"/>
          <p:nvPr/>
        </p:nvSpPr>
        <p:spPr>
          <a:xfrm>
            <a:off x="5009955" y="5647802"/>
            <a:ext cx="2445931" cy="369332"/>
          </a:xfrm>
          <a:prstGeom prst="rect">
            <a:avLst/>
          </a:prstGeom>
          <a:noFill/>
        </p:spPr>
        <p:txBody>
          <a:bodyPr wrap="square" rtlCol="0">
            <a:spAutoFit/>
          </a:bodyPr>
          <a:lstStyle/>
          <a:p>
            <a:pPr algn="ctr"/>
            <a:r>
              <a:rPr lang="zh-CN" altLang="en-US" b="1" dirty="0">
                <a:solidFill>
                  <a:srgbClr val="0000FF"/>
                </a:solidFill>
              </a:rPr>
              <a:t>簇</a:t>
            </a:r>
            <a:r>
              <a:rPr lang="zh-CN" altLang="en-US" b="1" dirty="0" smtClean="0">
                <a:solidFill>
                  <a:srgbClr val="0000FF"/>
                </a:solidFill>
              </a:rPr>
              <a:t>射中垂直单</a:t>
            </a:r>
            <a:r>
              <a:rPr lang="el-GR" altLang="zh-CN" b="1" dirty="0" smtClean="0">
                <a:solidFill>
                  <a:srgbClr val="0000FF"/>
                </a:solidFill>
                <a:latin typeface="Times New Roman" panose="02020603050405020304" pitchFamily="18" charset="0"/>
                <a:cs typeface="Times New Roman" panose="02020603050405020304" pitchFamily="18" charset="0"/>
              </a:rPr>
              <a:t>μ</a:t>
            </a:r>
            <a:r>
              <a:rPr lang="zh-CN" altLang="en-US" b="1" dirty="0" smtClean="0">
                <a:solidFill>
                  <a:srgbClr val="0000FF"/>
                </a:solidFill>
              </a:rPr>
              <a:t>信</a:t>
            </a:r>
            <a:r>
              <a:rPr lang="zh-CN" altLang="en-US" b="1" dirty="0">
                <a:solidFill>
                  <a:srgbClr val="0000FF"/>
                </a:solidFill>
              </a:rPr>
              <a:t>号</a:t>
            </a:r>
          </a:p>
        </p:txBody>
      </p:sp>
    </p:spTree>
    <p:extLst>
      <p:ext uri="{BB962C8B-B14F-4D97-AF65-F5344CB8AC3E}">
        <p14:creationId xmlns:p14="http://schemas.microsoft.com/office/powerpoint/2010/main" val="2994319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normAutofit/>
          </a:bodyPr>
          <a:lstStyle/>
          <a:p>
            <a:r>
              <a:rPr lang="en-US" altLang="zh-CN" dirty="0" smtClean="0">
                <a:latin typeface="黑体" panose="02010609060101010101" pitchFamily="49" charset="-122"/>
                <a:ea typeface="黑体" panose="02010609060101010101" pitchFamily="49" charset="-122"/>
              </a:rPr>
              <a:t>WFCTA</a:t>
            </a:r>
            <a:r>
              <a:rPr lang="zh-CN" altLang="zh-CN" dirty="0" smtClean="0">
                <a:latin typeface="黑体" panose="02010609060101010101" pitchFamily="49" charset="-122"/>
                <a:ea typeface="黑体" panose="02010609060101010101" pitchFamily="49" charset="-122"/>
              </a:rPr>
              <a:t>的</a:t>
            </a:r>
            <a:r>
              <a:rPr lang="en-US" altLang="zh-CN" dirty="0" smtClean="0">
                <a:latin typeface="黑体" panose="02010609060101010101" pitchFamily="49" charset="-122"/>
                <a:ea typeface="黑体" panose="02010609060101010101" pitchFamily="49" charset="-122"/>
              </a:rPr>
              <a:t>LED</a:t>
            </a:r>
            <a:r>
              <a:rPr lang="zh-CN" altLang="en-US" dirty="0" smtClean="0">
                <a:latin typeface="黑体" panose="02010609060101010101" pitchFamily="49" charset="-122"/>
                <a:ea typeface="黑体" panose="02010609060101010101" pitchFamily="49" charset="-122"/>
              </a:rPr>
              <a:t>标定和激光标定</a:t>
            </a:r>
            <a:endParaRPr lang="zh-CN" altLang="en-US"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39048" y="1528170"/>
            <a:ext cx="10515600" cy="1942144"/>
          </a:xfrm>
        </p:spPr>
        <p:txBody>
          <a:bodyPr>
            <a:normAutofit fontScale="92500"/>
          </a:bodyPr>
          <a:lstStyle/>
          <a:p>
            <a:r>
              <a:rPr lang="en-US" altLang="zh-CN" sz="2400" dirty="0" smtClean="0"/>
              <a:t>LED</a:t>
            </a:r>
            <a:r>
              <a:rPr lang="zh-CN" altLang="en-US" sz="2400" dirty="0" smtClean="0"/>
              <a:t>光源标定整个望远镜的</a:t>
            </a:r>
            <a:r>
              <a:rPr lang="en-US" altLang="zh-CN" sz="2400" dirty="0" smtClean="0"/>
              <a:t>PMT</a:t>
            </a:r>
            <a:r>
              <a:rPr lang="zh-CN" altLang="en-US" sz="2400" dirty="0" smtClean="0"/>
              <a:t>：</a:t>
            </a:r>
            <a:endParaRPr lang="en-US" altLang="zh-CN" sz="2400" dirty="0" smtClean="0"/>
          </a:p>
          <a:p>
            <a:r>
              <a:rPr lang="zh-CN" altLang="en-US" sz="2400" dirty="0" smtClean="0">
                <a:solidFill>
                  <a:schemeClr val="tx1"/>
                </a:solidFill>
              </a:rPr>
              <a:t>每小时利用观测近处</a:t>
            </a:r>
            <a:r>
              <a:rPr lang="en-US" altLang="zh-CN" sz="2400" dirty="0" smtClean="0">
                <a:solidFill>
                  <a:schemeClr val="tx1"/>
                </a:solidFill>
              </a:rPr>
              <a:t>(~</a:t>
            </a:r>
            <a:r>
              <a:rPr lang="zh-CN" altLang="en-US" sz="2400" dirty="0" smtClean="0">
                <a:solidFill>
                  <a:schemeClr val="tx1"/>
                </a:solidFill>
              </a:rPr>
              <a:t>百米</a:t>
            </a:r>
            <a:r>
              <a:rPr lang="en-US" altLang="zh-CN" sz="2400" dirty="0" smtClean="0">
                <a:solidFill>
                  <a:schemeClr val="tx1"/>
                </a:solidFill>
              </a:rPr>
              <a:t>)</a:t>
            </a:r>
            <a:r>
              <a:rPr lang="zh-CN" altLang="en-US" sz="2400" dirty="0" smtClean="0">
                <a:solidFill>
                  <a:schemeClr val="tx1"/>
                </a:solidFill>
              </a:rPr>
              <a:t>激光事例标定大气透明度。</a:t>
            </a:r>
            <a:endParaRPr lang="en-US" altLang="zh-CN" sz="2400" dirty="0" smtClean="0">
              <a:solidFill>
                <a:schemeClr val="tx1"/>
              </a:solidFill>
            </a:endParaRPr>
          </a:p>
          <a:p>
            <a:r>
              <a:rPr lang="zh-CN" altLang="en-US" sz="2400" dirty="0" smtClean="0"/>
              <a:t>每季度利</a:t>
            </a:r>
            <a:r>
              <a:rPr lang="zh-CN" altLang="en-US" sz="2400" dirty="0"/>
              <a:t>用远</a:t>
            </a:r>
            <a:r>
              <a:rPr lang="zh-CN" altLang="en-US" sz="2400" dirty="0" smtClean="0"/>
              <a:t>处</a:t>
            </a:r>
            <a:r>
              <a:rPr lang="en-US" altLang="zh-CN" sz="2400" dirty="0" smtClean="0"/>
              <a:t>(~10</a:t>
            </a:r>
            <a:r>
              <a:rPr lang="zh-CN" altLang="en-US" sz="2400" dirty="0" smtClean="0"/>
              <a:t>公里</a:t>
            </a:r>
            <a:r>
              <a:rPr lang="en-US" altLang="zh-CN" sz="2400" dirty="0" smtClean="0"/>
              <a:t>)</a:t>
            </a:r>
            <a:r>
              <a:rPr lang="zh-CN" altLang="en-US" sz="2400" dirty="0" smtClean="0"/>
              <a:t>发</a:t>
            </a:r>
            <a:r>
              <a:rPr lang="zh-CN" altLang="en-US" sz="2400" dirty="0"/>
              <a:t>射激</a:t>
            </a:r>
            <a:r>
              <a:rPr lang="zh-CN" altLang="en-US" sz="2400" dirty="0" smtClean="0"/>
              <a:t>光事件对望</a:t>
            </a:r>
            <a:r>
              <a:rPr lang="zh-CN" altLang="en-US" sz="2400" dirty="0"/>
              <a:t>远</a:t>
            </a:r>
            <a:r>
              <a:rPr lang="zh-CN" altLang="en-US" sz="2400" dirty="0" smtClean="0"/>
              <a:t>镜的光子收集效率进行绝对标定。</a:t>
            </a:r>
            <a:endParaRPr lang="en-US" altLang="zh-CN" sz="2400" dirty="0"/>
          </a:p>
          <a:p>
            <a:endParaRPr lang="zh-CN" altLang="en-US" sz="2400" dirty="0"/>
          </a:p>
        </p:txBody>
      </p:sp>
      <p:pic>
        <p:nvPicPr>
          <p:cNvPr id="4" name="图片 3"/>
          <p:cNvPicPr>
            <a:picLocks noChangeAspect="1"/>
          </p:cNvPicPr>
          <p:nvPr/>
        </p:nvPicPr>
        <p:blipFill>
          <a:blip r:embed="rId2"/>
          <a:stretch>
            <a:fillRect/>
          </a:stretch>
        </p:blipFill>
        <p:spPr>
          <a:xfrm>
            <a:off x="6190785" y="3688031"/>
            <a:ext cx="5387248" cy="3002136"/>
          </a:xfrm>
          <a:prstGeom prst="rect">
            <a:avLst/>
          </a:prstGeom>
        </p:spPr>
      </p:pic>
      <p:sp>
        <p:nvSpPr>
          <p:cNvPr id="10" name="文本框 9"/>
          <p:cNvSpPr txBox="1"/>
          <p:nvPr/>
        </p:nvSpPr>
        <p:spPr>
          <a:xfrm>
            <a:off x="2247441" y="3347785"/>
            <a:ext cx="1916935" cy="369332"/>
          </a:xfrm>
          <a:prstGeom prst="rect">
            <a:avLst/>
          </a:prstGeom>
          <a:noFill/>
        </p:spPr>
        <p:txBody>
          <a:bodyPr wrap="square" rtlCol="0">
            <a:spAutoFit/>
          </a:bodyPr>
          <a:lstStyle/>
          <a:p>
            <a:r>
              <a:rPr lang="en-US" altLang="zh-CN" b="1" dirty="0" smtClean="0">
                <a:solidFill>
                  <a:srgbClr val="FF0000"/>
                </a:solidFill>
              </a:rPr>
              <a:t>LED</a:t>
            </a:r>
            <a:r>
              <a:rPr lang="zh-CN" altLang="en-US" b="1" dirty="0" smtClean="0">
                <a:solidFill>
                  <a:srgbClr val="FF0000"/>
                </a:solidFill>
              </a:rPr>
              <a:t>标定原理图</a:t>
            </a:r>
            <a:endParaRPr lang="zh-CN" altLang="en-US" b="1" dirty="0">
              <a:solidFill>
                <a:srgbClr val="FF0000"/>
              </a:solidFill>
            </a:endParaRPr>
          </a:p>
        </p:txBody>
      </p:sp>
      <p:sp>
        <p:nvSpPr>
          <p:cNvPr id="11" name="文本框 10"/>
          <p:cNvSpPr txBox="1"/>
          <p:nvPr/>
        </p:nvSpPr>
        <p:spPr>
          <a:xfrm>
            <a:off x="8106578" y="3368275"/>
            <a:ext cx="1916935" cy="369332"/>
          </a:xfrm>
          <a:prstGeom prst="rect">
            <a:avLst/>
          </a:prstGeom>
          <a:noFill/>
        </p:spPr>
        <p:txBody>
          <a:bodyPr wrap="square" rtlCol="0">
            <a:spAutoFit/>
          </a:bodyPr>
          <a:lstStyle/>
          <a:p>
            <a:r>
              <a:rPr lang="zh-CN" altLang="en-US" b="1" dirty="0" smtClean="0">
                <a:solidFill>
                  <a:srgbClr val="FF0000"/>
                </a:solidFill>
              </a:rPr>
              <a:t>激光标定原理图</a:t>
            </a:r>
            <a:endParaRPr lang="zh-CN" altLang="en-US" b="1" dirty="0">
              <a:solidFill>
                <a:srgbClr val="FF0000"/>
              </a:solidFill>
            </a:endParaRPr>
          </a:p>
        </p:txBody>
      </p:sp>
      <p:sp>
        <p:nvSpPr>
          <p:cNvPr id="12" name="任意多边形 11"/>
          <p:cNvSpPr/>
          <p:nvPr/>
        </p:nvSpPr>
        <p:spPr>
          <a:xfrm rot="20797088">
            <a:off x="6615834" y="3740833"/>
            <a:ext cx="935326" cy="2069179"/>
          </a:xfrm>
          <a:custGeom>
            <a:avLst/>
            <a:gdLst>
              <a:gd name="connsiteX0" fmla="*/ 0 w 971164"/>
              <a:gd name="connsiteY0" fmla="*/ 0 h 2214390"/>
              <a:gd name="connsiteX1" fmla="*/ 44067 w 971164"/>
              <a:gd name="connsiteY1" fmla="*/ 55084 h 2214390"/>
              <a:gd name="connsiteX2" fmla="*/ 99152 w 971164"/>
              <a:gd name="connsiteY2" fmla="*/ 110168 h 2214390"/>
              <a:gd name="connsiteX3" fmla="*/ 88135 w 971164"/>
              <a:gd name="connsiteY3" fmla="*/ 220337 h 2214390"/>
              <a:gd name="connsiteX4" fmla="*/ 176270 w 971164"/>
              <a:gd name="connsiteY4" fmla="*/ 231354 h 2214390"/>
              <a:gd name="connsiteX5" fmla="*/ 165253 w 971164"/>
              <a:gd name="connsiteY5" fmla="*/ 352540 h 2214390"/>
              <a:gd name="connsiteX6" fmla="*/ 176270 w 971164"/>
              <a:gd name="connsiteY6" fmla="*/ 396607 h 2214390"/>
              <a:gd name="connsiteX7" fmla="*/ 242371 w 971164"/>
              <a:gd name="connsiteY7" fmla="*/ 407624 h 2214390"/>
              <a:gd name="connsiteX8" fmla="*/ 253388 w 971164"/>
              <a:gd name="connsiteY8" fmla="*/ 440675 h 2214390"/>
              <a:gd name="connsiteX9" fmla="*/ 231354 w 971164"/>
              <a:gd name="connsiteY9" fmla="*/ 550843 h 2214390"/>
              <a:gd name="connsiteX10" fmla="*/ 264405 w 971164"/>
              <a:gd name="connsiteY10" fmla="*/ 572877 h 2214390"/>
              <a:gd name="connsiteX11" fmla="*/ 341523 w 971164"/>
              <a:gd name="connsiteY11" fmla="*/ 594911 h 2214390"/>
              <a:gd name="connsiteX12" fmla="*/ 308472 w 971164"/>
              <a:gd name="connsiteY12" fmla="*/ 705079 h 2214390"/>
              <a:gd name="connsiteX13" fmla="*/ 297455 w 971164"/>
              <a:gd name="connsiteY13" fmla="*/ 738130 h 2214390"/>
              <a:gd name="connsiteX14" fmla="*/ 330506 w 971164"/>
              <a:gd name="connsiteY14" fmla="*/ 771181 h 2214390"/>
              <a:gd name="connsiteX15" fmla="*/ 429658 w 971164"/>
              <a:gd name="connsiteY15" fmla="*/ 793214 h 2214390"/>
              <a:gd name="connsiteX16" fmla="*/ 418641 w 971164"/>
              <a:gd name="connsiteY16" fmla="*/ 826265 h 2214390"/>
              <a:gd name="connsiteX17" fmla="*/ 407624 w 971164"/>
              <a:gd name="connsiteY17" fmla="*/ 870332 h 2214390"/>
              <a:gd name="connsiteX18" fmla="*/ 363557 w 971164"/>
              <a:gd name="connsiteY18" fmla="*/ 936434 h 2214390"/>
              <a:gd name="connsiteX19" fmla="*/ 374573 w 971164"/>
              <a:gd name="connsiteY19" fmla="*/ 969484 h 2214390"/>
              <a:gd name="connsiteX20" fmla="*/ 418641 w 971164"/>
              <a:gd name="connsiteY20" fmla="*/ 980501 h 2214390"/>
              <a:gd name="connsiteX21" fmla="*/ 517793 w 971164"/>
              <a:gd name="connsiteY21" fmla="*/ 1002535 h 2214390"/>
              <a:gd name="connsiteX22" fmla="*/ 517793 w 971164"/>
              <a:gd name="connsiteY22" fmla="*/ 1079653 h 2214390"/>
              <a:gd name="connsiteX23" fmla="*/ 495759 w 971164"/>
              <a:gd name="connsiteY23" fmla="*/ 1200838 h 2214390"/>
              <a:gd name="connsiteX24" fmla="*/ 572877 w 971164"/>
              <a:gd name="connsiteY24" fmla="*/ 1266940 h 2214390"/>
              <a:gd name="connsiteX25" fmla="*/ 583894 w 971164"/>
              <a:gd name="connsiteY25" fmla="*/ 1366091 h 2214390"/>
              <a:gd name="connsiteX26" fmla="*/ 649995 w 971164"/>
              <a:gd name="connsiteY26" fmla="*/ 1388125 h 2214390"/>
              <a:gd name="connsiteX27" fmla="*/ 638978 w 971164"/>
              <a:gd name="connsiteY27" fmla="*/ 1476260 h 2214390"/>
              <a:gd name="connsiteX28" fmla="*/ 627961 w 971164"/>
              <a:gd name="connsiteY28" fmla="*/ 1509311 h 2214390"/>
              <a:gd name="connsiteX29" fmla="*/ 638978 w 971164"/>
              <a:gd name="connsiteY29" fmla="*/ 1553378 h 2214390"/>
              <a:gd name="connsiteX30" fmla="*/ 705080 w 971164"/>
              <a:gd name="connsiteY30" fmla="*/ 1575412 h 2214390"/>
              <a:gd name="connsiteX31" fmla="*/ 727113 w 971164"/>
              <a:gd name="connsiteY31" fmla="*/ 1608462 h 2214390"/>
              <a:gd name="connsiteX32" fmla="*/ 705080 w 971164"/>
              <a:gd name="connsiteY32" fmla="*/ 1641513 h 2214390"/>
              <a:gd name="connsiteX33" fmla="*/ 694063 w 971164"/>
              <a:gd name="connsiteY33" fmla="*/ 1674564 h 2214390"/>
              <a:gd name="connsiteX34" fmla="*/ 815248 w 971164"/>
              <a:gd name="connsiteY34" fmla="*/ 1685581 h 2214390"/>
              <a:gd name="connsiteX35" fmla="*/ 848299 w 971164"/>
              <a:gd name="connsiteY35" fmla="*/ 1696597 h 2214390"/>
              <a:gd name="connsiteX36" fmla="*/ 837282 w 971164"/>
              <a:gd name="connsiteY36" fmla="*/ 1762699 h 2214390"/>
              <a:gd name="connsiteX37" fmla="*/ 793214 w 971164"/>
              <a:gd name="connsiteY37" fmla="*/ 1861850 h 2214390"/>
              <a:gd name="connsiteX38" fmla="*/ 826265 w 971164"/>
              <a:gd name="connsiteY38" fmla="*/ 1883884 h 2214390"/>
              <a:gd name="connsiteX39" fmla="*/ 859316 w 971164"/>
              <a:gd name="connsiteY39" fmla="*/ 1894901 h 2214390"/>
              <a:gd name="connsiteX40" fmla="*/ 837282 w 971164"/>
              <a:gd name="connsiteY40" fmla="*/ 2005070 h 2214390"/>
              <a:gd name="connsiteX41" fmla="*/ 892366 w 971164"/>
              <a:gd name="connsiteY41" fmla="*/ 2071171 h 2214390"/>
              <a:gd name="connsiteX42" fmla="*/ 881349 w 971164"/>
              <a:gd name="connsiteY42" fmla="*/ 2126255 h 2214390"/>
              <a:gd name="connsiteX43" fmla="*/ 914400 w 971164"/>
              <a:gd name="connsiteY43" fmla="*/ 2137272 h 2214390"/>
              <a:gd name="connsiteX44" fmla="*/ 969484 w 971164"/>
              <a:gd name="connsiteY44" fmla="*/ 2148289 h 2214390"/>
              <a:gd name="connsiteX45" fmla="*/ 947451 w 971164"/>
              <a:gd name="connsiteY45" fmla="*/ 2214390 h 221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1164" h="2214390">
                <a:moveTo>
                  <a:pt x="0" y="0"/>
                </a:moveTo>
                <a:cubicBezTo>
                  <a:pt x="14689" y="18361"/>
                  <a:pt x="27440" y="38457"/>
                  <a:pt x="44067" y="55084"/>
                </a:cubicBezTo>
                <a:cubicBezTo>
                  <a:pt x="117516" y="128533"/>
                  <a:pt x="40393" y="22032"/>
                  <a:pt x="99152" y="110168"/>
                </a:cubicBezTo>
                <a:cubicBezTo>
                  <a:pt x="97072" y="116408"/>
                  <a:pt x="55355" y="202126"/>
                  <a:pt x="88135" y="220337"/>
                </a:cubicBezTo>
                <a:cubicBezTo>
                  <a:pt x="114016" y="234715"/>
                  <a:pt x="146892" y="227682"/>
                  <a:pt x="176270" y="231354"/>
                </a:cubicBezTo>
                <a:cubicBezTo>
                  <a:pt x="172598" y="271749"/>
                  <a:pt x="165253" y="311978"/>
                  <a:pt x="165253" y="352540"/>
                </a:cubicBezTo>
                <a:cubicBezTo>
                  <a:pt x="165253" y="367681"/>
                  <a:pt x="163949" y="387806"/>
                  <a:pt x="176270" y="396607"/>
                </a:cubicBezTo>
                <a:cubicBezTo>
                  <a:pt x="194447" y="409590"/>
                  <a:pt x="220337" y="403952"/>
                  <a:pt x="242371" y="407624"/>
                </a:cubicBezTo>
                <a:cubicBezTo>
                  <a:pt x="246043" y="418641"/>
                  <a:pt x="253388" y="429062"/>
                  <a:pt x="253388" y="440675"/>
                </a:cubicBezTo>
                <a:cubicBezTo>
                  <a:pt x="253388" y="491312"/>
                  <a:pt x="244921" y="510142"/>
                  <a:pt x="231354" y="550843"/>
                </a:cubicBezTo>
                <a:cubicBezTo>
                  <a:pt x="242371" y="558188"/>
                  <a:pt x="252562" y="566955"/>
                  <a:pt x="264405" y="572877"/>
                </a:cubicBezTo>
                <a:cubicBezTo>
                  <a:pt x="280211" y="580780"/>
                  <a:pt x="327402" y="591381"/>
                  <a:pt x="341523" y="594911"/>
                </a:cubicBezTo>
                <a:cubicBezTo>
                  <a:pt x="324873" y="661511"/>
                  <a:pt x="335295" y="624612"/>
                  <a:pt x="308472" y="705079"/>
                </a:cubicBezTo>
                <a:lnTo>
                  <a:pt x="297455" y="738130"/>
                </a:lnTo>
                <a:cubicBezTo>
                  <a:pt x="308472" y="749147"/>
                  <a:pt x="317542" y="762539"/>
                  <a:pt x="330506" y="771181"/>
                </a:cubicBezTo>
                <a:cubicBezTo>
                  <a:pt x="348584" y="783233"/>
                  <a:pt x="421666" y="791882"/>
                  <a:pt x="429658" y="793214"/>
                </a:cubicBezTo>
                <a:cubicBezTo>
                  <a:pt x="425986" y="804231"/>
                  <a:pt x="421831" y="815099"/>
                  <a:pt x="418641" y="826265"/>
                </a:cubicBezTo>
                <a:cubicBezTo>
                  <a:pt x="414481" y="840824"/>
                  <a:pt x="414395" y="856789"/>
                  <a:pt x="407624" y="870332"/>
                </a:cubicBezTo>
                <a:cubicBezTo>
                  <a:pt x="395781" y="894018"/>
                  <a:pt x="363557" y="936434"/>
                  <a:pt x="363557" y="936434"/>
                </a:cubicBezTo>
                <a:cubicBezTo>
                  <a:pt x="367229" y="947451"/>
                  <a:pt x="365505" y="962230"/>
                  <a:pt x="374573" y="969484"/>
                </a:cubicBezTo>
                <a:cubicBezTo>
                  <a:pt x="386396" y="978943"/>
                  <a:pt x="403794" y="977531"/>
                  <a:pt x="418641" y="980501"/>
                </a:cubicBezTo>
                <a:cubicBezTo>
                  <a:pt x="515586" y="999890"/>
                  <a:pt x="453471" y="981094"/>
                  <a:pt x="517793" y="1002535"/>
                </a:cubicBezTo>
                <a:cubicBezTo>
                  <a:pt x="535471" y="1055566"/>
                  <a:pt x="529185" y="1016996"/>
                  <a:pt x="517793" y="1079653"/>
                </a:cubicBezTo>
                <a:cubicBezTo>
                  <a:pt x="491477" y="1224389"/>
                  <a:pt x="520746" y="1100892"/>
                  <a:pt x="495759" y="1200838"/>
                </a:cubicBezTo>
                <a:cubicBezTo>
                  <a:pt x="576224" y="1227660"/>
                  <a:pt x="556227" y="1200340"/>
                  <a:pt x="572877" y="1266940"/>
                </a:cubicBezTo>
                <a:cubicBezTo>
                  <a:pt x="564122" y="1301959"/>
                  <a:pt x="547018" y="1333824"/>
                  <a:pt x="583894" y="1366091"/>
                </a:cubicBezTo>
                <a:cubicBezTo>
                  <a:pt x="601373" y="1381385"/>
                  <a:pt x="649995" y="1388125"/>
                  <a:pt x="649995" y="1388125"/>
                </a:cubicBezTo>
                <a:cubicBezTo>
                  <a:pt x="646323" y="1417503"/>
                  <a:pt x="644274" y="1447131"/>
                  <a:pt x="638978" y="1476260"/>
                </a:cubicBezTo>
                <a:cubicBezTo>
                  <a:pt x="636901" y="1487686"/>
                  <a:pt x="627961" y="1497698"/>
                  <a:pt x="627961" y="1509311"/>
                </a:cubicBezTo>
                <a:cubicBezTo>
                  <a:pt x="627961" y="1524452"/>
                  <a:pt x="627482" y="1543524"/>
                  <a:pt x="638978" y="1553378"/>
                </a:cubicBezTo>
                <a:cubicBezTo>
                  <a:pt x="656613" y="1568493"/>
                  <a:pt x="683046" y="1568067"/>
                  <a:pt x="705080" y="1575412"/>
                </a:cubicBezTo>
                <a:cubicBezTo>
                  <a:pt x="712424" y="1586429"/>
                  <a:pt x="727113" y="1595222"/>
                  <a:pt x="727113" y="1608462"/>
                </a:cubicBezTo>
                <a:cubicBezTo>
                  <a:pt x="727113" y="1621703"/>
                  <a:pt x="711001" y="1629670"/>
                  <a:pt x="705080" y="1641513"/>
                </a:cubicBezTo>
                <a:cubicBezTo>
                  <a:pt x="699887" y="1651900"/>
                  <a:pt x="697735" y="1663547"/>
                  <a:pt x="694063" y="1674564"/>
                </a:cubicBezTo>
                <a:cubicBezTo>
                  <a:pt x="734458" y="1678236"/>
                  <a:pt x="775094" y="1679845"/>
                  <a:pt x="815248" y="1685581"/>
                </a:cubicBezTo>
                <a:cubicBezTo>
                  <a:pt x="826744" y="1687223"/>
                  <a:pt x="845109" y="1685431"/>
                  <a:pt x="848299" y="1696597"/>
                </a:cubicBezTo>
                <a:cubicBezTo>
                  <a:pt x="854436" y="1718075"/>
                  <a:pt x="842700" y="1741028"/>
                  <a:pt x="837282" y="1762699"/>
                </a:cubicBezTo>
                <a:cubicBezTo>
                  <a:pt x="821549" y="1825629"/>
                  <a:pt x="822152" y="1818444"/>
                  <a:pt x="793214" y="1861850"/>
                </a:cubicBezTo>
                <a:cubicBezTo>
                  <a:pt x="804231" y="1869195"/>
                  <a:pt x="814422" y="1877963"/>
                  <a:pt x="826265" y="1883884"/>
                </a:cubicBezTo>
                <a:cubicBezTo>
                  <a:pt x="836652" y="1889077"/>
                  <a:pt x="856499" y="1883635"/>
                  <a:pt x="859316" y="1894901"/>
                </a:cubicBezTo>
                <a:cubicBezTo>
                  <a:pt x="866550" y="1923836"/>
                  <a:pt x="847614" y="1974074"/>
                  <a:pt x="837282" y="2005070"/>
                </a:cubicBezTo>
                <a:cubicBezTo>
                  <a:pt x="865067" y="2023592"/>
                  <a:pt x="887893" y="2030914"/>
                  <a:pt x="892366" y="2071171"/>
                </a:cubicBezTo>
                <a:cubicBezTo>
                  <a:pt x="894434" y="2089781"/>
                  <a:pt x="885021" y="2107894"/>
                  <a:pt x="881349" y="2126255"/>
                </a:cubicBezTo>
                <a:cubicBezTo>
                  <a:pt x="892366" y="2129927"/>
                  <a:pt x="903134" y="2134455"/>
                  <a:pt x="914400" y="2137272"/>
                </a:cubicBezTo>
                <a:cubicBezTo>
                  <a:pt x="932566" y="2141814"/>
                  <a:pt x="962108" y="2131078"/>
                  <a:pt x="969484" y="2148289"/>
                </a:cubicBezTo>
                <a:cubicBezTo>
                  <a:pt x="978633" y="2169637"/>
                  <a:pt x="947451" y="2214390"/>
                  <a:pt x="947451" y="221439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rot="17339848">
            <a:off x="6841477" y="3800821"/>
            <a:ext cx="388528" cy="308472"/>
          </a:xfrm>
          <a:custGeom>
            <a:avLst/>
            <a:gdLst>
              <a:gd name="connsiteX0" fmla="*/ 0 w 388528"/>
              <a:gd name="connsiteY0" fmla="*/ 308472 h 308472"/>
              <a:gd name="connsiteX1" fmla="*/ 55085 w 388528"/>
              <a:gd name="connsiteY1" fmla="*/ 286439 h 308472"/>
              <a:gd name="connsiteX2" fmla="*/ 77118 w 388528"/>
              <a:gd name="connsiteY2" fmla="*/ 220337 h 308472"/>
              <a:gd name="connsiteX3" fmla="*/ 110169 w 388528"/>
              <a:gd name="connsiteY3" fmla="*/ 198304 h 308472"/>
              <a:gd name="connsiteX4" fmla="*/ 143219 w 388528"/>
              <a:gd name="connsiteY4" fmla="*/ 220337 h 308472"/>
              <a:gd name="connsiteX5" fmla="*/ 209321 w 388528"/>
              <a:gd name="connsiteY5" fmla="*/ 143219 h 308472"/>
              <a:gd name="connsiteX6" fmla="*/ 220338 w 388528"/>
              <a:gd name="connsiteY6" fmla="*/ 99152 h 308472"/>
              <a:gd name="connsiteX7" fmla="*/ 308473 w 388528"/>
              <a:gd name="connsiteY7" fmla="*/ 99152 h 308472"/>
              <a:gd name="connsiteX8" fmla="*/ 319489 w 388528"/>
              <a:gd name="connsiteY8" fmla="*/ 33051 h 308472"/>
              <a:gd name="connsiteX9" fmla="*/ 385591 w 388528"/>
              <a:gd name="connsiteY9" fmla="*/ 33051 h 308472"/>
              <a:gd name="connsiteX10" fmla="*/ 385591 w 388528"/>
              <a:gd name="connsiteY10" fmla="*/ 0 h 30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528" h="308472">
                <a:moveTo>
                  <a:pt x="0" y="308472"/>
                </a:moveTo>
                <a:cubicBezTo>
                  <a:pt x="18362" y="301128"/>
                  <a:pt x="42062" y="301322"/>
                  <a:pt x="55085" y="286439"/>
                </a:cubicBezTo>
                <a:cubicBezTo>
                  <a:pt x="70379" y="268960"/>
                  <a:pt x="57793" y="233220"/>
                  <a:pt x="77118" y="220337"/>
                </a:cubicBezTo>
                <a:lnTo>
                  <a:pt x="110169" y="198304"/>
                </a:lnTo>
                <a:cubicBezTo>
                  <a:pt x="121186" y="205648"/>
                  <a:pt x="130112" y="218465"/>
                  <a:pt x="143219" y="220337"/>
                </a:cubicBezTo>
                <a:cubicBezTo>
                  <a:pt x="199284" y="228346"/>
                  <a:pt x="198660" y="185862"/>
                  <a:pt x="209321" y="143219"/>
                </a:cubicBezTo>
                <a:lnTo>
                  <a:pt x="220338" y="99152"/>
                </a:lnTo>
                <a:cubicBezTo>
                  <a:pt x="244586" y="107235"/>
                  <a:pt x="284838" y="126726"/>
                  <a:pt x="308473" y="99152"/>
                </a:cubicBezTo>
                <a:cubicBezTo>
                  <a:pt x="323010" y="82192"/>
                  <a:pt x="315817" y="55085"/>
                  <a:pt x="319489" y="33051"/>
                </a:cubicBezTo>
                <a:cubicBezTo>
                  <a:pt x="337116" y="38927"/>
                  <a:pt x="367964" y="56554"/>
                  <a:pt x="385591" y="33051"/>
                </a:cubicBezTo>
                <a:cubicBezTo>
                  <a:pt x="392201" y="24237"/>
                  <a:pt x="385591" y="11017"/>
                  <a:pt x="3855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7313363" y="3944038"/>
            <a:ext cx="475562" cy="361723"/>
          </a:xfrm>
          <a:custGeom>
            <a:avLst/>
            <a:gdLst>
              <a:gd name="connsiteX0" fmla="*/ 0 w 388528"/>
              <a:gd name="connsiteY0" fmla="*/ 308472 h 308472"/>
              <a:gd name="connsiteX1" fmla="*/ 55085 w 388528"/>
              <a:gd name="connsiteY1" fmla="*/ 286439 h 308472"/>
              <a:gd name="connsiteX2" fmla="*/ 77118 w 388528"/>
              <a:gd name="connsiteY2" fmla="*/ 220337 h 308472"/>
              <a:gd name="connsiteX3" fmla="*/ 110169 w 388528"/>
              <a:gd name="connsiteY3" fmla="*/ 198304 h 308472"/>
              <a:gd name="connsiteX4" fmla="*/ 143219 w 388528"/>
              <a:gd name="connsiteY4" fmla="*/ 220337 h 308472"/>
              <a:gd name="connsiteX5" fmla="*/ 209321 w 388528"/>
              <a:gd name="connsiteY5" fmla="*/ 143219 h 308472"/>
              <a:gd name="connsiteX6" fmla="*/ 220338 w 388528"/>
              <a:gd name="connsiteY6" fmla="*/ 99152 h 308472"/>
              <a:gd name="connsiteX7" fmla="*/ 308473 w 388528"/>
              <a:gd name="connsiteY7" fmla="*/ 99152 h 308472"/>
              <a:gd name="connsiteX8" fmla="*/ 319489 w 388528"/>
              <a:gd name="connsiteY8" fmla="*/ 33051 h 308472"/>
              <a:gd name="connsiteX9" fmla="*/ 385591 w 388528"/>
              <a:gd name="connsiteY9" fmla="*/ 33051 h 308472"/>
              <a:gd name="connsiteX10" fmla="*/ 385591 w 388528"/>
              <a:gd name="connsiteY10" fmla="*/ 0 h 30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528" h="308472">
                <a:moveTo>
                  <a:pt x="0" y="308472"/>
                </a:moveTo>
                <a:cubicBezTo>
                  <a:pt x="18362" y="301128"/>
                  <a:pt x="42062" y="301322"/>
                  <a:pt x="55085" y="286439"/>
                </a:cubicBezTo>
                <a:cubicBezTo>
                  <a:pt x="70379" y="268960"/>
                  <a:pt x="57793" y="233220"/>
                  <a:pt x="77118" y="220337"/>
                </a:cubicBezTo>
                <a:lnTo>
                  <a:pt x="110169" y="198304"/>
                </a:lnTo>
                <a:cubicBezTo>
                  <a:pt x="121186" y="205648"/>
                  <a:pt x="130112" y="218465"/>
                  <a:pt x="143219" y="220337"/>
                </a:cubicBezTo>
                <a:cubicBezTo>
                  <a:pt x="199284" y="228346"/>
                  <a:pt x="198660" y="185862"/>
                  <a:pt x="209321" y="143219"/>
                </a:cubicBezTo>
                <a:lnTo>
                  <a:pt x="220338" y="99152"/>
                </a:lnTo>
                <a:cubicBezTo>
                  <a:pt x="244586" y="107235"/>
                  <a:pt x="284838" y="126726"/>
                  <a:pt x="308473" y="99152"/>
                </a:cubicBezTo>
                <a:cubicBezTo>
                  <a:pt x="323010" y="82192"/>
                  <a:pt x="315817" y="55085"/>
                  <a:pt x="319489" y="33051"/>
                </a:cubicBezTo>
                <a:cubicBezTo>
                  <a:pt x="337116" y="38927"/>
                  <a:pt x="367964" y="56554"/>
                  <a:pt x="385591" y="33051"/>
                </a:cubicBezTo>
                <a:cubicBezTo>
                  <a:pt x="392201" y="24237"/>
                  <a:pt x="385591" y="11017"/>
                  <a:pt x="3855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a:stretch>
            <a:fillRect/>
          </a:stretch>
        </p:blipFill>
        <p:spPr>
          <a:xfrm>
            <a:off x="739048" y="3738275"/>
            <a:ext cx="4418903" cy="2951892"/>
          </a:xfrm>
          <a:prstGeom prst="rect">
            <a:avLst/>
          </a:prstGeom>
        </p:spPr>
      </p:pic>
    </p:spTree>
    <p:extLst>
      <p:ext uri="{BB962C8B-B14F-4D97-AF65-F5344CB8AC3E}">
        <p14:creationId xmlns:p14="http://schemas.microsoft.com/office/powerpoint/2010/main" val="1410197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三、</a:t>
            </a:r>
            <a:r>
              <a:rPr lang="en-US" altLang="zh-CN" dirty="0"/>
              <a:t>LHAASO</a:t>
            </a:r>
            <a:r>
              <a:rPr lang="zh-CN" altLang="zh-CN" dirty="0"/>
              <a:t>数据</a:t>
            </a:r>
            <a:r>
              <a:rPr lang="zh-CN" altLang="zh-CN" dirty="0" smtClean="0"/>
              <a:t>的</a:t>
            </a:r>
            <a:r>
              <a:rPr lang="zh-CN" altLang="en-US" dirty="0" smtClean="0"/>
              <a:t>重建</a:t>
            </a:r>
            <a:endParaRPr lang="zh-CN" altLang="en-US" dirty="0"/>
          </a:p>
        </p:txBody>
      </p:sp>
      <p:sp>
        <p:nvSpPr>
          <p:cNvPr id="5" name="文本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270667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3289</TotalTime>
  <Words>1620</Words>
  <Application>Microsoft Office PowerPoint</Application>
  <PresentationFormat>宽屏</PresentationFormat>
  <Paragraphs>252</Paragraphs>
  <Slides>36</Slides>
  <Notes>1</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36</vt:i4>
      </vt:variant>
    </vt:vector>
  </HeadingPairs>
  <TitlesOfParts>
    <vt:vector size="49" baseType="lpstr">
      <vt:lpstr>Arial Unicode MS</vt:lpstr>
      <vt:lpstr>黑体</vt:lpstr>
      <vt:lpstr>宋体</vt:lpstr>
      <vt:lpstr>微软雅黑</vt:lpstr>
      <vt:lpstr>Arial</vt:lpstr>
      <vt:lpstr>Calibri</vt:lpstr>
      <vt:lpstr>Calibri Light</vt:lpstr>
      <vt:lpstr>Cambria Math</vt:lpstr>
      <vt:lpstr>Times New Roman</vt:lpstr>
      <vt:lpstr>Wingdings</vt:lpstr>
      <vt:lpstr>Office 主题</vt:lpstr>
      <vt:lpstr>1_自定义设计方案</vt:lpstr>
      <vt:lpstr>自定义设计方案</vt:lpstr>
      <vt:lpstr>PowerPoint 演示文稿</vt:lpstr>
      <vt:lpstr>内容</vt:lpstr>
      <vt:lpstr>一、引言</vt:lpstr>
      <vt:lpstr>二、LHAASO数据的标定</vt:lpstr>
      <vt:lpstr>时间标定</vt:lpstr>
      <vt:lpstr>KM2A和WCDA的时间标定</vt:lpstr>
      <vt:lpstr>KM2A和WCDA的粒子数标定</vt:lpstr>
      <vt:lpstr>WFCTA的LED标定和激光标定</vt:lpstr>
      <vt:lpstr>三、LHAASO数据的重建</vt:lpstr>
      <vt:lpstr>事例方向和芯位重建</vt:lpstr>
      <vt:lpstr>事例重建精度</vt:lpstr>
      <vt:lpstr>其它参量的重建</vt:lpstr>
      <vt:lpstr>WFCTA 事例的重建</vt:lpstr>
      <vt:lpstr>粒子种类鉴别</vt:lpstr>
      <vt:lpstr>数据的挑选</vt:lpstr>
      <vt:lpstr>四、LHAASO数据的模拟</vt:lpstr>
      <vt:lpstr>探测器模拟</vt:lpstr>
      <vt:lpstr>PowerPoint 演示文稿</vt:lpstr>
      <vt:lpstr>PowerPoint 演示文稿</vt:lpstr>
      <vt:lpstr>PowerPoint 演示文稿</vt:lpstr>
      <vt:lpstr>WCDA++进展</vt:lpstr>
      <vt:lpstr>PowerPoint 演示文稿</vt:lpstr>
      <vt:lpstr>KM2A模拟软件进展</vt:lpstr>
      <vt:lpstr>PowerPoint 演示文稿</vt:lpstr>
      <vt:lpstr>PowerPoint 演示文稿</vt:lpstr>
      <vt:lpstr>WFCTA模拟进展</vt:lpstr>
      <vt:lpstr>PowerPoint 演示文稿</vt:lpstr>
      <vt:lpstr>模拟计算问题</vt:lpstr>
      <vt:lpstr>五、月影与Crab的检验和绝对标定</vt:lpstr>
      <vt:lpstr>月影的检验</vt:lpstr>
      <vt:lpstr>绝对能标的标定</vt:lpstr>
      <vt:lpstr>标准烛光Crab Nebula</vt:lpstr>
      <vt:lpstr>六、总结与未来计划</vt:lpstr>
      <vt:lpstr>LHAASO数据分析流程</vt:lpstr>
      <vt:lpstr>LHAASO软件框架</vt:lpstr>
      <vt:lpstr>未来计划</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LHAASO official software: simulation and reconstruction</dc:title>
  <dc:creator>陈松战</dc:creator>
  <cp:lastModifiedBy>陈松战</cp:lastModifiedBy>
  <cp:revision>417</cp:revision>
  <dcterms:created xsi:type="dcterms:W3CDTF">2017-11-10T01:26:44Z</dcterms:created>
  <dcterms:modified xsi:type="dcterms:W3CDTF">2018-03-23T06:29:08Z</dcterms:modified>
</cp:coreProperties>
</file>