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7" r:id="rId2"/>
    <p:sldId id="258" r:id="rId3"/>
    <p:sldId id="354" r:id="rId4"/>
    <p:sldId id="284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8" r:id="rId13"/>
    <p:sldId id="353" r:id="rId14"/>
    <p:sldId id="269" r:id="rId15"/>
    <p:sldId id="287" r:id="rId16"/>
    <p:sldId id="288" r:id="rId17"/>
    <p:sldId id="355" r:id="rId18"/>
    <p:sldId id="349" r:id="rId19"/>
    <p:sldId id="312" r:id="rId20"/>
    <p:sldId id="315" r:id="rId21"/>
    <p:sldId id="320" r:id="rId22"/>
    <p:sldId id="322" r:id="rId23"/>
    <p:sldId id="352" r:id="rId24"/>
    <p:sldId id="350" r:id="rId25"/>
    <p:sldId id="347" r:id="rId26"/>
    <p:sldId id="348" r:id="rId27"/>
    <p:sldId id="290" r:id="rId28"/>
    <p:sldId id="318" r:id="rId29"/>
    <p:sldId id="283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6" autoAdjust="0"/>
    <p:restoredTop sz="95833"/>
  </p:normalViewPr>
  <p:slideViewPr>
    <p:cSldViewPr snapToGrid="0">
      <p:cViewPr>
        <p:scale>
          <a:sx n="105" d="100"/>
          <a:sy n="105" d="100"/>
        </p:scale>
        <p:origin x="68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Relationship Id="rId2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955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388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034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191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9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0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LIS spectra of Galactic cosmic rays and solar modulation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zh-CN" altLang="en-US" dirty="0"/>
              <a:t>报告人：朱成瑞</a:t>
            </a:r>
            <a:endParaRPr lang="en-US" altLang="zh-CN" dirty="0"/>
          </a:p>
          <a:p>
            <a:r>
              <a:rPr lang="zh-CN" altLang="x-none" dirty="0"/>
              <a:t>指导老师：袁</a:t>
            </a:r>
            <a:r>
              <a:rPr lang="zh-CN" altLang="x-none" dirty="0" smtClean="0"/>
              <a:t>强</a:t>
            </a:r>
            <a:r>
              <a:rPr lang="en-US" altLang="zh-CN" dirty="0" smtClean="0"/>
              <a:t>,</a:t>
            </a:r>
            <a:r>
              <a:rPr lang="zh-CN" altLang="en-US" dirty="0" smtClean="0"/>
              <a:t> 韦大明</a:t>
            </a:r>
            <a:endParaRPr lang="zh-CN" altLang="x-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Global magnetic field geometry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main attribute of the HMF is that it follows a 22-year cycle with a reversal </a:t>
            </a:r>
            <a:r>
              <a:rPr lang="en-US" altLang="zh-CN" dirty="0" smtClean="0"/>
              <a:t>about </a:t>
            </a:r>
            <a:r>
              <a:rPr lang="en-US" altLang="zh-CN" dirty="0"/>
              <a:t>every  </a:t>
            </a:r>
            <a:r>
              <a:rPr lang="en-US" altLang="zh-CN" dirty="0" smtClean="0"/>
              <a:t>11</a:t>
            </a:r>
            <a:r>
              <a:rPr lang="zh-CN" altLang="en-US" dirty="0" smtClean="0"/>
              <a:t> </a:t>
            </a:r>
            <a:r>
              <a:rPr lang="en-US" altLang="zh-CN" dirty="0" smtClean="0"/>
              <a:t>years </a:t>
            </a:r>
            <a:r>
              <a:rPr lang="en-US" altLang="zh-CN" dirty="0"/>
              <a:t>at the time of extreme solar activity</a:t>
            </a:r>
          </a:p>
          <a:p>
            <a:r>
              <a:rPr lang="en-US" altLang="zh-CN" dirty="0"/>
              <a:t>There exist magnetically neutral layer</a:t>
            </a:r>
          </a:p>
          <a:p>
            <a:pPr marL="0" indent="0">
              <a:buNone/>
            </a:pPr>
            <a:r>
              <a:rPr lang="en-US" altLang="zh-CN" dirty="0"/>
              <a:t> (</a:t>
            </a:r>
            <a:r>
              <a:rPr lang="en-US" altLang="zh-CN" dirty="0" err="1"/>
              <a:t>heliospheric</a:t>
            </a:r>
            <a:r>
              <a:rPr lang="en-US" altLang="zh-CN" dirty="0"/>
              <a:t> current sheet)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837" y="4584074"/>
            <a:ext cx="3265690" cy="7377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837" y="5321850"/>
            <a:ext cx="3022282" cy="756638"/>
          </a:xfrm>
          <a:prstGeom prst="rect">
            <a:avLst/>
          </a:prstGeom>
        </p:spPr>
      </p:pic>
      <p:pic>
        <p:nvPicPr>
          <p:cNvPr id="6" name="内容占位符 3"/>
          <p:cNvPicPr>
            <a:picLocks noChangeAspect="1"/>
          </p:cNvPicPr>
          <p:nvPr/>
        </p:nvPicPr>
        <p:blipFill rotWithShape="1">
          <a:blip r:embed="rId4"/>
          <a:srcRect r="46414" b="10664"/>
          <a:stretch>
            <a:fillRect/>
          </a:stretch>
        </p:blipFill>
        <p:spPr>
          <a:xfrm>
            <a:off x="8095432" y="3902147"/>
            <a:ext cx="2928906" cy="236907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559885" y="6365478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CMR12" charset="0"/>
              </a:rPr>
              <a:t>Marius</a:t>
            </a:r>
            <a:r>
              <a:rPr lang="zh-CN" altLang="en-US" dirty="0" smtClean="0">
                <a:latin typeface="CMR12" charset="0"/>
              </a:rPr>
              <a:t> </a:t>
            </a:r>
            <a:r>
              <a:rPr lang="en-US" altLang="zh-CN" dirty="0" smtClean="0">
                <a:latin typeface="CMR12" charset="0"/>
              </a:rPr>
              <a:t>et</a:t>
            </a:r>
            <a:r>
              <a:rPr lang="zh-CN" altLang="en-US" dirty="0" smtClean="0">
                <a:latin typeface="CMR12" charset="0"/>
              </a:rPr>
              <a:t> </a:t>
            </a:r>
            <a:r>
              <a:rPr lang="en-US" altLang="zh-CN" dirty="0" smtClean="0">
                <a:latin typeface="CMR12" charset="0"/>
              </a:rPr>
              <a:t>al.</a:t>
            </a:r>
            <a:r>
              <a:rPr lang="zh-CN" altLang="en-US" dirty="0" smtClean="0">
                <a:latin typeface="CMR12" charset="0"/>
              </a:rPr>
              <a:t> </a:t>
            </a:r>
            <a:r>
              <a:rPr lang="en-US" altLang="zh-CN" smtClean="0">
                <a:latin typeface="CMR12" charset="0"/>
              </a:rPr>
              <a:t>2013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heliospheric current sheet (HCS)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7087" y="1612823"/>
            <a:ext cx="2508307" cy="195805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31270" y="1754999"/>
            <a:ext cx="5633971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/>
              <a:t>Δ </a:t>
            </a:r>
            <a:r>
              <a:rPr lang="zh-CN" altLang="en-US" sz="2800" dirty="0"/>
              <a:t>tilt angle α</a:t>
            </a:r>
          </a:p>
          <a:p>
            <a:r>
              <a:rPr lang="el-GR" altLang="zh-CN" sz="2800" dirty="0"/>
              <a:t>Δ</a:t>
            </a:r>
            <a:r>
              <a:rPr lang="en-US" altLang="zh-CN" sz="2800" dirty="0"/>
              <a:t> </a:t>
            </a:r>
            <a:r>
              <a:rPr lang="zh-CN" altLang="en-US" sz="2800" dirty="0"/>
              <a:t>divides the solar magnetic field into hemispheres of opposite polarity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053" y="3779168"/>
            <a:ext cx="4320522" cy="26590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345" y="3709035"/>
            <a:ext cx="3054350" cy="279971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740781" y="6462238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CMR12" charset="0"/>
              </a:rPr>
              <a:t>Marius</a:t>
            </a:r>
            <a:r>
              <a:rPr lang="zh-CN" altLang="en-US" dirty="0" smtClean="0">
                <a:latin typeface="CMR12" charset="0"/>
              </a:rPr>
              <a:t> </a:t>
            </a:r>
            <a:r>
              <a:rPr lang="en-US" altLang="zh-CN" dirty="0" smtClean="0">
                <a:latin typeface="CMR12" charset="0"/>
              </a:rPr>
              <a:t>et</a:t>
            </a:r>
            <a:r>
              <a:rPr lang="zh-CN" altLang="en-US" dirty="0" smtClean="0">
                <a:latin typeface="CMR12" charset="0"/>
              </a:rPr>
              <a:t> </a:t>
            </a:r>
            <a:r>
              <a:rPr lang="en-US" altLang="zh-CN" dirty="0" smtClean="0">
                <a:latin typeface="CMR12" charset="0"/>
              </a:rPr>
              <a:t>al.</a:t>
            </a:r>
            <a:r>
              <a:rPr lang="zh-CN" altLang="en-US" dirty="0" smtClean="0">
                <a:latin typeface="CMR12" charset="0"/>
              </a:rPr>
              <a:t> </a:t>
            </a:r>
            <a:r>
              <a:rPr lang="en-US" altLang="zh-CN" smtClean="0">
                <a:latin typeface="CMR12" charset="0"/>
              </a:rPr>
              <a:t>2013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</a:t>
            </a:r>
            <a:r>
              <a:rPr lang="zh-CN" altLang="en-US" dirty="0"/>
              <a:t>olar cycles</a:t>
            </a:r>
            <a:br>
              <a:rPr lang="zh-CN" altLang="en-US" dirty="0"/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1373664"/>
            <a:ext cx="7612380" cy="52552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180327" y="6176963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CMR12" charset="0"/>
              </a:rPr>
              <a:t>Marius</a:t>
            </a:r>
            <a:r>
              <a:rPr lang="zh-CN" altLang="en-US" dirty="0" smtClean="0">
                <a:latin typeface="CMR12" charset="0"/>
              </a:rPr>
              <a:t> </a:t>
            </a:r>
            <a:r>
              <a:rPr lang="en-US" altLang="zh-CN" dirty="0" smtClean="0">
                <a:latin typeface="CMR12" charset="0"/>
              </a:rPr>
              <a:t>et</a:t>
            </a:r>
            <a:r>
              <a:rPr lang="zh-CN" altLang="en-US" dirty="0" smtClean="0">
                <a:latin typeface="CMR12" charset="0"/>
              </a:rPr>
              <a:t> </a:t>
            </a:r>
            <a:r>
              <a:rPr lang="en-US" altLang="zh-CN" dirty="0" smtClean="0">
                <a:latin typeface="CMR12" charset="0"/>
              </a:rPr>
              <a:t>al.</a:t>
            </a:r>
            <a:r>
              <a:rPr lang="zh-CN" altLang="en-US" dirty="0" smtClean="0">
                <a:latin typeface="CMR12" charset="0"/>
              </a:rPr>
              <a:t> </a:t>
            </a:r>
            <a:r>
              <a:rPr lang="en-US" altLang="zh-CN" smtClean="0">
                <a:latin typeface="CMR12" charset="0"/>
              </a:rPr>
              <a:t>2013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Solar activity indicators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Sunspots</a:t>
            </a:r>
            <a:endParaRPr lang="zh-CN" altLang="en-US" dirty="0" smtClean="0"/>
          </a:p>
          <a:p>
            <a:pPr lvl="1"/>
            <a:r>
              <a:rPr lang="en-US" altLang="zh-CN" dirty="0">
                <a:latin typeface="新宋体" charset="-122"/>
                <a:ea typeface="新宋体" charset="-122"/>
              </a:rPr>
              <a:t>the number of sun dark spots (cooler </a:t>
            </a:r>
            <a:r>
              <a:rPr lang="zh-CN" altLang="en-US" dirty="0" smtClean="0">
                <a:latin typeface="新宋体" charset="-122"/>
                <a:ea typeface="新宋体" charset="-122"/>
              </a:rPr>
              <a:t> </a:t>
            </a:r>
          </a:p>
          <a:p>
            <a:pPr marL="457200" lvl="1" indent="0">
              <a:buNone/>
            </a:pPr>
            <a:r>
              <a:rPr lang="en-US" altLang="zh-CN" dirty="0" smtClean="0">
                <a:latin typeface="新宋体" charset="-122"/>
                <a:ea typeface="新宋体" charset="-122"/>
              </a:rPr>
              <a:t>Than</a:t>
            </a:r>
            <a:r>
              <a:rPr lang="zh-CN" altLang="en-US" dirty="0" smtClean="0">
                <a:latin typeface="新宋体" charset="-122"/>
                <a:ea typeface="新宋体" charset="-122"/>
              </a:rPr>
              <a:t> </a:t>
            </a:r>
            <a:r>
              <a:rPr lang="en-US" altLang="zh-CN" dirty="0" smtClean="0">
                <a:latin typeface="新宋体" charset="-122"/>
                <a:ea typeface="新宋体" charset="-122"/>
              </a:rPr>
              <a:t>surrounding </a:t>
            </a:r>
            <a:r>
              <a:rPr lang="en-US" altLang="zh-CN" dirty="0">
                <a:latin typeface="新宋体" charset="-122"/>
                <a:ea typeface="新宋体" charset="-122"/>
              </a:rPr>
              <a:t>photosphere) monitors </a:t>
            </a:r>
            <a:endParaRPr lang="zh-CN" altLang="en-US" dirty="0" smtClean="0">
              <a:latin typeface="新宋体" charset="-122"/>
              <a:ea typeface="新宋体" charset="-122"/>
            </a:endParaRPr>
          </a:p>
          <a:p>
            <a:pPr marL="457200" lvl="1" indent="0">
              <a:buNone/>
            </a:pPr>
            <a:r>
              <a:rPr lang="en-US" altLang="zh-CN" dirty="0" smtClean="0">
                <a:latin typeface="新宋体" charset="-122"/>
                <a:ea typeface="新宋体" charset="-122"/>
              </a:rPr>
              <a:t>the </a:t>
            </a:r>
            <a:r>
              <a:rPr lang="en-US" altLang="zh-CN" dirty="0" smtClean="0">
                <a:latin typeface="新宋体" charset="-122"/>
                <a:ea typeface="新宋体" charset="-122"/>
              </a:rPr>
              <a:t>solar</a:t>
            </a:r>
            <a:r>
              <a:rPr lang="zh-CN" altLang="en-US" dirty="0" smtClean="0">
                <a:latin typeface="新宋体" charset="-122"/>
                <a:ea typeface="新宋体" charset="-122"/>
              </a:rPr>
              <a:t> </a:t>
            </a:r>
            <a:r>
              <a:rPr lang="en-US" altLang="zh-CN" dirty="0" smtClean="0">
                <a:latin typeface="新宋体" charset="-122"/>
                <a:ea typeface="新宋体" charset="-122"/>
              </a:rPr>
              <a:t>activity</a:t>
            </a:r>
            <a:endParaRPr lang="en-US" altLang="zh-CN" dirty="0">
              <a:latin typeface="新宋体" charset="-122"/>
              <a:ea typeface="新宋体" charset="-122"/>
            </a:endParaRPr>
          </a:p>
          <a:p>
            <a:pPr lvl="1"/>
            <a:r>
              <a:rPr lang="en-US" altLang="zh-CN" dirty="0">
                <a:latin typeface="新宋体" charset="-122"/>
                <a:ea typeface="新宋体" charset="-122"/>
              </a:rPr>
              <a:t>11 year </a:t>
            </a:r>
            <a:r>
              <a:rPr lang="en-US" altLang="zh-CN" dirty="0" smtClean="0">
                <a:latin typeface="新宋体" charset="-122"/>
                <a:ea typeface="新宋体" charset="-122"/>
              </a:rPr>
              <a:t>periodicity</a:t>
            </a:r>
            <a:endParaRPr lang="en-US" altLang="zh-CN" dirty="0"/>
          </a:p>
          <a:p>
            <a:r>
              <a:rPr lang="en-US" altLang="zh-CN" dirty="0"/>
              <a:t>Neutron monitors</a:t>
            </a:r>
          </a:p>
          <a:p>
            <a:pPr lvl="1"/>
            <a:r>
              <a:rPr lang="en-US" altLang="zh-CN" dirty="0">
                <a:latin typeface="新宋体" charset="-122"/>
                <a:ea typeface="新宋体" charset="-122"/>
              </a:rPr>
              <a:t>primary cosmic rays (protons) interact with </a:t>
            </a:r>
          </a:p>
          <a:p>
            <a:pPr marL="457200" lvl="1" indent="0">
              <a:buNone/>
            </a:pPr>
            <a:r>
              <a:rPr lang="en-US" altLang="zh-CN" dirty="0">
                <a:latin typeface="新宋体" charset="-122"/>
                <a:ea typeface="新宋体" charset="-122"/>
              </a:rPr>
              <a:t>the atmosphere and produce secondary </a:t>
            </a:r>
            <a:r>
              <a:rPr lang="en-US" altLang="zh-CN" dirty="0" smtClean="0">
                <a:latin typeface="新宋体" charset="-122"/>
                <a:ea typeface="新宋体" charset="-122"/>
              </a:rPr>
              <a:t>neutrons</a:t>
            </a:r>
            <a:endParaRPr lang="zh-CN" altLang="en-US" dirty="0" smtClean="0"/>
          </a:p>
          <a:p>
            <a:r>
              <a:rPr lang="en-US" altLang="zh-CN" dirty="0" smtClean="0"/>
              <a:t>Cosmic</a:t>
            </a:r>
            <a:r>
              <a:rPr lang="zh-CN" altLang="en-US" dirty="0" smtClean="0"/>
              <a:t> </a:t>
            </a:r>
            <a:r>
              <a:rPr lang="en-US" altLang="zh-CN" dirty="0" smtClean="0"/>
              <a:t>Rays</a:t>
            </a:r>
            <a:endParaRPr lang="zh-CN" altLang="en-US" dirty="0" smtClean="0"/>
          </a:p>
          <a:p>
            <a:endParaRPr lang="en-US" altLang="zh-CN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791" y="3170880"/>
            <a:ext cx="2353757" cy="35850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t="17465"/>
          <a:stretch>
            <a:fillRect/>
          </a:stretch>
        </p:blipFill>
        <p:spPr>
          <a:xfrm>
            <a:off x="7436224" y="362160"/>
            <a:ext cx="4755776" cy="274125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072669" y="658574"/>
            <a:ext cx="174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Yuan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al.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2017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38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Cosmic rays modulation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1905"/>
            <a:ext cx="10515600" cy="4906645"/>
          </a:xfrm>
        </p:spPr>
        <p:txBody>
          <a:bodyPr>
            <a:normAutofit/>
          </a:bodyPr>
          <a:lstStyle/>
          <a:p>
            <a:r>
              <a:rPr lang="en-US" dirty="0"/>
              <a:t>The flux of travelling galactic cosmic rays experience a modulation process when pass in the </a:t>
            </a:r>
            <a:r>
              <a:rPr lang="en-US" dirty="0" err="1"/>
              <a:t>heliosphere</a:t>
            </a:r>
            <a:endParaRPr lang="en-US" dirty="0"/>
          </a:p>
          <a:p>
            <a:pPr lvl="1"/>
            <a:r>
              <a:rPr lang="x-none" altLang="en-US" dirty="0">
                <a:latin typeface="新宋体" charset="-122"/>
                <a:ea typeface="新宋体" charset="-122"/>
              </a:rPr>
              <a:t>the local interstellar spectrum (</a:t>
            </a:r>
            <a:r>
              <a:rPr lang="x-none" altLang="en-US" b="1" dirty="0">
                <a:latin typeface="新宋体" charset="-122"/>
                <a:ea typeface="新宋体" charset="-122"/>
              </a:rPr>
              <a:t>LIS</a:t>
            </a:r>
            <a:r>
              <a:rPr lang="x-none" altLang="en-US" dirty="0">
                <a:latin typeface="新宋体" charset="-122"/>
                <a:ea typeface="新宋体" charset="-122"/>
              </a:rPr>
              <a:t>) is modulated to the spectrum we observe on top-of-atmosphere (</a:t>
            </a:r>
            <a:r>
              <a:rPr lang="x-none" altLang="en-US" b="1" dirty="0">
                <a:latin typeface="新宋体" charset="-122"/>
                <a:ea typeface="新宋体" charset="-122"/>
              </a:rPr>
              <a:t>TOA</a:t>
            </a:r>
            <a:r>
              <a:rPr lang="x-none" altLang="en-US" dirty="0">
                <a:latin typeface="新宋体" charset="-122"/>
                <a:ea typeface="新宋体" charset="-122"/>
              </a:rPr>
              <a:t>)</a:t>
            </a:r>
          </a:p>
          <a:p>
            <a:r>
              <a:rPr lang="en-US" dirty="0"/>
              <a:t> Interaction processes in </a:t>
            </a:r>
            <a:r>
              <a:rPr lang="en-US" dirty="0" err="1"/>
              <a:t>heliosphere</a:t>
            </a:r>
            <a:r>
              <a:rPr lang="en-US" dirty="0"/>
              <a:t> :</a:t>
            </a:r>
          </a:p>
          <a:p>
            <a:pPr lvl="1"/>
            <a:r>
              <a:rPr lang="en-US" dirty="0">
                <a:latin typeface="新宋体" charset="-122"/>
                <a:ea typeface="新宋体" charset="-122"/>
              </a:rPr>
              <a:t>convection in the solar wind</a:t>
            </a:r>
          </a:p>
          <a:p>
            <a:pPr lvl="1"/>
            <a:r>
              <a:rPr lang="en-US" dirty="0">
                <a:latin typeface="新宋体" charset="-122"/>
                <a:ea typeface="新宋体" charset="-122"/>
                <a:sym typeface="+mn-ea"/>
              </a:rPr>
              <a:t>diffusion in the </a:t>
            </a:r>
            <a:r>
              <a:rPr lang="en-US" dirty="0" err="1">
                <a:latin typeface="新宋体" charset="-122"/>
                <a:ea typeface="新宋体" charset="-122"/>
                <a:sym typeface="+mn-ea"/>
              </a:rPr>
              <a:t>heliospheric</a:t>
            </a:r>
            <a:r>
              <a:rPr lang="en-US" dirty="0">
                <a:latin typeface="新宋体" charset="-122"/>
                <a:ea typeface="新宋体" charset="-122"/>
                <a:sym typeface="+mn-ea"/>
              </a:rPr>
              <a:t> magnetic field </a:t>
            </a:r>
            <a:r>
              <a:rPr lang="en-US" dirty="0" err="1">
                <a:latin typeface="新宋体" charset="-122"/>
                <a:ea typeface="新宋体" charset="-122"/>
                <a:sym typeface="+mn-ea"/>
              </a:rPr>
              <a:t>inhomogeneities</a:t>
            </a:r>
            <a:endParaRPr lang="en-US" dirty="0">
              <a:latin typeface="新宋体" charset="-122"/>
              <a:ea typeface="新宋体" charset="-122"/>
            </a:endParaRPr>
          </a:p>
          <a:p>
            <a:pPr lvl="1"/>
            <a:r>
              <a:rPr lang="en-US" dirty="0">
                <a:latin typeface="新宋体" charset="-122"/>
                <a:ea typeface="新宋体" charset="-122"/>
              </a:rPr>
              <a:t>drift motion in non-uniform magnetic field</a:t>
            </a:r>
          </a:p>
          <a:p>
            <a:pPr lvl="1"/>
            <a:r>
              <a:rPr lang="en-US" dirty="0">
                <a:latin typeface="新宋体" charset="-122"/>
                <a:ea typeface="新宋体" charset="-122"/>
              </a:rPr>
              <a:t>adiabatic </a:t>
            </a:r>
            <a:r>
              <a:rPr lang="en-US" dirty="0" smtClean="0">
                <a:latin typeface="新宋体" charset="-122"/>
                <a:ea typeface="新宋体" charset="-122"/>
              </a:rPr>
              <a:t>cooling</a:t>
            </a:r>
          </a:p>
          <a:p>
            <a:r>
              <a:rPr lang="en-US" dirty="0" smtClean="0">
                <a:sym typeface="+mn-ea"/>
              </a:rPr>
              <a:t>t</a:t>
            </a:r>
            <a:r>
              <a:rPr lang="en-US" dirty="0" smtClean="0"/>
              <a:t>ransport equation</a:t>
            </a:r>
            <a:r>
              <a:rPr lang="x-none" altLang="en-US" dirty="0" smtClean="0"/>
              <a:t>(TPE derived by Parker 1965)</a:t>
            </a:r>
            <a:endParaRPr lang="x-none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253" y="5661660"/>
            <a:ext cx="7559675" cy="1033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altLang="en-US"/>
              <a:t>TPE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9290" y="1467485"/>
            <a:ext cx="9886950" cy="135255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952500" y="2943225"/>
            <a:ext cx="4895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altLang="en-US" smtClean="0">
                <a:latin typeface="新宋体" charset="-122"/>
                <a:ea typeface="新宋体" charset="-122"/>
              </a:rPr>
              <a:t>b、wind </a:t>
            </a:r>
            <a:r>
              <a:rPr lang="x-none" altLang="en-US" dirty="0">
                <a:latin typeface="新宋体" charset="-122"/>
                <a:ea typeface="新宋体" charset="-122"/>
              </a:rPr>
              <a:t>plasma convection</a:t>
            </a:r>
          </a:p>
          <a:p>
            <a:r>
              <a:rPr lang="x-none" altLang="en-US" dirty="0">
                <a:latin typeface="新宋体" charset="-122"/>
                <a:ea typeface="新宋体" charset="-122"/>
              </a:rPr>
              <a:t>c、particle drift</a:t>
            </a:r>
          </a:p>
          <a:p>
            <a:r>
              <a:rPr lang="x-none" altLang="en-US" dirty="0">
                <a:latin typeface="新宋体" charset="-122"/>
                <a:ea typeface="新宋体" charset="-122"/>
              </a:rPr>
              <a:t>d、particle diffusion</a:t>
            </a:r>
          </a:p>
          <a:p>
            <a:r>
              <a:rPr lang="x-none" altLang="en-US" dirty="0">
                <a:latin typeface="新宋体" charset="-122"/>
                <a:ea typeface="新宋体" charset="-122"/>
              </a:rPr>
              <a:t>e、rigidity change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52500" y="4529455"/>
            <a:ext cx="8151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altLang="en-US" dirty="0">
                <a:latin typeface="新宋体" charset="-122"/>
                <a:ea typeface="新宋体" charset="-122"/>
              </a:rPr>
              <a:t>f(</a:t>
            </a:r>
            <a:r>
              <a:rPr lang="x-none" altLang="en-US" b="1" dirty="0">
                <a:latin typeface="新宋体" charset="-122"/>
                <a:ea typeface="新宋体" charset="-122"/>
              </a:rPr>
              <a:t>r</a:t>
            </a:r>
            <a:r>
              <a:rPr lang="x-none" altLang="en-US" dirty="0">
                <a:latin typeface="新宋体" charset="-122"/>
                <a:ea typeface="新宋体" charset="-122"/>
              </a:rPr>
              <a:t>,p,t)       </a:t>
            </a:r>
            <a:r>
              <a:rPr lang="en-US" dirty="0">
                <a:latin typeface="新宋体" charset="-122"/>
                <a:ea typeface="新宋体" charset="-122"/>
              </a:rPr>
              <a:t>distribution function of Galactic CRs (part/</a:t>
            </a:r>
            <a:r>
              <a:rPr lang="x-none" altLang="en-US" dirty="0">
                <a:latin typeface="新宋体" charset="-122"/>
                <a:ea typeface="新宋体" charset="-122"/>
              </a:rPr>
              <a:t>(</a:t>
            </a:r>
            <a:r>
              <a:rPr lang="en-US" dirty="0">
                <a:latin typeface="新宋体" charset="-122"/>
                <a:ea typeface="新宋体" charset="-122"/>
              </a:rPr>
              <a:t>m </a:t>
            </a:r>
            <a:r>
              <a:rPr lang="en-US" baseline="30000" dirty="0">
                <a:latin typeface="新宋体" charset="-122"/>
                <a:ea typeface="新宋体" charset="-122"/>
              </a:rPr>
              <a:t>3</a:t>
            </a:r>
            <a:r>
              <a:rPr lang="en-US" dirty="0">
                <a:latin typeface="新宋体" charset="-122"/>
                <a:ea typeface="新宋体" charset="-122"/>
              </a:rPr>
              <a:t> </a:t>
            </a:r>
            <a:r>
              <a:rPr lang="x-none" altLang="en-US" dirty="0">
                <a:latin typeface="新宋体" charset="-122"/>
                <a:ea typeface="新宋体" charset="-122"/>
              </a:rPr>
              <a:t>GV</a:t>
            </a:r>
            <a:r>
              <a:rPr lang="x-none" altLang="en-US" baseline="30000" dirty="0">
                <a:latin typeface="新宋体" charset="-122"/>
                <a:ea typeface="新宋体" charset="-122"/>
              </a:rPr>
              <a:t>3</a:t>
            </a:r>
            <a:r>
              <a:rPr lang="x-none" altLang="en-US" dirty="0">
                <a:latin typeface="新宋体" charset="-122"/>
                <a:ea typeface="新宋体" charset="-122"/>
              </a:rPr>
              <a:t>)</a:t>
            </a:r>
          </a:p>
          <a:p>
            <a:r>
              <a:rPr lang="x-none" altLang="en-US" dirty="0">
                <a:latin typeface="新宋体" charset="-122"/>
                <a:ea typeface="新宋体" charset="-122"/>
              </a:rPr>
              <a:t>P=pc/(Ze)      rigidity (GV</a:t>
            </a:r>
            <a:r>
              <a:rPr lang="x-none" altLang="en-US" dirty="0" smtClean="0">
                <a:latin typeface="新宋体" charset="-122"/>
                <a:ea typeface="新宋体" charset="-122"/>
              </a:rPr>
              <a:t>)</a:t>
            </a:r>
            <a:endParaRPr lang="x-none" altLang="en-US" dirty="0">
              <a:latin typeface="新宋体" charset="-122"/>
              <a:ea typeface="新宋体" charset="-122"/>
            </a:endParaRPr>
          </a:p>
        </p:txBody>
      </p:sp>
      <p:graphicFrame>
        <p:nvGraphicFramePr>
          <p:cNvPr id="3" name="对象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952500" y="5585460"/>
          <a:ext cx="5066665" cy="1090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r:id="rId4" imgW="2946400" imgH="634365" progId="Equation.KSEE3">
                  <p:embed/>
                </p:oleObj>
              </mc:Choice>
              <mc:Fallback>
                <p:oleObj r:id="rId4" imgW="2946400" imgH="634365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2500" y="5585460"/>
                        <a:ext cx="5066665" cy="10909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638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r:id="rId6" imgW="914400" imgH="215900" progId="Equation.KSEE3">
                  <p:embed/>
                </p:oleObj>
              </mc:Choice>
              <mc:Fallback>
                <p:oleObj r:id="rId6" imgW="914400" imgH="215900" progId="Equation.KSEE3">
                  <p:embed/>
                  <p:pic>
                    <p:nvPicPr>
                      <p:cNvPr id="0" name="图片 204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38800" y="332105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96"/>
            <a:ext cx="12192000" cy="682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2140159"/>
            <a:ext cx="9994900" cy="1358900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379" y="3814885"/>
            <a:ext cx="2540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3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Non-parametric IS flux: splines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LIS fluxes are a source of uncertainty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0" y="2526665"/>
            <a:ext cx="7024370" cy="36506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520593" y="6311900"/>
            <a:ext cx="1742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latin typeface="NimbusRomNo9L" charset="0"/>
              </a:rPr>
              <a:t>Corti</a:t>
            </a:r>
            <a:r>
              <a:rPr lang="en-US" altLang="zh-CN" dirty="0">
                <a:latin typeface="NimbusRomNo9L" charset="0"/>
              </a:rPr>
              <a:t> </a:t>
            </a:r>
            <a:r>
              <a:rPr lang="zh-CN" altLang="en-US" dirty="0" smtClean="0">
                <a:latin typeface="NimbusRomNo9L" charset="0"/>
              </a:rPr>
              <a:t> </a:t>
            </a:r>
            <a:r>
              <a:rPr lang="en-US" altLang="zh-CN" dirty="0" smtClean="0">
                <a:latin typeface="NimbusRomNo9L" charset="0"/>
              </a:rPr>
              <a:t>et</a:t>
            </a:r>
            <a:r>
              <a:rPr lang="zh-CN" altLang="en-US" dirty="0" smtClean="0">
                <a:latin typeface="NimbusRomNo9L" charset="0"/>
              </a:rPr>
              <a:t> </a:t>
            </a:r>
            <a:r>
              <a:rPr lang="en-US" altLang="zh-CN" dirty="0" smtClean="0">
                <a:latin typeface="NimbusRomNo9L" charset="0"/>
              </a:rPr>
              <a:t>al.</a:t>
            </a:r>
            <a:r>
              <a:rPr lang="zh-CN" altLang="en-US" dirty="0" smtClean="0">
                <a:latin typeface="NimbusRomNo9L" charset="0"/>
              </a:rPr>
              <a:t> </a:t>
            </a:r>
            <a:r>
              <a:rPr lang="en-US" altLang="zh-CN" dirty="0" smtClean="0">
                <a:latin typeface="NimbusRomNo9L" charset="0"/>
              </a:rPr>
              <a:t>2016</a:t>
            </a:r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latin typeface="Aharoni" charset="0"/>
              </a:rPr>
              <a:t>O</a:t>
            </a:r>
            <a:r>
              <a:rPr lang="x-none" altLang="en-US">
                <a:latin typeface="Aharoni" charset="0"/>
              </a:rPr>
              <a:t>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>
                <a:latin typeface="Arial" pitchFamily="34" charset="0"/>
                <a:sym typeface="+mn-ea"/>
              </a:rPr>
              <a:t>I</a:t>
            </a:r>
            <a:r>
              <a:rPr lang="x-none" altLang="en-US" dirty="0">
                <a:latin typeface="Arial" pitchFamily="34" charset="0"/>
                <a:sym typeface="+mn-ea"/>
              </a:rPr>
              <a:t>ntroduction</a:t>
            </a:r>
          </a:p>
          <a:p>
            <a:r>
              <a:rPr lang="en-US" altLang="x-none" dirty="0" smtClean="0">
                <a:latin typeface="Arial" pitchFamily="34" charset="0"/>
              </a:rPr>
              <a:t>O</a:t>
            </a:r>
            <a:r>
              <a:rPr lang="x-none" altLang="en-US" dirty="0">
                <a:latin typeface="Arial" pitchFamily="34" charset="0"/>
              </a:rPr>
              <a:t>ur work</a:t>
            </a:r>
          </a:p>
          <a:p>
            <a:r>
              <a:rPr lang="en-US" altLang="x-none" dirty="0">
                <a:latin typeface="Arial" pitchFamily="34" charset="0"/>
              </a:rPr>
              <a:t>C</a:t>
            </a:r>
            <a:r>
              <a:rPr lang="x-none" altLang="en-US" dirty="0">
                <a:latin typeface="Arial" pitchFamily="34" charset="0"/>
              </a:rPr>
              <a:t>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Fits of the IS fluxes in the literature are mostly based on simple power laws </a:t>
            </a:r>
            <a:r>
              <a:rPr lang="en-US" altLang="zh-CN" dirty="0"/>
              <a:t>or broken power laws </a:t>
            </a:r>
            <a:r>
              <a:rPr lang="zh-CN" altLang="en-US" dirty="0"/>
              <a:t>in total energy or rigidity</a:t>
            </a:r>
            <a:r>
              <a:rPr lang="en-US" altLang="zh-CN" dirty="0" smtClean="0"/>
              <a:t>,</a:t>
            </a:r>
            <a:endParaRPr lang="en-US" altLang="zh-CN" dirty="0"/>
          </a:p>
          <a:p>
            <a:r>
              <a:rPr lang="en-US" altLang="zh-CN" dirty="0"/>
              <a:t>The </a:t>
            </a:r>
            <a:r>
              <a:rPr lang="zh-CN" altLang="en-US" b="1" dirty="0"/>
              <a:t>spline function</a:t>
            </a:r>
            <a:r>
              <a:rPr lang="zh-CN" altLang="en-US" dirty="0"/>
              <a:t> gives an excellent fit of the data </a:t>
            </a:r>
            <a:r>
              <a:rPr lang="en-US" altLang="zh-CN" dirty="0"/>
              <a:t>(</a:t>
            </a:r>
            <a:r>
              <a:rPr lang="en-US" altLang="zh-CN" dirty="0" err="1"/>
              <a:t>Ghelfi</a:t>
            </a:r>
            <a:r>
              <a:rPr lang="en-US" altLang="zh-CN" dirty="0"/>
              <a:t> et al. 2016</a:t>
            </a:r>
            <a:r>
              <a:rPr lang="en-US" altLang="zh-CN" dirty="0" smtClean="0"/>
              <a:t>)</a:t>
            </a:r>
          </a:p>
          <a:p>
            <a:endParaRPr lang="en-US" altLang="zh-CN" dirty="0" smtClean="0"/>
          </a:p>
          <a:p>
            <a:endParaRPr lang="en-US" altLang="zh-CN" dirty="0"/>
          </a:p>
          <a:p>
            <a:r>
              <a:rPr lang="en-US" altLang="zh-CN" dirty="0"/>
              <a:t>We use both </a:t>
            </a:r>
            <a:r>
              <a:rPr lang="en-US" altLang="zh-CN" dirty="0">
                <a:sym typeface="+mn-ea"/>
              </a:rPr>
              <a:t> LIS and </a:t>
            </a:r>
            <a:r>
              <a:rPr lang="en-US" altLang="zh-CN" dirty="0"/>
              <a:t>TOA data to limit </a:t>
            </a:r>
            <a:r>
              <a:rPr lang="en-US" altLang="zh-CN" dirty="0" smtClean="0"/>
              <a:t>LIS and modulation potential</a:t>
            </a:r>
            <a:endParaRPr lang="en-US" altLang="zh-CN" dirty="0"/>
          </a:p>
          <a:p>
            <a:r>
              <a:rPr lang="en-US" altLang="zh-CN" dirty="0"/>
              <a:t>We study solar modulation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He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dirty="0" smtClean="0"/>
              <a:t>LI,</a:t>
            </a:r>
            <a:r>
              <a:rPr lang="zh-CN" altLang="en-US" dirty="0" smtClean="0"/>
              <a:t> </a:t>
            </a:r>
            <a:r>
              <a:rPr lang="en-US" altLang="zh-CN" dirty="0" smtClean="0"/>
              <a:t>Be,</a:t>
            </a:r>
            <a:r>
              <a:rPr lang="zh-CN" altLang="en-US" dirty="0" smtClean="0"/>
              <a:t> </a:t>
            </a:r>
            <a:r>
              <a:rPr lang="en-US" altLang="zh-CN" dirty="0" smtClean="0"/>
              <a:t>B,</a:t>
            </a:r>
            <a:r>
              <a:rPr lang="zh-CN" altLang="en-US" dirty="0" smtClean="0"/>
              <a:t> </a:t>
            </a:r>
            <a:r>
              <a:rPr lang="en-US" altLang="zh-CN" dirty="0" smtClean="0"/>
              <a:t>C</a:t>
            </a:r>
            <a:r>
              <a:rPr lang="zh-CN" altLang="en-US" dirty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O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502" y="3648459"/>
            <a:ext cx="7264790" cy="705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ym typeface="+mn-ea"/>
              </a:rPr>
              <a:t>Phi series——Neutron monitors</a:t>
            </a:r>
            <a:r>
              <a:rPr lang="zh-CN" altLang="en-US" dirty="0"/>
              <a:t/>
            </a:r>
            <a:br>
              <a:rPr lang="zh-CN" altLang="en-US" dirty="0"/>
            </a:br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140" y="1057910"/>
            <a:ext cx="10258425" cy="1685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085" y="2430780"/>
            <a:ext cx="10136505" cy="185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062" y="3538855"/>
            <a:ext cx="5670550" cy="331914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990815" y="6488668"/>
            <a:ext cx="3638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/>
              <a:t>https://lpsc.in2p3.fr/cosmic-rays-db/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sym typeface="+mn-ea"/>
              </a:rPr>
              <a:t>ACE</a:t>
            </a:r>
            <a:r>
              <a:rPr lang="en-US" altLang="zh-CN"/>
              <a:t/>
            </a:r>
            <a:br>
              <a:rPr lang="en-US" altLang="zh-CN"/>
            </a:b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ACE launched </a:t>
            </a:r>
            <a:r>
              <a:rPr lang="en-US" altLang="zh-CN"/>
              <a:t>in </a:t>
            </a:r>
            <a:r>
              <a:rPr lang="zh-CN" altLang="en-US"/>
              <a:t>1997 from the Kennedy Space Center in Florida.</a:t>
            </a:r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736" y="2239632"/>
            <a:ext cx="2389505" cy="3838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70" y="2232294"/>
            <a:ext cx="7972425" cy="384619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690398" y="6485110"/>
            <a:ext cx="46657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http://www.srl.caltech.edu/ACE/ASC/index.html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70" y="6037001"/>
            <a:ext cx="5700910" cy="817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Our work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625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Data: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Voyager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1,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AMS-02,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ACE</a:t>
            </a:r>
            <a:endParaRPr kumimoji="1" lang="zh-CN" altLang="en-US" dirty="0" smtClean="0"/>
          </a:p>
          <a:p>
            <a:endParaRPr kumimoji="1" lang="zh-CN" altLang="en-US" dirty="0"/>
          </a:p>
          <a:p>
            <a:endParaRPr kumimoji="1" lang="zh-CN" altLang="en-US" dirty="0" smtClean="0"/>
          </a:p>
          <a:p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197" y="3032575"/>
            <a:ext cx="6451600" cy="1193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747" y="4906275"/>
            <a:ext cx="5778500" cy="10541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11348" y="2686929"/>
            <a:ext cx="3113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He,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111348" y="4387355"/>
            <a:ext cx="3113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Li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248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45" y="0"/>
            <a:ext cx="5736566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149" y="3266805"/>
            <a:ext cx="6638306" cy="30450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111" y="938161"/>
            <a:ext cx="4286876" cy="109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43" y="0"/>
            <a:ext cx="9203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1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73265" cy="6542637"/>
          </a:xfrm>
          <a:prstGeom prst="rect">
            <a:avLst/>
          </a:prstGeom>
        </p:spPr>
      </p:pic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41" y="372299"/>
            <a:ext cx="3865359" cy="57980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Conclusion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latin typeface="+mj-ea"/>
              </a:rPr>
              <a:t>We </a:t>
            </a:r>
            <a:r>
              <a:rPr lang="en-US" altLang="zh-CN" dirty="0">
                <a:latin typeface="+mj-ea"/>
              </a:rPr>
              <a:t>use </a:t>
            </a:r>
            <a:r>
              <a:rPr lang="en-US" altLang="zh-CN" dirty="0" smtClean="0">
                <a:latin typeface="+mj-ea"/>
              </a:rPr>
              <a:t>data of </a:t>
            </a:r>
            <a:r>
              <a:rPr lang="en-US" altLang="zh-CN" dirty="0">
                <a:latin typeface="+mj-ea"/>
              </a:rPr>
              <a:t>V</a:t>
            </a:r>
            <a:r>
              <a:rPr lang="en-US" altLang="zh-CN" dirty="0" smtClean="0">
                <a:latin typeface="+mj-ea"/>
              </a:rPr>
              <a:t>oyager 1, AMS-02 and </a:t>
            </a:r>
            <a:r>
              <a:rPr lang="en-US" altLang="zh-CN" dirty="0" smtClean="0">
                <a:latin typeface="+mj-ea"/>
                <a:sym typeface="+mn-ea"/>
              </a:rPr>
              <a:t>ACE </a:t>
            </a:r>
            <a:r>
              <a:rPr lang="en-US" altLang="zh-CN" dirty="0">
                <a:latin typeface="+mj-ea"/>
              </a:rPr>
              <a:t>give a more precise modulation </a:t>
            </a:r>
            <a:r>
              <a:rPr lang="en-US" altLang="zh-CN" dirty="0" smtClean="0">
                <a:latin typeface="+mj-ea"/>
              </a:rPr>
              <a:t>potential</a:t>
            </a:r>
            <a:r>
              <a:rPr lang="zh-CN" altLang="en-US" dirty="0" smtClean="0">
                <a:latin typeface="+mj-ea"/>
              </a:rPr>
              <a:t> </a:t>
            </a:r>
            <a:r>
              <a:rPr lang="en-US" altLang="zh-CN" dirty="0" smtClean="0">
                <a:latin typeface="+mj-ea"/>
              </a:rPr>
              <a:t>evolution</a:t>
            </a:r>
            <a:r>
              <a:rPr lang="zh-CN" altLang="en-US" dirty="0" smtClean="0">
                <a:latin typeface="+mj-ea"/>
              </a:rPr>
              <a:t> </a:t>
            </a:r>
            <a:r>
              <a:rPr lang="en-US" altLang="zh-CN" dirty="0" smtClean="0">
                <a:latin typeface="+mj-ea"/>
              </a:rPr>
              <a:t>with</a:t>
            </a:r>
            <a:r>
              <a:rPr lang="zh-CN" altLang="en-US" dirty="0" smtClean="0">
                <a:latin typeface="+mj-ea"/>
              </a:rPr>
              <a:t> </a:t>
            </a:r>
            <a:r>
              <a:rPr lang="en-US" altLang="zh-CN" dirty="0" smtClean="0">
                <a:latin typeface="+mj-ea"/>
              </a:rPr>
              <a:t>time</a:t>
            </a:r>
            <a:endParaRPr lang="en-US" altLang="zh-CN" dirty="0">
              <a:latin typeface="+mj-ea"/>
            </a:endParaRPr>
          </a:p>
          <a:p>
            <a:r>
              <a:rPr lang="en-US" altLang="zh-CN" dirty="0">
                <a:latin typeface="+mj-ea"/>
                <a:cs typeface="Aharoni" charset="0"/>
              </a:rPr>
              <a:t>We</a:t>
            </a:r>
            <a:r>
              <a:rPr lang="zh-CN" altLang="en-US" dirty="0">
                <a:latin typeface="+mj-ea"/>
                <a:cs typeface="Aharoni" charset="0"/>
              </a:rPr>
              <a:t> </a:t>
            </a:r>
            <a:r>
              <a:rPr lang="en-US" altLang="zh-CN" dirty="0">
                <a:latin typeface="+mj-ea"/>
                <a:cs typeface="Aharoni" charset="0"/>
              </a:rPr>
              <a:t>provide</a:t>
            </a:r>
            <a:r>
              <a:rPr lang="zh-CN" altLang="en-US" dirty="0">
                <a:latin typeface="+mj-ea"/>
                <a:cs typeface="Aharoni" charset="0"/>
              </a:rPr>
              <a:t> </a:t>
            </a:r>
            <a:r>
              <a:rPr lang="en-US" altLang="zh-CN" dirty="0">
                <a:latin typeface="+mj-ea"/>
                <a:cs typeface="Aharoni" charset="0"/>
              </a:rPr>
              <a:t>precise</a:t>
            </a:r>
            <a:r>
              <a:rPr lang="zh-CN" altLang="en-US" dirty="0">
                <a:latin typeface="+mj-ea"/>
                <a:cs typeface="Aharoni" charset="0"/>
              </a:rPr>
              <a:t> </a:t>
            </a:r>
            <a:r>
              <a:rPr lang="en-US" altLang="zh-CN" dirty="0">
                <a:latin typeface="+mj-ea"/>
                <a:cs typeface="Aharoni" charset="0"/>
              </a:rPr>
              <a:t>LIS</a:t>
            </a:r>
            <a:r>
              <a:rPr lang="zh-CN" altLang="en-US" dirty="0">
                <a:latin typeface="+mj-ea"/>
                <a:cs typeface="Aharoni" charset="0"/>
              </a:rPr>
              <a:t> </a:t>
            </a:r>
            <a:r>
              <a:rPr lang="en-US" altLang="zh-CN" dirty="0" smtClean="0">
                <a:latin typeface="+mj-ea"/>
                <a:cs typeface="Aharoni" charset="0"/>
              </a:rPr>
              <a:t>data</a:t>
            </a:r>
            <a:r>
              <a:rPr lang="zh-CN" altLang="en-US" dirty="0" smtClean="0">
                <a:latin typeface="+mj-ea"/>
                <a:cs typeface="Aharoni" charset="0"/>
              </a:rPr>
              <a:t> </a:t>
            </a:r>
            <a:r>
              <a:rPr lang="en-US" altLang="zh-CN" dirty="0" smtClean="0">
                <a:latin typeface="+mj-ea"/>
                <a:cs typeface="Aharoni" charset="0"/>
              </a:rPr>
              <a:t>of</a:t>
            </a:r>
            <a:r>
              <a:rPr lang="zh-CN" altLang="en-US" dirty="0" smtClean="0">
                <a:latin typeface="+mj-ea"/>
                <a:cs typeface="Aharoni" charset="0"/>
              </a:rPr>
              <a:t> </a:t>
            </a:r>
            <a:r>
              <a:rPr lang="en-US" altLang="zh-CN" dirty="0" smtClean="0">
                <a:latin typeface="+mj-ea"/>
              </a:rPr>
              <a:t>He,</a:t>
            </a:r>
            <a:r>
              <a:rPr lang="zh-CN" altLang="en-US" dirty="0" smtClean="0">
                <a:latin typeface="+mj-ea"/>
              </a:rPr>
              <a:t> </a:t>
            </a:r>
            <a:r>
              <a:rPr lang="en-US" altLang="zh-CN" dirty="0" smtClean="0">
                <a:latin typeface="+mj-ea"/>
              </a:rPr>
              <a:t>Li,</a:t>
            </a:r>
            <a:r>
              <a:rPr lang="zh-CN" altLang="en-US" dirty="0" smtClean="0">
                <a:latin typeface="+mj-ea"/>
              </a:rPr>
              <a:t> </a:t>
            </a:r>
            <a:r>
              <a:rPr lang="en-US" altLang="zh-CN" dirty="0" smtClean="0">
                <a:latin typeface="+mj-ea"/>
              </a:rPr>
              <a:t>Be,</a:t>
            </a:r>
            <a:r>
              <a:rPr lang="zh-CN" altLang="en-US" dirty="0" smtClean="0">
                <a:latin typeface="+mj-ea"/>
              </a:rPr>
              <a:t> </a:t>
            </a:r>
            <a:r>
              <a:rPr lang="en-US" altLang="zh-CN" dirty="0" smtClean="0">
                <a:latin typeface="+mj-ea"/>
              </a:rPr>
              <a:t>B,</a:t>
            </a:r>
            <a:r>
              <a:rPr lang="zh-CN" altLang="en-US" dirty="0" smtClean="0">
                <a:latin typeface="+mj-ea"/>
              </a:rPr>
              <a:t> </a:t>
            </a:r>
            <a:r>
              <a:rPr lang="en-US" altLang="zh-CN" dirty="0" smtClean="0">
                <a:latin typeface="+mj-ea"/>
              </a:rPr>
              <a:t>C</a:t>
            </a:r>
            <a:r>
              <a:rPr lang="zh-CN" altLang="en-US" dirty="0" smtClean="0">
                <a:latin typeface="+mj-ea"/>
              </a:rPr>
              <a:t> </a:t>
            </a:r>
            <a:r>
              <a:rPr lang="en-US" altLang="zh-CN" dirty="0" smtClean="0">
                <a:latin typeface="+mj-ea"/>
              </a:rPr>
              <a:t>and</a:t>
            </a:r>
            <a:r>
              <a:rPr lang="zh-CN" altLang="en-US" dirty="0" smtClean="0">
                <a:latin typeface="+mj-ea"/>
              </a:rPr>
              <a:t> </a:t>
            </a:r>
            <a:r>
              <a:rPr lang="en-US" altLang="zh-CN" dirty="0" smtClean="0">
                <a:latin typeface="+mj-ea"/>
              </a:rPr>
              <a:t>O data,</a:t>
            </a:r>
            <a:r>
              <a:rPr lang="zh-CN" altLang="en-US" dirty="0" smtClean="0">
                <a:latin typeface="+mj-ea"/>
              </a:rPr>
              <a:t> </a:t>
            </a:r>
            <a:r>
              <a:rPr lang="en-US" altLang="zh-CN" dirty="0" smtClean="0">
                <a:latin typeface="+mj-ea"/>
              </a:rPr>
              <a:t>and</a:t>
            </a:r>
            <a:r>
              <a:rPr lang="zh-CN" altLang="en-US" dirty="0" smtClean="0">
                <a:latin typeface="+mj-ea"/>
              </a:rPr>
              <a:t> </a:t>
            </a:r>
            <a:r>
              <a:rPr lang="en-US" altLang="zh-CN" dirty="0" smtClean="0">
                <a:latin typeface="+mj-ea"/>
              </a:rPr>
              <a:t>we </a:t>
            </a:r>
            <a:r>
              <a:rPr lang="en-US" altLang="zh-CN" dirty="0">
                <a:latin typeface="+mj-ea"/>
              </a:rPr>
              <a:t>provide the modulation potential for heavy element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thx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Introduction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214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78" y="-3176"/>
            <a:ext cx="10296268" cy="6861175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78" y="2996399"/>
            <a:ext cx="2725797" cy="386160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44245" y="238760"/>
            <a:ext cx="6972935" cy="51816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t">
            <a:spAutoFit/>
          </a:bodyPr>
          <a:lstStyle/>
          <a:p>
            <a:r>
              <a:rPr lang="x-none" altLang="zh-CN" sz="2800">
                <a:solidFill>
                  <a:schemeClr val="bg1"/>
                </a:solidFill>
                <a:latin typeface="Arial Rounded MT Bold" charset="0"/>
                <a:ea typeface="AR PL UKai HK" charset="0"/>
                <a:sym typeface="+mn-ea"/>
              </a:rPr>
              <a:t>discovered in 1912 by Victor Hess</a:t>
            </a:r>
            <a:endParaRPr lang="zh-CN" altLang="en-US" sz="28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509" y="3192144"/>
            <a:ext cx="4887637" cy="36658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835" y="99695"/>
            <a:ext cx="1555115" cy="153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altLang="en-US"/>
              <a:t>The importance of cosmic rays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cosmic rays’ sources</a:t>
            </a:r>
          </a:p>
          <a:p>
            <a:r>
              <a:rPr lang="en-US"/>
              <a:t>the property of interstellar</a:t>
            </a:r>
          </a:p>
          <a:p>
            <a:r>
              <a:rPr lang="en-US"/>
              <a:t>the property of dark matter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Solar modulation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60" y="1193870"/>
            <a:ext cx="10450518" cy="486879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72275" y="6311900"/>
            <a:ext cx="1917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/>
              <a:t>Shikaze</a:t>
            </a:r>
            <a:r>
              <a:rPr lang="zh-CN" altLang="en-US" dirty="0" smtClean="0"/>
              <a:t> </a:t>
            </a:r>
            <a:r>
              <a:rPr lang="en-US" altLang="zh-CN" dirty="0" smtClean="0"/>
              <a:t>et</a:t>
            </a:r>
            <a:r>
              <a:rPr lang="zh-CN" altLang="en-US" dirty="0" smtClean="0"/>
              <a:t> </a:t>
            </a:r>
            <a:r>
              <a:rPr lang="en-US" altLang="zh-CN" dirty="0" smtClean="0"/>
              <a:t>al.</a:t>
            </a:r>
            <a:r>
              <a:rPr lang="zh-CN" altLang="en-US" dirty="0" smtClean="0"/>
              <a:t> </a:t>
            </a:r>
            <a:r>
              <a:rPr lang="en-US" altLang="zh-CN" dirty="0" smtClean="0"/>
              <a:t>2007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Solar activity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Heliosphere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x-none" altLang="en-US" dirty="0">
                <a:latin typeface="+mn-ea"/>
                <a:ea typeface="AR PL UMing CN" charset="0"/>
              </a:rPr>
              <a:t>a region influenced by solar wind </a:t>
            </a:r>
          </a:p>
          <a:p>
            <a:pPr lvl="1"/>
            <a:r>
              <a:rPr lang="en-US" altLang="zh-CN" dirty="0">
                <a:latin typeface="新宋体" charset="-122"/>
                <a:ea typeface="新宋体" charset="-122"/>
              </a:rPr>
              <a:t>Size :100-150AU</a:t>
            </a:r>
          </a:p>
          <a:p>
            <a:r>
              <a:rPr lang="en-US" altLang="zh-CN" dirty="0">
                <a:latin typeface="+mn-ea"/>
                <a:ea typeface="AR PL UMing CN" charset="0"/>
              </a:rPr>
              <a:t>Influence by :</a:t>
            </a:r>
          </a:p>
          <a:p>
            <a:pPr lvl="1"/>
            <a:r>
              <a:rPr lang="x-none" altLang="en-US" dirty="0">
                <a:latin typeface="新宋体" charset="-122"/>
                <a:ea typeface="新宋体" charset="-122"/>
              </a:rPr>
              <a:t>Solar wind</a:t>
            </a:r>
            <a:endParaRPr lang="en-US" altLang="zh-CN" dirty="0">
              <a:latin typeface="新宋体" charset="-122"/>
              <a:ea typeface="新宋体" charset="-122"/>
            </a:endParaRPr>
          </a:p>
          <a:p>
            <a:pPr lvl="1"/>
            <a:r>
              <a:rPr lang="x-none" altLang="en-US" dirty="0">
                <a:latin typeface="新宋体" charset="-122"/>
                <a:ea typeface="新宋体" charset="-122"/>
              </a:rPr>
              <a:t>heliospheric magnetic field (</a:t>
            </a:r>
            <a:r>
              <a:rPr lang="x-none" altLang="en-US" b="1" dirty="0">
                <a:latin typeface="新宋体" charset="-122"/>
                <a:ea typeface="新宋体" charset="-122"/>
              </a:rPr>
              <a:t>HMF</a:t>
            </a:r>
            <a:r>
              <a:rPr lang="x-none" altLang="en-US" dirty="0">
                <a:latin typeface="新宋体" charset="-122"/>
                <a:ea typeface="新宋体" charset="-122"/>
              </a:rPr>
              <a:t>)</a:t>
            </a:r>
          </a:p>
          <a:p>
            <a:r>
              <a:rPr lang="en-US" altLang="zh-CN" dirty="0">
                <a:latin typeface="+mn-ea"/>
                <a:ea typeface="AR PL UMing CN" charset="0"/>
              </a:rPr>
              <a:t>structure </a:t>
            </a:r>
            <a:r>
              <a:rPr lang="x-none" altLang="en-US" dirty="0">
                <a:latin typeface="+mn-ea"/>
                <a:ea typeface="AR PL UMing CN" charset="0"/>
              </a:rPr>
              <a:t>of heliosphere</a:t>
            </a:r>
          </a:p>
          <a:p>
            <a:pPr lvl="1"/>
            <a:r>
              <a:rPr lang="x-none" altLang="en-US" sz="2400" dirty="0">
                <a:latin typeface="新宋体" charset="-122"/>
                <a:ea typeface="新宋体" charset="-122"/>
              </a:rPr>
              <a:t>termination shock (</a:t>
            </a:r>
            <a:r>
              <a:rPr lang="x-none" altLang="en-US" sz="2400" b="1" dirty="0">
                <a:latin typeface="新宋体" charset="-122"/>
                <a:ea typeface="新宋体" charset="-122"/>
              </a:rPr>
              <a:t>TS</a:t>
            </a:r>
            <a:r>
              <a:rPr lang="x-none" altLang="en-US" sz="2400" dirty="0">
                <a:latin typeface="新宋体" charset="-122"/>
                <a:ea typeface="新宋体" charset="-122"/>
              </a:rPr>
              <a:t>)</a:t>
            </a:r>
          </a:p>
          <a:p>
            <a:pPr lvl="1"/>
            <a:r>
              <a:rPr lang="x-none" altLang="en-US" sz="2400" dirty="0" smtClean="0">
                <a:latin typeface="新宋体" charset="-122"/>
                <a:ea typeface="新宋体" charset="-122"/>
              </a:rPr>
              <a:t>heliopa</a:t>
            </a:r>
            <a:r>
              <a:rPr lang="en-US" altLang="zh-CN" sz="2400" dirty="0" smtClean="0">
                <a:latin typeface="新宋体" charset="-122"/>
                <a:ea typeface="新宋体" charset="-122"/>
              </a:rPr>
              <a:t>u</a:t>
            </a:r>
            <a:r>
              <a:rPr lang="x-none" altLang="en-US" sz="2400" dirty="0" smtClean="0">
                <a:latin typeface="新宋体" charset="-122"/>
                <a:ea typeface="新宋体" charset="-122"/>
              </a:rPr>
              <a:t>se </a:t>
            </a:r>
            <a:r>
              <a:rPr lang="x-none" altLang="en-US" sz="2400" dirty="0">
                <a:latin typeface="新宋体" charset="-122"/>
                <a:ea typeface="新宋体" charset="-122"/>
              </a:rPr>
              <a:t>(</a:t>
            </a:r>
            <a:r>
              <a:rPr lang="x-none" altLang="en-US" sz="2400" b="1" dirty="0">
                <a:latin typeface="新宋体" charset="-122"/>
                <a:ea typeface="新宋体" charset="-122"/>
              </a:rPr>
              <a:t>HP</a:t>
            </a:r>
            <a:r>
              <a:rPr lang="x-none" altLang="en-US" sz="2400" dirty="0">
                <a:latin typeface="新宋体" charset="-122"/>
                <a:ea typeface="新宋体" charset="-122"/>
              </a:rPr>
              <a:t>)</a:t>
            </a:r>
          </a:p>
          <a:p>
            <a:pPr lvl="1"/>
            <a:r>
              <a:rPr lang="x-none" altLang="en-US" sz="2400" dirty="0">
                <a:latin typeface="新宋体" charset="-122"/>
                <a:ea typeface="新宋体" charset="-122"/>
              </a:rPr>
              <a:t>bow shock (</a:t>
            </a:r>
            <a:r>
              <a:rPr lang="x-none" altLang="en-US" sz="2400" b="1" dirty="0">
                <a:latin typeface="新宋体" charset="-122"/>
                <a:ea typeface="新宋体" charset="-122"/>
              </a:rPr>
              <a:t>BS</a:t>
            </a:r>
            <a:r>
              <a:rPr lang="x-none" altLang="en-US" sz="2400" dirty="0" smtClean="0">
                <a:latin typeface="新宋体" charset="-122"/>
                <a:ea typeface="新宋体" charset="-122"/>
              </a:rPr>
              <a:t>)</a:t>
            </a:r>
            <a:endParaRPr lang="x-none" altLang="en-US" sz="2400" dirty="0">
              <a:latin typeface="新宋体" charset="-122"/>
              <a:ea typeface="新宋体" charset="-122"/>
            </a:endParaRPr>
          </a:p>
          <a:p>
            <a:r>
              <a:rPr lang="en-US" altLang="zh-CN" dirty="0">
                <a:latin typeface="+mn-ea"/>
                <a:ea typeface="AR PL UMing CN" charset="0"/>
              </a:rPr>
              <a:t>Voyager 1</a:t>
            </a:r>
            <a:r>
              <a:rPr lang="en-US" altLang="zh-CN" dirty="0" smtClean="0">
                <a:latin typeface="+mn-ea"/>
                <a:ea typeface="AR PL UMing CN" charset="0"/>
              </a:rPr>
              <a:t> </a:t>
            </a:r>
            <a:r>
              <a:rPr lang="en-US" altLang="zh-CN" dirty="0">
                <a:latin typeface="+mn-ea"/>
                <a:ea typeface="AR PL UMing CN" charset="0"/>
              </a:rPr>
              <a:t>arrive </a:t>
            </a:r>
            <a:r>
              <a:rPr lang="en-US" altLang="zh-CN" dirty="0" err="1" smtClean="0">
                <a:latin typeface="+mn-ea"/>
                <a:ea typeface="AR PL UMing CN" charset="0"/>
              </a:rPr>
              <a:t>heliopause</a:t>
            </a:r>
            <a:r>
              <a:rPr lang="en-US" altLang="zh-CN" dirty="0" smtClean="0">
                <a:latin typeface="+mn-ea"/>
                <a:ea typeface="AR PL UMing CN" charset="0"/>
              </a:rPr>
              <a:t> </a:t>
            </a:r>
            <a:r>
              <a:rPr lang="en-US" altLang="zh-CN" dirty="0">
                <a:latin typeface="+mn-ea"/>
                <a:ea typeface="AR PL UMing CN" charset="0"/>
              </a:rPr>
              <a:t>on 2012 </a:t>
            </a:r>
            <a:endParaRPr lang="x-none" altLang="en-US" dirty="0">
              <a:latin typeface="+mn-ea"/>
              <a:ea typeface="AR PL UMing CN" charset="0"/>
            </a:endParaRPr>
          </a:p>
          <a:p>
            <a:endParaRPr lang="en-US" altLang="zh-CN" dirty="0">
              <a:latin typeface="+mn-ea"/>
              <a:ea typeface="AR PL UMing CN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998" y="38916"/>
            <a:ext cx="3155139" cy="2458649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036" y="3794358"/>
            <a:ext cx="3301101" cy="2227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Solar wind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latin typeface="+mn-ea"/>
              </a:rPr>
              <a:t>A</a:t>
            </a:r>
            <a:r>
              <a:rPr lang="en-US" altLang="zh-CN" dirty="0" smtClean="0">
                <a:latin typeface="+mn-ea"/>
              </a:rPr>
              <a:t> </a:t>
            </a:r>
            <a:r>
              <a:rPr lang="en-US" altLang="zh-CN" dirty="0">
                <a:latin typeface="+mn-ea"/>
              </a:rPr>
              <a:t>stream of charged particles </a:t>
            </a:r>
            <a:r>
              <a:rPr lang="en-US" altLang="zh-CN" dirty="0">
                <a:latin typeface="+mn-ea"/>
              </a:rPr>
              <a:t>from the sun with speed </a:t>
            </a:r>
            <a:r>
              <a:rPr lang="en-US" altLang="zh-CN" dirty="0" err="1">
                <a:latin typeface="+mn-ea"/>
              </a:rPr>
              <a:t>aroud</a:t>
            </a:r>
            <a:r>
              <a:rPr lang="en-US" altLang="zh-CN" dirty="0">
                <a:latin typeface="+mn-ea"/>
              </a:rPr>
              <a:t> 400 </a:t>
            </a:r>
            <a:r>
              <a:rPr lang="en-US" altLang="zh-CN" dirty="0">
                <a:latin typeface="+mn-ea"/>
              </a:rPr>
              <a:t>Km/s</a:t>
            </a:r>
          </a:p>
          <a:p>
            <a:r>
              <a:rPr lang="en-US" altLang="zh-CN" dirty="0">
                <a:latin typeface="+mn-ea"/>
              </a:rPr>
              <a:t>Mainly composed of electrons and protons</a:t>
            </a:r>
          </a:p>
          <a:p>
            <a:r>
              <a:rPr lang="en-US" altLang="zh-CN" dirty="0">
                <a:latin typeface="+mn-ea"/>
              </a:rPr>
              <a:t>Carries the sun magnetic field to the interplanetary space</a:t>
            </a:r>
          </a:p>
          <a:p>
            <a:endParaRPr lang="en-US" altLang="zh-CN" dirty="0">
              <a:latin typeface="+mn-ea"/>
            </a:endParaRPr>
          </a:p>
          <a:p>
            <a:endParaRPr lang="en-US" altLang="zh-CN" dirty="0">
              <a:latin typeface="+mn-ea"/>
            </a:endParaRPr>
          </a:p>
          <a:p>
            <a:endParaRPr lang="zh-CN" altLang="en-US" dirty="0"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46828"/>
          <a:stretch>
            <a:fillRect/>
          </a:stretch>
        </p:blipFill>
        <p:spPr>
          <a:xfrm>
            <a:off x="5248910" y="4159885"/>
            <a:ext cx="5965190" cy="257492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559885" y="6365478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CMR12" charset="0"/>
              </a:rPr>
              <a:t>Marius</a:t>
            </a:r>
            <a:r>
              <a:rPr lang="zh-CN" altLang="en-US" dirty="0" smtClean="0">
                <a:latin typeface="CMR12" charset="0"/>
              </a:rPr>
              <a:t> </a:t>
            </a:r>
            <a:r>
              <a:rPr lang="en-US" altLang="zh-CN" dirty="0" smtClean="0">
                <a:latin typeface="CMR12" charset="0"/>
              </a:rPr>
              <a:t>et</a:t>
            </a:r>
            <a:r>
              <a:rPr lang="zh-CN" altLang="en-US" dirty="0" smtClean="0">
                <a:latin typeface="CMR12" charset="0"/>
              </a:rPr>
              <a:t> </a:t>
            </a:r>
            <a:r>
              <a:rPr lang="en-US" altLang="zh-CN" dirty="0" smtClean="0">
                <a:latin typeface="CMR12" charset="0"/>
              </a:rPr>
              <a:t>al.</a:t>
            </a:r>
            <a:r>
              <a:rPr lang="zh-CN" altLang="en-US" dirty="0" smtClean="0">
                <a:latin typeface="CMR12" charset="0"/>
              </a:rPr>
              <a:t> </a:t>
            </a:r>
            <a:r>
              <a:rPr lang="en-US" altLang="zh-CN" dirty="0" smtClean="0">
                <a:latin typeface="CMR12" charset="0"/>
              </a:rPr>
              <a:t>2013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582</Words>
  <Application>Microsoft Macintosh PowerPoint</Application>
  <PresentationFormat>宽屏</PresentationFormat>
  <Paragraphs>99</Paragraphs>
  <Slides>29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2" baseType="lpstr">
      <vt:lpstr>Aharoni</vt:lpstr>
      <vt:lpstr>AR PL UKai HK</vt:lpstr>
      <vt:lpstr>AR PL UMing CN</vt:lpstr>
      <vt:lpstr>Arial Rounded MT Bold</vt:lpstr>
      <vt:lpstr>Calibri</vt:lpstr>
      <vt:lpstr>Calibri Light</vt:lpstr>
      <vt:lpstr>CMR12</vt:lpstr>
      <vt:lpstr>NimbusRomNo9L</vt:lpstr>
      <vt:lpstr>宋体</vt:lpstr>
      <vt:lpstr>新宋体</vt:lpstr>
      <vt:lpstr>Arial</vt:lpstr>
      <vt:lpstr>Office 主题</vt:lpstr>
      <vt:lpstr>Equation.KSEE3</vt:lpstr>
      <vt:lpstr>LIS spectra of Galactic cosmic rays and solar modulation</vt:lpstr>
      <vt:lpstr>Outline</vt:lpstr>
      <vt:lpstr>Introduction</vt:lpstr>
      <vt:lpstr>PowerPoint 演示文稿</vt:lpstr>
      <vt:lpstr>The importance of cosmic rays</vt:lpstr>
      <vt:lpstr>Solar modulation</vt:lpstr>
      <vt:lpstr>Solar activity</vt:lpstr>
      <vt:lpstr>Heliosphere</vt:lpstr>
      <vt:lpstr>Solar wind </vt:lpstr>
      <vt:lpstr>Global magnetic field geometry</vt:lpstr>
      <vt:lpstr>heliospheric current sheet (HCS)</vt:lpstr>
      <vt:lpstr>solar cycles </vt:lpstr>
      <vt:lpstr>Solar activity indicators</vt:lpstr>
      <vt:lpstr>Cosmic rays modulation</vt:lpstr>
      <vt:lpstr>PowerPoint 演示文稿</vt:lpstr>
      <vt:lpstr>TPE</vt:lpstr>
      <vt:lpstr>PowerPoint 演示文稿</vt:lpstr>
      <vt:lpstr>PowerPoint 演示文稿</vt:lpstr>
      <vt:lpstr>Non-parametric IS flux: splines</vt:lpstr>
      <vt:lpstr>PowerPoint 演示文稿</vt:lpstr>
      <vt:lpstr>Phi series——Neutron monitors </vt:lpstr>
      <vt:lpstr>ACE </vt:lpstr>
      <vt:lpstr>Our work</vt:lpstr>
      <vt:lpstr>PowerPoint 演示文稿</vt:lpstr>
      <vt:lpstr>PowerPoint 演示文稿</vt:lpstr>
      <vt:lpstr>PowerPoint 演示文稿</vt:lpstr>
      <vt:lpstr>PowerPoint 演示文稿</vt:lpstr>
      <vt:lpstr>Conclusion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zhucr</dc:creator>
  <cp:lastModifiedBy>朱成瑞</cp:lastModifiedBy>
  <cp:revision>57</cp:revision>
  <cp:lastPrinted>2018-03-22T12:29:49Z</cp:lastPrinted>
  <dcterms:created xsi:type="dcterms:W3CDTF">2017-07-14T15:55:24Z</dcterms:created>
  <dcterms:modified xsi:type="dcterms:W3CDTF">2018-03-22T14:55:01Z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1033-10.1.0.5630</vt:lpwstr>
  </property>
</Properties>
</file>